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21"/>
  </p:notesMasterIdLst>
  <p:handoutMasterIdLst>
    <p:handoutMasterId r:id="rId22"/>
  </p:handoutMasterIdLst>
  <p:sldIdLst>
    <p:sldId id="256" r:id="rId2"/>
    <p:sldId id="292" r:id="rId3"/>
    <p:sldId id="347" r:id="rId4"/>
    <p:sldId id="374" r:id="rId5"/>
    <p:sldId id="400" r:id="rId6"/>
    <p:sldId id="401" r:id="rId7"/>
    <p:sldId id="402" r:id="rId8"/>
    <p:sldId id="399" r:id="rId9"/>
    <p:sldId id="375" r:id="rId10"/>
    <p:sldId id="388" r:id="rId11"/>
    <p:sldId id="387" r:id="rId12"/>
    <p:sldId id="391" r:id="rId13"/>
    <p:sldId id="394" r:id="rId14"/>
    <p:sldId id="389" r:id="rId15"/>
    <p:sldId id="390" r:id="rId16"/>
    <p:sldId id="392" r:id="rId17"/>
    <p:sldId id="393" r:id="rId18"/>
    <p:sldId id="382" r:id="rId19"/>
    <p:sldId id="260"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364" autoAdjust="0"/>
  </p:normalViewPr>
  <p:slideViewPr>
    <p:cSldViewPr snapToGrid="0" snapToObjects="1" showGuides="1">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3964"/>
    </p:cViewPr>
  </p:sorterViewPr>
  <p:notesViewPr>
    <p:cSldViewPr snapToGrid="0" snapToObjects="1" showGuides="1">
      <p:cViewPr varScale="1">
        <p:scale>
          <a:sx n="99" d="100"/>
          <a:sy n="99" d="100"/>
        </p:scale>
        <p:origin x="4272" y="1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DC33809-580D-6242-8BA1-002773C8104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63D1136C-D934-A443-9F63-494CAB69B13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B1CCCDC-B94B-0F47-B593-74D78C5634FC}" type="datetimeFigureOut">
              <a:rPr lang="en-US" smtClean="0"/>
              <a:pPr/>
              <a:t>6/20/2023</a:t>
            </a:fld>
            <a:endParaRPr lang="en-US"/>
          </a:p>
        </p:txBody>
      </p:sp>
      <p:sp>
        <p:nvSpPr>
          <p:cNvPr id="4" name="Footer Placeholder 3">
            <a:extLst>
              <a:ext uri="{FF2B5EF4-FFF2-40B4-BE49-F238E27FC236}">
                <a16:creationId xmlns:a16="http://schemas.microsoft.com/office/drawing/2014/main" xmlns="" id="{4E18070E-30BF-6E44-A67F-B57E840824E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0201F0F0-D145-4D49-8B03-51EAC9DB05E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F48D09B-9725-8C4E-80D1-7DA782E63E49}" type="slidenum">
              <a:rPr lang="en-US" smtClean="0"/>
              <a:pPr/>
              <a:t>‹#›</a:t>
            </a:fld>
            <a:endParaRPr lang="en-US"/>
          </a:p>
        </p:txBody>
      </p:sp>
    </p:spTree>
    <p:extLst>
      <p:ext uri="{BB962C8B-B14F-4D97-AF65-F5344CB8AC3E}">
        <p14:creationId xmlns:p14="http://schemas.microsoft.com/office/powerpoint/2010/main" xmlns="" val="3669838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F385973-325A-5240-B9F3-659E46E0C383}" type="datetimeFigureOut">
              <a:rPr lang="en-US" smtClean="0"/>
              <a:pPr/>
              <a:t>6/20/2023</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B2BF947-1BB9-5841-BE52-967BB0F86502}" type="slidenum">
              <a:rPr lang="en-US" smtClean="0"/>
              <a:pPr/>
              <a:t>‹#›</a:t>
            </a:fld>
            <a:endParaRPr lang="en-US"/>
          </a:p>
        </p:txBody>
      </p:sp>
    </p:spTree>
    <p:extLst>
      <p:ext uri="{BB962C8B-B14F-4D97-AF65-F5344CB8AC3E}">
        <p14:creationId xmlns:p14="http://schemas.microsoft.com/office/powerpoint/2010/main" xmlns="" val="4411232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783" y="1130443"/>
            <a:ext cx="8736495" cy="767931"/>
          </a:xfrm>
          <a:prstGeom prst="rect">
            <a:avLst/>
          </a:prstGeom>
        </p:spPr>
        <p:txBody>
          <a:bodyPr>
            <a:normAutofit/>
          </a:bodyPr>
          <a:lstStyle>
            <a:lvl1pPr>
              <a:defRPr sz="3600">
                <a:solidFill>
                  <a:schemeClr val="accent3">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98783" y="1938133"/>
            <a:ext cx="8736495" cy="3980415"/>
          </a:xfrm>
          <a:prstGeom prst="rect">
            <a:avLst/>
          </a:prstGeom>
        </p:spPr>
        <p:txBody>
          <a:bodyPr>
            <a:normAutofit/>
          </a:bodyPr>
          <a:lstStyle>
            <a:lvl1pPr>
              <a:defRPr sz="1800">
                <a:solidFill>
                  <a:schemeClr val="tx1">
                    <a:lumMod val="85000"/>
                    <a:lumOff val="15000"/>
                  </a:schemeClr>
                </a:solidFill>
                <a:latin typeface="Arial" panose="020B0604020202020204" pitchFamily="34" charset="0"/>
                <a:cs typeface="Arial" panose="020B0604020202020204" pitchFamily="34" charset="0"/>
              </a:defRPr>
            </a:lvl1pPr>
            <a:lvl2pPr>
              <a:defRPr sz="1800">
                <a:solidFill>
                  <a:schemeClr val="tx1">
                    <a:lumMod val="85000"/>
                    <a:lumOff val="15000"/>
                  </a:schemeClr>
                </a:solidFill>
                <a:latin typeface="Arial" panose="020B0604020202020204" pitchFamily="34" charset="0"/>
                <a:cs typeface="Arial" panose="020B0604020202020204" pitchFamily="34" charset="0"/>
              </a:defRPr>
            </a:lvl2pPr>
            <a:lvl3pPr>
              <a:defRPr sz="1800">
                <a:solidFill>
                  <a:schemeClr val="tx1">
                    <a:lumMod val="85000"/>
                    <a:lumOff val="15000"/>
                  </a:schemeClr>
                </a:solidFill>
                <a:latin typeface="Arial" panose="020B0604020202020204" pitchFamily="34" charset="0"/>
                <a:cs typeface="Arial" panose="020B0604020202020204" pitchFamily="34" charset="0"/>
              </a:defRPr>
            </a:lvl3pPr>
            <a:lvl4pPr>
              <a:defRPr sz="1800">
                <a:solidFill>
                  <a:schemeClr val="tx1">
                    <a:lumMod val="85000"/>
                    <a:lumOff val="15000"/>
                  </a:schemeClr>
                </a:solidFill>
                <a:latin typeface="Arial" panose="020B0604020202020204" pitchFamily="34" charset="0"/>
                <a:cs typeface="Arial" panose="020B0604020202020204" pitchFamily="34" charset="0"/>
              </a:defRPr>
            </a:lvl4pPr>
            <a:lvl5pPr>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928192" y="6396108"/>
            <a:ext cx="8112815" cy="365125"/>
          </a:xfrm>
        </p:spPr>
        <p:txBody>
          <a:bodyPr/>
          <a:lstStyle>
            <a:lvl1pPr>
              <a:defRPr>
                <a:solidFill>
                  <a:schemeClr val="accent1">
                    <a:lumMod val="75000"/>
                  </a:schemeClr>
                </a:solidFill>
              </a:defRPr>
            </a:lvl1pPr>
          </a:lstStyle>
          <a:p>
            <a:endParaRPr lang="en-US" dirty="0"/>
          </a:p>
        </p:txBody>
      </p:sp>
      <p:pic>
        <p:nvPicPr>
          <p:cNvPr id="6" name="Picture 5">
            <a:extLst>
              <a:ext uri="{FF2B5EF4-FFF2-40B4-BE49-F238E27FC236}">
                <a16:creationId xmlns:a16="http://schemas.microsoft.com/office/drawing/2014/main" xmlns="" id="{EC2E2168-06DA-7B46-B4FE-F1C845127E74}"/>
              </a:ext>
            </a:extLst>
          </p:cNvPr>
          <p:cNvPicPr>
            <a:picLocks noChangeAspect="1"/>
          </p:cNvPicPr>
          <p:nvPr userDrawn="1"/>
        </p:nvPicPr>
        <p:blipFill>
          <a:blip r:embed="rId2"/>
          <a:stretch>
            <a:fillRect/>
          </a:stretch>
        </p:blipFill>
        <p:spPr>
          <a:xfrm>
            <a:off x="0" y="278295"/>
            <a:ext cx="9144000" cy="6858000"/>
          </a:xfrm>
          <a:prstGeom prst="rect">
            <a:avLst/>
          </a:prstGeom>
        </p:spPr>
      </p:pic>
    </p:spTree>
    <p:extLst>
      <p:ext uri="{BB962C8B-B14F-4D97-AF65-F5344CB8AC3E}">
        <p14:creationId xmlns:p14="http://schemas.microsoft.com/office/powerpoint/2010/main" xmlns="" val="38546612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97765" y="6356351"/>
            <a:ext cx="811281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TextBox 7">
            <a:extLst>
              <a:ext uri="{FF2B5EF4-FFF2-40B4-BE49-F238E27FC236}">
                <a16:creationId xmlns:a16="http://schemas.microsoft.com/office/drawing/2014/main" xmlns="" id="{6FADCAF3-A8B8-A14A-A899-160165FC4866}"/>
              </a:ext>
            </a:extLst>
          </p:cNvPr>
          <p:cNvSpPr txBox="1"/>
          <p:nvPr userDrawn="1"/>
        </p:nvSpPr>
        <p:spPr>
          <a:xfrm>
            <a:off x="8448259" y="6415985"/>
            <a:ext cx="586409" cy="307777"/>
          </a:xfrm>
          <a:prstGeom prst="rect">
            <a:avLst/>
          </a:prstGeom>
          <a:noFill/>
        </p:spPr>
        <p:txBody>
          <a:bodyPr wrap="square" rtlCol="0">
            <a:spAutoFit/>
          </a:bodyPr>
          <a:lstStyle/>
          <a:p>
            <a:pPr algn="r"/>
            <a:fld id="{5FE88379-CB5E-BF4C-80A9-48B489FDABFC}" type="slidenum">
              <a:rPr lang="en-US" sz="1400" smtClean="0">
                <a:solidFill>
                  <a:srgbClr val="00B050"/>
                </a:solidFill>
              </a:rPr>
              <a:pPr algn="r"/>
              <a:t>‹#›</a:t>
            </a:fld>
            <a:endParaRPr lang="en-US" sz="1400" dirty="0">
              <a:solidFill>
                <a:srgbClr val="00B050"/>
              </a:solidFill>
            </a:endParaRPr>
          </a:p>
        </p:txBody>
      </p:sp>
      <p:sp>
        <p:nvSpPr>
          <p:cNvPr id="4" name="Slide Number Placeholder 3">
            <a:extLst>
              <a:ext uri="{FF2B5EF4-FFF2-40B4-BE49-F238E27FC236}">
                <a16:creationId xmlns:a16="http://schemas.microsoft.com/office/drawing/2014/main" xmlns="" id="{62A5BD94-3854-CF44-9075-35FEC5A57A2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B13C8-5E62-8E44-9AF3-9089075F6BBC}" type="slidenum">
              <a:rPr lang="en-US" smtClean="0"/>
              <a:pPr/>
              <a:t>‹#›</a:t>
            </a:fld>
            <a:endParaRPr lang="en-US"/>
          </a:p>
        </p:txBody>
      </p:sp>
    </p:spTree>
    <p:extLst>
      <p:ext uri="{BB962C8B-B14F-4D97-AF65-F5344CB8AC3E}">
        <p14:creationId xmlns:p14="http://schemas.microsoft.com/office/powerpoint/2010/main" xmlns="" val="2058516122"/>
      </p:ext>
    </p:extLst>
  </p:cSld>
  <p:clrMap bg1="lt1" tx1="dk1" bg2="lt2" tx2="dk2" accent1="accent1" accent2="accent2" accent3="accent3" accent4="accent4" accent5="accent5" accent6="accent6" hlink="hlink" folHlink="folHlink"/>
  <p:sldLayoutIdLst>
    <p:sldLayoutId id="2147483662" r:id="rId1"/>
  </p:sldLayoutIdLst>
  <p:hf sldNum="0" hdr="0" ftr="0" dt="0"/>
  <p:txStyles>
    <p:title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96E51EB6-104E-A347-AB85-1F6FE81A8A2C}"/>
              </a:ext>
            </a:extLst>
          </p:cNvPr>
          <p:cNvPicPr>
            <a:picLocks noGrp="1" noChangeAspect="1"/>
          </p:cNvPicPr>
          <p:nvPr>
            <p:ph idx="1"/>
          </p:nvPr>
        </p:nvPicPr>
        <p:blipFill>
          <a:blip r:embed="rId2"/>
          <a:stretch>
            <a:fillRect/>
          </a:stretch>
        </p:blipFill>
        <p:spPr>
          <a:xfrm>
            <a:off x="-52502" y="0"/>
            <a:ext cx="9144000" cy="6858001"/>
          </a:xfrm>
        </p:spPr>
      </p:pic>
      <p:sp>
        <p:nvSpPr>
          <p:cNvPr id="2" name="Title 1">
            <a:extLst>
              <a:ext uri="{FF2B5EF4-FFF2-40B4-BE49-F238E27FC236}">
                <a16:creationId xmlns:a16="http://schemas.microsoft.com/office/drawing/2014/main" xmlns="" id="{4E7A1611-166A-8349-BB5D-DA6E55F2215F}"/>
              </a:ext>
            </a:extLst>
          </p:cNvPr>
          <p:cNvSpPr>
            <a:spLocks noGrp="1"/>
          </p:cNvSpPr>
          <p:nvPr>
            <p:ph type="title"/>
          </p:nvPr>
        </p:nvSpPr>
        <p:spPr>
          <a:xfrm>
            <a:off x="3492676" y="949128"/>
            <a:ext cx="5338065" cy="1418032"/>
          </a:xfrm>
        </p:spPr>
        <p:txBody>
          <a:bodyPr>
            <a:normAutofit/>
          </a:bodyPr>
          <a:lstStyle/>
          <a:p>
            <a:pPr algn="ctr">
              <a:lnSpc>
                <a:spcPct val="100000"/>
              </a:lnSpc>
            </a:pPr>
            <a:r>
              <a:rPr lang="en-ZA" sz="2000" b="1" dirty="0">
                <a:latin typeface="Arial Narrow" panose="020B0606020202030204" pitchFamily="34" charset="0"/>
              </a:rPr>
              <a:t>Audit and </a:t>
            </a:r>
            <a:r>
              <a:rPr lang="en-ZA" sz="2000" b="1" dirty="0" smtClean="0">
                <a:latin typeface="Arial Narrow" panose="020B0606020202030204" pitchFamily="34" charset="0"/>
              </a:rPr>
              <a:t>Risk Committee Oversight Report on the 2</a:t>
            </a:r>
            <a:r>
              <a:rPr lang="en-ZA" sz="2000" b="1" baseline="30000" dirty="0" smtClean="0">
                <a:latin typeface="Arial Narrow" panose="020B0606020202030204" pitchFamily="34" charset="0"/>
              </a:rPr>
              <a:t>nd</a:t>
            </a:r>
            <a:r>
              <a:rPr lang="en-ZA" sz="2000" b="1" dirty="0" smtClean="0">
                <a:latin typeface="Arial Narrow" panose="020B0606020202030204" pitchFamily="34" charset="0"/>
              </a:rPr>
              <a:t>, 3</a:t>
            </a:r>
            <a:r>
              <a:rPr lang="en-ZA" sz="2000" b="1" baseline="30000" dirty="0" smtClean="0">
                <a:latin typeface="Arial Narrow" panose="020B0606020202030204" pitchFamily="34" charset="0"/>
              </a:rPr>
              <a:t>rd</a:t>
            </a:r>
            <a:r>
              <a:rPr lang="en-ZA" sz="2000" b="1" dirty="0" smtClean="0">
                <a:latin typeface="Arial Narrow" panose="020B0606020202030204" pitchFamily="34" charset="0"/>
              </a:rPr>
              <a:t> and the 4</a:t>
            </a:r>
            <a:r>
              <a:rPr lang="en-ZA" sz="2000" b="1" baseline="30000" dirty="0" smtClean="0">
                <a:latin typeface="Arial Narrow" panose="020B0606020202030204" pitchFamily="34" charset="0"/>
              </a:rPr>
              <a:t>th</a:t>
            </a:r>
            <a:r>
              <a:rPr lang="en-ZA" sz="2000" b="1" dirty="0" smtClean="0">
                <a:latin typeface="Arial Narrow" panose="020B0606020202030204" pitchFamily="34" charset="0"/>
              </a:rPr>
              <a:t> Quarter Performance of 2022/23 </a:t>
            </a:r>
            <a:r>
              <a:rPr lang="en-ZA" sz="2000" b="1" dirty="0">
                <a:latin typeface="Arial Narrow" panose="020B0606020202030204" pitchFamily="34" charset="0"/>
              </a:rPr>
              <a:t>Financial Year</a:t>
            </a:r>
            <a:endParaRPr lang="en-US" sz="2000" b="1" dirty="0"/>
          </a:p>
        </p:txBody>
      </p:sp>
      <p:sp>
        <p:nvSpPr>
          <p:cNvPr id="7" name="TextBox 6"/>
          <p:cNvSpPr txBox="1"/>
          <p:nvPr/>
        </p:nvSpPr>
        <p:spPr>
          <a:xfrm>
            <a:off x="3602182" y="3762067"/>
            <a:ext cx="5357092" cy="584775"/>
          </a:xfrm>
          <a:prstGeom prst="rect">
            <a:avLst/>
          </a:prstGeom>
          <a:noFill/>
        </p:spPr>
        <p:txBody>
          <a:bodyPr wrap="square" rtlCol="0">
            <a:spAutoFit/>
          </a:bodyPr>
          <a:lstStyle/>
          <a:p>
            <a:endParaRPr lang="en-ZA" sz="3200" b="1" dirty="0">
              <a:solidFill>
                <a:srgbClr val="37A76F">
                  <a:lumMod val="75000"/>
                </a:srgbClr>
              </a:solidFill>
              <a:latin typeface="Arial" panose="020B0604020202020204" pitchFamily="34" charset="0"/>
              <a:ea typeface="+mj-ea"/>
              <a:cs typeface="Arial" panose="020B0604020202020204" pitchFamily="34" charset="0"/>
            </a:endParaRPr>
          </a:p>
        </p:txBody>
      </p:sp>
      <p:sp>
        <p:nvSpPr>
          <p:cNvPr id="8" name="TextBox 7"/>
          <p:cNvSpPr txBox="1"/>
          <p:nvPr/>
        </p:nvSpPr>
        <p:spPr>
          <a:xfrm>
            <a:off x="4642328" y="4785986"/>
            <a:ext cx="3038763" cy="677108"/>
          </a:xfrm>
          <a:prstGeom prst="rect">
            <a:avLst/>
          </a:prstGeom>
          <a:noFill/>
        </p:spPr>
        <p:txBody>
          <a:bodyPr wrap="square" rtlCol="0">
            <a:spAutoFit/>
          </a:bodyPr>
          <a:lstStyle/>
          <a:p>
            <a:endParaRPr lang="en-ZA" b="1" dirty="0" smtClean="0">
              <a:latin typeface="Arial" panose="020B0604020202020204" pitchFamily="34" charset="0"/>
              <a:cs typeface="Arial" panose="020B0604020202020204" pitchFamily="34" charset="0"/>
            </a:endParaRPr>
          </a:p>
          <a:p>
            <a:r>
              <a:rPr lang="en-ZA" sz="2000" smtClean="0">
                <a:solidFill>
                  <a:schemeClr val="accent3">
                    <a:lumMod val="75000"/>
                  </a:schemeClr>
                </a:solidFill>
                <a:latin typeface="Arial Narrow" panose="020B0606020202030204" pitchFamily="34" charset="0"/>
                <a:cs typeface="Arial" panose="020B0604020202020204" pitchFamily="34" charset="0"/>
              </a:rPr>
              <a:t>09 June </a:t>
            </a:r>
            <a:r>
              <a:rPr lang="en-ZA" sz="2000" dirty="0" smtClean="0">
                <a:solidFill>
                  <a:schemeClr val="accent3">
                    <a:lumMod val="75000"/>
                  </a:schemeClr>
                </a:solidFill>
                <a:latin typeface="Arial Narrow" panose="020B0606020202030204" pitchFamily="34" charset="0"/>
                <a:cs typeface="Arial" panose="020B0604020202020204" pitchFamily="34" charset="0"/>
              </a:rPr>
              <a:t>2023  </a:t>
            </a:r>
            <a:endParaRPr lang="en-ZA" sz="2000" dirty="0">
              <a:solidFill>
                <a:schemeClr val="accent3">
                  <a:lumMod val="75000"/>
                </a:schemeClr>
              </a:solidFill>
              <a:latin typeface="Arial Narrow" panose="020B0606020202030204" pitchFamily="34" charset="0"/>
              <a:cs typeface="Arial" panose="020B0604020202020204" pitchFamily="34" charset="0"/>
            </a:endParaRPr>
          </a:p>
        </p:txBody>
      </p:sp>
      <p:sp>
        <p:nvSpPr>
          <p:cNvPr id="4" name="Rectangle 3"/>
          <p:cNvSpPr/>
          <p:nvPr/>
        </p:nvSpPr>
        <p:spPr>
          <a:xfrm>
            <a:off x="3492676" y="3038791"/>
            <a:ext cx="4572000" cy="1015663"/>
          </a:xfrm>
          <a:prstGeom prst="rect">
            <a:avLst/>
          </a:prstGeom>
        </p:spPr>
        <p:txBody>
          <a:bodyPr>
            <a:spAutoFit/>
          </a:bodyPr>
          <a:lstStyle/>
          <a:p>
            <a:r>
              <a:rPr lang="en-US" sz="2000" dirty="0">
                <a:solidFill>
                  <a:schemeClr val="accent3">
                    <a:lumMod val="75000"/>
                  </a:schemeClr>
                </a:solidFill>
                <a:latin typeface="Arial Narrow" panose="020B0606020202030204" pitchFamily="34" charset="0"/>
              </a:rPr>
              <a:t>Presented by:</a:t>
            </a:r>
          </a:p>
          <a:p>
            <a:r>
              <a:rPr lang="en-US" sz="2000" dirty="0">
                <a:solidFill>
                  <a:schemeClr val="accent3">
                    <a:lumMod val="75000"/>
                  </a:schemeClr>
                </a:solidFill>
                <a:latin typeface="Arial Narrow" panose="020B0606020202030204" pitchFamily="34" charset="0"/>
              </a:rPr>
              <a:t>Ms Gratitude Ramphaka CA (SA)</a:t>
            </a:r>
          </a:p>
          <a:p>
            <a:r>
              <a:rPr lang="en-US" sz="2000" dirty="0" smtClean="0">
                <a:solidFill>
                  <a:schemeClr val="accent3">
                    <a:lumMod val="75000"/>
                  </a:schemeClr>
                </a:solidFill>
                <a:latin typeface="Arial Narrow" panose="020B0606020202030204" pitchFamily="34" charset="0"/>
              </a:rPr>
              <a:t>Chairperson</a:t>
            </a:r>
            <a:r>
              <a:rPr lang="en-US" sz="2000" dirty="0">
                <a:solidFill>
                  <a:schemeClr val="accent3">
                    <a:lumMod val="75000"/>
                  </a:schemeClr>
                </a:solidFill>
                <a:latin typeface="Arial Narrow" panose="020B0606020202030204" pitchFamily="34" charset="0"/>
              </a:rPr>
              <a:t>: Audit and Risk Committee</a:t>
            </a:r>
          </a:p>
        </p:txBody>
      </p:sp>
    </p:spTree>
    <p:extLst>
      <p:ext uri="{BB962C8B-B14F-4D97-AF65-F5344CB8AC3E}">
        <p14:creationId xmlns:p14="http://schemas.microsoft.com/office/powerpoint/2010/main" xmlns="" val="3969053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516047"/>
          </a:xfrm>
          <a:solidFill>
            <a:schemeClr val="accent3">
              <a:lumMod val="75000"/>
            </a:schemeClr>
          </a:solidFill>
        </p:spPr>
        <p:txBody>
          <a:bodyPr>
            <a:noAutofit/>
          </a:bodyPr>
          <a:lstStyle/>
          <a:p>
            <a:pPr lvl="1" algn="just" defTabSz="457200">
              <a:lnSpc>
                <a:spcPct val="150000"/>
              </a:lnSpc>
              <a:spcBef>
                <a:spcPts val="0"/>
              </a:spcBef>
              <a:buClr>
                <a:schemeClr val="accent2">
                  <a:lumMod val="75000"/>
                </a:schemeClr>
              </a:buClr>
              <a:buSzPct val="100000"/>
              <a:buFont typeface="Wingdings" panose="05000000000000000000" pitchFamily="2" charset="2"/>
              <a:buChar char="Ø"/>
            </a:pPr>
            <a:r>
              <a:rPr lang="en-GB" sz="2000" b="1" dirty="0" smtClean="0">
                <a:solidFill>
                  <a:schemeClr val="bg1"/>
                </a:solidFill>
                <a:latin typeface="Arial Narrow" panose="020B0606020202030204" pitchFamily="34" charset="0"/>
              </a:rPr>
              <a:t>Internal Audit </a:t>
            </a:r>
          </a:p>
        </p:txBody>
      </p:sp>
      <p:sp>
        <p:nvSpPr>
          <p:cNvPr id="3" name="Content Placeholder 2"/>
          <p:cNvSpPr>
            <a:spLocks noGrp="1"/>
          </p:cNvSpPr>
          <p:nvPr>
            <p:ph idx="1"/>
          </p:nvPr>
        </p:nvSpPr>
        <p:spPr>
          <a:xfrm>
            <a:off x="1" y="668742"/>
            <a:ext cx="9143999" cy="5815185"/>
          </a:xfrm>
        </p:spPr>
        <p:txBody>
          <a:bodyPr>
            <a:normAutofit/>
          </a:bodyPr>
          <a:lstStyle/>
          <a:p>
            <a:pPr marL="0" indent="0" algn="just">
              <a:lnSpc>
                <a:spcPct val="120000"/>
              </a:lnSpc>
              <a:buClr>
                <a:schemeClr val="accent3">
                  <a:lumMod val="75000"/>
                </a:schemeClr>
              </a:buClr>
              <a:buNone/>
            </a:pPr>
            <a:r>
              <a:rPr lang="en-GB" sz="1500" b="1" dirty="0" smtClean="0">
                <a:solidFill>
                  <a:schemeClr val="accent4">
                    <a:lumMod val="75000"/>
                  </a:schemeClr>
                </a:solidFill>
                <a:latin typeface="Arial Narrow" panose="020B0606020202030204" pitchFamily="34" charset="0"/>
              </a:rPr>
              <a:t>Implementation of the recommendation</a:t>
            </a:r>
          </a:p>
          <a:p>
            <a:pPr algn="just">
              <a:lnSpc>
                <a:spcPct val="120000"/>
              </a:lnSpc>
              <a:buClr>
                <a:schemeClr val="accent3">
                  <a:lumMod val="75000"/>
                </a:schemeClr>
              </a:buClr>
              <a:buFont typeface="Wingdings" panose="05000000000000000000" pitchFamily="2" charset="2"/>
              <a:buChar char="§"/>
            </a:pPr>
            <a:r>
              <a:rPr lang="en-GB" sz="1500" dirty="0" smtClean="0">
                <a:solidFill>
                  <a:schemeClr val="tx1"/>
                </a:solidFill>
                <a:latin typeface="Arial Narrow" panose="020B0606020202030204" pitchFamily="34" charset="0"/>
              </a:rPr>
              <a:t>The Department appointed additional two officials on a five months fixed term contract to assist with the investigation of irregular expenditure in the Department (01 November 2022 until 31 March 2023). </a:t>
            </a:r>
          </a:p>
          <a:p>
            <a:pPr algn="just">
              <a:lnSpc>
                <a:spcPct val="120000"/>
              </a:lnSpc>
              <a:buClr>
                <a:schemeClr val="accent3">
                  <a:lumMod val="75000"/>
                </a:schemeClr>
              </a:buClr>
              <a:buFont typeface="Wingdings" panose="05000000000000000000" pitchFamily="2" charset="2"/>
              <a:buChar char="§"/>
            </a:pPr>
            <a:r>
              <a:rPr lang="en-GB" sz="1500" dirty="0" smtClean="0">
                <a:solidFill>
                  <a:schemeClr val="tx1"/>
                </a:solidFill>
                <a:latin typeface="Arial Narrow" panose="020B0606020202030204" pitchFamily="34" charset="0"/>
              </a:rPr>
              <a:t>An unfunded position of Assistant Director: Internal Audit was prioritised for funding from the savings that will be realised from the lower rental costs emanating from the move to the new building.  </a:t>
            </a:r>
          </a:p>
          <a:p>
            <a:pPr marL="0" indent="0" algn="just">
              <a:lnSpc>
                <a:spcPct val="120000"/>
              </a:lnSpc>
              <a:buClr>
                <a:schemeClr val="accent3">
                  <a:lumMod val="75000"/>
                </a:schemeClr>
              </a:buClr>
              <a:buNone/>
            </a:pPr>
            <a:r>
              <a:rPr lang="en-GB" sz="1500" b="1" dirty="0" smtClean="0">
                <a:solidFill>
                  <a:schemeClr val="tx1"/>
                </a:solidFill>
                <a:latin typeface="Arial Narrow" panose="020B0606020202030204" pitchFamily="34" charset="0"/>
              </a:rPr>
              <a:t>External Quality Assessment on Internal Audit </a:t>
            </a:r>
          </a:p>
          <a:p>
            <a:pPr marL="0" indent="0" algn="just">
              <a:lnSpc>
                <a:spcPct val="120000"/>
              </a:lnSpc>
              <a:buClr>
                <a:schemeClr val="accent3">
                  <a:lumMod val="75000"/>
                </a:schemeClr>
              </a:buClr>
              <a:buNone/>
            </a:pPr>
            <a:r>
              <a:rPr lang="en-GB" sz="1500" b="1" dirty="0" smtClean="0">
                <a:solidFill>
                  <a:schemeClr val="accent4">
                    <a:lumMod val="75000"/>
                  </a:schemeClr>
                </a:solidFill>
                <a:latin typeface="Arial Narrow" panose="020B0606020202030204" pitchFamily="34" charset="0"/>
              </a:rPr>
              <a:t>Recommendation</a:t>
            </a:r>
            <a:endParaRPr lang="en-GB" sz="1500" b="1" dirty="0">
              <a:solidFill>
                <a:schemeClr val="tx1"/>
              </a:solidFill>
              <a:latin typeface="Arial Narrow" panose="020B0606020202030204" pitchFamily="34" charset="0"/>
            </a:endParaRPr>
          </a:p>
          <a:p>
            <a:pPr algn="just">
              <a:lnSpc>
                <a:spcPct val="120000"/>
              </a:lnSpc>
              <a:buClr>
                <a:schemeClr val="accent3">
                  <a:lumMod val="75000"/>
                </a:schemeClr>
              </a:buClr>
              <a:buFont typeface="Wingdings" panose="05000000000000000000" pitchFamily="2" charset="2"/>
              <a:buChar char="§"/>
            </a:pPr>
            <a:r>
              <a:rPr lang="en-GB" sz="1500" dirty="0" smtClean="0">
                <a:solidFill>
                  <a:schemeClr val="tx1"/>
                </a:solidFill>
                <a:latin typeface="Arial Narrow" panose="020B0606020202030204" pitchFamily="34" charset="0"/>
              </a:rPr>
              <a:t>The Internal Audit function was due for external quality assessment as required by the Institute of Internal Auditing Standards. The ARC recommended that funds be allocated to procure the requisite external quality assessment. </a:t>
            </a:r>
          </a:p>
          <a:p>
            <a:pPr marL="0" indent="0" algn="just">
              <a:lnSpc>
                <a:spcPct val="120000"/>
              </a:lnSpc>
              <a:buClr>
                <a:schemeClr val="accent3">
                  <a:lumMod val="75000"/>
                </a:schemeClr>
              </a:buClr>
              <a:buNone/>
            </a:pPr>
            <a:r>
              <a:rPr lang="en-GB" sz="1500" b="1" dirty="0">
                <a:solidFill>
                  <a:schemeClr val="accent4">
                    <a:lumMod val="75000"/>
                  </a:schemeClr>
                </a:solidFill>
                <a:latin typeface="Arial Narrow" panose="020B0606020202030204" pitchFamily="34" charset="0"/>
              </a:rPr>
              <a:t>Implementation of the </a:t>
            </a:r>
            <a:r>
              <a:rPr lang="en-GB" sz="1500" b="1" dirty="0" smtClean="0">
                <a:solidFill>
                  <a:schemeClr val="accent4">
                    <a:lumMod val="75000"/>
                  </a:schemeClr>
                </a:solidFill>
                <a:latin typeface="Arial Narrow" panose="020B0606020202030204" pitchFamily="34" charset="0"/>
              </a:rPr>
              <a:t>recommendation</a:t>
            </a:r>
            <a:endParaRPr lang="en-GB" sz="1500" dirty="0" smtClean="0">
              <a:solidFill>
                <a:schemeClr val="tx1"/>
              </a:solidFill>
              <a:latin typeface="Arial Narrow" panose="020B0606020202030204" pitchFamily="34" charset="0"/>
            </a:endParaRPr>
          </a:p>
          <a:p>
            <a:pPr algn="just">
              <a:lnSpc>
                <a:spcPct val="120000"/>
              </a:lnSpc>
              <a:buClr>
                <a:schemeClr val="accent3">
                  <a:lumMod val="75000"/>
                </a:schemeClr>
              </a:buClr>
              <a:buFont typeface="Wingdings" panose="05000000000000000000" pitchFamily="2" charset="2"/>
              <a:buChar char="§"/>
            </a:pPr>
            <a:r>
              <a:rPr lang="en-GB" sz="1500" dirty="0" smtClean="0">
                <a:solidFill>
                  <a:schemeClr val="tx1"/>
                </a:solidFill>
                <a:latin typeface="Arial Narrow" panose="020B0606020202030204" pitchFamily="34" charset="0"/>
              </a:rPr>
              <a:t>Funds were allocated to procure external quality assessment services.</a:t>
            </a:r>
            <a:endParaRPr lang="en-ZA" sz="1500" kern="0" dirty="0" smtClean="0">
              <a:solidFill>
                <a:schemeClr val="tx1"/>
              </a:solidFill>
              <a:latin typeface="Arial Narrow" panose="020B0606020202030204" pitchFamily="34" charset="0"/>
            </a:endParaRPr>
          </a:p>
          <a:p>
            <a:pPr marL="0" indent="0" algn="just">
              <a:lnSpc>
                <a:spcPct val="120000"/>
              </a:lnSpc>
              <a:buClr>
                <a:schemeClr val="accent3">
                  <a:lumMod val="75000"/>
                </a:schemeClr>
              </a:buClr>
              <a:buNone/>
            </a:pPr>
            <a:r>
              <a:rPr lang="en-GB" sz="1500" b="1" dirty="0" smtClean="0">
                <a:solidFill>
                  <a:schemeClr val="tx1"/>
                </a:solidFill>
                <a:latin typeface="Arial Narrow" panose="020B0606020202030204" pitchFamily="34" charset="0"/>
              </a:rPr>
              <a:t>Progress on the implementation </a:t>
            </a:r>
            <a:r>
              <a:rPr lang="en-GB" sz="1500" b="1" dirty="0">
                <a:solidFill>
                  <a:schemeClr val="tx1"/>
                </a:solidFill>
                <a:latin typeface="Arial Narrow" panose="020B0606020202030204" pitchFamily="34" charset="0"/>
              </a:rPr>
              <a:t>of the </a:t>
            </a:r>
            <a:r>
              <a:rPr lang="en-GB" sz="1500" b="1" dirty="0" smtClean="0">
                <a:solidFill>
                  <a:schemeClr val="tx1"/>
                </a:solidFill>
                <a:latin typeface="Arial Narrow" panose="020B0606020202030204" pitchFamily="34" charset="0"/>
              </a:rPr>
              <a:t>Internal </a:t>
            </a:r>
            <a:r>
              <a:rPr lang="en-GB" sz="1500" b="1" dirty="0">
                <a:solidFill>
                  <a:schemeClr val="tx1"/>
                </a:solidFill>
                <a:latin typeface="Arial Narrow" panose="020B0606020202030204" pitchFamily="34" charset="0"/>
              </a:rPr>
              <a:t>A</a:t>
            </a:r>
            <a:r>
              <a:rPr lang="en-GB" sz="1500" b="1" dirty="0" smtClean="0">
                <a:solidFill>
                  <a:schemeClr val="tx1"/>
                </a:solidFill>
                <a:latin typeface="Arial Narrow" panose="020B0606020202030204" pitchFamily="34" charset="0"/>
              </a:rPr>
              <a:t>udit </a:t>
            </a:r>
            <a:r>
              <a:rPr lang="en-GB" sz="1500" b="1" dirty="0">
                <a:solidFill>
                  <a:schemeClr val="tx1"/>
                </a:solidFill>
                <a:latin typeface="Arial Narrow" panose="020B0606020202030204" pitchFamily="34" charset="0"/>
              </a:rPr>
              <a:t>P</a:t>
            </a:r>
            <a:r>
              <a:rPr lang="en-GB" sz="1500" b="1" dirty="0" smtClean="0">
                <a:solidFill>
                  <a:schemeClr val="tx1"/>
                </a:solidFill>
                <a:latin typeface="Arial Narrow" panose="020B0606020202030204" pitchFamily="34" charset="0"/>
              </a:rPr>
              <a:t>lan</a:t>
            </a:r>
            <a:endParaRPr lang="en-GB" sz="1500" b="1" dirty="0">
              <a:solidFill>
                <a:schemeClr val="tx1"/>
              </a:solidFill>
              <a:latin typeface="Arial Narrow" panose="020B0606020202030204" pitchFamily="34" charset="0"/>
            </a:endParaRPr>
          </a:p>
          <a:p>
            <a:pPr marL="0" indent="0" algn="just">
              <a:lnSpc>
                <a:spcPct val="120000"/>
              </a:lnSpc>
              <a:buClr>
                <a:schemeClr val="accent3">
                  <a:lumMod val="75000"/>
                </a:schemeClr>
              </a:buClr>
              <a:buNone/>
            </a:pPr>
            <a:r>
              <a:rPr lang="en-ZA" sz="1500" dirty="0">
                <a:latin typeface="Arial Narrow" panose="020B0606020202030204" pitchFamily="34" charset="0"/>
              </a:rPr>
              <a:t>Nineteen (19) audits were approved and planned for in the revised </a:t>
            </a:r>
            <a:r>
              <a:rPr lang="en-ZA" sz="1500" dirty="0" smtClean="0">
                <a:latin typeface="Arial Narrow" panose="020B0606020202030204" pitchFamily="34" charset="0"/>
              </a:rPr>
              <a:t>Audit </a:t>
            </a:r>
            <a:r>
              <a:rPr lang="en-ZA" sz="1500" dirty="0">
                <a:latin typeface="Arial Narrow" panose="020B0606020202030204" pitchFamily="34" charset="0"/>
              </a:rPr>
              <a:t>P</a:t>
            </a:r>
            <a:r>
              <a:rPr lang="en-ZA" sz="1500" dirty="0" smtClean="0">
                <a:latin typeface="Arial Narrow" panose="020B0606020202030204" pitchFamily="34" charset="0"/>
              </a:rPr>
              <a:t>lan </a:t>
            </a:r>
            <a:r>
              <a:rPr lang="en-ZA" sz="1500" dirty="0">
                <a:latin typeface="Arial Narrow" panose="020B0606020202030204" pitchFamily="34" charset="0"/>
              </a:rPr>
              <a:t>for the 2022/23 financial year. By the end of the fourth quarter, </a:t>
            </a:r>
            <a:r>
              <a:rPr lang="en-ZA" sz="1500" dirty="0" smtClean="0">
                <a:latin typeface="Arial Narrow" panose="020B0606020202030204" pitchFamily="34" charset="0"/>
              </a:rPr>
              <a:t>fourteen </a:t>
            </a:r>
            <a:r>
              <a:rPr lang="en-ZA" sz="1500" dirty="0">
                <a:latin typeface="Arial Narrow" panose="020B0606020202030204" pitchFamily="34" charset="0"/>
              </a:rPr>
              <a:t>(14) audit projects were completed, </a:t>
            </a:r>
            <a:r>
              <a:rPr lang="en-ZA" sz="1500" dirty="0" smtClean="0">
                <a:latin typeface="Arial Narrow" panose="020B0606020202030204" pitchFamily="34" charset="0"/>
              </a:rPr>
              <a:t>three </a:t>
            </a:r>
            <a:r>
              <a:rPr lang="en-ZA" sz="1500" dirty="0">
                <a:latin typeface="Arial Narrow" panose="020B0606020202030204" pitchFamily="34" charset="0"/>
              </a:rPr>
              <a:t>(3) audit projects were in progress and two (2) were not performed</a:t>
            </a:r>
            <a:r>
              <a:rPr lang="en-ZA" sz="1500" dirty="0" smtClean="0">
                <a:latin typeface="Arial Narrow" panose="020B0606020202030204" pitchFamily="34" charset="0"/>
              </a:rPr>
              <a:t>. Nine </a:t>
            </a:r>
            <a:r>
              <a:rPr lang="en-ZA" sz="1500" dirty="0">
                <a:latin typeface="Arial Narrow" panose="020B0606020202030204" pitchFamily="34" charset="0"/>
              </a:rPr>
              <a:t>(9) </a:t>
            </a:r>
            <a:r>
              <a:rPr lang="en-ZA" sz="1500" dirty="0" smtClean="0">
                <a:latin typeface="Arial Narrow" panose="020B0606020202030204" pitchFamily="34" charset="0"/>
              </a:rPr>
              <a:t>ad-hoc reviews were performed of which eight (8) were on procurement of goods and services above R 500 000.00 to detect possible irregular expenditure.</a:t>
            </a:r>
            <a:endParaRPr lang="en-ZA" sz="1500" dirty="0">
              <a:latin typeface="Arial Narrow" panose="020B0606020202030204" pitchFamily="34" charset="0"/>
            </a:endParaRPr>
          </a:p>
          <a:p>
            <a:pPr marL="0" indent="0" algn="just" defTabSz="457200">
              <a:lnSpc>
                <a:spcPct val="100000"/>
              </a:lnSpc>
              <a:spcBef>
                <a:spcPts val="0"/>
              </a:spcBef>
              <a:buClr>
                <a:schemeClr val="accent2">
                  <a:lumMod val="75000"/>
                </a:schemeClr>
              </a:buClr>
              <a:buSzPct val="100000"/>
              <a:buNone/>
            </a:pPr>
            <a:endParaRPr lang="en-ZA" sz="2000" dirty="0" smtClean="0">
              <a:solidFill>
                <a:schemeClr val="tx1"/>
              </a:solidFill>
              <a:latin typeface="Arial Narrow" panose="020B0606020202030204" pitchFamily="34" charset="0"/>
              <a:ea typeface="+mj-ea"/>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a:solidFill>
                <a:schemeClr val="tx1"/>
              </a:solidFill>
              <a:latin typeface="Arial Narrow" panose="020B0606020202030204" pitchFamily="34" charset="0"/>
              <a:ea typeface="+mj-ea"/>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smtClean="0">
              <a:solidFill>
                <a:schemeClr val="tx1"/>
              </a:solidFill>
              <a:latin typeface="Arial Narrow" panose="020B0606020202030204" pitchFamily="34" charset="0"/>
              <a:ea typeface="+mj-ea"/>
            </a:endParaRPr>
          </a:p>
          <a:p>
            <a:pPr marL="0" indent="0" algn="just" defTabSz="457200">
              <a:lnSpc>
                <a:spcPct val="100000"/>
              </a:lnSpc>
              <a:spcBef>
                <a:spcPts val="0"/>
              </a:spcBef>
              <a:buClr>
                <a:schemeClr val="accent2">
                  <a:lumMod val="75000"/>
                </a:schemeClr>
              </a:buClr>
              <a:buSzPct val="100000"/>
              <a:buNone/>
            </a:pPr>
            <a:endParaRPr lang="en-ZA" sz="2000" dirty="0" smtClean="0">
              <a:solidFill>
                <a:schemeClr val="tx1"/>
              </a:solidFill>
              <a:latin typeface="Arial Narrow" panose="020B0606020202030204" pitchFamily="34" charset="0"/>
              <a:ea typeface="+mj-ea"/>
            </a:endParaRPr>
          </a:p>
          <a:p>
            <a:pPr marL="0" indent="0" algn="just" defTabSz="457200">
              <a:lnSpc>
                <a:spcPct val="100000"/>
              </a:lnSpc>
              <a:spcBef>
                <a:spcPts val="0"/>
              </a:spcBef>
              <a:buClr>
                <a:schemeClr val="accent2">
                  <a:lumMod val="75000"/>
                </a:schemeClr>
              </a:buClr>
              <a:buSzPct val="100000"/>
              <a:buNone/>
            </a:pPr>
            <a:endParaRPr lang="en-ZA" sz="2000" dirty="0" smtClean="0">
              <a:solidFill>
                <a:schemeClr val="tx1"/>
              </a:solidFill>
              <a:latin typeface="Arial Narrow" panose="020B0606020202030204" pitchFamily="34" charset="0"/>
              <a:ea typeface="+mj-ea"/>
            </a:endParaRPr>
          </a:p>
        </p:txBody>
      </p:sp>
    </p:spTree>
    <p:extLst>
      <p:ext uri="{BB962C8B-B14F-4D97-AF65-F5344CB8AC3E}">
        <p14:creationId xmlns:p14="http://schemas.microsoft.com/office/powerpoint/2010/main" xmlns="" val="1106768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516047"/>
          </a:xfrm>
          <a:solidFill>
            <a:schemeClr val="accent3">
              <a:lumMod val="75000"/>
            </a:schemeClr>
          </a:solidFill>
        </p:spPr>
        <p:txBody>
          <a:bodyPr>
            <a:noAutofit/>
          </a:bodyPr>
          <a:lstStyle/>
          <a:p>
            <a:pPr lvl="1" algn="just" defTabSz="457200">
              <a:lnSpc>
                <a:spcPct val="150000"/>
              </a:lnSpc>
              <a:spcBef>
                <a:spcPts val="0"/>
              </a:spcBef>
              <a:buClr>
                <a:schemeClr val="accent2">
                  <a:lumMod val="75000"/>
                </a:schemeClr>
              </a:buClr>
              <a:buSzPct val="100000"/>
              <a:buFont typeface="Wingdings" panose="05000000000000000000" pitchFamily="2" charset="2"/>
              <a:buChar char="Ø"/>
            </a:pPr>
            <a:r>
              <a:rPr lang="en-GB" sz="2000" b="1" dirty="0" smtClean="0">
                <a:solidFill>
                  <a:schemeClr val="bg1"/>
                </a:solidFill>
                <a:latin typeface="Arial Narrow" panose="020B0606020202030204" pitchFamily="34" charset="0"/>
              </a:rPr>
              <a:t>Internal Audit </a:t>
            </a:r>
          </a:p>
        </p:txBody>
      </p:sp>
      <p:sp>
        <p:nvSpPr>
          <p:cNvPr id="3" name="Content Placeholder 2"/>
          <p:cNvSpPr>
            <a:spLocks noGrp="1"/>
          </p:cNvSpPr>
          <p:nvPr>
            <p:ph idx="1"/>
          </p:nvPr>
        </p:nvSpPr>
        <p:spPr>
          <a:xfrm>
            <a:off x="292100" y="668742"/>
            <a:ext cx="8661400" cy="5551631"/>
          </a:xfrm>
        </p:spPr>
        <p:txBody>
          <a:bodyPr>
            <a:normAutofit/>
          </a:bodyPr>
          <a:lstStyle/>
          <a:p>
            <a:pPr marL="0" indent="0" algn="just">
              <a:lnSpc>
                <a:spcPct val="120000"/>
              </a:lnSpc>
              <a:buClr>
                <a:schemeClr val="accent3">
                  <a:lumMod val="75000"/>
                </a:schemeClr>
              </a:buClr>
              <a:buNone/>
            </a:pPr>
            <a:r>
              <a:rPr lang="en-GB" sz="1500" b="1" dirty="0" smtClean="0">
                <a:solidFill>
                  <a:schemeClr val="accent4">
                    <a:lumMod val="75000"/>
                  </a:schemeClr>
                </a:solidFill>
                <a:latin typeface="Arial Narrow" panose="020B0606020202030204" pitchFamily="34" charset="0"/>
              </a:rPr>
              <a:t>Recommendation</a:t>
            </a:r>
            <a:endParaRPr lang="en-GB" sz="1500" b="1" dirty="0">
              <a:solidFill>
                <a:schemeClr val="tx1"/>
              </a:solidFill>
              <a:latin typeface="Arial Narrow" panose="020B0606020202030204" pitchFamily="34" charset="0"/>
            </a:endParaRPr>
          </a:p>
          <a:p>
            <a:pPr algn="just">
              <a:lnSpc>
                <a:spcPct val="120000"/>
              </a:lnSpc>
              <a:buClr>
                <a:schemeClr val="accent3">
                  <a:lumMod val="75000"/>
                </a:schemeClr>
              </a:buClr>
              <a:buFont typeface="Wingdings" panose="05000000000000000000" pitchFamily="2" charset="2"/>
              <a:buChar char="§"/>
            </a:pPr>
            <a:r>
              <a:rPr lang="en-GB" sz="1500" dirty="0" smtClean="0">
                <a:solidFill>
                  <a:schemeClr val="tx1"/>
                </a:solidFill>
                <a:latin typeface="Arial Narrow" panose="020B0606020202030204" pitchFamily="34" charset="0"/>
              </a:rPr>
              <a:t>Ad-hoc work performed by Internal Audit impacts adversely on the achievement of the Annual </a:t>
            </a:r>
            <a:r>
              <a:rPr lang="en-GB" sz="1500" dirty="0">
                <a:solidFill>
                  <a:schemeClr val="tx1"/>
                </a:solidFill>
                <a:latin typeface="Arial Narrow" panose="020B0606020202030204" pitchFamily="34" charset="0"/>
              </a:rPr>
              <a:t>I</a:t>
            </a:r>
            <a:r>
              <a:rPr lang="en-GB" sz="1500" dirty="0" smtClean="0">
                <a:solidFill>
                  <a:schemeClr val="tx1"/>
                </a:solidFill>
                <a:latin typeface="Arial Narrow" panose="020B0606020202030204" pitchFamily="34" charset="0"/>
              </a:rPr>
              <a:t>nternal </a:t>
            </a:r>
            <a:r>
              <a:rPr lang="en-GB" sz="1500" dirty="0">
                <a:solidFill>
                  <a:schemeClr val="tx1"/>
                </a:solidFill>
                <a:latin typeface="Arial Narrow" panose="020B0606020202030204" pitchFamily="34" charset="0"/>
              </a:rPr>
              <a:t>P</a:t>
            </a:r>
            <a:r>
              <a:rPr lang="en-GB" sz="1500" dirty="0" smtClean="0">
                <a:solidFill>
                  <a:schemeClr val="tx1"/>
                </a:solidFill>
                <a:latin typeface="Arial Narrow" panose="020B0606020202030204" pitchFamily="34" charset="0"/>
              </a:rPr>
              <a:t>lan. Prior approval must be obtained from the ARC for any ad-hoc audit requests.</a:t>
            </a:r>
          </a:p>
          <a:p>
            <a:pPr marL="0" indent="0" algn="just">
              <a:lnSpc>
                <a:spcPct val="120000"/>
              </a:lnSpc>
              <a:buClr>
                <a:schemeClr val="accent3">
                  <a:lumMod val="75000"/>
                </a:schemeClr>
              </a:buClr>
              <a:buNone/>
            </a:pPr>
            <a:r>
              <a:rPr lang="en-GB" sz="1500" b="1" dirty="0" smtClean="0">
                <a:solidFill>
                  <a:schemeClr val="accent4">
                    <a:lumMod val="75000"/>
                  </a:schemeClr>
                </a:solidFill>
                <a:latin typeface="Arial Narrow" panose="020B0606020202030204" pitchFamily="34" charset="0"/>
              </a:rPr>
              <a:t>Implementation </a:t>
            </a:r>
            <a:r>
              <a:rPr lang="en-GB" sz="1500" b="1" dirty="0">
                <a:solidFill>
                  <a:schemeClr val="accent4">
                    <a:lumMod val="75000"/>
                  </a:schemeClr>
                </a:solidFill>
                <a:latin typeface="Arial Narrow" panose="020B0606020202030204" pitchFamily="34" charset="0"/>
              </a:rPr>
              <a:t>of the recommendation</a:t>
            </a:r>
            <a:endParaRPr lang="en-GB" sz="1500" dirty="0">
              <a:solidFill>
                <a:schemeClr val="tx1"/>
              </a:solidFill>
              <a:latin typeface="Arial Narrow" panose="020B0606020202030204" pitchFamily="34" charset="0"/>
            </a:endParaRPr>
          </a:p>
          <a:p>
            <a:pPr algn="just">
              <a:lnSpc>
                <a:spcPct val="120000"/>
              </a:lnSpc>
              <a:buClr>
                <a:schemeClr val="accent3">
                  <a:lumMod val="75000"/>
                </a:schemeClr>
              </a:buClr>
              <a:buFont typeface="Wingdings" panose="05000000000000000000" pitchFamily="2" charset="2"/>
              <a:buChar char="§"/>
            </a:pPr>
            <a:r>
              <a:rPr lang="en-GB" sz="1500" dirty="0" smtClean="0">
                <a:solidFill>
                  <a:schemeClr val="tx1"/>
                </a:solidFill>
                <a:latin typeface="Arial Narrow" panose="020B0606020202030204" pitchFamily="34" charset="0"/>
              </a:rPr>
              <a:t>Both management and </a:t>
            </a:r>
            <a:r>
              <a:rPr lang="en-GB" sz="1500" dirty="0">
                <a:solidFill>
                  <a:schemeClr val="tx1"/>
                </a:solidFill>
                <a:latin typeface="Arial Narrow" panose="020B0606020202030204" pitchFamily="34" charset="0"/>
              </a:rPr>
              <a:t>I</a:t>
            </a:r>
            <a:r>
              <a:rPr lang="en-GB" sz="1500" dirty="0" smtClean="0">
                <a:solidFill>
                  <a:schemeClr val="tx1"/>
                </a:solidFill>
                <a:latin typeface="Arial Narrow" panose="020B0606020202030204" pitchFamily="34" charset="0"/>
              </a:rPr>
              <a:t>nternal Audit committed that prior approval will be requested from the ARC on all ad-hoc requests.</a:t>
            </a:r>
          </a:p>
          <a:p>
            <a:pPr algn="just">
              <a:lnSpc>
                <a:spcPct val="120000"/>
              </a:lnSpc>
              <a:buClr>
                <a:schemeClr val="accent3">
                  <a:lumMod val="75000"/>
                </a:schemeClr>
              </a:buClr>
              <a:buFont typeface="Wingdings" panose="05000000000000000000" pitchFamily="2" charset="2"/>
              <a:buChar char="§"/>
            </a:pPr>
            <a:r>
              <a:rPr lang="en-GB" sz="1500" dirty="0" smtClean="0">
                <a:solidFill>
                  <a:schemeClr val="tx1"/>
                </a:solidFill>
                <a:latin typeface="Arial Narrow" panose="020B0606020202030204" pitchFamily="34" charset="0"/>
              </a:rPr>
              <a:t>Management indicated that the Department is considering at obtaining probity auditors as an interim solution to perform due diligence review on the procurement of goods and services. </a:t>
            </a:r>
          </a:p>
          <a:p>
            <a:pPr algn="just">
              <a:lnSpc>
                <a:spcPct val="120000"/>
              </a:lnSpc>
              <a:buClr>
                <a:schemeClr val="accent3">
                  <a:lumMod val="75000"/>
                </a:schemeClr>
              </a:buClr>
              <a:buFont typeface="Wingdings" panose="05000000000000000000" pitchFamily="2" charset="2"/>
              <a:buChar char="§"/>
            </a:pPr>
            <a:r>
              <a:rPr lang="en-GB" sz="1500" dirty="0" smtClean="0">
                <a:solidFill>
                  <a:schemeClr val="tx1"/>
                </a:solidFill>
                <a:latin typeface="Arial Narrow" panose="020B0606020202030204" pitchFamily="34" charset="0"/>
              </a:rPr>
              <a:t>The Department is also in the process of establishing an Internal Control Unit. It will start by appointing  Assistant Director: Internal Control through </a:t>
            </a:r>
            <a:r>
              <a:rPr lang="en-GB" sz="1500" dirty="0">
                <a:solidFill>
                  <a:schemeClr val="tx1"/>
                </a:solidFill>
                <a:latin typeface="Arial Narrow" panose="020B0606020202030204" pitchFamily="34" charset="0"/>
              </a:rPr>
              <a:t>the savings that will be realised on </a:t>
            </a:r>
            <a:r>
              <a:rPr lang="en-GB" sz="1500" dirty="0" smtClean="0">
                <a:solidFill>
                  <a:schemeClr val="tx1"/>
                </a:solidFill>
                <a:latin typeface="Arial Narrow" panose="020B0606020202030204" pitchFamily="34" charset="0"/>
              </a:rPr>
              <a:t>office accommodation.</a:t>
            </a:r>
            <a:endParaRPr lang="en-GB" sz="1500" dirty="0">
              <a:solidFill>
                <a:schemeClr val="tx1"/>
              </a:solidFill>
              <a:latin typeface="Arial Narrow" panose="020B0606020202030204" pitchFamily="34" charset="0"/>
            </a:endParaRPr>
          </a:p>
          <a:p>
            <a:pPr algn="just">
              <a:lnSpc>
                <a:spcPct val="120000"/>
              </a:lnSpc>
              <a:buClr>
                <a:schemeClr val="accent3">
                  <a:lumMod val="75000"/>
                </a:schemeClr>
              </a:buClr>
              <a:buFont typeface="Wingdings" panose="05000000000000000000" pitchFamily="2" charset="2"/>
              <a:buChar char="§"/>
            </a:pPr>
            <a:endParaRPr lang="en-GB" dirty="0" smtClean="0">
              <a:solidFill>
                <a:schemeClr val="tx1"/>
              </a:solidFill>
              <a:latin typeface="Arial Narrow" panose="020B0606020202030204" pitchFamily="34" charset="0"/>
            </a:endParaRPr>
          </a:p>
          <a:p>
            <a:pPr marL="0" indent="0" algn="just">
              <a:buClr>
                <a:schemeClr val="accent3">
                  <a:lumMod val="75000"/>
                </a:schemeClr>
              </a:buClr>
              <a:buNone/>
            </a:pPr>
            <a:endParaRPr lang="en-GB" b="1" dirty="0">
              <a:solidFill>
                <a:schemeClr val="tx1"/>
              </a:solidFill>
              <a:latin typeface="Arial Narrow" panose="020B0606020202030204" pitchFamily="34" charset="0"/>
            </a:endParaRPr>
          </a:p>
          <a:p>
            <a:pPr marL="0" indent="0" algn="just">
              <a:buNone/>
            </a:pPr>
            <a:endParaRPr lang="en-ZA" sz="2400" dirty="0">
              <a:solidFill>
                <a:schemeClr val="tx1"/>
              </a:solidFill>
              <a:latin typeface="Arial Narrow" panose="020B0606020202030204" pitchFamily="34" charset="0"/>
            </a:endParaRPr>
          </a:p>
          <a:p>
            <a:pPr marL="0" lvl="0" indent="0">
              <a:lnSpc>
                <a:spcPct val="115000"/>
              </a:lnSpc>
              <a:buClr>
                <a:schemeClr val="accent2">
                  <a:lumMod val="75000"/>
                </a:schemeClr>
              </a:buClr>
              <a:buNone/>
            </a:pPr>
            <a:endParaRPr lang="en-ZA" sz="2000" kern="0" dirty="0" smtClean="0">
              <a:solidFill>
                <a:schemeClr val="tx1"/>
              </a:solidFill>
              <a:latin typeface="Arial Narrow" panose="020B0606020202030204" pitchFamily="34" charset="0"/>
            </a:endParaRPr>
          </a:p>
          <a:p>
            <a:pPr marL="0" lvl="0" indent="0">
              <a:lnSpc>
                <a:spcPct val="115000"/>
              </a:lnSpc>
              <a:buClr>
                <a:schemeClr val="accent2">
                  <a:lumMod val="75000"/>
                </a:schemeClr>
              </a:buClr>
              <a:buNone/>
            </a:pPr>
            <a:endParaRPr lang="en-ZA" sz="2000" kern="0" dirty="0">
              <a:solidFill>
                <a:schemeClr val="tx1"/>
              </a:solidFill>
              <a:latin typeface="Arial Narrow" panose="020B0606020202030204" pitchFamily="34" charset="0"/>
            </a:endParaRPr>
          </a:p>
          <a:p>
            <a:pPr marL="0" lvl="0" indent="0">
              <a:lnSpc>
                <a:spcPct val="115000"/>
              </a:lnSpc>
              <a:buClr>
                <a:schemeClr val="accent2">
                  <a:lumMod val="75000"/>
                </a:schemeClr>
              </a:buClr>
              <a:buNone/>
            </a:pPr>
            <a:endParaRPr lang="en-ZA" sz="2000" kern="0" dirty="0" smtClean="0">
              <a:solidFill>
                <a:schemeClr val="tx1"/>
              </a:solidFill>
              <a:latin typeface="Arial Narrow" panose="020B0606020202030204" pitchFamily="34" charset="0"/>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smtClean="0">
              <a:solidFill>
                <a:schemeClr val="tx1"/>
              </a:solidFill>
              <a:latin typeface="Arial Narrow" panose="020B0606020202030204" pitchFamily="34" charset="0"/>
              <a:ea typeface="+mj-ea"/>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a:solidFill>
                <a:schemeClr val="tx1"/>
              </a:solidFill>
              <a:latin typeface="Arial Narrow" panose="020B0606020202030204" pitchFamily="34" charset="0"/>
              <a:ea typeface="+mj-ea"/>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smtClean="0">
              <a:solidFill>
                <a:schemeClr val="tx1"/>
              </a:solidFill>
              <a:latin typeface="Arial Narrow" panose="020B0606020202030204" pitchFamily="34" charset="0"/>
              <a:ea typeface="+mj-ea"/>
            </a:endParaRPr>
          </a:p>
          <a:p>
            <a:pPr marL="0" indent="0" algn="just" defTabSz="457200">
              <a:lnSpc>
                <a:spcPct val="100000"/>
              </a:lnSpc>
              <a:spcBef>
                <a:spcPts val="0"/>
              </a:spcBef>
              <a:buClr>
                <a:schemeClr val="accent2">
                  <a:lumMod val="75000"/>
                </a:schemeClr>
              </a:buClr>
              <a:buSzPct val="100000"/>
              <a:buNone/>
            </a:pPr>
            <a:endParaRPr lang="en-ZA" sz="2000" dirty="0" smtClean="0">
              <a:solidFill>
                <a:schemeClr val="tx1"/>
              </a:solidFill>
              <a:latin typeface="Arial Narrow" panose="020B0606020202030204" pitchFamily="34" charset="0"/>
              <a:ea typeface="+mj-ea"/>
            </a:endParaRPr>
          </a:p>
          <a:p>
            <a:pPr marL="0" indent="0" algn="just" defTabSz="457200">
              <a:lnSpc>
                <a:spcPct val="100000"/>
              </a:lnSpc>
              <a:spcBef>
                <a:spcPts val="0"/>
              </a:spcBef>
              <a:buClr>
                <a:schemeClr val="accent2">
                  <a:lumMod val="75000"/>
                </a:schemeClr>
              </a:buClr>
              <a:buSzPct val="100000"/>
              <a:buNone/>
            </a:pPr>
            <a:endParaRPr lang="en-ZA" sz="2000" dirty="0" smtClean="0">
              <a:solidFill>
                <a:schemeClr val="tx1"/>
              </a:solidFill>
              <a:latin typeface="Arial Narrow" panose="020B0606020202030204" pitchFamily="34" charset="0"/>
              <a:ea typeface="+mj-ea"/>
            </a:endParaRPr>
          </a:p>
        </p:txBody>
      </p:sp>
    </p:spTree>
    <p:extLst>
      <p:ext uri="{BB962C8B-B14F-4D97-AF65-F5344CB8AC3E}">
        <p14:creationId xmlns:p14="http://schemas.microsoft.com/office/powerpoint/2010/main" xmlns="" val="318996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516047"/>
          </a:xfrm>
          <a:solidFill>
            <a:schemeClr val="accent3">
              <a:lumMod val="75000"/>
            </a:schemeClr>
          </a:solidFill>
        </p:spPr>
        <p:txBody>
          <a:bodyPr>
            <a:noAutofit/>
          </a:bodyPr>
          <a:lstStyle/>
          <a:p>
            <a:pPr lvl="1" algn="just" defTabSz="457200">
              <a:lnSpc>
                <a:spcPct val="150000"/>
              </a:lnSpc>
              <a:spcBef>
                <a:spcPts val="0"/>
              </a:spcBef>
              <a:buClr>
                <a:schemeClr val="accent2">
                  <a:lumMod val="75000"/>
                </a:schemeClr>
              </a:buClr>
              <a:buSzPct val="100000"/>
              <a:buFont typeface="Wingdings" panose="05000000000000000000" pitchFamily="2" charset="2"/>
              <a:buChar char="Ø"/>
            </a:pPr>
            <a:r>
              <a:rPr lang="en-GB" sz="2000" b="1" dirty="0" smtClean="0">
                <a:solidFill>
                  <a:schemeClr val="bg1"/>
                </a:solidFill>
                <a:latin typeface="Arial Narrow" panose="020B0606020202030204" pitchFamily="34" charset="0"/>
              </a:rPr>
              <a:t>Information Communication Technology</a:t>
            </a:r>
          </a:p>
        </p:txBody>
      </p:sp>
      <p:sp>
        <p:nvSpPr>
          <p:cNvPr id="3" name="Content Placeholder 2"/>
          <p:cNvSpPr>
            <a:spLocks noGrp="1"/>
          </p:cNvSpPr>
          <p:nvPr>
            <p:ph idx="1"/>
          </p:nvPr>
        </p:nvSpPr>
        <p:spPr>
          <a:xfrm>
            <a:off x="1" y="668742"/>
            <a:ext cx="9143999" cy="5865408"/>
          </a:xfrm>
        </p:spPr>
        <p:txBody>
          <a:bodyPr>
            <a:normAutofit/>
          </a:bodyPr>
          <a:lstStyle/>
          <a:p>
            <a:pPr algn="just">
              <a:lnSpc>
                <a:spcPct val="110000"/>
              </a:lnSpc>
              <a:buClr>
                <a:schemeClr val="accent3">
                  <a:lumMod val="75000"/>
                </a:schemeClr>
              </a:buClr>
              <a:buFont typeface="Wingdings" panose="05000000000000000000" pitchFamily="2" charset="2"/>
              <a:buChar char="§"/>
            </a:pPr>
            <a:r>
              <a:rPr lang="en-US" sz="1500" dirty="0" smtClean="0">
                <a:latin typeface="Arial Narrow" panose="020B0606020202030204" pitchFamily="34" charset="0"/>
              </a:rPr>
              <a:t>Information Technology </a:t>
            </a:r>
            <a:r>
              <a:rPr lang="en-US" sz="1500" dirty="0">
                <a:latin typeface="Arial Narrow" panose="020B0606020202030204" pitchFamily="34" charset="0"/>
              </a:rPr>
              <a:t>Governance </a:t>
            </a:r>
            <a:r>
              <a:rPr lang="en-US" sz="1500" dirty="0" smtClean="0">
                <a:latin typeface="Arial Narrow" panose="020B0606020202030204" pitchFamily="34" charset="0"/>
              </a:rPr>
              <a:t>structures (Information Communication Technology (ICT) Strategic Committee and ICT Operational Committee) were operational during the 2</a:t>
            </a:r>
            <a:r>
              <a:rPr lang="en-US" sz="1500" baseline="30000" dirty="0" smtClean="0">
                <a:latin typeface="Arial Narrow" panose="020B0606020202030204" pitchFamily="34" charset="0"/>
              </a:rPr>
              <a:t>nd</a:t>
            </a:r>
            <a:r>
              <a:rPr lang="en-US" sz="1500" dirty="0" smtClean="0">
                <a:latin typeface="Arial Narrow" panose="020B0606020202030204" pitchFamily="34" charset="0"/>
              </a:rPr>
              <a:t>, 3</a:t>
            </a:r>
            <a:r>
              <a:rPr lang="en-US" sz="1500" baseline="30000" dirty="0" smtClean="0">
                <a:latin typeface="Arial Narrow" panose="020B0606020202030204" pitchFamily="34" charset="0"/>
              </a:rPr>
              <a:t>rd</a:t>
            </a:r>
            <a:r>
              <a:rPr lang="en-US" sz="1500" dirty="0" smtClean="0">
                <a:latin typeface="Arial Narrow" panose="020B0606020202030204" pitchFamily="34" charset="0"/>
              </a:rPr>
              <a:t> and the 4</a:t>
            </a:r>
            <a:r>
              <a:rPr lang="en-US" sz="1500" baseline="30000" dirty="0" smtClean="0">
                <a:latin typeface="Arial Narrow" panose="020B0606020202030204" pitchFamily="34" charset="0"/>
              </a:rPr>
              <a:t>th</a:t>
            </a:r>
            <a:r>
              <a:rPr lang="en-US" sz="1500" dirty="0" smtClean="0">
                <a:latin typeface="Arial Narrow" panose="020B0606020202030204" pitchFamily="34" charset="0"/>
              </a:rPr>
              <a:t> quarter of the financial year. The ICT Strategic Committee is chaired by an external person who provided progress reports to the ARC.</a:t>
            </a:r>
          </a:p>
          <a:p>
            <a:pPr algn="just">
              <a:lnSpc>
                <a:spcPct val="110000"/>
              </a:lnSpc>
              <a:buClr>
                <a:schemeClr val="accent3">
                  <a:lumMod val="75000"/>
                </a:schemeClr>
              </a:buClr>
              <a:buFont typeface="Wingdings" panose="05000000000000000000" pitchFamily="2" charset="2"/>
              <a:buChar char="§"/>
            </a:pPr>
            <a:r>
              <a:rPr lang="en-US" sz="1500" dirty="0" smtClean="0">
                <a:latin typeface="Arial Narrow" panose="020B0606020202030204" pitchFamily="34" charset="0"/>
              </a:rPr>
              <a:t>ICT needs in the ICT </a:t>
            </a:r>
            <a:r>
              <a:rPr lang="en-US" sz="1500" dirty="0">
                <a:latin typeface="Arial Narrow" panose="020B0606020202030204" pitchFamily="34" charset="0"/>
              </a:rPr>
              <a:t>Master (Strategic) </a:t>
            </a:r>
            <a:r>
              <a:rPr lang="en-US" sz="1500" dirty="0" smtClean="0">
                <a:latin typeface="Arial Narrow" panose="020B0606020202030204" pitchFamily="34" charset="0"/>
              </a:rPr>
              <a:t>Plan are funded by the business units because ICT Unit does not have budget to fund the needs of the business units. </a:t>
            </a:r>
            <a:endParaRPr lang="en-US" sz="1500" dirty="0">
              <a:latin typeface="Arial Narrow" panose="020B0606020202030204" pitchFamily="34" charset="0"/>
            </a:endParaRPr>
          </a:p>
          <a:p>
            <a:pPr algn="just">
              <a:lnSpc>
                <a:spcPct val="110000"/>
              </a:lnSpc>
              <a:buClr>
                <a:schemeClr val="accent3">
                  <a:lumMod val="75000"/>
                </a:schemeClr>
              </a:buClr>
              <a:buFont typeface="Wingdings" panose="05000000000000000000" pitchFamily="2" charset="2"/>
              <a:buChar char="§"/>
            </a:pPr>
            <a:r>
              <a:rPr lang="en-US" sz="1500" dirty="0" smtClean="0">
                <a:latin typeface="Arial Narrow" panose="020B0606020202030204" pitchFamily="34" charset="0"/>
              </a:rPr>
              <a:t>ICT connectivity of the Department was affected by the relocation to the new building. The Department put in place measures in a form of </a:t>
            </a:r>
            <a:r>
              <a:rPr lang="en-ZA" sz="1500" dirty="0">
                <a:solidFill>
                  <a:srgbClr val="000000"/>
                </a:solidFill>
                <a:latin typeface="Arial Narrow" panose="020B0606020202030204" pitchFamily="34" charset="0"/>
                <a:ea typeface="Times New Roman" panose="02020603050405020304" pitchFamily="18" charset="0"/>
              </a:rPr>
              <a:t>interim Wi-Fi network </a:t>
            </a:r>
            <a:r>
              <a:rPr lang="en-ZA" sz="1500" dirty="0" smtClean="0">
                <a:solidFill>
                  <a:srgbClr val="000000"/>
                </a:solidFill>
                <a:latin typeface="Arial Narrow" panose="020B0606020202030204" pitchFamily="34" charset="0"/>
                <a:ea typeface="Times New Roman" panose="02020603050405020304" pitchFamily="18" charset="0"/>
              </a:rPr>
              <a:t>and </a:t>
            </a:r>
            <a:r>
              <a:rPr lang="en-ZA" sz="1500" dirty="0">
                <a:solidFill>
                  <a:srgbClr val="000000"/>
                </a:solidFill>
                <a:latin typeface="Arial Narrow" panose="020B0606020202030204" pitchFamily="34" charset="0"/>
                <a:ea typeface="Times New Roman" panose="02020603050405020304" pitchFamily="18" charset="0"/>
              </a:rPr>
              <a:t>interim connection </a:t>
            </a:r>
            <a:r>
              <a:rPr lang="en-ZA" sz="1500" dirty="0" smtClean="0">
                <a:solidFill>
                  <a:srgbClr val="000000"/>
                </a:solidFill>
                <a:latin typeface="Arial Narrow" panose="020B0606020202030204" pitchFamily="34" charset="0"/>
                <a:ea typeface="Times New Roman" panose="02020603050405020304" pitchFamily="18" charset="0"/>
              </a:rPr>
              <a:t>to the operational system </a:t>
            </a:r>
            <a:r>
              <a:rPr lang="en-US" sz="1500" dirty="0" smtClean="0">
                <a:latin typeface="Arial Narrow" panose="020B0606020202030204" pitchFamily="34" charset="0"/>
              </a:rPr>
              <a:t>to ensure that the Department is operational whilst still implementing the permanent solution (</a:t>
            </a:r>
            <a:r>
              <a:rPr lang="en-US" sz="1500" dirty="0">
                <a:latin typeface="Arial Narrow" panose="020B0606020202030204" pitchFamily="34" charset="0"/>
              </a:rPr>
              <a:t>LAN cables and Corporate Wi-Fi</a:t>
            </a:r>
            <a:r>
              <a:rPr lang="en-US" sz="1500" dirty="0" smtClean="0">
                <a:latin typeface="Arial Narrow" panose="020B0606020202030204" pitchFamily="34" charset="0"/>
              </a:rPr>
              <a:t>).</a:t>
            </a:r>
          </a:p>
          <a:p>
            <a:pPr algn="just">
              <a:lnSpc>
                <a:spcPct val="110000"/>
              </a:lnSpc>
              <a:buClr>
                <a:schemeClr val="accent3">
                  <a:lumMod val="75000"/>
                </a:schemeClr>
              </a:buClr>
              <a:buFont typeface="Wingdings" panose="05000000000000000000" pitchFamily="2" charset="2"/>
              <a:buChar char="§"/>
            </a:pPr>
            <a:r>
              <a:rPr lang="en-US" sz="1500" dirty="0" smtClean="0">
                <a:latin typeface="Arial Narrow" panose="020B0606020202030204" pitchFamily="34" charset="0"/>
              </a:rPr>
              <a:t>During the period under review the Department in an effort to ensure that its information technology is fully operational, the following were procured:</a:t>
            </a:r>
          </a:p>
          <a:p>
            <a:pPr lvl="1" algn="just">
              <a:lnSpc>
                <a:spcPct val="110000"/>
              </a:lnSpc>
              <a:buClr>
                <a:schemeClr val="accent3">
                  <a:lumMod val="75000"/>
                </a:schemeClr>
              </a:buClr>
              <a:buFont typeface="Wingdings" panose="05000000000000000000" pitchFamily="2" charset="2"/>
              <a:buChar char="Ø"/>
            </a:pPr>
            <a:r>
              <a:rPr lang="en-US" sz="1500" dirty="0" smtClean="0">
                <a:latin typeface="Arial Narrow" panose="020B0606020202030204" pitchFamily="34" charset="0"/>
              </a:rPr>
              <a:t> Latest version of Microsoft (</a:t>
            </a:r>
            <a:r>
              <a:rPr lang="en-ZA" sz="1500" dirty="0">
                <a:latin typeface="Arial Narrow" panose="020B0606020202030204" pitchFamily="34" charset="0"/>
                <a:ea typeface="Calibri" panose="020F0502020204030204" pitchFamily="34" charset="0"/>
              </a:rPr>
              <a:t>Microsoft M365 </a:t>
            </a:r>
            <a:r>
              <a:rPr lang="en-ZA" sz="1500" dirty="0" smtClean="0">
                <a:latin typeface="Arial Narrow" panose="020B0606020202030204" pitchFamily="34" charset="0"/>
                <a:ea typeface="Calibri" panose="020F0502020204030204" pitchFamily="34" charset="0"/>
              </a:rPr>
              <a:t>Licenses),</a:t>
            </a:r>
            <a:endParaRPr lang="en-ZA" sz="1500" dirty="0">
              <a:latin typeface="Arial Narrow" panose="020B0606020202030204" pitchFamily="34" charset="0"/>
              <a:ea typeface="Calibri" panose="020F0502020204030204" pitchFamily="34" charset="0"/>
            </a:endParaRPr>
          </a:p>
          <a:p>
            <a:pPr lvl="1" algn="just">
              <a:lnSpc>
                <a:spcPct val="110000"/>
              </a:lnSpc>
              <a:buClr>
                <a:schemeClr val="accent3">
                  <a:lumMod val="75000"/>
                </a:schemeClr>
              </a:buClr>
              <a:buFont typeface="Wingdings" panose="05000000000000000000" pitchFamily="2" charset="2"/>
              <a:buChar char="Ø"/>
            </a:pPr>
            <a:r>
              <a:rPr lang="en-US" sz="1500" dirty="0" smtClean="0">
                <a:latin typeface="Arial Narrow" panose="020B0606020202030204" pitchFamily="34" charset="0"/>
                <a:ea typeface="Calibri" panose="020F0502020204030204" pitchFamily="34" charset="0"/>
              </a:rPr>
              <a:t>Internet upgrade and </a:t>
            </a:r>
            <a:r>
              <a:rPr lang="en-US" sz="1500" dirty="0" err="1">
                <a:latin typeface="Arial Narrow" panose="020B0606020202030204" pitchFamily="34" charset="0"/>
                <a:ea typeface="Calibri" panose="020F0502020204030204" pitchFamily="34" charset="0"/>
              </a:rPr>
              <a:t>Dataline</a:t>
            </a:r>
            <a:r>
              <a:rPr lang="en-US" sz="1500" dirty="0">
                <a:latin typeface="Arial Narrow" panose="020B0606020202030204" pitchFamily="34" charset="0"/>
                <a:ea typeface="Calibri" panose="020F0502020204030204" pitchFamily="34" charset="0"/>
              </a:rPr>
              <a:t> </a:t>
            </a:r>
            <a:r>
              <a:rPr lang="en-US" sz="1500" dirty="0" smtClean="0">
                <a:latin typeface="Arial Narrow" panose="020B0606020202030204" pitchFamily="34" charset="0"/>
                <a:ea typeface="Calibri" panose="020F0502020204030204" pitchFamily="34" charset="0"/>
              </a:rPr>
              <a:t>to 30mb,</a:t>
            </a:r>
          </a:p>
          <a:p>
            <a:pPr lvl="1" algn="just">
              <a:lnSpc>
                <a:spcPct val="110000"/>
              </a:lnSpc>
              <a:buClr>
                <a:schemeClr val="accent3">
                  <a:lumMod val="75000"/>
                </a:schemeClr>
              </a:buClr>
              <a:buFont typeface="Wingdings" panose="05000000000000000000" pitchFamily="2" charset="2"/>
              <a:buChar char="Ø"/>
            </a:pPr>
            <a:r>
              <a:rPr lang="en-US" sz="1500" dirty="0" smtClean="0">
                <a:latin typeface="Arial Narrow" panose="020B0606020202030204" pitchFamily="34" charset="0"/>
              </a:rPr>
              <a:t>SITA network cabling, etc. </a:t>
            </a:r>
          </a:p>
          <a:p>
            <a:pPr algn="just">
              <a:lnSpc>
                <a:spcPct val="110000"/>
              </a:lnSpc>
              <a:buClr>
                <a:schemeClr val="accent3">
                  <a:lumMod val="75000"/>
                </a:schemeClr>
              </a:buClr>
              <a:buFont typeface="Wingdings" panose="05000000000000000000" pitchFamily="2" charset="2"/>
              <a:buChar char="§"/>
            </a:pPr>
            <a:r>
              <a:rPr lang="en-US" sz="1500" dirty="0" smtClean="0">
                <a:latin typeface="Arial Narrow" panose="020B0606020202030204" pitchFamily="34" charset="0"/>
              </a:rPr>
              <a:t>It also met its ICT contractual obligations including the </a:t>
            </a:r>
            <a:r>
              <a:rPr lang="en-US" sz="1500" dirty="0">
                <a:latin typeface="Arial Narrow" panose="020B0606020202030204" pitchFamily="34" charset="0"/>
                <a:ea typeface="Calibri" panose="020F0502020204030204" pitchFamily="34" charset="0"/>
              </a:rPr>
              <a:t>ZOOM License </a:t>
            </a:r>
            <a:r>
              <a:rPr lang="en-US" sz="1500" dirty="0" smtClean="0">
                <a:latin typeface="Arial Narrow" panose="020B0606020202030204" pitchFamily="34" charset="0"/>
                <a:ea typeface="Calibri" panose="020F0502020204030204" pitchFamily="34" charset="0"/>
              </a:rPr>
              <a:t>renewal, </a:t>
            </a:r>
            <a:r>
              <a:rPr lang="en-US" sz="1500" dirty="0">
                <a:latin typeface="Arial Narrow" panose="020B0606020202030204" pitchFamily="34" charset="0"/>
                <a:ea typeface="Calibri" panose="020F0502020204030204" pitchFamily="34" charset="0"/>
              </a:rPr>
              <a:t>Trend Micro (Antivirus) license </a:t>
            </a:r>
            <a:r>
              <a:rPr lang="en-US" sz="1500" dirty="0" smtClean="0">
                <a:latin typeface="Arial Narrow" panose="020B0606020202030204" pitchFamily="34" charset="0"/>
                <a:ea typeface="Calibri" panose="020F0502020204030204" pitchFamily="34" charset="0"/>
              </a:rPr>
              <a:t>renewal</a:t>
            </a:r>
            <a:r>
              <a:rPr lang="en-ZA" sz="1500" dirty="0" smtClean="0">
                <a:latin typeface="Arial Narrow" panose="020B0606020202030204" pitchFamily="34" charset="0"/>
                <a:ea typeface="Calibri" panose="020F0502020204030204" pitchFamily="34" charset="0"/>
              </a:rPr>
              <a:t> </a:t>
            </a:r>
            <a:r>
              <a:rPr lang="en-US" sz="1500" dirty="0" smtClean="0">
                <a:latin typeface="Arial Narrow" panose="020B0606020202030204" pitchFamily="34" charset="0"/>
              </a:rPr>
              <a:t>and </a:t>
            </a:r>
            <a:r>
              <a:rPr lang="en-US" sz="1500" dirty="0">
                <a:latin typeface="Arial Narrow" panose="020B0606020202030204" pitchFamily="34" charset="0"/>
                <a:ea typeface="Calibri" panose="020F0502020204030204" pitchFamily="34" charset="0"/>
              </a:rPr>
              <a:t>SSL wildcard certificate </a:t>
            </a:r>
            <a:r>
              <a:rPr lang="en-US" sz="1500" dirty="0" smtClean="0">
                <a:latin typeface="Arial Narrow" panose="020B0606020202030204" pitchFamily="34" charset="0"/>
                <a:ea typeface="Calibri" panose="020F0502020204030204" pitchFamily="34" charset="0"/>
              </a:rPr>
              <a:t>etc.</a:t>
            </a:r>
          </a:p>
          <a:p>
            <a:pPr marL="0" indent="0" algn="just">
              <a:buClr>
                <a:schemeClr val="accent3">
                  <a:lumMod val="75000"/>
                </a:schemeClr>
              </a:buClr>
              <a:buNone/>
            </a:pPr>
            <a:endParaRPr lang="en-GB" b="1" dirty="0">
              <a:solidFill>
                <a:schemeClr val="tx1"/>
              </a:solidFill>
              <a:latin typeface="Arial Narrow" panose="020B0606020202030204" pitchFamily="34" charset="0"/>
            </a:endParaRPr>
          </a:p>
          <a:p>
            <a:pPr marL="0" indent="0" algn="just">
              <a:buNone/>
            </a:pPr>
            <a:endParaRPr lang="en-ZA" sz="2400" dirty="0">
              <a:solidFill>
                <a:schemeClr val="tx1"/>
              </a:solidFill>
              <a:latin typeface="Arial Narrow" panose="020B0606020202030204" pitchFamily="34" charset="0"/>
            </a:endParaRPr>
          </a:p>
          <a:p>
            <a:pPr marL="0" lvl="0" indent="0">
              <a:lnSpc>
                <a:spcPct val="115000"/>
              </a:lnSpc>
              <a:buClr>
                <a:schemeClr val="accent2">
                  <a:lumMod val="75000"/>
                </a:schemeClr>
              </a:buClr>
              <a:buNone/>
            </a:pPr>
            <a:endParaRPr lang="en-ZA" sz="2000" kern="0" dirty="0" smtClean="0">
              <a:solidFill>
                <a:schemeClr val="tx1"/>
              </a:solidFill>
              <a:latin typeface="Arial Narrow" panose="020B0606020202030204" pitchFamily="34" charset="0"/>
            </a:endParaRPr>
          </a:p>
          <a:p>
            <a:pPr marL="0" lvl="0" indent="0">
              <a:lnSpc>
                <a:spcPct val="115000"/>
              </a:lnSpc>
              <a:buClr>
                <a:schemeClr val="accent2">
                  <a:lumMod val="75000"/>
                </a:schemeClr>
              </a:buClr>
              <a:buNone/>
            </a:pPr>
            <a:endParaRPr lang="en-ZA" sz="2000" kern="0" dirty="0">
              <a:solidFill>
                <a:schemeClr val="tx1"/>
              </a:solidFill>
              <a:latin typeface="Arial Narrow" panose="020B0606020202030204" pitchFamily="34" charset="0"/>
            </a:endParaRPr>
          </a:p>
          <a:p>
            <a:pPr marL="0" lvl="0" indent="0">
              <a:lnSpc>
                <a:spcPct val="115000"/>
              </a:lnSpc>
              <a:buClr>
                <a:schemeClr val="accent2">
                  <a:lumMod val="75000"/>
                </a:schemeClr>
              </a:buClr>
              <a:buNone/>
            </a:pPr>
            <a:endParaRPr lang="en-ZA" sz="2000" kern="0" dirty="0" smtClean="0">
              <a:solidFill>
                <a:schemeClr val="tx1"/>
              </a:solidFill>
              <a:latin typeface="Arial Narrow" panose="020B0606020202030204" pitchFamily="34" charset="0"/>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smtClean="0">
              <a:solidFill>
                <a:schemeClr val="tx1"/>
              </a:solidFill>
              <a:latin typeface="Arial Narrow" panose="020B0606020202030204" pitchFamily="34" charset="0"/>
              <a:ea typeface="+mj-ea"/>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a:solidFill>
                <a:schemeClr val="tx1"/>
              </a:solidFill>
              <a:latin typeface="Arial Narrow" panose="020B0606020202030204" pitchFamily="34" charset="0"/>
              <a:ea typeface="+mj-ea"/>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smtClean="0">
              <a:solidFill>
                <a:schemeClr val="tx1"/>
              </a:solidFill>
              <a:latin typeface="Arial Narrow" panose="020B0606020202030204" pitchFamily="34" charset="0"/>
              <a:ea typeface="+mj-ea"/>
            </a:endParaRPr>
          </a:p>
          <a:p>
            <a:pPr marL="0" indent="0" algn="just" defTabSz="457200">
              <a:lnSpc>
                <a:spcPct val="100000"/>
              </a:lnSpc>
              <a:spcBef>
                <a:spcPts val="0"/>
              </a:spcBef>
              <a:buClr>
                <a:schemeClr val="accent2">
                  <a:lumMod val="75000"/>
                </a:schemeClr>
              </a:buClr>
              <a:buSzPct val="100000"/>
              <a:buNone/>
            </a:pPr>
            <a:endParaRPr lang="en-ZA" sz="2000" dirty="0" smtClean="0">
              <a:solidFill>
                <a:schemeClr val="tx1"/>
              </a:solidFill>
              <a:latin typeface="Arial Narrow" panose="020B0606020202030204" pitchFamily="34" charset="0"/>
              <a:ea typeface="+mj-ea"/>
            </a:endParaRPr>
          </a:p>
          <a:p>
            <a:pPr marL="0" indent="0" algn="just" defTabSz="457200">
              <a:lnSpc>
                <a:spcPct val="100000"/>
              </a:lnSpc>
              <a:spcBef>
                <a:spcPts val="0"/>
              </a:spcBef>
              <a:buClr>
                <a:schemeClr val="accent2">
                  <a:lumMod val="75000"/>
                </a:schemeClr>
              </a:buClr>
              <a:buSzPct val="100000"/>
              <a:buNone/>
            </a:pPr>
            <a:endParaRPr lang="en-ZA" sz="2000" dirty="0" smtClean="0">
              <a:solidFill>
                <a:schemeClr val="tx1"/>
              </a:solidFill>
              <a:latin typeface="Arial Narrow" panose="020B0606020202030204" pitchFamily="34" charset="0"/>
              <a:ea typeface="+mj-ea"/>
            </a:endParaRPr>
          </a:p>
        </p:txBody>
      </p:sp>
    </p:spTree>
    <p:extLst>
      <p:ext uri="{BB962C8B-B14F-4D97-AF65-F5344CB8AC3E}">
        <p14:creationId xmlns:p14="http://schemas.microsoft.com/office/powerpoint/2010/main" xmlns="" val="2106554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516047"/>
          </a:xfrm>
          <a:solidFill>
            <a:schemeClr val="accent3">
              <a:lumMod val="75000"/>
            </a:schemeClr>
          </a:solidFill>
        </p:spPr>
        <p:txBody>
          <a:bodyPr>
            <a:noAutofit/>
          </a:bodyPr>
          <a:lstStyle/>
          <a:p>
            <a:pPr lvl="1" algn="just" defTabSz="457200">
              <a:lnSpc>
                <a:spcPct val="150000"/>
              </a:lnSpc>
              <a:spcBef>
                <a:spcPts val="0"/>
              </a:spcBef>
              <a:buClr>
                <a:schemeClr val="accent2">
                  <a:lumMod val="75000"/>
                </a:schemeClr>
              </a:buClr>
              <a:buSzPct val="100000"/>
              <a:buFont typeface="Wingdings" panose="05000000000000000000" pitchFamily="2" charset="2"/>
              <a:buChar char="Ø"/>
            </a:pPr>
            <a:r>
              <a:rPr lang="en-GB" sz="2000" b="1" dirty="0" smtClean="0">
                <a:solidFill>
                  <a:schemeClr val="bg1"/>
                </a:solidFill>
                <a:latin typeface="Arial Narrow" panose="020B0606020202030204" pitchFamily="34" charset="0"/>
              </a:rPr>
              <a:t>Information Communication Technology</a:t>
            </a:r>
          </a:p>
        </p:txBody>
      </p:sp>
      <p:sp>
        <p:nvSpPr>
          <p:cNvPr id="3" name="Content Placeholder 2"/>
          <p:cNvSpPr>
            <a:spLocks noGrp="1"/>
          </p:cNvSpPr>
          <p:nvPr>
            <p:ph idx="1"/>
          </p:nvPr>
        </p:nvSpPr>
        <p:spPr>
          <a:xfrm>
            <a:off x="1" y="668742"/>
            <a:ext cx="9143999" cy="5865408"/>
          </a:xfrm>
        </p:spPr>
        <p:txBody>
          <a:bodyPr>
            <a:normAutofit/>
          </a:bodyPr>
          <a:lstStyle/>
          <a:p>
            <a:pPr algn="just">
              <a:lnSpc>
                <a:spcPct val="110000"/>
              </a:lnSpc>
              <a:buClr>
                <a:schemeClr val="accent3">
                  <a:lumMod val="75000"/>
                </a:schemeClr>
              </a:buClr>
              <a:buFont typeface="Wingdings" panose="05000000000000000000" pitchFamily="2" charset="2"/>
              <a:buChar char="§"/>
            </a:pPr>
            <a:r>
              <a:rPr lang="en-US" sz="1500" dirty="0">
                <a:latin typeface="Arial Narrow" panose="020B0606020202030204" pitchFamily="34" charset="0"/>
              </a:rPr>
              <a:t>Limited ICT human resources remained a challenge, the ICT unit staff complement consists of three (3) officials – GITO and two technicians. This shortcoming resulted in the audit finding by the Auditor-General of South Africa for three consecutive financial years:</a:t>
            </a:r>
          </a:p>
          <a:p>
            <a:pPr algn="just">
              <a:lnSpc>
                <a:spcPct val="110000"/>
              </a:lnSpc>
              <a:buClr>
                <a:schemeClr val="accent3">
                  <a:lumMod val="75000"/>
                </a:schemeClr>
              </a:buClr>
              <a:buFont typeface="Wingdings" panose="05000000000000000000" pitchFamily="2" charset="2"/>
              <a:buChar char="§"/>
            </a:pPr>
            <a:r>
              <a:rPr lang="en-US" sz="1500" dirty="0">
                <a:latin typeface="Arial Narrow" panose="020B0606020202030204" pitchFamily="34" charset="0"/>
              </a:rPr>
              <a:t> Four of the five audit findings on ICT emanating from 2021/22 financial year were resolved. The audit finding on inadequate segregation of duties within ICT </a:t>
            </a:r>
            <a:r>
              <a:rPr lang="en-US" sz="1500" dirty="0" smtClean="0">
                <a:latin typeface="Arial Narrow" panose="020B0606020202030204" pitchFamily="34" charset="0"/>
              </a:rPr>
              <a:t>unit </a:t>
            </a:r>
            <a:r>
              <a:rPr lang="en-US" sz="1500" dirty="0">
                <a:latin typeface="Arial Narrow" panose="020B0606020202030204" pitchFamily="34" charset="0"/>
              </a:rPr>
              <a:t>could not be resolved due to human resource constraints.</a:t>
            </a:r>
            <a:endParaRPr lang="en-GB" sz="1500" b="1" dirty="0">
              <a:solidFill>
                <a:schemeClr val="tx1"/>
              </a:solidFill>
              <a:latin typeface="Arial Narrow" panose="020B0606020202030204" pitchFamily="34" charset="0"/>
            </a:endParaRPr>
          </a:p>
          <a:p>
            <a:pPr marL="0" indent="0" algn="just">
              <a:lnSpc>
                <a:spcPct val="120000"/>
              </a:lnSpc>
              <a:buClr>
                <a:schemeClr val="accent3">
                  <a:lumMod val="75000"/>
                </a:schemeClr>
              </a:buClr>
              <a:buNone/>
            </a:pPr>
            <a:endParaRPr lang="en-GB" sz="1500" b="1" dirty="0" smtClean="0">
              <a:solidFill>
                <a:schemeClr val="accent4">
                  <a:lumMod val="75000"/>
                </a:schemeClr>
              </a:solidFill>
              <a:latin typeface="Arial Narrow" panose="020B0606020202030204" pitchFamily="34" charset="0"/>
            </a:endParaRPr>
          </a:p>
          <a:p>
            <a:pPr marL="0" indent="0" algn="just">
              <a:lnSpc>
                <a:spcPct val="120000"/>
              </a:lnSpc>
              <a:buClr>
                <a:schemeClr val="accent3">
                  <a:lumMod val="75000"/>
                </a:schemeClr>
              </a:buClr>
              <a:buNone/>
            </a:pPr>
            <a:r>
              <a:rPr lang="en-GB" sz="1500" b="1" dirty="0" smtClean="0">
                <a:solidFill>
                  <a:schemeClr val="accent4">
                    <a:lumMod val="75000"/>
                  </a:schemeClr>
                </a:solidFill>
                <a:latin typeface="Arial Narrow" panose="020B0606020202030204" pitchFamily="34" charset="0"/>
              </a:rPr>
              <a:t>Recommendation</a:t>
            </a:r>
            <a:endParaRPr lang="en-GB" sz="1500" b="1" dirty="0">
              <a:solidFill>
                <a:schemeClr val="tx1"/>
              </a:solidFill>
              <a:latin typeface="Arial Narrow" panose="020B0606020202030204" pitchFamily="34" charset="0"/>
            </a:endParaRPr>
          </a:p>
          <a:p>
            <a:pPr algn="just">
              <a:lnSpc>
                <a:spcPct val="110000"/>
              </a:lnSpc>
              <a:buClr>
                <a:schemeClr val="accent3">
                  <a:lumMod val="75000"/>
                </a:schemeClr>
              </a:buClr>
              <a:buFont typeface="Wingdings" panose="05000000000000000000" pitchFamily="2" charset="2"/>
              <a:buChar char="§"/>
            </a:pPr>
            <a:r>
              <a:rPr lang="en-US" sz="1500" dirty="0" smtClean="0">
                <a:latin typeface="Arial Narrow" panose="020B0606020202030204" pitchFamily="34" charset="0"/>
              </a:rPr>
              <a:t>The Department should use savings on goods and services to fund projects in ICT Master (Strategic) Plan.</a:t>
            </a:r>
          </a:p>
          <a:p>
            <a:pPr algn="just">
              <a:lnSpc>
                <a:spcPct val="110000"/>
              </a:lnSpc>
              <a:buClr>
                <a:schemeClr val="accent3">
                  <a:lumMod val="75000"/>
                </a:schemeClr>
              </a:buClr>
              <a:buFont typeface="Wingdings" panose="05000000000000000000" pitchFamily="2" charset="2"/>
              <a:buChar char="§"/>
            </a:pPr>
            <a:r>
              <a:rPr lang="en-US" sz="1500" dirty="0" smtClean="0">
                <a:latin typeface="Arial Narrow" panose="020B0606020202030204" pitchFamily="34" charset="0"/>
              </a:rPr>
              <a:t>Human resource constraints within the ICT unit should be a high priority to the Department and the audit finding could be included in the motivation for the required additional human resources.</a:t>
            </a:r>
          </a:p>
          <a:p>
            <a:pPr algn="just">
              <a:lnSpc>
                <a:spcPct val="110000"/>
              </a:lnSpc>
              <a:buClr>
                <a:schemeClr val="accent3">
                  <a:lumMod val="75000"/>
                </a:schemeClr>
              </a:buClr>
              <a:buFont typeface="Wingdings" panose="05000000000000000000" pitchFamily="2" charset="2"/>
              <a:buChar char="§"/>
            </a:pPr>
            <a:r>
              <a:rPr lang="en-US" sz="1500" dirty="0" smtClean="0">
                <a:latin typeface="Arial Narrow" panose="020B0606020202030204" pitchFamily="34" charset="0"/>
              </a:rPr>
              <a:t>The GITO should prepare a report for the ARC on the state and the challenges of ICT security in the Department</a:t>
            </a:r>
          </a:p>
          <a:p>
            <a:pPr marL="0" indent="0" algn="just">
              <a:buClr>
                <a:schemeClr val="accent3">
                  <a:lumMod val="75000"/>
                </a:schemeClr>
              </a:buClr>
              <a:buNone/>
            </a:pPr>
            <a:endParaRPr lang="en-GB" b="1" dirty="0">
              <a:solidFill>
                <a:schemeClr val="tx1"/>
              </a:solidFill>
              <a:latin typeface="Arial Narrow" panose="020B0606020202030204" pitchFamily="34" charset="0"/>
            </a:endParaRPr>
          </a:p>
          <a:p>
            <a:pPr marL="0" indent="0" algn="just">
              <a:buNone/>
            </a:pPr>
            <a:endParaRPr lang="en-ZA" sz="2400" dirty="0">
              <a:solidFill>
                <a:schemeClr val="tx1"/>
              </a:solidFill>
              <a:latin typeface="Arial Narrow" panose="020B0606020202030204" pitchFamily="34" charset="0"/>
            </a:endParaRPr>
          </a:p>
          <a:p>
            <a:pPr marL="0" lvl="0" indent="0">
              <a:lnSpc>
                <a:spcPct val="115000"/>
              </a:lnSpc>
              <a:buClr>
                <a:schemeClr val="accent2">
                  <a:lumMod val="75000"/>
                </a:schemeClr>
              </a:buClr>
              <a:buNone/>
            </a:pPr>
            <a:endParaRPr lang="en-ZA" sz="2000" kern="0" dirty="0" smtClean="0">
              <a:solidFill>
                <a:schemeClr val="tx1"/>
              </a:solidFill>
              <a:latin typeface="Arial Narrow" panose="020B0606020202030204" pitchFamily="34" charset="0"/>
            </a:endParaRPr>
          </a:p>
          <a:p>
            <a:pPr marL="0" lvl="0" indent="0">
              <a:lnSpc>
                <a:spcPct val="115000"/>
              </a:lnSpc>
              <a:buClr>
                <a:schemeClr val="accent2">
                  <a:lumMod val="75000"/>
                </a:schemeClr>
              </a:buClr>
              <a:buNone/>
            </a:pPr>
            <a:endParaRPr lang="en-ZA" sz="2000" kern="0" dirty="0">
              <a:solidFill>
                <a:schemeClr val="tx1"/>
              </a:solidFill>
              <a:latin typeface="Arial Narrow" panose="020B0606020202030204" pitchFamily="34" charset="0"/>
            </a:endParaRPr>
          </a:p>
          <a:p>
            <a:pPr marL="0" lvl="0" indent="0">
              <a:lnSpc>
                <a:spcPct val="115000"/>
              </a:lnSpc>
              <a:buClr>
                <a:schemeClr val="accent2">
                  <a:lumMod val="75000"/>
                </a:schemeClr>
              </a:buClr>
              <a:buNone/>
            </a:pPr>
            <a:endParaRPr lang="en-ZA" sz="2000" kern="0" dirty="0" smtClean="0">
              <a:solidFill>
                <a:schemeClr val="tx1"/>
              </a:solidFill>
              <a:latin typeface="Arial Narrow" panose="020B0606020202030204" pitchFamily="34" charset="0"/>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smtClean="0">
              <a:solidFill>
                <a:schemeClr val="tx1"/>
              </a:solidFill>
              <a:latin typeface="Arial Narrow" panose="020B0606020202030204" pitchFamily="34" charset="0"/>
              <a:ea typeface="+mj-ea"/>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a:solidFill>
                <a:schemeClr val="tx1"/>
              </a:solidFill>
              <a:latin typeface="Arial Narrow" panose="020B0606020202030204" pitchFamily="34" charset="0"/>
              <a:ea typeface="+mj-ea"/>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smtClean="0">
              <a:solidFill>
                <a:schemeClr val="tx1"/>
              </a:solidFill>
              <a:latin typeface="Arial Narrow" panose="020B0606020202030204" pitchFamily="34" charset="0"/>
              <a:ea typeface="+mj-ea"/>
            </a:endParaRPr>
          </a:p>
          <a:p>
            <a:pPr marL="0" indent="0" algn="just" defTabSz="457200">
              <a:lnSpc>
                <a:spcPct val="100000"/>
              </a:lnSpc>
              <a:spcBef>
                <a:spcPts val="0"/>
              </a:spcBef>
              <a:buClr>
                <a:schemeClr val="accent2">
                  <a:lumMod val="75000"/>
                </a:schemeClr>
              </a:buClr>
              <a:buSzPct val="100000"/>
              <a:buNone/>
            </a:pPr>
            <a:endParaRPr lang="en-ZA" sz="2000" dirty="0" smtClean="0">
              <a:solidFill>
                <a:schemeClr val="tx1"/>
              </a:solidFill>
              <a:latin typeface="Arial Narrow" panose="020B0606020202030204" pitchFamily="34" charset="0"/>
              <a:ea typeface="+mj-ea"/>
            </a:endParaRPr>
          </a:p>
          <a:p>
            <a:pPr marL="0" indent="0" algn="just" defTabSz="457200">
              <a:lnSpc>
                <a:spcPct val="100000"/>
              </a:lnSpc>
              <a:spcBef>
                <a:spcPts val="0"/>
              </a:spcBef>
              <a:buClr>
                <a:schemeClr val="accent2">
                  <a:lumMod val="75000"/>
                </a:schemeClr>
              </a:buClr>
              <a:buSzPct val="100000"/>
              <a:buNone/>
            </a:pPr>
            <a:endParaRPr lang="en-ZA" sz="2000" dirty="0" smtClean="0">
              <a:solidFill>
                <a:schemeClr val="tx1"/>
              </a:solidFill>
              <a:latin typeface="Arial Narrow" panose="020B0606020202030204" pitchFamily="34" charset="0"/>
              <a:ea typeface="+mj-ea"/>
            </a:endParaRPr>
          </a:p>
        </p:txBody>
      </p:sp>
    </p:spTree>
    <p:extLst>
      <p:ext uri="{BB962C8B-B14F-4D97-AF65-F5344CB8AC3E}">
        <p14:creationId xmlns:p14="http://schemas.microsoft.com/office/powerpoint/2010/main" xmlns="" val="1568744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516047"/>
          </a:xfrm>
          <a:solidFill>
            <a:schemeClr val="accent3">
              <a:lumMod val="75000"/>
            </a:schemeClr>
          </a:solidFill>
        </p:spPr>
        <p:txBody>
          <a:bodyPr>
            <a:noAutofit/>
          </a:bodyPr>
          <a:lstStyle/>
          <a:p>
            <a:pPr lvl="1" algn="just" defTabSz="457200">
              <a:lnSpc>
                <a:spcPct val="150000"/>
              </a:lnSpc>
              <a:spcBef>
                <a:spcPts val="0"/>
              </a:spcBef>
              <a:buClr>
                <a:schemeClr val="accent2">
                  <a:lumMod val="75000"/>
                </a:schemeClr>
              </a:buClr>
              <a:buSzPct val="100000"/>
              <a:buFont typeface="Wingdings" panose="05000000000000000000" pitchFamily="2" charset="2"/>
              <a:buChar char="Ø"/>
            </a:pPr>
            <a:r>
              <a:rPr lang="en-GB" sz="2000" b="1" dirty="0" smtClean="0">
                <a:solidFill>
                  <a:schemeClr val="bg1"/>
                </a:solidFill>
                <a:latin typeface="Arial Narrow" panose="020B0606020202030204" pitchFamily="34" charset="0"/>
              </a:rPr>
              <a:t>Risk Management and Internal Control</a:t>
            </a:r>
          </a:p>
        </p:txBody>
      </p:sp>
      <p:sp>
        <p:nvSpPr>
          <p:cNvPr id="3" name="Content Placeholder 2"/>
          <p:cNvSpPr>
            <a:spLocks noGrp="1"/>
          </p:cNvSpPr>
          <p:nvPr>
            <p:ph idx="1"/>
          </p:nvPr>
        </p:nvSpPr>
        <p:spPr>
          <a:xfrm>
            <a:off x="1" y="668742"/>
            <a:ext cx="9143999" cy="5551631"/>
          </a:xfrm>
        </p:spPr>
        <p:txBody>
          <a:bodyPr>
            <a:normAutofit fontScale="25000" lnSpcReduction="20000"/>
          </a:bodyPr>
          <a:lstStyle/>
          <a:p>
            <a:pPr>
              <a:lnSpc>
                <a:spcPct val="120000"/>
              </a:lnSpc>
              <a:buFont typeface="Wingdings" panose="05000000000000000000" pitchFamily="2" charset="2"/>
              <a:buChar char="§"/>
            </a:pPr>
            <a:r>
              <a:rPr lang="en-ZA" sz="5600" dirty="0" smtClean="0">
                <a:latin typeface="Arial Narrow" panose="020B0606020202030204" pitchFamily="34" charset="0"/>
              </a:rPr>
              <a:t>The Department implemented an </a:t>
            </a:r>
            <a:r>
              <a:rPr lang="en-ZA" sz="5600" dirty="0">
                <a:latin typeface="Arial Narrow" panose="020B0606020202030204" pitchFamily="34" charset="0"/>
              </a:rPr>
              <a:t>E</a:t>
            </a:r>
            <a:r>
              <a:rPr lang="en-ZA" sz="5600" dirty="0" smtClean="0">
                <a:latin typeface="Arial Narrow" panose="020B0606020202030204" pitchFamily="34" charset="0"/>
              </a:rPr>
              <a:t>nterprise </a:t>
            </a:r>
            <a:r>
              <a:rPr lang="en-ZA" sz="5600" dirty="0">
                <a:latin typeface="Arial Narrow" panose="020B0606020202030204" pitchFamily="34" charset="0"/>
              </a:rPr>
              <a:t>R</a:t>
            </a:r>
            <a:r>
              <a:rPr lang="en-ZA" sz="5600" dirty="0" smtClean="0">
                <a:latin typeface="Arial Narrow" panose="020B0606020202030204" pitchFamily="34" charset="0"/>
              </a:rPr>
              <a:t>isk </a:t>
            </a:r>
            <a:r>
              <a:rPr lang="en-ZA" sz="5600" dirty="0">
                <a:latin typeface="Arial Narrow" panose="020B0606020202030204" pitchFamily="34" charset="0"/>
              </a:rPr>
              <a:t>M</a:t>
            </a:r>
            <a:r>
              <a:rPr lang="en-ZA" sz="5600" dirty="0" smtClean="0">
                <a:latin typeface="Arial Narrow" panose="020B0606020202030204" pitchFamily="34" charset="0"/>
              </a:rPr>
              <a:t>anagement Framework to strengthen system </a:t>
            </a:r>
            <a:r>
              <a:rPr lang="en-ZA" sz="5600" dirty="0">
                <a:latin typeface="Arial Narrow" panose="020B0606020202030204" pitchFamily="34" charset="0"/>
              </a:rPr>
              <a:t>of internal </a:t>
            </a:r>
            <a:r>
              <a:rPr lang="en-ZA" sz="5600" dirty="0" smtClean="0">
                <a:latin typeface="Arial Narrow" panose="020B0606020202030204" pitchFamily="34" charset="0"/>
              </a:rPr>
              <a:t>controls in the Department.  There is a Risk Management Committee in place which assists the Accounting Officer in </a:t>
            </a:r>
            <a:r>
              <a:rPr lang="en-ZA" sz="5600" dirty="0">
                <a:latin typeface="Arial Narrow" panose="020B0606020202030204" pitchFamily="34" charset="0"/>
              </a:rPr>
              <a:t>designing, implementing and coordinating the </a:t>
            </a:r>
            <a:r>
              <a:rPr lang="en-ZA" sz="5600" dirty="0" smtClean="0">
                <a:latin typeface="Arial Narrow" panose="020B0606020202030204" pitchFamily="34" charset="0"/>
              </a:rPr>
              <a:t>Department’s </a:t>
            </a:r>
            <a:r>
              <a:rPr lang="en-ZA" sz="5600" dirty="0">
                <a:latin typeface="Arial Narrow" panose="020B0606020202030204" pitchFamily="34" charset="0"/>
              </a:rPr>
              <a:t>risk management </a:t>
            </a:r>
            <a:r>
              <a:rPr lang="en-ZA" sz="5600" dirty="0" smtClean="0">
                <a:latin typeface="Arial Narrow" panose="020B0606020202030204" pitchFamily="34" charset="0"/>
              </a:rPr>
              <a:t>activities.</a:t>
            </a:r>
          </a:p>
          <a:p>
            <a:pPr>
              <a:lnSpc>
                <a:spcPct val="120000"/>
              </a:lnSpc>
              <a:buFont typeface="Wingdings" panose="05000000000000000000" pitchFamily="2" charset="2"/>
              <a:buChar char="§"/>
            </a:pPr>
            <a:r>
              <a:rPr lang="en-ZA" sz="5600" dirty="0" smtClean="0">
                <a:solidFill>
                  <a:schemeClr val="tx1"/>
                </a:solidFill>
                <a:latin typeface="Arial Narrow" panose="020B0606020202030204" pitchFamily="34" charset="0"/>
              </a:rPr>
              <a:t>Risk management progress reports were presented in the quarterly ARC meetings based on the Department Strategic , Operational and fraud risks registers which were approved in the first quarter. They provided assurance that risk exposures and internal controls are adequately monitored.</a:t>
            </a:r>
            <a:endParaRPr lang="en-ZA" sz="5600" dirty="0">
              <a:solidFill>
                <a:schemeClr val="tx1"/>
              </a:solidFill>
              <a:latin typeface="Arial Narrow" panose="020B0606020202030204" pitchFamily="34" charset="0"/>
            </a:endParaRPr>
          </a:p>
          <a:p>
            <a:pPr>
              <a:lnSpc>
                <a:spcPct val="120000"/>
              </a:lnSpc>
              <a:buFont typeface="Wingdings" panose="05000000000000000000" pitchFamily="2" charset="2"/>
              <a:buChar char="§"/>
            </a:pPr>
            <a:r>
              <a:rPr lang="en-ZA" sz="5600" dirty="0" smtClean="0">
                <a:latin typeface="Arial Narrow" panose="020B0606020202030204" pitchFamily="34" charset="0"/>
              </a:rPr>
              <a:t>Quarterly Internal Audit reports provided the ARC with assurance on the adequacy and effectiveness of governance, risk management and internal control processes. </a:t>
            </a:r>
          </a:p>
          <a:p>
            <a:pPr marL="0" indent="0" algn="just">
              <a:lnSpc>
                <a:spcPct val="120000"/>
              </a:lnSpc>
              <a:buClr>
                <a:schemeClr val="accent3">
                  <a:lumMod val="75000"/>
                </a:schemeClr>
              </a:buClr>
              <a:buNone/>
            </a:pPr>
            <a:r>
              <a:rPr lang="en-GB" sz="5600" b="1" dirty="0" smtClean="0">
                <a:solidFill>
                  <a:schemeClr val="accent4">
                    <a:lumMod val="75000"/>
                  </a:schemeClr>
                </a:solidFill>
                <a:latin typeface="Arial Narrow" panose="020B0606020202030204" pitchFamily="34" charset="0"/>
              </a:rPr>
              <a:t>Recommendation</a:t>
            </a:r>
            <a:endParaRPr lang="en-GB" sz="5600" b="1" dirty="0">
              <a:solidFill>
                <a:schemeClr val="tx1"/>
              </a:solidFill>
              <a:latin typeface="Arial Narrow" panose="020B0606020202030204" pitchFamily="34" charset="0"/>
            </a:endParaRPr>
          </a:p>
          <a:p>
            <a:pPr algn="just">
              <a:lnSpc>
                <a:spcPct val="120000"/>
              </a:lnSpc>
              <a:buClr>
                <a:schemeClr val="accent3">
                  <a:lumMod val="75000"/>
                </a:schemeClr>
              </a:buClr>
              <a:buFont typeface="Wingdings" panose="05000000000000000000" pitchFamily="2" charset="2"/>
              <a:buChar char="§"/>
            </a:pPr>
            <a:r>
              <a:rPr lang="en-GB" sz="5600" dirty="0" smtClean="0">
                <a:solidFill>
                  <a:schemeClr val="tx1"/>
                </a:solidFill>
                <a:latin typeface="Arial Narrow" panose="020B0606020202030204" pitchFamily="34" charset="0"/>
              </a:rPr>
              <a:t>The Department should develop an interim action plan to mitigate the risk exposure brought by inadequate human resources in Risk Management unit.</a:t>
            </a:r>
          </a:p>
          <a:p>
            <a:pPr algn="just">
              <a:lnSpc>
                <a:spcPct val="120000"/>
              </a:lnSpc>
              <a:buClr>
                <a:schemeClr val="accent3">
                  <a:lumMod val="75000"/>
                </a:schemeClr>
              </a:buClr>
              <a:buFont typeface="Wingdings" panose="05000000000000000000" pitchFamily="2" charset="2"/>
              <a:buChar char="§"/>
            </a:pPr>
            <a:r>
              <a:rPr lang="en-GB" sz="5600" dirty="0" smtClean="0">
                <a:solidFill>
                  <a:schemeClr val="tx1"/>
                </a:solidFill>
                <a:latin typeface="Arial Narrow" panose="020B0606020202030204" pitchFamily="34" charset="0"/>
              </a:rPr>
              <a:t>Management should expedite the filling of the Deputy Director: Risk Management position (responsible for the function of the Chief Risk Officer) which became vacant in November 2022. </a:t>
            </a:r>
          </a:p>
          <a:p>
            <a:pPr algn="just">
              <a:lnSpc>
                <a:spcPct val="120000"/>
              </a:lnSpc>
              <a:buClr>
                <a:schemeClr val="accent3">
                  <a:lumMod val="75000"/>
                </a:schemeClr>
              </a:buClr>
              <a:buFont typeface="Wingdings" panose="05000000000000000000" pitchFamily="2" charset="2"/>
              <a:buChar char="§"/>
            </a:pPr>
            <a:r>
              <a:rPr lang="en-GB" sz="5600" dirty="0" smtClean="0">
                <a:solidFill>
                  <a:schemeClr val="tx1"/>
                </a:solidFill>
                <a:latin typeface="Arial Narrow" panose="020B0606020202030204" pitchFamily="34" charset="0"/>
              </a:rPr>
              <a:t>The Department had planned to move to the new building, the ARC advised management to ensure that the relocation to the new building is adequately planned for and the prescripts associated with the relocation are adhered to.</a:t>
            </a:r>
          </a:p>
          <a:p>
            <a:pPr algn="just">
              <a:lnSpc>
                <a:spcPct val="120000"/>
              </a:lnSpc>
              <a:buClr>
                <a:schemeClr val="accent3">
                  <a:lumMod val="75000"/>
                </a:schemeClr>
              </a:buClr>
              <a:buFont typeface="Wingdings" panose="05000000000000000000" pitchFamily="2" charset="2"/>
              <a:buChar char="§"/>
            </a:pPr>
            <a:r>
              <a:rPr lang="en-GB" sz="5600" dirty="0" smtClean="0">
                <a:solidFill>
                  <a:schemeClr val="tx1"/>
                </a:solidFill>
                <a:latin typeface="Arial Narrow" panose="020B0606020202030204" pitchFamily="34" charset="0"/>
              </a:rPr>
              <a:t>Risk Management unit should identify and assess emerging risks associated with the relocation to the new building. Management should ensure that all risks associated with the relocation to the new building are adequately mitigated and managed. </a:t>
            </a:r>
          </a:p>
          <a:p>
            <a:pPr marL="0" indent="0" algn="just">
              <a:buClr>
                <a:schemeClr val="accent3">
                  <a:lumMod val="75000"/>
                </a:schemeClr>
              </a:buClr>
              <a:buNone/>
            </a:pPr>
            <a:endParaRPr lang="en-GB" b="1" dirty="0" smtClean="0">
              <a:solidFill>
                <a:schemeClr val="tx1"/>
              </a:solidFill>
              <a:latin typeface="Arial Narrow" panose="020B0606020202030204" pitchFamily="34" charset="0"/>
            </a:endParaRPr>
          </a:p>
          <a:p>
            <a:pPr marL="0" indent="0" algn="just">
              <a:buClr>
                <a:schemeClr val="accent3">
                  <a:lumMod val="75000"/>
                </a:schemeClr>
              </a:buClr>
              <a:buNone/>
            </a:pPr>
            <a:endParaRPr lang="en-GB" b="1" dirty="0">
              <a:solidFill>
                <a:schemeClr val="tx1"/>
              </a:solidFill>
              <a:latin typeface="Arial Narrow" panose="020B0606020202030204" pitchFamily="34" charset="0"/>
            </a:endParaRPr>
          </a:p>
          <a:p>
            <a:pPr marL="0" indent="0" algn="just">
              <a:buNone/>
            </a:pPr>
            <a:endParaRPr lang="en-ZA" sz="2400" dirty="0">
              <a:solidFill>
                <a:schemeClr val="tx1"/>
              </a:solidFill>
              <a:latin typeface="Arial Narrow" panose="020B0606020202030204" pitchFamily="34" charset="0"/>
            </a:endParaRPr>
          </a:p>
          <a:p>
            <a:pPr marL="0" lvl="0" indent="0">
              <a:lnSpc>
                <a:spcPct val="115000"/>
              </a:lnSpc>
              <a:buClr>
                <a:schemeClr val="accent2">
                  <a:lumMod val="75000"/>
                </a:schemeClr>
              </a:buClr>
              <a:buNone/>
            </a:pPr>
            <a:endParaRPr lang="en-ZA" sz="2000" kern="0" dirty="0" smtClean="0">
              <a:solidFill>
                <a:schemeClr val="tx1"/>
              </a:solidFill>
              <a:latin typeface="Arial Narrow" panose="020B0606020202030204" pitchFamily="34" charset="0"/>
            </a:endParaRPr>
          </a:p>
          <a:p>
            <a:pPr marL="0" lvl="0" indent="0">
              <a:lnSpc>
                <a:spcPct val="115000"/>
              </a:lnSpc>
              <a:buClr>
                <a:schemeClr val="accent2">
                  <a:lumMod val="75000"/>
                </a:schemeClr>
              </a:buClr>
              <a:buNone/>
            </a:pPr>
            <a:endParaRPr lang="en-ZA" sz="2000" kern="0" dirty="0">
              <a:solidFill>
                <a:schemeClr val="tx1"/>
              </a:solidFill>
              <a:latin typeface="Arial Narrow" panose="020B0606020202030204" pitchFamily="34" charset="0"/>
            </a:endParaRPr>
          </a:p>
          <a:p>
            <a:pPr marL="0" lvl="0" indent="0">
              <a:lnSpc>
                <a:spcPct val="115000"/>
              </a:lnSpc>
              <a:buClr>
                <a:schemeClr val="accent2">
                  <a:lumMod val="75000"/>
                </a:schemeClr>
              </a:buClr>
              <a:buNone/>
            </a:pPr>
            <a:endParaRPr lang="en-ZA" sz="2000" kern="0" dirty="0" smtClean="0">
              <a:solidFill>
                <a:schemeClr val="tx1"/>
              </a:solidFill>
              <a:latin typeface="Arial Narrow" panose="020B0606020202030204" pitchFamily="34" charset="0"/>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smtClean="0">
              <a:solidFill>
                <a:schemeClr val="tx1"/>
              </a:solidFill>
              <a:latin typeface="Arial Narrow" panose="020B0606020202030204" pitchFamily="34" charset="0"/>
              <a:ea typeface="+mj-ea"/>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a:solidFill>
                <a:schemeClr val="tx1"/>
              </a:solidFill>
              <a:latin typeface="Arial Narrow" panose="020B0606020202030204" pitchFamily="34" charset="0"/>
              <a:ea typeface="+mj-ea"/>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smtClean="0">
              <a:solidFill>
                <a:schemeClr val="tx1"/>
              </a:solidFill>
              <a:latin typeface="Arial Narrow" panose="020B0606020202030204" pitchFamily="34" charset="0"/>
              <a:ea typeface="+mj-ea"/>
            </a:endParaRPr>
          </a:p>
          <a:p>
            <a:pPr marL="0" indent="0" algn="just" defTabSz="457200">
              <a:lnSpc>
                <a:spcPct val="100000"/>
              </a:lnSpc>
              <a:spcBef>
                <a:spcPts val="0"/>
              </a:spcBef>
              <a:buClr>
                <a:schemeClr val="accent2">
                  <a:lumMod val="75000"/>
                </a:schemeClr>
              </a:buClr>
              <a:buSzPct val="100000"/>
              <a:buNone/>
            </a:pPr>
            <a:endParaRPr lang="en-ZA" sz="2000" dirty="0" smtClean="0">
              <a:solidFill>
                <a:schemeClr val="tx1"/>
              </a:solidFill>
              <a:latin typeface="Arial Narrow" panose="020B0606020202030204" pitchFamily="34" charset="0"/>
              <a:ea typeface="+mj-ea"/>
            </a:endParaRPr>
          </a:p>
          <a:p>
            <a:pPr marL="0" indent="0" algn="just" defTabSz="457200">
              <a:lnSpc>
                <a:spcPct val="100000"/>
              </a:lnSpc>
              <a:spcBef>
                <a:spcPts val="0"/>
              </a:spcBef>
              <a:buClr>
                <a:schemeClr val="accent2">
                  <a:lumMod val="75000"/>
                </a:schemeClr>
              </a:buClr>
              <a:buSzPct val="100000"/>
              <a:buNone/>
            </a:pPr>
            <a:endParaRPr lang="en-ZA" sz="2000" dirty="0" smtClean="0">
              <a:solidFill>
                <a:schemeClr val="tx1"/>
              </a:solidFill>
              <a:latin typeface="Arial Narrow" panose="020B0606020202030204" pitchFamily="34" charset="0"/>
              <a:ea typeface="+mj-ea"/>
            </a:endParaRPr>
          </a:p>
        </p:txBody>
      </p:sp>
    </p:spTree>
    <p:extLst>
      <p:ext uri="{BB962C8B-B14F-4D97-AF65-F5344CB8AC3E}">
        <p14:creationId xmlns:p14="http://schemas.microsoft.com/office/powerpoint/2010/main" xmlns="" val="1696499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516047"/>
          </a:xfrm>
          <a:solidFill>
            <a:schemeClr val="accent3">
              <a:lumMod val="75000"/>
            </a:schemeClr>
          </a:solidFill>
        </p:spPr>
        <p:txBody>
          <a:bodyPr>
            <a:noAutofit/>
          </a:bodyPr>
          <a:lstStyle/>
          <a:p>
            <a:pPr lvl="1" algn="just" defTabSz="457200">
              <a:lnSpc>
                <a:spcPct val="150000"/>
              </a:lnSpc>
              <a:spcBef>
                <a:spcPts val="0"/>
              </a:spcBef>
              <a:buClr>
                <a:schemeClr val="accent2">
                  <a:lumMod val="75000"/>
                </a:schemeClr>
              </a:buClr>
              <a:buSzPct val="100000"/>
              <a:buFont typeface="Wingdings" panose="05000000000000000000" pitchFamily="2" charset="2"/>
              <a:buChar char="Ø"/>
            </a:pPr>
            <a:r>
              <a:rPr lang="en-GB" sz="2000" b="1" dirty="0" smtClean="0">
                <a:solidFill>
                  <a:schemeClr val="bg1"/>
                </a:solidFill>
                <a:latin typeface="Arial Narrow" panose="020B0606020202030204" pitchFamily="34" charset="0"/>
              </a:rPr>
              <a:t>Risk Management and Internal Control</a:t>
            </a:r>
          </a:p>
        </p:txBody>
      </p:sp>
      <p:sp>
        <p:nvSpPr>
          <p:cNvPr id="3" name="Content Placeholder 2"/>
          <p:cNvSpPr>
            <a:spLocks noGrp="1"/>
          </p:cNvSpPr>
          <p:nvPr>
            <p:ph idx="1"/>
          </p:nvPr>
        </p:nvSpPr>
        <p:spPr>
          <a:xfrm>
            <a:off x="1" y="668742"/>
            <a:ext cx="9143999" cy="5747298"/>
          </a:xfrm>
        </p:spPr>
        <p:txBody>
          <a:bodyPr>
            <a:normAutofit/>
          </a:bodyPr>
          <a:lstStyle/>
          <a:p>
            <a:pPr marL="0" indent="0" algn="just">
              <a:lnSpc>
                <a:spcPct val="120000"/>
              </a:lnSpc>
              <a:buClr>
                <a:schemeClr val="accent3">
                  <a:lumMod val="75000"/>
                </a:schemeClr>
              </a:buClr>
              <a:buNone/>
            </a:pPr>
            <a:r>
              <a:rPr lang="en-GB" sz="1500" b="1" dirty="0" smtClean="0">
                <a:solidFill>
                  <a:schemeClr val="accent4">
                    <a:lumMod val="75000"/>
                  </a:schemeClr>
                </a:solidFill>
                <a:latin typeface="Arial Narrow" panose="020B0606020202030204" pitchFamily="34" charset="0"/>
              </a:rPr>
              <a:t>Implementation </a:t>
            </a:r>
            <a:r>
              <a:rPr lang="en-GB" sz="1500" b="1" dirty="0">
                <a:solidFill>
                  <a:schemeClr val="accent4">
                    <a:lumMod val="75000"/>
                  </a:schemeClr>
                </a:solidFill>
                <a:latin typeface="Arial Narrow" panose="020B0606020202030204" pitchFamily="34" charset="0"/>
              </a:rPr>
              <a:t>of the recommendation</a:t>
            </a:r>
            <a:endParaRPr lang="en-GB" sz="1500" dirty="0">
              <a:solidFill>
                <a:schemeClr val="tx1"/>
              </a:solidFill>
              <a:latin typeface="Arial Narrow" panose="020B0606020202030204" pitchFamily="34" charset="0"/>
            </a:endParaRPr>
          </a:p>
          <a:p>
            <a:pPr algn="just">
              <a:lnSpc>
                <a:spcPct val="100000"/>
              </a:lnSpc>
              <a:buClr>
                <a:schemeClr val="accent3">
                  <a:lumMod val="75000"/>
                </a:schemeClr>
              </a:buClr>
              <a:buFont typeface="Wingdings" panose="05000000000000000000" pitchFamily="2" charset="2"/>
              <a:buChar char="§"/>
            </a:pPr>
            <a:r>
              <a:rPr lang="en-GB" sz="1500" dirty="0">
                <a:solidFill>
                  <a:schemeClr val="tx1"/>
                </a:solidFill>
                <a:latin typeface="Arial Narrow" panose="020B0606020202030204" pitchFamily="34" charset="0"/>
              </a:rPr>
              <a:t>A</a:t>
            </a:r>
            <a:r>
              <a:rPr lang="en-GB" sz="1500" dirty="0" smtClean="0">
                <a:solidFill>
                  <a:schemeClr val="tx1"/>
                </a:solidFill>
                <a:latin typeface="Arial Narrow" panose="020B0606020202030204" pitchFamily="34" charset="0"/>
              </a:rPr>
              <a:t>n official is appointed on a month to month fixed term contract as an Assistant </a:t>
            </a:r>
            <a:r>
              <a:rPr lang="en-GB" sz="1500" dirty="0">
                <a:solidFill>
                  <a:schemeClr val="tx1"/>
                </a:solidFill>
                <a:latin typeface="Arial Narrow" panose="020B0606020202030204" pitchFamily="34" charset="0"/>
              </a:rPr>
              <a:t>Director: Fraud Prevention &amp; Ethics </a:t>
            </a:r>
            <a:r>
              <a:rPr lang="en-GB" sz="1500" dirty="0" smtClean="0">
                <a:solidFill>
                  <a:schemeClr val="tx1"/>
                </a:solidFill>
                <a:latin typeface="Arial Narrow" panose="020B0606020202030204" pitchFamily="34" charset="0"/>
              </a:rPr>
              <a:t>Management based the savings in the budget of compensation of employees. </a:t>
            </a:r>
          </a:p>
          <a:p>
            <a:pPr algn="just">
              <a:lnSpc>
                <a:spcPct val="100000"/>
              </a:lnSpc>
              <a:buClr>
                <a:schemeClr val="accent3">
                  <a:lumMod val="75000"/>
                </a:schemeClr>
              </a:buClr>
              <a:buFont typeface="Wingdings" panose="05000000000000000000" pitchFamily="2" charset="2"/>
              <a:buChar char="§"/>
            </a:pPr>
            <a:r>
              <a:rPr lang="en-GB" sz="1500" dirty="0" smtClean="0">
                <a:solidFill>
                  <a:schemeClr val="tx1"/>
                </a:solidFill>
                <a:latin typeface="Arial Narrow" panose="020B0606020202030204" pitchFamily="34" charset="0"/>
              </a:rPr>
              <a:t>The </a:t>
            </a:r>
            <a:r>
              <a:rPr lang="en-GB" sz="1500" dirty="0">
                <a:solidFill>
                  <a:schemeClr val="tx1"/>
                </a:solidFill>
                <a:latin typeface="Arial Narrow" panose="020B0606020202030204" pitchFamily="34" charset="0"/>
              </a:rPr>
              <a:t>vacant position of the Deputy Director: Risk Management </a:t>
            </a:r>
            <a:r>
              <a:rPr lang="en-GB" sz="1500" dirty="0" smtClean="0">
                <a:solidFill>
                  <a:schemeClr val="tx1"/>
                </a:solidFill>
                <a:latin typeface="Arial Narrow" panose="020B0606020202030204" pitchFamily="34" charset="0"/>
              </a:rPr>
              <a:t>was advertised in December 2022.</a:t>
            </a:r>
          </a:p>
          <a:p>
            <a:pPr algn="just">
              <a:lnSpc>
                <a:spcPct val="100000"/>
              </a:lnSpc>
              <a:buClr>
                <a:schemeClr val="accent3">
                  <a:lumMod val="75000"/>
                </a:schemeClr>
              </a:buClr>
              <a:buFont typeface="Wingdings" panose="05000000000000000000" pitchFamily="2" charset="2"/>
              <a:buChar char="§"/>
            </a:pPr>
            <a:r>
              <a:rPr lang="en-GB" sz="1500" dirty="0" smtClean="0">
                <a:solidFill>
                  <a:schemeClr val="tx1"/>
                </a:solidFill>
                <a:latin typeface="Arial Narrow" panose="020B0606020202030204" pitchFamily="34" charset="0"/>
              </a:rPr>
              <a:t>The Department assured the ARC that the plan to relocate to the new building is in place. </a:t>
            </a:r>
            <a:endParaRPr lang="en-GB" sz="1500" dirty="0">
              <a:solidFill>
                <a:schemeClr val="tx1"/>
              </a:solidFill>
              <a:latin typeface="Arial Narrow" panose="020B0606020202030204" pitchFamily="34" charset="0"/>
            </a:endParaRPr>
          </a:p>
          <a:p>
            <a:pPr algn="just">
              <a:lnSpc>
                <a:spcPct val="100000"/>
              </a:lnSpc>
              <a:buClr>
                <a:schemeClr val="accent3">
                  <a:lumMod val="75000"/>
                </a:schemeClr>
              </a:buClr>
              <a:buFont typeface="Wingdings" panose="05000000000000000000" pitchFamily="2" charset="2"/>
              <a:buChar char="§"/>
            </a:pPr>
            <a:r>
              <a:rPr lang="en-GB" sz="1500" dirty="0" smtClean="0">
                <a:solidFill>
                  <a:schemeClr val="tx1"/>
                </a:solidFill>
                <a:latin typeface="Arial Narrow" panose="020B0606020202030204" pitchFamily="34" charset="0"/>
              </a:rPr>
              <a:t>The  following progress was reported on the relocation risks:</a:t>
            </a:r>
          </a:p>
          <a:p>
            <a:pPr marL="0" indent="0" algn="just">
              <a:buClr>
                <a:schemeClr val="accent3">
                  <a:lumMod val="75000"/>
                </a:schemeClr>
              </a:buClr>
              <a:buNone/>
            </a:pPr>
            <a:endParaRPr lang="en-GB" sz="1200" b="1" dirty="0" smtClean="0">
              <a:solidFill>
                <a:schemeClr val="tx1"/>
              </a:solidFill>
              <a:latin typeface="Arial Narrow" panose="020B0606020202030204" pitchFamily="34" charset="0"/>
            </a:endParaRPr>
          </a:p>
          <a:p>
            <a:pPr marL="0" indent="0" algn="just">
              <a:buClr>
                <a:schemeClr val="accent3">
                  <a:lumMod val="75000"/>
                </a:schemeClr>
              </a:buClr>
              <a:buNone/>
            </a:pPr>
            <a:endParaRPr lang="en-GB" sz="1200" b="1" dirty="0">
              <a:solidFill>
                <a:schemeClr val="tx1"/>
              </a:solidFill>
              <a:latin typeface="Arial Narrow" panose="020B0606020202030204" pitchFamily="34" charset="0"/>
            </a:endParaRPr>
          </a:p>
          <a:p>
            <a:pPr marL="0" indent="0" algn="just">
              <a:buNone/>
            </a:pPr>
            <a:endParaRPr lang="en-ZA" sz="2400" dirty="0">
              <a:solidFill>
                <a:schemeClr val="tx1"/>
              </a:solidFill>
              <a:latin typeface="Arial Narrow" panose="020B0606020202030204" pitchFamily="34" charset="0"/>
            </a:endParaRPr>
          </a:p>
          <a:p>
            <a:pPr marL="0" lvl="0" indent="0">
              <a:lnSpc>
                <a:spcPct val="115000"/>
              </a:lnSpc>
              <a:buClr>
                <a:schemeClr val="accent2">
                  <a:lumMod val="75000"/>
                </a:schemeClr>
              </a:buClr>
              <a:buNone/>
            </a:pPr>
            <a:endParaRPr lang="en-ZA" sz="2000" kern="0" dirty="0" smtClean="0">
              <a:solidFill>
                <a:schemeClr val="tx1"/>
              </a:solidFill>
              <a:latin typeface="Arial Narrow" panose="020B0606020202030204" pitchFamily="34" charset="0"/>
            </a:endParaRPr>
          </a:p>
          <a:p>
            <a:pPr marL="0" lvl="0" indent="0">
              <a:lnSpc>
                <a:spcPct val="115000"/>
              </a:lnSpc>
              <a:buClr>
                <a:schemeClr val="accent2">
                  <a:lumMod val="75000"/>
                </a:schemeClr>
              </a:buClr>
              <a:buNone/>
            </a:pPr>
            <a:endParaRPr lang="en-ZA" sz="2000" kern="0" dirty="0">
              <a:solidFill>
                <a:schemeClr val="tx1"/>
              </a:solidFill>
              <a:latin typeface="Arial Narrow" panose="020B0606020202030204" pitchFamily="34" charset="0"/>
            </a:endParaRPr>
          </a:p>
          <a:p>
            <a:pPr marL="0" lvl="0" indent="0">
              <a:lnSpc>
                <a:spcPct val="115000"/>
              </a:lnSpc>
              <a:buClr>
                <a:schemeClr val="accent2">
                  <a:lumMod val="75000"/>
                </a:schemeClr>
              </a:buClr>
              <a:buNone/>
            </a:pPr>
            <a:endParaRPr lang="en-ZA" sz="2000" kern="0" dirty="0" smtClean="0">
              <a:solidFill>
                <a:schemeClr val="tx1"/>
              </a:solidFill>
              <a:latin typeface="Arial Narrow" panose="020B0606020202030204" pitchFamily="34" charset="0"/>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smtClean="0">
              <a:solidFill>
                <a:schemeClr val="tx1"/>
              </a:solidFill>
              <a:latin typeface="Arial Narrow" panose="020B0606020202030204" pitchFamily="34" charset="0"/>
              <a:ea typeface="+mj-ea"/>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a:solidFill>
                <a:schemeClr val="tx1"/>
              </a:solidFill>
              <a:latin typeface="Arial Narrow" panose="020B0606020202030204" pitchFamily="34" charset="0"/>
              <a:ea typeface="+mj-ea"/>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smtClean="0">
              <a:solidFill>
                <a:schemeClr val="tx1"/>
              </a:solidFill>
              <a:latin typeface="Arial Narrow" panose="020B0606020202030204" pitchFamily="34" charset="0"/>
              <a:ea typeface="+mj-ea"/>
            </a:endParaRPr>
          </a:p>
          <a:p>
            <a:pPr marL="0" indent="0" algn="just" defTabSz="457200">
              <a:lnSpc>
                <a:spcPct val="100000"/>
              </a:lnSpc>
              <a:spcBef>
                <a:spcPts val="0"/>
              </a:spcBef>
              <a:buClr>
                <a:schemeClr val="accent2">
                  <a:lumMod val="75000"/>
                </a:schemeClr>
              </a:buClr>
              <a:buSzPct val="100000"/>
              <a:buNone/>
            </a:pPr>
            <a:endParaRPr lang="en-ZA" sz="2000" dirty="0" smtClean="0">
              <a:solidFill>
                <a:schemeClr val="tx1"/>
              </a:solidFill>
              <a:latin typeface="Arial Narrow" panose="020B0606020202030204" pitchFamily="34" charset="0"/>
              <a:ea typeface="+mj-ea"/>
            </a:endParaRPr>
          </a:p>
          <a:p>
            <a:pPr marL="0" indent="0" algn="just" defTabSz="457200">
              <a:lnSpc>
                <a:spcPct val="100000"/>
              </a:lnSpc>
              <a:spcBef>
                <a:spcPts val="0"/>
              </a:spcBef>
              <a:buClr>
                <a:schemeClr val="accent2">
                  <a:lumMod val="75000"/>
                </a:schemeClr>
              </a:buClr>
              <a:buSzPct val="100000"/>
              <a:buNone/>
            </a:pPr>
            <a:endParaRPr lang="en-ZA" sz="2000" dirty="0" smtClean="0">
              <a:solidFill>
                <a:schemeClr val="tx1"/>
              </a:solidFill>
              <a:latin typeface="Arial Narrow" panose="020B0606020202030204" pitchFamily="34" charset="0"/>
              <a:ea typeface="+mj-ea"/>
            </a:endParaRPr>
          </a:p>
        </p:txBody>
      </p:sp>
      <p:graphicFrame>
        <p:nvGraphicFramePr>
          <p:cNvPr id="4" name="Table 3"/>
          <p:cNvGraphicFramePr>
            <a:graphicFrameLocks noGrp="1"/>
          </p:cNvGraphicFramePr>
          <p:nvPr>
            <p:extLst>
              <p:ext uri="{D42A27DB-BD31-4B8C-83A1-F6EECF244321}">
                <p14:modId xmlns:p14="http://schemas.microsoft.com/office/powerpoint/2010/main" xmlns="" val="2679252686"/>
              </p:ext>
            </p:extLst>
          </p:nvPr>
        </p:nvGraphicFramePr>
        <p:xfrm>
          <a:off x="86358" y="2965450"/>
          <a:ext cx="8858252" cy="3393440"/>
        </p:xfrm>
        <a:graphic>
          <a:graphicData uri="http://schemas.openxmlformats.org/drawingml/2006/table">
            <a:tbl>
              <a:tblPr firstRow="1" bandRow="1">
                <a:tableStyleId>{5940675A-B579-460E-94D1-54222C63F5DA}</a:tableStyleId>
              </a:tblPr>
              <a:tblGrid>
                <a:gridCol w="1619252"/>
                <a:gridCol w="1682750"/>
                <a:gridCol w="2139950"/>
                <a:gridCol w="3416300"/>
              </a:tblGrid>
              <a:tr h="370840">
                <a:tc gridSpan="4">
                  <a:txBody>
                    <a:bodyPr/>
                    <a:lstStyle/>
                    <a:p>
                      <a:r>
                        <a:rPr lang="en-GB" sz="1300" b="1" dirty="0" smtClean="0">
                          <a:solidFill>
                            <a:schemeClr val="tx1"/>
                          </a:solidFill>
                          <a:latin typeface="Arial Narrow" panose="020B0606020202030204" pitchFamily="34" charset="0"/>
                        </a:rPr>
                        <a:t>Supply Chain Management and Financial Management </a:t>
                      </a:r>
                      <a:endParaRPr lang="en-ZA" sz="1300" b="1" dirty="0">
                        <a:solidFill>
                          <a:schemeClr val="tx1"/>
                        </a:solidFill>
                        <a:latin typeface="Arial Narrow" panose="020B0606020202030204" pitchFamily="34" charset="0"/>
                      </a:endParaRPr>
                    </a:p>
                  </a:txBody>
                  <a:tcPr>
                    <a:solidFill>
                      <a:schemeClr val="accent2"/>
                    </a:solidFill>
                  </a:tcPr>
                </a:tc>
                <a:tc hMerge="1">
                  <a:txBody>
                    <a:bodyPr/>
                    <a:lstStyle/>
                    <a:p>
                      <a:endParaRPr lang="en-ZA" sz="1300" b="1" dirty="0">
                        <a:latin typeface="Arial Narrow" panose="020B0606020202030204" pitchFamily="34" charset="0"/>
                      </a:endParaRPr>
                    </a:p>
                  </a:txBody>
                  <a:tcPr>
                    <a:solidFill>
                      <a:schemeClr val="accent2"/>
                    </a:solidFill>
                  </a:tcPr>
                </a:tc>
                <a:tc hMerge="1">
                  <a:txBody>
                    <a:bodyPr/>
                    <a:lstStyle/>
                    <a:p>
                      <a:endParaRPr lang="en-ZA" sz="1300" b="1" dirty="0">
                        <a:latin typeface="Arial Narrow" panose="020B0606020202030204" pitchFamily="34" charset="0"/>
                      </a:endParaRPr>
                    </a:p>
                  </a:txBody>
                  <a:tcPr>
                    <a:solidFill>
                      <a:schemeClr val="accent2"/>
                    </a:solidFill>
                  </a:tcPr>
                </a:tc>
                <a:tc hMerge="1">
                  <a:txBody>
                    <a:bodyPr/>
                    <a:lstStyle/>
                    <a:p>
                      <a:endParaRPr lang="en-ZA" sz="1300" b="1" dirty="0">
                        <a:latin typeface="Arial Narrow" panose="020B0606020202030204" pitchFamily="34" charset="0"/>
                      </a:endParaRPr>
                    </a:p>
                  </a:txBody>
                  <a:tcPr>
                    <a:solidFill>
                      <a:schemeClr val="accent2"/>
                    </a:solidFill>
                  </a:tcPr>
                </a:tc>
              </a:tr>
              <a:tr h="370840">
                <a:tc>
                  <a:txBody>
                    <a:bodyPr/>
                    <a:lstStyle/>
                    <a:p>
                      <a:r>
                        <a:rPr lang="en-ZA" sz="1300" b="1" dirty="0" smtClean="0">
                          <a:solidFill>
                            <a:schemeClr val="tx1"/>
                          </a:solidFill>
                          <a:latin typeface="Arial Narrow" panose="020B0606020202030204" pitchFamily="34" charset="0"/>
                        </a:rPr>
                        <a:t>Risks</a:t>
                      </a:r>
                      <a:endParaRPr lang="en-ZA" sz="1300" b="1" dirty="0">
                        <a:solidFill>
                          <a:schemeClr val="tx1"/>
                        </a:solidFill>
                        <a:latin typeface="Arial Narrow" panose="020B0606020202030204" pitchFamily="34" charset="0"/>
                      </a:endParaRPr>
                    </a:p>
                  </a:txBody>
                  <a:tcPr>
                    <a:solidFill>
                      <a:schemeClr val="accent2"/>
                    </a:solidFill>
                  </a:tcPr>
                </a:tc>
                <a:tc>
                  <a:txBody>
                    <a:bodyPr/>
                    <a:lstStyle/>
                    <a:p>
                      <a:r>
                        <a:rPr lang="en-ZA" sz="1300" b="1" kern="1200" dirty="0" smtClean="0">
                          <a:solidFill>
                            <a:schemeClr val="tx1"/>
                          </a:solidFill>
                          <a:effectLst/>
                          <a:latin typeface="Arial Narrow" panose="020B0606020202030204" pitchFamily="34" charset="0"/>
                          <a:ea typeface="+mn-ea"/>
                          <a:cs typeface="+mn-cs"/>
                        </a:rPr>
                        <a:t>Root Cause</a:t>
                      </a:r>
                      <a:endParaRPr lang="en-ZA" sz="1300" b="1" dirty="0">
                        <a:solidFill>
                          <a:schemeClr val="tx1"/>
                        </a:solidFill>
                        <a:latin typeface="Arial Narrow" panose="020B0606020202030204" pitchFamily="34" charset="0"/>
                      </a:endParaRPr>
                    </a:p>
                  </a:txBody>
                  <a:tcPr>
                    <a:solidFill>
                      <a:schemeClr val="accent2"/>
                    </a:solidFill>
                  </a:tcPr>
                </a:tc>
                <a:tc>
                  <a:txBody>
                    <a:bodyPr/>
                    <a:lstStyle/>
                    <a:p>
                      <a:r>
                        <a:rPr lang="en-GB" sz="1300" b="1" dirty="0" smtClean="0">
                          <a:solidFill>
                            <a:schemeClr val="tx1"/>
                          </a:solidFill>
                          <a:latin typeface="Arial Narrow" panose="020B0606020202030204" pitchFamily="34" charset="0"/>
                        </a:rPr>
                        <a:t>Mitigation action</a:t>
                      </a:r>
                      <a:endParaRPr lang="en-ZA" sz="1300" b="1" dirty="0">
                        <a:solidFill>
                          <a:schemeClr val="tx1"/>
                        </a:solidFill>
                        <a:latin typeface="Arial Narrow" panose="020B0606020202030204" pitchFamily="34" charset="0"/>
                      </a:endParaRPr>
                    </a:p>
                  </a:txBody>
                  <a:tcPr>
                    <a:solidFill>
                      <a:schemeClr val="accent2"/>
                    </a:solidFill>
                  </a:tcPr>
                </a:tc>
                <a:tc>
                  <a:txBody>
                    <a:bodyPr/>
                    <a:lstStyle/>
                    <a:p>
                      <a:r>
                        <a:rPr lang="en-GB" sz="1300" b="1" dirty="0" smtClean="0">
                          <a:solidFill>
                            <a:schemeClr val="tx1"/>
                          </a:solidFill>
                          <a:latin typeface="Arial Narrow" panose="020B0606020202030204" pitchFamily="34" charset="0"/>
                        </a:rPr>
                        <a:t>Reported progress</a:t>
                      </a:r>
                      <a:endParaRPr lang="en-ZA" sz="1300" b="1" dirty="0">
                        <a:solidFill>
                          <a:schemeClr val="tx1"/>
                        </a:solidFill>
                        <a:latin typeface="Arial Narrow" panose="020B0606020202030204" pitchFamily="34" charset="0"/>
                      </a:endParaRPr>
                    </a:p>
                  </a:txBody>
                  <a:tcPr>
                    <a:solidFill>
                      <a:schemeClr val="accent2"/>
                    </a:solidFill>
                  </a:tcPr>
                </a:tc>
              </a:tr>
              <a:tr h="370840">
                <a:tc>
                  <a:txBody>
                    <a:bodyPr/>
                    <a:lstStyle/>
                    <a:p>
                      <a:pPr algn="just"/>
                      <a:r>
                        <a:rPr lang="en-ZA" sz="1200" kern="1200" dirty="0" smtClean="0">
                          <a:solidFill>
                            <a:schemeClr val="tx1"/>
                          </a:solidFill>
                          <a:effectLst/>
                          <a:latin typeface="Arial Narrow" panose="020B0606020202030204" pitchFamily="34" charset="0"/>
                          <a:ea typeface="+mn-ea"/>
                          <a:cs typeface="+mn-cs"/>
                        </a:rPr>
                        <a:t>Delays in procurement processes and reporting.</a:t>
                      </a:r>
                      <a:endParaRPr lang="en-ZA" sz="1200" dirty="0">
                        <a:solidFill>
                          <a:schemeClr val="tx1"/>
                        </a:solidFill>
                        <a:latin typeface="Arial Narrow" panose="020B0606020202030204" pitchFamily="34" charset="0"/>
                      </a:endParaRPr>
                    </a:p>
                  </a:txBody>
                  <a:tcPr/>
                </a:tc>
                <a:tc>
                  <a:txBody>
                    <a:bodyPr/>
                    <a:lstStyle/>
                    <a:p>
                      <a:pPr algn="just"/>
                      <a:r>
                        <a:rPr lang="en-ZA" sz="1200" kern="1200" dirty="0" smtClean="0">
                          <a:solidFill>
                            <a:schemeClr val="tx1"/>
                          </a:solidFill>
                          <a:effectLst/>
                          <a:latin typeface="Arial Narrow" panose="020B0606020202030204" pitchFamily="34" charset="0"/>
                          <a:ea typeface="+mn-ea"/>
                          <a:cs typeface="+mn-cs"/>
                        </a:rPr>
                        <a:t>Unavailability of fixed line to enable printing and compiling of batches.</a:t>
                      </a:r>
                      <a:endParaRPr lang="en-ZA" sz="1200" dirty="0">
                        <a:solidFill>
                          <a:schemeClr val="tx1"/>
                        </a:solidFill>
                        <a:latin typeface="Arial Narrow" panose="020B0606020202030204" pitchFamily="34" charset="0"/>
                      </a:endParaRPr>
                    </a:p>
                  </a:txBody>
                  <a:tcPr/>
                </a:tc>
                <a:tc>
                  <a:txBody>
                    <a:bodyPr/>
                    <a:lstStyle/>
                    <a:p>
                      <a:pPr algn="just"/>
                      <a:r>
                        <a:rPr lang="en-ZA" sz="1200" kern="1200" dirty="0" smtClean="0">
                          <a:solidFill>
                            <a:schemeClr val="tx1"/>
                          </a:solidFill>
                          <a:effectLst/>
                          <a:latin typeface="Arial Narrow" panose="020B0606020202030204" pitchFamily="34" charset="0"/>
                          <a:ea typeface="+mn-ea"/>
                          <a:cs typeface="+mn-cs"/>
                        </a:rPr>
                        <a:t>Install temporary</a:t>
                      </a:r>
                      <a:r>
                        <a:rPr lang="en-ZA" sz="1200" kern="1200" baseline="0" dirty="0" smtClean="0">
                          <a:solidFill>
                            <a:schemeClr val="tx1"/>
                          </a:solidFill>
                          <a:effectLst/>
                          <a:latin typeface="Arial Narrow" panose="020B0606020202030204" pitchFamily="34" charset="0"/>
                          <a:ea typeface="+mn-ea"/>
                          <a:cs typeface="+mn-cs"/>
                        </a:rPr>
                        <a:t> </a:t>
                      </a:r>
                      <a:r>
                        <a:rPr lang="en-ZA" sz="1200" kern="1200" dirty="0" smtClean="0">
                          <a:solidFill>
                            <a:schemeClr val="tx1"/>
                          </a:solidFill>
                          <a:effectLst/>
                          <a:latin typeface="Arial Narrow" panose="020B0606020202030204" pitchFamily="34" charset="0"/>
                          <a:ea typeface="+mn-ea"/>
                          <a:cs typeface="+mn-cs"/>
                        </a:rPr>
                        <a:t>printers to key staff members.</a:t>
                      </a:r>
                      <a:endParaRPr lang="en-ZA" sz="1200" dirty="0">
                        <a:solidFill>
                          <a:schemeClr val="tx1"/>
                        </a:solidFill>
                        <a:latin typeface="Arial Narrow" panose="020B0606020202030204" pitchFamily="34" charset="0"/>
                      </a:endParaRPr>
                    </a:p>
                  </a:txBody>
                  <a:tcPr/>
                </a:tc>
                <a:tc>
                  <a:txBody>
                    <a:bodyPr/>
                    <a:lstStyle/>
                    <a:p>
                      <a:pPr algn="just"/>
                      <a:r>
                        <a:rPr lang="en-ZA" sz="1200" kern="1200" dirty="0" smtClean="0">
                          <a:solidFill>
                            <a:schemeClr val="tx1"/>
                          </a:solidFill>
                          <a:effectLst/>
                          <a:latin typeface="Arial Narrow" panose="020B0606020202030204" pitchFamily="34" charset="0"/>
                          <a:ea typeface="+mn-ea"/>
                          <a:cs typeface="+mn-cs"/>
                        </a:rPr>
                        <a:t>Key staff members were allocated temporary printers.</a:t>
                      </a:r>
                      <a:endParaRPr lang="en-ZA" sz="1200" dirty="0">
                        <a:solidFill>
                          <a:schemeClr val="tx1"/>
                        </a:solidFill>
                        <a:latin typeface="Arial Narrow" panose="020B0606020202030204" pitchFamily="34" charset="0"/>
                      </a:endParaRPr>
                    </a:p>
                  </a:txBody>
                  <a:tcPr/>
                </a:tc>
              </a:tr>
              <a:tr h="1096010">
                <a:tc>
                  <a:txBody>
                    <a:bodyPr/>
                    <a:lstStyle/>
                    <a:p>
                      <a:pPr algn="just"/>
                      <a:r>
                        <a:rPr lang="en-ZA" sz="1200" kern="1200" dirty="0" smtClean="0">
                          <a:solidFill>
                            <a:schemeClr val="tx1"/>
                          </a:solidFill>
                          <a:effectLst/>
                          <a:latin typeface="Arial Narrow" panose="020B0606020202030204" pitchFamily="34" charset="0"/>
                          <a:ea typeface="+mn-ea"/>
                          <a:cs typeface="+mn-cs"/>
                        </a:rPr>
                        <a:t>Delays in processing of payments and reporting.</a:t>
                      </a:r>
                      <a:endParaRPr lang="en-ZA" sz="1200" dirty="0">
                        <a:solidFill>
                          <a:schemeClr val="tx1"/>
                        </a:solidFill>
                        <a:latin typeface="Arial Narrow" panose="020B0606020202030204" pitchFamily="34" charset="0"/>
                      </a:endParaRPr>
                    </a:p>
                  </a:txBody>
                  <a:tcPr/>
                </a:tc>
                <a:tc>
                  <a:txBody>
                    <a:bodyPr/>
                    <a:lstStyle/>
                    <a:p>
                      <a:pPr algn="just"/>
                      <a:r>
                        <a:rPr lang="en-ZA" sz="1200" kern="1200" dirty="0" smtClean="0">
                          <a:solidFill>
                            <a:schemeClr val="tx1"/>
                          </a:solidFill>
                          <a:effectLst/>
                          <a:latin typeface="Arial Narrow" panose="020B0606020202030204" pitchFamily="34" charset="0"/>
                          <a:ea typeface="+mn-ea"/>
                          <a:cs typeface="+mn-cs"/>
                        </a:rPr>
                        <a:t>Unavailability of fixed line (ICT infrastructure).</a:t>
                      </a:r>
                      <a:endParaRPr lang="en-ZA" sz="1200" dirty="0">
                        <a:solidFill>
                          <a:schemeClr val="tx1"/>
                        </a:solidFill>
                        <a:latin typeface="Arial Narrow" panose="020B0606020202030204" pitchFamily="34" charset="0"/>
                      </a:endParaRPr>
                    </a:p>
                  </a:txBody>
                  <a:tcPr/>
                </a:tc>
                <a:tc>
                  <a:txBody>
                    <a:bodyPr/>
                    <a:lstStyle/>
                    <a:p>
                      <a:pPr algn="just"/>
                      <a:r>
                        <a:rPr lang="en-ZA" sz="1200" kern="1200" dirty="0" smtClean="0">
                          <a:solidFill>
                            <a:schemeClr val="tx1"/>
                          </a:solidFill>
                          <a:effectLst/>
                          <a:latin typeface="Arial Narrow" panose="020B0606020202030204" pitchFamily="34" charset="0"/>
                          <a:ea typeface="+mn-ea"/>
                          <a:cs typeface="+mn-cs"/>
                        </a:rPr>
                        <a:t>Short term plan. Department to utilize SITA for processing of payments and journals.</a:t>
                      </a:r>
                    </a:p>
                    <a:p>
                      <a:pPr algn="just"/>
                      <a:endParaRPr lang="en-ZA" sz="1200" kern="1200" dirty="0" smtClean="0">
                        <a:solidFill>
                          <a:schemeClr val="tx1"/>
                        </a:solidFill>
                        <a:effectLst/>
                        <a:latin typeface="Arial Narrow" panose="020B0606020202030204" pitchFamily="34" charset="0"/>
                        <a:ea typeface="+mn-ea"/>
                        <a:cs typeface="+mn-cs"/>
                      </a:endParaRPr>
                    </a:p>
                    <a:p>
                      <a:pPr algn="just"/>
                      <a:r>
                        <a:rPr lang="en-ZA" sz="1200" kern="1200" dirty="0" smtClean="0">
                          <a:solidFill>
                            <a:schemeClr val="tx1"/>
                          </a:solidFill>
                          <a:effectLst/>
                          <a:latin typeface="Arial Narrow" panose="020B0606020202030204" pitchFamily="34" charset="0"/>
                          <a:ea typeface="+mn-ea"/>
                          <a:cs typeface="+mn-cs"/>
                        </a:rPr>
                        <a:t>Long term plan. Availability of ICT infrastructure.</a:t>
                      </a:r>
                      <a:endParaRPr lang="en-ZA" sz="1200" dirty="0">
                        <a:solidFill>
                          <a:schemeClr val="tx1"/>
                        </a:solidFill>
                        <a:latin typeface="Arial Narrow" panose="020B0606020202030204" pitchFamily="34" charset="0"/>
                      </a:endParaRPr>
                    </a:p>
                  </a:txBody>
                  <a:tcPr/>
                </a:tc>
                <a:tc>
                  <a:txBody>
                    <a:bodyPr/>
                    <a:lstStyle/>
                    <a:p>
                      <a:pPr algn="just"/>
                      <a:r>
                        <a:rPr lang="en-ZA" sz="1200" kern="1200" dirty="0" smtClean="0">
                          <a:solidFill>
                            <a:schemeClr val="tx1"/>
                          </a:solidFill>
                          <a:effectLst/>
                          <a:latin typeface="Arial Narrow" panose="020B0606020202030204" pitchFamily="34" charset="0"/>
                          <a:ea typeface="+mn-ea"/>
                          <a:cs typeface="+mn-cs"/>
                        </a:rPr>
                        <a:t>Wi-Fi and LTE routers were used for processing of payments.</a:t>
                      </a:r>
                    </a:p>
                    <a:p>
                      <a:pPr algn="just"/>
                      <a:endParaRPr lang="en-ZA" sz="1200" kern="1200" dirty="0" smtClean="0">
                        <a:solidFill>
                          <a:schemeClr val="tx1"/>
                        </a:solidFill>
                        <a:effectLst/>
                        <a:latin typeface="Arial Narrow" panose="020B0606020202030204" pitchFamily="34" charset="0"/>
                        <a:ea typeface="+mn-ea"/>
                        <a:cs typeface="+mn-cs"/>
                      </a:endParaRPr>
                    </a:p>
                    <a:p>
                      <a:pPr algn="just"/>
                      <a:r>
                        <a:rPr lang="en-ZA" sz="1200" kern="1200" dirty="0" smtClean="0">
                          <a:solidFill>
                            <a:schemeClr val="tx1"/>
                          </a:solidFill>
                          <a:effectLst/>
                          <a:latin typeface="Arial Narrow" panose="020B0606020202030204" pitchFamily="34" charset="0"/>
                          <a:ea typeface="+mn-ea"/>
                          <a:cs typeface="+mn-cs"/>
                        </a:rPr>
                        <a:t>A</a:t>
                      </a:r>
                      <a:r>
                        <a:rPr lang="en-ZA" sz="1200" kern="1200" baseline="0" dirty="0" smtClean="0">
                          <a:solidFill>
                            <a:schemeClr val="tx1"/>
                          </a:solidFill>
                          <a:effectLst/>
                          <a:latin typeface="Arial Narrow" panose="020B0606020202030204" pitchFamily="34" charset="0"/>
                          <a:ea typeface="+mn-ea"/>
                          <a:cs typeface="+mn-cs"/>
                        </a:rPr>
                        <a:t> </a:t>
                      </a:r>
                      <a:r>
                        <a:rPr lang="en-ZA" sz="1200" kern="1200" dirty="0" smtClean="0">
                          <a:solidFill>
                            <a:schemeClr val="tx1"/>
                          </a:solidFill>
                          <a:effectLst/>
                          <a:latin typeface="Arial Narrow" panose="020B0606020202030204" pitchFamily="34" charset="0"/>
                          <a:ea typeface="+mn-ea"/>
                          <a:cs typeface="+mn-cs"/>
                        </a:rPr>
                        <a:t>service provider was appointed to install</a:t>
                      </a:r>
                      <a:r>
                        <a:rPr lang="en-ZA" sz="1200" kern="1200" baseline="0" dirty="0" smtClean="0">
                          <a:solidFill>
                            <a:schemeClr val="tx1"/>
                          </a:solidFill>
                          <a:effectLst/>
                          <a:latin typeface="Arial Narrow" panose="020B0606020202030204" pitchFamily="34" charset="0"/>
                          <a:ea typeface="+mn-ea"/>
                          <a:cs typeface="+mn-cs"/>
                        </a:rPr>
                        <a:t> network cables. They started</a:t>
                      </a:r>
                      <a:r>
                        <a:rPr lang="en-ZA" sz="1200" kern="1200" dirty="0" smtClean="0">
                          <a:solidFill>
                            <a:schemeClr val="tx1"/>
                          </a:solidFill>
                          <a:effectLst/>
                          <a:latin typeface="Arial Narrow" panose="020B0606020202030204" pitchFamily="34" charset="0"/>
                          <a:ea typeface="+mn-ea"/>
                          <a:cs typeface="+mn-cs"/>
                        </a:rPr>
                        <a:t> on 25 November 2022 and estimated completion date is mid-February 2023.</a:t>
                      </a:r>
                      <a:endParaRPr lang="en-ZA" sz="1200" dirty="0">
                        <a:solidFill>
                          <a:schemeClr val="tx1"/>
                        </a:solidFill>
                        <a:latin typeface="Arial Narrow" panose="020B0606020202030204" pitchFamily="34" charset="0"/>
                      </a:endParaRPr>
                    </a:p>
                  </a:txBody>
                  <a:tcPr/>
                </a:tc>
              </a:tr>
              <a:tr h="370840">
                <a:tc>
                  <a:txBody>
                    <a:bodyPr/>
                    <a:lstStyle/>
                    <a:p>
                      <a:pPr algn="just"/>
                      <a:r>
                        <a:rPr lang="en-ZA" sz="1200" kern="1200" dirty="0" smtClean="0">
                          <a:solidFill>
                            <a:schemeClr val="tx1"/>
                          </a:solidFill>
                          <a:effectLst/>
                          <a:latin typeface="Arial Narrow" panose="020B0606020202030204" pitchFamily="34" charset="0"/>
                          <a:ea typeface="+mn-ea"/>
                          <a:cs typeface="+mn-cs"/>
                        </a:rPr>
                        <a:t>Incomplete and non-compliant Asset Register.</a:t>
                      </a:r>
                      <a:endParaRPr lang="en-ZA" sz="1200" dirty="0">
                        <a:solidFill>
                          <a:schemeClr val="tx1"/>
                        </a:solidFill>
                        <a:latin typeface="Arial Narrow" panose="020B0606020202030204" pitchFamily="34" charset="0"/>
                      </a:endParaRPr>
                    </a:p>
                  </a:txBody>
                  <a:tcPr/>
                </a:tc>
                <a:tc>
                  <a:txBody>
                    <a:bodyPr/>
                    <a:lstStyle/>
                    <a:p>
                      <a:pPr algn="just"/>
                      <a:r>
                        <a:rPr lang="en-ZA" sz="1200" kern="1200" dirty="0" smtClean="0">
                          <a:solidFill>
                            <a:schemeClr val="tx1"/>
                          </a:solidFill>
                          <a:effectLst/>
                          <a:latin typeface="Arial Narrow" panose="020B0606020202030204" pitchFamily="34" charset="0"/>
                          <a:ea typeface="+mn-ea"/>
                          <a:cs typeface="+mn-cs"/>
                        </a:rPr>
                        <a:t>Changes in assets details i.e. barcoding. </a:t>
                      </a:r>
                      <a:endParaRPr lang="en-ZA" sz="1200" dirty="0">
                        <a:solidFill>
                          <a:schemeClr val="tx1"/>
                        </a:solidFill>
                        <a:latin typeface="Arial Narrow" panose="020B0606020202030204" pitchFamily="34" charset="0"/>
                      </a:endParaRPr>
                    </a:p>
                  </a:txBody>
                  <a:tcPr/>
                </a:tc>
                <a:tc>
                  <a:txBody>
                    <a:bodyPr/>
                    <a:lstStyle/>
                    <a:p>
                      <a:pPr algn="just"/>
                      <a:r>
                        <a:rPr lang="en-ZA" sz="1200" kern="1200" dirty="0" smtClean="0">
                          <a:solidFill>
                            <a:schemeClr val="tx1"/>
                          </a:solidFill>
                          <a:effectLst/>
                          <a:latin typeface="Arial Narrow" panose="020B0606020202030204" pitchFamily="34" charset="0"/>
                          <a:ea typeface="+mn-ea"/>
                          <a:cs typeface="+mn-cs"/>
                        </a:rPr>
                        <a:t>Perform a full asset verification, re-barcoding of</a:t>
                      </a:r>
                      <a:r>
                        <a:rPr lang="en-ZA" sz="1200" kern="1200" baseline="0" dirty="0" smtClean="0">
                          <a:solidFill>
                            <a:schemeClr val="tx1"/>
                          </a:solidFill>
                          <a:effectLst/>
                          <a:latin typeface="Arial Narrow" panose="020B0606020202030204" pitchFamily="34" charset="0"/>
                          <a:ea typeface="+mn-ea"/>
                          <a:cs typeface="+mn-cs"/>
                        </a:rPr>
                        <a:t> </a:t>
                      </a:r>
                      <a:r>
                        <a:rPr lang="en-ZA" sz="1200" kern="1200" dirty="0" smtClean="0">
                          <a:solidFill>
                            <a:schemeClr val="tx1"/>
                          </a:solidFill>
                          <a:effectLst/>
                          <a:latin typeface="Arial Narrow" panose="020B0606020202030204" pitchFamily="34" charset="0"/>
                          <a:ea typeface="+mn-ea"/>
                          <a:cs typeface="+mn-cs"/>
                        </a:rPr>
                        <a:t>existing functional assets, rename locations by end of February.</a:t>
                      </a:r>
                      <a:endParaRPr lang="en-ZA" sz="1200" dirty="0">
                        <a:solidFill>
                          <a:schemeClr val="tx1"/>
                        </a:solidFill>
                        <a:latin typeface="Arial Narrow" panose="020B0606020202030204" pitchFamily="34" charset="0"/>
                      </a:endParaRPr>
                    </a:p>
                  </a:txBody>
                  <a:tcPr/>
                </a:tc>
                <a:tc>
                  <a:txBody>
                    <a:bodyPr/>
                    <a:lstStyle/>
                    <a:p>
                      <a:pPr algn="just"/>
                      <a:r>
                        <a:rPr lang="en-ZA" sz="1200" kern="1200" dirty="0" smtClean="0">
                          <a:solidFill>
                            <a:schemeClr val="tx1"/>
                          </a:solidFill>
                          <a:effectLst/>
                          <a:latin typeface="Arial Narrow" panose="020B0606020202030204" pitchFamily="34" charset="0"/>
                          <a:ea typeface="+mn-ea"/>
                          <a:cs typeface="+mn-cs"/>
                        </a:rPr>
                        <a:t>Asset verification in the process of</a:t>
                      </a:r>
                      <a:r>
                        <a:rPr lang="en-ZA" sz="1200" kern="1200" baseline="0" dirty="0" smtClean="0">
                          <a:solidFill>
                            <a:schemeClr val="tx1"/>
                          </a:solidFill>
                          <a:effectLst/>
                          <a:latin typeface="Arial Narrow" panose="020B0606020202030204" pitchFamily="34" charset="0"/>
                          <a:ea typeface="+mn-ea"/>
                          <a:cs typeface="+mn-cs"/>
                        </a:rPr>
                        <a:t> being</a:t>
                      </a:r>
                      <a:r>
                        <a:rPr lang="en-ZA" sz="1200" kern="1200" dirty="0" smtClean="0">
                          <a:solidFill>
                            <a:schemeClr val="tx1"/>
                          </a:solidFill>
                          <a:effectLst/>
                          <a:latin typeface="Arial Narrow" panose="020B0606020202030204" pitchFamily="34" charset="0"/>
                          <a:ea typeface="+mn-ea"/>
                          <a:cs typeface="+mn-cs"/>
                        </a:rPr>
                        <a:t> finalised by end of February.</a:t>
                      </a:r>
                      <a:endParaRPr lang="en-ZA" sz="1200" dirty="0">
                        <a:solidFill>
                          <a:schemeClr val="tx1"/>
                        </a:solidFill>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xmlns="" val="1022244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516047"/>
          </a:xfrm>
          <a:solidFill>
            <a:schemeClr val="accent3">
              <a:lumMod val="75000"/>
            </a:schemeClr>
          </a:solidFill>
        </p:spPr>
        <p:txBody>
          <a:bodyPr>
            <a:noAutofit/>
          </a:bodyPr>
          <a:lstStyle/>
          <a:p>
            <a:pPr lvl="1" algn="just" defTabSz="457200">
              <a:lnSpc>
                <a:spcPct val="150000"/>
              </a:lnSpc>
              <a:spcBef>
                <a:spcPts val="0"/>
              </a:spcBef>
              <a:buClr>
                <a:schemeClr val="accent2">
                  <a:lumMod val="75000"/>
                </a:schemeClr>
              </a:buClr>
              <a:buSzPct val="100000"/>
              <a:buFont typeface="Wingdings" panose="05000000000000000000" pitchFamily="2" charset="2"/>
              <a:buChar char="Ø"/>
            </a:pPr>
            <a:r>
              <a:rPr lang="en-GB" sz="2000" b="1" dirty="0" smtClean="0">
                <a:solidFill>
                  <a:schemeClr val="bg1"/>
                </a:solidFill>
                <a:latin typeface="Arial Narrow" panose="020B0606020202030204" pitchFamily="34" charset="0"/>
              </a:rPr>
              <a:t>Risk Management and Internal Control</a:t>
            </a:r>
          </a:p>
        </p:txBody>
      </p:sp>
      <p:sp>
        <p:nvSpPr>
          <p:cNvPr id="3" name="Content Placeholder 2"/>
          <p:cNvSpPr>
            <a:spLocks noGrp="1"/>
          </p:cNvSpPr>
          <p:nvPr>
            <p:ph idx="1"/>
          </p:nvPr>
        </p:nvSpPr>
        <p:spPr>
          <a:xfrm>
            <a:off x="1" y="668742"/>
            <a:ext cx="9143999" cy="5801908"/>
          </a:xfrm>
        </p:spPr>
        <p:txBody>
          <a:bodyPr>
            <a:normAutofit fontScale="85000" lnSpcReduction="20000"/>
          </a:bodyPr>
          <a:lstStyle/>
          <a:p>
            <a:pPr marL="0" indent="0" algn="just">
              <a:lnSpc>
                <a:spcPct val="120000"/>
              </a:lnSpc>
              <a:buClr>
                <a:schemeClr val="accent3">
                  <a:lumMod val="75000"/>
                </a:schemeClr>
              </a:buClr>
              <a:buNone/>
            </a:pPr>
            <a:r>
              <a:rPr lang="en-GB" sz="1400" b="1" dirty="0" smtClean="0">
                <a:solidFill>
                  <a:schemeClr val="accent4">
                    <a:lumMod val="75000"/>
                  </a:schemeClr>
                </a:solidFill>
                <a:latin typeface="Arial Narrow" panose="020B0606020202030204" pitchFamily="34" charset="0"/>
              </a:rPr>
              <a:t>Implementation </a:t>
            </a:r>
            <a:r>
              <a:rPr lang="en-GB" sz="1400" b="1" dirty="0">
                <a:solidFill>
                  <a:schemeClr val="accent4">
                    <a:lumMod val="75000"/>
                  </a:schemeClr>
                </a:solidFill>
                <a:latin typeface="Arial Narrow" panose="020B0606020202030204" pitchFamily="34" charset="0"/>
              </a:rPr>
              <a:t>of the </a:t>
            </a:r>
            <a:r>
              <a:rPr lang="en-GB" sz="1400" b="1" dirty="0" smtClean="0">
                <a:solidFill>
                  <a:schemeClr val="accent4">
                    <a:lumMod val="75000"/>
                  </a:schemeClr>
                </a:solidFill>
                <a:latin typeface="Arial Narrow" panose="020B0606020202030204" pitchFamily="34" charset="0"/>
              </a:rPr>
              <a:t>recommendation</a:t>
            </a:r>
          </a:p>
          <a:p>
            <a:pPr marL="0" indent="0" algn="just">
              <a:lnSpc>
                <a:spcPct val="120000"/>
              </a:lnSpc>
              <a:buClr>
                <a:schemeClr val="accent3">
                  <a:lumMod val="75000"/>
                </a:schemeClr>
              </a:buClr>
              <a:buNone/>
            </a:pPr>
            <a:endParaRPr lang="en-GB" sz="1400" b="1" dirty="0">
              <a:solidFill>
                <a:schemeClr val="accent4">
                  <a:lumMod val="75000"/>
                </a:schemeClr>
              </a:solidFill>
              <a:latin typeface="Arial Narrow" panose="020B0606020202030204" pitchFamily="34" charset="0"/>
            </a:endParaRPr>
          </a:p>
          <a:p>
            <a:pPr marL="0" indent="0" algn="just">
              <a:lnSpc>
                <a:spcPct val="120000"/>
              </a:lnSpc>
              <a:buClr>
                <a:schemeClr val="accent3">
                  <a:lumMod val="75000"/>
                </a:schemeClr>
              </a:buClr>
              <a:buNone/>
            </a:pPr>
            <a:endParaRPr lang="en-GB" sz="1400" b="1" dirty="0" smtClean="0">
              <a:solidFill>
                <a:schemeClr val="accent4">
                  <a:lumMod val="75000"/>
                </a:schemeClr>
              </a:solidFill>
              <a:latin typeface="Arial Narrow" panose="020B0606020202030204" pitchFamily="34" charset="0"/>
            </a:endParaRPr>
          </a:p>
          <a:p>
            <a:pPr marL="0" indent="0" algn="just">
              <a:lnSpc>
                <a:spcPct val="120000"/>
              </a:lnSpc>
              <a:buClr>
                <a:schemeClr val="accent3">
                  <a:lumMod val="75000"/>
                </a:schemeClr>
              </a:buClr>
              <a:buNone/>
            </a:pPr>
            <a:endParaRPr lang="en-GB" sz="1400" b="1" dirty="0">
              <a:solidFill>
                <a:schemeClr val="accent4">
                  <a:lumMod val="75000"/>
                </a:schemeClr>
              </a:solidFill>
              <a:latin typeface="Arial Narrow" panose="020B0606020202030204" pitchFamily="34" charset="0"/>
            </a:endParaRPr>
          </a:p>
          <a:p>
            <a:pPr marL="0" indent="0" algn="just">
              <a:lnSpc>
                <a:spcPct val="120000"/>
              </a:lnSpc>
              <a:buClr>
                <a:schemeClr val="accent3">
                  <a:lumMod val="75000"/>
                </a:schemeClr>
              </a:buClr>
              <a:buNone/>
            </a:pPr>
            <a:endParaRPr lang="en-GB" sz="1400" b="1" dirty="0" smtClean="0">
              <a:solidFill>
                <a:schemeClr val="accent4">
                  <a:lumMod val="75000"/>
                </a:schemeClr>
              </a:solidFill>
              <a:latin typeface="Arial Narrow" panose="020B0606020202030204" pitchFamily="34" charset="0"/>
            </a:endParaRPr>
          </a:p>
          <a:p>
            <a:pPr marL="0" indent="0" algn="just">
              <a:lnSpc>
                <a:spcPct val="120000"/>
              </a:lnSpc>
              <a:buClr>
                <a:schemeClr val="accent3">
                  <a:lumMod val="75000"/>
                </a:schemeClr>
              </a:buClr>
              <a:buNone/>
            </a:pPr>
            <a:endParaRPr lang="en-GB" sz="1400" b="1" dirty="0">
              <a:solidFill>
                <a:schemeClr val="accent4">
                  <a:lumMod val="75000"/>
                </a:schemeClr>
              </a:solidFill>
              <a:latin typeface="Arial Narrow" panose="020B0606020202030204" pitchFamily="34" charset="0"/>
            </a:endParaRPr>
          </a:p>
          <a:p>
            <a:pPr marL="0" indent="0" algn="just">
              <a:lnSpc>
                <a:spcPct val="120000"/>
              </a:lnSpc>
              <a:buClr>
                <a:schemeClr val="accent3">
                  <a:lumMod val="75000"/>
                </a:schemeClr>
              </a:buClr>
              <a:buNone/>
            </a:pPr>
            <a:endParaRPr lang="en-GB" sz="1400" b="1" dirty="0" smtClean="0">
              <a:solidFill>
                <a:schemeClr val="accent4">
                  <a:lumMod val="75000"/>
                </a:schemeClr>
              </a:solidFill>
              <a:latin typeface="Arial Narrow" panose="020B0606020202030204" pitchFamily="34" charset="0"/>
            </a:endParaRPr>
          </a:p>
          <a:p>
            <a:pPr marL="0" indent="0" algn="just">
              <a:lnSpc>
                <a:spcPct val="120000"/>
              </a:lnSpc>
              <a:buClr>
                <a:schemeClr val="accent3">
                  <a:lumMod val="75000"/>
                </a:schemeClr>
              </a:buClr>
              <a:buNone/>
            </a:pPr>
            <a:endParaRPr lang="en-GB" sz="1400" b="1" dirty="0">
              <a:solidFill>
                <a:schemeClr val="accent4">
                  <a:lumMod val="75000"/>
                </a:schemeClr>
              </a:solidFill>
              <a:latin typeface="Arial Narrow" panose="020B0606020202030204" pitchFamily="34" charset="0"/>
            </a:endParaRPr>
          </a:p>
          <a:p>
            <a:pPr marL="0" indent="0" algn="just">
              <a:lnSpc>
                <a:spcPct val="120000"/>
              </a:lnSpc>
              <a:buClr>
                <a:schemeClr val="accent3">
                  <a:lumMod val="75000"/>
                </a:schemeClr>
              </a:buClr>
              <a:buNone/>
            </a:pPr>
            <a:endParaRPr lang="en-GB" sz="1400" b="1" dirty="0" smtClean="0">
              <a:solidFill>
                <a:schemeClr val="accent4">
                  <a:lumMod val="75000"/>
                </a:schemeClr>
              </a:solidFill>
              <a:latin typeface="Arial Narrow" panose="020B0606020202030204" pitchFamily="34" charset="0"/>
            </a:endParaRPr>
          </a:p>
          <a:p>
            <a:pPr marL="0" indent="0" algn="just">
              <a:lnSpc>
                <a:spcPct val="120000"/>
              </a:lnSpc>
              <a:buClr>
                <a:schemeClr val="accent3">
                  <a:lumMod val="75000"/>
                </a:schemeClr>
              </a:buClr>
              <a:buNone/>
            </a:pPr>
            <a:endParaRPr lang="en-GB" sz="1400" b="1" dirty="0">
              <a:solidFill>
                <a:schemeClr val="accent4">
                  <a:lumMod val="75000"/>
                </a:schemeClr>
              </a:solidFill>
              <a:latin typeface="Arial Narrow" panose="020B0606020202030204" pitchFamily="34" charset="0"/>
            </a:endParaRPr>
          </a:p>
          <a:p>
            <a:pPr marL="0" indent="0" algn="just">
              <a:lnSpc>
                <a:spcPct val="120000"/>
              </a:lnSpc>
              <a:buClr>
                <a:schemeClr val="accent3">
                  <a:lumMod val="75000"/>
                </a:schemeClr>
              </a:buClr>
              <a:buNone/>
            </a:pPr>
            <a:endParaRPr lang="en-GB" sz="1400" b="1" dirty="0" smtClean="0">
              <a:solidFill>
                <a:schemeClr val="accent4">
                  <a:lumMod val="75000"/>
                </a:schemeClr>
              </a:solidFill>
              <a:latin typeface="Arial Narrow" panose="020B0606020202030204" pitchFamily="34" charset="0"/>
            </a:endParaRPr>
          </a:p>
          <a:p>
            <a:pPr marL="0" indent="0" algn="just">
              <a:lnSpc>
                <a:spcPct val="120000"/>
              </a:lnSpc>
              <a:buClr>
                <a:schemeClr val="accent3">
                  <a:lumMod val="75000"/>
                </a:schemeClr>
              </a:buClr>
              <a:buNone/>
            </a:pPr>
            <a:endParaRPr lang="en-GB" sz="1400" b="1" dirty="0">
              <a:solidFill>
                <a:schemeClr val="accent4">
                  <a:lumMod val="75000"/>
                </a:schemeClr>
              </a:solidFill>
              <a:latin typeface="Arial Narrow" panose="020B0606020202030204" pitchFamily="34" charset="0"/>
            </a:endParaRPr>
          </a:p>
          <a:p>
            <a:pPr marL="0" indent="0" algn="just">
              <a:lnSpc>
                <a:spcPct val="120000"/>
              </a:lnSpc>
              <a:buClr>
                <a:schemeClr val="accent3">
                  <a:lumMod val="75000"/>
                </a:schemeClr>
              </a:buClr>
              <a:buNone/>
            </a:pPr>
            <a:endParaRPr lang="en-GB" sz="1400" b="1" dirty="0" smtClean="0">
              <a:solidFill>
                <a:schemeClr val="accent4">
                  <a:lumMod val="75000"/>
                </a:schemeClr>
              </a:solidFill>
              <a:latin typeface="Arial Narrow" panose="020B0606020202030204" pitchFamily="34" charset="0"/>
            </a:endParaRPr>
          </a:p>
          <a:p>
            <a:pPr marL="0" indent="0" algn="just">
              <a:lnSpc>
                <a:spcPct val="120000"/>
              </a:lnSpc>
              <a:buClr>
                <a:schemeClr val="accent3">
                  <a:lumMod val="75000"/>
                </a:schemeClr>
              </a:buClr>
              <a:buNone/>
            </a:pPr>
            <a:endParaRPr lang="en-GB" sz="1400" b="1" dirty="0">
              <a:solidFill>
                <a:schemeClr val="accent4">
                  <a:lumMod val="75000"/>
                </a:schemeClr>
              </a:solidFill>
              <a:latin typeface="Arial Narrow" panose="020B0606020202030204" pitchFamily="34" charset="0"/>
            </a:endParaRPr>
          </a:p>
          <a:p>
            <a:pPr marL="0" indent="0" algn="just">
              <a:lnSpc>
                <a:spcPct val="120000"/>
              </a:lnSpc>
              <a:buClr>
                <a:schemeClr val="accent3">
                  <a:lumMod val="75000"/>
                </a:schemeClr>
              </a:buClr>
              <a:buNone/>
            </a:pPr>
            <a:endParaRPr lang="en-GB" sz="1400" b="1" dirty="0" smtClean="0">
              <a:solidFill>
                <a:schemeClr val="tx1"/>
              </a:solidFill>
              <a:latin typeface="Arial Narrow" panose="020B0606020202030204" pitchFamily="34" charset="0"/>
            </a:endParaRPr>
          </a:p>
          <a:p>
            <a:pPr marL="0" indent="0" algn="just">
              <a:lnSpc>
                <a:spcPct val="120000"/>
              </a:lnSpc>
              <a:buClr>
                <a:schemeClr val="accent3">
                  <a:lumMod val="75000"/>
                </a:schemeClr>
              </a:buClr>
              <a:buNone/>
            </a:pPr>
            <a:endParaRPr lang="en-GB" sz="1400" b="1" dirty="0">
              <a:solidFill>
                <a:schemeClr val="tx1"/>
              </a:solidFill>
              <a:latin typeface="Arial Narrow" panose="020B0606020202030204" pitchFamily="34" charset="0"/>
            </a:endParaRPr>
          </a:p>
          <a:p>
            <a:pPr marL="0" indent="0" algn="just">
              <a:lnSpc>
                <a:spcPct val="120000"/>
              </a:lnSpc>
              <a:buClr>
                <a:schemeClr val="accent3">
                  <a:lumMod val="75000"/>
                </a:schemeClr>
              </a:buClr>
              <a:buNone/>
            </a:pPr>
            <a:r>
              <a:rPr lang="en-GB" dirty="0" smtClean="0">
                <a:solidFill>
                  <a:schemeClr val="tx1"/>
                </a:solidFill>
                <a:latin typeface="Arial Narrow" panose="020B0606020202030204" pitchFamily="34" charset="0"/>
              </a:rPr>
              <a:t>The ARC advised management to ensure that assets that were damaged and lost during the relocation to the new building are adequately accounted for in the books of the Department and a report on the damaged and lost assets should be presented in the ARC meeting for the review of the Annual </a:t>
            </a:r>
            <a:r>
              <a:rPr lang="en-GB" dirty="0">
                <a:solidFill>
                  <a:schemeClr val="tx1"/>
                </a:solidFill>
                <a:latin typeface="Arial Narrow" panose="020B0606020202030204" pitchFamily="34" charset="0"/>
              </a:rPr>
              <a:t>R</a:t>
            </a:r>
            <a:r>
              <a:rPr lang="en-GB" dirty="0" smtClean="0">
                <a:solidFill>
                  <a:schemeClr val="tx1"/>
                </a:solidFill>
                <a:latin typeface="Arial Narrow" panose="020B0606020202030204" pitchFamily="34" charset="0"/>
              </a:rPr>
              <a:t>eport for 2022/23 financial year</a:t>
            </a:r>
            <a:r>
              <a:rPr lang="en-GB" sz="1600" dirty="0" smtClean="0">
                <a:solidFill>
                  <a:schemeClr val="tx1"/>
                </a:solidFill>
                <a:latin typeface="Arial Narrow" panose="020B0606020202030204" pitchFamily="34" charset="0"/>
              </a:rPr>
              <a:t>.</a:t>
            </a:r>
            <a:endParaRPr lang="en-GB" sz="1600" dirty="0">
              <a:solidFill>
                <a:schemeClr val="tx1"/>
              </a:solidFill>
              <a:latin typeface="Arial Narrow" panose="020B0606020202030204" pitchFamily="34" charset="0"/>
            </a:endParaRPr>
          </a:p>
          <a:p>
            <a:pPr marL="0" indent="0" algn="just">
              <a:buClr>
                <a:schemeClr val="accent3">
                  <a:lumMod val="75000"/>
                </a:schemeClr>
              </a:buClr>
              <a:buNone/>
            </a:pPr>
            <a:endParaRPr lang="en-GB" b="1" dirty="0" smtClean="0">
              <a:solidFill>
                <a:schemeClr val="tx1"/>
              </a:solidFill>
              <a:latin typeface="Arial Narrow" panose="020B0606020202030204" pitchFamily="34" charset="0"/>
            </a:endParaRPr>
          </a:p>
          <a:p>
            <a:pPr marL="0" indent="0" algn="just">
              <a:buClr>
                <a:schemeClr val="accent3">
                  <a:lumMod val="75000"/>
                </a:schemeClr>
              </a:buClr>
              <a:buNone/>
            </a:pPr>
            <a:endParaRPr lang="en-GB" b="1" dirty="0">
              <a:solidFill>
                <a:schemeClr val="tx1"/>
              </a:solidFill>
              <a:latin typeface="Arial Narrow" panose="020B0606020202030204" pitchFamily="34" charset="0"/>
            </a:endParaRPr>
          </a:p>
          <a:p>
            <a:pPr marL="0" indent="0" algn="just">
              <a:buNone/>
            </a:pPr>
            <a:endParaRPr lang="en-ZA" sz="2400" dirty="0">
              <a:solidFill>
                <a:schemeClr val="tx1"/>
              </a:solidFill>
              <a:latin typeface="Arial Narrow" panose="020B0606020202030204" pitchFamily="34" charset="0"/>
            </a:endParaRPr>
          </a:p>
          <a:p>
            <a:pPr marL="0" lvl="0" indent="0">
              <a:lnSpc>
                <a:spcPct val="115000"/>
              </a:lnSpc>
              <a:buClr>
                <a:schemeClr val="accent2">
                  <a:lumMod val="75000"/>
                </a:schemeClr>
              </a:buClr>
              <a:buNone/>
            </a:pPr>
            <a:endParaRPr lang="en-ZA" sz="2000" kern="0" dirty="0" smtClean="0">
              <a:solidFill>
                <a:schemeClr val="tx1"/>
              </a:solidFill>
              <a:latin typeface="Arial Narrow" panose="020B0606020202030204" pitchFamily="34" charset="0"/>
            </a:endParaRPr>
          </a:p>
          <a:p>
            <a:pPr marL="0" lvl="0" indent="0">
              <a:lnSpc>
                <a:spcPct val="115000"/>
              </a:lnSpc>
              <a:buClr>
                <a:schemeClr val="accent2">
                  <a:lumMod val="75000"/>
                </a:schemeClr>
              </a:buClr>
              <a:buNone/>
            </a:pPr>
            <a:endParaRPr lang="en-ZA" sz="2000" kern="0" dirty="0">
              <a:solidFill>
                <a:schemeClr val="tx1"/>
              </a:solidFill>
              <a:latin typeface="Arial Narrow" panose="020B0606020202030204" pitchFamily="34" charset="0"/>
            </a:endParaRPr>
          </a:p>
          <a:p>
            <a:pPr marL="0" lvl="0" indent="0">
              <a:lnSpc>
                <a:spcPct val="115000"/>
              </a:lnSpc>
              <a:buClr>
                <a:schemeClr val="accent2">
                  <a:lumMod val="75000"/>
                </a:schemeClr>
              </a:buClr>
              <a:buNone/>
            </a:pPr>
            <a:endParaRPr lang="en-ZA" sz="2000" kern="0" dirty="0" smtClean="0">
              <a:solidFill>
                <a:schemeClr val="tx1"/>
              </a:solidFill>
              <a:latin typeface="Arial Narrow" panose="020B0606020202030204" pitchFamily="34" charset="0"/>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smtClean="0">
              <a:solidFill>
                <a:schemeClr val="tx1"/>
              </a:solidFill>
              <a:latin typeface="Arial Narrow" panose="020B0606020202030204" pitchFamily="34" charset="0"/>
              <a:ea typeface="+mj-ea"/>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a:solidFill>
                <a:schemeClr val="tx1"/>
              </a:solidFill>
              <a:latin typeface="Arial Narrow" panose="020B0606020202030204" pitchFamily="34" charset="0"/>
              <a:ea typeface="+mj-ea"/>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smtClean="0">
              <a:solidFill>
                <a:schemeClr val="tx1"/>
              </a:solidFill>
              <a:latin typeface="Arial Narrow" panose="020B0606020202030204" pitchFamily="34" charset="0"/>
              <a:ea typeface="+mj-ea"/>
            </a:endParaRPr>
          </a:p>
          <a:p>
            <a:pPr marL="0" indent="0" algn="just" defTabSz="457200">
              <a:lnSpc>
                <a:spcPct val="100000"/>
              </a:lnSpc>
              <a:spcBef>
                <a:spcPts val="0"/>
              </a:spcBef>
              <a:buClr>
                <a:schemeClr val="accent2">
                  <a:lumMod val="75000"/>
                </a:schemeClr>
              </a:buClr>
              <a:buSzPct val="100000"/>
              <a:buNone/>
            </a:pPr>
            <a:endParaRPr lang="en-ZA" sz="2000" dirty="0" smtClean="0">
              <a:solidFill>
                <a:schemeClr val="tx1"/>
              </a:solidFill>
              <a:latin typeface="Arial Narrow" panose="020B0606020202030204" pitchFamily="34" charset="0"/>
              <a:ea typeface="+mj-ea"/>
            </a:endParaRPr>
          </a:p>
          <a:p>
            <a:pPr marL="0" indent="0" algn="just" defTabSz="457200">
              <a:lnSpc>
                <a:spcPct val="100000"/>
              </a:lnSpc>
              <a:spcBef>
                <a:spcPts val="0"/>
              </a:spcBef>
              <a:buClr>
                <a:schemeClr val="accent2">
                  <a:lumMod val="75000"/>
                </a:schemeClr>
              </a:buClr>
              <a:buSzPct val="100000"/>
              <a:buNone/>
            </a:pPr>
            <a:endParaRPr lang="en-ZA" sz="2000" dirty="0" smtClean="0">
              <a:solidFill>
                <a:schemeClr val="tx1"/>
              </a:solidFill>
              <a:latin typeface="Arial Narrow" panose="020B0606020202030204" pitchFamily="34" charset="0"/>
              <a:ea typeface="+mj-ea"/>
            </a:endParaRPr>
          </a:p>
        </p:txBody>
      </p:sp>
      <p:graphicFrame>
        <p:nvGraphicFramePr>
          <p:cNvPr id="4" name="Table 3"/>
          <p:cNvGraphicFramePr>
            <a:graphicFrameLocks noGrp="1"/>
          </p:cNvGraphicFramePr>
          <p:nvPr>
            <p:extLst>
              <p:ext uri="{D42A27DB-BD31-4B8C-83A1-F6EECF244321}">
                <p14:modId xmlns:p14="http://schemas.microsoft.com/office/powerpoint/2010/main" xmlns="" val="2559979123"/>
              </p:ext>
            </p:extLst>
          </p:nvPr>
        </p:nvGraphicFramePr>
        <p:xfrm>
          <a:off x="142873" y="1028700"/>
          <a:ext cx="8858252" cy="4597400"/>
        </p:xfrm>
        <a:graphic>
          <a:graphicData uri="http://schemas.openxmlformats.org/drawingml/2006/table">
            <a:tbl>
              <a:tblPr firstRow="1" bandRow="1">
                <a:tableStyleId>{5940675A-B579-460E-94D1-54222C63F5DA}</a:tableStyleId>
              </a:tblPr>
              <a:tblGrid>
                <a:gridCol w="1619252"/>
                <a:gridCol w="1682750"/>
                <a:gridCol w="2139950"/>
                <a:gridCol w="3416300"/>
              </a:tblGrid>
              <a:tr h="370840">
                <a:tc gridSpan="4">
                  <a:txBody>
                    <a:bodyPr/>
                    <a:lstStyle/>
                    <a:p>
                      <a:r>
                        <a:rPr lang="en-GB" sz="1300" b="1" dirty="0" smtClean="0">
                          <a:latin typeface="Arial Narrow" panose="020B0606020202030204" pitchFamily="34" charset="0"/>
                        </a:rPr>
                        <a:t>Supply Chain Management and Financial Management (Cont.)</a:t>
                      </a:r>
                      <a:endParaRPr lang="en-ZA" sz="1300" b="1" dirty="0">
                        <a:latin typeface="Arial Narrow" panose="020B0606020202030204" pitchFamily="34" charset="0"/>
                      </a:endParaRPr>
                    </a:p>
                  </a:txBody>
                  <a:tcPr>
                    <a:solidFill>
                      <a:schemeClr val="accent2"/>
                    </a:solidFill>
                  </a:tcPr>
                </a:tc>
                <a:tc hMerge="1">
                  <a:txBody>
                    <a:bodyPr/>
                    <a:lstStyle/>
                    <a:p>
                      <a:endParaRPr lang="en-ZA" sz="1300" b="1" dirty="0">
                        <a:latin typeface="Arial Narrow" panose="020B0606020202030204" pitchFamily="34" charset="0"/>
                      </a:endParaRPr>
                    </a:p>
                  </a:txBody>
                  <a:tcPr>
                    <a:solidFill>
                      <a:schemeClr val="accent2"/>
                    </a:solidFill>
                  </a:tcPr>
                </a:tc>
                <a:tc hMerge="1">
                  <a:txBody>
                    <a:bodyPr/>
                    <a:lstStyle/>
                    <a:p>
                      <a:endParaRPr lang="en-ZA" sz="1300" b="1" dirty="0">
                        <a:latin typeface="Arial Narrow" panose="020B0606020202030204" pitchFamily="34" charset="0"/>
                      </a:endParaRPr>
                    </a:p>
                  </a:txBody>
                  <a:tcPr>
                    <a:solidFill>
                      <a:schemeClr val="accent2"/>
                    </a:solidFill>
                  </a:tcPr>
                </a:tc>
                <a:tc hMerge="1">
                  <a:txBody>
                    <a:bodyPr/>
                    <a:lstStyle/>
                    <a:p>
                      <a:endParaRPr lang="en-ZA" sz="1300" b="1" dirty="0">
                        <a:latin typeface="Arial Narrow" panose="020B0606020202030204" pitchFamily="34" charset="0"/>
                      </a:endParaRPr>
                    </a:p>
                  </a:txBody>
                  <a:tcPr>
                    <a:solidFill>
                      <a:schemeClr val="accent2"/>
                    </a:solidFill>
                  </a:tcPr>
                </a:tc>
              </a:tr>
              <a:tr h="370840">
                <a:tc>
                  <a:txBody>
                    <a:bodyPr/>
                    <a:lstStyle/>
                    <a:p>
                      <a:r>
                        <a:rPr lang="en-ZA" sz="1300" b="1" dirty="0" smtClean="0">
                          <a:latin typeface="Arial Narrow" panose="020B0606020202030204" pitchFamily="34" charset="0"/>
                        </a:rPr>
                        <a:t>Risks</a:t>
                      </a:r>
                      <a:endParaRPr lang="en-ZA" sz="1300" b="1" dirty="0">
                        <a:latin typeface="Arial Narrow" panose="020B0606020202030204" pitchFamily="34" charset="0"/>
                      </a:endParaRPr>
                    </a:p>
                  </a:txBody>
                  <a:tcPr>
                    <a:solidFill>
                      <a:schemeClr val="accent2"/>
                    </a:solidFill>
                  </a:tcPr>
                </a:tc>
                <a:tc>
                  <a:txBody>
                    <a:bodyPr/>
                    <a:lstStyle/>
                    <a:p>
                      <a:r>
                        <a:rPr lang="en-ZA" sz="1300" b="1" kern="1200" dirty="0" smtClean="0">
                          <a:solidFill>
                            <a:schemeClr val="tx1"/>
                          </a:solidFill>
                          <a:effectLst/>
                          <a:latin typeface="Arial Narrow" panose="020B0606020202030204" pitchFamily="34" charset="0"/>
                          <a:ea typeface="+mn-ea"/>
                          <a:cs typeface="+mn-cs"/>
                        </a:rPr>
                        <a:t>Root Cause</a:t>
                      </a:r>
                      <a:endParaRPr lang="en-ZA" sz="1300" b="1" dirty="0">
                        <a:latin typeface="Arial Narrow" panose="020B0606020202030204" pitchFamily="34" charset="0"/>
                      </a:endParaRPr>
                    </a:p>
                  </a:txBody>
                  <a:tcPr>
                    <a:solidFill>
                      <a:schemeClr val="accent2"/>
                    </a:solidFill>
                  </a:tcPr>
                </a:tc>
                <a:tc>
                  <a:txBody>
                    <a:bodyPr/>
                    <a:lstStyle/>
                    <a:p>
                      <a:r>
                        <a:rPr lang="en-GB" sz="1300" b="1" dirty="0" smtClean="0">
                          <a:latin typeface="Arial Narrow" panose="020B0606020202030204" pitchFamily="34" charset="0"/>
                        </a:rPr>
                        <a:t>Mitigation action</a:t>
                      </a:r>
                      <a:endParaRPr lang="en-ZA" sz="1300" b="1" dirty="0">
                        <a:latin typeface="Arial Narrow" panose="020B0606020202030204" pitchFamily="34" charset="0"/>
                      </a:endParaRPr>
                    </a:p>
                  </a:txBody>
                  <a:tcPr>
                    <a:solidFill>
                      <a:schemeClr val="accent2"/>
                    </a:solidFill>
                  </a:tcPr>
                </a:tc>
                <a:tc>
                  <a:txBody>
                    <a:bodyPr/>
                    <a:lstStyle/>
                    <a:p>
                      <a:r>
                        <a:rPr lang="en-GB" sz="1300" b="1" dirty="0" smtClean="0">
                          <a:latin typeface="Arial Narrow" panose="020B0606020202030204" pitchFamily="34" charset="0"/>
                        </a:rPr>
                        <a:t>Reported progress</a:t>
                      </a:r>
                      <a:endParaRPr lang="en-ZA" sz="1300" b="1" dirty="0">
                        <a:latin typeface="Arial Narrow" panose="020B0606020202030204" pitchFamily="34" charset="0"/>
                      </a:endParaRPr>
                    </a:p>
                  </a:txBody>
                  <a:tcPr>
                    <a:solidFill>
                      <a:schemeClr val="accent2"/>
                    </a:solidFill>
                  </a:tcPr>
                </a:tc>
              </a:tr>
              <a:tr h="370840">
                <a:tc>
                  <a:txBody>
                    <a:bodyPr/>
                    <a:lstStyle/>
                    <a:p>
                      <a:pPr algn="just"/>
                      <a:r>
                        <a:rPr lang="en-ZA" sz="1300" kern="1200" dirty="0" smtClean="0">
                          <a:solidFill>
                            <a:schemeClr val="tx1"/>
                          </a:solidFill>
                          <a:effectLst/>
                          <a:latin typeface="Arial Narrow" panose="020B0606020202030204" pitchFamily="34" charset="0"/>
                          <a:ea typeface="+mn-ea"/>
                          <a:cs typeface="+mn-cs"/>
                        </a:rPr>
                        <a:t>Loss and damaged assets.</a:t>
                      </a:r>
                      <a:endParaRPr lang="en-ZA" sz="1300" dirty="0">
                        <a:solidFill>
                          <a:schemeClr val="tx1"/>
                        </a:solidFill>
                        <a:latin typeface="Arial Narrow" panose="020B0606020202030204" pitchFamily="34" charset="0"/>
                      </a:endParaRPr>
                    </a:p>
                  </a:txBody>
                  <a:tcPr/>
                </a:tc>
                <a:tc>
                  <a:txBody>
                    <a:bodyPr/>
                    <a:lstStyle/>
                    <a:p>
                      <a:pPr algn="just"/>
                      <a:r>
                        <a:rPr lang="en-ZA" sz="1300" kern="1200" dirty="0" smtClean="0">
                          <a:solidFill>
                            <a:schemeClr val="tx1"/>
                          </a:solidFill>
                          <a:effectLst/>
                          <a:latin typeface="Arial Narrow" panose="020B0606020202030204" pitchFamily="34" charset="0"/>
                          <a:ea typeface="+mn-ea"/>
                          <a:cs typeface="+mn-cs"/>
                        </a:rPr>
                        <a:t>Relocation and transportation of assets to new location.</a:t>
                      </a:r>
                      <a:endParaRPr lang="en-ZA" sz="1300" dirty="0">
                        <a:solidFill>
                          <a:schemeClr val="tx1"/>
                        </a:solidFill>
                        <a:latin typeface="Arial Narrow" panose="020B0606020202030204" pitchFamily="34" charset="0"/>
                      </a:endParaRPr>
                    </a:p>
                  </a:txBody>
                  <a:tcPr/>
                </a:tc>
                <a:tc>
                  <a:txBody>
                    <a:bodyPr/>
                    <a:lstStyle/>
                    <a:p>
                      <a:pPr marL="228600" indent="-228600" algn="just">
                        <a:buFont typeface="+mj-lt"/>
                        <a:buAutoNum type="alphaLcParenR"/>
                      </a:pPr>
                      <a:r>
                        <a:rPr lang="en-ZA" sz="1300" kern="1200" dirty="0" smtClean="0">
                          <a:solidFill>
                            <a:schemeClr val="tx1"/>
                          </a:solidFill>
                          <a:effectLst/>
                          <a:latin typeface="Arial Narrow" panose="020B0606020202030204" pitchFamily="34" charset="0"/>
                          <a:ea typeface="+mn-ea"/>
                          <a:cs typeface="+mn-cs"/>
                        </a:rPr>
                        <a:t>Reconcile the existing Asset Register with the new register.</a:t>
                      </a:r>
                    </a:p>
                    <a:p>
                      <a:pPr marL="228600" indent="-228600" algn="just">
                        <a:buFont typeface="+mj-lt"/>
                        <a:buAutoNum type="alphaLcParenR"/>
                      </a:pPr>
                      <a:r>
                        <a:rPr lang="en-ZA" sz="1300" kern="1200" dirty="0" smtClean="0">
                          <a:solidFill>
                            <a:schemeClr val="tx1"/>
                          </a:solidFill>
                          <a:effectLst/>
                          <a:latin typeface="Arial Narrow" panose="020B0606020202030204" pitchFamily="34" charset="0"/>
                          <a:ea typeface="+mn-ea"/>
                          <a:cs typeface="+mn-cs"/>
                        </a:rPr>
                        <a:t>Conduct investigations on discrepancies between the current and old register.</a:t>
                      </a:r>
                    </a:p>
                    <a:p>
                      <a:pPr marL="228600" indent="-228600" algn="just">
                        <a:buFont typeface="+mj-lt"/>
                        <a:buAutoNum type="alphaLcParenR"/>
                      </a:pPr>
                      <a:r>
                        <a:rPr lang="en-ZA" sz="1300" kern="1200" dirty="0" smtClean="0">
                          <a:solidFill>
                            <a:schemeClr val="tx1"/>
                          </a:solidFill>
                          <a:effectLst/>
                          <a:latin typeface="Arial Narrow" panose="020B0606020202030204" pitchFamily="34" charset="0"/>
                          <a:ea typeface="+mn-ea"/>
                          <a:cs typeface="+mn-cs"/>
                        </a:rPr>
                        <a:t>Approve and write off of losses.</a:t>
                      </a:r>
                    </a:p>
                    <a:p>
                      <a:pPr marL="228600" indent="-228600" algn="just">
                        <a:buFont typeface="+mj-lt"/>
                        <a:buAutoNum type="alphaLcParenR"/>
                      </a:pPr>
                      <a:r>
                        <a:rPr lang="en-ZA" sz="1300" kern="1200" dirty="0" smtClean="0">
                          <a:solidFill>
                            <a:schemeClr val="tx1"/>
                          </a:solidFill>
                          <a:effectLst/>
                          <a:latin typeface="Arial Narrow" panose="020B0606020202030204" pitchFamily="34" charset="0"/>
                          <a:ea typeface="+mn-ea"/>
                          <a:cs typeface="+mn-cs"/>
                        </a:rPr>
                        <a:t>Perform full asset verification.</a:t>
                      </a:r>
                    </a:p>
                    <a:p>
                      <a:pPr marL="228600" indent="-228600" algn="just">
                        <a:buFont typeface="+mj-lt"/>
                        <a:buAutoNum type="alphaLcParenR"/>
                      </a:pPr>
                      <a:r>
                        <a:rPr lang="en-ZA" sz="1300" kern="1200" dirty="0" smtClean="0">
                          <a:solidFill>
                            <a:schemeClr val="tx1"/>
                          </a:solidFill>
                          <a:effectLst/>
                          <a:latin typeface="Arial Narrow" panose="020B0606020202030204" pitchFamily="34" charset="0"/>
                          <a:ea typeface="+mn-ea"/>
                          <a:cs typeface="+mn-cs"/>
                        </a:rPr>
                        <a:t>Determine repairs and disposal of damaged assets.</a:t>
                      </a:r>
                      <a:endParaRPr lang="en-ZA" sz="1300" dirty="0">
                        <a:solidFill>
                          <a:schemeClr val="tx1"/>
                        </a:solidFill>
                        <a:latin typeface="Arial Narrow" panose="020B0606020202030204" pitchFamily="34" charset="0"/>
                      </a:endParaRPr>
                    </a:p>
                  </a:txBody>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lang="en-ZA" sz="1300" kern="1200" dirty="0" smtClean="0">
                          <a:solidFill>
                            <a:schemeClr val="tx1"/>
                          </a:solidFill>
                          <a:effectLst/>
                          <a:latin typeface="Arial Narrow" panose="020B0606020202030204" pitchFamily="34" charset="0"/>
                          <a:ea typeface="+mn-ea"/>
                          <a:cs typeface="+mn-cs"/>
                        </a:rPr>
                        <a:t>As at 31 March 2023, the assets verification process was underway.</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lang="en-ZA" sz="1300" kern="1200" dirty="0" smtClean="0">
                          <a:solidFill>
                            <a:schemeClr val="tx1"/>
                          </a:solidFill>
                          <a:effectLst/>
                          <a:latin typeface="Arial Narrow" panose="020B0606020202030204" pitchFamily="34" charset="0"/>
                          <a:ea typeface="+mn-ea"/>
                          <a:cs typeface="+mn-cs"/>
                        </a:rPr>
                        <a:t>As at 19 May 2023, the asset verification process was 100% complete</a:t>
                      </a:r>
                      <a:r>
                        <a:rPr lang="en-ZA" sz="1300" kern="1200" baseline="0" dirty="0" smtClean="0">
                          <a:solidFill>
                            <a:schemeClr val="tx1"/>
                          </a:solidFill>
                          <a:effectLst/>
                          <a:latin typeface="Arial Narrow" panose="020B0606020202030204" pitchFamily="34" charset="0"/>
                          <a:ea typeface="+mn-ea"/>
                          <a:cs typeface="+mn-cs"/>
                        </a:rPr>
                        <a:t>, however the process of </a:t>
                      </a:r>
                      <a:r>
                        <a:rPr lang="en-US" sz="1300" b="0" i="0" u="none" strike="noStrike" kern="1200" baseline="0" dirty="0" smtClean="0">
                          <a:solidFill>
                            <a:schemeClr val="tx1"/>
                          </a:solidFill>
                          <a:effectLst/>
                          <a:latin typeface="Arial Narrow" panose="020B0606020202030204" pitchFamily="34" charset="0"/>
                          <a:ea typeface="+mn-ea"/>
                          <a:cs typeface="+mn-cs"/>
                        </a:rPr>
                        <a:t>i</a:t>
                      </a:r>
                      <a:r>
                        <a:rPr lang="en-US" sz="1300" b="0" i="0" u="none" strike="noStrike" dirty="0" smtClean="0">
                          <a:solidFill>
                            <a:schemeClr val="tx1"/>
                          </a:solidFill>
                          <a:effectLst/>
                          <a:latin typeface="Arial Narrow" panose="020B0606020202030204" pitchFamily="34" charset="0"/>
                        </a:rPr>
                        <a:t>dentifying and confirming discrepancies on the previous Asset Register and the new Asset Register is underway,</a:t>
                      </a:r>
                      <a:r>
                        <a:rPr lang="en-ZA" sz="1300" kern="1200" baseline="0" dirty="0" smtClean="0">
                          <a:solidFill>
                            <a:schemeClr val="tx1"/>
                          </a:solidFill>
                          <a:effectLst/>
                          <a:latin typeface="Arial Narrow" panose="020B0606020202030204" pitchFamily="34" charset="0"/>
                          <a:ea typeface="+mn-ea"/>
                          <a:cs typeface="+mn-cs"/>
                        </a:rPr>
                        <a:t> it is anticipated to be complete by 26 May 2023</a:t>
                      </a:r>
                      <a:r>
                        <a:rPr lang="en-ZA" sz="1300" kern="1200" dirty="0" smtClean="0">
                          <a:solidFill>
                            <a:schemeClr val="tx1"/>
                          </a:solidFill>
                          <a:effectLst/>
                          <a:latin typeface="Arial Narrow" panose="020B0606020202030204" pitchFamily="34" charset="0"/>
                          <a:ea typeface="+mn-ea"/>
                          <a:cs typeface="+mn-cs"/>
                        </a:rPr>
                        <a:t>.</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lang="en-GB" sz="1300" kern="1200" dirty="0" smtClean="0">
                          <a:solidFill>
                            <a:schemeClr val="tx1"/>
                          </a:solidFill>
                          <a:effectLst/>
                          <a:latin typeface="Arial Narrow" panose="020B0606020202030204" pitchFamily="34" charset="0"/>
                          <a:ea typeface="+mn-ea"/>
                          <a:cs typeface="+mn-cs"/>
                        </a:rPr>
                        <a:t>The process of identifying </a:t>
                      </a:r>
                      <a:r>
                        <a:rPr lang="en-US" sz="1300" b="0" i="0" u="none" strike="noStrike" dirty="0" smtClean="0">
                          <a:solidFill>
                            <a:schemeClr val="tx1"/>
                          </a:solidFill>
                          <a:effectLst/>
                          <a:latin typeface="Arial Narrow" panose="020B0606020202030204" pitchFamily="34" charset="0"/>
                        </a:rPr>
                        <a:t>asset losses and compiling a</a:t>
                      </a:r>
                      <a:r>
                        <a:rPr lang="en-US" sz="1300" b="0" i="0" u="none" strike="noStrike" baseline="0" dirty="0" smtClean="0">
                          <a:solidFill>
                            <a:schemeClr val="tx1"/>
                          </a:solidFill>
                          <a:effectLst/>
                          <a:latin typeface="Arial Narrow" panose="020B0606020202030204" pitchFamily="34" charset="0"/>
                        </a:rPr>
                        <a:t> </a:t>
                      </a:r>
                      <a:r>
                        <a:rPr lang="en-US" sz="1300" b="0" i="0" u="none" strike="noStrike" dirty="0" smtClean="0">
                          <a:solidFill>
                            <a:schemeClr val="tx1"/>
                          </a:solidFill>
                          <a:effectLst/>
                          <a:latin typeface="Arial Narrow" panose="020B0606020202030204" pitchFamily="34" charset="0"/>
                        </a:rPr>
                        <a:t>list with conditions of asset to be disposed was anticipated</a:t>
                      </a:r>
                      <a:r>
                        <a:rPr lang="en-US" sz="1300" b="0" i="0" u="none" strike="noStrike" baseline="0" dirty="0" smtClean="0">
                          <a:solidFill>
                            <a:schemeClr val="tx1"/>
                          </a:solidFill>
                          <a:effectLst/>
                          <a:latin typeface="Arial Narrow" panose="020B0606020202030204" pitchFamily="34" charset="0"/>
                        </a:rPr>
                        <a:t> to be finalised on 19 May 2023.</a:t>
                      </a: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en-US" sz="1300" b="0" i="0" u="none" strike="noStrike" kern="1200" baseline="0" dirty="0" smtClean="0">
                        <a:solidFill>
                          <a:schemeClr val="tx1"/>
                        </a:solidFill>
                        <a:effectLst/>
                        <a:latin typeface="Arial Narrow" panose="020B0606020202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US" sz="1300" b="0" i="0" u="none" strike="noStrike" kern="1200" baseline="0" dirty="0" smtClean="0">
                          <a:solidFill>
                            <a:schemeClr val="tx1"/>
                          </a:solidFill>
                          <a:effectLst/>
                          <a:latin typeface="Arial Narrow" panose="020B0606020202030204" pitchFamily="34" charset="0"/>
                          <a:ea typeface="+mn-ea"/>
                          <a:cs typeface="+mn-cs"/>
                        </a:rPr>
                        <a:t>Management provided the ARC with assurance that a complete and accurate Assets Register which is fully supported by source documents will be submitted to support the Annual Financial Statements by 31 May 2023.</a:t>
                      </a:r>
                      <a:endParaRPr lang="en-ZA" sz="1300" kern="1200" dirty="0" smtClean="0">
                        <a:solidFill>
                          <a:schemeClr val="tx1"/>
                        </a:solidFill>
                        <a:effectLst/>
                        <a:latin typeface="Arial Narrow" panose="020B0606020202030204" pitchFamily="34" charset="0"/>
                        <a:ea typeface="+mn-ea"/>
                        <a:cs typeface="+mn-cs"/>
                      </a:endParaRPr>
                    </a:p>
                    <a:p>
                      <a:pPr algn="just"/>
                      <a:endParaRPr lang="en-ZA" sz="1300" dirty="0">
                        <a:solidFill>
                          <a:schemeClr val="tx1"/>
                        </a:solidFill>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xmlns="" val="348110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516047"/>
          </a:xfrm>
          <a:solidFill>
            <a:schemeClr val="accent3">
              <a:lumMod val="75000"/>
            </a:schemeClr>
          </a:solidFill>
        </p:spPr>
        <p:txBody>
          <a:bodyPr>
            <a:noAutofit/>
          </a:bodyPr>
          <a:lstStyle/>
          <a:p>
            <a:pPr lvl="1" algn="just" defTabSz="457200">
              <a:lnSpc>
                <a:spcPct val="150000"/>
              </a:lnSpc>
              <a:spcBef>
                <a:spcPts val="0"/>
              </a:spcBef>
              <a:buClr>
                <a:schemeClr val="accent2">
                  <a:lumMod val="75000"/>
                </a:schemeClr>
              </a:buClr>
              <a:buSzPct val="100000"/>
              <a:buFont typeface="Wingdings" panose="05000000000000000000" pitchFamily="2" charset="2"/>
              <a:buChar char="Ø"/>
            </a:pPr>
            <a:r>
              <a:rPr lang="en-GB" sz="2000" b="1" dirty="0" smtClean="0">
                <a:solidFill>
                  <a:schemeClr val="bg1"/>
                </a:solidFill>
                <a:latin typeface="Arial Narrow" panose="020B0606020202030204" pitchFamily="34" charset="0"/>
              </a:rPr>
              <a:t>Risk Management and Internal Control</a:t>
            </a:r>
          </a:p>
        </p:txBody>
      </p:sp>
      <p:sp>
        <p:nvSpPr>
          <p:cNvPr id="3" name="Content Placeholder 2"/>
          <p:cNvSpPr>
            <a:spLocks noGrp="1"/>
          </p:cNvSpPr>
          <p:nvPr>
            <p:ph idx="1"/>
          </p:nvPr>
        </p:nvSpPr>
        <p:spPr>
          <a:xfrm>
            <a:off x="1" y="668742"/>
            <a:ext cx="9143999" cy="5551631"/>
          </a:xfrm>
        </p:spPr>
        <p:txBody>
          <a:bodyPr>
            <a:normAutofit/>
          </a:bodyPr>
          <a:lstStyle/>
          <a:p>
            <a:pPr marL="0" indent="0" algn="just">
              <a:lnSpc>
                <a:spcPct val="120000"/>
              </a:lnSpc>
              <a:buClr>
                <a:schemeClr val="accent3">
                  <a:lumMod val="75000"/>
                </a:schemeClr>
              </a:buClr>
              <a:buNone/>
            </a:pPr>
            <a:r>
              <a:rPr lang="en-GB" sz="1400" b="1" dirty="0" smtClean="0">
                <a:solidFill>
                  <a:schemeClr val="accent4">
                    <a:lumMod val="75000"/>
                  </a:schemeClr>
                </a:solidFill>
                <a:latin typeface="Arial Narrow" panose="020B0606020202030204" pitchFamily="34" charset="0"/>
              </a:rPr>
              <a:t>Implementation </a:t>
            </a:r>
            <a:r>
              <a:rPr lang="en-GB" sz="1400" b="1" dirty="0">
                <a:solidFill>
                  <a:schemeClr val="accent4">
                    <a:lumMod val="75000"/>
                  </a:schemeClr>
                </a:solidFill>
                <a:latin typeface="Arial Narrow" panose="020B0606020202030204" pitchFamily="34" charset="0"/>
              </a:rPr>
              <a:t>of the recommendation</a:t>
            </a:r>
            <a:endParaRPr lang="en-GB" sz="1400" dirty="0">
              <a:solidFill>
                <a:schemeClr val="tx1"/>
              </a:solidFill>
              <a:latin typeface="Arial Narrow" panose="020B0606020202030204" pitchFamily="34" charset="0"/>
            </a:endParaRPr>
          </a:p>
          <a:p>
            <a:pPr marL="0" indent="0" algn="just">
              <a:buClr>
                <a:schemeClr val="accent3">
                  <a:lumMod val="75000"/>
                </a:schemeClr>
              </a:buClr>
              <a:buNone/>
            </a:pPr>
            <a:endParaRPr lang="en-GB" b="1" dirty="0" smtClean="0">
              <a:solidFill>
                <a:schemeClr val="tx1"/>
              </a:solidFill>
              <a:latin typeface="Arial Narrow" panose="020B0606020202030204" pitchFamily="34" charset="0"/>
            </a:endParaRPr>
          </a:p>
          <a:p>
            <a:pPr marL="0" indent="0" algn="just">
              <a:buClr>
                <a:schemeClr val="accent3">
                  <a:lumMod val="75000"/>
                </a:schemeClr>
              </a:buClr>
              <a:buNone/>
            </a:pPr>
            <a:endParaRPr lang="en-GB" b="1" dirty="0">
              <a:solidFill>
                <a:schemeClr val="tx1"/>
              </a:solidFill>
              <a:latin typeface="Arial Narrow" panose="020B0606020202030204" pitchFamily="34" charset="0"/>
            </a:endParaRPr>
          </a:p>
          <a:p>
            <a:pPr marL="0" indent="0" algn="just">
              <a:buNone/>
            </a:pPr>
            <a:endParaRPr lang="en-ZA" sz="2400" dirty="0">
              <a:solidFill>
                <a:schemeClr val="tx1"/>
              </a:solidFill>
              <a:latin typeface="Arial Narrow" panose="020B0606020202030204" pitchFamily="34" charset="0"/>
            </a:endParaRPr>
          </a:p>
          <a:p>
            <a:pPr marL="0" lvl="0" indent="0">
              <a:lnSpc>
                <a:spcPct val="115000"/>
              </a:lnSpc>
              <a:buClr>
                <a:schemeClr val="accent2">
                  <a:lumMod val="75000"/>
                </a:schemeClr>
              </a:buClr>
              <a:buNone/>
            </a:pPr>
            <a:endParaRPr lang="en-ZA" sz="2000" kern="0" dirty="0" smtClean="0">
              <a:solidFill>
                <a:schemeClr val="tx1"/>
              </a:solidFill>
              <a:latin typeface="Arial Narrow" panose="020B0606020202030204" pitchFamily="34" charset="0"/>
            </a:endParaRPr>
          </a:p>
          <a:p>
            <a:pPr marL="0" lvl="0" indent="0">
              <a:lnSpc>
                <a:spcPct val="115000"/>
              </a:lnSpc>
              <a:buClr>
                <a:schemeClr val="accent2">
                  <a:lumMod val="75000"/>
                </a:schemeClr>
              </a:buClr>
              <a:buNone/>
            </a:pPr>
            <a:endParaRPr lang="en-ZA" sz="2000" kern="0" dirty="0">
              <a:solidFill>
                <a:schemeClr val="tx1"/>
              </a:solidFill>
              <a:latin typeface="Arial Narrow" panose="020B0606020202030204" pitchFamily="34" charset="0"/>
            </a:endParaRPr>
          </a:p>
          <a:p>
            <a:pPr marL="0" lvl="0" indent="0">
              <a:lnSpc>
                <a:spcPct val="115000"/>
              </a:lnSpc>
              <a:buClr>
                <a:schemeClr val="accent2">
                  <a:lumMod val="75000"/>
                </a:schemeClr>
              </a:buClr>
              <a:buNone/>
            </a:pPr>
            <a:endParaRPr lang="en-ZA" sz="2000" kern="0" dirty="0" smtClean="0">
              <a:solidFill>
                <a:schemeClr val="tx1"/>
              </a:solidFill>
              <a:latin typeface="Arial Narrow" panose="020B0606020202030204" pitchFamily="34" charset="0"/>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smtClean="0">
              <a:solidFill>
                <a:schemeClr val="tx1"/>
              </a:solidFill>
              <a:latin typeface="Arial Narrow" panose="020B0606020202030204" pitchFamily="34" charset="0"/>
              <a:ea typeface="+mj-ea"/>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a:solidFill>
                <a:schemeClr val="tx1"/>
              </a:solidFill>
              <a:latin typeface="Arial Narrow" panose="020B0606020202030204" pitchFamily="34" charset="0"/>
              <a:ea typeface="+mj-ea"/>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smtClean="0">
              <a:solidFill>
                <a:schemeClr val="tx1"/>
              </a:solidFill>
              <a:latin typeface="Arial Narrow" panose="020B0606020202030204" pitchFamily="34" charset="0"/>
              <a:ea typeface="+mj-ea"/>
            </a:endParaRPr>
          </a:p>
          <a:p>
            <a:pPr marL="0" indent="0" algn="just" defTabSz="457200">
              <a:lnSpc>
                <a:spcPct val="100000"/>
              </a:lnSpc>
              <a:spcBef>
                <a:spcPts val="0"/>
              </a:spcBef>
              <a:buClr>
                <a:schemeClr val="accent2">
                  <a:lumMod val="75000"/>
                </a:schemeClr>
              </a:buClr>
              <a:buSzPct val="100000"/>
              <a:buNone/>
            </a:pPr>
            <a:endParaRPr lang="en-ZA" sz="2000" dirty="0" smtClean="0">
              <a:solidFill>
                <a:schemeClr val="tx1"/>
              </a:solidFill>
              <a:latin typeface="Arial Narrow" panose="020B0606020202030204" pitchFamily="34" charset="0"/>
              <a:ea typeface="+mj-ea"/>
            </a:endParaRPr>
          </a:p>
          <a:p>
            <a:pPr marL="0" indent="0" algn="just" defTabSz="457200">
              <a:lnSpc>
                <a:spcPct val="100000"/>
              </a:lnSpc>
              <a:spcBef>
                <a:spcPts val="0"/>
              </a:spcBef>
              <a:buClr>
                <a:schemeClr val="accent2">
                  <a:lumMod val="75000"/>
                </a:schemeClr>
              </a:buClr>
              <a:buSzPct val="100000"/>
              <a:buNone/>
            </a:pPr>
            <a:endParaRPr lang="en-ZA" sz="2000" dirty="0" smtClean="0">
              <a:solidFill>
                <a:schemeClr val="tx1"/>
              </a:solidFill>
              <a:latin typeface="Arial Narrow" panose="020B0606020202030204" pitchFamily="34" charset="0"/>
              <a:ea typeface="+mj-ea"/>
            </a:endParaRPr>
          </a:p>
        </p:txBody>
      </p:sp>
      <p:graphicFrame>
        <p:nvGraphicFramePr>
          <p:cNvPr id="4" name="Table 3"/>
          <p:cNvGraphicFramePr>
            <a:graphicFrameLocks noGrp="1"/>
          </p:cNvGraphicFramePr>
          <p:nvPr>
            <p:extLst>
              <p:ext uri="{D42A27DB-BD31-4B8C-83A1-F6EECF244321}">
                <p14:modId xmlns:p14="http://schemas.microsoft.com/office/powerpoint/2010/main" xmlns="" val="2274033110"/>
              </p:ext>
            </p:extLst>
          </p:nvPr>
        </p:nvGraphicFramePr>
        <p:xfrm>
          <a:off x="142873" y="1028700"/>
          <a:ext cx="8858252" cy="3804920"/>
        </p:xfrm>
        <a:graphic>
          <a:graphicData uri="http://schemas.openxmlformats.org/drawingml/2006/table">
            <a:tbl>
              <a:tblPr firstRow="1" bandRow="1">
                <a:tableStyleId>{5940675A-B579-460E-94D1-54222C63F5DA}</a:tableStyleId>
              </a:tblPr>
              <a:tblGrid>
                <a:gridCol w="1216027"/>
                <a:gridCol w="2085975"/>
                <a:gridCol w="1901825"/>
                <a:gridCol w="3654425"/>
              </a:tblGrid>
              <a:tr h="370840">
                <a:tc gridSpan="4">
                  <a:txBody>
                    <a:bodyPr/>
                    <a:lstStyle/>
                    <a:p>
                      <a:r>
                        <a:rPr lang="en-ZA" sz="1300" b="1" kern="1200" dirty="0" smtClean="0">
                          <a:solidFill>
                            <a:schemeClr val="tx1"/>
                          </a:solidFill>
                          <a:effectLst/>
                          <a:latin typeface="Arial Narrow" panose="020B0606020202030204" pitchFamily="34" charset="0"/>
                          <a:ea typeface="+mn-ea"/>
                          <a:cs typeface="+mn-cs"/>
                        </a:rPr>
                        <a:t>Information Technology</a:t>
                      </a:r>
                      <a:endParaRPr lang="en-ZA" sz="1300" dirty="0">
                        <a:effectLst/>
                        <a:latin typeface="Arial Narrow" panose="020B0606020202030204" pitchFamily="34" charset="0"/>
                      </a:endParaRPr>
                    </a:p>
                  </a:txBody>
                  <a:tcPr>
                    <a:solidFill>
                      <a:schemeClr val="accent2"/>
                    </a:solidFill>
                  </a:tcPr>
                </a:tc>
                <a:tc hMerge="1">
                  <a:txBody>
                    <a:bodyPr/>
                    <a:lstStyle/>
                    <a:p>
                      <a:endParaRPr lang="en-ZA" sz="1300" b="1" dirty="0">
                        <a:latin typeface="Arial Narrow" panose="020B0606020202030204" pitchFamily="34" charset="0"/>
                      </a:endParaRPr>
                    </a:p>
                  </a:txBody>
                  <a:tcPr>
                    <a:solidFill>
                      <a:schemeClr val="accent2"/>
                    </a:solidFill>
                  </a:tcPr>
                </a:tc>
                <a:tc hMerge="1">
                  <a:txBody>
                    <a:bodyPr/>
                    <a:lstStyle/>
                    <a:p>
                      <a:endParaRPr lang="en-ZA" sz="1300" b="1" dirty="0">
                        <a:latin typeface="Arial Narrow" panose="020B0606020202030204" pitchFamily="34" charset="0"/>
                      </a:endParaRPr>
                    </a:p>
                  </a:txBody>
                  <a:tcPr>
                    <a:solidFill>
                      <a:schemeClr val="accent2"/>
                    </a:solidFill>
                  </a:tcPr>
                </a:tc>
                <a:tc hMerge="1">
                  <a:txBody>
                    <a:bodyPr/>
                    <a:lstStyle/>
                    <a:p>
                      <a:endParaRPr lang="en-ZA" sz="1300" b="1" dirty="0">
                        <a:latin typeface="Arial Narrow" panose="020B0606020202030204" pitchFamily="34" charset="0"/>
                      </a:endParaRPr>
                    </a:p>
                  </a:txBody>
                  <a:tcPr>
                    <a:solidFill>
                      <a:schemeClr val="accent2"/>
                    </a:solidFill>
                  </a:tcPr>
                </a:tc>
              </a:tr>
              <a:tr h="370840">
                <a:tc>
                  <a:txBody>
                    <a:bodyPr/>
                    <a:lstStyle/>
                    <a:p>
                      <a:r>
                        <a:rPr lang="en-ZA" sz="1300" b="1" dirty="0" smtClean="0">
                          <a:latin typeface="Arial Narrow" panose="020B0606020202030204" pitchFamily="34" charset="0"/>
                        </a:rPr>
                        <a:t>Risks</a:t>
                      </a:r>
                      <a:endParaRPr lang="en-ZA" sz="1300" b="1" dirty="0">
                        <a:latin typeface="Arial Narrow" panose="020B0606020202030204" pitchFamily="34" charset="0"/>
                      </a:endParaRPr>
                    </a:p>
                  </a:txBody>
                  <a:tcPr>
                    <a:solidFill>
                      <a:schemeClr val="accent2"/>
                    </a:solidFill>
                  </a:tcPr>
                </a:tc>
                <a:tc>
                  <a:txBody>
                    <a:bodyPr/>
                    <a:lstStyle/>
                    <a:p>
                      <a:r>
                        <a:rPr lang="en-ZA" sz="1300" b="1" kern="1200" dirty="0" smtClean="0">
                          <a:solidFill>
                            <a:schemeClr val="tx1"/>
                          </a:solidFill>
                          <a:effectLst/>
                          <a:latin typeface="Arial Narrow" panose="020B0606020202030204" pitchFamily="34" charset="0"/>
                          <a:ea typeface="+mn-ea"/>
                          <a:cs typeface="+mn-cs"/>
                        </a:rPr>
                        <a:t>Root Cause</a:t>
                      </a:r>
                      <a:endParaRPr lang="en-ZA" sz="1300" b="1" dirty="0">
                        <a:latin typeface="Arial Narrow" panose="020B0606020202030204" pitchFamily="34" charset="0"/>
                      </a:endParaRPr>
                    </a:p>
                  </a:txBody>
                  <a:tcPr>
                    <a:solidFill>
                      <a:schemeClr val="accent2"/>
                    </a:solidFill>
                  </a:tcPr>
                </a:tc>
                <a:tc>
                  <a:txBody>
                    <a:bodyPr/>
                    <a:lstStyle/>
                    <a:p>
                      <a:r>
                        <a:rPr lang="en-GB" sz="1300" b="1" dirty="0" smtClean="0">
                          <a:latin typeface="Arial Narrow" panose="020B0606020202030204" pitchFamily="34" charset="0"/>
                        </a:rPr>
                        <a:t>Mitigation action</a:t>
                      </a:r>
                      <a:endParaRPr lang="en-ZA" sz="1300" b="1" dirty="0">
                        <a:latin typeface="Arial Narrow" panose="020B0606020202030204" pitchFamily="34" charset="0"/>
                      </a:endParaRPr>
                    </a:p>
                  </a:txBody>
                  <a:tcPr>
                    <a:solidFill>
                      <a:schemeClr val="accent2"/>
                    </a:solidFill>
                  </a:tcPr>
                </a:tc>
                <a:tc>
                  <a:txBody>
                    <a:bodyPr/>
                    <a:lstStyle/>
                    <a:p>
                      <a:r>
                        <a:rPr lang="en-GB" sz="1300" b="1" dirty="0" smtClean="0">
                          <a:latin typeface="Arial Narrow" panose="020B0606020202030204" pitchFamily="34" charset="0"/>
                        </a:rPr>
                        <a:t>Reported progress</a:t>
                      </a:r>
                      <a:endParaRPr lang="en-ZA" sz="1300" b="1" dirty="0">
                        <a:latin typeface="Arial Narrow" panose="020B0606020202030204" pitchFamily="34" charset="0"/>
                      </a:endParaRPr>
                    </a:p>
                  </a:txBody>
                  <a:tcPr>
                    <a:solidFill>
                      <a:schemeClr val="accent2"/>
                    </a:solidFill>
                  </a:tcPr>
                </a:tc>
              </a:tr>
              <a:tr h="370840">
                <a:tc>
                  <a:txBody>
                    <a:bodyPr/>
                    <a:lstStyle/>
                    <a:p>
                      <a:pPr algn="just"/>
                      <a:r>
                        <a:rPr lang="en-ZA" sz="1300" kern="1200" dirty="0" smtClean="0">
                          <a:solidFill>
                            <a:schemeClr val="tx1"/>
                          </a:solidFill>
                          <a:effectLst/>
                          <a:latin typeface="Arial Narrow" panose="020B0606020202030204" pitchFamily="34" charset="0"/>
                          <a:ea typeface="+mn-ea"/>
                          <a:cs typeface="+mn-cs"/>
                        </a:rPr>
                        <a:t>Possible interruption of business operations due to lack of connectivity.</a:t>
                      </a:r>
                      <a:endParaRPr lang="en-ZA" sz="1300" dirty="0">
                        <a:latin typeface="Arial Narrow" panose="020B0606020202030204" pitchFamily="34" charset="0"/>
                      </a:endParaRPr>
                    </a:p>
                  </a:txBody>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lang="en-ZA" sz="1300" kern="1200" dirty="0" smtClean="0">
                          <a:solidFill>
                            <a:schemeClr val="tx1"/>
                          </a:solidFill>
                          <a:effectLst/>
                          <a:latin typeface="Arial Narrow" panose="020B0606020202030204" pitchFamily="34" charset="0"/>
                          <a:ea typeface="+mn-ea"/>
                          <a:cs typeface="+mn-cs"/>
                        </a:rPr>
                        <a:t>Service provider not yet appointed during the relocation period.</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lang="en-ZA" sz="1300" kern="1200" dirty="0" smtClean="0">
                          <a:solidFill>
                            <a:schemeClr val="tx1"/>
                          </a:solidFill>
                          <a:effectLst/>
                          <a:latin typeface="Arial Narrow" panose="020B0606020202030204" pitchFamily="34" charset="0"/>
                          <a:ea typeface="+mn-ea"/>
                          <a:cs typeface="+mn-cs"/>
                        </a:rPr>
                        <a:t>Lack of network connectivity on the 1st floor.</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lang="en-ZA" sz="1300" kern="1200" dirty="0" smtClean="0">
                          <a:solidFill>
                            <a:schemeClr val="tx1"/>
                          </a:solidFill>
                          <a:effectLst/>
                          <a:latin typeface="Arial Narrow" panose="020B0606020202030204" pitchFamily="34" charset="0"/>
                          <a:ea typeface="+mn-ea"/>
                          <a:cs typeface="+mn-cs"/>
                        </a:rPr>
                        <a:t>Interim connectivity could not be installed on the 1st floor due to the distance between 1st floor and the server room.</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lang="en-ZA" sz="1300" kern="1200" dirty="0" smtClean="0">
                          <a:solidFill>
                            <a:schemeClr val="tx1"/>
                          </a:solidFill>
                          <a:effectLst/>
                          <a:latin typeface="Arial Narrow" panose="020B0606020202030204" pitchFamily="34" charset="0"/>
                          <a:ea typeface="+mn-ea"/>
                          <a:cs typeface="+mn-cs"/>
                        </a:rPr>
                        <a:t>Unstable Wi-Fi connectivity on 5th and 6th floor.</a:t>
                      </a:r>
                    </a:p>
                    <a:p>
                      <a:pPr algn="just"/>
                      <a:endParaRPr lang="en-ZA" sz="1300" dirty="0">
                        <a:latin typeface="Arial Narrow" panose="020B0606020202030204" pitchFamily="34" charset="0"/>
                      </a:endParaRPr>
                    </a:p>
                  </a:txBody>
                  <a:tcPr/>
                </a:tc>
                <a:tc>
                  <a:txBody>
                    <a:bodyPr/>
                    <a:lstStyle/>
                    <a:p>
                      <a:pPr marL="228600" indent="-228600" algn="just">
                        <a:buFont typeface="+mj-lt"/>
                        <a:buAutoNum type="alphaLcParenR"/>
                      </a:pPr>
                      <a:r>
                        <a:rPr lang="en-ZA" sz="1300" kern="1200" dirty="0" smtClean="0">
                          <a:solidFill>
                            <a:schemeClr val="tx1"/>
                          </a:solidFill>
                          <a:effectLst/>
                          <a:latin typeface="Arial Narrow" panose="020B0606020202030204" pitchFamily="34" charset="0"/>
                          <a:ea typeface="+mn-ea"/>
                          <a:cs typeface="+mn-cs"/>
                        </a:rPr>
                        <a:t>Appoint a service providers for cabling and IT Network Infrastructure.</a:t>
                      </a:r>
                    </a:p>
                    <a:p>
                      <a:pPr marL="228600" indent="-228600" algn="just">
                        <a:buFont typeface="+mj-lt"/>
                        <a:buAutoNum type="alphaLcParenR"/>
                      </a:pPr>
                      <a:r>
                        <a:rPr lang="en-ZA" sz="1300" kern="1200" dirty="0" smtClean="0">
                          <a:solidFill>
                            <a:schemeClr val="tx1"/>
                          </a:solidFill>
                          <a:effectLst/>
                          <a:latin typeface="Arial Narrow" panose="020B0606020202030204" pitchFamily="34" charset="0"/>
                          <a:ea typeface="+mn-ea"/>
                          <a:cs typeface="+mn-cs"/>
                        </a:rPr>
                        <a:t>Install cabling and IT network infrastructure.</a:t>
                      </a:r>
                    </a:p>
                    <a:p>
                      <a:pPr marL="228600" indent="-228600" algn="just">
                        <a:buFont typeface="+mj-lt"/>
                        <a:buAutoNum type="alphaLcParenR"/>
                      </a:pPr>
                      <a:r>
                        <a:rPr lang="en-ZA" sz="1300" kern="1200" dirty="0" smtClean="0">
                          <a:solidFill>
                            <a:schemeClr val="tx1"/>
                          </a:solidFill>
                          <a:effectLst/>
                          <a:latin typeface="Arial Narrow" panose="020B0606020202030204" pitchFamily="34" charset="0"/>
                          <a:ea typeface="+mn-ea"/>
                          <a:cs typeface="+mn-cs"/>
                        </a:rPr>
                        <a:t>Install cabling and interim network connections.</a:t>
                      </a:r>
                    </a:p>
                    <a:p>
                      <a:pPr marL="228600" indent="-228600" algn="just">
                        <a:buFont typeface="+mj-lt"/>
                        <a:buAutoNum type="alphaLcParenR"/>
                      </a:pPr>
                      <a:r>
                        <a:rPr lang="en-ZA" sz="1300" kern="1200" dirty="0" err="1" smtClean="0">
                          <a:solidFill>
                            <a:schemeClr val="tx1"/>
                          </a:solidFill>
                          <a:effectLst/>
                          <a:latin typeface="Arial Narrow" panose="020B0606020202030204" pitchFamily="34" charset="0"/>
                          <a:ea typeface="+mn-ea"/>
                          <a:cs typeface="+mn-cs"/>
                        </a:rPr>
                        <a:t>Fiber</a:t>
                      </a:r>
                      <a:r>
                        <a:rPr lang="en-ZA" sz="1300" kern="1200" dirty="0" smtClean="0">
                          <a:solidFill>
                            <a:schemeClr val="tx1"/>
                          </a:solidFill>
                          <a:effectLst/>
                          <a:latin typeface="Arial Narrow" panose="020B0606020202030204" pitchFamily="34" charset="0"/>
                          <a:ea typeface="+mn-ea"/>
                          <a:cs typeface="+mn-cs"/>
                        </a:rPr>
                        <a:t> installation to the server room and use of Wi-Fi and remote network LTE routers.</a:t>
                      </a:r>
                      <a:endParaRPr lang="en-ZA" sz="1300" dirty="0">
                        <a:latin typeface="Arial Narrow" panose="020B0606020202030204" pitchFamily="34" charset="0"/>
                      </a:endParaRPr>
                    </a:p>
                  </a:txBody>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lang="en-ZA" sz="1300" kern="1200" dirty="0" smtClean="0">
                          <a:solidFill>
                            <a:schemeClr val="tx1"/>
                          </a:solidFill>
                          <a:effectLst/>
                          <a:latin typeface="Arial Narrow" panose="020B0606020202030204" pitchFamily="34" charset="0"/>
                          <a:ea typeface="+mn-ea"/>
                          <a:cs typeface="+mn-cs"/>
                        </a:rPr>
                        <a:t>Service provider was appointed by SITA in November 2022.</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lang="en-ZA" sz="1300" kern="1200" dirty="0" smtClean="0">
                          <a:solidFill>
                            <a:schemeClr val="tx1"/>
                          </a:solidFill>
                          <a:effectLst/>
                          <a:latin typeface="Arial Narrow" panose="020B0606020202030204" pitchFamily="34" charset="0"/>
                          <a:ea typeface="+mn-ea"/>
                          <a:cs typeface="+mn-cs"/>
                        </a:rPr>
                        <a:t>Installation of cabling infrastructure started 12 December 2022</a:t>
                      </a:r>
                      <a:r>
                        <a:rPr lang="en-ZA" sz="1300" kern="1200" baseline="0" dirty="0" smtClean="0">
                          <a:solidFill>
                            <a:schemeClr val="tx1"/>
                          </a:solidFill>
                          <a:effectLst/>
                          <a:latin typeface="Arial Narrow" panose="020B0606020202030204" pitchFamily="34" charset="0"/>
                          <a:ea typeface="+mn-ea"/>
                          <a:cs typeface="+mn-cs"/>
                        </a:rPr>
                        <a:t> a</a:t>
                      </a:r>
                      <a:r>
                        <a:rPr lang="en-ZA" sz="1300" kern="1200" dirty="0" smtClean="0">
                          <a:solidFill>
                            <a:schemeClr val="tx1"/>
                          </a:solidFill>
                          <a:effectLst/>
                          <a:latin typeface="Arial Narrow" panose="020B0606020202030204" pitchFamily="34" charset="0"/>
                          <a:ea typeface="+mn-ea"/>
                          <a:cs typeface="+mn-cs"/>
                        </a:rPr>
                        <a:t>nd was completed on 30 March 2023.  However, SITA is still to issue the project completion report.</a:t>
                      </a:r>
                      <a:r>
                        <a:rPr lang="en-ZA" sz="1300" kern="1200" baseline="0" dirty="0" smtClean="0">
                          <a:solidFill>
                            <a:schemeClr val="tx1"/>
                          </a:solidFill>
                          <a:effectLst/>
                          <a:latin typeface="Arial Narrow" panose="020B0606020202030204" pitchFamily="34" charset="0"/>
                          <a:ea typeface="+mn-ea"/>
                          <a:cs typeface="+mn-cs"/>
                        </a:rPr>
                        <a:t> </a:t>
                      </a:r>
                      <a:r>
                        <a:rPr lang="en-ZA" sz="1300" kern="1200" dirty="0" smtClean="0">
                          <a:solidFill>
                            <a:schemeClr val="tx1"/>
                          </a:solidFill>
                          <a:effectLst/>
                          <a:latin typeface="Arial Narrow" panose="020B0606020202030204" pitchFamily="34" charset="0"/>
                          <a:ea typeface="+mn-ea"/>
                          <a:cs typeface="+mn-cs"/>
                        </a:rPr>
                        <a:t>Switching infrastructure not yet started, awaiting SITA to appoint a service provider.</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lang="en-ZA" sz="1300" kern="1200" dirty="0" smtClean="0">
                          <a:solidFill>
                            <a:schemeClr val="tx1"/>
                          </a:solidFill>
                          <a:effectLst/>
                          <a:latin typeface="Arial Narrow" panose="020B0606020202030204" pitchFamily="34" charset="0"/>
                          <a:ea typeface="+mn-ea"/>
                          <a:cs typeface="+mn-cs"/>
                        </a:rPr>
                        <a:t>Cabling installation on 1st floor is complete.</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lang="en-ZA" sz="1300" kern="1200" dirty="0" smtClean="0">
                          <a:solidFill>
                            <a:schemeClr val="tx1"/>
                          </a:solidFill>
                          <a:effectLst/>
                          <a:latin typeface="Arial Narrow" panose="020B0606020202030204" pitchFamily="34" charset="0"/>
                          <a:ea typeface="+mn-ea"/>
                          <a:cs typeface="+mn-cs"/>
                        </a:rPr>
                        <a:t>Interim Wi-Fi is installed and functional.</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lang="en-ZA" sz="1300" kern="1200" dirty="0" err="1" smtClean="0">
                          <a:solidFill>
                            <a:schemeClr val="tx1"/>
                          </a:solidFill>
                          <a:effectLst/>
                          <a:latin typeface="Arial Narrow" panose="020B0606020202030204" pitchFamily="34" charset="0"/>
                          <a:ea typeface="+mn-ea"/>
                          <a:cs typeface="+mn-cs"/>
                        </a:rPr>
                        <a:t>Fiber</a:t>
                      </a:r>
                      <a:r>
                        <a:rPr lang="en-ZA" sz="1300" kern="1200" dirty="0" smtClean="0">
                          <a:solidFill>
                            <a:schemeClr val="tx1"/>
                          </a:solidFill>
                          <a:effectLst/>
                          <a:latin typeface="Arial Narrow" panose="020B0606020202030204" pitchFamily="34" charset="0"/>
                          <a:ea typeface="+mn-ea"/>
                          <a:cs typeface="+mn-cs"/>
                        </a:rPr>
                        <a:t> connectivity is complete.</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lang="en-ZA" sz="1300" kern="1200" dirty="0" smtClean="0">
                          <a:solidFill>
                            <a:schemeClr val="tx1"/>
                          </a:solidFill>
                          <a:effectLst/>
                          <a:latin typeface="Arial Narrow" panose="020B0606020202030204" pitchFamily="34" charset="0"/>
                          <a:ea typeface="+mn-ea"/>
                          <a:cs typeface="+mn-cs"/>
                        </a:rPr>
                        <a:t>Wi-Fi is installed on floors 5 and 6. Officials allocated data sim cards and routers are able to connect  remotely.</a:t>
                      </a:r>
                      <a:endParaRPr lang="en-ZA" sz="1300" dirty="0">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xmlns="" val="2760665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409433"/>
          </a:xfrm>
          <a:solidFill>
            <a:schemeClr val="accent3">
              <a:lumMod val="75000"/>
            </a:schemeClr>
          </a:solidFill>
        </p:spPr>
        <p:txBody>
          <a:bodyPr>
            <a:noAutofit/>
          </a:bodyPr>
          <a:lstStyle/>
          <a:p>
            <a:pPr algn="just">
              <a:lnSpc>
                <a:spcPct val="120000"/>
              </a:lnSpc>
            </a:pPr>
            <a:r>
              <a:rPr lang="en-ZA" sz="2000" b="1" dirty="0">
                <a:solidFill>
                  <a:schemeClr val="bg1"/>
                </a:solidFill>
                <a:latin typeface="Arial Narrow" panose="020B0606020202030204" pitchFamily="34" charset="0"/>
              </a:rPr>
              <a:t>Human Resource Management</a:t>
            </a:r>
          </a:p>
        </p:txBody>
      </p:sp>
      <p:sp>
        <p:nvSpPr>
          <p:cNvPr id="3" name="Content Placeholder 2"/>
          <p:cNvSpPr>
            <a:spLocks noGrp="1"/>
          </p:cNvSpPr>
          <p:nvPr>
            <p:ph idx="1"/>
          </p:nvPr>
        </p:nvSpPr>
        <p:spPr>
          <a:xfrm>
            <a:off x="95535" y="535919"/>
            <a:ext cx="8836924" cy="4558066"/>
          </a:xfrm>
        </p:spPr>
        <p:txBody>
          <a:bodyPr bIns="324000">
            <a:spAutoFit/>
          </a:bodyPr>
          <a:lstStyle/>
          <a:p>
            <a:pPr marL="0" indent="0" algn="just">
              <a:lnSpc>
                <a:spcPct val="120000"/>
              </a:lnSpc>
              <a:buNone/>
            </a:pPr>
            <a:r>
              <a:rPr lang="en-ZA" sz="1500" b="1" dirty="0" smtClean="0">
                <a:latin typeface="Arial Narrow" panose="020B0606020202030204" pitchFamily="34" charset="0"/>
              </a:rPr>
              <a:t>Human Resource Management</a:t>
            </a:r>
          </a:p>
          <a:p>
            <a:pPr algn="just">
              <a:lnSpc>
                <a:spcPct val="120000"/>
              </a:lnSpc>
              <a:buClr>
                <a:schemeClr val="accent2">
                  <a:lumMod val="75000"/>
                </a:schemeClr>
              </a:buClr>
              <a:buFont typeface="Wingdings" panose="05000000000000000000" pitchFamily="2" charset="2"/>
              <a:buChar char="§"/>
            </a:pPr>
            <a:r>
              <a:rPr lang="en-ZA" sz="1500" dirty="0" smtClean="0">
                <a:latin typeface="Arial Narrow" panose="020B0606020202030204" pitchFamily="34" charset="0"/>
              </a:rPr>
              <a:t>The vacancy rate of the Department was below 10% except in the 3</a:t>
            </a:r>
            <a:r>
              <a:rPr lang="en-ZA" sz="1500" baseline="30000" dirty="0" smtClean="0">
                <a:latin typeface="Arial Narrow" panose="020B0606020202030204" pitchFamily="34" charset="0"/>
              </a:rPr>
              <a:t>rd</a:t>
            </a:r>
            <a:r>
              <a:rPr lang="en-ZA" sz="1500" dirty="0" smtClean="0">
                <a:latin typeface="Arial Narrow" panose="020B0606020202030204" pitchFamily="34" charset="0"/>
              </a:rPr>
              <a:t> and 4</a:t>
            </a:r>
            <a:r>
              <a:rPr lang="en-ZA" sz="1500" baseline="30000" dirty="0" smtClean="0">
                <a:latin typeface="Arial Narrow" panose="020B0606020202030204" pitchFamily="34" charset="0"/>
              </a:rPr>
              <a:t>th</a:t>
            </a:r>
            <a:r>
              <a:rPr lang="en-ZA" sz="1500" dirty="0" smtClean="0">
                <a:latin typeface="Arial Narrow" panose="020B0606020202030204" pitchFamily="34" charset="0"/>
              </a:rPr>
              <a:t> quarter where it increased to 10.6%. </a:t>
            </a:r>
            <a:r>
              <a:rPr lang="en-ZA" sz="1500" dirty="0" smtClean="0">
                <a:solidFill>
                  <a:sysClr val="windowText" lastClr="000000"/>
                </a:solidFill>
                <a:latin typeface="Arial Narrow" panose="020B0606020202030204" pitchFamily="34" charset="0"/>
              </a:rPr>
              <a:t>This was  attributed to </a:t>
            </a:r>
            <a:r>
              <a:rPr lang="en-GB" sz="1500" dirty="0" smtClean="0">
                <a:latin typeface="Arial Narrow" panose="020B0606020202030204" pitchFamily="34" charset="0"/>
              </a:rPr>
              <a:t>among others, vacancies in the Office of the Deputy Minister.</a:t>
            </a:r>
            <a:endParaRPr lang="en-ZA" sz="1500" dirty="0" smtClean="0">
              <a:solidFill>
                <a:sysClr val="windowText" lastClr="000000"/>
              </a:solidFill>
              <a:latin typeface="Arial Narrow" panose="020B0606020202030204" pitchFamily="34" charset="0"/>
            </a:endParaRPr>
          </a:p>
          <a:p>
            <a:pPr algn="just">
              <a:lnSpc>
                <a:spcPct val="120000"/>
              </a:lnSpc>
              <a:buClr>
                <a:schemeClr val="accent2">
                  <a:lumMod val="75000"/>
                </a:schemeClr>
              </a:buClr>
              <a:buFont typeface="Wingdings" panose="05000000000000000000" pitchFamily="2" charset="2"/>
              <a:buChar char="§"/>
            </a:pPr>
            <a:r>
              <a:rPr lang="en-ZA" sz="1500" dirty="0" smtClean="0">
                <a:solidFill>
                  <a:sysClr val="windowText" lastClr="000000"/>
                </a:solidFill>
                <a:latin typeface="Arial Narrow" panose="020B0606020202030204" pitchFamily="34" charset="0"/>
              </a:rPr>
              <a:t>The Department reported that:</a:t>
            </a:r>
          </a:p>
          <a:p>
            <a:pPr algn="just">
              <a:lnSpc>
                <a:spcPct val="120000"/>
              </a:lnSpc>
              <a:buClr>
                <a:schemeClr val="accent2">
                  <a:lumMod val="75000"/>
                </a:schemeClr>
              </a:buClr>
              <a:buFont typeface="Wingdings" panose="05000000000000000000" pitchFamily="2" charset="2"/>
              <a:buChar char="Ø"/>
            </a:pPr>
            <a:r>
              <a:rPr lang="en-ZA" sz="1500" dirty="0" smtClean="0">
                <a:solidFill>
                  <a:sysClr val="windowText" lastClr="000000"/>
                </a:solidFill>
                <a:latin typeface="Arial Narrow" panose="020B0606020202030204" pitchFamily="34" charset="0"/>
              </a:rPr>
              <a:t> t</a:t>
            </a:r>
            <a:r>
              <a:rPr lang="en-GB" sz="1500" dirty="0" smtClean="0">
                <a:latin typeface="Arial Narrow" panose="020B0606020202030204" pitchFamily="34" charset="0"/>
              </a:rPr>
              <a:t>he Minister for Public Service and Administration concurred with the redesigned structure and post establishment. It has been  submitted to the Executive Authority for approval.</a:t>
            </a:r>
          </a:p>
          <a:p>
            <a:pPr algn="just">
              <a:lnSpc>
                <a:spcPct val="120000"/>
              </a:lnSpc>
              <a:buClr>
                <a:schemeClr val="accent2">
                  <a:lumMod val="75000"/>
                </a:schemeClr>
              </a:buClr>
              <a:buFont typeface="Wingdings" panose="05000000000000000000" pitchFamily="2" charset="2"/>
              <a:buChar char="Ø"/>
            </a:pPr>
            <a:r>
              <a:rPr lang="en-GB" sz="1500" dirty="0" smtClean="0">
                <a:latin typeface="Arial Narrow" panose="020B0606020202030204" pitchFamily="34" charset="0"/>
              </a:rPr>
              <a:t>The revised structure makes provision for the creation of additional 18 posts that will be funded from the savings realised from office accommodation. </a:t>
            </a:r>
          </a:p>
          <a:p>
            <a:pPr algn="just">
              <a:lnSpc>
                <a:spcPct val="120000"/>
              </a:lnSpc>
              <a:buClr>
                <a:schemeClr val="accent2">
                  <a:lumMod val="75000"/>
                </a:schemeClr>
              </a:buClr>
              <a:buFont typeface="Wingdings" panose="05000000000000000000" pitchFamily="2" charset="2"/>
              <a:buChar char="§"/>
            </a:pPr>
            <a:r>
              <a:rPr lang="en-GB" sz="1500" dirty="0" smtClean="0">
                <a:latin typeface="Arial Narrow" panose="020B0606020202030204" pitchFamily="34" charset="0"/>
              </a:rPr>
              <a:t>One employee did not sign performance agreement during the financial year and subsequently consequence management was applied.</a:t>
            </a:r>
          </a:p>
          <a:p>
            <a:pPr marL="0" indent="0" algn="just">
              <a:lnSpc>
                <a:spcPct val="120000"/>
              </a:lnSpc>
              <a:buClr>
                <a:schemeClr val="accent2">
                  <a:lumMod val="75000"/>
                </a:schemeClr>
              </a:buClr>
              <a:buNone/>
            </a:pPr>
            <a:endParaRPr lang="en-ZA" sz="1600" dirty="0" smtClean="0">
              <a:latin typeface="Arial Narrow" panose="020B0606020202030204" pitchFamily="34" charset="0"/>
            </a:endParaRPr>
          </a:p>
          <a:p>
            <a:pPr marL="0" indent="0">
              <a:buNone/>
            </a:pPr>
            <a:endParaRPr lang="en-ZA" sz="1600" dirty="0">
              <a:latin typeface="Arial Narrow" panose="020B0606020202030204" pitchFamily="34" charset="0"/>
            </a:endParaRPr>
          </a:p>
        </p:txBody>
      </p:sp>
    </p:spTree>
    <p:extLst>
      <p:ext uri="{BB962C8B-B14F-4D97-AF65-F5344CB8AC3E}">
        <p14:creationId xmlns:p14="http://schemas.microsoft.com/office/powerpoint/2010/main" xmlns="" val="2121395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xmlns="" id="{EE9D99FB-06C7-1B45-9E91-8C5800DBF38B}"/>
              </a:ext>
            </a:extLst>
          </p:cNvPr>
          <p:cNvPicPr>
            <a:picLocks noGrp="1" noChangeAspect="1"/>
          </p:cNvPicPr>
          <p:nvPr>
            <p:ph idx="1"/>
          </p:nvPr>
        </p:nvPicPr>
        <p:blipFill>
          <a:blip r:embed="rId2"/>
          <a:stretch>
            <a:fillRect/>
          </a:stretch>
        </p:blipFill>
        <p:spPr>
          <a:xfrm>
            <a:off x="0" y="-1"/>
            <a:ext cx="9144000" cy="6858001"/>
          </a:xfrm>
        </p:spPr>
      </p:pic>
      <p:sp>
        <p:nvSpPr>
          <p:cNvPr id="2" name="Title 1">
            <a:extLst>
              <a:ext uri="{FF2B5EF4-FFF2-40B4-BE49-F238E27FC236}">
                <a16:creationId xmlns:a16="http://schemas.microsoft.com/office/drawing/2014/main" xmlns="" id="{8DF277FC-F808-2A4C-AD71-EBAEEDDB7135}"/>
              </a:ext>
            </a:extLst>
          </p:cNvPr>
          <p:cNvSpPr>
            <a:spLocks noGrp="1"/>
          </p:cNvSpPr>
          <p:nvPr>
            <p:ph type="title"/>
          </p:nvPr>
        </p:nvSpPr>
        <p:spPr>
          <a:xfrm>
            <a:off x="4591536" y="2896180"/>
            <a:ext cx="4552464" cy="2298557"/>
          </a:xfrm>
        </p:spPr>
        <p:txBody>
          <a:bodyPr>
            <a:normAutofit/>
          </a:bodyPr>
          <a:lstStyle/>
          <a:p>
            <a:r>
              <a:rPr lang="en-US" sz="6000" dirty="0"/>
              <a:t>Thank you</a:t>
            </a:r>
          </a:p>
        </p:txBody>
      </p:sp>
    </p:spTree>
    <p:extLst>
      <p:ext uri="{BB962C8B-B14F-4D97-AF65-F5344CB8AC3E}">
        <p14:creationId xmlns:p14="http://schemas.microsoft.com/office/powerpoint/2010/main" xmlns="" val="3239371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67931"/>
          </a:xfrm>
          <a:solidFill>
            <a:schemeClr val="accent3">
              <a:lumMod val="75000"/>
            </a:schemeClr>
          </a:solidFill>
        </p:spPr>
        <p:txBody>
          <a:bodyPr>
            <a:normAutofit/>
          </a:bodyPr>
          <a:lstStyle/>
          <a:p>
            <a:r>
              <a:rPr lang="en-US" sz="2000" b="1" dirty="0" smtClean="0">
                <a:solidFill>
                  <a:schemeClr val="bg1"/>
                </a:solidFill>
              </a:rPr>
              <a:t>Table of Contents </a:t>
            </a:r>
            <a:endParaRPr lang="en-ZA" sz="2000" b="1" dirty="0">
              <a:solidFill>
                <a:schemeClr val="bg1"/>
              </a:solidFill>
            </a:endParaRPr>
          </a:p>
        </p:txBody>
      </p:sp>
      <p:sp>
        <p:nvSpPr>
          <p:cNvPr id="3" name="Content Placeholder 2"/>
          <p:cNvSpPr>
            <a:spLocks noGrp="1"/>
          </p:cNvSpPr>
          <p:nvPr>
            <p:ph idx="1"/>
          </p:nvPr>
        </p:nvSpPr>
        <p:spPr>
          <a:xfrm>
            <a:off x="1" y="767931"/>
            <a:ext cx="9143999" cy="5766339"/>
          </a:xfrm>
        </p:spPr>
        <p:txBody>
          <a:bodyPr>
            <a:normAutofit/>
          </a:bodyPr>
          <a:lstStyle/>
          <a:p>
            <a:pPr lvl="1" algn="just" defTabSz="457200">
              <a:lnSpc>
                <a:spcPct val="150000"/>
              </a:lnSpc>
              <a:spcBef>
                <a:spcPts val="0"/>
              </a:spcBef>
              <a:buClr>
                <a:schemeClr val="accent2">
                  <a:lumMod val="75000"/>
                </a:schemeClr>
              </a:buClr>
              <a:buSzPct val="100000"/>
            </a:pPr>
            <a:r>
              <a:rPr lang="en-GB" sz="1500" dirty="0" smtClean="0">
                <a:solidFill>
                  <a:schemeClr val="tx1"/>
                </a:solidFill>
                <a:latin typeface="Arial Narrow" panose="020B0606020202030204" pitchFamily="34" charset="0"/>
              </a:rPr>
              <a:t>Background</a:t>
            </a:r>
            <a:endParaRPr lang="en-GB" sz="1500" dirty="0">
              <a:solidFill>
                <a:schemeClr val="tx1"/>
              </a:solidFill>
              <a:latin typeface="Arial Narrow" panose="020B0606020202030204" pitchFamily="34" charset="0"/>
            </a:endParaRPr>
          </a:p>
          <a:p>
            <a:pPr lvl="1" algn="just" defTabSz="457200">
              <a:lnSpc>
                <a:spcPct val="150000"/>
              </a:lnSpc>
              <a:spcBef>
                <a:spcPts val="0"/>
              </a:spcBef>
              <a:buClr>
                <a:schemeClr val="accent2">
                  <a:lumMod val="75000"/>
                </a:schemeClr>
              </a:buClr>
              <a:buSzPct val="100000"/>
            </a:pPr>
            <a:r>
              <a:rPr lang="en-ZA" sz="1500" dirty="0">
                <a:solidFill>
                  <a:schemeClr val="tx1"/>
                </a:solidFill>
                <a:latin typeface="Arial Narrow" panose="020B0606020202030204" pitchFamily="34" charset="0"/>
              </a:rPr>
              <a:t>ARC Oversight </a:t>
            </a:r>
            <a:r>
              <a:rPr lang="en-ZA" sz="1500" dirty="0" smtClean="0">
                <a:solidFill>
                  <a:schemeClr val="tx1"/>
                </a:solidFill>
                <a:latin typeface="Arial Narrow" panose="020B0606020202030204" pitchFamily="34" charset="0"/>
              </a:rPr>
              <a:t>Responsibilities</a:t>
            </a:r>
          </a:p>
          <a:p>
            <a:pPr lvl="1" algn="just" defTabSz="457200">
              <a:lnSpc>
                <a:spcPct val="150000"/>
              </a:lnSpc>
              <a:spcBef>
                <a:spcPts val="0"/>
              </a:spcBef>
              <a:buClr>
                <a:schemeClr val="accent2">
                  <a:lumMod val="75000"/>
                </a:schemeClr>
              </a:buClr>
              <a:buSzPct val="100000"/>
            </a:pPr>
            <a:r>
              <a:rPr lang="en-ZA" sz="1500" dirty="0">
                <a:solidFill>
                  <a:schemeClr val="tx1"/>
                </a:solidFill>
                <a:latin typeface="Arial Narrow" panose="020B0606020202030204" pitchFamily="34" charset="0"/>
              </a:rPr>
              <a:t>Financial Management</a:t>
            </a:r>
          </a:p>
          <a:p>
            <a:pPr lvl="1" algn="just" defTabSz="457200">
              <a:lnSpc>
                <a:spcPct val="150000"/>
              </a:lnSpc>
              <a:spcBef>
                <a:spcPts val="0"/>
              </a:spcBef>
              <a:buClr>
                <a:schemeClr val="accent2">
                  <a:lumMod val="75000"/>
                </a:schemeClr>
              </a:buClr>
              <a:buSzPct val="100000"/>
            </a:pPr>
            <a:r>
              <a:rPr lang="en-ZA" sz="1500" dirty="0">
                <a:solidFill>
                  <a:schemeClr val="tx1"/>
                </a:solidFill>
                <a:latin typeface="Arial Narrow" panose="020B0606020202030204" pitchFamily="34" charset="0"/>
              </a:rPr>
              <a:t>Performance Information</a:t>
            </a:r>
          </a:p>
          <a:p>
            <a:pPr lvl="1" algn="just" defTabSz="457200">
              <a:lnSpc>
                <a:spcPct val="150000"/>
              </a:lnSpc>
              <a:spcBef>
                <a:spcPts val="0"/>
              </a:spcBef>
              <a:buClr>
                <a:schemeClr val="accent2">
                  <a:lumMod val="75000"/>
                </a:schemeClr>
              </a:buClr>
              <a:buSzPct val="100000"/>
            </a:pPr>
            <a:r>
              <a:rPr lang="en-ZA" sz="1500" dirty="0" smtClean="0">
                <a:solidFill>
                  <a:schemeClr val="tx1"/>
                </a:solidFill>
                <a:latin typeface="Arial Narrow" panose="020B0606020202030204" pitchFamily="34" charset="0"/>
              </a:rPr>
              <a:t>Internal </a:t>
            </a:r>
            <a:r>
              <a:rPr lang="en-ZA" sz="1500" dirty="0">
                <a:solidFill>
                  <a:schemeClr val="tx1"/>
                </a:solidFill>
                <a:latin typeface="Arial Narrow" panose="020B0606020202030204" pitchFamily="34" charset="0"/>
              </a:rPr>
              <a:t>Audit</a:t>
            </a:r>
          </a:p>
          <a:p>
            <a:pPr lvl="1" algn="just" defTabSz="457200">
              <a:lnSpc>
                <a:spcPct val="150000"/>
              </a:lnSpc>
              <a:spcBef>
                <a:spcPts val="0"/>
              </a:spcBef>
              <a:buClr>
                <a:schemeClr val="accent2">
                  <a:lumMod val="75000"/>
                </a:schemeClr>
              </a:buClr>
              <a:buSzPct val="100000"/>
            </a:pPr>
            <a:r>
              <a:rPr lang="en-GB" sz="1500" dirty="0" smtClean="0">
                <a:solidFill>
                  <a:schemeClr val="tx1"/>
                </a:solidFill>
                <a:latin typeface="Arial Narrow" panose="020B0606020202030204" pitchFamily="34" charset="0"/>
              </a:rPr>
              <a:t>Information </a:t>
            </a:r>
            <a:r>
              <a:rPr lang="en-GB" sz="1500" dirty="0">
                <a:solidFill>
                  <a:schemeClr val="tx1"/>
                </a:solidFill>
                <a:latin typeface="Arial Narrow" panose="020B0606020202030204" pitchFamily="34" charset="0"/>
              </a:rPr>
              <a:t>Communication </a:t>
            </a:r>
            <a:r>
              <a:rPr lang="en-GB" sz="1500" dirty="0" smtClean="0">
                <a:solidFill>
                  <a:schemeClr val="tx1"/>
                </a:solidFill>
                <a:latin typeface="Arial Narrow" panose="020B0606020202030204" pitchFamily="34" charset="0"/>
              </a:rPr>
              <a:t>Technology</a:t>
            </a:r>
          </a:p>
          <a:p>
            <a:pPr lvl="1" algn="just" defTabSz="457200">
              <a:lnSpc>
                <a:spcPct val="150000"/>
              </a:lnSpc>
              <a:spcBef>
                <a:spcPts val="0"/>
              </a:spcBef>
              <a:buClr>
                <a:schemeClr val="accent2">
                  <a:lumMod val="75000"/>
                </a:schemeClr>
              </a:buClr>
              <a:buSzPct val="100000"/>
            </a:pPr>
            <a:r>
              <a:rPr lang="en-GB" sz="1500" dirty="0">
                <a:solidFill>
                  <a:schemeClr val="tx1"/>
                </a:solidFill>
                <a:latin typeface="Arial Narrow" panose="020B0606020202030204" pitchFamily="34" charset="0"/>
              </a:rPr>
              <a:t>Risk Management and Internal Control</a:t>
            </a:r>
          </a:p>
          <a:p>
            <a:pPr lvl="1" algn="just" defTabSz="457200">
              <a:lnSpc>
                <a:spcPct val="150000"/>
              </a:lnSpc>
              <a:spcBef>
                <a:spcPts val="0"/>
              </a:spcBef>
              <a:buClr>
                <a:schemeClr val="accent2">
                  <a:lumMod val="75000"/>
                </a:schemeClr>
              </a:buClr>
              <a:buSzPct val="100000"/>
            </a:pPr>
            <a:r>
              <a:rPr lang="en-ZA" sz="1500" dirty="0" smtClean="0">
                <a:solidFill>
                  <a:schemeClr val="tx1"/>
                </a:solidFill>
                <a:latin typeface="Arial Narrow" panose="020B0606020202030204" pitchFamily="34" charset="0"/>
              </a:rPr>
              <a:t>Human </a:t>
            </a:r>
            <a:r>
              <a:rPr lang="en-ZA" sz="1500" dirty="0">
                <a:solidFill>
                  <a:schemeClr val="tx1"/>
                </a:solidFill>
                <a:latin typeface="Arial Narrow" panose="020B0606020202030204" pitchFamily="34" charset="0"/>
              </a:rPr>
              <a:t>Resource Management</a:t>
            </a:r>
          </a:p>
          <a:p>
            <a:pPr algn="just" defTabSz="457200">
              <a:lnSpc>
                <a:spcPct val="150000"/>
              </a:lnSpc>
              <a:spcBef>
                <a:spcPts val="0"/>
              </a:spcBef>
              <a:buClr>
                <a:srgbClr val="ACD433"/>
              </a:buClr>
              <a:buSzPct val="100000"/>
            </a:pPr>
            <a:endParaRPr lang="en-US" sz="2000" dirty="0">
              <a:solidFill>
                <a:schemeClr val="tx1"/>
              </a:solidFill>
              <a:ea typeface="+mj-ea"/>
            </a:endParaRPr>
          </a:p>
          <a:p>
            <a:pPr marL="0" indent="0" algn="just" defTabSz="457200">
              <a:lnSpc>
                <a:spcPct val="150000"/>
              </a:lnSpc>
              <a:spcBef>
                <a:spcPts val="0"/>
              </a:spcBef>
              <a:buClr>
                <a:srgbClr val="ACD433"/>
              </a:buClr>
              <a:buSzPct val="100000"/>
              <a:buNone/>
            </a:pPr>
            <a:endParaRPr lang="en-US" sz="2000" dirty="0">
              <a:solidFill>
                <a:schemeClr val="tx1"/>
              </a:solidFill>
              <a:ea typeface="+mj-ea"/>
            </a:endParaRPr>
          </a:p>
          <a:p>
            <a:pPr algn="just" defTabSz="457200">
              <a:lnSpc>
                <a:spcPct val="150000"/>
              </a:lnSpc>
              <a:spcBef>
                <a:spcPts val="0"/>
              </a:spcBef>
              <a:buClr>
                <a:srgbClr val="ACD433"/>
              </a:buClr>
              <a:buSzPct val="100000"/>
            </a:pPr>
            <a:endParaRPr lang="en-ZA" sz="2000" u="sng" dirty="0">
              <a:solidFill>
                <a:schemeClr val="tx1"/>
              </a:solidFill>
              <a:ea typeface="+mj-ea"/>
            </a:endParaRPr>
          </a:p>
        </p:txBody>
      </p:sp>
    </p:spTree>
    <p:extLst>
      <p:ext uri="{BB962C8B-B14F-4D97-AF65-F5344CB8AC3E}">
        <p14:creationId xmlns:p14="http://schemas.microsoft.com/office/powerpoint/2010/main" xmlns="" val="4219539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552261"/>
          </a:xfrm>
          <a:solidFill>
            <a:schemeClr val="accent3">
              <a:lumMod val="75000"/>
            </a:schemeClr>
          </a:solidFill>
        </p:spPr>
        <p:txBody>
          <a:bodyPr>
            <a:normAutofit/>
          </a:bodyPr>
          <a:lstStyle/>
          <a:p>
            <a:r>
              <a:rPr lang="en-ZA" sz="2000" b="1" dirty="0" smtClean="0">
                <a:solidFill>
                  <a:schemeClr val="bg1"/>
                </a:solidFill>
              </a:rPr>
              <a:t>Background</a:t>
            </a:r>
            <a:endParaRPr lang="en-ZA" sz="2000" b="1" dirty="0">
              <a:solidFill>
                <a:schemeClr val="bg1"/>
              </a:solidFill>
            </a:endParaRPr>
          </a:p>
        </p:txBody>
      </p:sp>
      <p:sp>
        <p:nvSpPr>
          <p:cNvPr id="3" name="Content Placeholder 2"/>
          <p:cNvSpPr>
            <a:spLocks noGrp="1"/>
          </p:cNvSpPr>
          <p:nvPr>
            <p:ph idx="1"/>
          </p:nvPr>
        </p:nvSpPr>
        <p:spPr>
          <a:xfrm>
            <a:off x="316871" y="767931"/>
            <a:ext cx="8455937" cy="5766339"/>
          </a:xfrm>
        </p:spPr>
        <p:txBody>
          <a:bodyPr>
            <a:normAutofit/>
          </a:bodyPr>
          <a:lstStyle/>
          <a:p>
            <a:pPr marL="0" indent="0" algn="just">
              <a:lnSpc>
                <a:spcPct val="100000"/>
              </a:lnSpc>
              <a:buClr>
                <a:schemeClr val="accent2">
                  <a:lumMod val="75000"/>
                </a:schemeClr>
              </a:buClr>
              <a:buNone/>
            </a:pPr>
            <a:r>
              <a:rPr lang="en-ZA" sz="1500" b="1" dirty="0">
                <a:latin typeface="Arial Narrow" panose="020B0606020202030204" pitchFamily="34" charset="0"/>
              </a:rPr>
              <a:t>Audit Committee </a:t>
            </a:r>
            <a:r>
              <a:rPr lang="en-ZA" sz="1500" b="1" dirty="0" smtClean="0">
                <a:latin typeface="Arial Narrow" panose="020B0606020202030204" pitchFamily="34" charset="0"/>
              </a:rPr>
              <a:t>Responsibility and Independence</a:t>
            </a:r>
            <a:endParaRPr lang="en-ZA" sz="1500" dirty="0" smtClean="0">
              <a:latin typeface="Arial Narrow" panose="020B0606020202030204" pitchFamily="34" charset="0"/>
            </a:endParaRPr>
          </a:p>
          <a:p>
            <a:pPr algn="just">
              <a:lnSpc>
                <a:spcPct val="100000"/>
              </a:lnSpc>
              <a:buClr>
                <a:schemeClr val="accent2">
                  <a:lumMod val="75000"/>
                </a:schemeClr>
              </a:buClr>
              <a:buFont typeface="Wingdings" panose="05000000000000000000" pitchFamily="2" charset="2"/>
              <a:buChar char="§"/>
            </a:pPr>
            <a:r>
              <a:rPr lang="en-ZA" sz="1500" dirty="0" smtClean="0">
                <a:latin typeface="Arial Narrow" panose="020B0606020202030204" pitchFamily="34" charset="0"/>
              </a:rPr>
              <a:t>The Audit and Risk Committee (ARC) of the Department of Women, Youth and Persons with Disabilities (Department) is an independent and non-executive committee appointed in terms of Section 38(1)(a)(ii) and in accordance with 77 of the PFMA.</a:t>
            </a:r>
          </a:p>
          <a:p>
            <a:pPr algn="just">
              <a:lnSpc>
                <a:spcPct val="100000"/>
              </a:lnSpc>
              <a:buClr>
                <a:schemeClr val="accent2">
                  <a:lumMod val="75000"/>
                </a:schemeClr>
              </a:buClr>
              <a:buFont typeface="Wingdings" panose="05000000000000000000" pitchFamily="2" charset="2"/>
              <a:buChar char="§"/>
            </a:pPr>
            <a:r>
              <a:rPr lang="en-ZA" sz="1500" dirty="0" smtClean="0">
                <a:latin typeface="Arial Narrow" panose="020B0606020202030204" pitchFamily="34" charset="0"/>
              </a:rPr>
              <a:t>The </a:t>
            </a:r>
            <a:r>
              <a:rPr lang="en-ZA" sz="1500" dirty="0">
                <a:latin typeface="Arial Narrow" panose="020B0606020202030204" pitchFamily="34" charset="0"/>
              </a:rPr>
              <a:t>ARC </a:t>
            </a:r>
            <a:r>
              <a:rPr lang="en-ZA" sz="1500" dirty="0" smtClean="0">
                <a:latin typeface="Arial Narrow" panose="020B0606020202030204" pitchFamily="34" charset="0"/>
              </a:rPr>
              <a:t>operated </a:t>
            </a:r>
            <a:r>
              <a:rPr lang="en-ZA" sz="1500" dirty="0">
                <a:latin typeface="Arial Narrow" panose="020B0606020202030204" pitchFamily="34" charset="0"/>
              </a:rPr>
              <a:t>in accordance with the </a:t>
            </a:r>
            <a:r>
              <a:rPr lang="en-ZA" sz="1500" dirty="0" smtClean="0">
                <a:latin typeface="Arial Narrow" panose="020B0606020202030204" pitchFamily="34" charset="0"/>
              </a:rPr>
              <a:t>Department’s </a:t>
            </a:r>
            <a:r>
              <a:rPr lang="en-ZA" sz="1500" dirty="0">
                <a:latin typeface="Arial Narrow" panose="020B0606020202030204" pitchFamily="34" charset="0"/>
              </a:rPr>
              <a:t>ARC Charter which </a:t>
            </a:r>
            <a:r>
              <a:rPr lang="en-ZA" sz="1500" dirty="0" smtClean="0">
                <a:latin typeface="Arial Narrow" panose="020B0606020202030204" pitchFamily="34" charset="0"/>
              </a:rPr>
              <a:t>served </a:t>
            </a:r>
            <a:r>
              <a:rPr lang="en-ZA" sz="1500" dirty="0">
                <a:latin typeface="Arial Narrow" panose="020B0606020202030204" pitchFamily="34" charset="0"/>
              </a:rPr>
              <a:t>as the terms of reference for the ARC. The ARC Charter outlines the purpose, responsibility and the authority of the ARC in the </a:t>
            </a:r>
            <a:r>
              <a:rPr lang="en-ZA" sz="1500" dirty="0" smtClean="0">
                <a:latin typeface="Arial Narrow" panose="020B0606020202030204" pitchFamily="34" charset="0"/>
              </a:rPr>
              <a:t>Department.</a:t>
            </a:r>
            <a:endParaRPr lang="en-ZA" sz="1500" dirty="0">
              <a:latin typeface="Arial Narrow" panose="020B0606020202030204" pitchFamily="34" charset="0"/>
            </a:endParaRPr>
          </a:p>
          <a:p>
            <a:pPr algn="just">
              <a:lnSpc>
                <a:spcPct val="100000"/>
              </a:lnSpc>
              <a:buClr>
                <a:schemeClr val="accent2">
                  <a:lumMod val="75000"/>
                </a:schemeClr>
              </a:buClr>
              <a:buFont typeface="Wingdings" panose="05000000000000000000" pitchFamily="2" charset="2"/>
              <a:buChar char="§"/>
            </a:pPr>
            <a:r>
              <a:rPr lang="en-ZA" sz="1500" dirty="0" smtClean="0">
                <a:latin typeface="Arial Narrow" panose="020B0606020202030204" pitchFamily="34" charset="0"/>
              </a:rPr>
              <a:t>The </a:t>
            </a:r>
            <a:r>
              <a:rPr lang="en-ZA" sz="1500" dirty="0">
                <a:latin typeface="Arial Narrow" panose="020B0606020202030204" pitchFamily="34" charset="0"/>
              </a:rPr>
              <a:t>ARC </a:t>
            </a:r>
            <a:r>
              <a:rPr lang="en-ZA" sz="1500" dirty="0" smtClean="0">
                <a:latin typeface="Arial Narrow" panose="020B0606020202030204" pitchFamily="34" charset="0"/>
              </a:rPr>
              <a:t>provided oversight to </a:t>
            </a:r>
            <a:r>
              <a:rPr lang="en-ZA" sz="1500" dirty="0">
                <a:latin typeface="Arial Narrow" panose="020B0606020202030204" pitchFamily="34" charset="0"/>
              </a:rPr>
              <a:t>the </a:t>
            </a:r>
            <a:r>
              <a:rPr lang="en-ZA" sz="1500" dirty="0" smtClean="0">
                <a:latin typeface="Arial Narrow" panose="020B0606020202030204" pitchFamily="34" charset="0"/>
              </a:rPr>
              <a:t>Department </a:t>
            </a:r>
            <a:r>
              <a:rPr lang="en-ZA" sz="1500" dirty="0">
                <a:latin typeface="Arial Narrow" panose="020B0606020202030204" pitchFamily="34" charset="0"/>
              </a:rPr>
              <a:t>on governance, risk management, internal control </a:t>
            </a:r>
            <a:r>
              <a:rPr lang="en-ZA" sz="1500" dirty="0" smtClean="0">
                <a:latin typeface="Arial Narrow" panose="020B0606020202030204" pitchFamily="34" charset="0"/>
              </a:rPr>
              <a:t>practices/processes, financial and non-financial performance reporting as well as </a:t>
            </a:r>
            <a:r>
              <a:rPr lang="en-ZA" sz="1500" dirty="0">
                <a:latin typeface="Arial Narrow" panose="020B0606020202030204" pitchFamily="34" charset="0"/>
              </a:rPr>
              <a:t>compliance with applicable </a:t>
            </a:r>
            <a:r>
              <a:rPr lang="en-ZA" sz="1500" dirty="0" smtClean="0">
                <a:latin typeface="Arial Narrow" panose="020B0606020202030204" pitchFamily="34" charset="0"/>
              </a:rPr>
              <a:t>legislation.</a:t>
            </a:r>
          </a:p>
          <a:p>
            <a:pPr algn="just">
              <a:lnSpc>
                <a:spcPct val="100000"/>
              </a:lnSpc>
              <a:buClr>
                <a:schemeClr val="accent2">
                  <a:lumMod val="75000"/>
                </a:schemeClr>
              </a:buClr>
              <a:buFont typeface="Wingdings" panose="05000000000000000000" pitchFamily="2" charset="2"/>
              <a:buChar char="§"/>
            </a:pPr>
            <a:r>
              <a:rPr lang="en-ZA" sz="1500" dirty="0" smtClean="0">
                <a:latin typeface="Arial Narrow" panose="020B0606020202030204" pitchFamily="34" charset="0"/>
              </a:rPr>
              <a:t>During the 2022/23 financial </a:t>
            </a:r>
            <a:r>
              <a:rPr lang="en-ZA" sz="1500" dirty="0" smtClean="0">
                <a:solidFill>
                  <a:schemeClr val="tx1"/>
                </a:solidFill>
                <a:latin typeface="Arial Narrow" panose="020B0606020202030204" pitchFamily="34" charset="0"/>
              </a:rPr>
              <a:t>year, </a:t>
            </a:r>
            <a:r>
              <a:rPr lang="en-ZA" sz="1500" dirty="0" smtClean="0">
                <a:latin typeface="Arial Narrow" panose="020B0606020202030204" pitchFamily="34" charset="0"/>
              </a:rPr>
              <a:t>the ARC met on a quarterly basis to oversee the Department’s quarterly performance reports. </a:t>
            </a:r>
          </a:p>
          <a:p>
            <a:pPr algn="just">
              <a:lnSpc>
                <a:spcPct val="100000"/>
              </a:lnSpc>
              <a:buClr>
                <a:schemeClr val="accent2">
                  <a:lumMod val="75000"/>
                </a:schemeClr>
              </a:buClr>
              <a:buFont typeface="Wingdings" panose="05000000000000000000" pitchFamily="2" charset="2"/>
              <a:buChar char="§"/>
            </a:pPr>
            <a:r>
              <a:rPr lang="en-GB" sz="1500" dirty="0" smtClean="0">
                <a:latin typeface="Arial Narrow" panose="020B0606020202030204" pitchFamily="34" charset="0"/>
              </a:rPr>
              <a:t>Each time the ARC met on a quarterly basis, an in-committee meeting which consists of the ARC, Accounting Officer, Chief Director: Corporate Management and the Chief Audit </a:t>
            </a:r>
            <a:r>
              <a:rPr lang="en-GB" sz="1500" dirty="0">
                <a:latin typeface="Arial Narrow" panose="020B0606020202030204" pitchFamily="34" charset="0"/>
              </a:rPr>
              <a:t>E</a:t>
            </a:r>
            <a:r>
              <a:rPr lang="en-GB" sz="1500" dirty="0" smtClean="0">
                <a:latin typeface="Arial Narrow" panose="020B0606020202030204" pitchFamily="34" charset="0"/>
              </a:rPr>
              <a:t>xecutive was also held for the committee to be apprised on labour issues, disciplinary cases and litigations in the Department.</a:t>
            </a:r>
          </a:p>
          <a:p>
            <a:pPr marL="0" indent="0" algn="just">
              <a:lnSpc>
                <a:spcPct val="100000"/>
              </a:lnSpc>
              <a:buClr>
                <a:schemeClr val="accent2">
                  <a:lumMod val="75000"/>
                </a:schemeClr>
              </a:buClr>
              <a:buNone/>
            </a:pPr>
            <a:endParaRPr lang="en-ZA" sz="1600" dirty="0" smtClean="0">
              <a:latin typeface="Arial Narrow" panose="020B0606020202030204" pitchFamily="34" charset="0"/>
            </a:endParaRPr>
          </a:p>
        </p:txBody>
      </p:sp>
    </p:spTree>
    <p:extLst>
      <p:ext uri="{BB962C8B-B14F-4D97-AF65-F5344CB8AC3E}">
        <p14:creationId xmlns:p14="http://schemas.microsoft.com/office/powerpoint/2010/main" xmlns="" val="2954381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570368"/>
          </a:xfrm>
          <a:solidFill>
            <a:schemeClr val="accent3">
              <a:lumMod val="75000"/>
            </a:schemeClr>
          </a:solidFill>
        </p:spPr>
        <p:txBody>
          <a:bodyPr>
            <a:normAutofit/>
          </a:bodyPr>
          <a:lstStyle/>
          <a:p>
            <a:r>
              <a:rPr lang="en-ZA" sz="2000" b="1" dirty="0" smtClean="0">
                <a:solidFill>
                  <a:schemeClr val="bg1"/>
                </a:solidFill>
              </a:rPr>
              <a:t>Financial Management</a:t>
            </a:r>
            <a:endParaRPr lang="en-ZA" sz="2000" b="1" dirty="0">
              <a:solidFill>
                <a:schemeClr val="bg1"/>
              </a:solidFill>
            </a:endParaRPr>
          </a:p>
        </p:txBody>
      </p:sp>
      <p:sp>
        <p:nvSpPr>
          <p:cNvPr id="3" name="Content Placeholder 2"/>
          <p:cNvSpPr>
            <a:spLocks noGrp="1"/>
          </p:cNvSpPr>
          <p:nvPr>
            <p:ph idx="1"/>
          </p:nvPr>
        </p:nvSpPr>
        <p:spPr>
          <a:xfrm>
            <a:off x="1" y="767931"/>
            <a:ext cx="9143999" cy="5766339"/>
          </a:xfrm>
        </p:spPr>
        <p:txBody>
          <a:bodyPr>
            <a:normAutofit fontScale="92500" lnSpcReduction="20000"/>
          </a:bodyPr>
          <a:lstStyle/>
          <a:p>
            <a:pPr marL="0" indent="0" algn="just">
              <a:lnSpc>
                <a:spcPct val="120000"/>
              </a:lnSpc>
              <a:buClr>
                <a:schemeClr val="accent3">
                  <a:lumMod val="75000"/>
                </a:schemeClr>
              </a:buClr>
              <a:buNone/>
            </a:pPr>
            <a:r>
              <a:rPr lang="en-ZA" sz="1600" dirty="0">
                <a:solidFill>
                  <a:schemeClr val="tx1"/>
                </a:solidFill>
                <a:latin typeface="Arial Narrow" panose="020B0606020202030204" pitchFamily="34" charset="0"/>
              </a:rPr>
              <a:t>In the quarterly ARC meetings,  reports on the following items were presented and discussed:</a:t>
            </a:r>
          </a:p>
          <a:p>
            <a:pPr algn="just">
              <a:lnSpc>
                <a:spcPct val="120000"/>
              </a:lnSpc>
              <a:buClr>
                <a:schemeClr val="accent3">
                  <a:lumMod val="75000"/>
                </a:schemeClr>
              </a:buClr>
              <a:buFont typeface="Wingdings" panose="05000000000000000000" pitchFamily="2" charset="2"/>
              <a:buChar char="§"/>
            </a:pPr>
            <a:r>
              <a:rPr lang="en-ZA" sz="1600" dirty="0">
                <a:solidFill>
                  <a:schemeClr val="tx1"/>
                </a:solidFill>
                <a:latin typeface="Arial Narrow" panose="020B0606020202030204" pitchFamily="34" charset="0"/>
              </a:rPr>
              <a:t> </a:t>
            </a:r>
            <a:r>
              <a:rPr lang="en-US" sz="1600" b="1" dirty="0">
                <a:solidFill>
                  <a:schemeClr val="tx1"/>
                </a:solidFill>
                <a:latin typeface="Arial Narrow" panose="020B0606020202030204" pitchFamily="34" charset="0"/>
              </a:rPr>
              <a:t>Budget vs Expenditure </a:t>
            </a:r>
          </a:p>
          <a:p>
            <a:pPr marL="0" indent="0" algn="just">
              <a:lnSpc>
                <a:spcPct val="120000"/>
              </a:lnSpc>
              <a:buClr>
                <a:schemeClr val="accent3">
                  <a:lumMod val="75000"/>
                </a:schemeClr>
              </a:buClr>
              <a:buNone/>
            </a:pPr>
            <a:r>
              <a:rPr lang="en-US" sz="1600" dirty="0">
                <a:solidFill>
                  <a:schemeClr val="tx1"/>
                </a:solidFill>
                <a:latin typeface="Arial Narrow" panose="020B0606020202030204" pitchFamily="34" charset="0"/>
              </a:rPr>
              <a:t>Based on the reports presented in the ARC meetings, the Department was on course in terms of managing its budget and expenditure. The Department reported various systems and mechanisms that were implemented to manage and monitor the budget and expenditure. The systems implemented by the Department include the monthly budget committee meetings, development of procurement plan and the demand management plan, </a:t>
            </a:r>
            <a:r>
              <a:rPr lang="en-US" sz="1600" dirty="0" err="1">
                <a:solidFill>
                  <a:schemeClr val="tx1"/>
                </a:solidFill>
                <a:latin typeface="Arial Narrow" panose="020B0606020202030204" pitchFamily="34" charset="0"/>
              </a:rPr>
              <a:t>reprioritisation</a:t>
            </a:r>
            <a:r>
              <a:rPr lang="en-US" sz="1600" dirty="0">
                <a:solidFill>
                  <a:schemeClr val="tx1"/>
                </a:solidFill>
                <a:latin typeface="Arial Narrow" panose="020B0606020202030204" pitchFamily="34" charset="0"/>
              </a:rPr>
              <a:t> of the budget on regular intervals and communication with responsible managers on instances where over or under spending of budget are detected. </a:t>
            </a:r>
          </a:p>
          <a:p>
            <a:pPr marL="0" indent="0" algn="just">
              <a:lnSpc>
                <a:spcPct val="120000"/>
              </a:lnSpc>
              <a:buClr>
                <a:schemeClr val="accent3">
                  <a:lumMod val="75000"/>
                </a:schemeClr>
              </a:buClr>
              <a:buNone/>
            </a:pPr>
            <a:r>
              <a:rPr lang="en-US" sz="1600" dirty="0">
                <a:solidFill>
                  <a:schemeClr val="tx1"/>
                </a:solidFill>
                <a:latin typeface="Arial Narrow" panose="020B0606020202030204" pitchFamily="34" charset="0"/>
              </a:rPr>
              <a:t>During the 4</a:t>
            </a:r>
            <a:r>
              <a:rPr lang="en-US" sz="1600" baseline="30000" dirty="0">
                <a:solidFill>
                  <a:schemeClr val="tx1"/>
                </a:solidFill>
                <a:latin typeface="Arial Narrow" panose="020B0606020202030204" pitchFamily="34" charset="0"/>
              </a:rPr>
              <a:t>th</a:t>
            </a:r>
            <a:r>
              <a:rPr lang="en-US" sz="1600" dirty="0">
                <a:solidFill>
                  <a:schemeClr val="tx1"/>
                </a:solidFill>
                <a:latin typeface="Arial Narrow" panose="020B0606020202030204" pitchFamily="34" charset="0"/>
              </a:rPr>
              <a:t> Quarter ARC </a:t>
            </a:r>
            <a:r>
              <a:rPr lang="en-US" sz="1600" dirty="0" smtClean="0">
                <a:solidFill>
                  <a:schemeClr val="tx1"/>
                </a:solidFill>
                <a:latin typeface="Arial Narrow" panose="020B0606020202030204" pitchFamily="34" charset="0"/>
              </a:rPr>
              <a:t>meeting, </a:t>
            </a:r>
            <a:r>
              <a:rPr lang="en-US" sz="1600" dirty="0">
                <a:solidFill>
                  <a:schemeClr val="tx1"/>
                </a:solidFill>
                <a:latin typeface="Arial Narrow" panose="020B0606020202030204" pitchFamily="34" charset="0"/>
              </a:rPr>
              <a:t>the preliminary financial year end figures were provided as follows:</a:t>
            </a:r>
          </a:p>
          <a:p>
            <a:pPr algn="just">
              <a:lnSpc>
                <a:spcPct val="115000"/>
              </a:lnSpc>
              <a:spcBef>
                <a:spcPts val="600"/>
              </a:spcBef>
              <a:spcAft>
                <a:spcPts val="600"/>
              </a:spcAft>
              <a:buFont typeface="Wingdings" panose="05000000000000000000" pitchFamily="2" charset="2"/>
              <a:buChar char="Ø"/>
            </a:pPr>
            <a:r>
              <a:rPr lang="en-ZA" sz="16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The </a:t>
            </a:r>
            <a:r>
              <a:rPr lang="en-US" sz="16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adjusted appropriation was R991.7 million and the expenditure </a:t>
            </a:r>
            <a:r>
              <a:rPr lang="en-US" sz="1600" dirty="0" smtClean="0">
                <a:solidFill>
                  <a:schemeClr val="tx1"/>
                </a:solidFill>
                <a:latin typeface="Arial Narrow" panose="020B0606020202030204" pitchFamily="34" charset="0"/>
                <a:ea typeface="Calibri" panose="020F0502020204030204" pitchFamily="34" charset="0"/>
                <a:cs typeface="Times New Roman" panose="02020603050405020304" pitchFamily="18" charset="0"/>
              </a:rPr>
              <a:t>was R982,7 </a:t>
            </a:r>
            <a:r>
              <a:rPr lang="en-US" sz="16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million  (99,1% of the adjusted appropriation).</a:t>
            </a:r>
          </a:p>
          <a:p>
            <a:pPr algn="just">
              <a:lnSpc>
                <a:spcPct val="115000"/>
              </a:lnSpc>
              <a:spcBef>
                <a:spcPts val="600"/>
              </a:spcBef>
              <a:spcAft>
                <a:spcPts val="600"/>
              </a:spcAft>
              <a:buFont typeface="Wingdings" panose="05000000000000000000" pitchFamily="2" charset="2"/>
              <a:buChar char="Ø"/>
            </a:pPr>
            <a:r>
              <a:rPr lang="en-US" sz="16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At operational level, the adjusted appropriation was R209.7 million and the department spent R200.7 million (95,7% of the operational budget). </a:t>
            </a:r>
          </a:p>
          <a:p>
            <a:pPr marL="0" indent="0" algn="just">
              <a:lnSpc>
                <a:spcPct val="115000"/>
              </a:lnSpc>
              <a:spcBef>
                <a:spcPts val="600"/>
              </a:spcBef>
              <a:spcAft>
                <a:spcPts val="600"/>
              </a:spcAft>
              <a:buNone/>
            </a:pPr>
            <a:r>
              <a:rPr lang="en-ZA" sz="16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The Department further reported it is in the process of finalising the </a:t>
            </a:r>
            <a:r>
              <a:rPr lang="en-ZA" sz="1600" dirty="0" err="1">
                <a:solidFill>
                  <a:schemeClr val="tx1"/>
                </a:solidFill>
                <a:latin typeface="Arial Narrow" panose="020B0606020202030204" pitchFamily="34" charset="0"/>
                <a:ea typeface="Calibri" panose="020F0502020204030204" pitchFamily="34" charset="0"/>
                <a:cs typeface="Times New Roman" panose="02020603050405020304" pitchFamily="18" charset="0"/>
              </a:rPr>
              <a:t>virements</a:t>
            </a:r>
            <a:r>
              <a:rPr lang="en-ZA" sz="160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 and shifting of funds between the programmes to ensure that unauthorised expenditure is not incurred on main division level.</a:t>
            </a:r>
          </a:p>
          <a:p>
            <a:pPr algn="just">
              <a:lnSpc>
                <a:spcPct val="120000"/>
              </a:lnSpc>
              <a:buClr>
                <a:schemeClr val="accent3">
                  <a:lumMod val="75000"/>
                </a:schemeClr>
              </a:buClr>
              <a:buFont typeface="Wingdings" panose="05000000000000000000" pitchFamily="2" charset="2"/>
              <a:buChar char="§"/>
            </a:pPr>
            <a:r>
              <a:rPr lang="en-US" sz="1600" b="1" dirty="0">
                <a:solidFill>
                  <a:schemeClr val="tx1"/>
                </a:solidFill>
                <a:latin typeface="Arial Narrow" panose="020B0606020202030204" pitchFamily="34" charset="0"/>
              </a:rPr>
              <a:t>Irregular, fruitless and wasteful expenditure</a:t>
            </a:r>
          </a:p>
          <a:p>
            <a:pPr algn="just">
              <a:lnSpc>
                <a:spcPct val="120000"/>
              </a:lnSpc>
              <a:buClr>
                <a:schemeClr val="accent3">
                  <a:lumMod val="75000"/>
                </a:schemeClr>
              </a:buClr>
              <a:buFont typeface="Wingdings" panose="05000000000000000000" pitchFamily="2" charset="2"/>
              <a:buChar char="Ø"/>
            </a:pPr>
            <a:r>
              <a:rPr lang="en-US" sz="1600" dirty="0">
                <a:solidFill>
                  <a:schemeClr val="tx1"/>
                </a:solidFill>
                <a:latin typeface="Arial Narrow" panose="020B0606020202030204" pitchFamily="34" charset="0"/>
              </a:rPr>
              <a:t>In the 2</a:t>
            </a:r>
            <a:r>
              <a:rPr lang="en-US" sz="1600" baseline="30000" dirty="0">
                <a:solidFill>
                  <a:schemeClr val="tx1"/>
                </a:solidFill>
                <a:latin typeface="Arial Narrow" panose="020B0606020202030204" pitchFamily="34" charset="0"/>
              </a:rPr>
              <a:t>nd</a:t>
            </a:r>
            <a:r>
              <a:rPr lang="en-US" sz="1600" dirty="0">
                <a:solidFill>
                  <a:schemeClr val="tx1"/>
                </a:solidFill>
                <a:latin typeface="Arial Narrow" panose="020B0606020202030204" pitchFamily="34" charset="0"/>
              </a:rPr>
              <a:t>, 3</a:t>
            </a:r>
            <a:r>
              <a:rPr lang="en-US" sz="1600" baseline="30000" dirty="0">
                <a:solidFill>
                  <a:schemeClr val="tx1"/>
                </a:solidFill>
                <a:latin typeface="Arial Narrow" panose="020B0606020202030204" pitchFamily="34" charset="0"/>
              </a:rPr>
              <a:t>rd</a:t>
            </a:r>
            <a:r>
              <a:rPr lang="en-US" sz="1600" dirty="0">
                <a:solidFill>
                  <a:schemeClr val="tx1"/>
                </a:solidFill>
                <a:latin typeface="Arial Narrow" panose="020B0606020202030204" pitchFamily="34" charset="0"/>
              </a:rPr>
              <a:t> </a:t>
            </a:r>
            <a:r>
              <a:rPr lang="en-US" sz="1600" dirty="0" smtClean="0">
                <a:solidFill>
                  <a:schemeClr val="tx1"/>
                </a:solidFill>
                <a:latin typeface="Arial Narrow" panose="020B0606020202030204" pitchFamily="34" charset="0"/>
              </a:rPr>
              <a:t>and the 4</a:t>
            </a:r>
            <a:r>
              <a:rPr lang="en-US" sz="1600" baseline="30000" dirty="0" smtClean="0">
                <a:solidFill>
                  <a:schemeClr val="tx1"/>
                </a:solidFill>
                <a:latin typeface="Arial Narrow" panose="020B0606020202030204" pitchFamily="34" charset="0"/>
              </a:rPr>
              <a:t>th</a:t>
            </a:r>
            <a:r>
              <a:rPr lang="en-US" sz="1600" dirty="0" smtClean="0">
                <a:solidFill>
                  <a:schemeClr val="tx1"/>
                </a:solidFill>
                <a:latin typeface="Arial Narrow" panose="020B0606020202030204" pitchFamily="34" charset="0"/>
              </a:rPr>
              <a:t> </a:t>
            </a:r>
            <a:r>
              <a:rPr lang="en-US" sz="1600" dirty="0">
                <a:solidFill>
                  <a:schemeClr val="tx1"/>
                </a:solidFill>
                <a:latin typeface="Arial Narrow" panose="020B0606020202030204" pitchFamily="34" charset="0"/>
              </a:rPr>
              <a:t>quarter of the financial year, management reported and assured the ARC that the Department did not incur irregular, fruitless and wasteful expenditure.</a:t>
            </a:r>
          </a:p>
          <a:p>
            <a:pPr algn="just">
              <a:lnSpc>
                <a:spcPct val="120000"/>
              </a:lnSpc>
              <a:buClr>
                <a:schemeClr val="accent3">
                  <a:lumMod val="75000"/>
                </a:schemeClr>
              </a:buClr>
              <a:buFont typeface="Wingdings" panose="05000000000000000000" pitchFamily="2" charset="2"/>
              <a:buChar char="Ø"/>
            </a:pPr>
            <a:r>
              <a:rPr lang="en-US" sz="1600" dirty="0">
                <a:solidFill>
                  <a:schemeClr val="tx1"/>
                </a:solidFill>
                <a:latin typeface="Arial Narrow" panose="020B0606020202030204" pitchFamily="34" charset="0"/>
              </a:rPr>
              <a:t>The transactions that resulted in irregular expenditure </a:t>
            </a:r>
            <a:r>
              <a:rPr lang="en-US" sz="1600" dirty="0" smtClean="0">
                <a:solidFill>
                  <a:schemeClr val="tx1"/>
                </a:solidFill>
                <a:latin typeface="Arial Narrow" panose="020B0606020202030204" pitchFamily="34" charset="0"/>
              </a:rPr>
              <a:t>incurred </a:t>
            </a:r>
            <a:r>
              <a:rPr lang="en-US" sz="1600" dirty="0">
                <a:solidFill>
                  <a:schemeClr val="tx1"/>
                </a:solidFill>
                <a:latin typeface="Arial Narrow" panose="020B0606020202030204" pitchFamily="34" charset="0"/>
              </a:rPr>
              <a:t>in </a:t>
            </a:r>
            <a:r>
              <a:rPr lang="en-GB" sz="1600" dirty="0">
                <a:solidFill>
                  <a:schemeClr val="tx1"/>
                </a:solidFill>
                <a:latin typeface="Arial Narrow" panose="020B0606020202030204" pitchFamily="34" charset="0"/>
              </a:rPr>
              <a:t>2017/18, 2016/17, 2015/16, 2013/14 and 2012/13 which information was available were investigated.</a:t>
            </a:r>
            <a:r>
              <a:rPr lang="en-US" sz="1600" dirty="0">
                <a:solidFill>
                  <a:schemeClr val="tx1"/>
                </a:solidFill>
                <a:latin typeface="Arial Narrow" panose="020B0606020202030204" pitchFamily="34" charset="0"/>
              </a:rPr>
              <a:t> </a:t>
            </a:r>
          </a:p>
          <a:p>
            <a:pPr marL="457200" lvl="1" indent="0" algn="just" defTabSz="457200">
              <a:lnSpc>
                <a:spcPct val="150000"/>
              </a:lnSpc>
              <a:spcBef>
                <a:spcPts val="0"/>
              </a:spcBef>
              <a:buClr>
                <a:schemeClr val="accent2">
                  <a:lumMod val="75000"/>
                </a:schemeClr>
              </a:buClr>
              <a:buSzPct val="100000"/>
              <a:buNone/>
            </a:pPr>
            <a:endParaRPr lang="en-ZA" sz="1600" dirty="0" smtClean="0">
              <a:latin typeface="Arial Narrow" panose="020B0606020202030204" pitchFamily="34" charset="0"/>
            </a:endParaRPr>
          </a:p>
        </p:txBody>
      </p:sp>
    </p:spTree>
    <p:extLst>
      <p:ext uri="{BB962C8B-B14F-4D97-AF65-F5344CB8AC3E}">
        <p14:creationId xmlns:p14="http://schemas.microsoft.com/office/powerpoint/2010/main" xmlns="" val="3456987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570368"/>
          </a:xfrm>
          <a:solidFill>
            <a:schemeClr val="accent3">
              <a:lumMod val="75000"/>
            </a:schemeClr>
          </a:solidFill>
        </p:spPr>
        <p:txBody>
          <a:bodyPr>
            <a:normAutofit/>
          </a:bodyPr>
          <a:lstStyle/>
          <a:p>
            <a:r>
              <a:rPr lang="en-ZA" sz="2000" b="1" smtClean="0">
                <a:solidFill>
                  <a:schemeClr val="bg1"/>
                </a:solidFill>
              </a:rPr>
              <a:t>Financial Management</a:t>
            </a:r>
            <a:endParaRPr lang="en-ZA" sz="2000" b="1" dirty="0">
              <a:solidFill>
                <a:schemeClr val="bg1"/>
              </a:solidFill>
            </a:endParaRPr>
          </a:p>
        </p:txBody>
      </p:sp>
      <p:sp>
        <p:nvSpPr>
          <p:cNvPr id="3" name="Content Placeholder 2"/>
          <p:cNvSpPr>
            <a:spLocks noGrp="1"/>
          </p:cNvSpPr>
          <p:nvPr>
            <p:ph idx="1"/>
          </p:nvPr>
        </p:nvSpPr>
        <p:spPr>
          <a:xfrm>
            <a:off x="1" y="767931"/>
            <a:ext cx="9143999" cy="5766339"/>
          </a:xfrm>
        </p:spPr>
        <p:txBody>
          <a:bodyPr>
            <a:normAutofit/>
          </a:bodyPr>
          <a:lstStyle/>
          <a:p>
            <a:pPr algn="just">
              <a:lnSpc>
                <a:spcPct val="120000"/>
              </a:lnSpc>
              <a:buClr>
                <a:schemeClr val="accent3">
                  <a:lumMod val="75000"/>
                </a:schemeClr>
              </a:buClr>
              <a:buFont typeface="Wingdings" panose="05000000000000000000" pitchFamily="2" charset="2"/>
              <a:buChar char="Ø"/>
            </a:pPr>
            <a:r>
              <a:rPr lang="en-GB" sz="1500" dirty="0">
                <a:solidFill>
                  <a:schemeClr val="tx1"/>
                </a:solidFill>
                <a:latin typeface="Arial Narrow" panose="020B0606020202030204" pitchFamily="34" charset="0"/>
              </a:rPr>
              <a:t>26 transactions which are classified as irregular transactions were not investigated due to unavailability of payment batches. The details of the transactions that were not investigated are as follows:</a:t>
            </a:r>
          </a:p>
          <a:p>
            <a:pPr algn="just">
              <a:lnSpc>
                <a:spcPct val="120000"/>
              </a:lnSpc>
              <a:buClr>
                <a:schemeClr val="accent3">
                  <a:lumMod val="75000"/>
                </a:schemeClr>
              </a:buClr>
              <a:buFont typeface="Wingdings" panose="05000000000000000000" pitchFamily="2" charset="2"/>
              <a:buChar char="Ø"/>
            </a:pPr>
            <a:endParaRPr lang="en-GB" sz="1400" dirty="0" smtClean="0">
              <a:solidFill>
                <a:srgbClr val="FF0000"/>
              </a:solidFill>
              <a:latin typeface="Arial Narrow" panose="020B0606020202030204" pitchFamily="34" charset="0"/>
            </a:endParaRPr>
          </a:p>
          <a:p>
            <a:pPr algn="just">
              <a:lnSpc>
                <a:spcPct val="120000"/>
              </a:lnSpc>
              <a:buClr>
                <a:schemeClr val="accent3">
                  <a:lumMod val="75000"/>
                </a:schemeClr>
              </a:buClr>
              <a:buFont typeface="Wingdings" panose="05000000000000000000" pitchFamily="2" charset="2"/>
              <a:buChar char="Ø"/>
            </a:pPr>
            <a:endParaRPr lang="en-GB" sz="1400" dirty="0" smtClean="0">
              <a:solidFill>
                <a:srgbClr val="FF0000"/>
              </a:solidFill>
              <a:latin typeface="Arial Narrow" panose="020B0606020202030204" pitchFamily="34" charset="0"/>
            </a:endParaRPr>
          </a:p>
          <a:p>
            <a:pPr marL="0" indent="0" algn="just">
              <a:lnSpc>
                <a:spcPct val="120000"/>
              </a:lnSpc>
              <a:buClr>
                <a:schemeClr val="accent3">
                  <a:lumMod val="75000"/>
                </a:schemeClr>
              </a:buClr>
              <a:buNone/>
            </a:pPr>
            <a:endParaRPr lang="en-GB" sz="1400" dirty="0">
              <a:solidFill>
                <a:srgbClr val="FF0000"/>
              </a:solidFill>
              <a:latin typeface="Arial Narrow" panose="020B0606020202030204" pitchFamily="34" charset="0"/>
            </a:endParaRPr>
          </a:p>
          <a:p>
            <a:pPr marL="0" indent="0" algn="just">
              <a:lnSpc>
                <a:spcPct val="120000"/>
              </a:lnSpc>
              <a:buClr>
                <a:schemeClr val="accent3">
                  <a:lumMod val="75000"/>
                </a:schemeClr>
              </a:buClr>
              <a:buNone/>
            </a:pPr>
            <a:endParaRPr lang="en-GB" sz="1400" dirty="0">
              <a:solidFill>
                <a:srgbClr val="FF0000"/>
              </a:solidFill>
              <a:latin typeface="Arial Narrow" panose="020B0606020202030204" pitchFamily="34" charset="0"/>
            </a:endParaRPr>
          </a:p>
          <a:p>
            <a:pPr marL="0" indent="0" algn="just">
              <a:lnSpc>
                <a:spcPct val="120000"/>
              </a:lnSpc>
              <a:buClr>
                <a:schemeClr val="accent3">
                  <a:lumMod val="75000"/>
                </a:schemeClr>
              </a:buClr>
              <a:buNone/>
            </a:pPr>
            <a:endParaRPr lang="en-GB" sz="1400" dirty="0">
              <a:solidFill>
                <a:srgbClr val="FF0000"/>
              </a:solidFill>
              <a:latin typeface="Arial Narrow" panose="020B0606020202030204" pitchFamily="34" charset="0"/>
            </a:endParaRPr>
          </a:p>
          <a:p>
            <a:pPr marL="0" indent="0" algn="just">
              <a:lnSpc>
                <a:spcPct val="120000"/>
              </a:lnSpc>
              <a:buClr>
                <a:schemeClr val="accent3">
                  <a:lumMod val="75000"/>
                </a:schemeClr>
              </a:buClr>
              <a:buNone/>
            </a:pPr>
            <a:endParaRPr lang="en-GB" sz="1400" dirty="0">
              <a:solidFill>
                <a:srgbClr val="FF0000"/>
              </a:solidFill>
              <a:latin typeface="Arial Narrow" panose="020B0606020202030204" pitchFamily="34" charset="0"/>
            </a:endParaRPr>
          </a:p>
          <a:p>
            <a:pPr marL="0" indent="0" algn="just">
              <a:lnSpc>
                <a:spcPct val="120000"/>
              </a:lnSpc>
              <a:buClr>
                <a:schemeClr val="accent3">
                  <a:lumMod val="75000"/>
                </a:schemeClr>
              </a:buClr>
              <a:buNone/>
            </a:pPr>
            <a:endParaRPr lang="en-GB" sz="1400" dirty="0">
              <a:solidFill>
                <a:srgbClr val="FF0000"/>
              </a:solidFill>
              <a:latin typeface="Arial Narrow" panose="020B0606020202030204" pitchFamily="34" charset="0"/>
            </a:endParaRPr>
          </a:p>
          <a:p>
            <a:pPr algn="just">
              <a:lnSpc>
                <a:spcPct val="120000"/>
              </a:lnSpc>
              <a:buClr>
                <a:schemeClr val="accent3">
                  <a:lumMod val="75000"/>
                </a:schemeClr>
              </a:buClr>
              <a:buFont typeface="Wingdings" panose="05000000000000000000" pitchFamily="2" charset="2"/>
              <a:buChar char="Ø"/>
            </a:pPr>
            <a:endParaRPr lang="en-GB" sz="1400" dirty="0">
              <a:solidFill>
                <a:srgbClr val="FF0000"/>
              </a:solidFill>
              <a:latin typeface="Arial Narrow" panose="020B0606020202030204" pitchFamily="34" charset="0"/>
            </a:endParaRPr>
          </a:p>
          <a:p>
            <a:pPr algn="just">
              <a:lnSpc>
                <a:spcPct val="120000"/>
              </a:lnSpc>
              <a:buClr>
                <a:schemeClr val="accent3">
                  <a:lumMod val="75000"/>
                </a:schemeClr>
              </a:buClr>
              <a:buFont typeface="Wingdings" panose="05000000000000000000" pitchFamily="2" charset="2"/>
              <a:buChar char="Ø"/>
            </a:pPr>
            <a:r>
              <a:rPr lang="en-US" sz="1500" dirty="0">
                <a:solidFill>
                  <a:prstClr val="black">
                    <a:lumMod val="85000"/>
                    <a:lumOff val="15000"/>
                  </a:prstClr>
                </a:solidFill>
                <a:latin typeface="Arial Narrow" panose="020B0606020202030204" pitchFamily="34" charset="0"/>
              </a:rPr>
              <a:t>Consequence management was implemented on all the officials who have been found to have transgressed the applicable prescripts who are still in the employment of the Department and other G</a:t>
            </a:r>
            <a:r>
              <a:rPr lang="en-US" sz="1500" dirty="0" smtClean="0">
                <a:solidFill>
                  <a:prstClr val="black">
                    <a:lumMod val="85000"/>
                    <a:lumOff val="15000"/>
                  </a:prstClr>
                </a:solidFill>
                <a:latin typeface="Arial Narrow" panose="020B0606020202030204" pitchFamily="34" charset="0"/>
              </a:rPr>
              <a:t>overnment Departments</a:t>
            </a:r>
            <a:r>
              <a:rPr lang="en-US" sz="1500" dirty="0">
                <a:solidFill>
                  <a:prstClr val="black">
                    <a:lumMod val="85000"/>
                    <a:lumOff val="15000"/>
                  </a:prstClr>
                </a:solidFill>
                <a:latin typeface="Arial Narrow" panose="020B0606020202030204" pitchFamily="34" charset="0"/>
              </a:rPr>
              <a:t>. </a:t>
            </a:r>
          </a:p>
          <a:p>
            <a:pPr algn="just">
              <a:lnSpc>
                <a:spcPct val="120000"/>
              </a:lnSpc>
              <a:buClr>
                <a:schemeClr val="accent3">
                  <a:lumMod val="75000"/>
                </a:schemeClr>
              </a:buClr>
              <a:buFont typeface="Wingdings" panose="05000000000000000000" pitchFamily="2" charset="2"/>
              <a:buChar char="Ø"/>
            </a:pPr>
            <a:r>
              <a:rPr lang="en-GB" sz="1500" dirty="0">
                <a:solidFill>
                  <a:prstClr val="black">
                    <a:lumMod val="85000"/>
                    <a:lumOff val="15000"/>
                  </a:prstClr>
                </a:solidFill>
                <a:latin typeface="Arial Narrow" panose="020B0606020202030204" pitchFamily="34" charset="0"/>
              </a:rPr>
              <a:t>The ARC was assured that on all transactions investigated, the Department did not suffer any loss as a result of irregular expenditure incurred. </a:t>
            </a:r>
            <a:endParaRPr lang="en-US" sz="1500" dirty="0">
              <a:solidFill>
                <a:prstClr val="black">
                  <a:lumMod val="85000"/>
                  <a:lumOff val="15000"/>
                </a:prstClr>
              </a:solidFill>
              <a:latin typeface="Arial Narrow" panose="020B0606020202030204" pitchFamily="34" charset="0"/>
            </a:endParaRPr>
          </a:p>
          <a:p>
            <a:pPr marL="457200" lvl="1" indent="0" algn="just" defTabSz="457200">
              <a:lnSpc>
                <a:spcPct val="150000"/>
              </a:lnSpc>
              <a:spcBef>
                <a:spcPts val="0"/>
              </a:spcBef>
              <a:buClr>
                <a:schemeClr val="accent2">
                  <a:lumMod val="75000"/>
                </a:schemeClr>
              </a:buClr>
              <a:buSzPct val="100000"/>
              <a:buNone/>
            </a:pPr>
            <a:endParaRPr lang="en-ZA" sz="1600" dirty="0" smtClean="0">
              <a:latin typeface="Arial Narrow" panose="020B0606020202030204" pitchFamily="34" charset="0"/>
            </a:endParaRPr>
          </a:p>
        </p:txBody>
      </p:sp>
      <p:pic>
        <p:nvPicPr>
          <p:cNvPr id="4" name="Picture 3"/>
          <p:cNvPicPr>
            <a:picLocks noChangeAspect="1"/>
          </p:cNvPicPr>
          <p:nvPr/>
        </p:nvPicPr>
        <p:blipFill>
          <a:blip r:embed="rId2"/>
          <a:stretch>
            <a:fillRect/>
          </a:stretch>
        </p:blipFill>
        <p:spPr>
          <a:xfrm>
            <a:off x="1673152" y="1440066"/>
            <a:ext cx="4608975" cy="2621507"/>
          </a:xfrm>
          <a:prstGeom prst="rect">
            <a:avLst/>
          </a:prstGeom>
        </p:spPr>
      </p:pic>
    </p:spTree>
    <p:extLst>
      <p:ext uri="{BB962C8B-B14F-4D97-AF65-F5344CB8AC3E}">
        <p14:creationId xmlns:p14="http://schemas.microsoft.com/office/powerpoint/2010/main" xmlns="" val="3892496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570368"/>
          </a:xfrm>
          <a:solidFill>
            <a:schemeClr val="accent3">
              <a:lumMod val="75000"/>
            </a:schemeClr>
          </a:solidFill>
        </p:spPr>
        <p:txBody>
          <a:bodyPr>
            <a:normAutofit/>
          </a:bodyPr>
          <a:lstStyle/>
          <a:p>
            <a:r>
              <a:rPr lang="en-ZA" sz="2000" b="1" smtClean="0">
                <a:solidFill>
                  <a:schemeClr val="bg1"/>
                </a:solidFill>
              </a:rPr>
              <a:t>Financial Management</a:t>
            </a:r>
            <a:endParaRPr lang="en-ZA" sz="2000" b="1" dirty="0">
              <a:solidFill>
                <a:schemeClr val="bg1"/>
              </a:solidFill>
            </a:endParaRPr>
          </a:p>
        </p:txBody>
      </p:sp>
      <p:sp>
        <p:nvSpPr>
          <p:cNvPr id="3" name="Content Placeholder 2"/>
          <p:cNvSpPr>
            <a:spLocks noGrp="1"/>
          </p:cNvSpPr>
          <p:nvPr>
            <p:ph idx="1"/>
          </p:nvPr>
        </p:nvSpPr>
        <p:spPr>
          <a:xfrm>
            <a:off x="1" y="767931"/>
            <a:ext cx="9143999" cy="5766339"/>
          </a:xfrm>
        </p:spPr>
        <p:txBody>
          <a:bodyPr>
            <a:normAutofit fontScale="92500" lnSpcReduction="10000"/>
          </a:bodyPr>
          <a:lstStyle/>
          <a:p>
            <a:pPr algn="just">
              <a:lnSpc>
                <a:spcPct val="120000"/>
              </a:lnSpc>
              <a:buClr>
                <a:schemeClr val="accent3">
                  <a:lumMod val="75000"/>
                </a:schemeClr>
              </a:buClr>
              <a:buFont typeface="Wingdings" panose="05000000000000000000" pitchFamily="2" charset="2"/>
              <a:buChar char="§"/>
            </a:pPr>
            <a:r>
              <a:rPr lang="en-US" sz="1600" b="1" dirty="0">
                <a:latin typeface="Arial Narrow" panose="020B0606020202030204" pitchFamily="34" charset="0"/>
              </a:rPr>
              <a:t>Deviations from Normal Procurement Processes</a:t>
            </a:r>
          </a:p>
          <a:p>
            <a:pPr marL="0" indent="0" algn="just">
              <a:lnSpc>
                <a:spcPct val="120000"/>
              </a:lnSpc>
              <a:buClr>
                <a:schemeClr val="accent3">
                  <a:lumMod val="75000"/>
                </a:schemeClr>
              </a:buClr>
              <a:buNone/>
            </a:pPr>
            <a:r>
              <a:rPr lang="en-US" sz="1600" dirty="0">
                <a:latin typeface="Arial Narrow" panose="020B0606020202030204" pitchFamily="34" charset="0"/>
              </a:rPr>
              <a:t>The Department reported several deviations from the normal procurement of goods and services. The Department assured the ARC that prior approval was obtained from the Accounting Officer to deviate from the normal procurement processes and that there are valid reasons for the deviations. An assurance was also provided that none of the deviations will result into irregular expenditure. </a:t>
            </a:r>
          </a:p>
          <a:p>
            <a:pPr algn="just">
              <a:lnSpc>
                <a:spcPct val="120000"/>
              </a:lnSpc>
              <a:buClr>
                <a:schemeClr val="accent3">
                  <a:lumMod val="75000"/>
                </a:schemeClr>
              </a:buClr>
              <a:buFont typeface="Wingdings" panose="05000000000000000000" pitchFamily="2" charset="2"/>
              <a:buChar char="§"/>
            </a:pPr>
            <a:r>
              <a:rPr lang="en-US" sz="1600" b="1" dirty="0">
                <a:solidFill>
                  <a:schemeClr val="tx1"/>
                </a:solidFill>
                <a:latin typeface="Arial Narrow" panose="020B0606020202030204" pitchFamily="34" charset="0"/>
              </a:rPr>
              <a:t>Payment of Valid Invoices within 30 days</a:t>
            </a:r>
          </a:p>
          <a:p>
            <a:pPr marL="0" indent="0" algn="just">
              <a:lnSpc>
                <a:spcPct val="120000"/>
              </a:lnSpc>
              <a:buClr>
                <a:schemeClr val="accent3">
                  <a:lumMod val="75000"/>
                </a:schemeClr>
              </a:buClr>
              <a:buNone/>
            </a:pPr>
            <a:r>
              <a:rPr lang="en-US" sz="1600" dirty="0">
                <a:latin typeface="Arial Narrow" panose="020B0606020202030204" pitchFamily="34" charset="0"/>
              </a:rPr>
              <a:t>In three quarters the reports indicated that all valid invoices were paid within 30 days after the </a:t>
            </a:r>
            <a:r>
              <a:rPr lang="en-US" sz="1600" dirty="0" smtClean="0">
                <a:latin typeface="Arial Narrow" panose="020B0606020202030204" pitchFamily="34" charset="0"/>
              </a:rPr>
              <a:t>receipt </a:t>
            </a:r>
            <a:r>
              <a:rPr lang="en-US" sz="1600" dirty="0">
                <a:latin typeface="Arial Narrow" panose="020B0606020202030204" pitchFamily="34" charset="0"/>
              </a:rPr>
              <a:t>of the invoice.</a:t>
            </a:r>
          </a:p>
          <a:p>
            <a:pPr algn="just">
              <a:lnSpc>
                <a:spcPct val="120000"/>
              </a:lnSpc>
              <a:buClr>
                <a:schemeClr val="accent3">
                  <a:lumMod val="75000"/>
                </a:schemeClr>
              </a:buClr>
              <a:buFont typeface="Wingdings" panose="05000000000000000000" pitchFamily="2" charset="2"/>
              <a:buChar char="§"/>
            </a:pPr>
            <a:r>
              <a:rPr lang="en-US" sz="1600" b="1" dirty="0">
                <a:latin typeface="Arial Narrow" panose="020B0606020202030204" pitchFamily="34" charset="0"/>
              </a:rPr>
              <a:t>Progress on the Implementation of Audit Action Plan</a:t>
            </a:r>
          </a:p>
          <a:p>
            <a:pPr marL="0" indent="0" algn="just">
              <a:lnSpc>
                <a:spcPct val="120000"/>
              </a:lnSpc>
              <a:buClr>
                <a:schemeClr val="accent3">
                  <a:lumMod val="75000"/>
                </a:schemeClr>
              </a:buClr>
              <a:buNone/>
            </a:pPr>
            <a:r>
              <a:rPr lang="en-US" sz="1600" dirty="0">
                <a:latin typeface="Arial Narrow" panose="020B0606020202030204" pitchFamily="34" charset="0"/>
              </a:rPr>
              <a:t>The latest progress report on the implementation of the audit action plan indicates that thirteen </a:t>
            </a:r>
            <a:r>
              <a:rPr lang="en-US" sz="1600" dirty="0" smtClean="0">
                <a:latin typeface="Arial Narrow" panose="020B0606020202030204" pitchFamily="34" charset="0"/>
              </a:rPr>
              <a:t>(</a:t>
            </a:r>
            <a:r>
              <a:rPr lang="en-US" sz="1600" dirty="0">
                <a:latin typeface="Arial Narrow" panose="020B0606020202030204" pitchFamily="34" charset="0"/>
              </a:rPr>
              <a:t>13) of the nineteen (19) audit findings </a:t>
            </a:r>
            <a:r>
              <a:rPr lang="en-US" sz="1600" dirty="0" smtClean="0">
                <a:latin typeface="Arial Narrow" panose="020B0606020202030204" pitchFamily="34" charset="0"/>
              </a:rPr>
              <a:t>for </a:t>
            </a:r>
            <a:r>
              <a:rPr lang="en-US" sz="1600" dirty="0">
                <a:latin typeface="Arial Narrow" panose="020B0606020202030204" pitchFamily="34" charset="0"/>
              </a:rPr>
              <a:t>2021/22 financial have been resolved. Assurance was also obtained from Internal Audit on the reported status. The following audit findings were not yet resolved:</a:t>
            </a:r>
          </a:p>
          <a:p>
            <a:pPr algn="just">
              <a:lnSpc>
                <a:spcPct val="120000"/>
              </a:lnSpc>
              <a:buClr>
                <a:schemeClr val="accent3">
                  <a:lumMod val="75000"/>
                </a:schemeClr>
              </a:buClr>
              <a:buFont typeface="Wingdings" panose="05000000000000000000" pitchFamily="2" charset="2"/>
              <a:buChar char="Ø"/>
            </a:pPr>
            <a:r>
              <a:rPr lang="en-GB" sz="1600" kern="0" dirty="0">
                <a:solidFill>
                  <a:schemeClr val="tx1"/>
                </a:solidFill>
                <a:latin typeface="Arial Narrow" panose="020B0606020202030204" pitchFamily="34" charset="0"/>
              </a:rPr>
              <a:t>Inadequate segregation of duties in ICT division due to understaffing,</a:t>
            </a:r>
          </a:p>
          <a:p>
            <a:pPr algn="just">
              <a:lnSpc>
                <a:spcPct val="120000"/>
              </a:lnSpc>
              <a:buClr>
                <a:schemeClr val="accent3">
                  <a:lumMod val="75000"/>
                </a:schemeClr>
              </a:buClr>
              <a:buFont typeface="Wingdings" panose="05000000000000000000" pitchFamily="2" charset="2"/>
              <a:buChar char="Ø"/>
            </a:pPr>
            <a:r>
              <a:rPr lang="en-ZA" sz="1600" kern="0" dirty="0">
                <a:solidFill>
                  <a:schemeClr val="tx1"/>
                </a:solidFill>
                <a:latin typeface="Arial Narrow" panose="020B0606020202030204" pitchFamily="34" charset="0"/>
              </a:rPr>
              <a:t>Employees without Job descriptions,</a:t>
            </a:r>
          </a:p>
          <a:p>
            <a:pPr algn="just">
              <a:lnSpc>
                <a:spcPct val="120000"/>
              </a:lnSpc>
              <a:buClr>
                <a:schemeClr val="accent3">
                  <a:lumMod val="75000"/>
                </a:schemeClr>
              </a:buClr>
              <a:buFont typeface="Wingdings" panose="05000000000000000000" pitchFamily="2" charset="2"/>
              <a:buChar char="Ø"/>
            </a:pPr>
            <a:r>
              <a:rPr lang="en-ZA" sz="1600" kern="0" dirty="0">
                <a:solidFill>
                  <a:schemeClr val="tx1"/>
                </a:solidFill>
                <a:latin typeface="Arial Narrow" panose="020B0606020202030204" pitchFamily="34" charset="0"/>
              </a:rPr>
              <a:t>Performance agreement not signed,</a:t>
            </a:r>
          </a:p>
          <a:p>
            <a:pPr algn="just">
              <a:lnSpc>
                <a:spcPct val="120000"/>
              </a:lnSpc>
              <a:buClr>
                <a:schemeClr val="accent3">
                  <a:lumMod val="75000"/>
                </a:schemeClr>
              </a:buClr>
              <a:buFont typeface="Wingdings" panose="05000000000000000000" pitchFamily="2" charset="2"/>
              <a:buChar char="Ø"/>
            </a:pPr>
            <a:r>
              <a:rPr lang="en-GB" sz="1600" kern="0" dirty="0">
                <a:solidFill>
                  <a:schemeClr val="tx1"/>
                </a:solidFill>
                <a:latin typeface="Arial Narrow" panose="020B0606020202030204" pitchFamily="34" charset="0"/>
              </a:rPr>
              <a:t>Non-compliance to the B-BBEE Commission Act, </a:t>
            </a:r>
          </a:p>
          <a:p>
            <a:pPr algn="just">
              <a:lnSpc>
                <a:spcPct val="120000"/>
              </a:lnSpc>
              <a:buClr>
                <a:schemeClr val="accent3">
                  <a:lumMod val="75000"/>
                </a:schemeClr>
              </a:buClr>
              <a:buFont typeface="Wingdings" panose="05000000000000000000" pitchFamily="2" charset="2"/>
              <a:buChar char="Ø"/>
            </a:pPr>
            <a:r>
              <a:rPr lang="en-ZA" sz="1600" kern="0" dirty="0">
                <a:solidFill>
                  <a:schemeClr val="tx1"/>
                </a:solidFill>
                <a:latin typeface="Arial Narrow" panose="020B0606020202030204" pitchFamily="34" charset="0"/>
              </a:rPr>
              <a:t>Long outstanding debtors, and</a:t>
            </a:r>
          </a:p>
          <a:p>
            <a:pPr algn="just">
              <a:lnSpc>
                <a:spcPct val="120000"/>
              </a:lnSpc>
              <a:buClr>
                <a:schemeClr val="accent3">
                  <a:lumMod val="75000"/>
                </a:schemeClr>
              </a:buClr>
              <a:buFont typeface="Wingdings" panose="05000000000000000000" pitchFamily="2" charset="2"/>
              <a:buChar char="Ø"/>
            </a:pPr>
            <a:r>
              <a:rPr lang="en-ZA" sz="1600" kern="0" dirty="0">
                <a:solidFill>
                  <a:schemeClr val="tx1"/>
                </a:solidFill>
                <a:latin typeface="Arial Narrow" panose="020B0606020202030204" pitchFamily="34" charset="0"/>
              </a:rPr>
              <a:t>Non performance of external assessments on Internal Audit function</a:t>
            </a:r>
          </a:p>
          <a:p>
            <a:pPr marL="457200" lvl="1" indent="0" algn="just" defTabSz="457200">
              <a:lnSpc>
                <a:spcPct val="150000"/>
              </a:lnSpc>
              <a:spcBef>
                <a:spcPts val="0"/>
              </a:spcBef>
              <a:buClr>
                <a:schemeClr val="accent2">
                  <a:lumMod val="75000"/>
                </a:schemeClr>
              </a:buClr>
              <a:buSzPct val="100000"/>
              <a:buNone/>
            </a:pPr>
            <a:endParaRPr lang="en-ZA" sz="1600" dirty="0" smtClean="0">
              <a:latin typeface="Arial Narrow" panose="020B0606020202030204" pitchFamily="34" charset="0"/>
            </a:endParaRPr>
          </a:p>
        </p:txBody>
      </p:sp>
    </p:spTree>
    <p:extLst>
      <p:ext uri="{BB962C8B-B14F-4D97-AF65-F5344CB8AC3E}">
        <p14:creationId xmlns:p14="http://schemas.microsoft.com/office/powerpoint/2010/main" xmlns="" val="3830753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570368"/>
          </a:xfrm>
          <a:solidFill>
            <a:schemeClr val="accent3">
              <a:lumMod val="75000"/>
            </a:schemeClr>
          </a:solidFill>
        </p:spPr>
        <p:txBody>
          <a:bodyPr>
            <a:normAutofit/>
          </a:bodyPr>
          <a:lstStyle/>
          <a:p>
            <a:r>
              <a:rPr lang="en-ZA" sz="2000" b="1" smtClean="0">
                <a:solidFill>
                  <a:schemeClr val="bg1"/>
                </a:solidFill>
              </a:rPr>
              <a:t>Financial Management</a:t>
            </a:r>
            <a:endParaRPr lang="en-ZA" sz="2000" b="1" dirty="0">
              <a:solidFill>
                <a:schemeClr val="bg1"/>
              </a:solidFill>
            </a:endParaRPr>
          </a:p>
        </p:txBody>
      </p:sp>
      <p:sp>
        <p:nvSpPr>
          <p:cNvPr id="3" name="Content Placeholder 2"/>
          <p:cNvSpPr>
            <a:spLocks noGrp="1"/>
          </p:cNvSpPr>
          <p:nvPr>
            <p:ph idx="1"/>
          </p:nvPr>
        </p:nvSpPr>
        <p:spPr>
          <a:xfrm>
            <a:off x="228600" y="767931"/>
            <a:ext cx="8473440" cy="5766339"/>
          </a:xfrm>
        </p:spPr>
        <p:txBody>
          <a:bodyPr>
            <a:normAutofit/>
          </a:bodyPr>
          <a:lstStyle/>
          <a:p>
            <a:pPr marL="0" indent="0" algn="just">
              <a:lnSpc>
                <a:spcPct val="120000"/>
              </a:lnSpc>
              <a:buClr>
                <a:schemeClr val="accent3">
                  <a:lumMod val="75000"/>
                </a:schemeClr>
              </a:buClr>
              <a:buNone/>
            </a:pPr>
            <a:r>
              <a:rPr lang="en-GB" sz="1500" b="1" dirty="0">
                <a:solidFill>
                  <a:schemeClr val="accent4">
                    <a:lumMod val="75000"/>
                  </a:schemeClr>
                </a:solidFill>
                <a:latin typeface="Arial Narrow" panose="020B0606020202030204" pitchFamily="34" charset="0"/>
              </a:rPr>
              <a:t>Recommendation</a:t>
            </a:r>
            <a:endParaRPr lang="en-GB" sz="1500" b="1" dirty="0">
              <a:solidFill>
                <a:schemeClr val="tx1"/>
              </a:solidFill>
              <a:latin typeface="Arial Narrow" panose="020B0606020202030204" pitchFamily="34" charset="0"/>
            </a:endParaRPr>
          </a:p>
          <a:p>
            <a:pPr algn="just">
              <a:lnSpc>
                <a:spcPct val="120000"/>
              </a:lnSpc>
              <a:buClr>
                <a:schemeClr val="accent3">
                  <a:lumMod val="75000"/>
                </a:schemeClr>
              </a:buClr>
              <a:buFont typeface="Wingdings" panose="05000000000000000000" pitchFamily="2" charset="2"/>
              <a:buChar char="§"/>
            </a:pPr>
            <a:r>
              <a:rPr lang="en-GB" sz="1500" dirty="0">
                <a:solidFill>
                  <a:schemeClr val="tx1"/>
                </a:solidFill>
                <a:latin typeface="Arial Narrow" panose="020B0606020202030204" pitchFamily="34" charset="0"/>
              </a:rPr>
              <a:t>The Department should consider shifting funds from areas with underspending to those with high budget constraints.</a:t>
            </a:r>
          </a:p>
          <a:p>
            <a:pPr algn="just">
              <a:lnSpc>
                <a:spcPct val="120000"/>
              </a:lnSpc>
              <a:buClr>
                <a:schemeClr val="accent3">
                  <a:lumMod val="75000"/>
                </a:schemeClr>
              </a:buClr>
              <a:buFont typeface="Wingdings" panose="05000000000000000000" pitchFamily="2" charset="2"/>
              <a:buChar char="§"/>
            </a:pPr>
            <a:r>
              <a:rPr lang="en-GB" sz="1500" dirty="0">
                <a:solidFill>
                  <a:schemeClr val="tx1"/>
                </a:solidFill>
                <a:latin typeface="Arial Narrow" panose="020B0606020202030204" pitchFamily="34" charset="0"/>
              </a:rPr>
              <a:t>A project plan for investigation of irregular expenditure should be developed for approval and monitoring by the Accounting Officer.</a:t>
            </a:r>
          </a:p>
          <a:p>
            <a:pPr algn="just">
              <a:lnSpc>
                <a:spcPct val="120000"/>
              </a:lnSpc>
              <a:buClr>
                <a:schemeClr val="accent3">
                  <a:lumMod val="75000"/>
                </a:schemeClr>
              </a:buClr>
              <a:buFont typeface="Wingdings" panose="05000000000000000000" pitchFamily="2" charset="2"/>
              <a:buChar char="§"/>
            </a:pPr>
            <a:r>
              <a:rPr lang="en-GB" sz="1500" dirty="0">
                <a:solidFill>
                  <a:schemeClr val="tx1"/>
                </a:solidFill>
                <a:latin typeface="Arial Narrow" panose="020B0606020202030204" pitchFamily="34" charset="0"/>
              </a:rPr>
              <a:t>Additional resources should be obtained to assist with irregular expenditure investigations. </a:t>
            </a:r>
          </a:p>
          <a:p>
            <a:pPr marL="0" indent="0" algn="just">
              <a:lnSpc>
                <a:spcPct val="120000"/>
              </a:lnSpc>
              <a:buClr>
                <a:schemeClr val="accent3">
                  <a:lumMod val="75000"/>
                </a:schemeClr>
              </a:buClr>
              <a:buNone/>
            </a:pPr>
            <a:r>
              <a:rPr lang="en-GB" sz="1500" b="1" dirty="0">
                <a:solidFill>
                  <a:schemeClr val="accent4">
                    <a:lumMod val="75000"/>
                  </a:schemeClr>
                </a:solidFill>
                <a:latin typeface="Arial Narrow" panose="020B0606020202030204" pitchFamily="34" charset="0"/>
              </a:rPr>
              <a:t>Implementation of the recommendation</a:t>
            </a:r>
            <a:endParaRPr lang="en-GB" sz="1500" dirty="0">
              <a:solidFill>
                <a:schemeClr val="tx1"/>
              </a:solidFill>
              <a:latin typeface="Arial Narrow" panose="020B0606020202030204" pitchFamily="34" charset="0"/>
            </a:endParaRPr>
          </a:p>
          <a:p>
            <a:pPr algn="just">
              <a:lnSpc>
                <a:spcPct val="120000"/>
              </a:lnSpc>
              <a:buClr>
                <a:schemeClr val="accent3">
                  <a:lumMod val="75000"/>
                </a:schemeClr>
              </a:buClr>
              <a:buFont typeface="Wingdings" panose="05000000000000000000" pitchFamily="2" charset="2"/>
              <a:buChar char="§"/>
            </a:pPr>
            <a:r>
              <a:rPr lang="en-US" sz="1500" dirty="0">
                <a:latin typeface="Arial Narrow" panose="020B0606020202030204" pitchFamily="34" charset="0"/>
              </a:rPr>
              <a:t>Some of ICT contractual obligations were funded through shifting of funds from other funded areas where the spending was low. </a:t>
            </a:r>
          </a:p>
          <a:p>
            <a:pPr algn="just">
              <a:lnSpc>
                <a:spcPct val="120000"/>
              </a:lnSpc>
              <a:buClr>
                <a:schemeClr val="accent3">
                  <a:lumMod val="75000"/>
                </a:schemeClr>
              </a:buClr>
              <a:buFont typeface="Wingdings" panose="05000000000000000000" pitchFamily="2" charset="2"/>
              <a:buChar char="§"/>
            </a:pPr>
            <a:r>
              <a:rPr lang="en-US" sz="1500" dirty="0">
                <a:latin typeface="Arial Narrow" panose="020B0606020202030204" pitchFamily="34" charset="0"/>
              </a:rPr>
              <a:t>A Project Plan approved by the Accounting Officer was presented in the 2</a:t>
            </a:r>
            <a:r>
              <a:rPr lang="en-US" sz="1500" baseline="30000" dirty="0">
                <a:latin typeface="Arial Narrow" panose="020B0606020202030204" pitchFamily="34" charset="0"/>
              </a:rPr>
              <a:t>nd</a:t>
            </a:r>
            <a:r>
              <a:rPr lang="en-US" sz="1500" dirty="0">
                <a:latin typeface="Arial Narrow" panose="020B0606020202030204" pitchFamily="34" charset="0"/>
              </a:rPr>
              <a:t> quarter ARC meeting and progress reports against the Project Plan were provided in the quarterly ARC meetings.</a:t>
            </a:r>
          </a:p>
          <a:p>
            <a:pPr algn="just">
              <a:lnSpc>
                <a:spcPct val="120000"/>
              </a:lnSpc>
              <a:buClr>
                <a:schemeClr val="accent3">
                  <a:lumMod val="75000"/>
                </a:schemeClr>
              </a:buClr>
              <a:buFont typeface="Wingdings" panose="05000000000000000000" pitchFamily="2" charset="2"/>
              <a:buChar char="§"/>
            </a:pPr>
            <a:r>
              <a:rPr lang="en-US" sz="1500" dirty="0">
                <a:latin typeface="Arial Narrow" panose="020B0606020202030204" pitchFamily="34" charset="0"/>
              </a:rPr>
              <a:t>Two additional human resources were obtained on a month to month fixed term contract for a period of five months (01 November 2022 to 31 March 2023) to assist with the irregular expenditure investigations. </a:t>
            </a:r>
          </a:p>
          <a:p>
            <a:pPr marL="457200" lvl="1" indent="0" algn="just" defTabSz="457200">
              <a:lnSpc>
                <a:spcPct val="150000"/>
              </a:lnSpc>
              <a:spcBef>
                <a:spcPts val="0"/>
              </a:spcBef>
              <a:buClr>
                <a:schemeClr val="accent2">
                  <a:lumMod val="75000"/>
                </a:schemeClr>
              </a:buClr>
              <a:buSzPct val="100000"/>
              <a:buNone/>
            </a:pPr>
            <a:endParaRPr lang="en-ZA" sz="1600" dirty="0" smtClean="0">
              <a:latin typeface="Arial Narrow" panose="020B0606020202030204" pitchFamily="34" charset="0"/>
            </a:endParaRPr>
          </a:p>
        </p:txBody>
      </p:sp>
    </p:spTree>
    <p:extLst>
      <p:ext uri="{BB962C8B-B14F-4D97-AF65-F5344CB8AC3E}">
        <p14:creationId xmlns:p14="http://schemas.microsoft.com/office/powerpoint/2010/main" xmlns="" val="2721849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570368"/>
          </a:xfrm>
          <a:solidFill>
            <a:schemeClr val="accent3">
              <a:lumMod val="75000"/>
            </a:schemeClr>
          </a:solidFill>
        </p:spPr>
        <p:txBody>
          <a:bodyPr>
            <a:normAutofit/>
          </a:bodyPr>
          <a:lstStyle/>
          <a:p>
            <a:r>
              <a:rPr lang="en-ZA" sz="2000" b="1" dirty="0" smtClean="0">
                <a:solidFill>
                  <a:schemeClr val="bg1"/>
                </a:solidFill>
              </a:rPr>
              <a:t>Performance Information</a:t>
            </a:r>
            <a:endParaRPr lang="en-ZA" sz="2000" b="1" dirty="0">
              <a:solidFill>
                <a:schemeClr val="bg1"/>
              </a:solidFill>
            </a:endParaRPr>
          </a:p>
        </p:txBody>
      </p:sp>
      <p:sp>
        <p:nvSpPr>
          <p:cNvPr id="3" name="Content Placeholder 2"/>
          <p:cNvSpPr>
            <a:spLocks noGrp="1"/>
          </p:cNvSpPr>
          <p:nvPr>
            <p:ph idx="1"/>
          </p:nvPr>
        </p:nvSpPr>
        <p:spPr>
          <a:xfrm>
            <a:off x="1" y="767931"/>
            <a:ext cx="9143999" cy="5766339"/>
          </a:xfrm>
        </p:spPr>
        <p:txBody>
          <a:bodyPr>
            <a:normAutofit/>
          </a:bodyPr>
          <a:lstStyle/>
          <a:p>
            <a:pPr algn="just">
              <a:lnSpc>
                <a:spcPct val="115000"/>
              </a:lnSpc>
              <a:buClr>
                <a:schemeClr val="accent2">
                  <a:lumMod val="75000"/>
                </a:schemeClr>
              </a:buClr>
              <a:buFont typeface="Wingdings" panose="05000000000000000000" pitchFamily="2" charset="2"/>
              <a:buChar char="§"/>
            </a:pPr>
            <a:r>
              <a:rPr lang="en-ZA" sz="1600" kern="0" dirty="0">
                <a:solidFill>
                  <a:schemeClr val="tx1"/>
                </a:solidFill>
                <a:latin typeface="Arial Narrow" panose="020B0606020202030204" pitchFamily="34" charset="0"/>
              </a:rPr>
              <a:t>The ARC monitored the progress against the </a:t>
            </a:r>
            <a:r>
              <a:rPr lang="en-ZA" sz="1600" kern="0" dirty="0" smtClean="0">
                <a:solidFill>
                  <a:schemeClr val="tx1"/>
                </a:solidFill>
                <a:latin typeface="Arial Narrow" panose="020B0606020202030204" pitchFamily="34" charset="0"/>
              </a:rPr>
              <a:t>Annual </a:t>
            </a:r>
            <a:r>
              <a:rPr lang="en-ZA" sz="1600" kern="0" dirty="0">
                <a:solidFill>
                  <a:schemeClr val="tx1"/>
                </a:solidFill>
                <a:latin typeface="Arial Narrow" panose="020B0606020202030204" pitchFamily="34" charset="0"/>
              </a:rPr>
              <a:t>P</a:t>
            </a:r>
            <a:r>
              <a:rPr lang="en-ZA" sz="1600" kern="0" dirty="0" smtClean="0">
                <a:solidFill>
                  <a:schemeClr val="tx1"/>
                </a:solidFill>
                <a:latin typeface="Arial Narrow" panose="020B0606020202030204" pitchFamily="34" charset="0"/>
              </a:rPr>
              <a:t>erformance </a:t>
            </a:r>
            <a:r>
              <a:rPr lang="en-ZA" sz="1600" kern="0" dirty="0">
                <a:solidFill>
                  <a:schemeClr val="tx1"/>
                </a:solidFill>
                <a:latin typeface="Arial Narrow" panose="020B0606020202030204" pitchFamily="34" charset="0"/>
              </a:rPr>
              <a:t>P</a:t>
            </a:r>
            <a:r>
              <a:rPr lang="en-ZA" sz="1600" kern="0" dirty="0" smtClean="0">
                <a:solidFill>
                  <a:schemeClr val="tx1"/>
                </a:solidFill>
                <a:latin typeface="Arial Narrow" panose="020B0606020202030204" pitchFamily="34" charset="0"/>
              </a:rPr>
              <a:t>lan </a:t>
            </a:r>
            <a:r>
              <a:rPr lang="en-ZA" sz="1600" kern="0" dirty="0">
                <a:solidFill>
                  <a:schemeClr val="tx1"/>
                </a:solidFill>
                <a:latin typeface="Arial Narrow" panose="020B0606020202030204" pitchFamily="34" charset="0"/>
              </a:rPr>
              <a:t>(APP) on a quarterly basis. Management provided clarity on areas of performance information in all instances where the Committee requested it. </a:t>
            </a:r>
            <a:r>
              <a:rPr lang="en-ZA" sz="1600" dirty="0">
                <a:latin typeface="Arial Narrow" panose="020B0606020202030204" pitchFamily="34" charset="0"/>
              </a:rPr>
              <a:t>The ARC is satisfied with explanation provided by </a:t>
            </a:r>
            <a:r>
              <a:rPr lang="en-ZA" sz="1600" dirty="0" smtClean="0">
                <a:latin typeface="Arial Narrow" panose="020B0606020202030204" pitchFamily="34" charset="0"/>
              </a:rPr>
              <a:t>management </a:t>
            </a:r>
            <a:r>
              <a:rPr lang="en-ZA" sz="1600" dirty="0">
                <a:latin typeface="Arial Narrow" panose="020B0606020202030204" pitchFamily="34" charset="0"/>
              </a:rPr>
              <a:t>on areas where clarity was sought. </a:t>
            </a:r>
          </a:p>
          <a:p>
            <a:pPr algn="just">
              <a:lnSpc>
                <a:spcPct val="115000"/>
              </a:lnSpc>
              <a:buClr>
                <a:schemeClr val="accent2">
                  <a:lumMod val="75000"/>
                </a:schemeClr>
              </a:buClr>
              <a:buFont typeface="Wingdings" panose="05000000000000000000" pitchFamily="2" charset="2"/>
              <a:buChar char="§"/>
            </a:pPr>
            <a:r>
              <a:rPr lang="en-GB" sz="1600" kern="0" dirty="0">
                <a:solidFill>
                  <a:schemeClr val="tx1"/>
                </a:solidFill>
                <a:latin typeface="Arial Narrow" panose="020B0606020202030204" pitchFamily="34" charset="0"/>
              </a:rPr>
              <a:t>In the 4</a:t>
            </a:r>
            <a:r>
              <a:rPr lang="en-GB" sz="1600" kern="0" baseline="30000" dirty="0">
                <a:solidFill>
                  <a:schemeClr val="tx1"/>
                </a:solidFill>
                <a:latin typeface="Arial Narrow" panose="020B0606020202030204" pitchFamily="34" charset="0"/>
              </a:rPr>
              <a:t>th</a:t>
            </a:r>
            <a:r>
              <a:rPr lang="en-GB" sz="1600" kern="0" dirty="0">
                <a:solidFill>
                  <a:schemeClr val="tx1"/>
                </a:solidFill>
                <a:latin typeface="Arial Narrow" panose="020B0606020202030204" pitchFamily="34" charset="0"/>
              </a:rPr>
              <a:t> quarter of the financial </a:t>
            </a:r>
            <a:r>
              <a:rPr lang="en-GB" sz="1600" kern="0" dirty="0" smtClean="0">
                <a:solidFill>
                  <a:schemeClr val="tx1"/>
                </a:solidFill>
                <a:latin typeface="Arial Narrow" panose="020B0606020202030204" pitchFamily="34" charset="0"/>
              </a:rPr>
              <a:t>year, </a:t>
            </a:r>
            <a:r>
              <a:rPr lang="en-GB" sz="1600" kern="0" dirty="0">
                <a:solidFill>
                  <a:schemeClr val="tx1"/>
                </a:solidFill>
                <a:latin typeface="Arial Narrow" panose="020B0606020202030204" pitchFamily="34" charset="0"/>
              </a:rPr>
              <a:t>management reported that </a:t>
            </a:r>
            <a:r>
              <a:rPr lang="en-ZA" sz="1600" dirty="0">
                <a:latin typeface="Arial Narrow" panose="020B0606020202030204" pitchFamily="34" charset="0"/>
              </a:rPr>
              <a:t>out of 38 targets planned 37 (97%) were achieved and 1 (3%) was not achieved. </a:t>
            </a:r>
          </a:p>
          <a:p>
            <a:pPr algn="just">
              <a:lnSpc>
                <a:spcPct val="115000"/>
              </a:lnSpc>
              <a:buClr>
                <a:schemeClr val="accent2">
                  <a:lumMod val="75000"/>
                </a:schemeClr>
              </a:buClr>
              <a:buFont typeface="Wingdings" panose="05000000000000000000" pitchFamily="2" charset="2"/>
              <a:buChar char="§"/>
            </a:pPr>
            <a:r>
              <a:rPr lang="en-ZA" sz="1600" kern="0" dirty="0">
                <a:solidFill>
                  <a:schemeClr val="tx1"/>
                </a:solidFill>
                <a:latin typeface="Arial Narrow" panose="020B0606020202030204" pitchFamily="34" charset="0"/>
              </a:rPr>
              <a:t>Internal Audit provided the ARC with reports on the review of quarterly performance information. Management provided assurance that all matters raised by Internal Audit in the audit reports were adequately addressed.</a:t>
            </a:r>
          </a:p>
          <a:p>
            <a:pPr algn="just">
              <a:lnSpc>
                <a:spcPct val="115000"/>
              </a:lnSpc>
              <a:buClr>
                <a:schemeClr val="accent2">
                  <a:lumMod val="75000"/>
                </a:schemeClr>
              </a:buClr>
              <a:buFont typeface="Wingdings" panose="05000000000000000000" pitchFamily="2" charset="2"/>
              <a:buChar char="§"/>
            </a:pPr>
            <a:r>
              <a:rPr lang="en-ZA" sz="1600" kern="0" dirty="0">
                <a:solidFill>
                  <a:schemeClr val="tx1"/>
                </a:solidFill>
                <a:latin typeface="Arial Narrow" panose="020B0606020202030204" pitchFamily="34" charset="0"/>
              </a:rPr>
              <a:t>There were no significant matters that were of concern to the ARC on reported performance except few issues in the 4</a:t>
            </a:r>
            <a:r>
              <a:rPr lang="en-ZA" sz="1600" kern="0" baseline="30000" dirty="0">
                <a:solidFill>
                  <a:schemeClr val="tx1"/>
                </a:solidFill>
                <a:latin typeface="Arial Narrow" panose="020B0606020202030204" pitchFamily="34" charset="0"/>
              </a:rPr>
              <a:t>th</a:t>
            </a:r>
            <a:r>
              <a:rPr lang="en-ZA" sz="1600" kern="0" dirty="0">
                <a:solidFill>
                  <a:schemeClr val="tx1"/>
                </a:solidFill>
                <a:latin typeface="Arial Narrow" panose="020B0606020202030204" pitchFamily="34" charset="0"/>
              </a:rPr>
              <a:t> quarter which the ARC referred back to management to address adequately. These matters were related to the portfolio of evidence to support the reported </a:t>
            </a:r>
            <a:r>
              <a:rPr lang="en-ZA" sz="1600" kern="0" dirty="0" smtClean="0">
                <a:solidFill>
                  <a:schemeClr val="tx1"/>
                </a:solidFill>
                <a:latin typeface="Arial Narrow" panose="020B0606020202030204" pitchFamily="34" charset="0"/>
              </a:rPr>
              <a:t>quarter 4 </a:t>
            </a:r>
            <a:r>
              <a:rPr lang="en-ZA" sz="1600" kern="0" dirty="0">
                <a:solidFill>
                  <a:schemeClr val="tx1"/>
                </a:solidFill>
                <a:latin typeface="Arial Narrow" panose="020B0606020202030204" pitchFamily="34" charset="0"/>
              </a:rPr>
              <a:t>performance.  </a:t>
            </a:r>
          </a:p>
          <a:p>
            <a:pPr marL="457200" lvl="1" indent="0" algn="just" defTabSz="457200">
              <a:lnSpc>
                <a:spcPct val="150000"/>
              </a:lnSpc>
              <a:spcBef>
                <a:spcPts val="0"/>
              </a:spcBef>
              <a:buClr>
                <a:schemeClr val="accent2">
                  <a:lumMod val="75000"/>
                </a:schemeClr>
              </a:buClr>
              <a:buSzPct val="100000"/>
              <a:buNone/>
            </a:pPr>
            <a:endParaRPr lang="en-ZA" sz="1600" dirty="0" smtClean="0">
              <a:latin typeface="Arial Narrow" panose="020B0606020202030204" pitchFamily="34" charset="0"/>
            </a:endParaRPr>
          </a:p>
        </p:txBody>
      </p:sp>
    </p:spTree>
    <p:extLst>
      <p:ext uri="{BB962C8B-B14F-4D97-AF65-F5344CB8AC3E}">
        <p14:creationId xmlns:p14="http://schemas.microsoft.com/office/powerpoint/2010/main" xmlns="" val="3737009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516047"/>
          </a:xfrm>
          <a:solidFill>
            <a:schemeClr val="accent3">
              <a:lumMod val="75000"/>
            </a:schemeClr>
          </a:solidFill>
        </p:spPr>
        <p:txBody>
          <a:bodyPr>
            <a:noAutofit/>
          </a:bodyPr>
          <a:lstStyle/>
          <a:p>
            <a:pPr lvl="1" algn="just" defTabSz="457200">
              <a:lnSpc>
                <a:spcPct val="150000"/>
              </a:lnSpc>
              <a:spcBef>
                <a:spcPts val="0"/>
              </a:spcBef>
              <a:buClr>
                <a:schemeClr val="accent2">
                  <a:lumMod val="75000"/>
                </a:schemeClr>
              </a:buClr>
              <a:buSzPct val="100000"/>
              <a:buFont typeface="Wingdings" panose="05000000000000000000" pitchFamily="2" charset="2"/>
              <a:buChar char="Ø"/>
            </a:pPr>
            <a:r>
              <a:rPr lang="en-GB" sz="2000" b="1" dirty="0" smtClean="0">
                <a:solidFill>
                  <a:schemeClr val="bg1"/>
                </a:solidFill>
                <a:latin typeface="Arial Narrow" panose="020B0606020202030204" pitchFamily="34" charset="0"/>
              </a:rPr>
              <a:t>Internal Audit </a:t>
            </a:r>
          </a:p>
        </p:txBody>
      </p:sp>
      <p:sp>
        <p:nvSpPr>
          <p:cNvPr id="3" name="Content Placeholder 2"/>
          <p:cNvSpPr>
            <a:spLocks noGrp="1"/>
          </p:cNvSpPr>
          <p:nvPr>
            <p:ph idx="1"/>
          </p:nvPr>
        </p:nvSpPr>
        <p:spPr>
          <a:xfrm>
            <a:off x="1" y="668743"/>
            <a:ext cx="9143999" cy="5442498"/>
          </a:xfrm>
        </p:spPr>
        <p:txBody>
          <a:bodyPr>
            <a:normAutofit fontScale="62500" lnSpcReduction="20000"/>
          </a:bodyPr>
          <a:lstStyle/>
          <a:p>
            <a:pPr marL="0" indent="0" algn="just">
              <a:lnSpc>
                <a:spcPct val="120000"/>
              </a:lnSpc>
              <a:buNone/>
            </a:pPr>
            <a:r>
              <a:rPr lang="en-GB" sz="2600" b="1" dirty="0" smtClean="0">
                <a:solidFill>
                  <a:schemeClr val="tx1"/>
                </a:solidFill>
                <a:latin typeface="Arial Narrow" panose="020B0606020202030204" pitchFamily="34" charset="0"/>
              </a:rPr>
              <a:t>ARC Charter and Internal Audit Charter</a:t>
            </a:r>
          </a:p>
          <a:p>
            <a:pPr algn="just">
              <a:lnSpc>
                <a:spcPct val="120000"/>
              </a:lnSpc>
              <a:buClr>
                <a:schemeClr val="accent3">
                  <a:lumMod val="75000"/>
                </a:schemeClr>
              </a:buClr>
              <a:buFont typeface="Wingdings" panose="05000000000000000000" pitchFamily="2" charset="2"/>
              <a:buChar char="§"/>
            </a:pPr>
            <a:r>
              <a:rPr lang="en-ZA" sz="2600" dirty="0" smtClean="0">
                <a:latin typeface="Arial Narrow" panose="020B0606020202030204" pitchFamily="34" charset="0"/>
              </a:rPr>
              <a:t>The ARC reviewed and recommended the ARC Charter for 2022/23 financial year for approval by the Accounting Officer.</a:t>
            </a:r>
          </a:p>
          <a:p>
            <a:pPr marL="0" indent="0" algn="just">
              <a:lnSpc>
                <a:spcPct val="120000"/>
              </a:lnSpc>
              <a:buClr>
                <a:schemeClr val="accent3">
                  <a:lumMod val="75000"/>
                </a:schemeClr>
              </a:buClr>
              <a:buNone/>
            </a:pPr>
            <a:r>
              <a:rPr lang="en-GB" sz="2600" b="1" dirty="0" smtClean="0">
                <a:solidFill>
                  <a:schemeClr val="tx1"/>
                </a:solidFill>
                <a:latin typeface="Arial Narrow" panose="020B0606020202030204" pitchFamily="34" charset="0"/>
              </a:rPr>
              <a:t>Internal Audit Charter</a:t>
            </a:r>
          </a:p>
          <a:p>
            <a:pPr algn="just">
              <a:lnSpc>
                <a:spcPct val="120000"/>
              </a:lnSpc>
              <a:buClr>
                <a:schemeClr val="accent3">
                  <a:lumMod val="75000"/>
                </a:schemeClr>
              </a:buClr>
              <a:buFont typeface="Wingdings" panose="05000000000000000000" pitchFamily="2" charset="2"/>
              <a:buChar char="§"/>
            </a:pPr>
            <a:r>
              <a:rPr lang="en-ZA" sz="2600" dirty="0" smtClean="0">
                <a:latin typeface="Arial Narrow" panose="020B0606020202030204" pitchFamily="34" charset="0"/>
              </a:rPr>
              <a:t>The ARC considered and approved the reviewed Internal Audit Charter for 2022/23 financial year.</a:t>
            </a:r>
          </a:p>
          <a:p>
            <a:pPr marL="0" indent="0" algn="just">
              <a:lnSpc>
                <a:spcPct val="120000"/>
              </a:lnSpc>
              <a:buClr>
                <a:schemeClr val="accent3">
                  <a:lumMod val="75000"/>
                </a:schemeClr>
              </a:buClr>
              <a:buNone/>
            </a:pPr>
            <a:r>
              <a:rPr lang="en-GB" sz="2600" b="1" dirty="0" smtClean="0">
                <a:solidFill>
                  <a:schemeClr val="tx1"/>
                </a:solidFill>
                <a:latin typeface="Arial Narrow" panose="020B0606020202030204" pitchFamily="34" charset="0"/>
              </a:rPr>
              <a:t>Internal Audit Plan</a:t>
            </a:r>
          </a:p>
          <a:p>
            <a:pPr algn="just">
              <a:lnSpc>
                <a:spcPct val="120000"/>
              </a:lnSpc>
              <a:buClr>
                <a:schemeClr val="accent3">
                  <a:lumMod val="75000"/>
                </a:schemeClr>
              </a:buClr>
              <a:buFont typeface="Wingdings" panose="05000000000000000000" pitchFamily="2" charset="2"/>
              <a:buChar char="§"/>
            </a:pPr>
            <a:r>
              <a:rPr lang="en-GB" sz="2600" dirty="0" smtClean="0">
                <a:solidFill>
                  <a:schemeClr val="tx1"/>
                </a:solidFill>
                <a:latin typeface="Arial Narrow" panose="020B0606020202030204" pitchFamily="34" charset="0"/>
              </a:rPr>
              <a:t>The ARC considered and approved the Rolling Three-Year Internal Audit Plan and the Annual Internal Audit Plan based on the risk exposures from the Department’s risk registers, Auditor-General of South Africa audit findings for 2021/22 financial year and available Internal </a:t>
            </a:r>
            <a:r>
              <a:rPr lang="en-GB" sz="2600" dirty="0">
                <a:solidFill>
                  <a:schemeClr val="tx1"/>
                </a:solidFill>
                <a:latin typeface="Arial Narrow" panose="020B0606020202030204" pitchFamily="34" charset="0"/>
              </a:rPr>
              <a:t>A</a:t>
            </a:r>
            <a:r>
              <a:rPr lang="en-GB" sz="2600" dirty="0" smtClean="0">
                <a:solidFill>
                  <a:schemeClr val="tx1"/>
                </a:solidFill>
                <a:latin typeface="Arial Narrow" panose="020B0606020202030204" pitchFamily="34" charset="0"/>
              </a:rPr>
              <a:t>udit resources.</a:t>
            </a:r>
          </a:p>
          <a:p>
            <a:pPr marL="0" indent="0" algn="just">
              <a:lnSpc>
                <a:spcPct val="120000"/>
              </a:lnSpc>
              <a:buClr>
                <a:schemeClr val="accent3">
                  <a:lumMod val="75000"/>
                </a:schemeClr>
              </a:buClr>
              <a:buNone/>
            </a:pPr>
            <a:r>
              <a:rPr lang="en-GB" sz="2600" b="1" dirty="0" smtClean="0">
                <a:solidFill>
                  <a:schemeClr val="accent4">
                    <a:lumMod val="75000"/>
                  </a:schemeClr>
                </a:solidFill>
                <a:latin typeface="Arial Narrow" panose="020B0606020202030204" pitchFamily="34" charset="0"/>
              </a:rPr>
              <a:t>Recommendation</a:t>
            </a:r>
          </a:p>
          <a:p>
            <a:pPr algn="just">
              <a:lnSpc>
                <a:spcPct val="120000"/>
              </a:lnSpc>
              <a:buClr>
                <a:schemeClr val="accent3">
                  <a:lumMod val="75000"/>
                </a:schemeClr>
              </a:buClr>
              <a:buFont typeface="Wingdings" panose="05000000000000000000" pitchFamily="2" charset="2"/>
              <a:buChar char="§"/>
            </a:pPr>
            <a:r>
              <a:rPr lang="en-GB" sz="2600" dirty="0" smtClean="0">
                <a:solidFill>
                  <a:schemeClr val="tx1"/>
                </a:solidFill>
                <a:latin typeface="Arial Narrow" panose="020B0606020202030204" pitchFamily="34" charset="0"/>
              </a:rPr>
              <a:t>Given the limited </a:t>
            </a:r>
            <a:r>
              <a:rPr lang="en-GB" sz="2600" dirty="0">
                <a:solidFill>
                  <a:schemeClr val="tx1"/>
                </a:solidFill>
                <a:latin typeface="Arial Narrow" panose="020B0606020202030204" pitchFamily="34" charset="0"/>
              </a:rPr>
              <a:t>I</a:t>
            </a:r>
            <a:r>
              <a:rPr lang="en-GB" sz="2600" dirty="0" smtClean="0">
                <a:solidFill>
                  <a:schemeClr val="tx1"/>
                </a:solidFill>
                <a:latin typeface="Arial Narrow" panose="020B0606020202030204" pitchFamily="34" charset="0"/>
              </a:rPr>
              <a:t>nternal </a:t>
            </a:r>
            <a:r>
              <a:rPr lang="en-GB" sz="2600" dirty="0">
                <a:solidFill>
                  <a:schemeClr val="tx1"/>
                </a:solidFill>
                <a:latin typeface="Arial Narrow" panose="020B0606020202030204" pitchFamily="34" charset="0"/>
              </a:rPr>
              <a:t>A</a:t>
            </a:r>
            <a:r>
              <a:rPr lang="en-GB" sz="2600" dirty="0" smtClean="0">
                <a:solidFill>
                  <a:schemeClr val="tx1"/>
                </a:solidFill>
                <a:latin typeface="Arial Narrow" panose="020B0606020202030204" pitchFamily="34" charset="0"/>
              </a:rPr>
              <a:t>udit human resources and the urgency to investigate irregular expenditure incurred in the Department since the inception of the Department, the ARC recommended that additional human resources be obtained to assist with the investigation of irregular expenditure in the Department. </a:t>
            </a:r>
          </a:p>
          <a:p>
            <a:pPr algn="just">
              <a:lnSpc>
                <a:spcPct val="120000"/>
              </a:lnSpc>
              <a:buClr>
                <a:schemeClr val="accent3">
                  <a:lumMod val="75000"/>
                </a:schemeClr>
              </a:buClr>
              <a:buFont typeface="Wingdings" panose="05000000000000000000" pitchFamily="2" charset="2"/>
              <a:buChar char="§"/>
            </a:pPr>
            <a:r>
              <a:rPr lang="en-GB" sz="2600" dirty="0" smtClean="0">
                <a:solidFill>
                  <a:schemeClr val="tx1"/>
                </a:solidFill>
                <a:latin typeface="Arial Narrow" panose="020B0606020202030204" pitchFamily="34" charset="0"/>
              </a:rPr>
              <a:t>The ARC also recommended additional human resources in order to increase Internal </a:t>
            </a:r>
            <a:r>
              <a:rPr lang="en-GB" sz="2600" dirty="0">
                <a:solidFill>
                  <a:schemeClr val="tx1"/>
                </a:solidFill>
                <a:latin typeface="Arial Narrow" panose="020B0606020202030204" pitchFamily="34" charset="0"/>
              </a:rPr>
              <a:t>A</a:t>
            </a:r>
            <a:r>
              <a:rPr lang="en-GB" sz="2600" dirty="0" smtClean="0">
                <a:solidFill>
                  <a:schemeClr val="tx1"/>
                </a:solidFill>
                <a:latin typeface="Arial Narrow" panose="020B0606020202030204" pitchFamily="34" charset="0"/>
              </a:rPr>
              <a:t>udit coverage on high risk areas in the Department and alleviate existing workload pressure within the Internal </a:t>
            </a:r>
            <a:r>
              <a:rPr lang="en-GB" sz="2600" dirty="0">
                <a:solidFill>
                  <a:schemeClr val="tx1"/>
                </a:solidFill>
                <a:latin typeface="Arial Narrow" panose="020B0606020202030204" pitchFamily="34" charset="0"/>
              </a:rPr>
              <a:t>A</a:t>
            </a:r>
            <a:r>
              <a:rPr lang="en-GB" sz="2600" dirty="0" smtClean="0">
                <a:solidFill>
                  <a:schemeClr val="tx1"/>
                </a:solidFill>
                <a:latin typeface="Arial Narrow" panose="020B0606020202030204" pitchFamily="34" charset="0"/>
              </a:rPr>
              <a:t>udit function.</a:t>
            </a:r>
            <a:endParaRPr lang="en-GB" sz="2600" b="1" dirty="0" smtClean="0">
              <a:solidFill>
                <a:schemeClr val="tx1"/>
              </a:solidFill>
              <a:latin typeface="Arial Narrow" panose="020B0606020202030204" pitchFamily="34" charset="0"/>
            </a:endParaRPr>
          </a:p>
          <a:p>
            <a:pPr marL="0" indent="0" algn="just">
              <a:buNone/>
            </a:pPr>
            <a:endParaRPr lang="en-ZA" sz="2400" dirty="0">
              <a:solidFill>
                <a:schemeClr val="tx1"/>
              </a:solidFill>
              <a:latin typeface="Arial Narrow" panose="020B0606020202030204" pitchFamily="34" charset="0"/>
            </a:endParaRPr>
          </a:p>
          <a:p>
            <a:pPr marL="0" lvl="0" indent="0">
              <a:lnSpc>
                <a:spcPct val="115000"/>
              </a:lnSpc>
              <a:buClr>
                <a:schemeClr val="accent2">
                  <a:lumMod val="75000"/>
                </a:schemeClr>
              </a:buClr>
              <a:buNone/>
            </a:pPr>
            <a:endParaRPr lang="en-ZA" sz="2000" kern="0" dirty="0" smtClean="0">
              <a:solidFill>
                <a:schemeClr val="tx1"/>
              </a:solidFill>
              <a:latin typeface="Arial Narrow" panose="020B0606020202030204" pitchFamily="34" charset="0"/>
            </a:endParaRPr>
          </a:p>
          <a:p>
            <a:pPr marL="0" lvl="0" indent="0">
              <a:lnSpc>
                <a:spcPct val="115000"/>
              </a:lnSpc>
              <a:buClr>
                <a:schemeClr val="accent2">
                  <a:lumMod val="75000"/>
                </a:schemeClr>
              </a:buClr>
              <a:buNone/>
            </a:pPr>
            <a:endParaRPr lang="en-ZA" sz="2000" kern="0" dirty="0">
              <a:solidFill>
                <a:schemeClr val="tx1"/>
              </a:solidFill>
              <a:latin typeface="Arial Narrow" panose="020B0606020202030204" pitchFamily="34" charset="0"/>
            </a:endParaRPr>
          </a:p>
          <a:p>
            <a:pPr marL="0" lvl="0" indent="0">
              <a:lnSpc>
                <a:spcPct val="115000"/>
              </a:lnSpc>
              <a:buClr>
                <a:schemeClr val="accent2">
                  <a:lumMod val="75000"/>
                </a:schemeClr>
              </a:buClr>
              <a:buNone/>
            </a:pPr>
            <a:endParaRPr lang="en-ZA" sz="2000" kern="0" dirty="0" smtClean="0">
              <a:solidFill>
                <a:schemeClr val="tx1"/>
              </a:solidFill>
              <a:latin typeface="Arial Narrow" panose="020B0606020202030204" pitchFamily="34" charset="0"/>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smtClean="0">
              <a:solidFill>
                <a:schemeClr val="tx1"/>
              </a:solidFill>
              <a:latin typeface="Arial Narrow" panose="020B0606020202030204" pitchFamily="34" charset="0"/>
              <a:ea typeface="+mj-ea"/>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a:solidFill>
                <a:schemeClr val="tx1"/>
              </a:solidFill>
              <a:latin typeface="Arial Narrow" panose="020B0606020202030204" pitchFamily="34" charset="0"/>
              <a:ea typeface="+mj-ea"/>
            </a:endParaRPr>
          </a:p>
          <a:p>
            <a:pPr algn="just" defTabSz="457200">
              <a:lnSpc>
                <a:spcPct val="100000"/>
              </a:lnSpc>
              <a:spcBef>
                <a:spcPts val="0"/>
              </a:spcBef>
              <a:buClr>
                <a:schemeClr val="accent2">
                  <a:lumMod val="75000"/>
                </a:schemeClr>
              </a:buClr>
              <a:buSzPct val="100000"/>
              <a:buFont typeface="Wingdings" panose="05000000000000000000" pitchFamily="2" charset="2"/>
              <a:buChar char="§"/>
            </a:pPr>
            <a:endParaRPr lang="en-ZA" sz="2000" dirty="0" smtClean="0">
              <a:solidFill>
                <a:schemeClr val="tx1"/>
              </a:solidFill>
              <a:latin typeface="Arial Narrow" panose="020B0606020202030204" pitchFamily="34" charset="0"/>
              <a:ea typeface="+mj-ea"/>
            </a:endParaRPr>
          </a:p>
          <a:p>
            <a:pPr marL="0" indent="0" algn="just" defTabSz="457200">
              <a:lnSpc>
                <a:spcPct val="100000"/>
              </a:lnSpc>
              <a:spcBef>
                <a:spcPts val="0"/>
              </a:spcBef>
              <a:buClr>
                <a:schemeClr val="accent2">
                  <a:lumMod val="75000"/>
                </a:schemeClr>
              </a:buClr>
              <a:buSzPct val="100000"/>
              <a:buNone/>
            </a:pPr>
            <a:endParaRPr lang="en-ZA" sz="2000" dirty="0" smtClean="0">
              <a:solidFill>
                <a:schemeClr val="tx1"/>
              </a:solidFill>
              <a:latin typeface="Arial Narrow" panose="020B0606020202030204" pitchFamily="34" charset="0"/>
              <a:ea typeface="+mj-ea"/>
            </a:endParaRPr>
          </a:p>
          <a:p>
            <a:pPr marL="0" indent="0" algn="just" defTabSz="457200">
              <a:lnSpc>
                <a:spcPct val="100000"/>
              </a:lnSpc>
              <a:spcBef>
                <a:spcPts val="0"/>
              </a:spcBef>
              <a:buClr>
                <a:schemeClr val="accent2">
                  <a:lumMod val="75000"/>
                </a:schemeClr>
              </a:buClr>
              <a:buSzPct val="100000"/>
              <a:buNone/>
            </a:pPr>
            <a:endParaRPr lang="en-ZA" sz="2000" dirty="0" smtClean="0">
              <a:solidFill>
                <a:schemeClr val="tx1"/>
              </a:solidFill>
              <a:latin typeface="Arial Narrow" panose="020B0606020202030204" pitchFamily="34" charset="0"/>
              <a:ea typeface="+mj-ea"/>
            </a:endParaRPr>
          </a:p>
        </p:txBody>
      </p:sp>
    </p:spTree>
    <p:extLst>
      <p:ext uri="{BB962C8B-B14F-4D97-AF65-F5344CB8AC3E}">
        <p14:creationId xmlns:p14="http://schemas.microsoft.com/office/powerpoint/2010/main" xmlns="" val="1766918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12249</TotalTime>
  <Words>3126</Words>
  <Application>Microsoft Office PowerPoint</Application>
  <PresentationFormat>On-screen Show (4:3)</PresentationFormat>
  <Paragraphs>290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Audit and Risk Committee Oversight Report on the 2nd, 3rd and the 4th Quarter Performance of 2022/23 Financial Year</vt:lpstr>
      <vt:lpstr>Table of Contents </vt:lpstr>
      <vt:lpstr>Background</vt:lpstr>
      <vt:lpstr>Financial Management</vt:lpstr>
      <vt:lpstr>Financial Management</vt:lpstr>
      <vt:lpstr>Financial Management</vt:lpstr>
      <vt:lpstr>Financial Management</vt:lpstr>
      <vt:lpstr>Performance Information</vt:lpstr>
      <vt:lpstr>Internal Audit </vt:lpstr>
      <vt:lpstr>Internal Audit </vt:lpstr>
      <vt:lpstr>Internal Audit </vt:lpstr>
      <vt:lpstr>Information Communication Technology</vt:lpstr>
      <vt:lpstr>Information Communication Technology</vt:lpstr>
      <vt:lpstr>Risk Management and Internal Control</vt:lpstr>
      <vt:lpstr>Risk Management and Internal Control</vt:lpstr>
      <vt:lpstr>Risk Management and Internal Control</vt:lpstr>
      <vt:lpstr>Risk Management and Internal Control</vt:lpstr>
      <vt:lpstr>Human Resource Management</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369</cp:revision>
  <cp:lastPrinted>2023-05-24T10:52:57Z</cp:lastPrinted>
  <dcterms:created xsi:type="dcterms:W3CDTF">2019-07-17T13:26:29Z</dcterms:created>
  <dcterms:modified xsi:type="dcterms:W3CDTF">2023-06-20T12:12:58Z</dcterms:modified>
</cp:coreProperties>
</file>