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18"/>
  </p:notesMasterIdLst>
  <p:sldIdLst>
    <p:sldId id="310" r:id="rId3"/>
    <p:sldId id="292" r:id="rId4"/>
    <p:sldId id="293" r:id="rId5"/>
    <p:sldId id="295" r:id="rId6"/>
    <p:sldId id="296" r:id="rId7"/>
    <p:sldId id="297" r:id="rId8"/>
    <p:sldId id="298" r:id="rId9"/>
    <p:sldId id="299" r:id="rId10"/>
    <p:sldId id="300" r:id="rId11"/>
    <p:sldId id="301" r:id="rId12"/>
    <p:sldId id="302" r:id="rId13"/>
    <p:sldId id="303" r:id="rId14"/>
    <p:sldId id="307" r:id="rId15"/>
    <p:sldId id="305" r:id="rId16"/>
    <p:sldId id="308" r:id="rId17"/>
  </p:sldIdLst>
  <p:sldSz cx="9906000" cy="6858000" type="A4"/>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AA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7229" autoAdjust="0"/>
    <p:restoredTop sz="88599" autoAdjust="0"/>
  </p:normalViewPr>
  <p:slideViewPr>
    <p:cSldViewPr snapToGrid="0" snapToObjects="1">
      <p:cViewPr varScale="1">
        <p:scale>
          <a:sx n="56" d="100"/>
          <a:sy n="56" d="100"/>
        </p:scale>
        <p:origin x="6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0098"/>
          </a:xfrm>
          <a:prstGeom prst="rect">
            <a:avLst/>
          </a:prstGeom>
        </p:spPr>
        <p:txBody>
          <a:bodyPr vert="horz" lIns="94119" tIns="47060" rIns="94119" bIns="47060" rtlCol="0"/>
          <a:lstStyle>
            <a:lvl1pPr algn="l">
              <a:defRPr sz="1200"/>
            </a:lvl1pPr>
          </a:lstStyle>
          <a:p>
            <a:endParaRPr lang="en-GB"/>
          </a:p>
        </p:txBody>
      </p:sp>
      <p:sp>
        <p:nvSpPr>
          <p:cNvPr id="3" name="Date Placeholder 2"/>
          <p:cNvSpPr>
            <a:spLocks noGrp="1"/>
          </p:cNvSpPr>
          <p:nvPr>
            <p:ph type="dt" idx="1"/>
          </p:nvPr>
        </p:nvSpPr>
        <p:spPr>
          <a:xfrm>
            <a:off x="4023092" y="0"/>
            <a:ext cx="3077739" cy="470098"/>
          </a:xfrm>
          <a:prstGeom prst="rect">
            <a:avLst/>
          </a:prstGeom>
        </p:spPr>
        <p:txBody>
          <a:bodyPr vert="horz" lIns="94119" tIns="47060" rIns="94119" bIns="47060" rtlCol="0"/>
          <a:lstStyle>
            <a:lvl1pPr algn="r">
              <a:defRPr sz="1200"/>
            </a:lvl1pPr>
          </a:lstStyle>
          <a:p>
            <a:fld id="{5CA423C6-752A-4750-B977-65396D46682A}" type="datetimeFigureOut">
              <a:rPr lang="en-GB" smtClean="0"/>
              <a:t>08/06/2023</a:t>
            </a:fld>
            <a:endParaRPr lang="en-GB"/>
          </a:p>
        </p:txBody>
      </p:sp>
      <p:sp>
        <p:nvSpPr>
          <p:cNvPr id="4" name="Slide Image Placeholder 3"/>
          <p:cNvSpPr>
            <a:spLocks noGrp="1" noRot="1" noChangeAspect="1"/>
          </p:cNvSpPr>
          <p:nvPr>
            <p:ph type="sldImg" idx="2"/>
          </p:nvPr>
        </p:nvSpPr>
        <p:spPr>
          <a:xfrm>
            <a:off x="1266825" y="1171575"/>
            <a:ext cx="4568825" cy="3162300"/>
          </a:xfrm>
          <a:prstGeom prst="rect">
            <a:avLst/>
          </a:prstGeom>
          <a:noFill/>
          <a:ln w="12700">
            <a:solidFill>
              <a:prstClr val="black"/>
            </a:solidFill>
          </a:ln>
        </p:spPr>
        <p:txBody>
          <a:bodyPr vert="horz" lIns="94119" tIns="47060" rIns="94119" bIns="47060" rtlCol="0" anchor="ctr"/>
          <a:lstStyle/>
          <a:p>
            <a:endParaRPr lang="en-GB"/>
          </a:p>
        </p:txBody>
      </p:sp>
      <p:sp>
        <p:nvSpPr>
          <p:cNvPr id="5" name="Notes Placeholder 4"/>
          <p:cNvSpPr>
            <a:spLocks noGrp="1"/>
          </p:cNvSpPr>
          <p:nvPr>
            <p:ph type="body" sz="quarter" idx="3"/>
          </p:nvPr>
        </p:nvSpPr>
        <p:spPr>
          <a:xfrm>
            <a:off x="710248" y="4509036"/>
            <a:ext cx="5681980" cy="3689211"/>
          </a:xfrm>
          <a:prstGeom prst="rect">
            <a:avLst/>
          </a:prstGeom>
        </p:spPr>
        <p:txBody>
          <a:bodyPr vert="horz" lIns="94119" tIns="47060" rIns="94119" bIns="4706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99328"/>
            <a:ext cx="3077739" cy="470097"/>
          </a:xfrm>
          <a:prstGeom prst="rect">
            <a:avLst/>
          </a:prstGeom>
        </p:spPr>
        <p:txBody>
          <a:bodyPr vert="horz" lIns="94119" tIns="47060" rIns="94119" bIns="47060" rtlCol="0" anchor="b"/>
          <a:lstStyle>
            <a:lvl1pPr algn="l">
              <a:defRPr sz="1200"/>
            </a:lvl1pPr>
          </a:lstStyle>
          <a:p>
            <a:endParaRPr lang="en-GB"/>
          </a:p>
        </p:txBody>
      </p:sp>
      <p:sp>
        <p:nvSpPr>
          <p:cNvPr id="7" name="Slide Number Placeholder 6"/>
          <p:cNvSpPr>
            <a:spLocks noGrp="1"/>
          </p:cNvSpPr>
          <p:nvPr>
            <p:ph type="sldNum" sz="quarter" idx="5"/>
          </p:nvPr>
        </p:nvSpPr>
        <p:spPr>
          <a:xfrm>
            <a:off x="4023092" y="8899328"/>
            <a:ext cx="3077739" cy="470097"/>
          </a:xfrm>
          <a:prstGeom prst="rect">
            <a:avLst/>
          </a:prstGeom>
        </p:spPr>
        <p:txBody>
          <a:bodyPr vert="horz" lIns="94119" tIns="47060" rIns="94119" bIns="47060" rtlCol="0" anchor="b"/>
          <a:lstStyle>
            <a:lvl1pPr algn="r">
              <a:defRPr sz="1200"/>
            </a:lvl1pPr>
          </a:lstStyle>
          <a:p>
            <a:fld id="{2B5E636E-5096-4378-AE56-0D045EBDE46B}" type="slidenum">
              <a:rPr lang="en-GB" smtClean="0"/>
              <a:t>‹#›</a:t>
            </a:fld>
            <a:endParaRPr lang="en-GB"/>
          </a:p>
        </p:txBody>
      </p:sp>
    </p:spTree>
    <p:extLst>
      <p:ext uri="{BB962C8B-B14F-4D97-AF65-F5344CB8AC3E}">
        <p14:creationId xmlns:p14="http://schemas.microsoft.com/office/powerpoint/2010/main" val="114867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1</a:t>
            </a:fld>
            <a:endParaRPr lang="en-GB"/>
          </a:p>
        </p:txBody>
      </p:sp>
    </p:spTree>
    <p:extLst>
      <p:ext uri="{BB962C8B-B14F-4D97-AF65-F5344CB8AC3E}">
        <p14:creationId xmlns:p14="http://schemas.microsoft.com/office/powerpoint/2010/main" val="1801146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F6A44B3D-E4B0-409F-8F62-F7DC1944155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64718" indent="-294122">
              <a:defRPr sz="2500">
                <a:solidFill>
                  <a:schemeClr val="tx1"/>
                </a:solidFill>
                <a:latin typeface="Arial" panose="020B0604020202020204" pitchFamily="34" charset="0"/>
                <a:ea typeface="ＭＳ Ｐゴシック" panose="020B0600070205080204" pitchFamily="34" charset="-128"/>
              </a:defRPr>
            </a:lvl2pPr>
            <a:lvl3pPr marL="1176490" indent="-235298">
              <a:defRPr sz="2500">
                <a:solidFill>
                  <a:schemeClr val="tx1"/>
                </a:solidFill>
                <a:latin typeface="Arial" panose="020B0604020202020204" pitchFamily="34" charset="0"/>
                <a:ea typeface="ＭＳ Ｐゴシック" panose="020B0600070205080204" pitchFamily="34" charset="-128"/>
              </a:defRPr>
            </a:lvl3pPr>
            <a:lvl4pPr marL="1647086" indent="-235298">
              <a:defRPr sz="2500">
                <a:solidFill>
                  <a:schemeClr val="tx1"/>
                </a:solidFill>
                <a:latin typeface="Arial" panose="020B0604020202020204" pitchFamily="34" charset="0"/>
                <a:ea typeface="ＭＳ Ｐゴシック" panose="020B0600070205080204" pitchFamily="34" charset="-128"/>
              </a:defRPr>
            </a:lvl4pPr>
            <a:lvl5pPr marL="2117682" indent="-235298">
              <a:defRPr sz="2500">
                <a:solidFill>
                  <a:schemeClr val="tx1"/>
                </a:solidFill>
                <a:latin typeface="Arial" panose="020B0604020202020204" pitchFamily="34" charset="0"/>
                <a:ea typeface="ＭＳ Ｐゴシック" panose="020B0600070205080204" pitchFamily="34" charset="-128"/>
              </a:defRPr>
            </a:lvl5pPr>
            <a:lvl6pPr marL="2588278"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58874"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29470"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00066"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D8B0EC80-C29B-4EB2-94C1-1F44D9E52D00}" type="slidenum">
              <a:rPr lang="en-US" altLang="en-US" sz="1200"/>
              <a:pPr/>
              <a:t>10</a:t>
            </a:fld>
            <a:endParaRPr lang="en-US" altLang="en-US" sz="1200"/>
          </a:p>
        </p:txBody>
      </p:sp>
      <p:sp>
        <p:nvSpPr>
          <p:cNvPr id="25603" name="Rectangle 2">
            <a:extLst>
              <a:ext uri="{FF2B5EF4-FFF2-40B4-BE49-F238E27FC236}">
                <a16:creationId xmlns:a16="http://schemas.microsoft.com/office/drawing/2014/main" id="{92EE1F79-05BC-2C76-FA59-DCBE2B59B59D}"/>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7CF331CB-BCF0-10FC-3826-3DCE7BD9410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AF87C942-32C5-A062-15FC-F8E0909BBFD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64718" indent="-294122">
              <a:defRPr sz="2500">
                <a:solidFill>
                  <a:schemeClr val="tx1"/>
                </a:solidFill>
                <a:latin typeface="Arial" panose="020B0604020202020204" pitchFamily="34" charset="0"/>
                <a:ea typeface="ＭＳ Ｐゴシック" panose="020B0600070205080204" pitchFamily="34" charset="-128"/>
              </a:defRPr>
            </a:lvl2pPr>
            <a:lvl3pPr marL="1176490" indent="-235298">
              <a:defRPr sz="2500">
                <a:solidFill>
                  <a:schemeClr val="tx1"/>
                </a:solidFill>
                <a:latin typeface="Arial" panose="020B0604020202020204" pitchFamily="34" charset="0"/>
                <a:ea typeface="ＭＳ Ｐゴシック" panose="020B0600070205080204" pitchFamily="34" charset="-128"/>
              </a:defRPr>
            </a:lvl3pPr>
            <a:lvl4pPr marL="1647086" indent="-235298">
              <a:defRPr sz="2500">
                <a:solidFill>
                  <a:schemeClr val="tx1"/>
                </a:solidFill>
                <a:latin typeface="Arial" panose="020B0604020202020204" pitchFamily="34" charset="0"/>
                <a:ea typeface="ＭＳ Ｐゴシック" panose="020B0600070205080204" pitchFamily="34" charset="-128"/>
              </a:defRPr>
            </a:lvl4pPr>
            <a:lvl5pPr marL="2117682" indent="-235298">
              <a:defRPr sz="2500">
                <a:solidFill>
                  <a:schemeClr val="tx1"/>
                </a:solidFill>
                <a:latin typeface="Arial" panose="020B0604020202020204" pitchFamily="34" charset="0"/>
                <a:ea typeface="ＭＳ Ｐゴシック" panose="020B0600070205080204" pitchFamily="34" charset="-128"/>
              </a:defRPr>
            </a:lvl5pPr>
            <a:lvl6pPr marL="2588278"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58874"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29470"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00066"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8CC646A5-4032-48A6-8B16-2A86B7C8A74B}" type="slidenum">
              <a:rPr lang="en-US" altLang="en-US" sz="1200"/>
              <a:pPr/>
              <a:t>11</a:t>
            </a:fld>
            <a:endParaRPr lang="en-US" altLang="en-US" sz="1200"/>
          </a:p>
        </p:txBody>
      </p:sp>
      <p:sp>
        <p:nvSpPr>
          <p:cNvPr id="27651" name="Rectangle 2">
            <a:extLst>
              <a:ext uri="{FF2B5EF4-FFF2-40B4-BE49-F238E27FC236}">
                <a16:creationId xmlns:a16="http://schemas.microsoft.com/office/drawing/2014/main" id="{D02A07EA-3BD5-B71A-F4A9-B84D0813C2CC}"/>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58C3E150-A18D-013E-2B67-1B4CA8E91C8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72AD853-1AE8-507C-6A29-83E6ADA6172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64718" indent="-294122">
              <a:defRPr sz="2500">
                <a:solidFill>
                  <a:schemeClr val="tx1"/>
                </a:solidFill>
                <a:latin typeface="Arial" panose="020B0604020202020204" pitchFamily="34" charset="0"/>
                <a:ea typeface="ＭＳ Ｐゴシック" panose="020B0600070205080204" pitchFamily="34" charset="-128"/>
              </a:defRPr>
            </a:lvl2pPr>
            <a:lvl3pPr marL="1176490" indent="-235298">
              <a:defRPr sz="2500">
                <a:solidFill>
                  <a:schemeClr val="tx1"/>
                </a:solidFill>
                <a:latin typeface="Arial" panose="020B0604020202020204" pitchFamily="34" charset="0"/>
                <a:ea typeface="ＭＳ Ｐゴシック" panose="020B0600070205080204" pitchFamily="34" charset="-128"/>
              </a:defRPr>
            </a:lvl3pPr>
            <a:lvl4pPr marL="1647086" indent="-235298">
              <a:defRPr sz="2500">
                <a:solidFill>
                  <a:schemeClr val="tx1"/>
                </a:solidFill>
                <a:latin typeface="Arial" panose="020B0604020202020204" pitchFamily="34" charset="0"/>
                <a:ea typeface="ＭＳ Ｐゴシック" panose="020B0600070205080204" pitchFamily="34" charset="-128"/>
              </a:defRPr>
            </a:lvl4pPr>
            <a:lvl5pPr marL="2117682" indent="-235298">
              <a:defRPr sz="2500">
                <a:solidFill>
                  <a:schemeClr val="tx1"/>
                </a:solidFill>
                <a:latin typeface="Arial" panose="020B0604020202020204" pitchFamily="34" charset="0"/>
                <a:ea typeface="ＭＳ Ｐゴシック" panose="020B0600070205080204" pitchFamily="34" charset="-128"/>
              </a:defRPr>
            </a:lvl5pPr>
            <a:lvl6pPr marL="2588278"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58874"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29470"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00066"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3884F06B-561C-4F37-8ABC-0FE2B5ADF1D4}" type="slidenum">
              <a:rPr lang="en-US" altLang="en-US" sz="1200"/>
              <a:pPr/>
              <a:t>12</a:t>
            </a:fld>
            <a:endParaRPr lang="en-US" altLang="en-US" sz="1200"/>
          </a:p>
        </p:txBody>
      </p:sp>
      <p:sp>
        <p:nvSpPr>
          <p:cNvPr id="29699" name="Rectangle 2">
            <a:extLst>
              <a:ext uri="{FF2B5EF4-FFF2-40B4-BE49-F238E27FC236}">
                <a16:creationId xmlns:a16="http://schemas.microsoft.com/office/drawing/2014/main" id="{BA452C41-970E-7BA8-F337-DC1795DDDAAC}"/>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56B13E46-586A-47D6-DACC-3AD3FB616F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72AD853-1AE8-507C-6A29-83E6ADA6172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64718" indent="-294122">
              <a:defRPr sz="2500">
                <a:solidFill>
                  <a:schemeClr val="tx1"/>
                </a:solidFill>
                <a:latin typeface="Arial" panose="020B0604020202020204" pitchFamily="34" charset="0"/>
                <a:ea typeface="ＭＳ Ｐゴシック" panose="020B0600070205080204" pitchFamily="34" charset="-128"/>
              </a:defRPr>
            </a:lvl2pPr>
            <a:lvl3pPr marL="1176490" indent="-235298">
              <a:defRPr sz="2500">
                <a:solidFill>
                  <a:schemeClr val="tx1"/>
                </a:solidFill>
                <a:latin typeface="Arial" panose="020B0604020202020204" pitchFamily="34" charset="0"/>
                <a:ea typeface="ＭＳ Ｐゴシック" panose="020B0600070205080204" pitchFamily="34" charset="-128"/>
              </a:defRPr>
            </a:lvl3pPr>
            <a:lvl4pPr marL="1647086" indent="-235298">
              <a:defRPr sz="2500">
                <a:solidFill>
                  <a:schemeClr val="tx1"/>
                </a:solidFill>
                <a:latin typeface="Arial" panose="020B0604020202020204" pitchFamily="34" charset="0"/>
                <a:ea typeface="ＭＳ Ｐゴシック" panose="020B0600070205080204" pitchFamily="34" charset="-128"/>
              </a:defRPr>
            </a:lvl4pPr>
            <a:lvl5pPr marL="2117682" indent="-235298">
              <a:defRPr sz="2500">
                <a:solidFill>
                  <a:schemeClr val="tx1"/>
                </a:solidFill>
                <a:latin typeface="Arial" panose="020B0604020202020204" pitchFamily="34" charset="0"/>
                <a:ea typeface="ＭＳ Ｐゴシック" panose="020B0600070205080204" pitchFamily="34" charset="-128"/>
              </a:defRPr>
            </a:lvl5pPr>
            <a:lvl6pPr marL="2588278"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58874"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29470"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00066"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3884F06B-561C-4F37-8ABC-0FE2B5ADF1D4}" type="slidenum">
              <a:rPr lang="en-US" altLang="en-US" sz="1200"/>
              <a:pPr/>
              <a:t>13</a:t>
            </a:fld>
            <a:endParaRPr lang="en-US" altLang="en-US" sz="1200"/>
          </a:p>
        </p:txBody>
      </p:sp>
      <p:sp>
        <p:nvSpPr>
          <p:cNvPr id="29699" name="Rectangle 2">
            <a:extLst>
              <a:ext uri="{FF2B5EF4-FFF2-40B4-BE49-F238E27FC236}">
                <a16:creationId xmlns:a16="http://schemas.microsoft.com/office/drawing/2014/main" id="{BA452C41-970E-7BA8-F337-DC1795DDDAAC}"/>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56B13E46-586A-47D6-DACC-3AD3FB616F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875280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3D121C4D-F468-D88E-DF8D-F068008BE7E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64718" indent="-294122">
              <a:defRPr sz="2500">
                <a:solidFill>
                  <a:schemeClr val="tx1"/>
                </a:solidFill>
                <a:latin typeface="Arial" panose="020B0604020202020204" pitchFamily="34" charset="0"/>
                <a:ea typeface="ＭＳ Ｐゴシック" panose="020B0600070205080204" pitchFamily="34" charset="-128"/>
              </a:defRPr>
            </a:lvl2pPr>
            <a:lvl3pPr marL="1176490" indent="-235298">
              <a:defRPr sz="2500">
                <a:solidFill>
                  <a:schemeClr val="tx1"/>
                </a:solidFill>
                <a:latin typeface="Arial" panose="020B0604020202020204" pitchFamily="34" charset="0"/>
                <a:ea typeface="ＭＳ Ｐゴシック" panose="020B0600070205080204" pitchFamily="34" charset="-128"/>
              </a:defRPr>
            </a:lvl3pPr>
            <a:lvl4pPr marL="1647086" indent="-235298">
              <a:defRPr sz="2500">
                <a:solidFill>
                  <a:schemeClr val="tx1"/>
                </a:solidFill>
                <a:latin typeface="Arial" panose="020B0604020202020204" pitchFamily="34" charset="0"/>
                <a:ea typeface="ＭＳ Ｐゴシック" panose="020B0600070205080204" pitchFamily="34" charset="-128"/>
              </a:defRPr>
            </a:lvl4pPr>
            <a:lvl5pPr marL="2117682" indent="-235298">
              <a:defRPr sz="2500">
                <a:solidFill>
                  <a:schemeClr val="tx1"/>
                </a:solidFill>
                <a:latin typeface="Arial" panose="020B0604020202020204" pitchFamily="34" charset="0"/>
                <a:ea typeface="ＭＳ Ｐゴシック" panose="020B0600070205080204" pitchFamily="34" charset="-128"/>
              </a:defRPr>
            </a:lvl5pPr>
            <a:lvl6pPr marL="2588278"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58874"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29470"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00066"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57A774C5-14C0-49AB-8F9B-172A3E2B1CEB}" type="slidenum">
              <a:rPr lang="en-US" altLang="en-US" sz="1200"/>
              <a:pPr/>
              <a:t>14</a:t>
            </a:fld>
            <a:endParaRPr lang="en-US" altLang="en-US" sz="1200"/>
          </a:p>
        </p:txBody>
      </p:sp>
      <p:sp>
        <p:nvSpPr>
          <p:cNvPr id="33795" name="Rectangle 2">
            <a:extLst>
              <a:ext uri="{FF2B5EF4-FFF2-40B4-BE49-F238E27FC236}">
                <a16:creationId xmlns:a16="http://schemas.microsoft.com/office/drawing/2014/main" id="{DE07D04D-30C6-A0D0-AD52-DD0B30B8889D}"/>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0FB58809-2E2C-739D-9797-5D87F879837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3D121C4D-F468-D88E-DF8D-F068008BE7E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64718" indent="-294122">
              <a:defRPr sz="2500">
                <a:solidFill>
                  <a:schemeClr val="tx1"/>
                </a:solidFill>
                <a:latin typeface="Arial" panose="020B0604020202020204" pitchFamily="34" charset="0"/>
                <a:ea typeface="ＭＳ Ｐゴシック" panose="020B0600070205080204" pitchFamily="34" charset="-128"/>
              </a:defRPr>
            </a:lvl2pPr>
            <a:lvl3pPr marL="1176490" indent="-235298">
              <a:defRPr sz="2500">
                <a:solidFill>
                  <a:schemeClr val="tx1"/>
                </a:solidFill>
                <a:latin typeface="Arial" panose="020B0604020202020204" pitchFamily="34" charset="0"/>
                <a:ea typeface="ＭＳ Ｐゴシック" panose="020B0600070205080204" pitchFamily="34" charset="-128"/>
              </a:defRPr>
            </a:lvl3pPr>
            <a:lvl4pPr marL="1647086" indent="-235298">
              <a:defRPr sz="2500">
                <a:solidFill>
                  <a:schemeClr val="tx1"/>
                </a:solidFill>
                <a:latin typeface="Arial" panose="020B0604020202020204" pitchFamily="34" charset="0"/>
                <a:ea typeface="ＭＳ Ｐゴシック" panose="020B0600070205080204" pitchFamily="34" charset="-128"/>
              </a:defRPr>
            </a:lvl4pPr>
            <a:lvl5pPr marL="2117682" indent="-235298">
              <a:defRPr sz="2500">
                <a:solidFill>
                  <a:schemeClr val="tx1"/>
                </a:solidFill>
                <a:latin typeface="Arial" panose="020B0604020202020204" pitchFamily="34" charset="0"/>
                <a:ea typeface="ＭＳ Ｐゴシック" panose="020B0600070205080204" pitchFamily="34" charset="-128"/>
              </a:defRPr>
            </a:lvl5pPr>
            <a:lvl6pPr marL="2588278"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58874"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29470"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00066"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57A774C5-14C0-49AB-8F9B-172A3E2B1CEB}" type="slidenum">
              <a:rPr lang="en-US" altLang="en-US" sz="1200"/>
              <a:pPr/>
              <a:t>15</a:t>
            </a:fld>
            <a:endParaRPr lang="en-US" altLang="en-US" sz="1200"/>
          </a:p>
        </p:txBody>
      </p:sp>
      <p:sp>
        <p:nvSpPr>
          <p:cNvPr id="33795" name="Rectangle 2">
            <a:extLst>
              <a:ext uri="{FF2B5EF4-FFF2-40B4-BE49-F238E27FC236}">
                <a16:creationId xmlns:a16="http://schemas.microsoft.com/office/drawing/2014/main" id="{DE07D04D-30C6-A0D0-AD52-DD0B30B8889D}"/>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0FB58809-2E2C-739D-9797-5D87F879837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582812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FB7EEE74-104B-C253-1861-CABD31D02DF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64718" indent="-294122">
              <a:defRPr sz="2500">
                <a:solidFill>
                  <a:schemeClr val="tx1"/>
                </a:solidFill>
                <a:latin typeface="Arial" panose="020B0604020202020204" pitchFamily="34" charset="0"/>
                <a:ea typeface="ＭＳ Ｐゴシック" panose="020B0600070205080204" pitchFamily="34" charset="-128"/>
              </a:defRPr>
            </a:lvl2pPr>
            <a:lvl3pPr marL="1176490" indent="-235298">
              <a:defRPr sz="2500">
                <a:solidFill>
                  <a:schemeClr val="tx1"/>
                </a:solidFill>
                <a:latin typeface="Arial" panose="020B0604020202020204" pitchFamily="34" charset="0"/>
                <a:ea typeface="ＭＳ Ｐゴシック" panose="020B0600070205080204" pitchFamily="34" charset="-128"/>
              </a:defRPr>
            </a:lvl3pPr>
            <a:lvl4pPr marL="1647086" indent="-235298">
              <a:defRPr sz="2500">
                <a:solidFill>
                  <a:schemeClr val="tx1"/>
                </a:solidFill>
                <a:latin typeface="Arial" panose="020B0604020202020204" pitchFamily="34" charset="0"/>
                <a:ea typeface="ＭＳ Ｐゴシック" panose="020B0600070205080204" pitchFamily="34" charset="-128"/>
              </a:defRPr>
            </a:lvl4pPr>
            <a:lvl5pPr marL="2117682" indent="-235298">
              <a:defRPr sz="2500">
                <a:solidFill>
                  <a:schemeClr val="tx1"/>
                </a:solidFill>
                <a:latin typeface="Arial" panose="020B0604020202020204" pitchFamily="34" charset="0"/>
                <a:ea typeface="ＭＳ Ｐゴシック" panose="020B0600070205080204" pitchFamily="34" charset="-128"/>
              </a:defRPr>
            </a:lvl5pPr>
            <a:lvl6pPr marL="2588278"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58874"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29470"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00066"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0BCA9C33-73D4-4713-B187-79343B8B698B}" type="slidenum">
              <a:rPr lang="en-US" altLang="en-US" sz="1200"/>
              <a:pPr/>
              <a:t>2</a:t>
            </a:fld>
            <a:endParaRPr lang="en-US" altLang="en-US" sz="1200"/>
          </a:p>
        </p:txBody>
      </p:sp>
      <p:sp>
        <p:nvSpPr>
          <p:cNvPr id="7171" name="Rectangle 2">
            <a:extLst>
              <a:ext uri="{FF2B5EF4-FFF2-40B4-BE49-F238E27FC236}">
                <a16:creationId xmlns:a16="http://schemas.microsoft.com/office/drawing/2014/main" id="{49C91B4D-AFB0-1E05-78B6-B98C84EFC72C}"/>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EF10274A-5A61-B006-7DAD-FA295E33929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r>
              <a:rPr lang="en-US" altLang="en-US"/>
              <a:t>The Chapter 9’s are established in section 181</a:t>
            </a:r>
          </a:p>
          <a:p>
            <a:pPr eaLnBrk="1" hangingPunct="1"/>
            <a:r>
              <a:rPr lang="en-US" altLang="en-US"/>
              <a:t>Although other countries have ombuds and NHRIs – their establishment/placement in our Constitution makes them unique and provides an indication of their importance to our constitutional democracy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76D23DE4-C98C-7E51-29AF-711139B878B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64718" indent="-294122">
              <a:defRPr sz="2500">
                <a:solidFill>
                  <a:schemeClr val="tx1"/>
                </a:solidFill>
                <a:latin typeface="Arial" panose="020B0604020202020204" pitchFamily="34" charset="0"/>
                <a:ea typeface="ＭＳ Ｐゴシック" panose="020B0600070205080204" pitchFamily="34" charset="-128"/>
              </a:defRPr>
            </a:lvl2pPr>
            <a:lvl3pPr marL="1176490" indent="-235298">
              <a:defRPr sz="2500">
                <a:solidFill>
                  <a:schemeClr val="tx1"/>
                </a:solidFill>
                <a:latin typeface="Arial" panose="020B0604020202020204" pitchFamily="34" charset="0"/>
                <a:ea typeface="ＭＳ Ｐゴシック" panose="020B0600070205080204" pitchFamily="34" charset="-128"/>
              </a:defRPr>
            </a:lvl3pPr>
            <a:lvl4pPr marL="1647086" indent="-235298">
              <a:defRPr sz="2500">
                <a:solidFill>
                  <a:schemeClr val="tx1"/>
                </a:solidFill>
                <a:latin typeface="Arial" panose="020B0604020202020204" pitchFamily="34" charset="0"/>
                <a:ea typeface="ＭＳ Ｐゴシック" panose="020B0600070205080204" pitchFamily="34" charset="-128"/>
              </a:defRPr>
            </a:lvl4pPr>
            <a:lvl5pPr marL="2117682" indent="-235298">
              <a:defRPr sz="2500">
                <a:solidFill>
                  <a:schemeClr val="tx1"/>
                </a:solidFill>
                <a:latin typeface="Arial" panose="020B0604020202020204" pitchFamily="34" charset="0"/>
                <a:ea typeface="ＭＳ Ｐゴシック" panose="020B0600070205080204" pitchFamily="34" charset="-128"/>
              </a:defRPr>
            </a:lvl5pPr>
            <a:lvl6pPr marL="2588278"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58874"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29470"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00066"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1D33153C-C4F6-4EAF-AC5B-4FCA18981380}" type="slidenum">
              <a:rPr lang="en-US" altLang="en-US" sz="1200"/>
              <a:pPr/>
              <a:t>3</a:t>
            </a:fld>
            <a:endParaRPr lang="en-US" altLang="en-US" sz="1200"/>
          </a:p>
        </p:txBody>
      </p:sp>
      <p:sp>
        <p:nvSpPr>
          <p:cNvPr id="9219" name="Rectangle 2">
            <a:extLst>
              <a:ext uri="{FF2B5EF4-FFF2-40B4-BE49-F238E27FC236}">
                <a16:creationId xmlns:a16="http://schemas.microsoft.com/office/drawing/2014/main" id="{FE03A603-14DC-6221-5CDB-B754F684B1CA}"/>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79DABA91-712C-13DF-D145-F93AA305591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176473" indent="-176473" defTabSz="941192">
              <a:buFont typeface="Arial" panose="020B0604020202020204" pitchFamily="34" charset="0"/>
              <a:buChar char="•"/>
              <a:defRPr/>
            </a:pPr>
            <a:r>
              <a:rPr lang="en-ZA" sz="1600" b="1" dirty="0">
                <a:solidFill>
                  <a:srgbClr val="000000"/>
                </a:solidFill>
                <a:latin typeface="Arial"/>
                <a:ea typeface="ＭＳ Ｐゴシック"/>
              </a:rPr>
              <a:t>Specifically, section 182(1) of the Constitution </a:t>
            </a:r>
            <a:r>
              <a:rPr lang="en-ZA" sz="1600" dirty="0">
                <a:solidFill>
                  <a:srgbClr val="000000"/>
                </a:solidFill>
                <a:latin typeface="Arial"/>
                <a:ea typeface="ＭＳ Ｐゴシック"/>
              </a:rPr>
              <a:t>provides as follows: </a:t>
            </a:r>
          </a:p>
          <a:p>
            <a:pPr marL="470596" lvl="1" defTabSz="941192">
              <a:defRPr/>
            </a:pPr>
            <a:r>
              <a:rPr lang="en-ZA" sz="1600" dirty="0">
                <a:solidFill>
                  <a:srgbClr val="000000"/>
                </a:solidFill>
                <a:latin typeface="Arial"/>
                <a:ea typeface="ＭＳ Ｐゴシック"/>
              </a:rPr>
              <a:t>‘The Public Protector has the power, as regulated by national legislation –</a:t>
            </a:r>
          </a:p>
          <a:p>
            <a:pPr marL="831714" lvl="2" indent="-377458" defTabSz="941192">
              <a:defRPr/>
            </a:pPr>
            <a:r>
              <a:rPr lang="en-ZA" sz="1600" dirty="0">
                <a:solidFill>
                  <a:srgbClr val="000000"/>
                </a:solidFill>
                <a:latin typeface="Arial"/>
                <a:ea typeface="ＭＳ Ｐゴシック"/>
              </a:rPr>
              <a:t>(a) To investigate conduct in state affairs, or in the public administration in any sphere of government, that is alleged or suspected to be improper or to result in an impropriety or prejudice;</a:t>
            </a:r>
          </a:p>
          <a:p>
            <a:pPr marL="470596" lvl="1" defTabSz="941192">
              <a:defRPr/>
            </a:pPr>
            <a:r>
              <a:rPr lang="en-ZA" sz="1600" dirty="0">
                <a:solidFill>
                  <a:srgbClr val="000000"/>
                </a:solidFill>
                <a:latin typeface="Arial"/>
                <a:ea typeface="ＭＳ Ｐゴシック"/>
              </a:rPr>
              <a:t>(b) To report on any conduct</a:t>
            </a:r>
          </a:p>
          <a:p>
            <a:pPr marL="470596" lvl="1" defTabSz="941192">
              <a:defRPr/>
            </a:pPr>
            <a:r>
              <a:rPr lang="en-ZA" sz="1600" dirty="0">
                <a:solidFill>
                  <a:srgbClr val="000000"/>
                </a:solidFill>
                <a:latin typeface="Arial"/>
                <a:ea typeface="ＭＳ Ｐゴシック"/>
              </a:rPr>
              <a:t>(c) To take any appropriate remedial action.”</a:t>
            </a:r>
          </a:p>
          <a:p>
            <a:pPr eaLnBrk="1" hangingPunct="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345C09B4-B6E4-ED3C-0335-4D557770A67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64718" indent="-294122">
              <a:defRPr sz="2500">
                <a:solidFill>
                  <a:schemeClr val="tx1"/>
                </a:solidFill>
                <a:latin typeface="Arial" panose="020B0604020202020204" pitchFamily="34" charset="0"/>
                <a:ea typeface="ＭＳ Ｐゴシック" panose="020B0600070205080204" pitchFamily="34" charset="-128"/>
              </a:defRPr>
            </a:lvl2pPr>
            <a:lvl3pPr marL="1176490" indent="-235298">
              <a:defRPr sz="2500">
                <a:solidFill>
                  <a:schemeClr val="tx1"/>
                </a:solidFill>
                <a:latin typeface="Arial" panose="020B0604020202020204" pitchFamily="34" charset="0"/>
                <a:ea typeface="ＭＳ Ｐゴシック" panose="020B0600070205080204" pitchFamily="34" charset="-128"/>
              </a:defRPr>
            </a:lvl3pPr>
            <a:lvl4pPr marL="1647086" indent="-235298">
              <a:defRPr sz="2500">
                <a:solidFill>
                  <a:schemeClr val="tx1"/>
                </a:solidFill>
                <a:latin typeface="Arial" panose="020B0604020202020204" pitchFamily="34" charset="0"/>
                <a:ea typeface="ＭＳ Ｐゴシック" panose="020B0600070205080204" pitchFamily="34" charset="-128"/>
              </a:defRPr>
            </a:lvl4pPr>
            <a:lvl5pPr marL="2117682" indent="-235298">
              <a:defRPr sz="2500">
                <a:solidFill>
                  <a:schemeClr val="tx1"/>
                </a:solidFill>
                <a:latin typeface="Arial" panose="020B0604020202020204" pitchFamily="34" charset="0"/>
                <a:ea typeface="ＭＳ Ｐゴシック" panose="020B0600070205080204" pitchFamily="34" charset="-128"/>
              </a:defRPr>
            </a:lvl5pPr>
            <a:lvl6pPr marL="2588278"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58874"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29470"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00066"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DC036424-AAB5-4517-928B-213A2B6FD19A}" type="slidenum">
              <a:rPr lang="en-US" altLang="en-US" sz="1200"/>
              <a:pPr/>
              <a:t>4</a:t>
            </a:fld>
            <a:endParaRPr lang="en-US" altLang="en-US" sz="1200"/>
          </a:p>
        </p:txBody>
      </p:sp>
      <p:sp>
        <p:nvSpPr>
          <p:cNvPr id="13315" name="Rectangle 2">
            <a:extLst>
              <a:ext uri="{FF2B5EF4-FFF2-40B4-BE49-F238E27FC236}">
                <a16:creationId xmlns:a16="http://schemas.microsoft.com/office/drawing/2014/main" id="{3428D0E1-CC70-152A-544A-5B4A67C02243}"/>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36B73C19-2A45-BE74-8526-A1891B91548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9AF2F7AC-6102-B682-4882-6860E6CD1E2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64718" indent="-294122">
              <a:defRPr sz="2500">
                <a:solidFill>
                  <a:schemeClr val="tx1"/>
                </a:solidFill>
                <a:latin typeface="Arial" panose="020B0604020202020204" pitchFamily="34" charset="0"/>
                <a:ea typeface="ＭＳ Ｐゴシック" panose="020B0600070205080204" pitchFamily="34" charset="-128"/>
              </a:defRPr>
            </a:lvl2pPr>
            <a:lvl3pPr marL="1176490" indent="-235298">
              <a:defRPr sz="2500">
                <a:solidFill>
                  <a:schemeClr val="tx1"/>
                </a:solidFill>
                <a:latin typeface="Arial" panose="020B0604020202020204" pitchFamily="34" charset="0"/>
                <a:ea typeface="ＭＳ Ｐゴシック" panose="020B0600070205080204" pitchFamily="34" charset="-128"/>
              </a:defRPr>
            </a:lvl3pPr>
            <a:lvl4pPr marL="1647086" indent="-235298">
              <a:defRPr sz="2500">
                <a:solidFill>
                  <a:schemeClr val="tx1"/>
                </a:solidFill>
                <a:latin typeface="Arial" panose="020B0604020202020204" pitchFamily="34" charset="0"/>
                <a:ea typeface="ＭＳ Ｐゴシック" panose="020B0600070205080204" pitchFamily="34" charset="-128"/>
              </a:defRPr>
            </a:lvl4pPr>
            <a:lvl5pPr marL="2117682" indent="-235298">
              <a:defRPr sz="2500">
                <a:solidFill>
                  <a:schemeClr val="tx1"/>
                </a:solidFill>
                <a:latin typeface="Arial" panose="020B0604020202020204" pitchFamily="34" charset="0"/>
                <a:ea typeface="ＭＳ Ｐゴシック" panose="020B0600070205080204" pitchFamily="34" charset="-128"/>
              </a:defRPr>
            </a:lvl5pPr>
            <a:lvl6pPr marL="2588278"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58874"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29470"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00066"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125CD049-A2D3-43F6-8DB6-ADCB950D476D}" type="slidenum">
              <a:rPr lang="en-US" altLang="en-US" sz="1200"/>
              <a:pPr/>
              <a:t>5</a:t>
            </a:fld>
            <a:endParaRPr lang="en-US" altLang="en-US" sz="1200"/>
          </a:p>
        </p:txBody>
      </p:sp>
      <p:sp>
        <p:nvSpPr>
          <p:cNvPr id="15363" name="Rectangle 2">
            <a:extLst>
              <a:ext uri="{FF2B5EF4-FFF2-40B4-BE49-F238E27FC236}">
                <a16:creationId xmlns:a16="http://schemas.microsoft.com/office/drawing/2014/main" id="{17FF461A-CD02-3810-D603-26E307DB1466}"/>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C80FBDD5-F52A-3845-7279-480C016BA8D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8BD0C64-4FD4-5E96-8FAA-B103CEF3AB6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64718" indent="-294122">
              <a:defRPr sz="2500">
                <a:solidFill>
                  <a:schemeClr val="tx1"/>
                </a:solidFill>
                <a:latin typeface="Arial" panose="020B0604020202020204" pitchFamily="34" charset="0"/>
                <a:ea typeface="ＭＳ Ｐゴシック" panose="020B0600070205080204" pitchFamily="34" charset="-128"/>
              </a:defRPr>
            </a:lvl2pPr>
            <a:lvl3pPr marL="1176490" indent="-235298">
              <a:defRPr sz="2500">
                <a:solidFill>
                  <a:schemeClr val="tx1"/>
                </a:solidFill>
                <a:latin typeface="Arial" panose="020B0604020202020204" pitchFamily="34" charset="0"/>
                <a:ea typeface="ＭＳ Ｐゴシック" panose="020B0600070205080204" pitchFamily="34" charset="-128"/>
              </a:defRPr>
            </a:lvl3pPr>
            <a:lvl4pPr marL="1647086" indent="-235298">
              <a:defRPr sz="2500">
                <a:solidFill>
                  <a:schemeClr val="tx1"/>
                </a:solidFill>
                <a:latin typeface="Arial" panose="020B0604020202020204" pitchFamily="34" charset="0"/>
                <a:ea typeface="ＭＳ Ｐゴシック" panose="020B0600070205080204" pitchFamily="34" charset="-128"/>
              </a:defRPr>
            </a:lvl4pPr>
            <a:lvl5pPr marL="2117682" indent="-235298">
              <a:defRPr sz="2500">
                <a:solidFill>
                  <a:schemeClr val="tx1"/>
                </a:solidFill>
                <a:latin typeface="Arial" panose="020B0604020202020204" pitchFamily="34" charset="0"/>
                <a:ea typeface="ＭＳ Ｐゴシック" panose="020B0600070205080204" pitchFamily="34" charset="-128"/>
              </a:defRPr>
            </a:lvl5pPr>
            <a:lvl6pPr marL="2588278"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58874"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29470"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00066"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2E26B219-E1F9-4863-8FBF-6980F8CAEC4E}" type="slidenum">
              <a:rPr lang="en-US" altLang="en-US" sz="1200"/>
              <a:pPr/>
              <a:t>6</a:t>
            </a:fld>
            <a:endParaRPr lang="en-US" altLang="en-US" sz="1200"/>
          </a:p>
        </p:txBody>
      </p:sp>
      <p:sp>
        <p:nvSpPr>
          <p:cNvPr id="17411" name="Rectangle 2">
            <a:extLst>
              <a:ext uri="{FF2B5EF4-FFF2-40B4-BE49-F238E27FC236}">
                <a16:creationId xmlns:a16="http://schemas.microsoft.com/office/drawing/2014/main" id="{74507B7B-8848-A792-B928-CFE7BCBA6592}"/>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2B69119A-E952-8398-AFC7-FF0843D75CD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B0835660-7F20-1AF0-470D-D015D166757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64718" indent="-294122">
              <a:defRPr sz="2500">
                <a:solidFill>
                  <a:schemeClr val="tx1"/>
                </a:solidFill>
                <a:latin typeface="Arial" panose="020B0604020202020204" pitchFamily="34" charset="0"/>
                <a:ea typeface="ＭＳ Ｐゴシック" panose="020B0600070205080204" pitchFamily="34" charset="-128"/>
              </a:defRPr>
            </a:lvl2pPr>
            <a:lvl3pPr marL="1176490" indent="-235298">
              <a:defRPr sz="2500">
                <a:solidFill>
                  <a:schemeClr val="tx1"/>
                </a:solidFill>
                <a:latin typeface="Arial" panose="020B0604020202020204" pitchFamily="34" charset="0"/>
                <a:ea typeface="ＭＳ Ｐゴシック" panose="020B0600070205080204" pitchFamily="34" charset="-128"/>
              </a:defRPr>
            </a:lvl3pPr>
            <a:lvl4pPr marL="1647086" indent="-235298">
              <a:defRPr sz="2500">
                <a:solidFill>
                  <a:schemeClr val="tx1"/>
                </a:solidFill>
                <a:latin typeface="Arial" panose="020B0604020202020204" pitchFamily="34" charset="0"/>
                <a:ea typeface="ＭＳ Ｐゴシック" panose="020B0600070205080204" pitchFamily="34" charset="-128"/>
              </a:defRPr>
            </a:lvl4pPr>
            <a:lvl5pPr marL="2117682" indent="-235298">
              <a:defRPr sz="2500">
                <a:solidFill>
                  <a:schemeClr val="tx1"/>
                </a:solidFill>
                <a:latin typeface="Arial" panose="020B0604020202020204" pitchFamily="34" charset="0"/>
                <a:ea typeface="ＭＳ Ｐゴシック" panose="020B0600070205080204" pitchFamily="34" charset="-128"/>
              </a:defRPr>
            </a:lvl5pPr>
            <a:lvl6pPr marL="2588278"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58874"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29470"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00066"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682453A8-5669-45F5-86C5-9CED41C56DDC}" type="slidenum">
              <a:rPr lang="en-US" altLang="en-US" sz="1200"/>
              <a:pPr/>
              <a:t>7</a:t>
            </a:fld>
            <a:endParaRPr lang="en-US" altLang="en-US" sz="1200"/>
          </a:p>
        </p:txBody>
      </p:sp>
      <p:sp>
        <p:nvSpPr>
          <p:cNvPr id="19459" name="Rectangle 2">
            <a:extLst>
              <a:ext uri="{FF2B5EF4-FFF2-40B4-BE49-F238E27FC236}">
                <a16:creationId xmlns:a16="http://schemas.microsoft.com/office/drawing/2014/main" id="{9FDAA69F-C9F3-D5D1-85DF-676DE389EF08}"/>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59C2D20E-4352-BA54-8C8F-01A6FF16BAC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A34EE7DC-14CC-7403-C818-60F69678085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64718" indent="-294122">
              <a:defRPr sz="2500">
                <a:solidFill>
                  <a:schemeClr val="tx1"/>
                </a:solidFill>
                <a:latin typeface="Arial" panose="020B0604020202020204" pitchFamily="34" charset="0"/>
                <a:ea typeface="ＭＳ Ｐゴシック" panose="020B0600070205080204" pitchFamily="34" charset="-128"/>
              </a:defRPr>
            </a:lvl2pPr>
            <a:lvl3pPr marL="1176490" indent="-235298">
              <a:defRPr sz="2500">
                <a:solidFill>
                  <a:schemeClr val="tx1"/>
                </a:solidFill>
                <a:latin typeface="Arial" panose="020B0604020202020204" pitchFamily="34" charset="0"/>
                <a:ea typeface="ＭＳ Ｐゴシック" panose="020B0600070205080204" pitchFamily="34" charset="-128"/>
              </a:defRPr>
            </a:lvl3pPr>
            <a:lvl4pPr marL="1647086" indent="-235298">
              <a:defRPr sz="2500">
                <a:solidFill>
                  <a:schemeClr val="tx1"/>
                </a:solidFill>
                <a:latin typeface="Arial" panose="020B0604020202020204" pitchFamily="34" charset="0"/>
                <a:ea typeface="ＭＳ Ｐゴシック" panose="020B0600070205080204" pitchFamily="34" charset="-128"/>
              </a:defRPr>
            </a:lvl4pPr>
            <a:lvl5pPr marL="2117682" indent="-235298">
              <a:defRPr sz="2500">
                <a:solidFill>
                  <a:schemeClr val="tx1"/>
                </a:solidFill>
                <a:latin typeface="Arial" panose="020B0604020202020204" pitchFamily="34" charset="0"/>
                <a:ea typeface="ＭＳ Ｐゴシック" panose="020B0600070205080204" pitchFamily="34" charset="-128"/>
              </a:defRPr>
            </a:lvl5pPr>
            <a:lvl6pPr marL="2588278"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58874"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29470"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00066"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95773F73-772C-49B0-90A9-FFAE6EF82A7C}" type="slidenum">
              <a:rPr lang="en-US" altLang="en-US" sz="1200"/>
              <a:pPr/>
              <a:t>8</a:t>
            </a:fld>
            <a:endParaRPr lang="en-US" altLang="en-US" sz="1200"/>
          </a:p>
        </p:txBody>
      </p:sp>
      <p:sp>
        <p:nvSpPr>
          <p:cNvPr id="21507" name="Rectangle 2">
            <a:extLst>
              <a:ext uri="{FF2B5EF4-FFF2-40B4-BE49-F238E27FC236}">
                <a16:creationId xmlns:a16="http://schemas.microsoft.com/office/drawing/2014/main" id="{5AFD4388-A6E7-1984-5A0F-5065D82466FF}"/>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61700E06-4CE2-3ADB-6DF6-B466A45D97F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A0E286F6-A071-AE5E-B83F-5A56D998D48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64718" indent="-294122">
              <a:defRPr sz="2500">
                <a:solidFill>
                  <a:schemeClr val="tx1"/>
                </a:solidFill>
                <a:latin typeface="Arial" panose="020B0604020202020204" pitchFamily="34" charset="0"/>
                <a:ea typeface="ＭＳ Ｐゴシック" panose="020B0600070205080204" pitchFamily="34" charset="-128"/>
              </a:defRPr>
            </a:lvl2pPr>
            <a:lvl3pPr marL="1176490" indent="-235298">
              <a:defRPr sz="2500">
                <a:solidFill>
                  <a:schemeClr val="tx1"/>
                </a:solidFill>
                <a:latin typeface="Arial" panose="020B0604020202020204" pitchFamily="34" charset="0"/>
                <a:ea typeface="ＭＳ Ｐゴシック" panose="020B0600070205080204" pitchFamily="34" charset="-128"/>
              </a:defRPr>
            </a:lvl3pPr>
            <a:lvl4pPr marL="1647086" indent="-235298">
              <a:defRPr sz="2500">
                <a:solidFill>
                  <a:schemeClr val="tx1"/>
                </a:solidFill>
                <a:latin typeface="Arial" panose="020B0604020202020204" pitchFamily="34" charset="0"/>
                <a:ea typeface="ＭＳ Ｐゴシック" panose="020B0600070205080204" pitchFamily="34" charset="-128"/>
              </a:defRPr>
            </a:lvl4pPr>
            <a:lvl5pPr marL="2117682" indent="-235298">
              <a:defRPr sz="2500">
                <a:solidFill>
                  <a:schemeClr val="tx1"/>
                </a:solidFill>
                <a:latin typeface="Arial" panose="020B0604020202020204" pitchFamily="34" charset="0"/>
                <a:ea typeface="ＭＳ Ｐゴシック" panose="020B0600070205080204" pitchFamily="34" charset="-128"/>
              </a:defRPr>
            </a:lvl5pPr>
            <a:lvl6pPr marL="2588278"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58874"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29470"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00066" indent="-235298"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AD7EA315-B9B8-45A0-965A-3F3274E78008}" type="slidenum">
              <a:rPr lang="en-US" altLang="en-US" sz="1200"/>
              <a:pPr/>
              <a:t>9</a:t>
            </a:fld>
            <a:endParaRPr lang="en-US" altLang="en-US" sz="1200"/>
          </a:p>
        </p:txBody>
      </p:sp>
      <p:sp>
        <p:nvSpPr>
          <p:cNvPr id="23555" name="Rectangle 2">
            <a:extLst>
              <a:ext uri="{FF2B5EF4-FFF2-40B4-BE49-F238E27FC236}">
                <a16:creationId xmlns:a16="http://schemas.microsoft.com/office/drawing/2014/main" id="{7822B5AE-6243-2187-A6F8-461B25A6BE84}"/>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4384F6D6-B480-4773-B6D8-018B78CEBDC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Rectangle 4">
            <a:extLst>
              <a:ext uri="{FF2B5EF4-FFF2-40B4-BE49-F238E27FC236}">
                <a16:creationId xmlns:a16="http://schemas.microsoft.com/office/drawing/2014/main" id="{0F52BBD0-98F3-9D02-C2A6-17A049C833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F9A65B7-0BCD-9EFC-B343-7E761F6F042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C4174DF-65F9-8773-683E-3F52F005B439}"/>
              </a:ext>
            </a:extLst>
          </p:cNvPr>
          <p:cNvSpPr>
            <a:spLocks noGrp="1" noChangeArrowheads="1"/>
          </p:cNvSpPr>
          <p:nvPr>
            <p:ph type="sldNum" sz="quarter" idx="12"/>
          </p:nvPr>
        </p:nvSpPr>
        <p:spPr>
          <a:ln/>
        </p:spPr>
        <p:txBody>
          <a:bodyPr/>
          <a:lstStyle>
            <a:lvl1pPr>
              <a:defRPr/>
            </a:lvl1pPr>
          </a:lstStyle>
          <a:p>
            <a:pPr>
              <a:defRPr/>
            </a:pPr>
            <a:fld id="{C637DB75-236B-4E23-BA6F-BB582D847C74}" type="slidenum">
              <a:rPr lang="en-US" altLang="en-US"/>
              <a:pPr>
                <a:defRPr/>
              </a:pPr>
              <a:t>‹#›</a:t>
            </a:fld>
            <a:endParaRPr lang="en-US" altLang="en-US"/>
          </a:p>
        </p:txBody>
      </p:sp>
    </p:spTree>
    <p:extLst>
      <p:ext uri="{BB962C8B-B14F-4D97-AF65-F5344CB8AC3E}">
        <p14:creationId xmlns:p14="http://schemas.microsoft.com/office/powerpoint/2010/main" val="994148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a:extLst>
              <a:ext uri="{FF2B5EF4-FFF2-40B4-BE49-F238E27FC236}">
                <a16:creationId xmlns:a16="http://schemas.microsoft.com/office/drawing/2014/main" id="{8EA8D959-FEB2-E50B-379B-7CC0FA53653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D2025A7-0441-DA20-4BFA-E5E43099FDB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5E31658-59A8-D834-BCD1-6D787EB08BA6}"/>
              </a:ext>
            </a:extLst>
          </p:cNvPr>
          <p:cNvSpPr>
            <a:spLocks noGrp="1" noChangeArrowheads="1"/>
          </p:cNvSpPr>
          <p:nvPr>
            <p:ph type="sldNum" sz="quarter" idx="12"/>
          </p:nvPr>
        </p:nvSpPr>
        <p:spPr>
          <a:ln/>
        </p:spPr>
        <p:txBody>
          <a:bodyPr/>
          <a:lstStyle>
            <a:lvl1pPr>
              <a:defRPr/>
            </a:lvl1pPr>
          </a:lstStyle>
          <a:p>
            <a:pPr>
              <a:defRPr/>
            </a:pPr>
            <a:fld id="{F98AA52E-DD1E-4163-AE58-627F52B29222}" type="slidenum">
              <a:rPr lang="en-US" altLang="en-US"/>
              <a:pPr>
                <a:defRPr/>
              </a:pPr>
              <a:t>‹#›</a:t>
            </a:fld>
            <a:endParaRPr lang="en-US" altLang="en-US"/>
          </a:p>
        </p:txBody>
      </p:sp>
    </p:spTree>
    <p:extLst>
      <p:ext uri="{BB962C8B-B14F-4D97-AF65-F5344CB8AC3E}">
        <p14:creationId xmlns:p14="http://schemas.microsoft.com/office/powerpoint/2010/main" val="1317430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742950" y="609600"/>
            <a:ext cx="6149975"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a:extLst>
              <a:ext uri="{FF2B5EF4-FFF2-40B4-BE49-F238E27FC236}">
                <a16:creationId xmlns:a16="http://schemas.microsoft.com/office/drawing/2014/main" id="{8E2F1246-C476-9322-BF5E-53B7C3075D7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0D5F514-6795-0558-1F63-6A0AAA9E3BB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D45FC44-2030-9091-E8BB-1516CD9353E9}"/>
              </a:ext>
            </a:extLst>
          </p:cNvPr>
          <p:cNvSpPr>
            <a:spLocks noGrp="1" noChangeArrowheads="1"/>
          </p:cNvSpPr>
          <p:nvPr>
            <p:ph type="sldNum" sz="quarter" idx="12"/>
          </p:nvPr>
        </p:nvSpPr>
        <p:spPr>
          <a:ln/>
        </p:spPr>
        <p:txBody>
          <a:bodyPr/>
          <a:lstStyle>
            <a:lvl1pPr>
              <a:defRPr/>
            </a:lvl1pPr>
          </a:lstStyle>
          <a:p>
            <a:pPr>
              <a:defRPr/>
            </a:pPr>
            <a:fld id="{44950CF5-497E-4416-A0E1-3620A85578EC}" type="slidenum">
              <a:rPr lang="en-US" altLang="en-US"/>
              <a:pPr>
                <a:defRPr/>
              </a:pPr>
              <a:t>‹#›</a:t>
            </a:fld>
            <a:endParaRPr lang="en-US" altLang="en-US"/>
          </a:p>
        </p:txBody>
      </p:sp>
    </p:spTree>
    <p:extLst>
      <p:ext uri="{BB962C8B-B14F-4D97-AF65-F5344CB8AC3E}">
        <p14:creationId xmlns:p14="http://schemas.microsoft.com/office/powerpoint/2010/main" val="1047505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555995-F14F-498E-8DF6-819440535EE7}" type="datetime1">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5138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a:extLst>
              <a:ext uri="{FF2B5EF4-FFF2-40B4-BE49-F238E27FC236}">
                <a16:creationId xmlns:a16="http://schemas.microsoft.com/office/drawing/2014/main" id="{99505353-11FC-6C9A-FE80-6EFEF5CFF45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C436587-FFBA-5AED-6EAC-DD409EAC593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B73C21-6F6E-2F08-7AEC-59F670242C3C}"/>
              </a:ext>
            </a:extLst>
          </p:cNvPr>
          <p:cNvSpPr>
            <a:spLocks noGrp="1" noChangeArrowheads="1"/>
          </p:cNvSpPr>
          <p:nvPr>
            <p:ph type="sldNum" sz="quarter" idx="12"/>
          </p:nvPr>
        </p:nvSpPr>
        <p:spPr>
          <a:ln/>
        </p:spPr>
        <p:txBody>
          <a:bodyPr/>
          <a:lstStyle>
            <a:lvl1pPr>
              <a:defRPr/>
            </a:lvl1pPr>
          </a:lstStyle>
          <a:p>
            <a:pPr>
              <a:defRPr/>
            </a:pPr>
            <a:fld id="{F9D08A52-294E-498B-BE87-09A9CE3A3450}" type="slidenum">
              <a:rPr lang="en-US" altLang="en-US"/>
              <a:pPr>
                <a:defRPr/>
              </a:pPr>
              <a:t>‹#›</a:t>
            </a:fld>
            <a:endParaRPr lang="en-US" altLang="en-US"/>
          </a:p>
        </p:txBody>
      </p:sp>
    </p:spTree>
    <p:extLst>
      <p:ext uri="{BB962C8B-B14F-4D97-AF65-F5344CB8AC3E}">
        <p14:creationId xmlns:p14="http://schemas.microsoft.com/office/powerpoint/2010/main" val="4018558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39"/>
            <a:ext cx="8543925"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675879" y="4589464"/>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BB0B2B97-4FE5-CE8B-9233-950AAFFB635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E1B0896-E625-F12E-7344-0D4E86E6317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D4D4F1B-8BEF-1E03-3B62-57F3BA9C586B}"/>
              </a:ext>
            </a:extLst>
          </p:cNvPr>
          <p:cNvSpPr>
            <a:spLocks noGrp="1" noChangeArrowheads="1"/>
          </p:cNvSpPr>
          <p:nvPr>
            <p:ph type="sldNum" sz="quarter" idx="12"/>
          </p:nvPr>
        </p:nvSpPr>
        <p:spPr>
          <a:ln/>
        </p:spPr>
        <p:txBody>
          <a:bodyPr/>
          <a:lstStyle>
            <a:lvl1pPr>
              <a:defRPr/>
            </a:lvl1pPr>
          </a:lstStyle>
          <a:p>
            <a:pPr>
              <a:defRPr/>
            </a:pPr>
            <a:fld id="{A94B594C-A8B4-4C5D-8921-F70C13F6F546}" type="slidenum">
              <a:rPr lang="en-US" altLang="en-US"/>
              <a:pPr>
                <a:defRPr/>
              </a:pPr>
              <a:t>‹#›</a:t>
            </a:fld>
            <a:endParaRPr lang="en-US" altLang="en-US"/>
          </a:p>
        </p:txBody>
      </p:sp>
    </p:spTree>
    <p:extLst>
      <p:ext uri="{BB962C8B-B14F-4D97-AF65-F5344CB8AC3E}">
        <p14:creationId xmlns:p14="http://schemas.microsoft.com/office/powerpoint/2010/main" val="1721542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742950" y="1981200"/>
            <a:ext cx="41275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5035550" y="1981200"/>
            <a:ext cx="41275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a:extLst>
              <a:ext uri="{FF2B5EF4-FFF2-40B4-BE49-F238E27FC236}">
                <a16:creationId xmlns:a16="http://schemas.microsoft.com/office/drawing/2014/main" id="{672965EA-071C-5ABE-D0AD-9634CBEA301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87AB4E7-C577-7895-CC79-636728FCD0A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28C254B-60DB-3389-8961-6F06E04FD845}"/>
              </a:ext>
            </a:extLst>
          </p:cNvPr>
          <p:cNvSpPr>
            <a:spLocks noGrp="1" noChangeArrowheads="1"/>
          </p:cNvSpPr>
          <p:nvPr>
            <p:ph type="sldNum" sz="quarter" idx="12"/>
          </p:nvPr>
        </p:nvSpPr>
        <p:spPr>
          <a:ln/>
        </p:spPr>
        <p:txBody>
          <a:bodyPr/>
          <a:lstStyle>
            <a:lvl1pPr>
              <a:defRPr/>
            </a:lvl1pPr>
          </a:lstStyle>
          <a:p>
            <a:pPr>
              <a:defRPr/>
            </a:pPr>
            <a:fld id="{3843D17E-D4D2-4DF2-B8A5-36C8DAE5CAED}" type="slidenum">
              <a:rPr lang="en-US" altLang="en-US"/>
              <a:pPr>
                <a:defRPr/>
              </a:pPr>
              <a:t>‹#›</a:t>
            </a:fld>
            <a:endParaRPr lang="en-US" altLang="en-US"/>
          </a:p>
        </p:txBody>
      </p:sp>
    </p:spTree>
    <p:extLst>
      <p:ext uri="{BB962C8B-B14F-4D97-AF65-F5344CB8AC3E}">
        <p14:creationId xmlns:p14="http://schemas.microsoft.com/office/powerpoint/2010/main" val="728011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758" y="365126"/>
            <a:ext cx="8543925"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682758" y="1681163"/>
            <a:ext cx="41911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758" y="2505075"/>
            <a:ext cx="419113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5014913" y="1681163"/>
            <a:ext cx="421177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77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a:extLst>
              <a:ext uri="{FF2B5EF4-FFF2-40B4-BE49-F238E27FC236}">
                <a16:creationId xmlns:a16="http://schemas.microsoft.com/office/drawing/2014/main" id="{E19B2970-46F5-AAD7-C832-C965045C372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D0D9A01B-E71B-5BC8-1CEE-94E7673974E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F2446145-F40F-9F52-B719-896BDA52C031}"/>
              </a:ext>
            </a:extLst>
          </p:cNvPr>
          <p:cNvSpPr>
            <a:spLocks noGrp="1" noChangeArrowheads="1"/>
          </p:cNvSpPr>
          <p:nvPr>
            <p:ph type="sldNum" sz="quarter" idx="12"/>
          </p:nvPr>
        </p:nvSpPr>
        <p:spPr>
          <a:ln/>
        </p:spPr>
        <p:txBody>
          <a:bodyPr/>
          <a:lstStyle>
            <a:lvl1pPr>
              <a:defRPr/>
            </a:lvl1pPr>
          </a:lstStyle>
          <a:p>
            <a:pPr>
              <a:defRPr/>
            </a:pPr>
            <a:fld id="{18782250-8747-4AC6-A9AE-FED1E9F5F41E}" type="slidenum">
              <a:rPr lang="en-US" altLang="en-US"/>
              <a:pPr>
                <a:defRPr/>
              </a:pPr>
              <a:t>‹#›</a:t>
            </a:fld>
            <a:endParaRPr lang="en-US" altLang="en-US"/>
          </a:p>
        </p:txBody>
      </p:sp>
    </p:spTree>
    <p:extLst>
      <p:ext uri="{BB962C8B-B14F-4D97-AF65-F5344CB8AC3E}">
        <p14:creationId xmlns:p14="http://schemas.microsoft.com/office/powerpoint/2010/main" val="132741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a:extLst>
              <a:ext uri="{FF2B5EF4-FFF2-40B4-BE49-F238E27FC236}">
                <a16:creationId xmlns:a16="http://schemas.microsoft.com/office/drawing/2014/main" id="{086F2674-0C94-4A3B-D4A3-B695D0721A2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EC9DFBEA-1F0E-88A1-76FD-C249BF725A8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8FBA8EC5-632B-312D-6455-2F02109B1FE6}"/>
              </a:ext>
            </a:extLst>
          </p:cNvPr>
          <p:cNvSpPr>
            <a:spLocks noGrp="1" noChangeArrowheads="1"/>
          </p:cNvSpPr>
          <p:nvPr>
            <p:ph type="sldNum" sz="quarter" idx="12"/>
          </p:nvPr>
        </p:nvSpPr>
        <p:spPr>
          <a:ln/>
        </p:spPr>
        <p:txBody>
          <a:bodyPr/>
          <a:lstStyle>
            <a:lvl1pPr>
              <a:defRPr/>
            </a:lvl1pPr>
          </a:lstStyle>
          <a:p>
            <a:pPr>
              <a:defRPr/>
            </a:pPr>
            <a:fld id="{A8DB3CC8-1CC8-47B0-B1DB-3E6B5D982AEC}" type="slidenum">
              <a:rPr lang="en-US" altLang="en-US"/>
              <a:pPr>
                <a:defRPr/>
              </a:pPr>
              <a:t>‹#›</a:t>
            </a:fld>
            <a:endParaRPr lang="en-US" altLang="en-US"/>
          </a:p>
        </p:txBody>
      </p:sp>
    </p:spTree>
    <p:extLst>
      <p:ext uri="{BB962C8B-B14F-4D97-AF65-F5344CB8AC3E}">
        <p14:creationId xmlns:p14="http://schemas.microsoft.com/office/powerpoint/2010/main" val="135992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1147F9C-AD95-F8D6-70BF-96D843F5C47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56FF68BA-9785-E27D-18CA-38401BEB26F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A4321983-ADC5-D8ED-C157-CE03BFB1A8EA}"/>
              </a:ext>
            </a:extLst>
          </p:cNvPr>
          <p:cNvSpPr>
            <a:spLocks noGrp="1" noChangeArrowheads="1"/>
          </p:cNvSpPr>
          <p:nvPr>
            <p:ph type="sldNum" sz="quarter" idx="12"/>
          </p:nvPr>
        </p:nvSpPr>
        <p:spPr>
          <a:ln/>
        </p:spPr>
        <p:txBody>
          <a:bodyPr/>
          <a:lstStyle>
            <a:lvl1pPr>
              <a:defRPr/>
            </a:lvl1pPr>
          </a:lstStyle>
          <a:p>
            <a:pPr>
              <a:defRPr/>
            </a:pPr>
            <a:fld id="{8532300F-BDDD-436A-B63C-A95ED2647F4C}" type="slidenum">
              <a:rPr lang="en-US" altLang="en-US"/>
              <a:pPr>
                <a:defRPr/>
              </a:pPr>
              <a:t>‹#›</a:t>
            </a:fld>
            <a:endParaRPr lang="en-US" altLang="en-US"/>
          </a:p>
        </p:txBody>
      </p:sp>
    </p:spTree>
    <p:extLst>
      <p:ext uri="{BB962C8B-B14F-4D97-AF65-F5344CB8AC3E}">
        <p14:creationId xmlns:p14="http://schemas.microsoft.com/office/powerpoint/2010/main" val="558969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758" y="457200"/>
            <a:ext cx="3195373"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421177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2B238A86-BB5B-0B8C-58F8-4E1CC327800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40015BE-B22D-1458-5F9A-BF9253270ED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E377DD1-AEDA-55A1-AB8E-D4057E352FCE}"/>
              </a:ext>
            </a:extLst>
          </p:cNvPr>
          <p:cNvSpPr>
            <a:spLocks noGrp="1" noChangeArrowheads="1"/>
          </p:cNvSpPr>
          <p:nvPr>
            <p:ph type="sldNum" sz="quarter" idx="12"/>
          </p:nvPr>
        </p:nvSpPr>
        <p:spPr>
          <a:ln/>
        </p:spPr>
        <p:txBody>
          <a:bodyPr/>
          <a:lstStyle>
            <a:lvl1pPr>
              <a:defRPr/>
            </a:lvl1pPr>
          </a:lstStyle>
          <a:p>
            <a:pPr>
              <a:defRPr/>
            </a:pPr>
            <a:fld id="{DB5D7446-3EAD-4577-8593-CCA9827BBC77}" type="slidenum">
              <a:rPr lang="en-US" altLang="en-US"/>
              <a:pPr>
                <a:defRPr/>
              </a:pPr>
              <a:t>‹#›</a:t>
            </a:fld>
            <a:endParaRPr lang="en-US" altLang="en-US"/>
          </a:p>
        </p:txBody>
      </p:sp>
    </p:spTree>
    <p:extLst>
      <p:ext uri="{BB962C8B-B14F-4D97-AF65-F5344CB8AC3E}">
        <p14:creationId xmlns:p14="http://schemas.microsoft.com/office/powerpoint/2010/main" val="317532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758" y="457200"/>
            <a:ext cx="3195373"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421177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7C00444E-0623-CF85-EF62-4BD4CF151D6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9B6FC0A-3EC7-9F32-98A7-4A44CB6ECE9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3E662BB8-9926-3DCF-EABD-C84E24C2A232}"/>
              </a:ext>
            </a:extLst>
          </p:cNvPr>
          <p:cNvSpPr>
            <a:spLocks noGrp="1" noChangeArrowheads="1"/>
          </p:cNvSpPr>
          <p:nvPr>
            <p:ph type="sldNum" sz="quarter" idx="12"/>
          </p:nvPr>
        </p:nvSpPr>
        <p:spPr>
          <a:ln/>
        </p:spPr>
        <p:txBody>
          <a:bodyPr/>
          <a:lstStyle>
            <a:lvl1pPr>
              <a:defRPr/>
            </a:lvl1pPr>
          </a:lstStyle>
          <a:p>
            <a:pPr>
              <a:defRPr/>
            </a:pPr>
            <a:fld id="{FFD08C6D-05AB-4D21-9397-2466E693E6C7}" type="slidenum">
              <a:rPr lang="en-US" altLang="en-US"/>
              <a:pPr>
                <a:defRPr/>
              </a:pPr>
              <a:t>‹#›</a:t>
            </a:fld>
            <a:endParaRPr lang="en-US" altLang="en-US"/>
          </a:p>
        </p:txBody>
      </p:sp>
    </p:spTree>
    <p:extLst>
      <p:ext uri="{BB962C8B-B14F-4D97-AF65-F5344CB8AC3E}">
        <p14:creationId xmlns:p14="http://schemas.microsoft.com/office/powerpoint/2010/main" val="604640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7000"/>
            <a:lum/>
            <a:extLst>
              <a:ext uri="{BEBA8EAE-BF5A-486C-A8C5-ECC9F3942E4B}">
                <a14:imgProps xmlns:a14="http://schemas.microsoft.com/office/drawing/2010/main">
                  <a14:imgLayer r:embed="rId14">
                    <a14:imgEffect>
                      <a14:artisticCutout trans="6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008C22E-3312-048D-ADE1-226C9D29AFE5}"/>
              </a:ext>
            </a:extLst>
          </p:cNvPr>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5B147D0-CB78-ED0C-670F-BA8A93D3E3D0}"/>
              </a:ext>
            </a:extLst>
          </p:cNvPr>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6D3B503-1E70-7FE7-1CD6-51875B128A4A}"/>
              </a:ext>
            </a:extLst>
          </p:cNvPr>
          <p:cNvSpPr>
            <a:spLocks noGrp="1" noChangeArrowheads="1"/>
          </p:cNvSpPr>
          <p:nvPr>
            <p:ph type="dt" sz="half" idx="2"/>
          </p:nvPr>
        </p:nvSpPr>
        <p:spPr bwMode="auto">
          <a:xfrm>
            <a:off x="742950" y="6248400"/>
            <a:ext cx="206375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a:extLst>
              <a:ext uri="{FF2B5EF4-FFF2-40B4-BE49-F238E27FC236}">
                <a16:creationId xmlns:a16="http://schemas.microsoft.com/office/drawing/2014/main" id="{B225212C-7533-72AA-6F86-F4E264AA8773}"/>
              </a:ext>
            </a:extLst>
          </p:cNvPr>
          <p:cNvSpPr>
            <a:spLocks noGrp="1" noChangeArrowheads="1"/>
          </p:cNvSpPr>
          <p:nvPr>
            <p:ph type="ftr" sz="quarter" idx="3"/>
          </p:nvPr>
        </p:nvSpPr>
        <p:spPr bwMode="auto">
          <a:xfrm>
            <a:off x="3384550" y="6248400"/>
            <a:ext cx="31369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a:extLst>
              <a:ext uri="{FF2B5EF4-FFF2-40B4-BE49-F238E27FC236}">
                <a16:creationId xmlns:a16="http://schemas.microsoft.com/office/drawing/2014/main" id="{BF46FCD6-5FD2-4186-3457-5C3EF35F0C02}"/>
              </a:ext>
            </a:extLst>
          </p:cNvPr>
          <p:cNvSpPr>
            <a:spLocks noGrp="1" noChangeArrowheads="1"/>
          </p:cNvSpPr>
          <p:nvPr>
            <p:ph type="sldNum" sz="quarter" idx="4"/>
          </p:nvPr>
        </p:nvSpPr>
        <p:spPr bwMode="auto">
          <a:xfrm>
            <a:off x="7099300" y="6248400"/>
            <a:ext cx="206375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400" smtClean="0"/>
            </a:lvl1pPr>
          </a:lstStyle>
          <a:p>
            <a:pPr>
              <a:defRPr/>
            </a:pPr>
            <a:fld id="{8CF723AD-1795-4C77-86BC-63CB82F9D68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F9801-F685-4BD3-95AB-768ABF9AD8A1}" type="datetime1">
              <a:rPr lang="en-US" smtClean="0"/>
              <a:t>6/8/2023</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t>‹#›</a:t>
            </a:fld>
            <a:endParaRPr lang="en-US"/>
          </a:p>
        </p:txBody>
      </p:sp>
    </p:spTree>
    <p:extLst>
      <p:ext uri="{BB962C8B-B14F-4D97-AF65-F5344CB8AC3E}">
        <p14:creationId xmlns:p14="http://schemas.microsoft.com/office/powerpoint/2010/main" val="709150094"/>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313" y="6038057"/>
            <a:ext cx="9574580" cy="634206"/>
          </a:xfrm>
        </p:spPr>
        <p:txBody>
          <a:bodyPr>
            <a:normAutofit fontScale="92500" lnSpcReduction="20000"/>
          </a:bodyPr>
          <a:lstStyle/>
          <a:p>
            <a:r>
              <a:rPr lang="en-US" sz="1800" dirty="0"/>
              <a:t>APPOINTMENT OF PUBLIC PROTECTOR</a:t>
            </a:r>
          </a:p>
          <a:p>
            <a:r>
              <a:rPr lang="en-US" sz="1800" dirty="0"/>
              <a:t>								Date: 8 June 2023.</a:t>
            </a:r>
            <a:endParaRPr lang="en-US" sz="1800" b="1" dirty="0">
              <a:latin typeface="Arial" charset="0"/>
              <a:ea typeface="Arial" charset="0"/>
              <a:cs typeface="Arial" charset="0"/>
            </a:endParaRPr>
          </a:p>
        </p:txBody>
      </p:sp>
    </p:spTree>
    <p:extLst>
      <p:ext uri="{BB962C8B-B14F-4D97-AF65-F5344CB8AC3E}">
        <p14:creationId xmlns:p14="http://schemas.microsoft.com/office/powerpoint/2010/main" val="603443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3D1233CB-4E5F-7D18-8312-73A2209D2AF7}"/>
              </a:ext>
            </a:extLst>
          </p:cNvPr>
          <p:cNvSpPr>
            <a:spLocks noChangeArrowheads="1"/>
          </p:cNvSpPr>
          <p:nvPr/>
        </p:nvSpPr>
        <p:spPr bwMode="auto">
          <a:xfrm>
            <a:off x="368509" y="1148931"/>
            <a:ext cx="8794541" cy="641340"/>
          </a:xfrm>
          <a:prstGeom prst="rect">
            <a:avLst/>
          </a:prstGeom>
          <a:solidFill>
            <a:srgbClr val="92D050"/>
          </a:solidFill>
          <a:ln>
            <a:noFill/>
          </a:ln>
          <a:effectLst>
            <a:outerShdw blurRad="50800" dist="38100" dir="5400000" algn="t"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2400"/>
          </a:p>
        </p:txBody>
      </p:sp>
      <p:sp>
        <p:nvSpPr>
          <p:cNvPr id="8198" name="Text Box 6">
            <a:extLst>
              <a:ext uri="{FF2B5EF4-FFF2-40B4-BE49-F238E27FC236}">
                <a16:creationId xmlns:a16="http://schemas.microsoft.com/office/drawing/2014/main" id="{CD626075-F785-6416-A070-9266438986AE}"/>
              </a:ext>
            </a:extLst>
          </p:cNvPr>
          <p:cNvSpPr txBox="1">
            <a:spLocks noChangeArrowheads="1"/>
          </p:cNvSpPr>
          <p:nvPr/>
        </p:nvSpPr>
        <p:spPr bwMode="auto">
          <a:xfrm>
            <a:off x="730459" y="1253014"/>
            <a:ext cx="7835566" cy="461665"/>
          </a:xfrm>
          <a:prstGeom prst="rect">
            <a:avLst/>
          </a:prstGeom>
          <a:noFill/>
          <a:ln>
            <a:noFill/>
          </a:ln>
        </p:spPr>
        <p:txBody>
          <a:bodyPr wrap="square">
            <a:spAutoFit/>
          </a:bodyPr>
          <a:lstStyle/>
          <a:p>
            <a:pPr>
              <a:spcBef>
                <a:spcPct val="50000"/>
              </a:spcBef>
              <a:defRPr/>
            </a:pPr>
            <a:r>
              <a:rPr lang="en-US" altLang="en-US" sz="2400" b="1" cap="all" dirty="0"/>
              <a:t>6.	Appointment process</a:t>
            </a:r>
          </a:p>
        </p:txBody>
      </p:sp>
      <p:sp>
        <p:nvSpPr>
          <p:cNvPr id="8200" name="Text Box 8">
            <a:extLst>
              <a:ext uri="{FF2B5EF4-FFF2-40B4-BE49-F238E27FC236}">
                <a16:creationId xmlns:a16="http://schemas.microsoft.com/office/drawing/2014/main" id="{89393486-5175-EFA5-1602-077E4E18D0AE}"/>
              </a:ext>
            </a:extLst>
          </p:cNvPr>
          <p:cNvSpPr txBox="1">
            <a:spLocks noChangeArrowheads="1"/>
          </p:cNvSpPr>
          <p:nvPr/>
        </p:nvSpPr>
        <p:spPr bwMode="auto">
          <a:xfrm>
            <a:off x="543238" y="2048602"/>
            <a:ext cx="8445082" cy="4124206"/>
          </a:xfrm>
          <a:prstGeom prst="rect">
            <a:avLst/>
          </a:prstGeom>
          <a:noFill/>
          <a:ln>
            <a:noFill/>
          </a:ln>
        </p:spPr>
        <p:txBody>
          <a:bodyPr wrap="square">
            <a:spAutoFit/>
          </a:bodyPr>
          <a:lstStyle/>
          <a:p>
            <a:pPr marL="171450" indent="-171450">
              <a:buFont typeface="Arial" panose="020B0604020202020204" pitchFamily="34" charset="0"/>
              <a:buChar char="•"/>
              <a:defRPr/>
            </a:pPr>
            <a:endParaRPr lang="en-ZA" sz="1600" dirty="0"/>
          </a:p>
          <a:p>
            <a:pPr marL="285750" indent="-285750">
              <a:buFont typeface="Wingdings" panose="05000000000000000000" pitchFamily="2" charset="2"/>
              <a:buChar char="q"/>
              <a:defRPr/>
            </a:pPr>
            <a:r>
              <a:rPr lang="en-ZA" dirty="0"/>
              <a:t>The National Assembly must approve the nomination by way of a resolution supported by at least 60 per cent of its members. </a:t>
            </a:r>
          </a:p>
          <a:p>
            <a:pPr>
              <a:defRPr/>
            </a:pPr>
            <a:endParaRPr lang="en-ZA" dirty="0"/>
          </a:p>
          <a:p>
            <a:pPr>
              <a:defRPr/>
            </a:pPr>
            <a:endParaRPr lang="en-ZA" dirty="0"/>
          </a:p>
          <a:p>
            <a:pPr marL="285750" indent="-285750" algn="just">
              <a:buFont typeface="Wingdings" panose="05000000000000000000" pitchFamily="2" charset="2"/>
              <a:buChar char="q"/>
              <a:defRPr/>
            </a:pPr>
            <a:r>
              <a:rPr lang="en-ZA" dirty="0"/>
              <a:t>The involvement of civil society in the recommendation process may be provided for as envisaged in section 59(1) of the Constitution. Broadly, section 59(1) provides for public access to and involvement in the National Assembly. The provision states that the Assembly must facilitate public involvement in its legislative and other processes and conduct its business in an open manner and hold its business/ meetings in public.</a:t>
            </a:r>
          </a:p>
          <a:p>
            <a:pPr marL="285750" indent="-285750">
              <a:buFont typeface="Wingdings" panose="05000000000000000000" pitchFamily="2" charset="2"/>
              <a:buChar char="q"/>
              <a:defRPr/>
            </a:pPr>
            <a:endParaRPr lang="en-ZA" dirty="0"/>
          </a:p>
          <a:p>
            <a:pPr marL="628650" lvl="1" indent="-171450">
              <a:buFont typeface="Wingdings" panose="05000000000000000000" pitchFamily="2" charset="2"/>
              <a:buChar char="q"/>
              <a:defRPr/>
            </a:pPr>
            <a:endParaRPr lang="en-ZA" sz="1200" dirty="0"/>
          </a:p>
          <a:p>
            <a:pPr marL="171450" indent="-171450">
              <a:buFont typeface="Arial" panose="020B0604020202020204" pitchFamily="34" charset="0"/>
              <a:buChar char="•"/>
              <a:defRPr/>
            </a:pPr>
            <a:r>
              <a:rPr lang="en-ZA" sz="1200" dirty="0"/>
              <a:t>. </a:t>
            </a:r>
            <a:endParaRPr lang="en-ZA" altLang="en-US" sz="1200" dirty="0"/>
          </a:p>
          <a:p>
            <a:pPr marL="171450" indent="-171450">
              <a:buFont typeface="Arial" panose="020B0604020202020204" pitchFamily="34" charset="0"/>
              <a:buChar char="•"/>
              <a:defRPr/>
            </a:pPr>
            <a:endParaRPr lang="en-ZA" sz="1200" dirty="0"/>
          </a:p>
          <a:p>
            <a:pPr marL="171450" indent="-171450">
              <a:buFont typeface="Arial" panose="020B0604020202020204" pitchFamily="34" charset="0"/>
              <a:buChar char="•"/>
              <a:defRPr/>
            </a:pPr>
            <a:endParaRPr lang="en-US" altLang="en-US" sz="1200" dirty="0"/>
          </a:p>
        </p:txBody>
      </p:sp>
      <p:sp>
        <p:nvSpPr>
          <p:cNvPr id="24582" name="Slide Number Placeholder 1">
            <a:extLst>
              <a:ext uri="{FF2B5EF4-FFF2-40B4-BE49-F238E27FC236}">
                <a16:creationId xmlns:a16="http://schemas.microsoft.com/office/drawing/2014/main" id="{49C37C3B-5896-F079-99A2-96E5DCF30B6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06294724-D1E1-4732-B1DF-5838A9A086CD}" type="slidenum">
              <a:rPr lang="en-US" altLang="en-US" sz="1400"/>
              <a:pPr>
                <a:spcBef>
                  <a:spcPct val="0"/>
                </a:spcBef>
                <a:buFontTx/>
                <a:buNone/>
              </a:pPr>
              <a:t>10</a:t>
            </a:fld>
            <a:endParaRPr lang="en-US" altLang="en-US" sz="1400"/>
          </a:p>
        </p:txBody>
      </p:sp>
    </p:spTree>
    <p:extLst>
      <p:ext uri="{BB962C8B-B14F-4D97-AF65-F5344CB8AC3E}">
        <p14:creationId xmlns:p14="http://schemas.microsoft.com/office/powerpoint/2010/main" val="553297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1DB5E08E-213E-8B46-35B2-985C0BCB5C23}"/>
              </a:ext>
            </a:extLst>
          </p:cNvPr>
          <p:cNvSpPr>
            <a:spLocks noChangeArrowheads="1"/>
          </p:cNvSpPr>
          <p:nvPr/>
        </p:nvSpPr>
        <p:spPr bwMode="auto">
          <a:xfrm>
            <a:off x="376488" y="1061868"/>
            <a:ext cx="8556374" cy="819176"/>
          </a:xfrm>
          <a:prstGeom prst="rect">
            <a:avLst/>
          </a:prstGeom>
          <a:solidFill>
            <a:srgbClr val="92D050"/>
          </a:solidFill>
          <a:ln>
            <a:noFill/>
          </a:ln>
          <a:effectLst>
            <a:outerShdw blurRad="50800" dist="38100" dir="5400000" algn="t"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2400"/>
          </a:p>
        </p:txBody>
      </p:sp>
      <p:sp>
        <p:nvSpPr>
          <p:cNvPr id="8198" name="Text Box 6">
            <a:extLst>
              <a:ext uri="{FF2B5EF4-FFF2-40B4-BE49-F238E27FC236}">
                <a16:creationId xmlns:a16="http://schemas.microsoft.com/office/drawing/2014/main" id="{4A6FFF85-2859-6A1F-CC10-B9692BB99350}"/>
              </a:ext>
            </a:extLst>
          </p:cNvPr>
          <p:cNvSpPr txBox="1">
            <a:spLocks noChangeArrowheads="1"/>
          </p:cNvSpPr>
          <p:nvPr/>
        </p:nvSpPr>
        <p:spPr bwMode="auto">
          <a:xfrm>
            <a:off x="674812" y="1240623"/>
            <a:ext cx="7959725" cy="461665"/>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1" i="0" u="none" strike="noStrike" kern="1200" cap="all" spc="0" normalizeH="0" baseline="0" noProof="0" dirty="0">
                <a:ln>
                  <a:noFill/>
                </a:ln>
                <a:solidFill>
                  <a:srgbClr val="000000"/>
                </a:solidFill>
                <a:effectLst/>
                <a:uLnTx/>
                <a:uFillTx/>
                <a:latin typeface="Arial"/>
                <a:ea typeface="ＭＳ Ｐゴシック"/>
                <a:cs typeface="+mn-cs"/>
              </a:rPr>
              <a:t>7. 	Selection criteria</a:t>
            </a:r>
          </a:p>
        </p:txBody>
      </p:sp>
      <p:sp>
        <p:nvSpPr>
          <p:cNvPr id="8200" name="Text Box 8">
            <a:extLst>
              <a:ext uri="{FF2B5EF4-FFF2-40B4-BE49-F238E27FC236}">
                <a16:creationId xmlns:a16="http://schemas.microsoft.com/office/drawing/2014/main" id="{6DF642FE-BC4D-E87B-99E6-2C71CD18A6BC}"/>
              </a:ext>
            </a:extLst>
          </p:cNvPr>
          <p:cNvSpPr txBox="1">
            <a:spLocks noChangeArrowheads="1"/>
          </p:cNvSpPr>
          <p:nvPr/>
        </p:nvSpPr>
        <p:spPr bwMode="auto">
          <a:xfrm>
            <a:off x="624138" y="2218186"/>
            <a:ext cx="8657724" cy="4062651"/>
          </a:xfrm>
          <a:prstGeom prst="rect">
            <a:avLst/>
          </a:prstGeom>
          <a:noFill/>
          <a:ln>
            <a:noFill/>
          </a:ln>
        </p:spPr>
        <p:txBody>
          <a:bodyPr wrap="square">
            <a:spAutoFit/>
          </a:bodyPr>
          <a:lstStyle/>
          <a:p>
            <a:pPr marL="285750" indent="-285750">
              <a:buFont typeface="Wingdings" panose="05000000000000000000" pitchFamily="2" charset="2"/>
              <a:buChar char="q"/>
              <a:defRPr/>
            </a:pPr>
            <a:r>
              <a:rPr lang="en-ZA" dirty="0"/>
              <a:t>The criteria for appointment as the Public Protector are set out in </a:t>
            </a:r>
            <a:r>
              <a:rPr lang="en-ZA" b="1" dirty="0"/>
              <a:t>section 193 of the Constitution</a:t>
            </a:r>
            <a:r>
              <a:rPr lang="en-ZA" dirty="0"/>
              <a:t> </a:t>
            </a:r>
            <a:r>
              <a:rPr lang="en-ZA" b="1" dirty="0"/>
              <a:t>and section 1A of the Public Protector Act, 1994.</a:t>
            </a:r>
          </a:p>
          <a:p>
            <a:pPr>
              <a:defRPr/>
            </a:pPr>
            <a:endParaRPr lang="en-ZA" b="1" dirty="0"/>
          </a:p>
          <a:p>
            <a:pPr>
              <a:defRPr/>
            </a:pPr>
            <a:r>
              <a:rPr lang="en-ZA" dirty="0"/>
              <a:t> </a:t>
            </a:r>
          </a:p>
          <a:p>
            <a:pPr marL="285750" indent="-285750">
              <a:buFont typeface="Wingdings" panose="05000000000000000000" pitchFamily="2" charset="2"/>
              <a:buChar char="q"/>
              <a:defRPr/>
            </a:pPr>
            <a:r>
              <a:rPr lang="en-ZA" dirty="0"/>
              <a:t>Section 193 of the Constitution provides that the Public Protector must be:</a:t>
            </a:r>
          </a:p>
          <a:p>
            <a:pPr marL="628650" lvl="1" indent="-354013">
              <a:buFont typeface="Wingdings" panose="05000000000000000000" pitchFamily="2" charset="2"/>
              <a:buChar char="Ø"/>
              <a:defRPr/>
            </a:pPr>
            <a:r>
              <a:rPr lang="en-ZA" dirty="0"/>
              <a:t>A South African citizen;</a:t>
            </a:r>
          </a:p>
          <a:p>
            <a:pPr marL="560387" lvl="1" indent="-285750">
              <a:buFont typeface="Wingdings" panose="05000000000000000000" pitchFamily="2" charset="2"/>
              <a:buChar char="Ø"/>
              <a:defRPr/>
            </a:pPr>
            <a:endParaRPr lang="en-ZA" dirty="0"/>
          </a:p>
          <a:p>
            <a:pPr marL="628650" lvl="1" indent="-354013">
              <a:buFont typeface="Wingdings" panose="05000000000000000000" pitchFamily="2" charset="2"/>
              <a:buChar char="Ø"/>
              <a:defRPr/>
            </a:pPr>
            <a:r>
              <a:rPr lang="en-ZA" dirty="0"/>
              <a:t>Fit and proper person to hold the particular office;  and </a:t>
            </a:r>
          </a:p>
          <a:p>
            <a:pPr marL="560387" lvl="1" indent="-285750">
              <a:buFont typeface="Wingdings" panose="05000000000000000000" pitchFamily="2" charset="2"/>
              <a:buChar char="Ø"/>
              <a:defRPr/>
            </a:pPr>
            <a:endParaRPr lang="en-ZA" dirty="0"/>
          </a:p>
          <a:p>
            <a:pPr marL="628650" lvl="1" indent="-354013">
              <a:buFont typeface="Wingdings" panose="05000000000000000000" pitchFamily="2" charset="2"/>
              <a:buChar char="Ø"/>
              <a:defRPr/>
            </a:pPr>
            <a:r>
              <a:rPr lang="en-ZA" dirty="0"/>
              <a:t>Comply with any other requirements prescribed by national legislation. </a:t>
            </a:r>
          </a:p>
          <a:p>
            <a:pPr>
              <a:defRPr/>
            </a:pPr>
            <a:r>
              <a:rPr lang="en-ZA" dirty="0"/>
              <a:t> </a:t>
            </a:r>
          </a:p>
          <a:p>
            <a:pPr marL="171450" indent="-171450">
              <a:buFont typeface="Arial" panose="020B0604020202020204" pitchFamily="34" charset="0"/>
              <a:buChar char="•"/>
              <a:defRPr/>
            </a:pPr>
            <a:endParaRPr lang="en-ZA" sz="1200" dirty="0"/>
          </a:p>
          <a:p>
            <a:pPr marL="628650" lvl="1" indent="-171450">
              <a:buFont typeface="Wingdings" panose="05000000000000000000" pitchFamily="2" charset="2"/>
              <a:buChar char="q"/>
              <a:defRPr/>
            </a:pPr>
            <a:endParaRPr lang="en-ZA" sz="1200" dirty="0"/>
          </a:p>
          <a:p>
            <a:pPr marL="171450" indent="-171450">
              <a:buFont typeface="Arial" panose="020B0604020202020204" pitchFamily="34" charset="0"/>
              <a:buChar char="•"/>
              <a:defRPr/>
            </a:pPr>
            <a:endParaRPr lang="en-ZA" altLang="en-US" sz="1200" dirty="0"/>
          </a:p>
          <a:p>
            <a:pPr marL="171450" indent="-171450">
              <a:buFont typeface="Arial" panose="020B0604020202020204" pitchFamily="34" charset="0"/>
              <a:buChar char="•"/>
              <a:defRPr/>
            </a:pPr>
            <a:endParaRPr lang="en-ZA" sz="1200" dirty="0"/>
          </a:p>
          <a:p>
            <a:pPr marL="171450" indent="-171450">
              <a:buFont typeface="Arial" panose="020B0604020202020204" pitchFamily="34" charset="0"/>
              <a:buChar char="•"/>
              <a:defRPr/>
            </a:pPr>
            <a:endParaRPr lang="en-US" altLang="en-US" sz="1200" dirty="0"/>
          </a:p>
        </p:txBody>
      </p:sp>
      <p:sp>
        <p:nvSpPr>
          <p:cNvPr id="26630" name="Slide Number Placeholder 1">
            <a:extLst>
              <a:ext uri="{FF2B5EF4-FFF2-40B4-BE49-F238E27FC236}">
                <a16:creationId xmlns:a16="http://schemas.microsoft.com/office/drawing/2014/main" id="{1A121D7E-F118-4C4F-398B-4F63E8DB5D0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16C622F5-1786-4F8B-9CD0-BA7DD5E3D021}" type="slidenum">
              <a:rPr lang="en-US" altLang="en-US" sz="1400"/>
              <a:pPr>
                <a:spcBef>
                  <a:spcPct val="0"/>
                </a:spcBef>
                <a:buFontTx/>
                <a:buNone/>
              </a:pPr>
              <a:t>11</a:t>
            </a:fld>
            <a:endParaRPr lang="en-US" altLang="en-US" sz="1400"/>
          </a:p>
        </p:txBody>
      </p:sp>
    </p:spTree>
    <p:extLst>
      <p:ext uri="{BB962C8B-B14F-4D97-AF65-F5344CB8AC3E}">
        <p14:creationId xmlns:p14="http://schemas.microsoft.com/office/powerpoint/2010/main" val="3763562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ABD20A60-6DF1-FE61-3376-D1AFB3C6AC91}"/>
              </a:ext>
            </a:extLst>
          </p:cNvPr>
          <p:cNvSpPr>
            <a:spLocks noChangeArrowheads="1"/>
          </p:cNvSpPr>
          <p:nvPr/>
        </p:nvSpPr>
        <p:spPr bwMode="auto">
          <a:xfrm>
            <a:off x="334962" y="1126671"/>
            <a:ext cx="8748712" cy="711031"/>
          </a:xfrm>
          <a:prstGeom prst="rect">
            <a:avLst/>
          </a:prstGeom>
          <a:solidFill>
            <a:srgbClr val="92D050"/>
          </a:solidFill>
          <a:ln>
            <a:noFill/>
          </a:ln>
          <a:effectLst>
            <a:outerShdw blurRad="50800" dist="38100" dir="5400000" algn="t"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1" i="0" u="none" strike="noStrike" kern="1200" cap="all" spc="0" normalizeH="0" baseline="0" noProof="0" dirty="0">
                <a:ln>
                  <a:noFill/>
                </a:ln>
                <a:solidFill>
                  <a:srgbClr val="000000"/>
                </a:solidFill>
                <a:effectLst/>
                <a:uLnTx/>
                <a:uFillTx/>
                <a:latin typeface="Arial"/>
                <a:ea typeface="ＭＳ Ｐゴシック"/>
                <a:cs typeface="+mn-cs"/>
              </a:rPr>
              <a:t>  7. 	Selection criteria</a:t>
            </a:r>
          </a:p>
        </p:txBody>
      </p:sp>
      <p:sp>
        <p:nvSpPr>
          <p:cNvPr id="28677" name="Text Box 8">
            <a:extLst>
              <a:ext uri="{FF2B5EF4-FFF2-40B4-BE49-F238E27FC236}">
                <a16:creationId xmlns:a16="http://schemas.microsoft.com/office/drawing/2014/main" id="{12123E22-0D00-38EA-A927-C342AB922B28}"/>
              </a:ext>
            </a:extLst>
          </p:cNvPr>
          <p:cNvSpPr txBox="1">
            <a:spLocks noChangeArrowheads="1"/>
          </p:cNvSpPr>
          <p:nvPr/>
        </p:nvSpPr>
        <p:spPr bwMode="auto">
          <a:xfrm>
            <a:off x="538956" y="2110755"/>
            <a:ext cx="8828088" cy="3200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ZA" altLang="en-US" sz="1800" dirty="0"/>
              <a:t>The Public Protector Act provides, in addition, that the PP must be a person who –</a:t>
            </a:r>
          </a:p>
          <a:p>
            <a:pPr>
              <a:spcBef>
                <a:spcPct val="0"/>
              </a:spcBef>
              <a:buFontTx/>
              <a:buNone/>
            </a:pPr>
            <a:r>
              <a:rPr lang="en-ZA" altLang="en-US" sz="1800" b="1" dirty="0"/>
              <a:t>for a cumulative period of at least 10 years –</a:t>
            </a:r>
          </a:p>
          <a:p>
            <a:pPr>
              <a:spcBef>
                <a:spcPct val="0"/>
              </a:spcBef>
              <a:buFontTx/>
              <a:buNone/>
            </a:pPr>
            <a:endParaRPr lang="en-ZA" altLang="en-US" sz="1800" dirty="0"/>
          </a:p>
          <a:p>
            <a:pPr marL="285750" indent="-285750">
              <a:spcBef>
                <a:spcPct val="0"/>
              </a:spcBef>
              <a:buFont typeface="Wingdings" panose="05000000000000000000" pitchFamily="2" charset="2"/>
              <a:buChar char="q"/>
            </a:pPr>
            <a:r>
              <a:rPr lang="en-ZA" altLang="en-US" sz="1900" b="1" dirty="0"/>
              <a:t> </a:t>
            </a:r>
            <a:r>
              <a:rPr lang="en-ZA" altLang="en-US" sz="1900" dirty="0"/>
              <a:t>is a </a:t>
            </a:r>
            <a:r>
              <a:rPr lang="en-ZA" altLang="en-US" sz="1900" b="1" dirty="0"/>
              <a:t>Judge (10 years doesn’t apply in case of a Judge); </a:t>
            </a:r>
            <a:r>
              <a:rPr lang="en-ZA" altLang="en-US" sz="1900" dirty="0"/>
              <a:t>or,</a:t>
            </a:r>
          </a:p>
          <a:p>
            <a:pPr marL="285750" indent="-285750">
              <a:spcBef>
                <a:spcPct val="0"/>
              </a:spcBef>
              <a:buFont typeface="Wingdings" panose="05000000000000000000" pitchFamily="2" charset="2"/>
              <a:buChar char="q"/>
            </a:pPr>
            <a:endParaRPr lang="en-ZA" altLang="en-US" sz="1900" dirty="0"/>
          </a:p>
          <a:p>
            <a:pPr marL="285750" indent="-285750">
              <a:spcBef>
                <a:spcPct val="0"/>
              </a:spcBef>
              <a:buFont typeface="Wingdings" panose="05000000000000000000" pitchFamily="2" charset="2"/>
              <a:buChar char="q"/>
            </a:pPr>
            <a:r>
              <a:rPr lang="en-ZA" altLang="en-US" sz="1900" dirty="0"/>
              <a:t>has </a:t>
            </a:r>
            <a:r>
              <a:rPr lang="en-ZA" altLang="en-US" sz="1900" b="1" dirty="0"/>
              <a:t>practiced as an advocate/ attorney; </a:t>
            </a:r>
            <a:r>
              <a:rPr lang="en-ZA" altLang="en-US" sz="1900" dirty="0"/>
              <a:t>or</a:t>
            </a:r>
          </a:p>
          <a:p>
            <a:pPr marL="285750" indent="-285750">
              <a:spcBef>
                <a:spcPct val="0"/>
              </a:spcBef>
              <a:buFont typeface="Wingdings" panose="05000000000000000000" pitchFamily="2" charset="2"/>
              <a:buChar char="q"/>
            </a:pPr>
            <a:endParaRPr lang="en-ZA" altLang="en-US" sz="1900" dirty="0"/>
          </a:p>
          <a:p>
            <a:pPr marL="285750" indent="-285750">
              <a:spcBef>
                <a:spcPct val="0"/>
              </a:spcBef>
              <a:buFont typeface="Wingdings" panose="05000000000000000000" pitchFamily="2" charset="2"/>
              <a:buChar char="q"/>
            </a:pPr>
            <a:r>
              <a:rPr lang="en-ZA" altLang="en-US" sz="1900" dirty="0"/>
              <a:t>is </a:t>
            </a:r>
            <a:r>
              <a:rPr lang="en-ZA" altLang="en-US" sz="1900" b="1" dirty="0"/>
              <a:t>qualified to be admitted as an advocate/ attorney </a:t>
            </a:r>
            <a:r>
              <a:rPr lang="en-ZA" altLang="en-US" sz="1900" dirty="0"/>
              <a:t>and has </a:t>
            </a:r>
            <a:r>
              <a:rPr lang="en-ZA" altLang="en-US" sz="1900" b="1" dirty="0"/>
              <a:t>lectured in law at a university</a:t>
            </a:r>
            <a:r>
              <a:rPr lang="en-ZA" altLang="en-US" sz="1900" dirty="0"/>
              <a:t>; or</a:t>
            </a:r>
          </a:p>
          <a:p>
            <a:pPr>
              <a:spcBef>
                <a:spcPct val="0"/>
              </a:spcBef>
              <a:buNone/>
            </a:pPr>
            <a:endParaRPr lang="en-ZA" altLang="en-US" sz="1800" i="1" dirty="0"/>
          </a:p>
          <a:p>
            <a:pPr>
              <a:spcBef>
                <a:spcPct val="0"/>
              </a:spcBef>
              <a:buFontTx/>
              <a:buNone/>
            </a:pPr>
            <a:endParaRPr lang="en-ZA" altLang="en-US" sz="1600" dirty="0"/>
          </a:p>
        </p:txBody>
      </p:sp>
      <p:sp>
        <p:nvSpPr>
          <p:cNvPr id="28678" name="Slide Number Placeholder 1">
            <a:extLst>
              <a:ext uri="{FF2B5EF4-FFF2-40B4-BE49-F238E27FC236}">
                <a16:creationId xmlns:a16="http://schemas.microsoft.com/office/drawing/2014/main" id="{50D83647-616D-816A-BD5C-35451A74DCC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B37263C6-FE00-4B0D-928E-D2194F3FCE6F}" type="slidenum">
              <a:rPr lang="en-US" altLang="en-US" sz="1400"/>
              <a:pPr>
                <a:spcBef>
                  <a:spcPct val="0"/>
                </a:spcBef>
                <a:buFontTx/>
                <a:buNone/>
              </a:pPr>
              <a:t>12</a:t>
            </a:fld>
            <a:endParaRPr lang="en-US" altLang="en-US" sz="1400"/>
          </a:p>
        </p:txBody>
      </p:sp>
    </p:spTree>
    <p:extLst>
      <p:ext uri="{BB962C8B-B14F-4D97-AF65-F5344CB8AC3E}">
        <p14:creationId xmlns:p14="http://schemas.microsoft.com/office/powerpoint/2010/main" val="3981959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ABD20A60-6DF1-FE61-3376-D1AFB3C6AC91}"/>
              </a:ext>
            </a:extLst>
          </p:cNvPr>
          <p:cNvSpPr>
            <a:spLocks noChangeArrowheads="1"/>
          </p:cNvSpPr>
          <p:nvPr/>
        </p:nvSpPr>
        <p:spPr bwMode="auto">
          <a:xfrm>
            <a:off x="334962" y="1152044"/>
            <a:ext cx="8828088" cy="700382"/>
          </a:xfrm>
          <a:prstGeom prst="rect">
            <a:avLst/>
          </a:prstGeom>
          <a:solidFill>
            <a:srgbClr val="92D050"/>
          </a:solidFill>
          <a:ln>
            <a:noFill/>
          </a:ln>
          <a:effectLst>
            <a:outerShdw blurRad="50800" dist="38100" dir="5400000" algn="t"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1" i="0" u="none" strike="noStrike" kern="1200" cap="all" spc="0" normalizeH="0" baseline="0" noProof="0" dirty="0">
                <a:ln>
                  <a:noFill/>
                </a:ln>
                <a:solidFill>
                  <a:srgbClr val="000000"/>
                </a:solidFill>
                <a:effectLst/>
                <a:uLnTx/>
                <a:uFillTx/>
                <a:latin typeface="Arial"/>
                <a:ea typeface="ＭＳ Ｐゴシック"/>
                <a:cs typeface="+mn-cs"/>
              </a:rPr>
              <a:t>  7. 	Selection criteria</a:t>
            </a:r>
          </a:p>
        </p:txBody>
      </p:sp>
      <p:sp>
        <p:nvSpPr>
          <p:cNvPr id="28677" name="Text Box 8">
            <a:extLst>
              <a:ext uri="{FF2B5EF4-FFF2-40B4-BE49-F238E27FC236}">
                <a16:creationId xmlns:a16="http://schemas.microsoft.com/office/drawing/2014/main" id="{12123E22-0D00-38EA-A927-C342AB922B28}"/>
              </a:ext>
            </a:extLst>
          </p:cNvPr>
          <p:cNvSpPr txBox="1">
            <a:spLocks noChangeArrowheads="1"/>
          </p:cNvSpPr>
          <p:nvPr/>
        </p:nvSpPr>
        <p:spPr bwMode="auto">
          <a:xfrm>
            <a:off x="538956" y="2037427"/>
            <a:ext cx="8828088" cy="2662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endParaRPr lang="en-ZA" altLang="en-US" sz="1800" i="1" dirty="0"/>
          </a:p>
          <a:p>
            <a:pPr marL="285750" indent="-285750">
              <a:buFont typeface="Wingdings" panose="05000000000000000000" pitchFamily="2" charset="2"/>
              <a:buChar char="q"/>
              <a:defRPr/>
            </a:pPr>
            <a:r>
              <a:rPr lang="en-ZA" sz="1900" dirty="0"/>
              <a:t>has </a:t>
            </a:r>
            <a:r>
              <a:rPr lang="en-ZA" sz="1900" b="1" dirty="0"/>
              <a:t>specialised knowledge/ experience in the administration of justice, public administration or public finance</a:t>
            </a:r>
            <a:r>
              <a:rPr lang="en-ZA" sz="1900" dirty="0"/>
              <a:t>; or</a:t>
            </a:r>
          </a:p>
          <a:p>
            <a:pPr marL="285750" indent="-285750">
              <a:buFont typeface="Wingdings" panose="05000000000000000000" pitchFamily="2" charset="2"/>
              <a:buChar char="q"/>
              <a:defRPr/>
            </a:pPr>
            <a:endParaRPr lang="en-ZA" sz="1900" dirty="0"/>
          </a:p>
          <a:p>
            <a:pPr marL="285750" indent="-285750">
              <a:buFont typeface="Wingdings" panose="05000000000000000000" pitchFamily="2" charset="2"/>
              <a:buChar char="q"/>
              <a:defRPr/>
            </a:pPr>
            <a:r>
              <a:rPr lang="en-ZA" sz="1900" dirty="0"/>
              <a:t>Has </a:t>
            </a:r>
            <a:r>
              <a:rPr lang="en-ZA" sz="1900" b="1" dirty="0"/>
              <a:t>been a MP; or </a:t>
            </a:r>
          </a:p>
          <a:p>
            <a:pPr marL="285750" indent="-285750">
              <a:buFont typeface="Wingdings" panose="05000000000000000000" pitchFamily="2" charset="2"/>
              <a:buChar char="q"/>
              <a:defRPr/>
            </a:pPr>
            <a:endParaRPr lang="en-ZA" sz="1900" b="1" i="1" dirty="0"/>
          </a:p>
          <a:p>
            <a:pPr marL="285750" indent="-285750">
              <a:buFont typeface="Wingdings" panose="05000000000000000000" pitchFamily="2" charset="2"/>
              <a:buChar char="q"/>
              <a:defRPr/>
            </a:pPr>
            <a:r>
              <a:rPr lang="en-ZA" sz="1900" dirty="0"/>
              <a:t>has </a:t>
            </a:r>
            <a:r>
              <a:rPr lang="en-ZA" sz="1900" b="1" dirty="0"/>
              <a:t>any combination of the above experience (not for a Judge).</a:t>
            </a:r>
            <a:endParaRPr lang="en-ZA" sz="1900" dirty="0"/>
          </a:p>
          <a:p>
            <a:pPr>
              <a:spcBef>
                <a:spcPct val="0"/>
              </a:spcBef>
              <a:buFontTx/>
              <a:buNone/>
            </a:pPr>
            <a:endParaRPr lang="en-ZA" altLang="en-US" sz="1600" dirty="0"/>
          </a:p>
        </p:txBody>
      </p:sp>
      <p:sp>
        <p:nvSpPr>
          <p:cNvPr id="28678" name="Slide Number Placeholder 1">
            <a:extLst>
              <a:ext uri="{FF2B5EF4-FFF2-40B4-BE49-F238E27FC236}">
                <a16:creationId xmlns:a16="http://schemas.microsoft.com/office/drawing/2014/main" id="{50D83647-616D-816A-BD5C-35451A74DCC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B37263C6-FE00-4B0D-928E-D2194F3FCE6F}" type="slidenum">
              <a:rPr lang="en-US" altLang="en-US" sz="1400"/>
              <a:pPr>
                <a:spcBef>
                  <a:spcPct val="0"/>
                </a:spcBef>
                <a:buFontTx/>
                <a:buNone/>
              </a:pPr>
              <a:t>13</a:t>
            </a:fld>
            <a:endParaRPr lang="en-US" altLang="en-US" sz="1400"/>
          </a:p>
        </p:txBody>
      </p:sp>
    </p:spTree>
    <p:extLst>
      <p:ext uri="{BB962C8B-B14F-4D97-AF65-F5344CB8AC3E}">
        <p14:creationId xmlns:p14="http://schemas.microsoft.com/office/powerpoint/2010/main" val="4193046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a:extLst>
              <a:ext uri="{FF2B5EF4-FFF2-40B4-BE49-F238E27FC236}">
                <a16:creationId xmlns:a16="http://schemas.microsoft.com/office/drawing/2014/main" id="{FF631CB7-7E27-9F2B-12AE-7F8660F1165B}"/>
              </a:ext>
            </a:extLst>
          </p:cNvPr>
          <p:cNvSpPr>
            <a:spLocks noChangeArrowheads="1"/>
          </p:cNvSpPr>
          <p:nvPr/>
        </p:nvSpPr>
        <p:spPr bwMode="auto">
          <a:xfrm>
            <a:off x="381000" y="1061244"/>
            <a:ext cx="8782050" cy="872115"/>
          </a:xfrm>
          <a:prstGeom prst="rect">
            <a:avLst/>
          </a:prstGeom>
          <a:solidFill>
            <a:srgbClr val="92D050"/>
          </a:solidFill>
          <a:ln>
            <a:noFill/>
          </a:ln>
          <a:effectLst>
            <a:outerShdw blurRad="50800" dist="38100" dir="5400000" algn="t"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2400"/>
          </a:p>
        </p:txBody>
      </p:sp>
      <p:sp>
        <p:nvSpPr>
          <p:cNvPr id="8198" name="Text Box 6">
            <a:extLst>
              <a:ext uri="{FF2B5EF4-FFF2-40B4-BE49-F238E27FC236}">
                <a16:creationId xmlns:a16="http://schemas.microsoft.com/office/drawing/2014/main" id="{7A2EC464-BD6F-EA28-CBCD-0FEBEBED1F8E}"/>
              </a:ext>
            </a:extLst>
          </p:cNvPr>
          <p:cNvSpPr txBox="1">
            <a:spLocks noChangeArrowheads="1"/>
          </p:cNvSpPr>
          <p:nvPr/>
        </p:nvSpPr>
        <p:spPr bwMode="auto">
          <a:xfrm>
            <a:off x="631825" y="1266468"/>
            <a:ext cx="7499350" cy="461665"/>
          </a:xfrm>
          <a:prstGeom prst="rect">
            <a:avLst/>
          </a:prstGeom>
          <a:noFill/>
          <a:ln>
            <a:noFill/>
          </a:ln>
        </p:spPr>
        <p:txBody>
          <a:bodyPr wrap="square">
            <a:spAutoFit/>
          </a:bodyPr>
          <a:lstStyle/>
          <a:p>
            <a:pPr>
              <a:defRPr/>
            </a:pPr>
            <a:r>
              <a:rPr lang="en-US" altLang="en-US" sz="2400" b="1" cap="all" dirty="0"/>
              <a:t>8.	Suggestions regarding a process</a:t>
            </a:r>
            <a:endParaRPr lang="en-US" altLang="en-US" sz="2400" b="1" cap="all" dirty="0">
              <a:solidFill>
                <a:schemeClr val="bg1"/>
              </a:solidFill>
            </a:endParaRPr>
          </a:p>
        </p:txBody>
      </p:sp>
      <p:sp>
        <p:nvSpPr>
          <p:cNvPr id="8200" name="Text Box 8">
            <a:extLst>
              <a:ext uri="{FF2B5EF4-FFF2-40B4-BE49-F238E27FC236}">
                <a16:creationId xmlns:a16="http://schemas.microsoft.com/office/drawing/2014/main" id="{AA51AE09-286D-481D-14BD-3734BAB0225A}"/>
              </a:ext>
            </a:extLst>
          </p:cNvPr>
          <p:cNvSpPr txBox="1">
            <a:spLocks noChangeArrowheads="1"/>
          </p:cNvSpPr>
          <p:nvPr/>
        </p:nvSpPr>
        <p:spPr bwMode="auto">
          <a:xfrm>
            <a:off x="511593" y="2156076"/>
            <a:ext cx="8882814" cy="4832092"/>
          </a:xfrm>
          <a:prstGeom prst="rect">
            <a:avLst/>
          </a:prstGeom>
          <a:noFill/>
          <a:ln>
            <a:noFill/>
          </a:ln>
        </p:spPr>
        <p:txBody>
          <a:bodyPr wrap="square">
            <a:spAutoFit/>
          </a:bodyPr>
          <a:lstStyle/>
          <a:p>
            <a:pPr marL="285750" indent="-285750">
              <a:buFont typeface="Wingdings" panose="05000000000000000000" pitchFamily="2" charset="2"/>
              <a:buChar char="q"/>
              <a:defRPr/>
            </a:pPr>
            <a:r>
              <a:rPr lang="en-ZA" altLang="en-US" dirty="0"/>
              <a:t>There are no formal guidelines but the experience of previous committees to nominate the Public Protector and commissioners of Chapter 9 institutions can provide guidance.  </a:t>
            </a:r>
          </a:p>
          <a:p>
            <a:pPr>
              <a:defRPr/>
            </a:pPr>
            <a:endParaRPr lang="en-ZA" altLang="en-US" dirty="0"/>
          </a:p>
          <a:p>
            <a:pPr marL="285750" indent="-285750">
              <a:buFont typeface="Wingdings" panose="05000000000000000000" pitchFamily="2" charset="2"/>
              <a:buChar char="q"/>
              <a:defRPr/>
            </a:pPr>
            <a:r>
              <a:rPr lang="en-ZA" altLang="en-US" dirty="0"/>
              <a:t>Advertisement. The first step is to advertise the position (as widely as possible and in all official languages). </a:t>
            </a:r>
            <a:r>
              <a:rPr lang="en-ZA" altLang="en-US" b="1" dirty="0"/>
              <a:t>Issue to consider: Closing date.</a:t>
            </a:r>
          </a:p>
          <a:p>
            <a:pPr>
              <a:defRPr/>
            </a:pPr>
            <a:endParaRPr lang="en-ZA" altLang="en-US" dirty="0"/>
          </a:p>
          <a:p>
            <a:pPr marL="285750" indent="-285750">
              <a:buFont typeface="Wingdings" panose="05000000000000000000" pitchFamily="2" charset="2"/>
              <a:buChar char="q"/>
              <a:defRPr/>
            </a:pPr>
            <a:r>
              <a:rPr lang="en-ZA" altLang="en-US" dirty="0"/>
              <a:t>Compilation of all CV’s received. </a:t>
            </a:r>
            <a:r>
              <a:rPr lang="en-ZA" altLang="en-US" b="1" dirty="0"/>
              <a:t>Issue to consider: Late nominations/applications</a:t>
            </a:r>
          </a:p>
          <a:p>
            <a:pPr>
              <a:defRPr/>
            </a:pPr>
            <a:endParaRPr lang="en-ZA" altLang="en-US" dirty="0"/>
          </a:p>
          <a:p>
            <a:pPr marL="285750" indent="-285750">
              <a:buFont typeface="Wingdings" panose="05000000000000000000" pitchFamily="2" charset="2"/>
              <a:buChar char="q"/>
              <a:defRPr/>
            </a:pPr>
            <a:r>
              <a:rPr lang="en-ZA" altLang="en-US" dirty="0"/>
              <a:t>Publication of CVs on Parliament’s website for public comment (certain personal information is redacted. </a:t>
            </a:r>
            <a:r>
              <a:rPr lang="en-ZA" altLang="en-US" b="1" dirty="0"/>
              <a:t>Issue to consider: Time allocated for comment; how to address negative comments received.</a:t>
            </a:r>
          </a:p>
          <a:p>
            <a:pPr>
              <a:defRPr/>
            </a:pPr>
            <a:endParaRPr lang="en-ZA" altLang="en-US" sz="1600" dirty="0"/>
          </a:p>
          <a:p>
            <a:pPr>
              <a:defRPr/>
            </a:pPr>
            <a:endParaRPr lang="en-ZA" altLang="en-US" sz="1200" dirty="0"/>
          </a:p>
          <a:p>
            <a:pPr>
              <a:defRPr/>
            </a:pPr>
            <a:endParaRPr lang="en-ZA" altLang="en-US" sz="1200" dirty="0"/>
          </a:p>
          <a:p>
            <a:pPr>
              <a:defRPr/>
            </a:pPr>
            <a:endParaRPr lang="en-ZA" altLang="en-US" sz="1200" dirty="0"/>
          </a:p>
          <a:p>
            <a:pPr marL="171450" indent="-171450">
              <a:buFont typeface="Arial" panose="020B0604020202020204" pitchFamily="34" charset="0"/>
              <a:buChar char="•"/>
              <a:defRPr/>
            </a:pPr>
            <a:endParaRPr lang="en-ZA" sz="1200" dirty="0"/>
          </a:p>
          <a:p>
            <a:pPr marL="171450" indent="-171450">
              <a:buFont typeface="Arial" panose="020B0604020202020204" pitchFamily="34" charset="0"/>
              <a:buChar char="•"/>
              <a:defRPr/>
            </a:pPr>
            <a:endParaRPr lang="en-US" altLang="en-US" sz="1200" dirty="0"/>
          </a:p>
        </p:txBody>
      </p:sp>
      <p:sp>
        <p:nvSpPr>
          <p:cNvPr id="32774" name="Slide Number Placeholder 1">
            <a:extLst>
              <a:ext uri="{FF2B5EF4-FFF2-40B4-BE49-F238E27FC236}">
                <a16:creationId xmlns:a16="http://schemas.microsoft.com/office/drawing/2014/main" id="{E3F20EF2-9320-DCD3-F806-8DB843F5AE8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F8F074AD-B864-4FB9-8719-F30A958885DB}" type="slidenum">
              <a:rPr lang="en-US" altLang="en-US" sz="1400"/>
              <a:pPr>
                <a:spcBef>
                  <a:spcPct val="0"/>
                </a:spcBef>
                <a:buFontTx/>
                <a:buNone/>
              </a:pPr>
              <a:t>14</a:t>
            </a:fld>
            <a:endParaRPr lang="en-US" altLang="en-US" sz="1400" dirty="0"/>
          </a:p>
        </p:txBody>
      </p:sp>
    </p:spTree>
    <p:extLst>
      <p:ext uri="{BB962C8B-B14F-4D97-AF65-F5344CB8AC3E}">
        <p14:creationId xmlns:p14="http://schemas.microsoft.com/office/powerpoint/2010/main" val="2786069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a:extLst>
              <a:ext uri="{FF2B5EF4-FFF2-40B4-BE49-F238E27FC236}">
                <a16:creationId xmlns:a16="http://schemas.microsoft.com/office/drawing/2014/main" id="{FF631CB7-7E27-9F2B-12AE-7F8660F1165B}"/>
              </a:ext>
            </a:extLst>
          </p:cNvPr>
          <p:cNvSpPr>
            <a:spLocks noChangeArrowheads="1"/>
          </p:cNvSpPr>
          <p:nvPr/>
        </p:nvSpPr>
        <p:spPr bwMode="auto">
          <a:xfrm>
            <a:off x="280236" y="1093763"/>
            <a:ext cx="8882814" cy="748967"/>
          </a:xfrm>
          <a:prstGeom prst="rect">
            <a:avLst/>
          </a:prstGeom>
          <a:solidFill>
            <a:srgbClr val="92D050"/>
          </a:solidFill>
          <a:ln>
            <a:noFill/>
          </a:ln>
          <a:effectLst>
            <a:outerShdw blurRad="50800" dist="38100" dir="5400000" algn="t"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2400"/>
          </a:p>
        </p:txBody>
      </p:sp>
      <p:sp>
        <p:nvSpPr>
          <p:cNvPr id="8198" name="Text Box 6">
            <a:extLst>
              <a:ext uri="{FF2B5EF4-FFF2-40B4-BE49-F238E27FC236}">
                <a16:creationId xmlns:a16="http://schemas.microsoft.com/office/drawing/2014/main" id="{7A2EC464-BD6F-EA28-CBCD-0FEBEBED1F8E}"/>
              </a:ext>
            </a:extLst>
          </p:cNvPr>
          <p:cNvSpPr txBox="1">
            <a:spLocks noChangeArrowheads="1"/>
          </p:cNvSpPr>
          <p:nvPr/>
        </p:nvSpPr>
        <p:spPr bwMode="auto">
          <a:xfrm>
            <a:off x="742950" y="1283856"/>
            <a:ext cx="7499350" cy="461665"/>
          </a:xfrm>
          <a:prstGeom prst="rect">
            <a:avLst/>
          </a:prstGeom>
          <a:noFill/>
          <a:ln>
            <a:noFill/>
          </a:ln>
        </p:spPr>
        <p:txBody>
          <a:bodyPr wrap="square">
            <a:spAutoFit/>
          </a:bodyPr>
          <a:lstStyle/>
          <a:p>
            <a:pPr>
              <a:defRPr/>
            </a:pPr>
            <a:r>
              <a:rPr lang="en-US" altLang="en-US" sz="2400" b="1" cap="all" dirty="0"/>
              <a:t>8.	Suggestions regarding a process</a:t>
            </a:r>
            <a:endParaRPr lang="en-US" altLang="en-US" sz="2400" b="1" cap="all" dirty="0">
              <a:solidFill>
                <a:schemeClr val="bg1"/>
              </a:solidFill>
            </a:endParaRPr>
          </a:p>
        </p:txBody>
      </p:sp>
      <p:sp>
        <p:nvSpPr>
          <p:cNvPr id="8200" name="Text Box 8">
            <a:extLst>
              <a:ext uri="{FF2B5EF4-FFF2-40B4-BE49-F238E27FC236}">
                <a16:creationId xmlns:a16="http://schemas.microsoft.com/office/drawing/2014/main" id="{AA51AE09-286D-481D-14BD-3734BAB0225A}"/>
              </a:ext>
            </a:extLst>
          </p:cNvPr>
          <p:cNvSpPr txBox="1">
            <a:spLocks noChangeArrowheads="1"/>
          </p:cNvSpPr>
          <p:nvPr/>
        </p:nvSpPr>
        <p:spPr bwMode="auto">
          <a:xfrm>
            <a:off x="511593" y="2047212"/>
            <a:ext cx="8882814" cy="5139869"/>
          </a:xfrm>
          <a:prstGeom prst="rect">
            <a:avLst/>
          </a:prstGeom>
          <a:noFill/>
          <a:ln>
            <a:noFill/>
          </a:ln>
        </p:spPr>
        <p:txBody>
          <a:bodyPr wrap="square">
            <a:spAutoFit/>
          </a:bodyPr>
          <a:lstStyle/>
          <a:p>
            <a:pPr>
              <a:buFont typeface="Wingdings" panose="05000000000000000000" pitchFamily="2" charset="2"/>
              <a:buChar char="q"/>
            </a:pPr>
            <a:r>
              <a:rPr lang="en-ZA" sz="1800" dirty="0"/>
              <a:t> Questionnaire. </a:t>
            </a:r>
            <a:r>
              <a:rPr lang="en-ZA" sz="1800" b="1" dirty="0"/>
              <a:t>Issue to consider: Distribution before or after </a:t>
            </a:r>
            <a:r>
              <a:rPr lang="en-ZA" sz="1800" b="1"/>
              <a:t>shortlisting?</a:t>
            </a:r>
          </a:p>
          <a:p>
            <a:endParaRPr lang="en-ZA" sz="1800" b="1" dirty="0"/>
          </a:p>
          <a:p>
            <a:pPr marL="0" indent="0">
              <a:buNone/>
            </a:pPr>
            <a:endParaRPr lang="en-ZA" sz="1800" b="1" dirty="0"/>
          </a:p>
          <a:p>
            <a:pPr>
              <a:buFont typeface="Wingdings" panose="05000000000000000000" pitchFamily="2" charset="2"/>
              <a:buChar char="q"/>
            </a:pPr>
            <a:r>
              <a:rPr lang="en-ZA" sz="1800" dirty="0"/>
              <a:t> Shortlisting</a:t>
            </a:r>
            <a:r>
              <a:rPr lang="en-ZA" sz="1800" b="1" dirty="0"/>
              <a:t>. Issues to consider: How many candidates to be shortlisted? Process?</a:t>
            </a:r>
          </a:p>
          <a:p>
            <a:pPr>
              <a:buFont typeface="Wingdings" panose="05000000000000000000" pitchFamily="2" charset="2"/>
              <a:buChar char="q"/>
            </a:pPr>
            <a:endParaRPr lang="en-ZA" sz="1800" dirty="0"/>
          </a:p>
          <a:p>
            <a:pPr>
              <a:buFont typeface="Wingdings" panose="05000000000000000000" pitchFamily="2" charset="2"/>
              <a:buChar char="q"/>
            </a:pPr>
            <a:r>
              <a:rPr lang="en-ZA" sz="1800" dirty="0"/>
              <a:t> Screening. </a:t>
            </a:r>
            <a:r>
              <a:rPr lang="en-ZA" sz="1800" b="1" dirty="0"/>
              <a:t>Issue to consider: timeframes?</a:t>
            </a:r>
          </a:p>
          <a:p>
            <a:pPr>
              <a:buFont typeface="Wingdings" panose="05000000000000000000" pitchFamily="2" charset="2"/>
              <a:buChar char="q"/>
            </a:pPr>
            <a:endParaRPr lang="en-ZA" sz="1800" dirty="0"/>
          </a:p>
          <a:p>
            <a:pPr>
              <a:buFont typeface="Wingdings" panose="05000000000000000000" pitchFamily="2" charset="2"/>
              <a:buChar char="q"/>
            </a:pPr>
            <a:endParaRPr lang="en-ZA" sz="1800" dirty="0"/>
          </a:p>
          <a:p>
            <a:pPr>
              <a:buFont typeface="Wingdings" panose="05000000000000000000" pitchFamily="2" charset="2"/>
              <a:buChar char="q"/>
            </a:pPr>
            <a:r>
              <a:rPr lang="en-ZA" sz="1800" dirty="0"/>
              <a:t> Interviews. </a:t>
            </a:r>
            <a:r>
              <a:rPr lang="en-ZA" sz="1800" b="1" dirty="0"/>
              <a:t>Issues to consider: When, length; questions, process during the interviews.</a:t>
            </a:r>
          </a:p>
          <a:p>
            <a:pPr>
              <a:buFont typeface="Wingdings" panose="05000000000000000000" pitchFamily="2" charset="2"/>
              <a:buChar char="q"/>
            </a:pPr>
            <a:endParaRPr lang="en-ZA" sz="1800" dirty="0"/>
          </a:p>
          <a:p>
            <a:pPr>
              <a:buFont typeface="Wingdings" panose="05000000000000000000" pitchFamily="2" charset="2"/>
              <a:buChar char="q"/>
            </a:pPr>
            <a:r>
              <a:rPr lang="en-ZA" sz="1800" dirty="0"/>
              <a:t> Decision and report.</a:t>
            </a:r>
          </a:p>
          <a:p>
            <a:pPr>
              <a:defRPr/>
            </a:pPr>
            <a:endParaRPr lang="en-ZA" altLang="en-US" b="1" dirty="0"/>
          </a:p>
          <a:p>
            <a:pPr>
              <a:defRPr/>
            </a:pPr>
            <a:endParaRPr lang="en-ZA" altLang="en-US" sz="1600" dirty="0"/>
          </a:p>
          <a:p>
            <a:pPr>
              <a:defRPr/>
            </a:pPr>
            <a:endParaRPr lang="en-ZA" altLang="en-US" sz="1200" dirty="0"/>
          </a:p>
          <a:p>
            <a:pPr>
              <a:defRPr/>
            </a:pPr>
            <a:endParaRPr lang="en-ZA" altLang="en-US" sz="1200" dirty="0"/>
          </a:p>
          <a:p>
            <a:pPr>
              <a:defRPr/>
            </a:pPr>
            <a:endParaRPr lang="en-ZA" altLang="en-US" sz="1200" dirty="0"/>
          </a:p>
          <a:p>
            <a:pPr marL="171450" indent="-171450">
              <a:buFont typeface="Arial" panose="020B0604020202020204" pitchFamily="34" charset="0"/>
              <a:buChar char="•"/>
              <a:defRPr/>
            </a:pPr>
            <a:endParaRPr lang="en-ZA" sz="1200" dirty="0"/>
          </a:p>
          <a:p>
            <a:pPr marL="171450" indent="-171450">
              <a:buFont typeface="Arial" panose="020B0604020202020204" pitchFamily="34" charset="0"/>
              <a:buChar char="•"/>
              <a:defRPr/>
            </a:pPr>
            <a:endParaRPr lang="en-US" altLang="en-US" sz="1200" dirty="0"/>
          </a:p>
        </p:txBody>
      </p:sp>
      <p:sp>
        <p:nvSpPr>
          <p:cNvPr id="32774" name="Slide Number Placeholder 1">
            <a:extLst>
              <a:ext uri="{FF2B5EF4-FFF2-40B4-BE49-F238E27FC236}">
                <a16:creationId xmlns:a16="http://schemas.microsoft.com/office/drawing/2014/main" id="{E3F20EF2-9320-DCD3-F806-8DB843F5AE8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F8F074AD-B864-4FB9-8719-F30A958885DB}" type="slidenum">
              <a:rPr lang="en-US" altLang="en-US" sz="1400"/>
              <a:pPr>
                <a:spcBef>
                  <a:spcPct val="0"/>
                </a:spcBef>
                <a:buFontTx/>
                <a:buNone/>
              </a:pPr>
              <a:t>15</a:t>
            </a:fld>
            <a:endParaRPr lang="en-US" altLang="en-US" sz="1400" dirty="0"/>
          </a:p>
        </p:txBody>
      </p:sp>
    </p:spTree>
    <p:extLst>
      <p:ext uri="{BB962C8B-B14F-4D97-AF65-F5344CB8AC3E}">
        <p14:creationId xmlns:p14="http://schemas.microsoft.com/office/powerpoint/2010/main" val="2869299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87000"/>
            <a:lum/>
            <a:extLst>
              <a:ext uri="{BEBA8EAE-BF5A-486C-A8C5-ECC9F3942E4B}">
                <a14:imgProps xmlns:a14="http://schemas.microsoft.com/office/drawing/2010/main">
                  <a14:imgLayer r:embed="rId4">
                    <a14:imgEffect>
                      <a14:artisticCutout trans="6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33A26A16-DE1F-2217-B00F-7E0F0DC9ACA4}"/>
              </a:ext>
            </a:extLst>
          </p:cNvPr>
          <p:cNvSpPr>
            <a:spLocks noChangeArrowheads="1"/>
          </p:cNvSpPr>
          <p:nvPr/>
        </p:nvSpPr>
        <p:spPr bwMode="auto">
          <a:xfrm>
            <a:off x="414339" y="1153082"/>
            <a:ext cx="8748711" cy="870466"/>
          </a:xfrm>
          <a:prstGeom prst="rect">
            <a:avLst/>
          </a:prstGeom>
          <a:solidFill>
            <a:srgbClr val="92D050"/>
          </a:solidFill>
          <a:ln>
            <a:noFill/>
          </a:ln>
          <a:effectLst>
            <a:outerShdw blurRad="50800" dist="38100" dir="5400000" algn="t"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ZA" altLang="en-US" sz="2400" b="1" dirty="0"/>
              <a:t>  1. 	INTRODUCTION</a:t>
            </a:r>
          </a:p>
        </p:txBody>
      </p:sp>
      <p:sp>
        <p:nvSpPr>
          <p:cNvPr id="6148" name="Text Box 7">
            <a:extLst>
              <a:ext uri="{FF2B5EF4-FFF2-40B4-BE49-F238E27FC236}">
                <a16:creationId xmlns:a16="http://schemas.microsoft.com/office/drawing/2014/main" id="{F51976C1-C7F4-9AFB-A141-253253DC48CB}"/>
              </a:ext>
            </a:extLst>
          </p:cNvPr>
          <p:cNvSpPr txBox="1">
            <a:spLocks noChangeArrowheads="1"/>
          </p:cNvSpPr>
          <p:nvPr/>
        </p:nvSpPr>
        <p:spPr bwMode="auto">
          <a:xfrm>
            <a:off x="595540" y="1838882"/>
            <a:ext cx="6629400"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50000"/>
              </a:spcBef>
              <a:buFontTx/>
              <a:buAutoNum type="arabicPeriod"/>
            </a:pPr>
            <a:endParaRPr lang="en-US" altLang="en-US" sz="1800" b="1" dirty="0"/>
          </a:p>
        </p:txBody>
      </p:sp>
      <p:sp>
        <p:nvSpPr>
          <p:cNvPr id="8200" name="Text Box 8">
            <a:extLst>
              <a:ext uri="{FF2B5EF4-FFF2-40B4-BE49-F238E27FC236}">
                <a16:creationId xmlns:a16="http://schemas.microsoft.com/office/drawing/2014/main" id="{D585CECD-9AD3-781D-CF4B-35DDDA1FAC81}"/>
              </a:ext>
            </a:extLst>
          </p:cNvPr>
          <p:cNvSpPr txBox="1">
            <a:spLocks noChangeArrowheads="1"/>
          </p:cNvSpPr>
          <p:nvPr/>
        </p:nvSpPr>
        <p:spPr bwMode="auto">
          <a:xfrm>
            <a:off x="595540" y="2465523"/>
            <a:ext cx="9143999" cy="3231654"/>
          </a:xfrm>
          <a:prstGeom prst="rect">
            <a:avLst/>
          </a:prstGeom>
          <a:noFill/>
          <a:ln>
            <a:noFill/>
          </a:ln>
        </p:spPr>
        <p:txBody>
          <a:bodyPr wrap="square">
            <a:spAutoFit/>
          </a:bodyPr>
          <a:lstStyle/>
          <a:p>
            <a:pPr marL="171450" indent="-171450">
              <a:buFont typeface="Arial" panose="020B0604020202020204" pitchFamily="34" charset="0"/>
              <a:buChar char="•"/>
              <a:defRPr/>
            </a:pPr>
            <a:endParaRPr lang="en-ZA" sz="1200" dirty="0"/>
          </a:p>
          <a:p>
            <a:pPr marL="285750" indent="-285750">
              <a:buFont typeface="Wingdings" panose="05000000000000000000" pitchFamily="2" charset="2"/>
              <a:buChar char="q"/>
              <a:defRPr/>
            </a:pPr>
            <a:r>
              <a:rPr lang="en-ZA" sz="1900" dirty="0"/>
              <a:t>This Committee is established to nominate a candidate for appointment as the Public Protector when the Adv </a:t>
            </a:r>
            <a:r>
              <a:rPr lang="en-ZA" sz="1900" dirty="0" err="1"/>
              <a:t>Mkhwebane’s</a:t>
            </a:r>
            <a:r>
              <a:rPr lang="en-ZA" sz="1900" dirty="0"/>
              <a:t> term of office expires on </a:t>
            </a:r>
            <a:r>
              <a:rPr lang="en-ZA" sz="1900" b="1" dirty="0"/>
              <a:t>14 October 2023</a:t>
            </a:r>
            <a:r>
              <a:rPr lang="en-ZA" sz="1900" dirty="0"/>
              <a:t>.</a:t>
            </a:r>
          </a:p>
          <a:p>
            <a:pPr>
              <a:defRPr/>
            </a:pPr>
            <a:endParaRPr lang="en-ZA" sz="1900" dirty="0"/>
          </a:p>
          <a:p>
            <a:pPr marL="171450" indent="-171450">
              <a:buFont typeface="Arial" panose="020B0604020202020204" pitchFamily="34" charset="0"/>
              <a:buChar char="•"/>
              <a:defRPr/>
            </a:pPr>
            <a:endParaRPr lang="en-ZA" sz="1900" dirty="0"/>
          </a:p>
          <a:p>
            <a:pPr marL="285750" indent="-285750">
              <a:buFont typeface="Wingdings" panose="05000000000000000000" pitchFamily="2" charset="2"/>
              <a:buChar char="q"/>
              <a:defRPr/>
            </a:pPr>
            <a:r>
              <a:rPr lang="en-ZA" sz="1900" dirty="0"/>
              <a:t>The Committee must report to the National Assembly by </a:t>
            </a:r>
            <a:r>
              <a:rPr lang="en-ZA" sz="1900" b="1" dirty="0"/>
              <a:t>31 August 2023.</a:t>
            </a:r>
          </a:p>
          <a:p>
            <a:pPr marL="171450" indent="-171450">
              <a:buFont typeface="Arial" panose="020B0604020202020204" pitchFamily="34" charset="0"/>
              <a:buChar char="•"/>
              <a:defRPr/>
            </a:pPr>
            <a:endParaRPr lang="en-ZA" dirty="0"/>
          </a:p>
          <a:p>
            <a:pPr>
              <a:defRPr/>
            </a:pPr>
            <a:endParaRPr lang="en-ZA" dirty="0"/>
          </a:p>
          <a:p>
            <a:pPr marL="171450" indent="-171450">
              <a:buFont typeface="Arial" panose="020B0604020202020204" pitchFamily="34" charset="0"/>
              <a:buChar char="•"/>
              <a:defRPr/>
            </a:pPr>
            <a:endParaRPr lang="en-ZA" altLang="en-US" dirty="0"/>
          </a:p>
          <a:p>
            <a:pPr marL="171450" indent="-171450">
              <a:buFont typeface="Arial" panose="020B0604020202020204" pitchFamily="34" charset="0"/>
              <a:buChar char="•"/>
              <a:defRPr/>
            </a:pPr>
            <a:endParaRPr lang="en-ZA" sz="1200" dirty="0"/>
          </a:p>
          <a:p>
            <a:pPr marL="171450" indent="-171450">
              <a:buFont typeface="Arial" panose="020B0604020202020204" pitchFamily="34" charset="0"/>
              <a:buChar char="•"/>
              <a:defRPr/>
            </a:pPr>
            <a:endParaRPr lang="en-US" altLang="en-US" sz="1200" dirty="0"/>
          </a:p>
        </p:txBody>
      </p:sp>
      <p:sp>
        <p:nvSpPr>
          <p:cNvPr id="6150" name="Slide Number Placeholder 1">
            <a:extLst>
              <a:ext uri="{FF2B5EF4-FFF2-40B4-BE49-F238E27FC236}">
                <a16:creationId xmlns:a16="http://schemas.microsoft.com/office/drawing/2014/main" id="{3A254259-E9D5-3725-278E-F0CC0847AD4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DE85C70E-B2C2-4564-B6A6-3750282FD68A}" type="slidenum">
              <a:rPr lang="en-US" altLang="en-US" sz="1400"/>
              <a:pPr>
                <a:spcBef>
                  <a:spcPct val="0"/>
                </a:spcBef>
                <a:buFontTx/>
                <a:buNone/>
              </a:pPr>
              <a:t>2</a:t>
            </a:fld>
            <a:endParaRPr lang="en-US" altLang="en-US" sz="1400"/>
          </a:p>
        </p:txBody>
      </p:sp>
    </p:spTree>
    <p:extLst>
      <p:ext uri="{BB962C8B-B14F-4D97-AF65-F5344CB8AC3E}">
        <p14:creationId xmlns:p14="http://schemas.microsoft.com/office/powerpoint/2010/main" val="2791154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a:extLst>
              <a:ext uri="{FF2B5EF4-FFF2-40B4-BE49-F238E27FC236}">
                <a16:creationId xmlns:a16="http://schemas.microsoft.com/office/drawing/2014/main" id="{DA32B8F1-6508-BEB2-34FA-9145A9AF6A08}"/>
              </a:ext>
            </a:extLst>
          </p:cNvPr>
          <p:cNvSpPr>
            <a:spLocks noChangeArrowheads="1"/>
          </p:cNvSpPr>
          <p:nvPr/>
        </p:nvSpPr>
        <p:spPr bwMode="auto">
          <a:xfrm>
            <a:off x="381001" y="1273343"/>
            <a:ext cx="8665028" cy="692498"/>
          </a:xfrm>
          <a:prstGeom prst="rect">
            <a:avLst/>
          </a:prstGeom>
          <a:solidFill>
            <a:srgbClr val="92D050"/>
          </a:solidFill>
          <a:ln>
            <a:noFill/>
          </a:ln>
          <a:effectLst>
            <a:outerShdw blurRad="50800" dist="38100" dir="5400000" algn="t"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2400" dirty="0"/>
          </a:p>
        </p:txBody>
      </p:sp>
      <p:sp>
        <p:nvSpPr>
          <p:cNvPr id="8198" name="Text Box 6">
            <a:extLst>
              <a:ext uri="{FF2B5EF4-FFF2-40B4-BE49-F238E27FC236}">
                <a16:creationId xmlns:a16="http://schemas.microsoft.com/office/drawing/2014/main" id="{C6DD5D16-EFE1-0E64-1476-E40082AC3DE9}"/>
              </a:ext>
            </a:extLst>
          </p:cNvPr>
          <p:cNvSpPr txBox="1">
            <a:spLocks noChangeArrowheads="1"/>
          </p:cNvSpPr>
          <p:nvPr/>
        </p:nvSpPr>
        <p:spPr bwMode="auto">
          <a:xfrm>
            <a:off x="631825" y="1388759"/>
            <a:ext cx="7499350" cy="461665"/>
          </a:xfrm>
          <a:prstGeom prst="rect">
            <a:avLst/>
          </a:prstGeom>
          <a:noFill/>
          <a:ln>
            <a:noFill/>
          </a:ln>
        </p:spPr>
        <p:txBody>
          <a:bodyPr wrap="square">
            <a:spAutoFit/>
          </a:bodyPr>
          <a:lstStyle/>
          <a:p>
            <a:pPr>
              <a:spcBef>
                <a:spcPct val="50000"/>
              </a:spcBef>
              <a:defRPr/>
            </a:pPr>
            <a:r>
              <a:rPr lang="en-US" altLang="en-US" sz="2400" b="1" cap="all" dirty="0"/>
              <a:t>2.      Constitutional mandate </a:t>
            </a:r>
          </a:p>
        </p:txBody>
      </p:sp>
      <p:sp>
        <p:nvSpPr>
          <p:cNvPr id="8197" name="Text Box 8">
            <a:extLst>
              <a:ext uri="{FF2B5EF4-FFF2-40B4-BE49-F238E27FC236}">
                <a16:creationId xmlns:a16="http://schemas.microsoft.com/office/drawing/2014/main" id="{E93F0DC0-463E-A369-A81A-BBB64E36B6F3}"/>
              </a:ext>
            </a:extLst>
          </p:cNvPr>
          <p:cNvSpPr txBox="1">
            <a:spLocks noChangeArrowheads="1"/>
          </p:cNvSpPr>
          <p:nvPr/>
        </p:nvSpPr>
        <p:spPr bwMode="auto">
          <a:xfrm>
            <a:off x="742951" y="2625212"/>
            <a:ext cx="8782216" cy="5201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171450" indent="-171450">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285750" indent="-285750">
              <a:buFont typeface="Wingdings" panose="05000000000000000000" pitchFamily="2" charset="2"/>
              <a:buChar char="q"/>
            </a:pPr>
            <a:r>
              <a:rPr lang="en-ZA" altLang="en-US" sz="1800" dirty="0"/>
              <a:t>The Public Protector is a “Chapter 9” institution, established in terms of the Constitution to act independently in supporting and strengthening constitutional democracy.</a:t>
            </a:r>
          </a:p>
          <a:p>
            <a:pPr marL="285750" indent="-285750">
              <a:buFont typeface="Wingdings" panose="05000000000000000000" pitchFamily="2" charset="2"/>
              <a:buChar char="q"/>
            </a:pPr>
            <a:endParaRPr lang="en-ZA" altLang="en-US" sz="1800" dirty="0"/>
          </a:p>
          <a:p>
            <a:pPr marL="285750" indent="-285750">
              <a:buFont typeface="Wingdings" panose="05000000000000000000" pitchFamily="2" charset="2"/>
              <a:buChar char="q"/>
            </a:pPr>
            <a:r>
              <a:rPr lang="en-ZA" altLang="en-US" sz="1800" dirty="0"/>
              <a:t>The Public Protector is established to ensure government’s accountability and to provide remedies for maladministration and abuse of authority. </a:t>
            </a:r>
          </a:p>
          <a:p>
            <a:pPr marL="285750" indent="-285750">
              <a:buFont typeface="Wingdings" panose="05000000000000000000" pitchFamily="2" charset="2"/>
              <a:buChar char="q"/>
            </a:pPr>
            <a:endParaRPr lang="en-ZA" altLang="en-US" sz="1800" dirty="0"/>
          </a:p>
          <a:p>
            <a:pPr marL="285750" indent="-285750">
              <a:buFont typeface="Wingdings" panose="05000000000000000000" pitchFamily="2" charset="2"/>
              <a:buChar char="q"/>
            </a:pPr>
            <a:r>
              <a:rPr lang="en-ZA" altLang="en-US" sz="1800" dirty="0"/>
              <a:t>The Public Protector is empowered to investigate, report on, and take appropriate  remedial action for a wide range of wrongdoings in the public administration. (See section 182(1) of the Constitution, 1996).</a:t>
            </a:r>
          </a:p>
          <a:p>
            <a:pPr marL="285750" indent="-285750">
              <a:buFont typeface="Wingdings" panose="05000000000000000000" pitchFamily="2" charset="2"/>
              <a:buChar char="q"/>
            </a:pPr>
            <a:endParaRPr lang="en-ZA" altLang="en-US" sz="1800" dirty="0"/>
          </a:p>
          <a:p>
            <a:pPr marL="285750" indent="-285750">
              <a:buFont typeface="Wingdings" panose="05000000000000000000" pitchFamily="2" charset="2"/>
              <a:buChar char="q"/>
            </a:pPr>
            <a:r>
              <a:rPr lang="en-US" altLang="en-US" sz="1800" dirty="0"/>
              <a:t>Section 182(2) provides that the Public Protector also has the additional powers and functions prescribed by national legislation. (For example, the Public Protector Act 23 of 1994 and the Executive Members’ Ethics Act, 1998.)</a:t>
            </a:r>
          </a:p>
          <a:p>
            <a:pPr>
              <a:buFont typeface="Arial" panose="020B0604020202020204" pitchFamily="34" charset="0"/>
              <a:buChar char="•"/>
            </a:pPr>
            <a:endParaRPr lang="en-ZA" altLang="en-US" sz="1600" dirty="0"/>
          </a:p>
          <a:p>
            <a:pPr>
              <a:buFont typeface="Arial" panose="020B0604020202020204" pitchFamily="34" charset="0"/>
              <a:buChar char="•"/>
            </a:pPr>
            <a:endParaRPr lang="en-ZA" altLang="en-US" sz="1600" dirty="0"/>
          </a:p>
          <a:p>
            <a:pPr>
              <a:buFont typeface="Arial" panose="020B0604020202020204" pitchFamily="34" charset="0"/>
              <a:buChar char="•"/>
            </a:pPr>
            <a:endParaRPr lang="en-ZA" altLang="en-US" sz="1200" dirty="0"/>
          </a:p>
          <a:p>
            <a:pPr>
              <a:buFont typeface="Arial" panose="020B0604020202020204" pitchFamily="34" charset="0"/>
              <a:buChar char="•"/>
            </a:pPr>
            <a:endParaRPr lang="en-ZA" altLang="en-US" sz="1200" dirty="0"/>
          </a:p>
          <a:p>
            <a:pPr>
              <a:buFont typeface="Arial" panose="020B0604020202020204" pitchFamily="34" charset="0"/>
              <a:buChar char="•"/>
            </a:pPr>
            <a:endParaRPr lang="en-ZA" altLang="en-US" sz="1200" dirty="0"/>
          </a:p>
          <a:p>
            <a:pPr>
              <a:buFont typeface="Arial" panose="020B0604020202020204" pitchFamily="34" charset="0"/>
              <a:buChar char="•"/>
            </a:pPr>
            <a:endParaRPr lang="en-US" altLang="en-US" sz="1200" dirty="0"/>
          </a:p>
        </p:txBody>
      </p:sp>
      <p:sp>
        <p:nvSpPr>
          <p:cNvPr id="2" name="Slide Number Placeholder 1">
            <a:extLst>
              <a:ext uri="{FF2B5EF4-FFF2-40B4-BE49-F238E27FC236}">
                <a16:creationId xmlns:a16="http://schemas.microsoft.com/office/drawing/2014/main" id="{4EB5525E-89F9-BD2E-49BB-8389116209C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BA86A623-0ED5-4CE3-BD4E-70B8F84FE285}" type="slidenum">
              <a:rPr lang="en-US" altLang="en-US" sz="1400"/>
              <a:pPr>
                <a:spcBef>
                  <a:spcPct val="0"/>
                </a:spcBef>
                <a:buFontTx/>
                <a:buNone/>
              </a:pPr>
              <a:t>3</a:t>
            </a:fld>
            <a:endParaRPr lang="en-US" altLang="en-US" sz="1400"/>
          </a:p>
        </p:txBody>
      </p:sp>
    </p:spTree>
    <p:extLst>
      <p:ext uri="{BB962C8B-B14F-4D97-AF65-F5344CB8AC3E}">
        <p14:creationId xmlns:p14="http://schemas.microsoft.com/office/powerpoint/2010/main" val="3820840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75912D9A-7AF5-5CE5-AD9C-F3276D8F7D51}"/>
              </a:ext>
            </a:extLst>
          </p:cNvPr>
          <p:cNvSpPr>
            <a:spLocks noChangeArrowheads="1"/>
          </p:cNvSpPr>
          <p:nvPr/>
        </p:nvSpPr>
        <p:spPr bwMode="auto">
          <a:xfrm>
            <a:off x="259825" y="1110344"/>
            <a:ext cx="8739940" cy="816428"/>
          </a:xfrm>
          <a:prstGeom prst="rect">
            <a:avLst/>
          </a:prstGeom>
          <a:solidFill>
            <a:srgbClr val="92D050"/>
          </a:solidFill>
          <a:ln>
            <a:noFill/>
          </a:ln>
          <a:effectLst>
            <a:outerShdw blurRad="50800" dist="38100" dir="5400000" algn="t"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all" spc="0" normalizeH="0" baseline="0" noProof="0" dirty="0">
                <a:ln>
                  <a:noFill/>
                </a:ln>
                <a:solidFill>
                  <a:srgbClr val="000000"/>
                </a:solidFill>
                <a:effectLst/>
                <a:uLnTx/>
                <a:uFillTx/>
                <a:latin typeface="Arial"/>
                <a:ea typeface="ＭＳ Ｐゴシック"/>
                <a:cs typeface="+mn-cs"/>
              </a:rPr>
              <a:t>    3. 	powers: PUBLIC PROTECTOR ACT, 1994</a:t>
            </a:r>
            <a:endParaRPr kumimoji="0" lang="en-US" altLang="en-US" sz="2400" b="1" i="0" u="sng" strike="noStrike" kern="1200" cap="all" spc="0" normalizeH="0" baseline="0" noProof="0" dirty="0">
              <a:ln>
                <a:noFill/>
              </a:ln>
              <a:solidFill>
                <a:srgbClr val="000000"/>
              </a:solidFill>
              <a:effectLst/>
              <a:uLnTx/>
              <a:uFillTx/>
              <a:latin typeface="Arial"/>
              <a:ea typeface="ＭＳ Ｐゴシック"/>
              <a:cs typeface="+mn-cs"/>
            </a:endParaRPr>
          </a:p>
        </p:txBody>
      </p:sp>
      <p:sp>
        <p:nvSpPr>
          <p:cNvPr id="8200" name="Text Box 8">
            <a:extLst>
              <a:ext uri="{FF2B5EF4-FFF2-40B4-BE49-F238E27FC236}">
                <a16:creationId xmlns:a16="http://schemas.microsoft.com/office/drawing/2014/main" id="{085BB163-9E54-A8B3-B780-7C11B9633B25}"/>
              </a:ext>
            </a:extLst>
          </p:cNvPr>
          <p:cNvSpPr txBox="1">
            <a:spLocks noChangeArrowheads="1"/>
          </p:cNvSpPr>
          <p:nvPr/>
        </p:nvSpPr>
        <p:spPr bwMode="auto">
          <a:xfrm>
            <a:off x="742949" y="2589246"/>
            <a:ext cx="8782050" cy="4154984"/>
          </a:xfrm>
          <a:prstGeom prst="rect">
            <a:avLst/>
          </a:prstGeom>
          <a:noFill/>
          <a:ln>
            <a:noFill/>
          </a:ln>
        </p:spPr>
        <p:txBody>
          <a:bodyPr wrap="square">
            <a:spAutoFit/>
          </a:bodyPr>
          <a:lstStyle/>
          <a:p>
            <a:pPr marL="285750" indent="-285750">
              <a:buFont typeface="Wingdings" panose="05000000000000000000" pitchFamily="2" charset="2"/>
              <a:buChar char="q"/>
              <a:defRPr/>
            </a:pPr>
            <a:r>
              <a:rPr lang="en-ZA" dirty="0"/>
              <a:t>The Public Protector is empowered to investigate –</a:t>
            </a:r>
          </a:p>
          <a:p>
            <a:pPr marL="285750" indent="-285750">
              <a:buFont typeface="Wingdings" panose="05000000000000000000" pitchFamily="2" charset="2"/>
              <a:buChar char="q"/>
              <a:defRPr/>
            </a:pPr>
            <a:endParaRPr lang="en-ZA" dirty="0"/>
          </a:p>
          <a:p>
            <a:pPr marL="285750" indent="-285750">
              <a:buFont typeface="Wingdings" panose="05000000000000000000" pitchFamily="2" charset="2"/>
              <a:buChar char="Ø"/>
              <a:defRPr/>
            </a:pPr>
            <a:r>
              <a:rPr lang="en-ZA" dirty="0"/>
              <a:t>maladministration in connection with the affairs of government; </a:t>
            </a:r>
          </a:p>
          <a:p>
            <a:pPr marL="285750" indent="-285750">
              <a:buFont typeface="Wingdings" panose="05000000000000000000" pitchFamily="2" charset="2"/>
              <a:buChar char="Ø"/>
              <a:defRPr/>
            </a:pPr>
            <a:r>
              <a:rPr lang="en-ZA" dirty="0"/>
              <a:t>abuse or unjustifiable exercise of power; or </a:t>
            </a:r>
          </a:p>
          <a:p>
            <a:pPr marL="285750" indent="-285750">
              <a:buFont typeface="Wingdings" panose="05000000000000000000" pitchFamily="2" charset="2"/>
              <a:buChar char="Ø"/>
              <a:defRPr/>
            </a:pPr>
            <a:r>
              <a:rPr lang="en-ZA" dirty="0"/>
              <a:t>unfair, discourteous or other improper conduct or undue delay; or</a:t>
            </a:r>
          </a:p>
          <a:p>
            <a:pPr marL="285750" indent="-285750">
              <a:buFont typeface="Wingdings" panose="05000000000000000000" pitchFamily="2" charset="2"/>
              <a:buChar char="Ø"/>
              <a:defRPr/>
            </a:pPr>
            <a:r>
              <a:rPr lang="en-ZA" dirty="0"/>
              <a:t>improper or unlawful enrichment or receipt of any improper advantage, or promise of such enrichment or advantage,</a:t>
            </a:r>
          </a:p>
          <a:p>
            <a:pPr>
              <a:defRPr/>
            </a:pPr>
            <a:r>
              <a:rPr lang="en-ZA" dirty="0"/>
              <a:t> </a:t>
            </a:r>
          </a:p>
          <a:p>
            <a:pPr marL="285750" indent="-285750">
              <a:buFont typeface="Arial" panose="020B0604020202020204" pitchFamily="34" charset="0"/>
              <a:buChar char="•"/>
              <a:defRPr/>
            </a:pPr>
            <a:endParaRPr lang="en-ZA" dirty="0"/>
          </a:p>
          <a:p>
            <a:pPr marL="274638" lvl="1">
              <a:defRPr/>
            </a:pPr>
            <a:r>
              <a:rPr lang="en-ZA" dirty="0"/>
              <a:t>by a person as a result of an act or omission; which results in improper prejudice.</a:t>
            </a:r>
          </a:p>
          <a:p>
            <a:pPr marL="274638" lvl="1">
              <a:defRPr/>
            </a:pPr>
            <a:endParaRPr lang="en-ZA" dirty="0">
              <a:highlight>
                <a:srgbClr val="FFFF00"/>
              </a:highlight>
            </a:endParaRPr>
          </a:p>
          <a:p>
            <a:pPr marL="274638" lvl="1">
              <a:defRPr/>
            </a:pPr>
            <a:r>
              <a:rPr lang="en-ZA" dirty="0"/>
              <a:t> </a:t>
            </a:r>
          </a:p>
          <a:p>
            <a:pPr marL="285750" indent="-285750">
              <a:buFont typeface="Wingdings" panose="05000000000000000000" pitchFamily="2" charset="2"/>
              <a:buChar char="q"/>
              <a:defRPr/>
            </a:pPr>
            <a:r>
              <a:rPr lang="en-ZA" dirty="0"/>
              <a:t>Appoint their own staff.</a:t>
            </a:r>
          </a:p>
          <a:p>
            <a:pPr marL="171450" indent="-171450">
              <a:buFont typeface="Arial" panose="020B0604020202020204" pitchFamily="34" charset="0"/>
              <a:buChar char="•"/>
              <a:defRPr/>
            </a:pPr>
            <a:endParaRPr lang="en-ZA" dirty="0"/>
          </a:p>
          <a:p>
            <a:pPr marL="171450" indent="-171450">
              <a:buFont typeface="Arial" panose="020B0604020202020204" pitchFamily="34" charset="0"/>
              <a:buChar char="•"/>
              <a:defRPr/>
            </a:pPr>
            <a:endParaRPr lang="en-US" altLang="en-US" sz="1200" dirty="0"/>
          </a:p>
        </p:txBody>
      </p:sp>
      <p:sp>
        <p:nvSpPr>
          <p:cNvPr id="12294" name="Slide Number Placeholder 1">
            <a:extLst>
              <a:ext uri="{FF2B5EF4-FFF2-40B4-BE49-F238E27FC236}">
                <a16:creationId xmlns:a16="http://schemas.microsoft.com/office/drawing/2014/main" id="{92A287CD-DC7C-9815-2A83-21791B6D6B0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2686A94A-2570-49CC-8708-F35901019AB6}" type="slidenum">
              <a:rPr lang="en-US" altLang="en-US" sz="1400"/>
              <a:pPr>
                <a:spcBef>
                  <a:spcPct val="0"/>
                </a:spcBef>
                <a:buFontTx/>
                <a:buNone/>
              </a:pPr>
              <a:t>4</a:t>
            </a:fld>
            <a:endParaRPr lang="en-US" altLang="en-US" sz="1400"/>
          </a:p>
        </p:txBody>
      </p:sp>
    </p:spTree>
    <p:extLst>
      <p:ext uri="{BB962C8B-B14F-4D97-AF65-F5344CB8AC3E}">
        <p14:creationId xmlns:p14="http://schemas.microsoft.com/office/powerpoint/2010/main" val="3972625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F796FC11-55E6-70A2-DCB0-2FE1EF0D20F0}"/>
              </a:ext>
            </a:extLst>
          </p:cNvPr>
          <p:cNvSpPr>
            <a:spLocks noChangeArrowheads="1"/>
          </p:cNvSpPr>
          <p:nvPr/>
        </p:nvSpPr>
        <p:spPr bwMode="auto">
          <a:xfrm>
            <a:off x="216694" y="1120686"/>
            <a:ext cx="9144000" cy="805200"/>
          </a:xfrm>
          <a:prstGeom prst="rect">
            <a:avLst/>
          </a:prstGeom>
          <a:solidFill>
            <a:srgbClr val="92D050"/>
          </a:solidFill>
          <a:ln>
            <a:noFill/>
          </a:ln>
          <a:effectLst>
            <a:outerShdw blurRad="50800" dist="38100" dir="5400000" algn="t"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2400" dirty="0"/>
          </a:p>
        </p:txBody>
      </p:sp>
      <p:sp>
        <p:nvSpPr>
          <p:cNvPr id="8198" name="Text Box 6">
            <a:extLst>
              <a:ext uri="{FF2B5EF4-FFF2-40B4-BE49-F238E27FC236}">
                <a16:creationId xmlns:a16="http://schemas.microsoft.com/office/drawing/2014/main" id="{629F5396-D851-BE3C-8036-129ACE7F7AC7}"/>
              </a:ext>
            </a:extLst>
          </p:cNvPr>
          <p:cNvSpPr txBox="1">
            <a:spLocks noChangeArrowheads="1"/>
          </p:cNvSpPr>
          <p:nvPr/>
        </p:nvSpPr>
        <p:spPr bwMode="auto">
          <a:xfrm>
            <a:off x="545306" y="1288733"/>
            <a:ext cx="7804317" cy="707886"/>
          </a:xfrm>
          <a:prstGeom prst="rect">
            <a:avLst/>
          </a:prstGeom>
          <a:noFill/>
          <a:ln>
            <a:noFill/>
          </a:ln>
        </p:spPr>
        <p:txBody>
          <a:bodyPr wrap="square">
            <a:spAutoFit/>
          </a:bodyPr>
          <a:lstStyle/>
          <a:p>
            <a:pPr>
              <a:defRPr/>
            </a:pPr>
            <a:r>
              <a:rPr lang="en-US" altLang="en-US" sz="2400" b="1" cap="all" dirty="0"/>
              <a:t>3.    powers: PUBLIC PROTECTOR ACT, 1994</a:t>
            </a:r>
            <a:endParaRPr lang="en-US" altLang="en-US" sz="2400" b="1" u="sng" cap="all" dirty="0"/>
          </a:p>
          <a:p>
            <a:pPr algn="ctr">
              <a:defRPr/>
            </a:pPr>
            <a:endParaRPr lang="en-US" altLang="en-US" sz="1600" b="1" cap="all" dirty="0">
              <a:solidFill>
                <a:schemeClr val="bg1"/>
              </a:solidFill>
            </a:endParaRPr>
          </a:p>
        </p:txBody>
      </p:sp>
      <p:sp>
        <p:nvSpPr>
          <p:cNvPr id="8200" name="Text Box 8">
            <a:extLst>
              <a:ext uri="{FF2B5EF4-FFF2-40B4-BE49-F238E27FC236}">
                <a16:creationId xmlns:a16="http://schemas.microsoft.com/office/drawing/2014/main" id="{2F99D086-E687-C9B6-339C-A0B03BCB96A5}"/>
              </a:ext>
            </a:extLst>
          </p:cNvPr>
          <p:cNvSpPr txBox="1">
            <a:spLocks noChangeArrowheads="1"/>
          </p:cNvSpPr>
          <p:nvPr/>
        </p:nvSpPr>
        <p:spPr bwMode="auto">
          <a:xfrm>
            <a:off x="545306" y="1996619"/>
            <a:ext cx="8815388" cy="4708981"/>
          </a:xfrm>
          <a:prstGeom prst="rect">
            <a:avLst/>
          </a:prstGeom>
          <a:noFill/>
          <a:ln>
            <a:noFill/>
          </a:ln>
        </p:spPr>
        <p:txBody>
          <a:bodyPr wrap="square">
            <a:spAutoFit/>
          </a:bodyPr>
          <a:lstStyle/>
          <a:p>
            <a:pPr>
              <a:defRPr/>
            </a:pPr>
            <a:endParaRPr lang="en-ZA" sz="1600" dirty="0"/>
          </a:p>
          <a:p>
            <a:pPr marL="285750" indent="-285750" algn="just">
              <a:buFont typeface="Wingdings" panose="05000000000000000000" pitchFamily="2" charset="2"/>
              <a:buChar char="q"/>
              <a:defRPr/>
            </a:pPr>
            <a:r>
              <a:rPr lang="en-ZA" dirty="0"/>
              <a:t>Direct (through a subpoena) any person during an investigation to submit an affidavit or declaration or produce any document in their possession. </a:t>
            </a:r>
          </a:p>
          <a:p>
            <a:pPr marL="285750" indent="-285750" algn="just">
              <a:buFont typeface="Wingdings" panose="05000000000000000000" pitchFamily="2" charset="2"/>
              <a:buChar char="q"/>
              <a:defRPr/>
            </a:pPr>
            <a:endParaRPr lang="en-ZA" dirty="0"/>
          </a:p>
          <a:p>
            <a:pPr marL="285750" indent="-285750" algn="just">
              <a:buFont typeface="Wingdings" panose="05000000000000000000" pitchFamily="2" charset="2"/>
              <a:buChar char="q"/>
              <a:defRPr/>
            </a:pPr>
            <a:r>
              <a:rPr lang="en-ZA" dirty="0"/>
              <a:t>Resolve any dispute or rectify an act or omission by mediation, negotiation, conciliation or any other means. </a:t>
            </a:r>
          </a:p>
          <a:p>
            <a:pPr marL="285750" indent="-285750" algn="just">
              <a:buFont typeface="Wingdings" panose="05000000000000000000" pitchFamily="2" charset="2"/>
              <a:buChar char="q"/>
              <a:defRPr/>
            </a:pPr>
            <a:endParaRPr lang="en-ZA" dirty="0"/>
          </a:p>
          <a:p>
            <a:pPr marL="285750" indent="-285750" algn="just">
              <a:buFont typeface="Wingdings" panose="05000000000000000000" pitchFamily="2" charset="2"/>
              <a:buChar char="q"/>
              <a:defRPr/>
            </a:pPr>
            <a:r>
              <a:rPr lang="en-ZA" dirty="0"/>
              <a:t>At any time prior or during or after an investigation, if the facts disclose some form of criminal activity, bring the matter to the attention of the NPA. </a:t>
            </a:r>
          </a:p>
          <a:p>
            <a:pPr marL="285750" indent="-285750" algn="just">
              <a:buFont typeface="Wingdings" panose="05000000000000000000" pitchFamily="2" charset="2"/>
              <a:buChar char="q"/>
              <a:defRPr/>
            </a:pPr>
            <a:endParaRPr lang="en-ZA" dirty="0"/>
          </a:p>
          <a:p>
            <a:pPr marL="285750" indent="-285750" algn="just">
              <a:buFont typeface="Wingdings" panose="05000000000000000000" pitchFamily="2" charset="2"/>
              <a:buChar char="q"/>
              <a:defRPr/>
            </a:pPr>
            <a:r>
              <a:rPr lang="en-ZA" dirty="0"/>
              <a:t>Refer any matter to an appropriate public body or authority.</a:t>
            </a:r>
          </a:p>
          <a:p>
            <a:pPr marL="285750" indent="-285750">
              <a:buFont typeface="Arial" panose="020B0604020202020204" pitchFamily="34" charset="0"/>
              <a:buChar char="•"/>
              <a:defRPr/>
            </a:pPr>
            <a:endParaRPr lang="en-ZA" sz="1600" dirty="0"/>
          </a:p>
          <a:p>
            <a:pPr>
              <a:defRPr/>
            </a:pPr>
            <a:endParaRPr lang="en-ZA" sz="1600" dirty="0"/>
          </a:p>
          <a:p>
            <a:pPr marL="285750" indent="-285750">
              <a:buFont typeface="Arial" panose="020B0604020202020204" pitchFamily="34" charset="0"/>
              <a:buChar char="•"/>
              <a:defRPr/>
            </a:pPr>
            <a:endParaRPr lang="en-ZA" sz="1600" dirty="0"/>
          </a:p>
          <a:p>
            <a:pPr>
              <a:defRPr/>
            </a:pPr>
            <a:endParaRPr lang="en-ZA" sz="1600" dirty="0"/>
          </a:p>
          <a:p>
            <a:pPr>
              <a:defRPr/>
            </a:pPr>
            <a:endParaRPr lang="en-ZA" sz="1600" dirty="0"/>
          </a:p>
          <a:p>
            <a:pPr marL="171450" indent="-171450">
              <a:buFont typeface="Arial" panose="020B0604020202020204" pitchFamily="34" charset="0"/>
              <a:buChar char="•"/>
              <a:defRPr/>
            </a:pPr>
            <a:endParaRPr lang="en-ZA" sz="1200" dirty="0"/>
          </a:p>
          <a:p>
            <a:pPr marL="171450" indent="-171450">
              <a:buFont typeface="Arial" panose="020B0604020202020204" pitchFamily="34" charset="0"/>
              <a:buChar char="•"/>
              <a:defRPr/>
            </a:pPr>
            <a:endParaRPr lang="en-US" altLang="en-US" sz="1200" dirty="0"/>
          </a:p>
        </p:txBody>
      </p:sp>
      <p:sp>
        <p:nvSpPr>
          <p:cNvPr id="14342" name="Slide Number Placeholder 1">
            <a:extLst>
              <a:ext uri="{FF2B5EF4-FFF2-40B4-BE49-F238E27FC236}">
                <a16:creationId xmlns:a16="http://schemas.microsoft.com/office/drawing/2014/main" id="{0079D1AE-6F45-F16E-820A-9B71C6F3379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064DB3C3-66F4-4222-8DAA-0565ECAF29CF}" type="slidenum">
              <a:rPr lang="en-US" altLang="en-US" sz="1400"/>
              <a:pPr>
                <a:spcBef>
                  <a:spcPct val="0"/>
                </a:spcBef>
                <a:buFontTx/>
                <a:buNone/>
              </a:pPr>
              <a:t>5</a:t>
            </a:fld>
            <a:endParaRPr lang="en-US" altLang="en-US" sz="1400"/>
          </a:p>
        </p:txBody>
      </p:sp>
    </p:spTree>
    <p:extLst>
      <p:ext uri="{BB962C8B-B14F-4D97-AF65-F5344CB8AC3E}">
        <p14:creationId xmlns:p14="http://schemas.microsoft.com/office/powerpoint/2010/main" val="264978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B7C2CCD8-BF77-6CB8-0EC7-45685ABD82FA}"/>
              </a:ext>
            </a:extLst>
          </p:cNvPr>
          <p:cNvSpPr>
            <a:spLocks noChangeArrowheads="1"/>
          </p:cNvSpPr>
          <p:nvPr/>
        </p:nvSpPr>
        <p:spPr bwMode="auto">
          <a:xfrm>
            <a:off x="381000" y="1138270"/>
            <a:ext cx="8939463" cy="1000204"/>
          </a:xfrm>
          <a:prstGeom prst="rect">
            <a:avLst/>
          </a:prstGeom>
          <a:solidFill>
            <a:srgbClr val="92D050"/>
          </a:solidFill>
          <a:ln>
            <a:noFill/>
          </a:ln>
          <a:effectLst>
            <a:outerShdw blurRad="50800" dist="38100" dir="5400000" algn="t"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2400"/>
          </a:p>
        </p:txBody>
      </p:sp>
      <p:sp>
        <p:nvSpPr>
          <p:cNvPr id="8198" name="Text Box 6">
            <a:extLst>
              <a:ext uri="{FF2B5EF4-FFF2-40B4-BE49-F238E27FC236}">
                <a16:creationId xmlns:a16="http://schemas.microsoft.com/office/drawing/2014/main" id="{38A56995-8082-72F6-612F-769769E19196}"/>
              </a:ext>
            </a:extLst>
          </p:cNvPr>
          <p:cNvSpPr txBox="1">
            <a:spLocks noChangeArrowheads="1"/>
          </p:cNvSpPr>
          <p:nvPr/>
        </p:nvSpPr>
        <p:spPr bwMode="auto">
          <a:xfrm>
            <a:off x="742950" y="1407539"/>
            <a:ext cx="7993063" cy="461665"/>
          </a:xfrm>
          <a:prstGeom prst="rect">
            <a:avLst/>
          </a:prstGeom>
          <a:noFill/>
          <a:ln>
            <a:noFill/>
          </a:ln>
        </p:spPr>
        <p:txBody>
          <a:bodyPr wrap="square">
            <a:spAutoFit/>
          </a:bodyPr>
          <a:lstStyle/>
          <a:p>
            <a:pPr>
              <a:defRPr/>
            </a:pPr>
            <a:r>
              <a:rPr lang="en-US" altLang="en-US" sz="2400" b="1" cap="all" dirty="0"/>
              <a:t>3.	powers: PUBLIC PROTECTOR ACT, 1994</a:t>
            </a:r>
            <a:endParaRPr lang="en-US" altLang="en-US" sz="2400" b="1" u="sng" cap="all" dirty="0"/>
          </a:p>
        </p:txBody>
      </p:sp>
      <p:sp>
        <p:nvSpPr>
          <p:cNvPr id="8200" name="Text Box 8">
            <a:extLst>
              <a:ext uri="{FF2B5EF4-FFF2-40B4-BE49-F238E27FC236}">
                <a16:creationId xmlns:a16="http://schemas.microsoft.com/office/drawing/2014/main" id="{6ABA78C2-75F5-3353-CC8F-A602D702C1E3}"/>
              </a:ext>
            </a:extLst>
          </p:cNvPr>
          <p:cNvSpPr txBox="1">
            <a:spLocks noChangeArrowheads="1"/>
          </p:cNvSpPr>
          <p:nvPr/>
        </p:nvSpPr>
        <p:spPr bwMode="auto">
          <a:xfrm>
            <a:off x="742950" y="2909776"/>
            <a:ext cx="8577513" cy="4278094"/>
          </a:xfrm>
          <a:prstGeom prst="rect">
            <a:avLst/>
          </a:prstGeom>
          <a:noFill/>
          <a:ln>
            <a:noFill/>
          </a:ln>
        </p:spPr>
        <p:txBody>
          <a:bodyPr wrap="square">
            <a:spAutoFit/>
          </a:bodyPr>
          <a:lstStyle/>
          <a:p>
            <a:pPr marL="285750" indent="-285750">
              <a:buFont typeface="Wingdings" panose="05000000000000000000" pitchFamily="2" charset="2"/>
              <a:buChar char="q"/>
              <a:defRPr/>
            </a:pPr>
            <a:r>
              <a:rPr lang="en-US" dirty="0"/>
              <a:t>Request assistance from any person at any level of government; performing a public function or otherwise subject to the jurisdiction of the PP</a:t>
            </a:r>
          </a:p>
          <a:p>
            <a:pPr marL="285750" indent="-285750">
              <a:buFont typeface="Wingdings" panose="05000000000000000000" pitchFamily="2" charset="2"/>
              <a:buChar char="q"/>
              <a:defRPr/>
            </a:pPr>
            <a:endParaRPr lang="en-ZA" dirty="0"/>
          </a:p>
          <a:p>
            <a:pPr marL="285750" indent="-285750">
              <a:buFont typeface="Wingdings" panose="05000000000000000000" pitchFamily="2" charset="2"/>
              <a:buChar char="q"/>
              <a:defRPr/>
            </a:pPr>
            <a:endParaRPr lang="en-ZA" dirty="0"/>
          </a:p>
          <a:p>
            <a:pPr marL="285750" indent="-285750">
              <a:buFont typeface="Wingdings" panose="05000000000000000000" pitchFamily="2" charset="2"/>
              <a:buChar char="q"/>
              <a:defRPr/>
            </a:pPr>
            <a:r>
              <a:rPr lang="en-ZA" dirty="0"/>
              <a:t>Enter any premises (through a warrant issued by a magistrate/judge) and seize anything which has a bearing on the investigation.</a:t>
            </a:r>
          </a:p>
          <a:p>
            <a:pPr marL="285750" indent="-285750">
              <a:buFont typeface="Wingdings" panose="05000000000000000000" pitchFamily="2" charset="2"/>
              <a:buChar char="q"/>
              <a:defRPr/>
            </a:pPr>
            <a:endParaRPr lang="en-ZA" dirty="0"/>
          </a:p>
          <a:p>
            <a:pPr marL="285750" indent="-285750">
              <a:buFont typeface="Wingdings" panose="05000000000000000000" pitchFamily="2" charset="2"/>
              <a:buChar char="q"/>
              <a:defRPr/>
            </a:pPr>
            <a:r>
              <a:rPr lang="en-ZA" dirty="0"/>
              <a:t>Report in writing on the PP’s activities to Parliament at least once a year.</a:t>
            </a:r>
          </a:p>
          <a:p>
            <a:pPr marL="285750" indent="-285750">
              <a:buFont typeface="Wingdings" panose="05000000000000000000" pitchFamily="2" charset="2"/>
              <a:buChar char="q"/>
              <a:defRPr/>
            </a:pPr>
            <a:endParaRPr lang="en-ZA" dirty="0"/>
          </a:p>
          <a:p>
            <a:pPr marL="285750" indent="-285750">
              <a:buFont typeface="Wingdings" panose="05000000000000000000" pitchFamily="2" charset="2"/>
              <a:buChar char="q"/>
              <a:defRPr/>
            </a:pPr>
            <a:r>
              <a:rPr lang="en-ZA" dirty="0"/>
              <a:t>At any time, submit a report to the National Assembly in respect of any investigation.</a:t>
            </a:r>
          </a:p>
          <a:p>
            <a:pPr marL="285750" indent="-285750">
              <a:buFont typeface="Arial" panose="020B0604020202020204" pitchFamily="34" charset="0"/>
              <a:buChar char="•"/>
              <a:defRPr/>
            </a:pPr>
            <a:endParaRPr lang="en-ZA" dirty="0"/>
          </a:p>
          <a:p>
            <a:pPr marL="285750" indent="-285750">
              <a:buFont typeface="Arial" panose="020B0604020202020204" pitchFamily="34" charset="0"/>
              <a:buChar char="•"/>
              <a:defRPr/>
            </a:pPr>
            <a:endParaRPr lang="en-ZA" sz="1600" dirty="0"/>
          </a:p>
          <a:p>
            <a:pPr marL="285750" indent="-285750">
              <a:buFont typeface="Arial" panose="020B0604020202020204" pitchFamily="34" charset="0"/>
              <a:buChar char="•"/>
              <a:defRPr/>
            </a:pPr>
            <a:endParaRPr lang="en-ZA" sz="1600" dirty="0"/>
          </a:p>
          <a:p>
            <a:pPr marL="171450" indent="-171450">
              <a:buFont typeface="Arial" panose="020B0604020202020204" pitchFamily="34" charset="0"/>
              <a:buChar char="•"/>
              <a:defRPr/>
            </a:pPr>
            <a:endParaRPr lang="en-ZA" sz="1200" dirty="0"/>
          </a:p>
          <a:p>
            <a:pPr marL="171450" indent="-171450">
              <a:buFont typeface="Arial" panose="020B0604020202020204" pitchFamily="34" charset="0"/>
              <a:buChar char="•"/>
              <a:defRPr/>
            </a:pPr>
            <a:endParaRPr lang="en-US" altLang="en-US" sz="1200" dirty="0"/>
          </a:p>
        </p:txBody>
      </p:sp>
      <p:sp>
        <p:nvSpPr>
          <p:cNvPr id="16390" name="Slide Number Placeholder 1">
            <a:extLst>
              <a:ext uri="{FF2B5EF4-FFF2-40B4-BE49-F238E27FC236}">
                <a16:creationId xmlns:a16="http://schemas.microsoft.com/office/drawing/2014/main" id="{B62466DD-EE62-6187-BC09-C172536F151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BCD41D3F-CB32-46E1-8A88-AC98651D8778}" type="slidenum">
              <a:rPr lang="en-US" altLang="en-US" sz="1400"/>
              <a:pPr>
                <a:spcBef>
                  <a:spcPct val="0"/>
                </a:spcBef>
                <a:buFontTx/>
                <a:buNone/>
              </a:pPr>
              <a:t>6</a:t>
            </a:fld>
            <a:endParaRPr lang="en-US" altLang="en-US" sz="1400"/>
          </a:p>
        </p:txBody>
      </p:sp>
    </p:spTree>
    <p:extLst>
      <p:ext uri="{BB962C8B-B14F-4D97-AF65-F5344CB8AC3E}">
        <p14:creationId xmlns:p14="http://schemas.microsoft.com/office/powerpoint/2010/main" val="3065014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4C72B5D0-CCDD-6A87-751D-08FCA2B6BB3A}"/>
              </a:ext>
            </a:extLst>
          </p:cNvPr>
          <p:cNvSpPr>
            <a:spLocks noChangeArrowheads="1"/>
          </p:cNvSpPr>
          <p:nvPr/>
        </p:nvSpPr>
        <p:spPr bwMode="auto">
          <a:xfrm>
            <a:off x="294773" y="1231393"/>
            <a:ext cx="9143141" cy="748508"/>
          </a:xfrm>
          <a:prstGeom prst="rect">
            <a:avLst/>
          </a:prstGeom>
          <a:solidFill>
            <a:srgbClr val="92D050"/>
          </a:solidFill>
          <a:ln>
            <a:noFill/>
          </a:ln>
          <a:effectLst>
            <a:outerShdw blurRad="50800" dist="38100" dir="5400000" algn="t"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defTabSz="914400" rtl="0" eaLnBrk="1" fontAlgn="auto" latinLnBrk="0" hangingPunct="1">
              <a:lnSpc>
                <a:spcPct val="100000"/>
              </a:lnSpc>
              <a:spcBef>
                <a:spcPct val="50000"/>
              </a:spcBef>
              <a:spcAft>
                <a:spcPts val="0"/>
              </a:spcAft>
              <a:buClrTx/>
              <a:buSzTx/>
              <a:buFontTx/>
              <a:buNone/>
              <a:tabLst/>
              <a:defRPr/>
            </a:pPr>
            <a:r>
              <a:rPr kumimoji="0" lang="en-US" altLang="en-US" sz="2400" b="1" i="0" strike="noStrike" kern="1200" cap="all" spc="0" normalizeH="0" baseline="0" noProof="0" dirty="0">
                <a:ln>
                  <a:noFill/>
                </a:ln>
                <a:solidFill>
                  <a:srgbClr val="000000"/>
                </a:solidFill>
                <a:effectLst/>
                <a:uLnTx/>
                <a:uFillTx/>
                <a:latin typeface="Arial"/>
                <a:ea typeface="ＭＳ Ｐゴシック"/>
                <a:cs typeface="+mn-cs"/>
              </a:rPr>
              <a:t>     4. 	</a:t>
            </a:r>
            <a:r>
              <a:rPr kumimoji="0" lang="en-US" altLang="en-US" sz="2400" b="1" i="0" u="none" strike="noStrike" kern="1200" cap="all" spc="0" normalizeH="0" baseline="0" noProof="0" dirty="0">
                <a:ln>
                  <a:noFill/>
                </a:ln>
                <a:solidFill>
                  <a:srgbClr val="000000"/>
                </a:solidFill>
                <a:effectLst/>
                <a:uLnTx/>
                <a:uFillTx/>
                <a:latin typeface="Arial"/>
                <a:ea typeface="ＭＳ Ｐゴシック"/>
                <a:cs typeface="+mn-cs"/>
              </a:rPr>
              <a:t>powers: </a:t>
            </a:r>
            <a:r>
              <a:rPr kumimoji="0" lang="en-ZA" sz="2400" b="1" i="0" u="none" strike="noStrike" kern="1200" cap="all" spc="0" normalizeH="0" baseline="0" noProof="0" dirty="0">
                <a:ln>
                  <a:noFill/>
                </a:ln>
                <a:solidFill>
                  <a:srgbClr val="000000"/>
                </a:solidFill>
                <a:effectLst/>
                <a:uLnTx/>
                <a:uFillTx/>
                <a:latin typeface="Arial"/>
                <a:ea typeface="ＭＳ Ｐゴシック"/>
                <a:cs typeface="+mn-cs"/>
              </a:rPr>
              <a:t>Executive Members’ Ethics Act, 1998 </a:t>
            </a:r>
            <a:endParaRPr kumimoji="0" lang="en-US" altLang="en-US" sz="2400" b="1" i="0" u="none" strike="noStrike" kern="1200" cap="all" spc="0" normalizeH="0" baseline="0" noProof="0" dirty="0">
              <a:ln>
                <a:noFill/>
              </a:ln>
              <a:solidFill>
                <a:srgbClr val="000000"/>
              </a:solidFill>
              <a:effectLst/>
              <a:uLnTx/>
              <a:uFillTx/>
              <a:latin typeface="Arial"/>
              <a:ea typeface="ＭＳ Ｐゴシック"/>
              <a:cs typeface="+mn-cs"/>
            </a:endParaRPr>
          </a:p>
        </p:txBody>
      </p:sp>
      <p:sp>
        <p:nvSpPr>
          <p:cNvPr id="8200" name="Text Box 8">
            <a:extLst>
              <a:ext uri="{FF2B5EF4-FFF2-40B4-BE49-F238E27FC236}">
                <a16:creationId xmlns:a16="http://schemas.microsoft.com/office/drawing/2014/main" id="{D0BA3E25-2B07-8709-0608-0A3AD957A8FF}"/>
              </a:ext>
            </a:extLst>
          </p:cNvPr>
          <p:cNvSpPr txBox="1">
            <a:spLocks noChangeArrowheads="1"/>
          </p:cNvSpPr>
          <p:nvPr/>
        </p:nvSpPr>
        <p:spPr bwMode="auto">
          <a:xfrm>
            <a:off x="599573" y="2359476"/>
            <a:ext cx="8706853" cy="2246769"/>
          </a:xfrm>
          <a:prstGeom prst="rect">
            <a:avLst/>
          </a:prstGeom>
          <a:noFill/>
          <a:ln>
            <a:noFill/>
          </a:ln>
        </p:spPr>
        <p:txBody>
          <a:bodyPr wrap="square">
            <a:spAutoFit/>
          </a:bodyPr>
          <a:lstStyle/>
          <a:p>
            <a:pPr marL="742950" lvl="1" indent="-285750">
              <a:buFont typeface="Arial" panose="020B0604020202020204" pitchFamily="34" charset="0"/>
              <a:buChar char="•"/>
              <a:defRPr/>
            </a:pPr>
            <a:endParaRPr lang="en-ZA" sz="1400" dirty="0"/>
          </a:p>
          <a:p>
            <a:pPr marL="342900" indent="-342900" algn="just">
              <a:buFont typeface="Wingdings" panose="05000000000000000000" pitchFamily="2" charset="2"/>
              <a:buChar char="q"/>
              <a:defRPr/>
            </a:pPr>
            <a:r>
              <a:rPr lang="en-ZA" sz="1900" dirty="0"/>
              <a:t>The </a:t>
            </a:r>
            <a:r>
              <a:rPr lang="en-ZA" sz="1900" b="1" dirty="0"/>
              <a:t>Executive Members’ Ethics Act, 1998 </a:t>
            </a:r>
            <a:r>
              <a:rPr lang="en-ZA" sz="1900" dirty="0"/>
              <a:t>empowers the PP to investigate any complaint received from the President, a MP, Premier or MPL of an alleged breach of the code of ethics governing the conduct of Members of the Cabinet, Deputy Ministers and Members of Executive Councils of the provinces. </a:t>
            </a:r>
            <a:endParaRPr lang="en-ZA" altLang="en-US" sz="1900" dirty="0"/>
          </a:p>
          <a:p>
            <a:pPr marL="171450" indent="-171450">
              <a:buFont typeface="Arial" panose="020B0604020202020204" pitchFamily="34" charset="0"/>
              <a:buChar char="•"/>
              <a:defRPr/>
            </a:pPr>
            <a:endParaRPr lang="en-ZA" sz="1900" dirty="0"/>
          </a:p>
          <a:p>
            <a:pPr marL="171450" indent="-171450">
              <a:buFont typeface="Arial" panose="020B0604020202020204" pitchFamily="34" charset="0"/>
              <a:buChar char="•"/>
              <a:defRPr/>
            </a:pPr>
            <a:endParaRPr lang="en-US" altLang="en-US" sz="1200" dirty="0"/>
          </a:p>
        </p:txBody>
      </p:sp>
      <p:sp>
        <p:nvSpPr>
          <p:cNvPr id="18438" name="Slide Number Placeholder 1">
            <a:extLst>
              <a:ext uri="{FF2B5EF4-FFF2-40B4-BE49-F238E27FC236}">
                <a16:creationId xmlns:a16="http://schemas.microsoft.com/office/drawing/2014/main" id="{14299DDC-391E-3894-4722-3E666D99B48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568E7F5E-8CCE-4152-BFE9-45266FBBE974}" type="slidenum">
              <a:rPr lang="en-US" altLang="en-US" sz="1400"/>
              <a:pPr>
                <a:spcBef>
                  <a:spcPct val="0"/>
                </a:spcBef>
                <a:buFontTx/>
                <a:buNone/>
              </a:pPr>
              <a:t>7</a:t>
            </a:fld>
            <a:endParaRPr lang="en-US" altLang="en-US" sz="1400"/>
          </a:p>
        </p:txBody>
      </p:sp>
    </p:spTree>
    <p:extLst>
      <p:ext uri="{BB962C8B-B14F-4D97-AF65-F5344CB8AC3E}">
        <p14:creationId xmlns:p14="http://schemas.microsoft.com/office/powerpoint/2010/main" val="4142245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AD54A0E7-C74D-69F9-1972-D172828E77A5}"/>
              </a:ext>
            </a:extLst>
          </p:cNvPr>
          <p:cNvSpPr>
            <a:spLocks noChangeArrowheads="1"/>
          </p:cNvSpPr>
          <p:nvPr/>
        </p:nvSpPr>
        <p:spPr bwMode="auto">
          <a:xfrm>
            <a:off x="494673" y="1110342"/>
            <a:ext cx="8916654" cy="917877"/>
          </a:xfrm>
          <a:prstGeom prst="rect">
            <a:avLst/>
          </a:prstGeom>
          <a:solidFill>
            <a:srgbClr val="92D050"/>
          </a:solidFill>
          <a:ln>
            <a:noFill/>
          </a:ln>
          <a:effectLst>
            <a:outerShdw blurRad="50800" dist="38100" dir="5400000" algn="t"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1" i="0" u="none" strike="noStrike" kern="1200" cap="all" spc="0" normalizeH="0" baseline="0" noProof="0" dirty="0">
                <a:ln>
                  <a:noFill/>
                </a:ln>
                <a:solidFill>
                  <a:srgbClr val="000000"/>
                </a:solidFill>
                <a:effectLst/>
                <a:uLnTx/>
                <a:uFillTx/>
                <a:latin typeface="Arial"/>
                <a:ea typeface="ＭＳ Ｐゴシック"/>
                <a:cs typeface="+mn-cs"/>
              </a:rPr>
              <a:t>    5.     Further Mandate and powers</a:t>
            </a:r>
          </a:p>
        </p:txBody>
      </p:sp>
      <p:sp>
        <p:nvSpPr>
          <p:cNvPr id="8200" name="Text Box 8">
            <a:extLst>
              <a:ext uri="{FF2B5EF4-FFF2-40B4-BE49-F238E27FC236}">
                <a16:creationId xmlns:a16="http://schemas.microsoft.com/office/drawing/2014/main" id="{616722FA-8633-0F83-B9FD-A0F91C23B910}"/>
              </a:ext>
            </a:extLst>
          </p:cNvPr>
          <p:cNvSpPr txBox="1">
            <a:spLocks noChangeArrowheads="1"/>
          </p:cNvSpPr>
          <p:nvPr/>
        </p:nvSpPr>
        <p:spPr bwMode="auto">
          <a:xfrm>
            <a:off x="494673" y="2216755"/>
            <a:ext cx="8916654" cy="3354765"/>
          </a:xfrm>
          <a:prstGeom prst="rect">
            <a:avLst/>
          </a:prstGeom>
          <a:noFill/>
          <a:ln>
            <a:noFill/>
          </a:ln>
        </p:spPr>
        <p:txBody>
          <a:bodyPr wrap="square">
            <a:spAutoFit/>
          </a:bodyPr>
          <a:lstStyle/>
          <a:p>
            <a:pPr>
              <a:defRPr/>
            </a:pPr>
            <a:endParaRPr lang="en-ZA" dirty="0"/>
          </a:p>
          <a:p>
            <a:pPr marL="365125" indent="-365125">
              <a:buFont typeface="Wingdings" panose="05000000000000000000" pitchFamily="2" charset="2"/>
              <a:buChar char="q"/>
              <a:defRPr/>
            </a:pPr>
            <a:r>
              <a:rPr lang="en-ZA" dirty="0"/>
              <a:t> Investigate Corruption as mandated by section 6(4)(a)(iv) of the Public Protector Act read with the </a:t>
            </a:r>
            <a:r>
              <a:rPr lang="en-ZA" b="1" dirty="0"/>
              <a:t>Prevention and Combating of Corrupt Activities Act 12 of 2004. </a:t>
            </a:r>
            <a:endParaRPr lang="en-ZA" dirty="0"/>
          </a:p>
          <a:p>
            <a:pPr marL="171450" indent="-171450">
              <a:buFont typeface="Wingdings" panose="05000000000000000000" pitchFamily="2" charset="2"/>
              <a:buChar char="q"/>
              <a:defRPr/>
            </a:pPr>
            <a:endParaRPr lang="en-ZA" dirty="0"/>
          </a:p>
          <a:p>
            <a:pPr marL="365125" indent="-365125">
              <a:buFont typeface="Wingdings" panose="05000000000000000000" pitchFamily="2" charset="2"/>
              <a:buChar char="q"/>
              <a:defRPr/>
            </a:pPr>
            <a:r>
              <a:rPr lang="en-ZA" dirty="0"/>
              <a:t> Receive and address protected disclosures from whistle blowers as mandated by the </a:t>
            </a:r>
            <a:r>
              <a:rPr lang="en-ZA" b="1" dirty="0"/>
              <a:t>Protected Disclosures Act 26 of 2000</a:t>
            </a:r>
            <a:r>
              <a:rPr lang="en-ZA" dirty="0"/>
              <a:t>.</a:t>
            </a:r>
          </a:p>
          <a:p>
            <a:pPr marL="365125" indent="-365125">
              <a:buFont typeface="Wingdings" panose="05000000000000000000" pitchFamily="2" charset="2"/>
              <a:buChar char="q"/>
              <a:defRPr/>
            </a:pPr>
            <a:endParaRPr lang="en-ZA" dirty="0"/>
          </a:p>
          <a:p>
            <a:pPr marL="365125" indent="-365125">
              <a:buFont typeface="Wingdings" panose="05000000000000000000" pitchFamily="2" charset="2"/>
              <a:buChar char="q"/>
              <a:defRPr/>
            </a:pPr>
            <a:r>
              <a:rPr lang="en-ZA" dirty="0"/>
              <a:t> Review decisions of the National Home Builders Registration Council (NHBRC) as mandated by the </a:t>
            </a:r>
            <a:r>
              <a:rPr lang="en-ZA" b="1" dirty="0"/>
              <a:t>Housing Protection Measures Act 95 of 19</a:t>
            </a:r>
            <a:r>
              <a:rPr lang="en-ZA" dirty="0"/>
              <a:t>98. </a:t>
            </a:r>
          </a:p>
          <a:p>
            <a:pPr>
              <a:defRPr/>
            </a:pPr>
            <a:endParaRPr lang="en-ZA" sz="1600" dirty="0"/>
          </a:p>
          <a:p>
            <a:pPr marL="171450" indent="-171450">
              <a:buFont typeface="Arial" panose="020B0604020202020204" pitchFamily="34" charset="0"/>
              <a:buChar char="•"/>
              <a:defRPr/>
            </a:pPr>
            <a:endParaRPr lang="en-US" altLang="en-US" sz="1600" dirty="0"/>
          </a:p>
        </p:txBody>
      </p:sp>
      <p:sp>
        <p:nvSpPr>
          <p:cNvPr id="20486" name="Slide Number Placeholder 1">
            <a:extLst>
              <a:ext uri="{FF2B5EF4-FFF2-40B4-BE49-F238E27FC236}">
                <a16:creationId xmlns:a16="http://schemas.microsoft.com/office/drawing/2014/main" id="{9BCA6C4A-163E-5FC9-9352-45D9800E6C3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56CF840B-9FA1-464B-8459-B932FC3247C9}" type="slidenum">
              <a:rPr lang="en-US" altLang="en-US" sz="1400"/>
              <a:pPr>
                <a:spcBef>
                  <a:spcPct val="0"/>
                </a:spcBef>
                <a:buFontTx/>
                <a:buNone/>
              </a:pPr>
              <a:t>8</a:t>
            </a:fld>
            <a:endParaRPr lang="en-US" altLang="en-US" sz="1400"/>
          </a:p>
        </p:txBody>
      </p:sp>
    </p:spTree>
    <p:extLst>
      <p:ext uri="{BB962C8B-B14F-4D97-AF65-F5344CB8AC3E}">
        <p14:creationId xmlns:p14="http://schemas.microsoft.com/office/powerpoint/2010/main" val="3331291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A5EC4AEC-C014-EBB9-99B7-7EB72397FCF8}"/>
              </a:ext>
            </a:extLst>
          </p:cNvPr>
          <p:cNvSpPr>
            <a:spLocks noChangeArrowheads="1"/>
          </p:cNvSpPr>
          <p:nvPr/>
        </p:nvSpPr>
        <p:spPr bwMode="auto">
          <a:xfrm>
            <a:off x="119003" y="1132561"/>
            <a:ext cx="9155172" cy="830997"/>
          </a:xfrm>
          <a:prstGeom prst="rect">
            <a:avLst/>
          </a:prstGeom>
          <a:solidFill>
            <a:srgbClr val="92D050"/>
          </a:solidFill>
          <a:ln>
            <a:noFill/>
          </a:ln>
          <a:effectLst>
            <a:outerShdw blurRad="50800" dist="38100" dir="5400000" algn="t"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2400"/>
          </a:p>
        </p:txBody>
      </p:sp>
      <p:sp>
        <p:nvSpPr>
          <p:cNvPr id="8198" name="Text Box 6">
            <a:extLst>
              <a:ext uri="{FF2B5EF4-FFF2-40B4-BE49-F238E27FC236}">
                <a16:creationId xmlns:a16="http://schemas.microsoft.com/office/drawing/2014/main" id="{FB99B0AE-389C-CFAA-4393-0840298765E5}"/>
              </a:ext>
            </a:extLst>
          </p:cNvPr>
          <p:cNvSpPr txBox="1">
            <a:spLocks noChangeArrowheads="1"/>
          </p:cNvSpPr>
          <p:nvPr/>
        </p:nvSpPr>
        <p:spPr bwMode="auto">
          <a:xfrm>
            <a:off x="386896" y="945850"/>
            <a:ext cx="7499350" cy="830997"/>
          </a:xfrm>
          <a:prstGeom prst="rect">
            <a:avLst/>
          </a:prstGeom>
          <a:noFill/>
          <a:ln>
            <a:noFill/>
          </a:ln>
        </p:spPr>
        <p:txBody>
          <a:bodyPr wrap="square">
            <a:spAutoFit/>
          </a:bodyPr>
          <a:lstStyle/>
          <a:p>
            <a:pPr>
              <a:defRPr/>
            </a:pPr>
            <a:endParaRPr lang="en-US" altLang="en-US" sz="2400" b="1" cap="all" dirty="0">
              <a:solidFill>
                <a:srgbClr val="000000"/>
              </a:solidFill>
              <a:latin typeface="Arial"/>
              <a:ea typeface="ＭＳ Ｐゴシック"/>
            </a:endParaRPr>
          </a:p>
          <a:p>
            <a:pPr>
              <a:defRPr/>
            </a:pPr>
            <a:r>
              <a:rPr lang="en-US" altLang="en-US" sz="2400" b="1" cap="all" dirty="0">
                <a:solidFill>
                  <a:srgbClr val="000000"/>
                </a:solidFill>
                <a:latin typeface="Arial"/>
                <a:ea typeface="ＭＳ Ｐゴシック"/>
              </a:rPr>
              <a:t>6.	</a:t>
            </a:r>
            <a:r>
              <a:rPr kumimoji="0" lang="en-US" altLang="en-US" sz="2400" b="1" i="0" u="none" strike="noStrike" kern="1200" cap="all" spc="0" normalizeH="0" baseline="0" noProof="0" dirty="0">
                <a:ln>
                  <a:noFill/>
                </a:ln>
                <a:solidFill>
                  <a:srgbClr val="000000"/>
                </a:solidFill>
                <a:effectLst/>
                <a:uLnTx/>
                <a:uFillTx/>
                <a:latin typeface="Arial"/>
                <a:ea typeface="ＭＳ Ｐゴシック"/>
                <a:cs typeface="+mn-cs"/>
              </a:rPr>
              <a:t>Appointment process</a:t>
            </a:r>
            <a:endParaRPr lang="en-US" altLang="en-US" sz="2400" b="1" cap="all" dirty="0">
              <a:solidFill>
                <a:schemeClr val="bg1"/>
              </a:solidFill>
            </a:endParaRPr>
          </a:p>
        </p:txBody>
      </p:sp>
      <p:sp>
        <p:nvSpPr>
          <p:cNvPr id="8200" name="Text Box 8">
            <a:extLst>
              <a:ext uri="{FF2B5EF4-FFF2-40B4-BE49-F238E27FC236}">
                <a16:creationId xmlns:a16="http://schemas.microsoft.com/office/drawing/2014/main" id="{DDE08252-5E51-9BE2-299E-E900DACF2C11}"/>
              </a:ext>
            </a:extLst>
          </p:cNvPr>
          <p:cNvSpPr txBox="1">
            <a:spLocks noChangeArrowheads="1"/>
          </p:cNvSpPr>
          <p:nvPr/>
        </p:nvSpPr>
        <p:spPr bwMode="auto">
          <a:xfrm>
            <a:off x="470496" y="2150269"/>
            <a:ext cx="8452185" cy="4431983"/>
          </a:xfrm>
          <a:prstGeom prst="rect">
            <a:avLst/>
          </a:prstGeom>
          <a:noFill/>
          <a:ln>
            <a:noFill/>
          </a:ln>
        </p:spPr>
        <p:txBody>
          <a:bodyPr wrap="square">
            <a:spAutoFit/>
          </a:bodyPr>
          <a:lstStyle/>
          <a:p>
            <a:pPr marL="171450" indent="-171450">
              <a:buFont typeface="Arial" panose="020B0604020202020204" pitchFamily="34" charset="0"/>
              <a:buChar char="•"/>
              <a:defRPr/>
            </a:pPr>
            <a:endParaRPr lang="en-ZA" sz="1600" dirty="0"/>
          </a:p>
          <a:p>
            <a:pPr marL="285750" indent="-285750">
              <a:buFont typeface="Wingdings" panose="05000000000000000000" pitchFamily="2" charset="2"/>
              <a:buChar char="q"/>
              <a:defRPr/>
            </a:pPr>
            <a:r>
              <a:rPr lang="en-ZA" dirty="0"/>
              <a:t>The process to appoint a Public Protector is set out in section 193 of the Constitution: </a:t>
            </a:r>
          </a:p>
          <a:p>
            <a:pPr>
              <a:defRPr/>
            </a:pPr>
            <a:endParaRPr lang="en-ZA" dirty="0"/>
          </a:p>
          <a:p>
            <a:pPr marL="285750" indent="-285750">
              <a:buFont typeface="Wingdings" panose="05000000000000000000" pitchFamily="2" charset="2"/>
              <a:buChar char="Ø"/>
              <a:defRPr/>
            </a:pPr>
            <a:r>
              <a:rPr lang="en-ZA" dirty="0"/>
              <a:t>The President appoints the Public Protector, whenever it becomes necessary, for a non-renewable term of seven years, following the recommendation of the National Assembly.</a:t>
            </a:r>
          </a:p>
          <a:p>
            <a:pPr>
              <a:defRPr/>
            </a:pPr>
            <a:endParaRPr lang="en-ZA" dirty="0"/>
          </a:p>
          <a:p>
            <a:pPr marL="285750" indent="-285750">
              <a:buFont typeface="Wingdings" panose="05000000000000000000" pitchFamily="2" charset="2"/>
              <a:buChar char="Ø"/>
              <a:defRPr/>
            </a:pPr>
            <a:r>
              <a:rPr lang="en-ZA" dirty="0"/>
              <a:t>The National Assembly initiates, referring the matter to a Committee of the Assembly.</a:t>
            </a:r>
          </a:p>
          <a:p>
            <a:pPr>
              <a:defRPr/>
            </a:pPr>
            <a:endParaRPr lang="en-ZA" dirty="0"/>
          </a:p>
          <a:p>
            <a:pPr marL="285750" indent="-285750">
              <a:buFont typeface="Wingdings" panose="05000000000000000000" pitchFamily="2" charset="2"/>
              <a:buChar char="Ø"/>
              <a:defRPr/>
            </a:pPr>
            <a:r>
              <a:rPr lang="en-ZA" dirty="0"/>
              <a:t>This multiparty Committee must nominate a candidate to the Assembly.</a:t>
            </a:r>
          </a:p>
          <a:p>
            <a:pPr>
              <a:defRPr/>
            </a:pPr>
            <a:r>
              <a:rPr lang="en-ZA" dirty="0"/>
              <a:t> </a:t>
            </a:r>
          </a:p>
          <a:p>
            <a:pPr>
              <a:defRPr/>
            </a:pPr>
            <a:endParaRPr lang="en-ZA" sz="1400" dirty="0"/>
          </a:p>
          <a:p>
            <a:pPr>
              <a:defRPr/>
            </a:pPr>
            <a:r>
              <a:rPr lang="en-ZA" sz="1200" dirty="0"/>
              <a:t>. </a:t>
            </a:r>
            <a:endParaRPr lang="en-ZA" altLang="en-US" sz="1200" dirty="0"/>
          </a:p>
          <a:p>
            <a:pPr marL="171450" indent="-171450">
              <a:buFont typeface="Arial" panose="020B0604020202020204" pitchFamily="34" charset="0"/>
              <a:buChar char="•"/>
              <a:defRPr/>
            </a:pPr>
            <a:endParaRPr lang="en-ZA" sz="1200" dirty="0"/>
          </a:p>
          <a:p>
            <a:pPr marL="171450" indent="-171450">
              <a:buFont typeface="Arial" panose="020B0604020202020204" pitchFamily="34" charset="0"/>
              <a:buChar char="•"/>
              <a:defRPr/>
            </a:pPr>
            <a:endParaRPr lang="en-US" altLang="en-US" sz="1200" dirty="0"/>
          </a:p>
        </p:txBody>
      </p:sp>
      <p:sp>
        <p:nvSpPr>
          <p:cNvPr id="22534" name="Slide Number Placeholder 1">
            <a:extLst>
              <a:ext uri="{FF2B5EF4-FFF2-40B4-BE49-F238E27FC236}">
                <a16:creationId xmlns:a16="http://schemas.microsoft.com/office/drawing/2014/main" id="{E9B817B3-2E7C-D4F1-2390-E3D4A906168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6EE5ED39-7FDA-4844-A3BD-5C9790876BB9}" type="slidenum">
              <a:rPr lang="en-US" altLang="en-US" sz="1400"/>
              <a:pPr>
                <a:spcBef>
                  <a:spcPct val="0"/>
                </a:spcBef>
                <a:buFontTx/>
                <a:buNone/>
              </a:pPr>
              <a:t>9</a:t>
            </a:fld>
            <a:endParaRPr lang="en-US" altLang="en-US" sz="1400"/>
          </a:p>
        </p:txBody>
      </p:sp>
    </p:spTree>
    <p:extLst>
      <p:ext uri="{BB962C8B-B14F-4D97-AF65-F5344CB8AC3E}">
        <p14:creationId xmlns:p14="http://schemas.microsoft.com/office/powerpoint/2010/main" val="161132690"/>
      </p:ext>
    </p:extLst>
  </p:cSld>
  <p:clrMapOvr>
    <a:masterClrMapping/>
  </p:clrMapOvr>
</p:sld>
</file>

<file path=ppt/theme/theme1.xml><?xml version="1.0" encoding="utf-8"?>
<a:theme xmlns:a="http://schemas.openxmlformats.org/drawingml/2006/main" name="template without pictures">
  <a:themeElements>
    <a:clrScheme name="template without pictur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without pictures">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emplate without pictur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without pictur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without pictur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without pictur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without pictur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without pictur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without picture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without pictur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without pictur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without pictur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without pictur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without pictur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4473</TotalTime>
  <Words>1324</Words>
  <Application>Microsoft Office PowerPoint</Application>
  <PresentationFormat>A4 Paper (210x297 mm)</PresentationFormat>
  <Paragraphs>189</Paragraphs>
  <Slides>15</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Calibri Light</vt:lpstr>
      <vt:lpstr>Wingdings</vt:lpstr>
      <vt:lpstr>template without pictures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Vhonani Ramaano</cp:lastModifiedBy>
  <cp:revision>180</cp:revision>
  <cp:lastPrinted>2023-06-07T17:19:48Z</cp:lastPrinted>
  <dcterms:created xsi:type="dcterms:W3CDTF">2019-05-28T17:07:42Z</dcterms:created>
  <dcterms:modified xsi:type="dcterms:W3CDTF">2023-06-08T08:18:18Z</dcterms:modified>
</cp:coreProperties>
</file>