
<file path=[Content_Types].xml><?xml version="1.0" encoding="utf-8"?>
<Types xmlns="http://schemas.openxmlformats.org/package/2006/content-types">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changesInfos/changesInfo1.xml" ContentType="application/vnd.ms-powerpoint.changesinfo+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authors.xml" ContentType="application/vnd.ms-powerpoint.author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9"/>
  </p:notesMasterIdLst>
  <p:sldIdLst>
    <p:sldId id="5487" r:id="rId5"/>
    <p:sldId id="5553" r:id="rId6"/>
    <p:sldId id="5526" r:id="rId7"/>
    <p:sldId id="5531" r:id="rId8"/>
    <p:sldId id="5529" r:id="rId9"/>
    <p:sldId id="5554" r:id="rId10"/>
    <p:sldId id="5542" r:id="rId11"/>
    <p:sldId id="5545" r:id="rId12"/>
    <p:sldId id="5547" r:id="rId13"/>
    <p:sldId id="5548" r:id="rId14"/>
    <p:sldId id="5549" r:id="rId15"/>
    <p:sldId id="5550" r:id="rId16"/>
    <p:sldId id="5551" r:id="rId17"/>
    <p:sldId id="5552" r:id="rId18"/>
    <p:sldId id="5555" r:id="rId19"/>
    <p:sldId id="5532" r:id="rId20"/>
    <p:sldId id="5535" r:id="rId21"/>
    <p:sldId id="5534" r:id="rId22"/>
    <p:sldId id="5537" r:id="rId23"/>
    <p:sldId id="5556" r:id="rId24"/>
    <p:sldId id="5538" r:id="rId25"/>
    <p:sldId id="5540" r:id="rId26"/>
    <p:sldId id="5557" r:id="rId27"/>
    <p:sldId id="5493" r:id="rId28"/>
  </p:sldIdLst>
  <p:sldSz cx="12192000" cy="6858000"/>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Opening" id="{FB06C6C8-6625-495D-B514-4E8DFABFB303}">
          <p14:sldIdLst>
            <p14:sldId id="5487"/>
            <p14:sldId id="5553"/>
          </p14:sldIdLst>
        </p14:section>
        <p14:section name="Introduction" id="{CC3570D6-98E6-49F4-A22C-D23F9F95F749}">
          <p14:sldIdLst>
            <p14:sldId id="5526"/>
            <p14:sldId id="5531"/>
            <p14:sldId id="5529"/>
          </p14:sldIdLst>
        </p14:section>
        <p14:section name="Clause-Specific Provisions" id="{60251033-C312-48CB-A5F5-7EE75DC2124A}">
          <p14:sldIdLst>
            <p14:sldId id="5554"/>
            <p14:sldId id="5542"/>
            <p14:sldId id="5545"/>
            <p14:sldId id="5547"/>
            <p14:sldId id="5548"/>
            <p14:sldId id="5549"/>
            <p14:sldId id="5550"/>
            <p14:sldId id="5551"/>
            <p14:sldId id="5552"/>
          </p14:sldIdLst>
        </p14:section>
        <p14:section name="General Comments" id="{48C256B4-49E2-4788-BF7C-991CA48DB646}">
          <p14:sldIdLst>
            <p14:sldId id="5555"/>
            <p14:sldId id="5532"/>
            <p14:sldId id="5535"/>
            <p14:sldId id="5534"/>
            <p14:sldId id="5537"/>
          </p14:sldIdLst>
        </p14:section>
        <p14:section name="Language &amp; Draft Errors" id="{A840F6CA-F4F7-4F08-93CE-3A21666E8030}">
          <p14:sldIdLst>
            <p14:sldId id="5556"/>
            <p14:sldId id="5538"/>
            <p14:sldId id="5540"/>
          </p14:sldIdLst>
        </p14:section>
        <p14:section name="Conclusion" id="{375EBBB1-3253-477C-AEB5-F013B03F916C}">
          <p14:sldIdLst>
            <p14:sldId id="5557"/>
            <p14:sldId id="5493"/>
          </p14:sldIdLst>
        </p14:section>
      </p14:sectionLst>
    </p:ex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44D591A-0CEA-E99E-C648-72BD708E2E75}" name="Abbey-Jean Macfarlane" initials="AJM" userId="S::Abbey-Jean@pegasys.co.za::4ed4e0d2-b04d-4e1e-9019-40d7cb0dc160" providerId="AD"/>
  <p188:author id="{DECB0236-9E61-7F6A-EC65-EA744EABF114}" name="Legal and Finance" initials="L&amp;F" userId="Legal and Finance" providerId="None"/>
  <p188:author id="{22BA7838-15D2-623F-C0C0-E8B49FE28C55}" name="Nahungu Lionjanga" initials="NL" userId="S::nahungu@pegasys.co.za::1cb733ee-664e-486f-b540-e1a241ef3ff2" providerId="AD"/>
  <p188:author id="{AE38FF3B-0E28-3403-C795-EA8928E6AECB}" name="Matthew Moody" initials="MM" userId="S::matthew@pegasys.co.za::b28792b9-114a-4ea3-ac6c-1bf280e0996c" providerId="AD"/>
  <p188:author id="{FADC2C57-9708-C04B-1C15-3F2F9714BE55}" name="Janah Miller" initials="JM" userId="S::Janah@pegasys.co.za::15e7b69d-791f-4e11-ab05-738a0201561c" providerId="AD"/>
  <p188:author id="{CBFBA85F-F734-5C82-977B-3BEBF3FB9F7D}" name="Peter Grey" initials="PG" userId="S::peterg@pegasys.co.za::6e509fac-93dc-46c5-847f-caa773d4756d" providerId="AD"/>
  <p188:author id="{BB375C66-5460-A0A4-3EA3-B948C7FE544C}" name="Zahil Jackpersad" initials="ZJ" userId="S::zahil@pegasys.co.za::bbb914fa-238f-4a3b-867c-79d35882a87d" providerId="AD"/>
  <p188:author id="{CCBE516A-B22E-BCCD-59B6-86F4BF0B5FBC}" name="Zaheera Ahmed" initials="ZA" userId="Zaheera Ahmed" providerId="None"/>
  <p188:author id="{CE91DE71-1D0F-A749-8BF4-B1D27A7E78C1}" name="Tebello Mokgalaka" initials="TM" userId="S::Tebello@pegasys.co.za::64afdf6e-30e8-4a01-a7bc-432e34178353" providerId="AD"/>
  <p188:author id="{A7BE0176-F64B-FDC3-0C5B-2F3AA2DDA46F}" name="Zahil Jackpersad" initials="ZJ" userId="Zahil Jackpersad" providerId="None"/>
  <p188:author id="{D9DC2D83-3C20-91CA-89A8-2C05434A324C}" name="Review" initials="ZJ" userId="Review" providerId="None"/>
  <p188:author id="{E0B2EF92-8B8C-92BE-60CB-C7C3916BA65F}" name="Kevin Kwinana" initials="KK" userId="S::kevin@pegasys.co.za::c2f88516-40d4-4d7b-bdc3-d71646ad2b6b" providerId="AD"/>
  <p188:author id="{FA53CC9E-C511-8D65-B387-5D1CA88A39E7}" name="Frans De Jongh" initials="FDJ" userId="2ce0aad12ddb51be" providerId="Windows Live"/>
  <p188:author id="{5F709AAF-781B-B276-F8DA-E2A383A6537F}" name="Claire Gillespie" initials="CG" userId="S::claire@pegasys.co.za::4f4ebf51-0e27-4079-a506-9eee3ffdb29a" providerId="AD"/>
  <p188:author id="{FE96F8B3-B878-AACD-1452-3D3E89190FE1}" name="Lottie Wright" initials="LW" userId="S::Lottie@pegasys.co.za::70e61453-e843-49b0-a030-062bf73fd24f" providerId="AD"/>
  <p188:author id="{04E377B4-A3E9-7498-720C-718DD75EF1EA}" name="Peter Koch" initials="PK" userId="S::peter@pegasys.co.za::e8de9988-1d7b-4839-b559-a2ff8f947593" providerId="AD"/>
  <p188:author id="{A19DD8BA-A49B-05F5-5E4C-A303B6AC3601}" name="Megan Weber" initials="MW" userId="S::MeganW@pegasys.co.za::7348d1c5-1abc-449d-81f7-df47ca15ad91" providerId="AD"/>
  <p188:author id="{952C57CC-AC9C-C78F-4845-C391DA56365F}" name="Dominique Van Der Westhuizen" initials="DVDW" userId="S::Dominique@pegasys.co.za::68aab962-983e-4427-9bab-9cf117ea50e3" providerId="AD"/>
  <p188:author id="{F7CFC4E5-FCAA-7BC4-DFC9-72D1144C7B4C}" name="Peter Grey" initials="PG" userId="S::PeterG@pegasys.co.za::6e509fac-93dc-46c5-847f-caa773d4756d" providerId="AD"/>
  <p188:author id="{8D1F89ED-4C27-57DB-DE1D-D7227FF2EB9F}" name="Keagan Jacobs" initials="KJ" userId="S::keagan@pegasys.co.za::285969ca-814c-4b8b-af3b-c5b6f6b0ecde" providerId="AD"/>
  <p188:author id="{84D771F6-AE03-6028-DED5-01F3EB4F2911}" name="Ayesha Paulsen" initials="AP" userId="S::ayesha@pegasys.co.za::b8647616-d096-4b88-bf31-fb500a2c0f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 id="3" name="Elizabeth Hastings" initials="EH" lastIdx="8" clrIdx="2">
    <p:extLst>
      <p:ext uri="{19B8F6BF-5375-455C-9EA6-DF929625EA0E}">
        <p15:presenceInfo xmlns:p15="http://schemas.microsoft.com/office/powerpoint/2012/main" xmlns="" userId="S::Elizabeth@pegasys.co.za::51850076-31c0-4f62-bf5d-6acee36528a5" providerId="AD"/>
      </p:ext>
    </p:extLst>
  </p:cmAuthor>
  <p:cmAuthor id="4" name="Matthew Moody" initials="MM" lastIdx="6" clrIdx="3">
    <p:extLst>
      <p:ext uri="{19B8F6BF-5375-455C-9EA6-DF929625EA0E}">
        <p15:presenceInfo xmlns:p15="http://schemas.microsoft.com/office/powerpoint/2012/main" xmlns="" userId="S::matthew@pegasys.co.za::b28792b9-114a-4ea3-ac6c-1bf280e0996c" providerId="AD"/>
      </p:ext>
    </p:extLst>
  </p:cmAuthor>
  <p:cmAuthor id="5" name="Peter Grey" initials="PG" lastIdx="1" clrIdx="4">
    <p:extLst>
      <p:ext uri="{19B8F6BF-5375-455C-9EA6-DF929625EA0E}">
        <p15:presenceInfo xmlns:p15="http://schemas.microsoft.com/office/powerpoint/2012/main" xmlns="" userId="S::PeterG@pegasys.co.za::6e509fac-93dc-46c5-847f-caa773d475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9D08E"/>
    <a:srgbClr val="FFCCCC"/>
    <a:srgbClr val="E9EAF1"/>
    <a:srgbClr val="D0D3E3"/>
    <a:srgbClr val="FFDD71"/>
    <a:srgbClr val="FFFFCC"/>
    <a:srgbClr val="FFC000"/>
    <a:srgbClr val="92D050"/>
    <a:srgbClr val="CCFFC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cardo Collins" userId="1d8f3316-e0cd-4589-a71f-952cf01dbeb8" providerId="ADAL" clId="{F9B03A73-A555-4BA0-A1B8-1B808CFECF3A}"/>
    <pc:docChg chg="modSld">
      <pc:chgData name="Recardo Collins" userId="1d8f3316-e0cd-4589-a71f-952cf01dbeb8" providerId="ADAL" clId="{F9B03A73-A555-4BA0-A1B8-1B808CFECF3A}" dt="2023-06-06T21:24:08.030" v="24" actId="20577"/>
      <pc:docMkLst>
        <pc:docMk/>
      </pc:docMkLst>
      <pc:sldChg chg="modSp mod">
        <pc:chgData name="Recardo Collins" userId="1d8f3316-e0cd-4589-a71f-952cf01dbeb8" providerId="ADAL" clId="{F9B03A73-A555-4BA0-A1B8-1B808CFECF3A}" dt="2023-06-06T21:24:08.030" v="24" actId="20577"/>
        <pc:sldMkLst>
          <pc:docMk/>
          <pc:sldMk cId="2188692431" sldId="5487"/>
        </pc:sldMkLst>
        <pc:spChg chg="mod">
          <ac:chgData name="Recardo Collins" userId="1d8f3316-e0cd-4589-a71f-952cf01dbeb8" providerId="ADAL" clId="{F9B03A73-A555-4BA0-A1B8-1B808CFECF3A}" dt="2023-06-06T21:24:08.030" v="24" actId="20577"/>
          <ac:spMkLst>
            <pc:docMk/>
            <pc:sldMk cId="2188692431" sldId="5487"/>
            <ac:spMk id="3" creationId="{3B1D2AFE-F472-C8E6-FDCA-EB1860B8BD4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pPr/>
              <a:t>6/12/2023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a:t>Location   |</a:t>
            </a:r>
            <a:endParaRPr lang="en-GB"/>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a:t>Initial. Surname  |</a:t>
            </a:r>
            <a:endParaRPr lang="en-GB"/>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a:t>Name Surname</a:t>
            </a:r>
            <a:endParaRPr lang="en-GB"/>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a:t>Directory</a:t>
            </a:r>
            <a:endParaRPr lang="en-GB"/>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a:t>+27 (0)21 XXX XXXX</a:t>
            </a:r>
            <a:endParaRPr lang="en-GB"/>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a:t>+27 (0)21 XXX XXXX</a:t>
            </a:r>
            <a:endParaRPr lang="en-GB"/>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a:t>Name.Surname@westerncape.gov.za</a:t>
            </a:r>
            <a:endParaRPr lang="en-GB"/>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a:t>First Text Level</a:t>
            </a:r>
          </a:p>
          <a:p>
            <a:pPr lvl="1"/>
            <a:r>
              <a:rPr lang="en-US"/>
              <a:t>Second</a:t>
            </a:r>
          </a:p>
          <a:p>
            <a:pPr lvl="2"/>
            <a:r>
              <a:rPr lang="en-US"/>
              <a:t>Third</a:t>
            </a:r>
          </a:p>
          <a:p>
            <a:pPr lvl="3"/>
            <a:r>
              <a:rPr lang="en-US"/>
              <a:t>Fourth</a:t>
            </a:r>
          </a:p>
          <a:p>
            <a:pPr lvl="4"/>
            <a:r>
              <a:rPr lang="en-US"/>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sldNum="0"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6FE938-87E1-0D12-A3A1-24449F3605C1}"/>
              </a:ext>
            </a:extLst>
          </p:cNvPr>
          <p:cNvSpPr>
            <a:spLocks noGrp="1"/>
          </p:cNvSpPr>
          <p:nvPr>
            <p:ph type="ctrTitle"/>
          </p:nvPr>
        </p:nvSpPr>
        <p:spPr/>
        <p:txBody>
          <a:bodyPr vert="horz"/>
          <a:lstStyle/>
          <a:p>
            <a:r>
              <a:rPr lang="en-US" dirty="0"/>
              <a:t>Economic regulation of transport bill[b 1B—2020]</a:t>
            </a:r>
          </a:p>
        </p:txBody>
      </p:sp>
      <p:sp>
        <p:nvSpPr>
          <p:cNvPr id="3" name="Subtitle 2">
            <a:extLst>
              <a:ext uri="{FF2B5EF4-FFF2-40B4-BE49-F238E27FC236}">
                <a16:creationId xmlns:a16="http://schemas.microsoft.com/office/drawing/2014/main" xmlns="" id="{3B1D2AFE-F472-C8E6-FDCA-EB1860B8BD42}"/>
              </a:ext>
            </a:extLst>
          </p:cNvPr>
          <p:cNvSpPr>
            <a:spLocks noGrp="1"/>
          </p:cNvSpPr>
          <p:nvPr>
            <p:ph type="subTitle" idx="1"/>
          </p:nvPr>
        </p:nvSpPr>
        <p:spPr/>
        <p:txBody>
          <a:bodyPr/>
          <a:lstStyle/>
          <a:p>
            <a:r>
              <a:rPr lang="en-US" dirty="0"/>
              <a:t>Comments Submitted by the Western Cape Government: Mobility Department</a:t>
            </a:r>
          </a:p>
        </p:txBody>
      </p:sp>
      <p:sp>
        <p:nvSpPr>
          <p:cNvPr id="4" name="Date Placeholder 3">
            <a:extLst>
              <a:ext uri="{FF2B5EF4-FFF2-40B4-BE49-F238E27FC236}">
                <a16:creationId xmlns:a16="http://schemas.microsoft.com/office/drawing/2014/main" xmlns="" id="{DC6A0B8D-C15E-18F3-8F05-CCA35A8D1BC3}"/>
              </a:ext>
            </a:extLst>
          </p:cNvPr>
          <p:cNvSpPr>
            <a:spLocks noGrp="1"/>
          </p:cNvSpPr>
          <p:nvPr>
            <p:ph type="dt" sz="half" idx="2"/>
          </p:nvPr>
        </p:nvSpPr>
        <p:spPr/>
        <p:txBody>
          <a:bodyPr/>
          <a:lstStyle/>
          <a:p>
            <a:r>
              <a:rPr lang="en-GB" sz="1200" dirty="0">
                <a:solidFill>
                  <a:prstClr val="white"/>
                </a:solidFill>
              </a:rPr>
              <a:t>07 June 2023</a:t>
            </a:r>
          </a:p>
        </p:txBody>
      </p:sp>
    </p:spTree>
    <p:extLst>
      <p:ext uri="{BB962C8B-B14F-4D97-AF65-F5344CB8AC3E}">
        <p14:creationId xmlns:p14="http://schemas.microsoft.com/office/powerpoint/2010/main" xmlns="" val="2188692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4"/>
            <a:ext cx="11462940" cy="5502228"/>
          </a:xfrm>
          <a:solidFill>
            <a:schemeClr val="accent2">
              <a:lumMod val="20000"/>
              <a:lumOff val="80000"/>
            </a:schemeClr>
          </a:solidFill>
        </p:spPr>
        <p:txBody>
          <a:bodyPr>
            <a:noAutofit/>
          </a:bodyPr>
          <a:lstStyle/>
          <a:p>
            <a:pPr marL="271463" lvl="1" indent="-271463">
              <a:lnSpc>
                <a:spcPct val="200000"/>
              </a:lnSpc>
            </a:pPr>
            <a:r>
              <a:rPr lang="en-ZA" dirty="0"/>
              <a:t>It is submitted that a more suitable proposal, one which would serve the purpose of introducing certainty, would be for a single declaration to be made by the Minister, after consultation with the Regulator, that the listed regulators are incorporated into the Regulator. </a:t>
            </a:r>
          </a:p>
          <a:p>
            <a:pPr marL="271463" lvl="1" indent="-271463">
              <a:lnSpc>
                <a:spcPct val="150000"/>
              </a:lnSpc>
            </a:pPr>
            <a:endParaRPr lang="en-ZA" dirty="0"/>
          </a:p>
          <a:p>
            <a:pPr marL="271463" lvl="1" indent="-271463">
              <a:lnSpc>
                <a:spcPct val="200000"/>
              </a:lnSpc>
            </a:pPr>
            <a:r>
              <a:rPr lang="en-ZA" dirty="0"/>
              <a:t> Subsequent to the declaration by notice in the Gazette, the relevant regulators are then given a three-year period within which to institute the necessary legislative reforms to align with the Regulator. </a:t>
            </a:r>
          </a:p>
          <a:p>
            <a:pPr marL="271463" lvl="1" indent="-271463">
              <a:lnSpc>
                <a:spcPct val="150000"/>
              </a:lnSpc>
            </a:pPr>
            <a:endParaRPr lang="en-ZA" dirty="0"/>
          </a:p>
          <a:p>
            <a:pPr marL="271463" lvl="1" indent="-271463">
              <a:lnSpc>
                <a:spcPct val="200000"/>
              </a:lnSpc>
            </a:pPr>
            <a:r>
              <a:rPr lang="en-ZA" dirty="0"/>
              <a:t> The imposition of regulation on a service which appears to be uncompetitive, but where, in actual fact, there are different levels of service being provided (e.g. a supply-led service versus a scheduled demand-led service) is hopefully catered for by clause 4(2), but note is made here of the risk of the Minister imposing regulation without due consultation with the provincial or municipal authority in that service area. </a:t>
            </a:r>
          </a:p>
          <a:p>
            <a:pPr marL="0" lvl="1" indent="0">
              <a:lnSpc>
                <a:spcPct val="200000"/>
              </a:lnSpc>
              <a:buNone/>
            </a:pPr>
            <a:endParaRPr lang="en-ZA" dirty="0"/>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Recommendations on the Application of the Act [Clause 4] (cont.)</a:t>
            </a:r>
          </a:p>
        </p:txBody>
      </p:sp>
      <p:sp>
        <p:nvSpPr>
          <p:cNvPr id="2" name="Rectangle 1">
            <a:extLst>
              <a:ext uri="{FF2B5EF4-FFF2-40B4-BE49-F238E27FC236}">
                <a16:creationId xmlns:a16="http://schemas.microsoft.com/office/drawing/2014/main" xmlns="" id="{1C67752A-59A4-1099-08CB-6A0248039A34}"/>
              </a:ext>
            </a:extLst>
          </p:cNvPr>
          <p:cNvSpPr/>
          <p:nvPr/>
        </p:nvSpPr>
        <p:spPr>
          <a:xfrm>
            <a:off x="187014" y="3788227"/>
            <a:ext cx="11876314" cy="17961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200000"/>
              </a:lnSpc>
            </a:pPr>
            <a:r>
              <a:rPr lang="en-ZA" sz="1600" b="1" dirty="0"/>
              <a:t>It is, thus, recommended that a new clause be inserted in clause 4, which makes it clear that the Regulator must consult with the affected provincial and municipal authorities with respect to the service or entity that is to be regulated in their area. </a:t>
            </a:r>
          </a:p>
        </p:txBody>
      </p:sp>
    </p:spTree>
    <p:extLst>
      <p:ext uri="{BB962C8B-B14F-4D97-AF65-F5344CB8AC3E}">
        <p14:creationId xmlns:p14="http://schemas.microsoft.com/office/powerpoint/2010/main" xmlns="" val="86908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5"/>
            <a:ext cx="11462940" cy="4823046"/>
          </a:xfrm>
          <a:solidFill>
            <a:schemeClr val="bg1"/>
          </a:solidFill>
        </p:spPr>
        <p:txBody>
          <a:bodyPr>
            <a:noAutofit/>
          </a:bodyPr>
          <a:lstStyle/>
          <a:p>
            <a:pPr marL="271463" lvl="1" indent="-271463">
              <a:lnSpc>
                <a:spcPct val="200000"/>
              </a:lnSpc>
            </a:pPr>
            <a:r>
              <a:rPr lang="en-ZA" dirty="0"/>
              <a:t>Clause 11 does not expressly provide for consultation with the affected sphere(s) of government. </a:t>
            </a:r>
          </a:p>
          <a:p>
            <a:pPr marL="271463" lvl="1" indent="-271463">
              <a:lnSpc>
                <a:spcPct val="200000"/>
              </a:lnSpc>
            </a:pPr>
            <a:endParaRPr lang="en-ZA" dirty="0"/>
          </a:p>
          <a:p>
            <a:pPr marL="271463" lvl="1" indent="-271463">
              <a:lnSpc>
                <a:spcPct val="200000"/>
              </a:lnSpc>
            </a:pPr>
            <a:r>
              <a:rPr lang="en-ZA" dirty="0"/>
              <a:t> It is unclear from clause 11(1) whether the intention is for the Bill to regulate any transport-related fees or tariffs set by other spheres of government. This should be clarified.</a:t>
            </a:r>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Comments on the Determination of Price Controls [Clause 11]</a:t>
            </a:r>
          </a:p>
        </p:txBody>
      </p:sp>
      <p:sp>
        <p:nvSpPr>
          <p:cNvPr id="2" name="Rectangle 1">
            <a:extLst>
              <a:ext uri="{FF2B5EF4-FFF2-40B4-BE49-F238E27FC236}">
                <a16:creationId xmlns:a16="http://schemas.microsoft.com/office/drawing/2014/main" xmlns="" id="{9A45A94E-B7DF-ABFB-61F7-B51E14C3F992}"/>
              </a:ext>
            </a:extLst>
          </p:cNvPr>
          <p:cNvSpPr/>
          <p:nvPr/>
        </p:nvSpPr>
        <p:spPr>
          <a:xfrm>
            <a:off x="393701" y="3581401"/>
            <a:ext cx="11462940" cy="315024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lvl="1" indent="0">
              <a:lnSpc>
                <a:spcPct val="200000"/>
              </a:lnSpc>
              <a:buNone/>
            </a:pPr>
            <a:r>
              <a:rPr lang="en-ZA" sz="1600" b="1" dirty="0">
                <a:solidFill>
                  <a:schemeClr val="tx2"/>
                </a:solidFill>
              </a:rPr>
              <a:t>Recommendation</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It is recommended that clause 11 be amended to require the Regulator to consult with the affected provincial and municipal authorities with respect to the price control affecting their area of jurisdiction.  </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It is recommended that clarity be provided in the Bill in this regard. </a:t>
            </a:r>
          </a:p>
        </p:txBody>
      </p:sp>
    </p:spTree>
    <p:extLst>
      <p:ext uri="{BB962C8B-B14F-4D97-AF65-F5344CB8AC3E}">
        <p14:creationId xmlns:p14="http://schemas.microsoft.com/office/powerpoint/2010/main" xmlns="" val="2756811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5"/>
            <a:ext cx="11462940" cy="4823046"/>
          </a:xfrm>
          <a:solidFill>
            <a:schemeClr val="bg1"/>
          </a:solidFill>
        </p:spPr>
        <p:txBody>
          <a:bodyPr>
            <a:noAutofit/>
          </a:bodyPr>
          <a:lstStyle/>
          <a:p>
            <a:pPr marL="271463" lvl="1" indent="-271463">
              <a:lnSpc>
                <a:spcPct val="200000"/>
              </a:lnSpc>
            </a:pPr>
            <a:r>
              <a:rPr lang="en-ZA" dirty="0"/>
              <a:t>Regulation and price determination should be avoided. Maximum prices / fees lead to supply shortages and increase in informal market activity. Minimum prices lead to oversupply and higher prices to consumers. </a:t>
            </a:r>
          </a:p>
          <a:p>
            <a:pPr marL="271463" lvl="1" indent="-271463">
              <a:lnSpc>
                <a:spcPct val="150000"/>
              </a:lnSpc>
            </a:pPr>
            <a:endParaRPr lang="en-ZA" dirty="0"/>
          </a:p>
          <a:p>
            <a:pPr marL="271463" lvl="1" indent="-271463">
              <a:lnSpc>
                <a:spcPct val="200000"/>
              </a:lnSpc>
            </a:pPr>
            <a:r>
              <a:rPr lang="en-ZA" dirty="0"/>
              <a:t>Regulating the pricing of transport entities and access to their infrastructure, does not address the inefficiency within these institutions.</a:t>
            </a:r>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Comments on the Determination of Price Controls [Clause 11(1)]</a:t>
            </a:r>
          </a:p>
        </p:txBody>
      </p:sp>
      <p:sp>
        <p:nvSpPr>
          <p:cNvPr id="2" name="Rectangle 1">
            <a:extLst>
              <a:ext uri="{FF2B5EF4-FFF2-40B4-BE49-F238E27FC236}">
                <a16:creationId xmlns:a16="http://schemas.microsoft.com/office/drawing/2014/main" xmlns="" id="{9A45A94E-B7DF-ABFB-61F7-B51E14C3F992}"/>
              </a:ext>
            </a:extLst>
          </p:cNvPr>
          <p:cNvSpPr/>
          <p:nvPr/>
        </p:nvSpPr>
        <p:spPr>
          <a:xfrm>
            <a:off x="393701" y="3929743"/>
            <a:ext cx="11462940" cy="2801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lvl="1" indent="0">
              <a:lnSpc>
                <a:spcPct val="200000"/>
              </a:lnSpc>
              <a:buNone/>
            </a:pPr>
            <a:r>
              <a:rPr lang="en-ZA" sz="1600" b="1" dirty="0">
                <a:solidFill>
                  <a:schemeClr val="tx2"/>
                </a:solidFill>
              </a:rPr>
              <a:t>Recommendation</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Other potential options for consideration and further investigation include forced break-up of monopolies by government or to encourage more competition.  </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It is recommended that competition be introduced by granting concessions to private operators to utilise publicly created transport infrastructure, including ports and rail. </a:t>
            </a:r>
          </a:p>
        </p:txBody>
      </p:sp>
    </p:spTree>
    <p:extLst>
      <p:ext uri="{BB962C8B-B14F-4D97-AF65-F5344CB8AC3E}">
        <p14:creationId xmlns:p14="http://schemas.microsoft.com/office/powerpoint/2010/main" xmlns="" val="3235328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5"/>
            <a:ext cx="11462940" cy="2515274"/>
          </a:xfrm>
          <a:solidFill>
            <a:schemeClr val="bg1"/>
          </a:solidFill>
        </p:spPr>
        <p:txBody>
          <a:bodyPr>
            <a:noAutofit/>
          </a:bodyPr>
          <a:lstStyle/>
          <a:p>
            <a:pPr marL="271463" lvl="1" indent="-271463">
              <a:lnSpc>
                <a:spcPct val="200000"/>
              </a:lnSpc>
            </a:pPr>
            <a:r>
              <a:rPr lang="en-ZA" dirty="0"/>
              <a:t>On initial assessment, the clause appears too prescriptive in the way it places limits on regulated entities’ ability to generate revenue and utilise returns from assets. </a:t>
            </a:r>
          </a:p>
          <a:p>
            <a:pPr marL="271463" lvl="1" indent="-271463">
              <a:lnSpc>
                <a:spcPct val="200000"/>
              </a:lnSpc>
            </a:pPr>
            <a:r>
              <a:rPr lang="en-ZA" dirty="0"/>
              <a:t>This will discourage investment. While these entities serve public functions and should accordingly be subject to price controls, they should be encouraged to increase revenue and exploit assets if this would serve to improve facilities and services offered to the public. </a:t>
            </a:r>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Comments on the Determination of Price Controls [Clause 11(2)]</a:t>
            </a:r>
          </a:p>
        </p:txBody>
      </p:sp>
      <p:sp>
        <p:nvSpPr>
          <p:cNvPr id="2" name="Rectangle 1">
            <a:extLst>
              <a:ext uri="{FF2B5EF4-FFF2-40B4-BE49-F238E27FC236}">
                <a16:creationId xmlns:a16="http://schemas.microsoft.com/office/drawing/2014/main" xmlns="" id="{9A45A94E-B7DF-ABFB-61F7-B51E14C3F992}"/>
              </a:ext>
            </a:extLst>
          </p:cNvPr>
          <p:cNvSpPr/>
          <p:nvPr/>
        </p:nvSpPr>
        <p:spPr>
          <a:xfrm>
            <a:off x="393701" y="4168552"/>
            <a:ext cx="11462940" cy="256308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lvl="1" indent="0">
              <a:lnSpc>
                <a:spcPct val="200000"/>
              </a:lnSpc>
              <a:buNone/>
            </a:pPr>
            <a:r>
              <a:rPr lang="en-ZA" sz="1600" b="1" dirty="0">
                <a:solidFill>
                  <a:schemeClr val="tx2"/>
                </a:solidFill>
              </a:rPr>
              <a:t>Recommendation</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It is recommended that the clauses relating to the limits on revenue and utilisation on returns be deleted, alternatively, that they be revised to remove these limits. </a:t>
            </a:r>
          </a:p>
        </p:txBody>
      </p:sp>
    </p:spTree>
    <p:extLst>
      <p:ext uri="{BB962C8B-B14F-4D97-AF65-F5344CB8AC3E}">
        <p14:creationId xmlns:p14="http://schemas.microsoft.com/office/powerpoint/2010/main" xmlns="" val="1092577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5"/>
            <a:ext cx="11462940" cy="3113988"/>
          </a:xfrm>
          <a:solidFill>
            <a:schemeClr val="bg1"/>
          </a:solidFill>
        </p:spPr>
        <p:txBody>
          <a:bodyPr>
            <a:noAutofit/>
          </a:bodyPr>
          <a:lstStyle/>
          <a:p>
            <a:pPr marL="271463" lvl="1" indent="-271463">
              <a:lnSpc>
                <a:spcPct val="200000"/>
              </a:lnSpc>
            </a:pPr>
            <a:r>
              <a:rPr lang="en-ZA" dirty="0"/>
              <a:t>The definitions of “facility” and “service” are very broad. Thus, it is unclear what is meant by these terms.</a:t>
            </a:r>
          </a:p>
          <a:p>
            <a:pPr marL="631463" lvl="3" indent="-271463">
              <a:lnSpc>
                <a:spcPct val="200000"/>
              </a:lnSpc>
            </a:pPr>
            <a:r>
              <a:rPr lang="en-ZA" i="1" dirty="0"/>
              <a:t>“Facility”</a:t>
            </a:r>
            <a:r>
              <a:rPr lang="en-ZA" dirty="0"/>
              <a:t> has been defined as “any physical infrastructure used for the transportation of persons or goods within the transport sector”. However, it is unclear what constitutes “physical infrastructure”.</a:t>
            </a:r>
          </a:p>
          <a:p>
            <a:pPr marL="631463" lvl="3" indent="-271463">
              <a:lnSpc>
                <a:spcPct val="200000"/>
              </a:lnSpc>
            </a:pPr>
            <a:r>
              <a:rPr lang="en-ZA" i="1" dirty="0"/>
              <a:t>“Service”</a:t>
            </a:r>
            <a:r>
              <a:rPr lang="en-ZA" dirty="0"/>
              <a:t> is defined as “activity involved in the transportation of persons or goods within the transport sector.”</a:t>
            </a:r>
          </a:p>
          <a:p>
            <a:pPr marL="271463" lvl="1" indent="-271463">
              <a:lnSpc>
                <a:spcPct val="200000"/>
              </a:lnSpc>
            </a:pPr>
            <a:r>
              <a:rPr lang="en-ZA" dirty="0"/>
              <a:t>Accordingly, it is unclear which “facilities” or “services” would be subject to price regulation.</a:t>
            </a:r>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Comments on the Determination of Price Controls [Clause 11(3)]</a:t>
            </a:r>
          </a:p>
        </p:txBody>
      </p:sp>
      <p:sp>
        <p:nvSpPr>
          <p:cNvPr id="2" name="Rectangle 1">
            <a:extLst>
              <a:ext uri="{FF2B5EF4-FFF2-40B4-BE49-F238E27FC236}">
                <a16:creationId xmlns:a16="http://schemas.microsoft.com/office/drawing/2014/main" xmlns="" id="{9A45A94E-B7DF-ABFB-61F7-B51E14C3F992}"/>
              </a:ext>
            </a:extLst>
          </p:cNvPr>
          <p:cNvSpPr/>
          <p:nvPr/>
        </p:nvSpPr>
        <p:spPr>
          <a:xfrm>
            <a:off x="393701" y="4572000"/>
            <a:ext cx="11462940" cy="215964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lvl="1" indent="0">
              <a:lnSpc>
                <a:spcPct val="200000"/>
              </a:lnSpc>
              <a:buNone/>
            </a:pPr>
            <a:r>
              <a:rPr lang="en-ZA" sz="1600" b="1" dirty="0">
                <a:solidFill>
                  <a:schemeClr val="tx2"/>
                </a:solidFill>
              </a:rPr>
              <a:t>Recommendation</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Amend the Bill to provide clarity and further elaboration on what is meant by these terms. </a:t>
            </a:r>
          </a:p>
        </p:txBody>
      </p:sp>
    </p:spTree>
    <p:extLst>
      <p:ext uri="{BB962C8B-B14F-4D97-AF65-F5344CB8AC3E}">
        <p14:creationId xmlns:p14="http://schemas.microsoft.com/office/powerpoint/2010/main" xmlns="" val="3810537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AFA86-40E2-633D-E20E-76E027EDA833}"/>
              </a:ext>
            </a:extLst>
          </p:cNvPr>
          <p:cNvSpPr>
            <a:spLocks noGrp="1"/>
          </p:cNvSpPr>
          <p:nvPr>
            <p:ph type="title"/>
          </p:nvPr>
        </p:nvSpPr>
        <p:spPr/>
        <p:txBody>
          <a:bodyPr vert="horz"/>
          <a:lstStyle/>
          <a:p>
            <a:r>
              <a:rPr lang="en-ZA" dirty="0"/>
              <a:t>General Comments Related to the Bill</a:t>
            </a:r>
          </a:p>
        </p:txBody>
      </p:sp>
      <p:sp>
        <p:nvSpPr>
          <p:cNvPr id="4" name="Text Placeholder 3">
            <a:extLst>
              <a:ext uri="{FF2B5EF4-FFF2-40B4-BE49-F238E27FC236}">
                <a16:creationId xmlns:a16="http://schemas.microsoft.com/office/drawing/2014/main" xmlns="" id="{66480F31-3249-07C1-83A7-9E7D3ACCA5F6}"/>
              </a:ext>
            </a:extLst>
          </p:cNvPr>
          <p:cNvSpPr>
            <a:spLocks noGrp="1"/>
          </p:cNvSpPr>
          <p:nvPr>
            <p:ph type="body" sz="quarter" idx="10"/>
          </p:nvPr>
        </p:nvSpPr>
        <p:spPr/>
        <p:txBody>
          <a:bodyPr/>
          <a:lstStyle/>
          <a:p>
            <a:pPr marL="271463" lvl="1" indent="-271463">
              <a:lnSpc>
                <a:spcPct val="200000"/>
              </a:lnSpc>
            </a:pPr>
            <a:r>
              <a:rPr lang="en-ZA" dirty="0"/>
              <a:t>The following sections aims to provide general comments and recommendations related to the Bill on specific matters pertaining to:</a:t>
            </a:r>
          </a:p>
          <a:p>
            <a:pPr marL="271463" lvl="1" indent="-271463">
              <a:lnSpc>
                <a:spcPct val="200000"/>
              </a:lnSpc>
            </a:pPr>
            <a:endParaRPr lang="en-ZA" dirty="0"/>
          </a:p>
          <a:p>
            <a:pPr marL="760050" lvl="3" indent="-400050">
              <a:lnSpc>
                <a:spcPct val="200000"/>
              </a:lnSpc>
              <a:buFont typeface="+mj-lt"/>
              <a:buAutoNum type="romanLcPeriod"/>
            </a:pPr>
            <a:r>
              <a:rPr lang="en-ZA" dirty="0"/>
              <a:t>Personnel and Organisational Structure</a:t>
            </a:r>
          </a:p>
          <a:p>
            <a:pPr marL="760050" lvl="3" indent="-400050">
              <a:lnSpc>
                <a:spcPct val="200000"/>
              </a:lnSpc>
              <a:buFont typeface="+mj-lt"/>
              <a:buAutoNum type="romanLcPeriod"/>
            </a:pPr>
            <a:r>
              <a:rPr lang="en-ZA" dirty="0"/>
              <a:t>Concessions to private operators</a:t>
            </a:r>
          </a:p>
          <a:p>
            <a:pPr marL="760050" lvl="3" indent="-400050">
              <a:lnSpc>
                <a:spcPct val="200000"/>
              </a:lnSpc>
              <a:buFont typeface="+mj-lt"/>
              <a:buAutoNum type="romanLcPeriod"/>
            </a:pPr>
            <a:r>
              <a:rPr lang="en-ZA" dirty="0"/>
              <a:t>Potential integration of Regulator and related bodies into existing structures</a:t>
            </a:r>
          </a:p>
        </p:txBody>
      </p:sp>
    </p:spTree>
    <p:extLst>
      <p:ext uri="{BB962C8B-B14F-4D97-AF65-F5344CB8AC3E}">
        <p14:creationId xmlns:p14="http://schemas.microsoft.com/office/powerpoint/2010/main" xmlns="" val="387430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7EB08-E42F-8DA4-3BBB-389EA43CE9B9}"/>
              </a:ext>
            </a:extLst>
          </p:cNvPr>
          <p:cNvSpPr>
            <a:spLocks noGrp="1"/>
          </p:cNvSpPr>
          <p:nvPr>
            <p:ph type="title"/>
          </p:nvPr>
        </p:nvSpPr>
        <p:spPr/>
        <p:txBody>
          <a:bodyPr vert="horz"/>
          <a:lstStyle/>
          <a:p>
            <a:r>
              <a:rPr lang="en-ZA" dirty="0"/>
              <a:t>Personnel and Organisational Structure </a:t>
            </a:r>
            <a:r>
              <a:rPr lang="en-ZA" sz="1400" dirty="0"/>
              <a:t>[Clauses 34(1) – (6)]</a:t>
            </a:r>
            <a:endParaRPr lang="en-ZA" dirty="0"/>
          </a:p>
        </p:txBody>
      </p:sp>
      <p:sp>
        <p:nvSpPr>
          <p:cNvPr id="3" name="Footer Placeholder 2">
            <a:extLst>
              <a:ext uri="{FF2B5EF4-FFF2-40B4-BE49-F238E27FC236}">
                <a16:creationId xmlns:a16="http://schemas.microsoft.com/office/drawing/2014/main" xmlns="" id="{722AAE4B-14B7-F2E2-ADCD-1034C4AB6588}"/>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4"/>
            <a:ext cx="11462940" cy="3646712"/>
          </a:xfrm>
        </p:spPr>
        <p:txBody>
          <a:bodyPr>
            <a:normAutofit/>
          </a:bodyPr>
          <a:lstStyle/>
          <a:p>
            <a:pPr marL="0" lvl="1" indent="0">
              <a:lnSpc>
                <a:spcPct val="200000"/>
              </a:lnSpc>
              <a:buNone/>
            </a:pPr>
            <a:r>
              <a:rPr lang="en-ZA" b="1" dirty="0"/>
              <a:t>Comments</a:t>
            </a:r>
          </a:p>
          <a:p>
            <a:pPr marL="271463" lvl="1" indent="-271463">
              <a:lnSpc>
                <a:spcPct val="200000"/>
              </a:lnSpc>
            </a:pPr>
            <a:r>
              <a:rPr lang="en-ZA" dirty="0"/>
              <a:t>While no express reference is made to the non-financial resource allocations, comments submitted by the Province previously highlighted the importance of absorbing existing personnel into the new organisational structure to avoid overburdening the taxpayers and industry with additional resources being directed to the Public Wage Bill. </a:t>
            </a:r>
          </a:p>
          <a:p>
            <a:pPr marL="271463" lvl="1" indent="-271463">
              <a:lnSpc>
                <a:spcPct val="200000"/>
              </a:lnSpc>
            </a:pPr>
            <a:r>
              <a:rPr lang="en-ZA" dirty="0"/>
              <a:t>While the Bill attempts to ensure that the Regulator is self-sufficient through levies against industry, existing capacity should be used to staff the administration. </a:t>
            </a:r>
          </a:p>
        </p:txBody>
      </p:sp>
      <p:sp>
        <p:nvSpPr>
          <p:cNvPr id="6" name="Rectangle 5">
            <a:extLst>
              <a:ext uri="{FF2B5EF4-FFF2-40B4-BE49-F238E27FC236}">
                <a16:creationId xmlns:a16="http://schemas.microsoft.com/office/drawing/2014/main" xmlns="" id="{CFA22235-F6E5-E42F-05BD-8F062E702FCC}"/>
              </a:ext>
            </a:extLst>
          </p:cNvPr>
          <p:cNvSpPr/>
          <p:nvPr/>
        </p:nvSpPr>
        <p:spPr>
          <a:xfrm>
            <a:off x="393701" y="4843466"/>
            <a:ext cx="11462940" cy="18881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lvl="1" indent="0">
              <a:lnSpc>
                <a:spcPct val="200000"/>
              </a:lnSpc>
              <a:buNone/>
            </a:pPr>
            <a:r>
              <a:rPr lang="en-ZA" sz="1600" b="1" dirty="0">
                <a:solidFill>
                  <a:schemeClr val="tx2"/>
                </a:solidFill>
              </a:rPr>
              <a:t>Recommendation</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Province continues to note that with the establishment of the Information Regulator, that the failure to use existing human resources to drive new functions causes undue delay and uncertainty in implementation. </a:t>
            </a:r>
          </a:p>
        </p:txBody>
      </p:sp>
    </p:spTree>
    <p:extLst>
      <p:ext uri="{BB962C8B-B14F-4D97-AF65-F5344CB8AC3E}">
        <p14:creationId xmlns:p14="http://schemas.microsoft.com/office/powerpoint/2010/main" xmlns="" val="3028398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722AAE4B-14B7-F2E2-ADCD-1034C4AB6588}"/>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4"/>
            <a:ext cx="11462940" cy="3190190"/>
          </a:xfrm>
        </p:spPr>
        <p:txBody>
          <a:bodyPr>
            <a:normAutofit/>
          </a:bodyPr>
          <a:lstStyle/>
          <a:p>
            <a:pPr marL="0" lvl="1" indent="0">
              <a:lnSpc>
                <a:spcPct val="200000"/>
              </a:lnSpc>
              <a:buNone/>
            </a:pPr>
            <a:r>
              <a:rPr lang="en-ZA" b="1" dirty="0"/>
              <a:t>Comments</a:t>
            </a:r>
          </a:p>
          <a:p>
            <a:pPr marL="271463" lvl="1" indent="-271463">
              <a:lnSpc>
                <a:spcPct val="200000"/>
              </a:lnSpc>
            </a:pPr>
            <a:r>
              <a:rPr lang="en-ZA" dirty="0"/>
              <a:t>Following the comments submitted by Province in 2020, it is apparent from the objectives of the Memorandum on the Objects of the Bill that the intention is for the Bill to address the following:</a:t>
            </a:r>
          </a:p>
          <a:p>
            <a:pPr marL="631463" lvl="3" indent="-271463">
              <a:lnSpc>
                <a:spcPct val="200000"/>
              </a:lnSpc>
            </a:pPr>
            <a:r>
              <a:rPr lang="en-ZA" dirty="0"/>
              <a:t>consequences of the current ills of transport and transport infrastructure; </a:t>
            </a:r>
          </a:p>
          <a:p>
            <a:pPr marL="631463" lvl="3" indent="-271463">
              <a:lnSpc>
                <a:spcPct val="200000"/>
              </a:lnSpc>
            </a:pPr>
            <a:r>
              <a:rPr lang="en-ZA" dirty="0"/>
              <a:t>the domination by large inefficient state-owned companies with a high degree of market power over infrastructure and services. </a:t>
            </a:r>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Concessions to Private Operators </a:t>
            </a:r>
            <a:r>
              <a:rPr lang="en-ZA" sz="1400" dirty="0"/>
              <a:t>[Clause 11 &amp; Memorandum on the Objects of the Bill]</a:t>
            </a:r>
            <a:endParaRPr lang="en-ZA" dirty="0"/>
          </a:p>
        </p:txBody>
      </p:sp>
      <p:sp>
        <p:nvSpPr>
          <p:cNvPr id="8" name="Rectangle 7">
            <a:extLst>
              <a:ext uri="{FF2B5EF4-FFF2-40B4-BE49-F238E27FC236}">
                <a16:creationId xmlns:a16="http://schemas.microsoft.com/office/drawing/2014/main" xmlns="" id="{1F968B6A-2972-8322-CB8C-691E9303CE68}"/>
              </a:ext>
            </a:extLst>
          </p:cNvPr>
          <p:cNvSpPr/>
          <p:nvPr/>
        </p:nvSpPr>
        <p:spPr>
          <a:xfrm>
            <a:off x="393701" y="4550230"/>
            <a:ext cx="11462940" cy="218141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lvl="1" indent="0">
              <a:lnSpc>
                <a:spcPct val="200000"/>
              </a:lnSpc>
              <a:buNone/>
            </a:pPr>
            <a:r>
              <a:rPr lang="en-ZA" sz="1600" b="1" dirty="0">
                <a:solidFill>
                  <a:schemeClr val="tx2"/>
                </a:solidFill>
              </a:rPr>
              <a:t>Recommendation</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Province submits that competition should be introduced by granting concessions to private operators to utilise publicly created transport infrastructure, including ports and rail. It is recognised that the Bill made some provisions for private sector participation, which is supported.</a:t>
            </a:r>
          </a:p>
        </p:txBody>
      </p:sp>
    </p:spTree>
    <p:extLst>
      <p:ext uri="{BB962C8B-B14F-4D97-AF65-F5344CB8AC3E}">
        <p14:creationId xmlns:p14="http://schemas.microsoft.com/office/powerpoint/2010/main" xmlns="" val="2566816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7EB08-E42F-8DA4-3BBB-389EA43CE9B9}"/>
              </a:ext>
            </a:extLst>
          </p:cNvPr>
          <p:cNvSpPr>
            <a:spLocks noGrp="1"/>
          </p:cNvSpPr>
          <p:nvPr>
            <p:ph type="title"/>
          </p:nvPr>
        </p:nvSpPr>
        <p:spPr/>
        <p:txBody>
          <a:bodyPr vert="horz"/>
          <a:lstStyle/>
          <a:p>
            <a:r>
              <a:rPr lang="en-ZA" dirty="0"/>
              <a:t>Potential integration of Regulator and related bodies into existing structures</a:t>
            </a:r>
          </a:p>
        </p:txBody>
      </p:sp>
      <p:sp>
        <p:nvSpPr>
          <p:cNvPr id="3" name="Footer Placeholder 2">
            <a:extLst>
              <a:ext uri="{FF2B5EF4-FFF2-40B4-BE49-F238E27FC236}">
                <a16:creationId xmlns:a16="http://schemas.microsoft.com/office/drawing/2014/main" xmlns="" id="{722AAE4B-14B7-F2E2-ADCD-1034C4AB6588}"/>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4"/>
            <a:ext cx="11462940" cy="5585046"/>
          </a:xfrm>
          <a:solidFill>
            <a:schemeClr val="bg1"/>
          </a:solidFill>
        </p:spPr>
        <p:txBody>
          <a:bodyPr>
            <a:normAutofit/>
          </a:bodyPr>
          <a:lstStyle/>
          <a:p>
            <a:pPr marL="0" lvl="1" indent="0">
              <a:lnSpc>
                <a:spcPct val="200000"/>
              </a:lnSpc>
              <a:buNone/>
            </a:pPr>
            <a:r>
              <a:rPr lang="en-ZA" b="1" dirty="0"/>
              <a:t>Comments</a:t>
            </a:r>
          </a:p>
          <a:p>
            <a:pPr marL="271463" lvl="1" indent="-271463">
              <a:lnSpc>
                <a:spcPct val="200000"/>
              </a:lnSpc>
            </a:pPr>
            <a:r>
              <a:rPr lang="en-ZA" dirty="0"/>
              <a:t>The Bill envisages the establishment of a Regulator (with a panel and a Board), a Council and the appointment of various officers </a:t>
            </a:r>
            <a:r>
              <a:rPr lang="en-ZA" sz="1600" dirty="0"/>
              <a:t>(Clauses 36(1) – (6))</a:t>
            </a:r>
            <a:r>
              <a:rPr lang="en-ZA" dirty="0"/>
              <a:t>.  </a:t>
            </a:r>
          </a:p>
          <a:p>
            <a:pPr marL="271463" lvl="1" indent="-271463">
              <a:lnSpc>
                <a:spcPct val="200000"/>
              </a:lnSpc>
            </a:pPr>
            <a:r>
              <a:rPr lang="en-ZA" dirty="0"/>
              <a:t>The establishment of the various bodies and the appointment of officers should not become an additional burden on the taxpayer.  </a:t>
            </a:r>
          </a:p>
          <a:p>
            <a:pPr marL="271463" lvl="1" indent="-271463">
              <a:lnSpc>
                <a:spcPct val="200000"/>
              </a:lnSpc>
            </a:pPr>
            <a:r>
              <a:rPr lang="en-ZA" dirty="0"/>
              <a:t>While the Bill attempts to address this by ensuring that the Regulator is partly funded through levies against the industry, existing capacity should be used to staff the administration. </a:t>
            </a:r>
          </a:p>
          <a:p>
            <a:pPr marL="271463" lvl="1" indent="-271463">
              <a:lnSpc>
                <a:spcPct val="200000"/>
              </a:lnSpc>
            </a:pPr>
            <a:r>
              <a:rPr lang="en-ZA" dirty="0"/>
              <a:t>It has been seen in the past, more recently with the Information Regulator, that failure to use existing human resources to drive new functions causes undue delay and uncertainty in implementation. </a:t>
            </a:r>
          </a:p>
        </p:txBody>
      </p:sp>
    </p:spTree>
    <p:extLst>
      <p:ext uri="{BB962C8B-B14F-4D97-AF65-F5344CB8AC3E}">
        <p14:creationId xmlns:p14="http://schemas.microsoft.com/office/powerpoint/2010/main" xmlns="" val="925270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7EB08-E42F-8DA4-3BBB-389EA43CE9B9}"/>
              </a:ext>
            </a:extLst>
          </p:cNvPr>
          <p:cNvSpPr>
            <a:spLocks noGrp="1"/>
          </p:cNvSpPr>
          <p:nvPr>
            <p:ph type="title"/>
          </p:nvPr>
        </p:nvSpPr>
        <p:spPr/>
        <p:txBody>
          <a:bodyPr vert="horz"/>
          <a:lstStyle/>
          <a:p>
            <a:r>
              <a:rPr lang="en-ZA" dirty="0"/>
              <a:t>Potential integration of Regulator and related bodies into existing structures</a:t>
            </a:r>
          </a:p>
        </p:txBody>
      </p:sp>
      <p:sp>
        <p:nvSpPr>
          <p:cNvPr id="3" name="Footer Placeholder 2">
            <a:extLst>
              <a:ext uri="{FF2B5EF4-FFF2-40B4-BE49-F238E27FC236}">
                <a16:creationId xmlns:a16="http://schemas.microsoft.com/office/drawing/2014/main" xmlns="" id="{722AAE4B-14B7-F2E2-ADCD-1034C4AB6588}"/>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4"/>
            <a:ext cx="11462940" cy="5585046"/>
          </a:xfrm>
          <a:solidFill>
            <a:schemeClr val="bg1"/>
          </a:solidFill>
        </p:spPr>
        <p:txBody>
          <a:bodyPr>
            <a:normAutofit/>
          </a:bodyPr>
          <a:lstStyle/>
          <a:p>
            <a:pPr marL="0" lvl="1" indent="0">
              <a:lnSpc>
                <a:spcPct val="200000"/>
              </a:lnSpc>
              <a:buNone/>
            </a:pPr>
            <a:r>
              <a:rPr lang="en-ZA" b="1" dirty="0"/>
              <a:t>Comments</a:t>
            </a:r>
          </a:p>
          <a:p>
            <a:pPr marL="271463" lvl="1" indent="-271463">
              <a:lnSpc>
                <a:spcPct val="200000"/>
              </a:lnSpc>
            </a:pPr>
            <a:r>
              <a:rPr lang="en-ZA" dirty="0"/>
              <a:t>The Bill envisages the establishment of a Regulator (with a panel and a Board), a Council and the appointment of various officers </a:t>
            </a:r>
            <a:r>
              <a:rPr lang="en-ZA" sz="1600" dirty="0"/>
              <a:t>(Clauses 36(1) – (6))</a:t>
            </a:r>
            <a:r>
              <a:rPr lang="en-ZA" dirty="0"/>
              <a:t>.  </a:t>
            </a:r>
          </a:p>
          <a:p>
            <a:pPr marL="271463" lvl="1" indent="-271463">
              <a:lnSpc>
                <a:spcPct val="200000"/>
              </a:lnSpc>
            </a:pPr>
            <a:r>
              <a:rPr lang="en-ZA" dirty="0"/>
              <a:t>The establishment of the various bodies and the appointment of officers should not become an additional burden on the taxpayer.  </a:t>
            </a:r>
          </a:p>
          <a:p>
            <a:pPr marL="271463" lvl="1" indent="-271463">
              <a:lnSpc>
                <a:spcPct val="200000"/>
              </a:lnSpc>
            </a:pPr>
            <a:r>
              <a:rPr lang="en-ZA" dirty="0"/>
              <a:t>While the Bill attempts to address this by ensuring that the Regulator is partly funded through levies against the industry, existing capacity should be used to staff the administration. </a:t>
            </a:r>
          </a:p>
          <a:p>
            <a:pPr marL="271463" lvl="1" indent="-271463">
              <a:lnSpc>
                <a:spcPct val="200000"/>
              </a:lnSpc>
            </a:pPr>
            <a:r>
              <a:rPr lang="en-ZA" dirty="0"/>
              <a:t>It has been seen in the past, more recently with the Information Regulator, that failure to use existing human resources to drive new functions causes undue delay and uncertainty in implementation. </a:t>
            </a:r>
          </a:p>
        </p:txBody>
      </p:sp>
      <p:sp>
        <p:nvSpPr>
          <p:cNvPr id="7" name="Rectangle 6">
            <a:extLst>
              <a:ext uri="{FF2B5EF4-FFF2-40B4-BE49-F238E27FC236}">
                <a16:creationId xmlns:a16="http://schemas.microsoft.com/office/drawing/2014/main" xmlns="" id="{31010933-EB09-1D65-C773-B8B45A39CF90}"/>
              </a:ext>
            </a:extLst>
          </p:cNvPr>
          <p:cNvSpPr/>
          <p:nvPr/>
        </p:nvSpPr>
        <p:spPr>
          <a:xfrm>
            <a:off x="393701" y="4898571"/>
            <a:ext cx="11462940" cy="183306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lvl="1" indent="0">
              <a:lnSpc>
                <a:spcPct val="200000"/>
              </a:lnSpc>
              <a:buNone/>
            </a:pPr>
            <a:r>
              <a:rPr lang="en-ZA" sz="1600" b="1" dirty="0">
                <a:solidFill>
                  <a:schemeClr val="tx2"/>
                </a:solidFill>
              </a:rPr>
              <a:t>Recommendation</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The Province continues to reiterate that the Bill should consider establishing such bodies and making appointments, within existing organisational structures. </a:t>
            </a:r>
          </a:p>
        </p:txBody>
      </p:sp>
    </p:spTree>
    <p:extLst>
      <p:ext uri="{BB962C8B-B14F-4D97-AF65-F5344CB8AC3E}">
        <p14:creationId xmlns:p14="http://schemas.microsoft.com/office/powerpoint/2010/main" xmlns="" val="426180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5994AB-BCFB-BDC6-F289-EA7E3B5DA63F}"/>
              </a:ext>
            </a:extLst>
          </p:cNvPr>
          <p:cNvSpPr>
            <a:spLocks noGrp="1"/>
          </p:cNvSpPr>
          <p:nvPr>
            <p:ph type="title"/>
          </p:nvPr>
        </p:nvSpPr>
        <p:spPr/>
        <p:txBody>
          <a:bodyPr vert="horz"/>
          <a:lstStyle/>
          <a:p>
            <a:r>
              <a:rPr lang="en-ZA" dirty="0"/>
              <a:t>Purpose of the Presentation</a:t>
            </a:r>
          </a:p>
        </p:txBody>
      </p:sp>
      <p:sp>
        <p:nvSpPr>
          <p:cNvPr id="3" name="Footer Placeholder 2">
            <a:extLst>
              <a:ext uri="{FF2B5EF4-FFF2-40B4-BE49-F238E27FC236}">
                <a16:creationId xmlns:a16="http://schemas.microsoft.com/office/drawing/2014/main" xmlns="" id="{E8E8F25C-5098-BAEA-7224-7C4CF3E4A72D}"/>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41C3F1A5-D8CC-45D2-C282-D8D85171E06F}"/>
              </a:ext>
            </a:extLst>
          </p:cNvPr>
          <p:cNvSpPr>
            <a:spLocks noGrp="1"/>
          </p:cNvSpPr>
          <p:nvPr>
            <p:ph type="body" sz="quarter" idx="10"/>
          </p:nvPr>
        </p:nvSpPr>
        <p:spPr/>
        <p:txBody>
          <a:bodyPr/>
          <a:lstStyle/>
          <a:p>
            <a:pPr>
              <a:lnSpc>
                <a:spcPct val="200000"/>
              </a:lnSpc>
            </a:pPr>
            <a:r>
              <a:rPr lang="en-ZA" dirty="0"/>
              <a:t>The following presentation aims to achieve the following objectives:</a:t>
            </a:r>
          </a:p>
          <a:p>
            <a:pPr marL="465750" lvl="1" indent="-285750">
              <a:lnSpc>
                <a:spcPct val="200000"/>
              </a:lnSpc>
            </a:pPr>
            <a:endParaRPr lang="en-ZA" dirty="0"/>
          </a:p>
          <a:p>
            <a:pPr marL="465750" lvl="1" indent="-285750">
              <a:lnSpc>
                <a:spcPct val="200000"/>
              </a:lnSpc>
            </a:pPr>
            <a:r>
              <a:rPr lang="en-ZA" dirty="0"/>
              <a:t>To provide an overview of the Economic Regulation of the Transport Bill;</a:t>
            </a:r>
          </a:p>
          <a:p>
            <a:pPr marL="465750" lvl="1" indent="-285750">
              <a:lnSpc>
                <a:spcPct val="200000"/>
              </a:lnSpc>
            </a:pPr>
            <a:r>
              <a:rPr lang="en-ZA" dirty="0"/>
              <a:t>To highlight the Western Cape Government’s position on the Bill and encapsulate some of the main motivations to support its position;</a:t>
            </a:r>
          </a:p>
          <a:p>
            <a:pPr marL="465750" lvl="1" indent="-285750">
              <a:lnSpc>
                <a:spcPct val="200000"/>
              </a:lnSpc>
            </a:pPr>
            <a:r>
              <a:rPr lang="en-ZA" dirty="0"/>
              <a:t>To provide recommendations for the National Department to consider as part of the refinement of the Bill.</a:t>
            </a:r>
          </a:p>
        </p:txBody>
      </p:sp>
    </p:spTree>
    <p:extLst>
      <p:ext uri="{BB962C8B-B14F-4D97-AF65-F5344CB8AC3E}">
        <p14:creationId xmlns:p14="http://schemas.microsoft.com/office/powerpoint/2010/main" xmlns="" val="2158891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3F333-2086-C240-E44B-8D7AF01AFF10}"/>
              </a:ext>
            </a:extLst>
          </p:cNvPr>
          <p:cNvSpPr>
            <a:spLocks noGrp="1"/>
          </p:cNvSpPr>
          <p:nvPr>
            <p:ph type="title"/>
          </p:nvPr>
        </p:nvSpPr>
        <p:spPr/>
        <p:txBody>
          <a:bodyPr vert="horz"/>
          <a:lstStyle/>
          <a:p>
            <a:r>
              <a:rPr lang="en-ZA" dirty="0"/>
              <a:t>Language and drafting errors </a:t>
            </a:r>
          </a:p>
        </p:txBody>
      </p:sp>
      <p:sp>
        <p:nvSpPr>
          <p:cNvPr id="3" name="Footer Placeholder 2">
            <a:extLst>
              <a:ext uri="{FF2B5EF4-FFF2-40B4-BE49-F238E27FC236}">
                <a16:creationId xmlns:a16="http://schemas.microsoft.com/office/drawing/2014/main" xmlns="" id="{482D5FD4-CDBD-32FB-7DBF-1CD27F349EA6}"/>
              </a:ext>
            </a:extLst>
          </p:cNvPr>
          <p:cNvSpPr>
            <a:spLocks noGrp="1"/>
          </p:cNvSpPr>
          <p:nvPr>
            <p:ph type="ftr" sz="quarter" idx="3"/>
          </p:nvPr>
        </p:nvSpPr>
        <p:spPr/>
        <p:txBody>
          <a:bodyPr/>
          <a:lstStyle/>
          <a:p>
            <a:endParaRPr lang="en-GB" dirty="0">
              <a:solidFill>
                <a:srgbClr val="998F86"/>
              </a:solidFill>
            </a:endParaRPr>
          </a:p>
        </p:txBody>
      </p:sp>
      <p:sp>
        <p:nvSpPr>
          <p:cNvPr id="6" name="Text Placeholder 3">
            <a:extLst>
              <a:ext uri="{FF2B5EF4-FFF2-40B4-BE49-F238E27FC236}">
                <a16:creationId xmlns:a16="http://schemas.microsoft.com/office/drawing/2014/main" xmlns="" id="{F1487D7E-2816-06F1-7D92-080A4E1D8632}"/>
              </a:ext>
            </a:extLst>
          </p:cNvPr>
          <p:cNvSpPr>
            <a:spLocks noGrp="1"/>
          </p:cNvSpPr>
          <p:nvPr>
            <p:ph type="body" sz="quarter" idx="10"/>
          </p:nvPr>
        </p:nvSpPr>
        <p:spPr>
          <a:xfrm>
            <a:off x="393701" y="1196753"/>
            <a:ext cx="11462940" cy="4896073"/>
          </a:xfrm>
        </p:spPr>
        <p:txBody>
          <a:bodyPr/>
          <a:lstStyle/>
          <a:p>
            <a:pPr marL="271463" lvl="1" indent="-271463">
              <a:lnSpc>
                <a:spcPct val="200000"/>
              </a:lnSpc>
            </a:pPr>
            <a:r>
              <a:rPr lang="en-ZA" dirty="0"/>
              <a:t>The following section provides general recommendations on some of the language and drafting errors that emerged during the review process.</a:t>
            </a:r>
          </a:p>
          <a:p>
            <a:pPr marL="271463" lvl="1" indent="-271463">
              <a:lnSpc>
                <a:spcPct val="200000"/>
              </a:lnSpc>
            </a:pPr>
            <a:endParaRPr lang="en-ZA" dirty="0"/>
          </a:p>
          <a:p>
            <a:pPr marL="271463" lvl="1" indent="-271463">
              <a:lnSpc>
                <a:spcPct val="200000"/>
              </a:lnSpc>
            </a:pPr>
            <a:r>
              <a:rPr lang="en-ZA" dirty="0"/>
              <a:t>A detailed submission of recommendations for specific clauses across the Bill has been submitted.</a:t>
            </a:r>
          </a:p>
          <a:p>
            <a:pPr marL="271463" lvl="1" indent="-271463">
              <a:lnSpc>
                <a:spcPct val="200000"/>
              </a:lnSpc>
            </a:pPr>
            <a:endParaRPr lang="en-ZA" dirty="0"/>
          </a:p>
          <a:p>
            <a:pPr marL="271463" lvl="1" indent="-271463">
              <a:lnSpc>
                <a:spcPct val="200000"/>
              </a:lnSpc>
            </a:pPr>
            <a:r>
              <a:rPr lang="en-ZA" dirty="0"/>
              <a:t>The refinement of these errors will ensure that the revised Bill is promulgated in a way that achieves alignment with legislative drafting guidelines and prevents ambiguity and uncertainty as part of the implementation process.</a:t>
            </a:r>
          </a:p>
        </p:txBody>
      </p:sp>
    </p:spTree>
    <p:extLst>
      <p:ext uri="{BB962C8B-B14F-4D97-AF65-F5344CB8AC3E}">
        <p14:creationId xmlns:p14="http://schemas.microsoft.com/office/powerpoint/2010/main" xmlns="" val="2468474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722AAE4B-14B7-F2E2-ADCD-1034C4AB6588}"/>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4"/>
            <a:ext cx="11462940" cy="5661246"/>
          </a:xfrm>
          <a:solidFill>
            <a:schemeClr val="bg1"/>
          </a:solidFill>
        </p:spPr>
        <p:txBody>
          <a:bodyPr>
            <a:noAutofit/>
          </a:bodyPr>
          <a:lstStyle/>
          <a:p>
            <a:pPr marL="271463" lvl="1" indent="-271463">
              <a:lnSpc>
                <a:spcPct val="200000"/>
              </a:lnSpc>
            </a:pPr>
            <a:r>
              <a:rPr lang="en-ZA" dirty="0"/>
              <a:t>The Bill and the Schedules thereto contain various language and drafting errors.  Some of the errors are as follows (this is not a closed list): </a:t>
            </a:r>
          </a:p>
          <a:p>
            <a:pPr marL="702900" lvl="3" indent="-342900">
              <a:lnSpc>
                <a:spcPct val="200000"/>
              </a:lnSpc>
              <a:buFont typeface="+mj-lt"/>
              <a:buAutoNum type="arabicPeriod"/>
            </a:pPr>
            <a:r>
              <a:rPr lang="en-ZA" sz="1250" dirty="0"/>
              <a:t>In certain cases, spaces are inserted before emdashes (e.g. clause 45(2)). This is incorrect.  </a:t>
            </a:r>
          </a:p>
          <a:p>
            <a:pPr marL="702900" lvl="3" indent="-342900">
              <a:lnSpc>
                <a:spcPct val="200000"/>
              </a:lnSpc>
              <a:buFont typeface="+mj-lt"/>
              <a:buAutoNum type="arabicPeriod"/>
            </a:pPr>
            <a:r>
              <a:rPr lang="en-ZA" sz="1250" dirty="0"/>
              <a:t>Some of the clauses are not in the correct order (e.g. some of the functions of the Regulator are set out before the Regulator is established). </a:t>
            </a:r>
          </a:p>
          <a:p>
            <a:pPr marL="702900" lvl="3" indent="-342900">
              <a:lnSpc>
                <a:spcPct val="200000"/>
              </a:lnSpc>
              <a:buFont typeface="+mj-lt"/>
              <a:buAutoNum type="arabicPeriod"/>
            </a:pPr>
            <a:r>
              <a:rPr lang="en-ZA" sz="1250" dirty="0"/>
              <a:t>There is a general provision dealing with regulations (clause 54), but also  other provisions that deal with  regulations (e.g. see clauses 4(10)  and 51(2)(c)). This is not ideal, as it could lead to confusion.</a:t>
            </a:r>
          </a:p>
          <a:p>
            <a:pPr marL="702900" lvl="3" indent="-342900">
              <a:lnSpc>
                <a:spcPct val="200000"/>
              </a:lnSpc>
              <a:buFont typeface="+mj-lt"/>
              <a:buAutoNum type="arabicPeriod"/>
            </a:pPr>
            <a:r>
              <a:rPr lang="en-ZA" sz="1250" dirty="0"/>
              <a:t>The Bill contains numerous vague words and expressions (e.g. “appropriate”, “appreciable”, “immediately before” and “recent history”), which could lead to confusion and difficulties in interpretation. </a:t>
            </a:r>
          </a:p>
          <a:p>
            <a:pPr marL="702900" lvl="3" indent="-342900">
              <a:lnSpc>
                <a:spcPct val="200000"/>
              </a:lnSpc>
              <a:buFont typeface="+mj-lt"/>
              <a:buAutoNum type="arabicPeriod"/>
            </a:pPr>
            <a:r>
              <a:rPr lang="en-ZA" sz="1250" dirty="0"/>
              <a:t>The Bill contains grammatical errors (e.g. see the definition of the word “market”, in which the word “exist” should be changed to “exists”). </a:t>
            </a:r>
          </a:p>
          <a:p>
            <a:pPr marL="702900" lvl="3" indent="-342900">
              <a:lnSpc>
                <a:spcPct val="200000"/>
              </a:lnSpc>
              <a:buFont typeface="+mj-lt"/>
              <a:buAutoNum type="arabicPeriod"/>
            </a:pPr>
            <a:r>
              <a:rPr lang="en-ZA" sz="1250" dirty="0"/>
              <a:t>Some of the punctuation marks are incorrect (e.g. see clause 4(2), where an emdash was used instead of a colon). </a:t>
            </a:r>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Language and drafting errors </a:t>
            </a:r>
          </a:p>
        </p:txBody>
      </p:sp>
    </p:spTree>
    <p:extLst>
      <p:ext uri="{BB962C8B-B14F-4D97-AF65-F5344CB8AC3E}">
        <p14:creationId xmlns:p14="http://schemas.microsoft.com/office/powerpoint/2010/main" xmlns="" val="1746586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722AAE4B-14B7-F2E2-ADCD-1034C4AB6588}"/>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4"/>
            <a:ext cx="11462940" cy="5661246"/>
          </a:xfrm>
          <a:solidFill>
            <a:schemeClr val="bg1"/>
          </a:solidFill>
        </p:spPr>
        <p:txBody>
          <a:bodyPr>
            <a:noAutofit/>
          </a:bodyPr>
          <a:lstStyle/>
          <a:p>
            <a:pPr marL="0" lvl="1" indent="0">
              <a:lnSpc>
                <a:spcPct val="200000"/>
              </a:lnSpc>
              <a:buNone/>
            </a:pPr>
            <a:r>
              <a:rPr lang="en-ZA" b="1" dirty="0"/>
              <a:t>Comments</a:t>
            </a:r>
          </a:p>
          <a:p>
            <a:pPr marL="271463" lvl="1" indent="-271463">
              <a:lnSpc>
                <a:spcPct val="200000"/>
              </a:lnSpc>
            </a:pPr>
            <a:r>
              <a:rPr lang="en-ZA" dirty="0"/>
              <a:t>The Bill and the Schedules thereto contain various language and drafting errors.  Some of the errors are as follows (this is not a closed list): </a:t>
            </a:r>
          </a:p>
          <a:p>
            <a:pPr marL="702900" lvl="3" indent="-342900">
              <a:lnSpc>
                <a:spcPct val="200000"/>
              </a:lnSpc>
              <a:buFont typeface="+mj-lt"/>
              <a:buAutoNum type="arabicPeriod"/>
            </a:pPr>
            <a:r>
              <a:rPr lang="en-ZA" sz="1250" dirty="0"/>
              <a:t>In certain cases, spaces are inserted before emdashes (e.g. clause 45(2)). This is incorrect.  </a:t>
            </a:r>
          </a:p>
          <a:p>
            <a:pPr marL="702900" lvl="3" indent="-342900">
              <a:lnSpc>
                <a:spcPct val="200000"/>
              </a:lnSpc>
              <a:buFont typeface="+mj-lt"/>
              <a:buAutoNum type="arabicPeriod"/>
            </a:pPr>
            <a:r>
              <a:rPr lang="en-ZA" sz="1250" dirty="0"/>
              <a:t>Some of the clauses are not in the correct order (e.g. some of the functions of the Regulator are set out before the Regulator is established). </a:t>
            </a:r>
          </a:p>
          <a:p>
            <a:pPr marL="702900" lvl="3" indent="-342900">
              <a:lnSpc>
                <a:spcPct val="200000"/>
              </a:lnSpc>
              <a:buFont typeface="+mj-lt"/>
              <a:buAutoNum type="arabicPeriod"/>
            </a:pPr>
            <a:r>
              <a:rPr lang="en-ZA" sz="1250" dirty="0"/>
              <a:t>There is a general provision dealing with regulations (clause 54), but also  other provisions that deal with  regulations (e.g. see clauses 4(10)  and 51(2)(c)). This is not ideal, as it could lead to confusion.</a:t>
            </a:r>
          </a:p>
          <a:p>
            <a:pPr marL="702900" lvl="3" indent="-342900">
              <a:lnSpc>
                <a:spcPct val="200000"/>
              </a:lnSpc>
              <a:buFont typeface="+mj-lt"/>
              <a:buAutoNum type="arabicPeriod"/>
            </a:pPr>
            <a:r>
              <a:rPr lang="en-ZA" sz="1250" dirty="0"/>
              <a:t>The Bill contains numerous vague words and expressions (e.g. “appropriate”, “appreciable”, “immediately before” and “recent history”), which could lead to confusion and difficulties in interpretation. </a:t>
            </a:r>
          </a:p>
          <a:p>
            <a:pPr marL="702900" lvl="3" indent="-342900">
              <a:lnSpc>
                <a:spcPct val="200000"/>
              </a:lnSpc>
              <a:buFont typeface="+mj-lt"/>
              <a:buAutoNum type="arabicPeriod"/>
            </a:pPr>
            <a:r>
              <a:rPr lang="en-ZA" sz="1250" dirty="0"/>
              <a:t>The Bill contains grammatical errors (e.g. see the definition of the word “market”, in which the word “exist” should be changed to “exists”). </a:t>
            </a:r>
          </a:p>
          <a:p>
            <a:pPr marL="702900" lvl="3" indent="-342900">
              <a:lnSpc>
                <a:spcPct val="200000"/>
              </a:lnSpc>
              <a:buFont typeface="+mj-lt"/>
              <a:buAutoNum type="arabicPeriod"/>
            </a:pPr>
            <a:r>
              <a:rPr lang="en-ZA" sz="1250" dirty="0"/>
              <a:t>Some of the punctuation marks are incorrect (e.g. see clause 4(2), where an emdash was used instead of a colon). </a:t>
            </a:r>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Language and drafting errors </a:t>
            </a:r>
          </a:p>
        </p:txBody>
      </p:sp>
      <p:sp>
        <p:nvSpPr>
          <p:cNvPr id="2" name="Rectangle 1">
            <a:extLst>
              <a:ext uri="{FF2B5EF4-FFF2-40B4-BE49-F238E27FC236}">
                <a16:creationId xmlns:a16="http://schemas.microsoft.com/office/drawing/2014/main" xmlns="" id="{25FBCBAE-7E03-8C71-59F8-3D2D07F3B9EA}"/>
              </a:ext>
            </a:extLst>
          </p:cNvPr>
          <p:cNvSpPr/>
          <p:nvPr/>
        </p:nvSpPr>
        <p:spPr>
          <a:xfrm>
            <a:off x="393701" y="3581401"/>
            <a:ext cx="11462940" cy="315024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lvl="1" indent="0">
              <a:lnSpc>
                <a:spcPct val="200000"/>
              </a:lnSpc>
              <a:buNone/>
            </a:pPr>
            <a:r>
              <a:rPr lang="en-ZA" sz="1600" b="1" dirty="0">
                <a:solidFill>
                  <a:schemeClr val="tx2"/>
                </a:solidFill>
              </a:rPr>
              <a:t>Recommendation</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To improve the text, it is recommended that the legislative drafter review the Bill using generally accepted Commonwealth legislative drafting practices, as well as enlist the support of a language practitioner familiar with these practices. </a:t>
            </a:r>
          </a:p>
          <a:p>
            <a:pPr marL="271463" lvl="1" indent="-271463">
              <a:lnSpc>
                <a:spcPct val="200000"/>
              </a:lnSpc>
              <a:spcBef>
                <a:spcPts val="300"/>
              </a:spcBef>
              <a:buClr>
                <a:srgbClr val="002060"/>
              </a:buClr>
              <a:buBlip>
                <a:blip r:embed="rId2"/>
              </a:buBlip>
            </a:pPr>
            <a:r>
              <a:rPr lang="en-ZA" sz="1600" dirty="0">
                <a:solidFill>
                  <a:schemeClr val="tx1"/>
                </a:solidFill>
                <a:latin typeface="Century Gothic" pitchFamily="34" charset="0"/>
              </a:rPr>
              <a:t>Province has provided a detailed list of recommendations for specific provisions where noted for the applicable clauses.</a:t>
            </a:r>
          </a:p>
        </p:txBody>
      </p:sp>
    </p:spTree>
    <p:extLst>
      <p:ext uri="{BB962C8B-B14F-4D97-AF65-F5344CB8AC3E}">
        <p14:creationId xmlns:p14="http://schemas.microsoft.com/office/powerpoint/2010/main" xmlns="" val="342815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A426DA-E47B-AD57-7645-88EC7547ED90}"/>
              </a:ext>
            </a:extLst>
          </p:cNvPr>
          <p:cNvSpPr>
            <a:spLocks noGrp="1"/>
          </p:cNvSpPr>
          <p:nvPr>
            <p:ph type="title"/>
          </p:nvPr>
        </p:nvSpPr>
        <p:spPr/>
        <p:txBody>
          <a:bodyPr vert="horz"/>
          <a:lstStyle/>
          <a:p>
            <a:r>
              <a:rPr lang="en-ZA"/>
              <a:t>Summary of Recommendations </a:t>
            </a:r>
            <a:r>
              <a:rPr lang="en-ZA" dirty="0"/>
              <a:t>by the Western Cape Government</a:t>
            </a:r>
          </a:p>
        </p:txBody>
      </p:sp>
      <p:sp>
        <p:nvSpPr>
          <p:cNvPr id="4" name="Text Placeholder 3">
            <a:extLst>
              <a:ext uri="{FF2B5EF4-FFF2-40B4-BE49-F238E27FC236}">
                <a16:creationId xmlns:a16="http://schemas.microsoft.com/office/drawing/2014/main" xmlns="" id="{9A598E84-4080-90F2-16B7-20C76E533CB1}"/>
              </a:ext>
            </a:extLst>
          </p:cNvPr>
          <p:cNvSpPr>
            <a:spLocks noGrp="1"/>
          </p:cNvSpPr>
          <p:nvPr>
            <p:ph type="body" sz="quarter" idx="10"/>
          </p:nvPr>
        </p:nvSpPr>
        <p:spPr>
          <a:xfrm>
            <a:off x="393701" y="1756011"/>
            <a:ext cx="11462940" cy="4274676"/>
          </a:xfrm>
          <a:solidFill>
            <a:schemeClr val="bg1"/>
          </a:solidFill>
        </p:spPr>
        <p:txBody>
          <a:bodyPr>
            <a:normAutofit fontScale="92500" lnSpcReduction="10000"/>
          </a:bodyPr>
          <a:lstStyle/>
          <a:p>
            <a:pPr marL="271463" lvl="1" indent="-271463">
              <a:lnSpc>
                <a:spcPct val="200000"/>
              </a:lnSpc>
            </a:pPr>
            <a:r>
              <a:rPr lang="en-ZA" dirty="0"/>
              <a:t>While the Province acknowledges and commends the improvements made to the Bill, there are substantial aspects that need to be revised in order to ensure that the objectives of the Bill achieve the required outcomes.</a:t>
            </a:r>
          </a:p>
          <a:p>
            <a:pPr marL="271463" lvl="1" indent="-271463">
              <a:lnSpc>
                <a:spcPct val="200000"/>
              </a:lnSpc>
            </a:pPr>
            <a:endParaRPr lang="en-ZA" dirty="0"/>
          </a:p>
          <a:p>
            <a:pPr marL="271463" lvl="1" indent="-271463">
              <a:lnSpc>
                <a:spcPct val="200000"/>
              </a:lnSpc>
            </a:pPr>
            <a:r>
              <a:rPr lang="en-ZA" dirty="0"/>
              <a:t>As highlighted in the submission and presentation, it is critical that the Bill is holistically revised to ensure that the clause-specific provisions are addressed, the general comments provided are considered and the legislative drafting considerations are followed before the Bill can be promulgated.</a:t>
            </a:r>
          </a:p>
          <a:p>
            <a:pPr marL="271463" lvl="1" indent="-271463">
              <a:lnSpc>
                <a:spcPct val="200000"/>
              </a:lnSpc>
            </a:pPr>
            <a:endParaRPr lang="en-ZA" dirty="0"/>
          </a:p>
          <a:p>
            <a:pPr marL="271463" lvl="1" indent="-271463">
              <a:lnSpc>
                <a:spcPct val="200000"/>
              </a:lnSpc>
            </a:pPr>
            <a:r>
              <a:rPr lang="en-ZA" b="1" dirty="0"/>
              <a:t>Therefore, the Province does not support the Bill, in its current form, based on the considerations highlighted in the presentation and the Submission to the Department.</a:t>
            </a:r>
          </a:p>
          <a:p>
            <a:pPr>
              <a:lnSpc>
                <a:spcPct val="200000"/>
              </a:lnSpc>
            </a:pPr>
            <a:endParaRPr lang="en-ZA" dirty="0"/>
          </a:p>
        </p:txBody>
      </p:sp>
      <p:sp>
        <p:nvSpPr>
          <p:cNvPr id="7" name="Rectangle 6">
            <a:extLst>
              <a:ext uri="{FF2B5EF4-FFF2-40B4-BE49-F238E27FC236}">
                <a16:creationId xmlns:a16="http://schemas.microsoft.com/office/drawing/2014/main" xmlns="" id="{74469CD7-2CB3-A3A7-F4F9-83BC57BDCE91}"/>
              </a:ext>
            </a:extLst>
          </p:cNvPr>
          <p:cNvSpPr/>
          <p:nvPr/>
        </p:nvSpPr>
        <p:spPr>
          <a:xfrm>
            <a:off x="393701" y="1196754"/>
            <a:ext cx="11462940" cy="55925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GB" b="1" dirty="0">
                <a:solidFill>
                  <a:schemeClr val="accent3">
                    <a:lumMod val="50000"/>
                  </a:schemeClr>
                </a:solidFill>
              </a:rPr>
              <a:t>It is the position of the Western Cape Government that </a:t>
            </a:r>
            <a:r>
              <a:rPr lang="en-GB" b="1" u="sng" dirty="0">
                <a:solidFill>
                  <a:schemeClr val="accent3">
                    <a:lumMod val="50000"/>
                  </a:schemeClr>
                </a:solidFill>
              </a:rPr>
              <a:t>the Bill is not supported in its current form.</a:t>
            </a:r>
          </a:p>
        </p:txBody>
      </p:sp>
    </p:spTree>
    <p:extLst>
      <p:ext uri="{BB962C8B-B14F-4D97-AF65-F5344CB8AC3E}">
        <p14:creationId xmlns:p14="http://schemas.microsoft.com/office/powerpoint/2010/main" xmlns="" val="742982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98465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5AF4B3-0D85-0982-7453-A31900D64621}"/>
              </a:ext>
            </a:extLst>
          </p:cNvPr>
          <p:cNvSpPr>
            <a:spLocks noGrp="1"/>
          </p:cNvSpPr>
          <p:nvPr>
            <p:ph type="title"/>
          </p:nvPr>
        </p:nvSpPr>
        <p:spPr/>
        <p:txBody>
          <a:bodyPr vert="horz"/>
          <a:lstStyle/>
          <a:p>
            <a:r>
              <a:rPr lang="en-ZA" dirty="0"/>
              <a:t>Overview of the Economic Regulation of Transport Bill [b 1B—2020] (“The Bill”)</a:t>
            </a:r>
          </a:p>
        </p:txBody>
      </p:sp>
      <p:sp>
        <p:nvSpPr>
          <p:cNvPr id="3" name="Footer Placeholder 2">
            <a:extLst>
              <a:ext uri="{FF2B5EF4-FFF2-40B4-BE49-F238E27FC236}">
                <a16:creationId xmlns:a16="http://schemas.microsoft.com/office/drawing/2014/main" xmlns="" id="{86265F7C-E58C-47D9-2855-E8DD35E63519}"/>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95905860-1F52-42FD-F3B8-BC97544429F2}"/>
              </a:ext>
            </a:extLst>
          </p:cNvPr>
          <p:cNvSpPr>
            <a:spLocks noGrp="1"/>
          </p:cNvSpPr>
          <p:nvPr>
            <p:ph type="body" sz="quarter" idx="10"/>
          </p:nvPr>
        </p:nvSpPr>
        <p:spPr/>
        <p:txBody>
          <a:bodyPr>
            <a:noAutofit/>
          </a:bodyPr>
          <a:lstStyle/>
          <a:p>
            <a:pPr marL="67945" marR="59055" algn="just">
              <a:lnSpc>
                <a:spcPct val="160000"/>
              </a:lnSpc>
              <a:spcAft>
                <a:spcPts val="0"/>
              </a:spcAft>
            </a:pPr>
            <a:r>
              <a:rPr lang="en-ZA" sz="1400" b="0" dirty="0">
                <a:effectLst/>
                <a:latin typeface="+mj-lt"/>
                <a:ea typeface="Verdana" panose="020B0604030504040204" pitchFamily="34" charset="0"/>
                <a:cs typeface="Verdana" panose="020B0604030504040204" pitchFamily="34" charset="0"/>
              </a:rPr>
              <a:t>The Bill purports to stimulate economic growth in South Africa by promoting an effective, efficient, and productive transport </a:t>
            </a:r>
          </a:p>
          <a:p>
            <a:pPr marL="67945" marR="59055" algn="just">
              <a:lnSpc>
                <a:spcPct val="160000"/>
              </a:lnSpc>
              <a:spcAft>
                <a:spcPts val="0"/>
              </a:spcAft>
            </a:pPr>
            <a:r>
              <a:rPr lang="en-ZA" sz="1400" b="0" dirty="0">
                <a:effectLst/>
                <a:latin typeface="+mj-lt"/>
                <a:ea typeface="Verdana" panose="020B0604030504040204" pitchFamily="34" charset="0"/>
                <a:cs typeface="Verdana" panose="020B0604030504040204" pitchFamily="34" charset="0"/>
              </a:rPr>
              <a:t>sector. </a:t>
            </a:r>
          </a:p>
          <a:p>
            <a:pPr marL="67945" marR="59055" algn="just">
              <a:spcAft>
                <a:spcPts val="0"/>
              </a:spcAft>
            </a:pPr>
            <a:endParaRPr lang="en-ZA" sz="1400" b="0" dirty="0">
              <a:effectLst/>
              <a:latin typeface="+mj-lt"/>
              <a:ea typeface="Verdana" panose="020B0604030504040204" pitchFamily="34" charset="0"/>
              <a:cs typeface="Verdana" panose="020B0604030504040204" pitchFamily="34" charset="0"/>
            </a:endParaRPr>
          </a:p>
          <a:p>
            <a:pPr marL="67945" marR="59055" algn="just">
              <a:lnSpc>
                <a:spcPct val="160000"/>
              </a:lnSpc>
              <a:spcAft>
                <a:spcPts val="0"/>
              </a:spcAft>
            </a:pPr>
            <a:r>
              <a:rPr lang="en-ZA" sz="1400" b="0" dirty="0">
                <a:effectLst/>
                <a:latin typeface="+mj-lt"/>
                <a:ea typeface="Verdana" panose="020B0604030504040204" pitchFamily="34" charset="0"/>
                <a:cs typeface="Verdana" panose="020B0604030504040204" pitchFamily="34" charset="0"/>
              </a:rPr>
              <a:t> The Draft Bill was first published for comment in October 2018, with two further rounds of public comment solicited in 2020 and 2022 when it was a Bill. It is important to note that the Bill was passed by the National Assembly in September 2022, with the ‘B’ version being made available to the public for comment. </a:t>
            </a:r>
          </a:p>
          <a:p>
            <a:pPr marL="67945" marR="59055" algn="just">
              <a:spcAft>
                <a:spcPts val="0"/>
              </a:spcAft>
            </a:pPr>
            <a:r>
              <a:rPr lang="en-ZA" sz="1400" b="0" dirty="0">
                <a:effectLst/>
                <a:latin typeface="+mj-lt"/>
                <a:ea typeface="Verdana" panose="020B0604030504040204" pitchFamily="34" charset="0"/>
                <a:cs typeface="Verdana" panose="020B0604030504040204" pitchFamily="34" charset="0"/>
              </a:rPr>
              <a:t> </a:t>
            </a:r>
          </a:p>
          <a:p>
            <a:pPr marL="67945" marR="59055" algn="just">
              <a:lnSpc>
                <a:spcPct val="160000"/>
              </a:lnSpc>
              <a:spcAft>
                <a:spcPts val="0"/>
              </a:spcAft>
            </a:pPr>
            <a:r>
              <a:rPr lang="en-ZA" sz="1400" b="0" dirty="0">
                <a:effectLst/>
                <a:latin typeface="+mj-lt"/>
                <a:ea typeface="Verdana" panose="020B0604030504040204" pitchFamily="34" charset="0"/>
                <a:cs typeface="Verdana" panose="020B0604030504040204" pitchFamily="34" charset="0"/>
              </a:rPr>
              <a:t>The Bill aims to: </a:t>
            </a:r>
          </a:p>
          <a:p>
            <a:pPr marL="410845" marR="59055" indent="-342900" algn="just">
              <a:lnSpc>
                <a:spcPct val="160000"/>
              </a:lnSpc>
              <a:spcAft>
                <a:spcPts val="0"/>
              </a:spcAft>
              <a:buFont typeface="+mj-lt"/>
              <a:buAutoNum type="arabicPeriod"/>
            </a:pPr>
            <a:r>
              <a:rPr lang="en-ZA" sz="1400" b="0" dirty="0">
                <a:effectLst/>
                <a:latin typeface="+mj-lt"/>
                <a:ea typeface="Verdana" panose="020B0604030504040204" pitchFamily="34" charset="0"/>
                <a:cs typeface="Verdana" panose="020B0604030504040204" pitchFamily="34" charset="0"/>
              </a:rPr>
              <a:t>consolidate the economic regulation of transport within a single framework and policy; </a:t>
            </a:r>
          </a:p>
          <a:p>
            <a:pPr marL="410845" marR="59055" indent="-342900" algn="just">
              <a:lnSpc>
                <a:spcPct val="160000"/>
              </a:lnSpc>
              <a:spcAft>
                <a:spcPts val="0"/>
              </a:spcAft>
              <a:buFont typeface="+mj-lt"/>
              <a:buAutoNum type="arabicPeriod"/>
            </a:pPr>
            <a:r>
              <a:rPr lang="en-ZA" sz="1400" b="0" dirty="0">
                <a:effectLst/>
                <a:latin typeface="+mj-lt"/>
                <a:ea typeface="Verdana" panose="020B0604030504040204" pitchFamily="34" charset="0"/>
                <a:cs typeface="Verdana" panose="020B0604030504040204" pitchFamily="34" charset="0"/>
              </a:rPr>
              <a:t>establish the Transport Economic Regulator; </a:t>
            </a:r>
          </a:p>
          <a:p>
            <a:pPr marL="410845" marR="59055" indent="-342900" algn="just">
              <a:lnSpc>
                <a:spcPct val="160000"/>
              </a:lnSpc>
              <a:spcAft>
                <a:spcPts val="0"/>
              </a:spcAft>
              <a:buFont typeface="+mj-lt"/>
              <a:buAutoNum type="arabicPeriod"/>
            </a:pPr>
            <a:r>
              <a:rPr lang="en-ZA" sz="1400" b="0" dirty="0">
                <a:effectLst/>
                <a:latin typeface="+mj-lt"/>
                <a:ea typeface="Verdana" panose="020B0604030504040204" pitchFamily="34" charset="0"/>
                <a:cs typeface="Verdana" panose="020B0604030504040204" pitchFamily="34" charset="0"/>
              </a:rPr>
              <a:t>establish the Transport Economic Council; </a:t>
            </a:r>
          </a:p>
          <a:p>
            <a:pPr marL="410845" marR="59055" indent="-342900" algn="just">
              <a:lnSpc>
                <a:spcPct val="160000"/>
              </a:lnSpc>
              <a:spcAft>
                <a:spcPts val="0"/>
              </a:spcAft>
              <a:buFont typeface="+mj-lt"/>
              <a:buAutoNum type="arabicPeriod"/>
            </a:pPr>
            <a:r>
              <a:rPr lang="en-ZA" sz="1400" b="0" dirty="0">
                <a:effectLst/>
                <a:latin typeface="+mj-lt"/>
                <a:ea typeface="Verdana" panose="020B0604030504040204" pitchFamily="34" charset="0"/>
                <a:cs typeface="Verdana" panose="020B0604030504040204" pitchFamily="34" charset="0"/>
              </a:rPr>
              <a:t>make consequential amendments to various other Acts; and </a:t>
            </a:r>
          </a:p>
          <a:p>
            <a:pPr marL="410845" marR="59055" indent="-342900" algn="just">
              <a:lnSpc>
                <a:spcPct val="160000"/>
              </a:lnSpc>
              <a:spcAft>
                <a:spcPts val="0"/>
              </a:spcAft>
              <a:buFont typeface="+mj-lt"/>
              <a:buAutoNum type="arabicPeriod"/>
            </a:pPr>
            <a:r>
              <a:rPr lang="en-ZA" sz="1400" b="0" dirty="0">
                <a:effectLst/>
                <a:latin typeface="+mj-lt"/>
                <a:ea typeface="Verdana" panose="020B0604030504040204" pitchFamily="34" charset="0"/>
                <a:cs typeface="Verdana" panose="020B0604030504040204" pitchFamily="34" charset="0"/>
              </a:rPr>
              <a:t>provide for related incidental matters. </a:t>
            </a:r>
          </a:p>
        </p:txBody>
      </p:sp>
    </p:spTree>
    <p:extLst>
      <p:ext uri="{BB962C8B-B14F-4D97-AF65-F5344CB8AC3E}">
        <p14:creationId xmlns:p14="http://schemas.microsoft.com/office/powerpoint/2010/main" xmlns="" val="1033606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E7422A-D6B6-8658-8146-0CEECA4EB3E0}"/>
              </a:ext>
            </a:extLst>
          </p:cNvPr>
          <p:cNvSpPr>
            <a:spLocks noGrp="1"/>
          </p:cNvSpPr>
          <p:nvPr>
            <p:ph type="title"/>
          </p:nvPr>
        </p:nvSpPr>
        <p:spPr/>
        <p:txBody>
          <a:bodyPr vert="horz"/>
          <a:lstStyle/>
          <a:p>
            <a:r>
              <a:rPr lang="en-ZA" dirty="0"/>
              <a:t>Notable Improvements to the Bill</a:t>
            </a:r>
          </a:p>
        </p:txBody>
      </p:sp>
      <p:sp>
        <p:nvSpPr>
          <p:cNvPr id="4" name="Text Placeholder 3">
            <a:extLst>
              <a:ext uri="{FF2B5EF4-FFF2-40B4-BE49-F238E27FC236}">
                <a16:creationId xmlns:a16="http://schemas.microsoft.com/office/drawing/2014/main" xmlns="" id="{D1A96329-C63E-4527-A237-F4E5EF2EB76C}"/>
              </a:ext>
            </a:extLst>
          </p:cNvPr>
          <p:cNvSpPr>
            <a:spLocks noGrp="1"/>
          </p:cNvSpPr>
          <p:nvPr>
            <p:ph type="body" sz="quarter" idx="10"/>
          </p:nvPr>
        </p:nvSpPr>
        <p:spPr>
          <a:xfrm>
            <a:off x="393701" y="1196753"/>
            <a:ext cx="11462940" cy="5502229"/>
          </a:xfrm>
          <a:solidFill>
            <a:schemeClr val="bg1"/>
          </a:solidFill>
        </p:spPr>
        <p:txBody>
          <a:bodyPr>
            <a:normAutofit lnSpcReduction="10000"/>
          </a:bodyPr>
          <a:lstStyle/>
          <a:p>
            <a:pPr marL="271463" lvl="1" indent="-271463">
              <a:lnSpc>
                <a:spcPct val="200000"/>
              </a:lnSpc>
            </a:pPr>
            <a:r>
              <a:rPr lang="en-ZA" dirty="0"/>
              <a:t>The Province commends the improvements made to the Bill following the incorporation of some of the comments submitted previously. </a:t>
            </a:r>
          </a:p>
          <a:p>
            <a:pPr marL="271463" lvl="1" indent="-271463">
              <a:lnSpc>
                <a:spcPct val="200000"/>
              </a:lnSpc>
            </a:pPr>
            <a:r>
              <a:rPr lang="en-ZA" dirty="0"/>
              <a:t>The notable improvements to the Bill include:</a:t>
            </a:r>
          </a:p>
          <a:p>
            <a:pPr marL="631463" lvl="3" indent="-271463">
              <a:lnSpc>
                <a:spcPct val="200000"/>
              </a:lnSpc>
            </a:pPr>
            <a:r>
              <a:rPr lang="en-ZA" dirty="0"/>
              <a:t>The broadening of powers which stand to be conferred to the new Transport Economic Regulator than those at the behest of the Ports Regulator will likely make for more effective regulation (Clauses 34 &amp; 38).</a:t>
            </a:r>
          </a:p>
          <a:p>
            <a:pPr marL="631463" lvl="3" indent="-271463">
              <a:lnSpc>
                <a:spcPct val="200000"/>
              </a:lnSpc>
            </a:pPr>
            <a:r>
              <a:rPr lang="en-ZA" dirty="0"/>
              <a:t>While the Ports Regulator is currently funded by Treasury, which has been known to suffer funding-related challenges, the Bill contemplates that the Regulator will be funded by an annual fee levied against regulated entities. If implemented correctly, such a funding model has the potential to be effective and sustainable (Clause 51(1)).  </a:t>
            </a:r>
          </a:p>
          <a:p>
            <a:pPr marL="631463" lvl="3" indent="-271463">
              <a:lnSpc>
                <a:spcPct val="200000"/>
              </a:lnSpc>
            </a:pPr>
            <a:r>
              <a:rPr lang="en-ZA" dirty="0"/>
              <a:t>The encapsulation of information-related provisions in the Bill to subordinate to the Promotion of Access to Information Act 2 of 2000, and the Protection of Personal Information Act 4 of 2013 (Clause 2(5))</a:t>
            </a:r>
          </a:p>
        </p:txBody>
      </p:sp>
    </p:spTree>
    <p:extLst>
      <p:ext uri="{BB962C8B-B14F-4D97-AF65-F5344CB8AC3E}">
        <p14:creationId xmlns:p14="http://schemas.microsoft.com/office/powerpoint/2010/main" xmlns="" val="3404951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A426DA-E47B-AD57-7645-88EC7547ED90}"/>
              </a:ext>
            </a:extLst>
          </p:cNvPr>
          <p:cNvSpPr>
            <a:spLocks noGrp="1"/>
          </p:cNvSpPr>
          <p:nvPr>
            <p:ph type="title"/>
          </p:nvPr>
        </p:nvSpPr>
        <p:spPr/>
        <p:txBody>
          <a:bodyPr vert="horz"/>
          <a:lstStyle/>
          <a:p>
            <a:r>
              <a:rPr lang="en-ZA" dirty="0"/>
              <a:t>Recommendation by the Western Cape Government</a:t>
            </a:r>
          </a:p>
        </p:txBody>
      </p:sp>
      <p:sp>
        <p:nvSpPr>
          <p:cNvPr id="4" name="Text Placeholder 3">
            <a:extLst>
              <a:ext uri="{FF2B5EF4-FFF2-40B4-BE49-F238E27FC236}">
                <a16:creationId xmlns:a16="http://schemas.microsoft.com/office/drawing/2014/main" xmlns="" id="{9A598E84-4080-90F2-16B7-20C76E533CB1}"/>
              </a:ext>
            </a:extLst>
          </p:cNvPr>
          <p:cNvSpPr>
            <a:spLocks noGrp="1"/>
          </p:cNvSpPr>
          <p:nvPr>
            <p:ph type="body" sz="quarter" idx="10"/>
          </p:nvPr>
        </p:nvSpPr>
        <p:spPr>
          <a:xfrm>
            <a:off x="393701" y="1756011"/>
            <a:ext cx="11462940" cy="4274676"/>
          </a:xfrm>
          <a:solidFill>
            <a:schemeClr val="bg1"/>
          </a:solidFill>
        </p:spPr>
        <p:txBody>
          <a:bodyPr>
            <a:normAutofit/>
          </a:bodyPr>
          <a:lstStyle/>
          <a:p>
            <a:pPr marL="271463" lvl="1" indent="-271463">
              <a:lnSpc>
                <a:spcPct val="200000"/>
              </a:lnSpc>
            </a:pPr>
            <a:r>
              <a:rPr lang="en-ZA" dirty="0"/>
              <a:t>The Western Cape Government commends the improvements made to the Bill following the last round of comments submitted by Province since 2020. </a:t>
            </a:r>
          </a:p>
          <a:p>
            <a:pPr marL="271463" lvl="1" indent="-271463">
              <a:lnSpc>
                <a:spcPct val="150000"/>
              </a:lnSpc>
            </a:pPr>
            <a:endParaRPr lang="en-ZA" dirty="0"/>
          </a:p>
          <a:p>
            <a:pPr marL="271463" lvl="1" indent="-271463">
              <a:lnSpc>
                <a:spcPct val="200000"/>
              </a:lnSpc>
            </a:pPr>
            <a:r>
              <a:rPr lang="en-ZA" dirty="0"/>
              <a:t>However, the Province recommends that the Bill be revised based on the proposals provided in the submission, which aim to address the following elements:</a:t>
            </a:r>
          </a:p>
          <a:p>
            <a:pPr marL="760050" lvl="3" indent="-400050">
              <a:lnSpc>
                <a:spcPct val="200000"/>
              </a:lnSpc>
              <a:buFont typeface="+mj-lt"/>
              <a:buAutoNum type="romanLcPeriod"/>
            </a:pPr>
            <a:r>
              <a:rPr lang="en-ZA" dirty="0"/>
              <a:t>Clause-specific provisions that would pose a significant impact on the national transport landscape.</a:t>
            </a:r>
          </a:p>
          <a:p>
            <a:pPr marL="760050" lvl="3" indent="-400050">
              <a:lnSpc>
                <a:spcPct val="200000"/>
              </a:lnSpc>
              <a:buFont typeface="+mj-lt"/>
              <a:buAutoNum type="romanLcPeriod"/>
            </a:pPr>
            <a:r>
              <a:rPr lang="en-ZA" dirty="0"/>
              <a:t>General comments related to the approach to certain transport-related matters within the Bill.</a:t>
            </a:r>
          </a:p>
          <a:p>
            <a:pPr marL="760050" lvl="3" indent="-400050">
              <a:lnSpc>
                <a:spcPct val="200000"/>
              </a:lnSpc>
              <a:buFont typeface="+mj-lt"/>
              <a:buAutoNum type="romanLcPeriod"/>
            </a:pPr>
            <a:r>
              <a:rPr lang="en-ZA" dirty="0"/>
              <a:t>Language and legislative drafting considerations.</a:t>
            </a:r>
          </a:p>
          <a:p>
            <a:pPr marL="271463" lvl="1" indent="-271463">
              <a:lnSpc>
                <a:spcPct val="200000"/>
              </a:lnSpc>
            </a:pPr>
            <a:endParaRPr lang="en-ZA" dirty="0"/>
          </a:p>
          <a:p>
            <a:pPr marL="271463" lvl="1" indent="-271463">
              <a:lnSpc>
                <a:spcPct val="200000"/>
              </a:lnSpc>
            </a:pPr>
            <a:endParaRPr lang="en-ZA" dirty="0"/>
          </a:p>
          <a:p>
            <a:pPr>
              <a:lnSpc>
                <a:spcPct val="200000"/>
              </a:lnSpc>
            </a:pPr>
            <a:endParaRPr lang="en-ZA" dirty="0"/>
          </a:p>
        </p:txBody>
      </p:sp>
      <p:sp>
        <p:nvSpPr>
          <p:cNvPr id="7" name="Rectangle 6">
            <a:extLst>
              <a:ext uri="{FF2B5EF4-FFF2-40B4-BE49-F238E27FC236}">
                <a16:creationId xmlns:a16="http://schemas.microsoft.com/office/drawing/2014/main" xmlns="" id="{74469CD7-2CB3-A3A7-F4F9-83BC57BDCE91}"/>
              </a:ext>
            </a:extLst>
          </p:cNvPr>
          <p:cNvSpPr/>
          <p:nvPr/>
        </p:nvSpPr>
        <p:spPr>
          <a:xfrm>
            <a:off x="393701" y="1196754"/>
            <a:ext cx="11462940" cy="55925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GB" b="1" dirty="0">
                <a:solidFill>
                  <a:schemeClr val="accent3">
                    <a:lumMod val="50000"/>
                  </a:schemeClr>
                </a:solidFill>
              </a:rPr>
              <a:t>It is the position of the Western Cape Government that </a:t>
            </a:r>
            <a:r>
              <a:rPr lang="en-GB" b="1" u="sng" dirty="0">
                <a:solidFill>
                  <a:schemeClr val="accent3">
                    <a:lumMod val="50000"/>
                  </a:schemeClr>
                </a:solidFill>
              </a:rPr>
              <a:t>the Bill is not supported in its current form.</a:t>
            </a:r>
          </a:p>
        </p:txBody>
      </p:sp>
    </p:spTree>
    <p:extLst>
      <p:ext uri="{BB962C8B-B14F-4D97-AF65-F5344CB8AC3E}">
        <p14:creationId xmlns:p14="http://schemas.microsoft.com/office/powerpoint/2010/main" xmlns="" val="360617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3AFF76-481A-6B52-DFE7-579DB32829F6}"/>
              </a:ext>
            </a:extLst>
          </p:cNvPr>
          <p:cNvSpPr>
            <a:spLocks noGrp="1"/>
          </p:cNvSpPr>
          <p:nvPr>
            <p:ph type="title"/>
          </p:nvPr>
        </p:nvSpPr>
        <p:spPr/>
        <p:txBody>
          <a:bodyPr vert="horz"/>
          <a:lstStyle/>
          <a:p>
            <a:r>
              <a:rPr lang="en-ZA" dirty="0"/>
              <a:t>Clause-Specific Provisions</a:t>
            </a:r>
          </a:p>
        </p:txBody>
      </p:sp>
      <p:sp>
        <p:nvSpPr>
          <p:cNvPr id="4" name="Text Placeholder 3">
            <a:extLst>
              <a:ext uri="{FF2B5EF4-FFF2-40B4-BE49-F238E27FC236}">
                <a16:creationId xmlns:a16="http://schemas.microsoft.com/office/drawing/2014/main" xmlns="" id="{ADFEFAB5-FDB4-6F19-AFFF-8DD51C51A605}"/>
              </a:ext>
            </a:extLst>
          </p:cNvPr>
          <p:cNvSpPr>
            <a:spLocks noGrp="1"/>
          </p:cNvSpPr>
          <p:nvPr>
            <p:ph type="body" sz="quarter" idx="10"/>
          </p:nvPr>
        </p:nvSpPr>
        <p:spPr>
          <a:xfrm>
            <a:off x="393701" y="1196753"/>
            <a:ext cx="11462940" cy="5502229"/>
          </a:xfrm>
          <a:solidFill>
            <a:schemeClr val="bg1"/>
          </a:solidFill>
        </p:spPr>
        <p:txBody>
          <a:bodyPr>
            <a:normAutofit/>
          </a:bodyPr>
          <a:lstStyle/>
          <a:p>
            <a:pPr marL="271463" lvl="1" indent="-271463">
              <a:lnSpc>
                <a:spcPct val="200000"/>
              </a:lnSpc>
            </a:pPr>
            <a:r>
              <a:rPr lang="en-ZA" dirty="0"/>
              <a:t>As part of the review of the Bill and as highlighted in the comments submitted in 2020, the Province notes two clauses that may place a significant impact on the national transport landscape.</a:t>
            </a:r>
          </a:p>
          <a:p>
            <a:pPr marL="271463" lvl="1" indent="-271463">
              <a:lnSpc>
                <a:spcPct val="150000"/>
              </a:lnSpc>
            </a:pPr>
            <a:endParaRPr lang="en-ZA" dirty="0"/>
          </a:p>
          <a:p>
            <a:pPr marL="271463" lvl="1" indent="-271463">
              <a:lnSpc>
                <a:spcPct val="200000"/>
              </a:lnSpc>
            </a:pPr>
            <a:r>
              <a:rPr lang="en-ZA" dirty="0"/>
              <a:t>The specific clauses highlighted in this presentation refer to:</a:t>
            </a:r>
          </a:p>
          <a:p>
            <a:pPr marL="631463" lvl="3" indent="-271463">
              <a:lnSpc>
                <a:spcPct val="200000"/>
              </a:lnSpc>
            </a:pPr>
            <a:r>
              <a:rPr lang="en-ZA" dirty="0"/>
              <a:t>Clause 4: Application of the Act</a:t>
            </a:r>
          </a:p>
          <a:p>
            <a:pPr marL="631463" lvl="3" indent="-271463">
              <a:lnSpc>
                <a:spcPct val="200000"/>
              </a:lnSpc>
            </a:pPr>
            <a:r>
              <a:rPr lang="en-ZA" dirty="0"/>
              <a:t>Clause 11: Determination of Price Controls</a:t>
            </a:r>
          </a:p>
          <a:p>
            <a:pPr marL="631463" lvl="3" indent="-271463">
              <a:lnSpc>
                <a:spcPct val="150000"/>
              </a:lnSpc>
            </a:pPr>
            <a:endParaRPr lang="en-ZA" dirty="0"/>
          </a:p>
          <a:p>
            <a:pPr marL="271463" lvl="1" indent="-271463">
              <a:lnSpc>
                <a:spcPct val="200000"/>
              </a:lnSpc>
            </a:pPr>
            <a:r>
              <a:rPr lang="en-ZA" dirty="0"/>
              <a:t>While Province has prepared detailed recommendations on most of the clauses in the Bill, the two abovementioned clauses may lead to adverse repercussions for transport services if promulgated in their current form.</a:t>
            </a:r>
          </a:p>
          <a:p>
            <a:pPr marL="631463" lvl="3" indent="-271463">
              <a:lnSpc>
                <a:spcPct val="200000"/>
              </a:lnSpc>
            </a:pPr>
            <a:endParaRPr lang="en-ZA" dirty="0"/>
          </a:p>
          <a:p>
            <a:pPr marL="271463" lvl="1" indent="-271463">
              <a:lnSpc>
                <a:spcPct val="200000"/>
              </a:lnSpc>
            </a:pPr>
            <a:endParaRPr lang="en-ZA" dirty="0"/>
          </a:p>
          <a:p>
            <a:pPr>
              <a:lnSpc>
                <a:spcPct val="150000"/>
              </a:lnSpc>
            </a:pPr>
            <a:endParaRPr lang="en-ZA" dirty="0"/>
          </a:p>
        </p:txBody>
      </p:sp>
    </p:spTree>
    <p:extLst>
      <p:ext uri="{BB962C8B-B14F-4D97-AF65-F5344CB8AC3E}">
        <p14:creationId xmlns:p14="http://schemas.microsoft.com/office/powerpoint/2010/main" xmlns="" val="106287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5"/>
            <a:ext cx="11462940" cy="4823046"/>
          </a:xfrm>
          <a:solidFill>
            <a:schemeClr val="bg1"/>
          </a:solidFill>
        </p:spPr>
        <p:txBody>
          <a:bodyPr>
            <a:noAutofit/>
          </a:bodyPr>
          <a:lstStyle/>
          <a:p>
            <a:pPr marL="271463" lvl="1" indent="-271463">
              <a:lnSpc>
                <a:spcPct val="200000"/>
              </a:lnSpc>
            </a:pPr>
            <a:r>
              <a:rPr lang="en-ZA" dirty="0"/>
              <a:t>Clause 4(2) allows the Minister to include any other market, entity or facility (public or private), if a single operator controls more than 70% of the market concerned, or the preconditions for efficiency and cost-effectiveness do not exist in the market concerned. </a:t>
            </a:r>
          </a:p>
          <a:p>
            <a:pPr marL="271463" lvl="1" indent="-271463"/>
            <a:endParaRPr lang="en-ZA" dirty="0"/>
          </a:p>
          <a:p>
            <a:pPr marL="271463" lvl="1" indent="-271463"/>
            <a:endParaRPr lang="en-ZA" dirty="0"/>
          </a:p>
          <a:p>
            <a:pPr marL="271463" lvl="1" indent="-271463">
              <a:lnSpc>
                <a:spcPct val="200000"/>
              </a:lnSpc>
            </a:pPr>
            <a:r>
              <a:rPr lang="en-ZA" dirty="0"/>
              <a:t>It is assumed that the current Integrated Public Transport Networks (IPTNs), established in terms of the National Land Transport Act, 2009 (Act 5 of 2009), may fall into the above, as the municipality is setting a single tariff (although there may be multiple operators). </a:t>
            </a:r>
          </a:p>
          <a:p>
            <a:pPr marL="271463" lvl="1" indent="-271463"/>
            <a:endParaRPr lang="en-ZA" dirty="0"/>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Comments on the Application of the Act [Clause 4]</a:t>
            </a:r>
          </a:p>
        </p:txBody>
      </p:sp>
    </p:spTree>
    <p:extLst>
      <p:ext uri="{BB962C8B-B14F-4D97-AF65-F5344CB8AC3E}">
        <p14:creationId xmlns:p14="http://schemas.microsoft.com/office/powerpoint/2010/main" xmlns="" val="292401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4"/>
            <a:ext cx="11462940" cy="5502228"/>
          </a:xfrm>
          <a:solidFill>
            <a:schemeClr val="bg1"/>
          </a:solidFill>
        </p:spPr>
        <p:txBody>
          <a:bodyPr>
            <a:noAutofit/>
          </a:bodyPr>
          <a:lstStyle/>
          <a:p>
            <a:pPr marL="271463" lvl="1" indent="-271463">
              <a:lnSpc>
                <a:spcPct val="200000"/>
              </a:lnSpc>
            </a:pPr>
            <a:r>
              <a:rPr lang="en-ZA" dirty="0"/>
              <a:t>Some of the Public Transport Operating Grant (PTOG) contractors, such as Golden Arrow Bus Services in the Western Cape, may also fall under this definition of “single operator”.  The nature of the current public transport industry is that subsidised services sometimes appear to compete with unsubsidised services</a:t>
            </a:r>
          </a:p>
          <a:p>
            <a:pPr marL="271463" lvl="1" indent="-271463">
              <a:lnSpc>
                <a:spcPct val="200000"/>
              </a:lnSpc>
            </a:pPr>
            <a:endParaRPr lang="en-ZA" dirty="0"/>
          </a:p>
          <a:p>
            <a:pPr marL="271463" lvl="1" indent="-271463">
              <a:lnSpc>
                <a:spcPct val="200000"/>
              </a:lnSpc>
            </a:pPr>
            <a:r>
              <a:rPr lang="en-ZA" dirty="0"/>
              <a:t>The reality is that the subsidised service usually provides a minimum level of quality and reliability (dependability), which may not be evident in the unsubsidised service. </a:t>
            </a:r>
          </a:p>
          <a:p>
            <a:pPr marL="271463" lvl="1" indent="-271463">
              <a:lnSpc>
                <a:spcPct val="200000"/>
              </a:lnSpc>
            </a:pPr>
            <a:endParaRPr lang="en-ZA" dirty="0"/>
          </a:p>
          <a:p>
            <a:pPr marL="271463" lvl="1" indent="-271463">
              <a:lnSpc>
                <a:spcPct val="200000"/>
              </a:lnSpc>
            </a:pPr>
            <a:r>
              <a:rPr lang="en-ZA" dirty="0"/>
              <a:t>It would, therefore, be problematic to attempt to regulate a service where a single prescribed tariff may have an adverse outcome on the quality of service provided. </a:t>
            </a:r>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Comments on the Application of the Act [Clause 4] (cont.)</a:t>
            </a:r>
          </a:p>
        </p:txBody>
      </p:sp>
    </p:spTree>
    <p:extLst>
      <p:ext uri="{BB962C8B-B14F-4D97-AF65-F5344CB8AC3E}">
        <p14:creationId xmlns:p14="http://schemas.microsoft.com/office/powerpoint/2010/main" xmlns="" val="1136939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BC55839-7F58-CCA2-E878-07F318DCC176}"/>
              </a:ext>
            </a:extLst>
          </p:cNvPr>
          <p:cNvSpPr>
            <a:spLocks noGrp="1"/>
          </p:cNvSpPr>
          <p:nvPr>
            <p:ph type="body" sz="quarter" idx="10"/>
          </p:nvPr>
        </p:nvSpPr>
        <p:spPr>
          <a:xfrm>
            <a:off x="393701" y="1196754"/>
            <a:ext cx="11462940" cy="5502228"/>
          </a:xfrm>
          <a:solidFill>
            <a:schemeClr val="accent2">
              <a:lumMod val="20000"/>
              <a:lumOff val="80000"/>
            </a:schemeClr>
          </a:solidFill>
        </p:spPr>
        <p:txBody>
          <a:bodyPr>
            <a:noAutofit/>
          </a:bodyPr>
          <a:lstStyle/>
          <a:p>
            <a:pPr marL="271463" lvl="1" indent="-271463">
              <a:lnSpc>
                <a:spcPct val="200000"/>
              </a:lnSpc>
            </a:pPr>
            <a:r>
              <a:rPr lang="en-ZA" dirty="0"/>
              <a:t>It is submitted that a more suitable proposal, one which would serve the purpose of introducing certainty, would be for a single declaration to be made by the Minister, after consultation with the Regulator, that the listed regulators are incorporated into the Regulator. </a:t>
            </a:r>
          </a:p>
          <a:p>
            <a:pPr marL="271463" lvl="1" indent="-271463">
              <a:lnSpc>
                <a:spcPct val="150000"/>
              </a:lnSpc>
            </a:pPr>
            <a:endParaRPr lang="en-ZA" dirty="0"/>
          </a:p>
          <a:p>
            <a:pPr marL="271463" lvl="1" indent="-271463">
              <a:lnSpc>
                <a:spcPct val="200000"/>
              </a:lnSpc>
            </a:pPr>
            <a:r>
              <a:rPr lang="en-ZA" dirty="0"/>
              <a:t> Subsequent to the declaration by notice in the Gazette, the relevant regulators are then given a three-year period within which to institute the necessary legislative reforms to align with the Regulator. </a:t>
            </a:r>
          </a:p>
          <a:p>
            <a:pPr marL="271463" lvl="1" indent="-271463">
              <a:lnSpc>
                <a:spcPct val="150000"/>
              </a:lnSpc>
            </a:pPr>
            <a:endParaRPr lang="en-ZA" dirty="0"/>
          </a:p>
          <a:p>
            <a:pPr marL="271463" lvl="1" indent="-271463">
              <a:lnSpc>
                <a:spcPct val="200000"/>
              </a:lnSpc>
            </a:pPr>
            <a:r>
              <a:rPr lang="en-ZA" dirty="0"/>
              <a:t> The imposition of regulation on a service which appears to be uncompetitive, but where, in actual fact, there are different levels of service being provided (e.g. a supply-led service versus a scheduled demand-led service) is hopefully catered for by clause 4(2), but note is made here of the risk of the Minister imposing regulation without due consultation with the provincial or municipal authority in that service area. </a:t>
            </a:r>
          </a:p>
          <a:p>
            <a:pPr marL="0" lvl="1" indent="0">
              <a:lnSpc>
                <a:spcPct val="200000"/>
              </a:lnSpc>
              <a:buNone/>
            </a:pPr>
            <a:endParaRPr lang="en-ZA" dirty="0"/>
          </a:p>
        </p:txBody>
      </p:sp>
      <p:sp>
        <p:nvSpPr>
          <p:cNvPr id="7" name="Title 6">
            <a:extLst>
              <a:ext uri="{FF2B5EF4-FFF2-40B4-BE49-F238E27FC236}">
                <a16:creationId xmlns:a16="http://schemas.microsoft.com/office/drawing/2014/main" xmlns="" id="{E8E2C20A-6CDA-4104-010A-1CD5E79F1B86}"/>
              </a:ext>
            </a:extLst>
          </p:cNvPr>
          <p:cNvSpPr>
            <a:spLocks noGrp="1"/>
          </p:cNvSpPr>
          <p:nvPr>
            <p:ph type="title"/>
          </p:nvPr>
        </p:nvSpPr>
        <p:spPr/>
        <p:txBody>
          <a:bodyPr vert="horz"/>
          <a:lstStyle/>
          <a:p>
            <a:r>
              <a:rPr lang="en-ZA" dirty="0"/>
              <a:t>Recommendations on the Application of the Act [Clause 4]</a:t>
            </a:r>
          </a:p>
        </p:txBody>
      </p:sp>
    </p:spTree>
    <p:extLst>
      <p:ext uri="{BB962C8B-B14F-4D97-AF65-F5344CB8AC3E}">
        <p14:creationId xmlns:p14="http://schemas.microsoft.com/office/powerpoint/2010/main" xmlns="" val="172203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BAE1BF3293248448AE5C9CC4FA46935" ma:contentTypeVersion="4" ma:contentTypeDescription="Create a new document." ma:contentTypeScope="" ma:versionID="4597b0142223f8c400279e9f819c7d90">
  <xsd:schema xmlns:xsd="http://www.w3.org/2001/XMLSchema" xmlns:xs="http://www.w3.org/2001/XMLSchema" xmlns:p="http://schemas.microsoft.com/office/2006/metadata/properties" xmlns:ns2="7d046220-9176-44a2-a8e7-26b311262be0" xmlns:ns3="44b47edd-b030-43e2-8e13-a8fe552fff13" targetNamespace="http://schemas.microsoft.com/office/2006/metadata/properties" ma:root="true" ma:fieldsID="5ea111d6ae99f760d78e234f822ca75e" ns2:_="" ns3:_="">
    <xsd:import namespace="7d046220-9176-44a2-a8e7-26b311262be0"/>
    <xsd:import namespace="44b47edd-b030-43e2-8e13-a8fe552fff1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046220-9176-44a2-a8e7-26b311262b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b47edd-b030-43e2-8e13-a8fe552fff1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4b47edd-b030-43e2-8e13-a8fe552fff13">
      <UserInfo>
        <DisplayName>Peter Grey</DisplayName>
        <AccountId>28</AccountId>
        <AccountType/>
      </UserInfo>
    </SharedWithUsers>
  </documentManagement>
</p:properties>
</file>

<file path=customXml/itemProps1.xml><?xml version="1.0" encoding="utf-8"?>
<ds:datastoreItem xmlns:ds="http://schemas.openxmlformats.org/officeDocument/2006/customXml" ds:itemID="{B2DBF7E6-C110-48D1-B96A-226FC5FA68C6}">
  <ds:schemaRefs>
    <ds:schemaRef ds:uri="http://schemas.microsoft.com/sharepoint/v3/contenttype/forms"/>
  </ds:schemaRefs>
</ds:datastoreItem>
</file>

<file path=customXml/itemProps2.xml><?xml version="1.0" encoding="utf-8"?>
<ds:datastoreItem xmlns:ds="http://schemas.openxmlformats.org/officeDocument/2006/customXml" ds:itemID="{C2C18294-ECD0-4C37-8446-1F4DAD9FAAE6}">
  <ds:schemaRefs>
    <ds:schemaRef ds:uri="44b47edd-b030-43e2-8e13-a8fe552fff13"/>
    <ds:schemaRef ds:uri="7d046220-9176-44a2-a8e7-26b311262b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8E709A5-70DA-4C3F-BD01-9245F764D3CA}">
  <ds:schemaRefs>
    <ds:schemaRef ds:uri="http://purl.org/dc/elements/1.1/"/>
    <ds:schemaRef ds:uri="http://schemas.microsoft.com/office/2006/metadata/properties"/>
    <ds:schemaRef ds:uri="http://schemas.microsoft.com/office/2006/documentManagement/types"/>
    <ds:schemaRef ds:uri="7d046220-9176-44a2-a8e7-26b311262be0"/>
    <ds:schemaRef ds:uri="44b47edd-b030-43e2-8e13-a8fe552fff13"/>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TotalTime>
  <Words>2975</Words>
  <Application>Microsoft Office PowerPoint</Application>
  <PresentationFormat>Custom</PresentationFormat>
  <Paragraphs>161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WCG-PPT Master-121022-amc</vt:lpstr>
      <vt:lpstr>Economic regulation of transport bill[b 1B—2020]</vt:lpstr>
      <vt:lpstr>Purpose of the Presentation</vt:lpstr>
      <vt:lpstr>Overview of the Economic Regulation of Transport Bill [b 1B—2020] (“The Bill”)</vt:lpstr>
      <vt:lpstr>Notable Improvements to the Bill</vt:lpstr>
      <vt:lpstr>Recommendation by the Western Cape Government</vt:lpstr>
      <vt:lpstr>Clause-Specific Provisions</vt:lpstr>
      <vt:lpstr>Comments on the Application of the Act [Clause 4]</vt:lpstr>
      <vt:lpstr>Comments on the Application of the Act [Clause 4] (cont.)</vt:lpstr>
      <vt:lpstr>Recommendations on the Application of the Act [Clause 4]</vt:lpstr>
      <vt:lpstr>Recommendations on the Application of the Act [Clause 4] (cont.)</vt:lpstr>
      <vt:lpstr>Comments on the Determination of Price Controls [Clause 11]</vt:lpstr>
      <vt:lpstr>Comments on the Determination of Price Controls [Clause 11(1)]</vt:lpstr>
      <vt:lpstr>Comments on the Determination of Price Controls [Clause 11(2)]</vt:lpstr>
      <vt:lpstr>Comments on the Determination of Price Controls [Clause 11(3)]</vt:lpstr>
      <vt:lpstr>General Comments Related to the Bill</vt:lpstr>
      <vt:lpstr>Personnel and Organisational Structure [Clauses 34(1) – (6)]</vt:lpstr>
      <vt:lpstr>Concessions to Private Operators [Clause 11 &amp; Memorandum on the Objects of the Bill]</vt:lpstr>
      <vt:lpstr>Potential integration of Regulator and related bodies into existing structures</vt:lpstr>
      <vt:lpstr>Potential integration of Regulator and related bodies into existing structures</vt:lpstr>
      <vt:lpstr>Language and drafting errors </vt:lpstr>
      <vt:lpstr>Language and drafting errors </vt:lpstr>
      <vt:lpstr>Language and drafting errors </vt:lpstr>
      <vt:lpstr>Summary of Recommendations by the Western Cape Government</vt:lpstr>
      <vt:lpstr>Slide 24</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9</cp:revision>
  <cp:lastPrinted>2019-01-28T07:09:01Z</cp:lastPrinted>
  <dcterms:created xsi:type="dcterms:W3CDTF">2017-01-19T08:56:34Z</dcterms:created>
  <dcterms:modified xsi:type="dcterms:W3CDTF">2023-06-12T12:37:02Z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0x0101004BAE1BF3293248448AE5C9CC4FA46935</vt:lpwstr>
  </property>
  <property fmtid="{D5CDD505-2E9C-101B-9397-08002B2CF9AE}" pid="3" name="MSIP_Label_b2b6f514-ee47-44b4-8126-44b29d0b4cbf_Enabled">
    <vt:lpwstr>true</vt:lpwstr>
  </property>
  <property fmtid="{D5CDD505-2E9C-101B-9397-08002B2CF9AE}" pid="4" name="MSIP_Label_b2b6f514-ee47-44b4-8126-44b29d0b4cbf_SetDate">
    <vt:lpwstr>2023-02-17T09:18:37Z</vt:lpwstr>
  </property>
  <property fmtid="{D5CDD505-2E9C-101B-9397-08002B2CF9AE}" pid="5" name="MSIP_Label_b2b6f514-ee47-44b4-8126-44b29d0b4cbf_SiteId">
    <vt:lpwstr>0fb364b1-02d4-4f4b-aee8-2c35f35166ee</vt:lpwstr>
  </property>
  <property fmtid="{D5CDD505-2E9C-101B-9397-08002B2CF9AE}" pid="6" name="MSIP_Label_b2b6f514-ee47-44b4-8126-44b29d0b4cbf_Name">
    <vt:lpwstr>Internal</vt:lpwstr>
  </property>
  <property fmtid="{D5CDD505-2E9C-101B-9397-08002B2CF9AE}" pid="7" name="MSIP_Label_b2b6f514-ee47-44b4-8126-44b29d0b4cbf_Method">
    <vt:lpwstr>Standard</vt:lpwstr>
  </property>
  <property fmtid="{D5CDD505-2E9C-101B-9397-08002B2CF9AE}" pid="8" name="MSIP_Label_b2b6f514-ee47-44b4-8126-44b29d0b4cbf_ContentBits">
    <vt:lpwstr>0</vt:lpwstr>
  </property>
  <property fmtid="{D5CDD505-2E9C-101B-9397-08002B2CF9AE}" pid="9" name="MSIP_Label_b2b6f514-ee47-44b4-8126-44b29d0b4cbf_ActionId">
    <vt:lpwstr>19b1f0c0-51bb-48fc-84f0-132e8d6fe6b3</vt:lpwstr>
  </property>
</Properties>
</file>