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 id="2147483698" r:id="rId2"/>
    <p:sldMasterId id="2147483710" r:id="rId3"/>
  </p:sldMasterIdLst>
  <p:notesMasterIdLst>
    <p:notesMasterId r:id="rId24"/>
  </p:notesMasterIdLst>
  <p:handoutMasterIdLst>
    <p:handoutMasterId r:id="rId25"/>
  </p:handoutMasterIdLst>
  <p:sldIdLst>
    <p:sldId id="256" r:id="rId4"/>
    <p:sldId id="262" r:id="rId5"/>
    <p:sldId id="273" r:id="rId6"/>
    <p:sldId id="257" r:id="rId7"/>
    <p:sldId id="270" r:id="rId8"/>
    <p:sldId id="300" r:id="rId9"/>
    <p:sldId id="279" r:id="rId10"/>
    <p:sldId id="301" r:id="rId11"/>
    <p:sldId id="278" r:id="rId12"/>
    <p:sldId id="274" r:id="rId13"/>
    <p:sldId id="297" r:id="rId14"/>
    <p:sldId id="298" r:id="rId15"/>
    <p:sldId id="303" r:id="rId16"/>
    <p:sldId id="277" r:id="rId17"/>
    <p:sldId id="283" r:id="rId18"/>
    <p:sldId id="281" r:id="rId19"/>
    <p:sldId id="282" r:id="rId20"/>
    <p:sldId id="275" r:id="rId21"/>
    <p:sldId id="296" r:id="rId22"/>
    <p:sldId id="268" r:id="rId23"/>
  </p:sldIdLst>
  <p:sldSz cx="12192000" cy="6858000"/>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a:srgbClr val="002060"/>
    <a:srgbClr val="FFCCCC"/>
    <a:srgbClr val="95BAE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83" autoAdjust="0"/>
    <p:restoredTop sz="92670" autoAdjust="0"/>
  </p:normalViewPr>
  <p:slideViewPr>
    <p:cSldViewPr snapToGrid="0">
      <p:cViewPr varScale="1">
        <p:scale>
          <a:sx n="67" d="100"/>
          <a:sy n="67" d="100"/>
        </p:scale>
        <p:origin x="-750" y="-108"/>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36" d="100"/>
          <a:sy n="36" d="100"/>
        </p:scale>
        <p:origin x="2340" y="4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2409" tIns="46205" rIns="92409" bIns="46205" rtlCol="0"/>
          <a:lstStyle>
            <a:lvl1pPr algn="l">
              <a:defRPr sz="1200"/>
            </a:lvl1pPr>
          </a:lstStyle>
          <a:p>
            <a:endParaRPr lang="en-ZA" dirty="0"/>
          </a:p>
        </p:txBody>
      </p:sp>
      <p:sp>
        <p:nvSpPr>
          <p:cNvPr id="3" name="Date Placeholder 2"/>
          <p:cNvSpPr>
            <a:spLocks noGrp="1"/>
          </p:cNvSpPr>
          <p:nvPr>
            <p:ph type="dt" sz="quarter" idx="1"/>
          </p:nvPr>
        </p:nvSpPr>
        <p:spPr>
          <a:xfrm>
            <a:off x="3901698" y="0"/>
            <a:ext cx="2984871" cy="502755"/>
          </a:xfrm>
          <a:prstGeom prst="rect">
            <a:avLst/>
          </a:prstGeom>
        </p:spPr>
        <p:txBody>
          <a:bodyPr vert="horz" lIns="92409" tIns="46205" rIns="92409" bIns="46205" rtlCol="0"/>
          <a:lstStyle>
            <a:lvl1pPr algn="r">
              <a:defRPr sz="1200"/>
            </a:lvl1pPr>
          </a:lstStyle>
          <a:p>
            <a:fld id="{145A24F7-EF13-4227-BF0E-524F3A1381FF}" type="datetimeFigureOut">
              <a:rPr lang="en-ZA" smtClean="0"/>
              <a:pPr/>
              <a:t>2023/06/07</a:t>
            </a:fld>
            <a:endParaRPr lang="en-ZA" dirty="0"/>
          </a:p>
        </p:txBody>
      </p:sp>
      <p:sp>
        <p:nvSpPr>
          <p:cNvPr id="4" name="Footer Placeholder 3"/>
          <p:cNvSpPr>
            <a:spLocks noGrp="1"/>
          </p:cNvSpPr>
          <p:nvPr>
            <p:ph type="ftr" sz="quarter" idx="2"/>
          </p:nvPr>
        </p:nvSpPr>
        <p:spPr>
          <a:xfrm>
            <a:off x="0" y="9517548"/>
            <a:ext cx="2984871" cy="502754"/>
          </a:xfrm>
          <a:prstGeom prst="rect">
            <a:avLst/>
          </a:prstGeom>
        </p:spPr>
        <p:txBody>
          <a:bodyPr vert="horz" lIns="92409" tIns="46205" rIns="92409" bIns="46205" rtlCol="0" anchor="b"/>
          <a:lstStyle>
            <a:lvl1pPr algn="l">
              <a:defRPr sz="1200"/>
            </a:lvl1pPr>
          </a:lstStyle>
          <a:p>
            <a:endParaRPr lang="en-ZA" dirty="0"/>
          </a:p>
        </p:txBody>
      </p:sp>
      <p:sp>
        <p:nvSpPr>
          <p:cNvPr id="5" name="Slide Number Placeholder 4"/>
          <p:cNvSpPr>
            <a:spLocks noGrp="1"/>
          </p:cNvSpPr>
          <p:nvPr>
            <p:ph type="sldNum" sz="quarter" idx="3"/>
          </p:nvPr>
        </p:nvSpPr>
        <p:spPr>
          <a:xfrm>
            <a:off x="3901698" y="9517548"/>
            <a:ext cx="2984871" cy="502754"/>
          </a:xfrm>
          <a:prstGeom prst="rect">
            <a:avLst/>
          </a:prstGeom>
        </p:spPr>
        <p:txBody>
          <a:bodyPr vert="horz" lIns="92409" tIns="46205" rIns="92409" bIns="46205" rtlCol="0" anchor="b"/>
          <a:lstStyle>
            <a:lvl1pPr algn="r">
              <a:defRPr sz="1200"/>
            </a:lvl1pPr>
          </a:lstStyle>
          <a:p>
            <a:fld id="{9C7AF1F9-31C5-4658-A82A-A6C14028888C}" type="slidenum">
              <a:rPr lang="en-ZA" smtClean="0"/>
              <a:pPr/>
              <a:t>‹#›</a:t>
            </a:fld>
            <a:endParaRPr lang="en-ZA" dirty="0"/>
          </a:p>
        </p:txBody>
      </p:sp>
    </p:spTree>
    <p:extLst>
      <p:ext uri="{BB962C8B-B14F-4D97-AF65-F5344CB8AC3E}">
        <p14:creationId xmlns:p14="http://schemas.microsoft.com/office/powerpoint/2010/main" xmlns="" val="1906155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2409" tIns="46205" rIns="92409" bIns="46205" rtlCol="0"/>
          <a:lstStyle>
            <a:lvl1pPr algn="l">
              <a:defRPr sz="1200"/>
            </a:lvl1pPr>
          </a:lstStyle>
          <a:p>
            <a:endParaRPr lang="en-ZA" dirty="0"/>
          </a:p>
        </p:txBody>
      </p:sp>
      <p:sp>
        <p:nvSpPr>
          <p:cNvPr id="3" name="Date Placeholder 2"/>
          <p:cNvSpPr>
            <a:spLocks noGrp="1"/>
          </p:cNvSpPr>
          <p:nvPr>
            <p:ph type="dt" idx="1"/>
          </p:nvPr>
        </p:nvSpPr>
        <p:spPr>
          <a:xfrm>
            <a:off x="3901698" y="0"/>
            <a:ext cx="2984871" cy="502755"/>
          </a:xfrm>
          <a:prstGeom prst="rect">
            <a:avLst/>
          </a:prstGeom>
        </p:spPr>
        <p:txBody>
          <a:bodyPr vert="horz" lIns="92409" tIns="46205" rIns="92409" bIns="46205" rtlCol="0"/>
          <a:lstStyle>
            <a:lvl1pPr algn="r">
              <a:defRPr sz="1200"/>
            </a:lvl1pPr>
          </a:lstStyle>
          <a:p>
            <a:fld id="{3668DC1F-86CA-47B9-9F14-0996E48587B8}" type="datetimeFigureOut">
              <a:rPr lang="en-ZA" smtClean="0"/>
              <a:pPr/>
              <a:t>2023/06/07</a:t>
            </a:fld>
            <a:endParaRPr lang="en-ZA" dirty="0"/>
          </a:p>
        </p:txBody>
      </p:sp>
      <p:sp>
        <p:nvSpPr>
          <p:cNvPr id="4" name="Slide Image Placeholder 3"/>
          <p:cNvSpPr>
            <a:spLocks noGrp="1" noRot="1" noChangeAspect="1"/>
          </p:cNvSpPr>
          <p:nvPr>
            <p:ph type="sldImg" idx="2"/>
          </p:nvPr>
        </p:nvSpPr>
        <p:spPr>
          <a:xfrm>
            <a:off x="441325" y="1254125"/>
            <a:ext cx="6005513" cy="3379788"/>
          </a:xfrm>
          <a:prstGeom prst="rect">
            <a:avLst/>
          </a:prstGeom>
          <a:noFill/>
          <a:ln w="12700">
            <a:solidFill>
              <a:prstClr val="black"/>
            </a:solidFill>
          </a:ln>
        </p:spPr>
        <p:txBody>
          <a:bodyPr vert="horz" lIns="92409" tIns="46205" rIns="92409" bIns="46205" rtlCol="0" anchor="ctr"/>
          <a:lstStyle/>
          <a:p>
            <a:endParaRPr lang="en-ZA" dirty="0"/>
          </a:p>
        </p:txBody>
      </p:sp>
      <p:sp>
        <p:nvSpPr>
          <p:cNvPr id="5" name="Notes Placeholder 4"/>
          <p:cNvSpPr>
            <a:spLocks noGrp="1"/>
          </p:cNvSpPr>
          <p:nvPr>
            <p:ph type="body" sz="quarter" idx="3"/>
          </p:nvPr>
        </p:nvSpPr>
        <p:spPr>
          <a:xfrm>
            <a:off x="688817" y="4822270"/>
            <a:ext cx="5510530" cy="3945493"/>
          </a:xfrm>
          <a:prstGeom prst="rect">
            <a:avLst/>
          </a:prstGeom>
        </p:spPr>
        <p:txBody>
          <a:bodyPr vert="horz" lIns="92409" tIns="46205" rIns="92409" bIns="4620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517548"/>
            <a:ext cx="2984871" cy="502754"/>
          </a:xfrm>
          <a:prstGeom prst="rect">
            <a:avLst/>
          </a:prstGeom>
        </p:spPr>
        <p:txBody>
          <a:bodyPr vert="horz" lIns="92409" tIns="46205" rIns="92409" bIns="46205" rtlCol="0" anchor="b"/>
          <a:lstStyle>
            <a:lvl1pPr algn="l">
              <a:defRPr sz="1200"/>
            </a:lvl1pPr>
          </a:lstStyle>
          <a:p>
            <a:endParaRPr lang="en-ZA" dirty="0"/>
          </a:p>
        </p:txBody>
      </p:sp>
      <p:sp>
        <p:nvSpPr>
          <p:cNvPr id="7" name="Slide Number Placeholder 6"/>
          <p:cNvSpPr>
            <a:spLocks noGrp="1"/>
          </p:cNvSpPr>
          <p:nvPr>
            <p:ph type="sldNum" sz="quarter" idx="5"/>
          </p:nvPr>
        </p:nvSpPr>
        <p:spPr>
          <a:xfrm>
            <a:off x="3901698" y="9517548"/>
            <a:ext cx="2984871" cy="502754"/>
          </a:xfrm>
          <a:prstGeom prst="rect">
            <a:avLst/>
          </a:prstGeom>
        </p:spPr>
        <p:txBody>
          <a:bodyPr vert="horz" lIns="92409" tIns="46205" rIns="92409" bIns="46205" rtlCol="0" anchor="b"/>
          <a:lstStyle>
            <a:lvl1pPr algn="r">
              <a:defRPr sz="1200"/>
            </a:lvl1pPr>
          </a:lstStyle>
          <a:p>
            <a:fld id="{9B7BCA9F-F0C4-4676-B2A5-1B993AB766C1}" type="slidenum">
              <a:rPr lang="en-ZA" smtClean="0"/>
              <a:pPr/>
              <a:t>‹#›</a:t>
            </a:fld>
            <a:endParaRPr lang="en-ZA" dirty="0"/>
          </a:p>
        </p:txBody>
      </p:sp>
    </p:spTree>
    <p:extLst>
      <p:ext uri="{BB962C8B-B14F-4D97-AF65-F5344CB8AC3E}">
        <p14:creationId xmlns:p14="http://schemas.microsoft.com/office/powerpoint/2010/main" xmlns="" val="1054459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B7BCA9F-F0C4-4676-B2A5-1B993AB766C1}" type="slidenum">
              <a:rPr lang="en-ZA" smtClean="0"/>
              <a:pPr/>
              <a:t>4</a:t>
            </a:fld>
            <a:endParaRPr lang="en-ZA" dirty="0"/>
          </a:p>
        </p:txBody>
      </p:sp>
    </p:spTree>
    <p:extLst>
      <p:ext uri="{BB962C8B-B14F-4D97-AF65-F5344CB8AC3E}">
        <p14:creationId xmlns:p14="http://schemas.microsoft.com/office/powerpoint/2010/main" xmlns="" val="2100341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B7BCA9F-F0C4-4676-B2A5-1B993AB766C1}" type="slidenum">
              <a:rPr lang="en-ZA" smtClean="0"/>
              <a:pPr/>
              <a:t>18</a:t>
            </a:fld>
            <a:endParaRPr lang="en-ZA" dirty="0"/>
          </a:p>
        </p:txBody>
      </p:sp>
    </p:spTree>
    <p:extLst>
      <p:ext uri="{BB962C8B-B14F-4D97-AF65-F5344CB8AC3E}">
        <p14:creationId xmlns:p14="http://schemas.microsoft.com/office/powerpoint/2010/main" xmlns="" val="2723314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924093">
              <a:defRPr/>
            </a:pPr>
            <a:fld id="{9B7BCA9F-F0C4-4676-B2A5-1B993AB766C1}" type="slidenum">
              <a:rPr lang="en-ZA">
                <a:solidFill>
                  <a:prstClr val="black"/>
                </a:solidFill>
                <a:latin typeface="Calibri" panose="020F0502020204030204"/>
              </a:rPr>
              <a:pPr defTabSz="924093">
                <a:defRPr/>
              </a:pPr>
              <a:t>19</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xmlns="" val="1685068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B7BCA9F-F0C4-4676-B2A5-1B993AB766C1}" type="slidenum">
              <a:rPr lang="en-ZA" smtClean="0"/>
              <a:pPr/>
              <a:t>6</a:t>
            </a:fld>
            <a:endParaRPr lang="en-ZA" dirty="0"/>
          </a:p>
        </p:txBody>
      </p:sp>
    </p:spTree>
    <p:extLst>
      <p:ext uri="{BB962C8B-B14F-4D97-AF65-F5344CB8AC3E}">
        <p14:creationId xmlns:p14="http://schemas.microsoft.com/office/powerpoint/2010/main" xmlns="" val="3386874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B7BCA9F-F0C4-4676-B2A5-1B993AB766C1}" type="slidenum">
              <a:rPr lang="en-ZA" smtClean="0"/>
              <a:pPr/>
              <a:t>7</a:t>
            </a:fld>
            <a:endParaRPr lang="en-ZA" dirty="0"/>
          </a:p>
        </p:txBody>
      </p:sp>
    </p:spTree>
    <p:extLst>
      <p:ext uri="{BB962C8B-B14F-4D97-AF65-F5344CB8AC3E}">
        <p14:creationId xmlns:p14="http://schemas.microsoft.com/office/powerpoint/2010/main" xmlns="" val="2329707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B7BCA9F-F0C4-4676-B2A5-1B993AB766C1}" type="slidenum">
              <a:rPr lang="en-ZA" smtClean="0"/>
              <a:pPr/>
              <a:t>9</a:t>
            </a:fld>
            <a:endParaRPr lang="en-ZA" dirty="0"/>
          </a:p>
        </p:txBody>
      </p:sp>
    </p:spTree>
    <p:extLst>
      <p:ext uri="{BB962C8B-B14F-4D97-AF65-F5344CB8AC3E}">
        <p14:creationId xmlns:p14="http://schemas.microsoft.com/office/powerpoint/2010/main" xmlns="" val="2836153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B7BCA9F-F0C4-4676-B2A5-1B993AB766C1}" type="slidenum">
              <a:rPr lang="en-ZA" smtClean="0"/>
              <a:pPr/>
              <a:t>10</a:t>
            </a:fld>
            <a:endParaRPr lang="en-ZA" dirty="0"/>
          </a:p>
        </p:txBody>
      </p:sp>
    </p:spTree>
    <p:extLst>
      <p:ext uri="{BB962C8B-B14F-4D97-AF65-F5344CB8AC3E}">
        <p14:creationId xmlns:p14="http://schemas.microsoft.com/office/powerpoint/2010/main" xmlns="" val="1226824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B7BCA9F-F0C4-4676-B2A5-1B993AB766C1}" type="slidenum">
              <a:rPr lang="en-ZA" smtClean="0"/>
              <a:pPr/>
              <a:t>12</a:t>
            </a:fld>
            <a:endParaRPr lang="en-ZA" dirty="0"/>
          </a:p>
        </p:txBody>
      </p:sp>
    </p:spTree>
    <p:extLst>
      <p:ext uri="{BB962C8B-B14F-4D97-AF65-F5344CB8AC3E}">
        <p14:creationId xmlns:p14="http://schemas.microsoft.com/office/powerpoint/2010/main" xmlns="" val="3364905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smtClean="0"/>
              <a:t>TOTAL NUMBER OF SCRAPYARDS:</a:t>
            </a:r>
            <a:r>
              <a:rPr lang="en-ZA" b="1" baseline="0" dirty="0" smtClean="0"/>
              <a:t> 4989, TOTAL NUMBER OF RAWNSHOPS: 23088</a:t>
            </a:r>
          </a:p>
          <a:p>
            <a:r>
              <a:rPr lang="en-ZA" b="1" baseline="0" dirty="0" smtClean="0"/>
              <a:t>TOTAL NUMBER OF RECYCLERS: 1203, TOTAL : 29 280</a:t>
            </a:r>
          </a:p>
          <a:p>
            <a:endParaRPr lang="en-ZA" baseline="0" dirty="0" smtClean="0"/>
          </a:p>
        </p:txBody>
      </p:sp>
      <p:sp>
        <p:nvSpPr>
          <p:cNvPr id="4" name="Slide Number Placeholder 3"/>
          <p:cNvSpPr>
            <a:spLocks noGrp="1"/>
          </p:cNvSpPr>
          <p:nvPr>
            <p:ph type="sldNum" sz="quarter" idx="10"/>
          </p:nvPr>
        </p:nvSpPr>
        <p:spPr/>
        <p:txBody>
          <a:bodyPr/>
          <a:lstStyle/>
          <a:p>
            <a:fld id="{9B7BCA9F-F0C4-4676-B2A5-1B993AB766C1}" type="slidenum">
              <a:rPr lang="en-ZA" smtClean="0"/>
              <a:pPr/>
              <a:t>15</a:t>
            </a:fld>
            <a:endParaRPr lang="en-ZA" dirty="0"/>
          </a:p>
        </p:txBody>
      </p:sp>
    </p:spTree>
    <p:extLst>
      <p:ext uri="{BB962C8B-B14F-4D97-AF65-F5344CB8AC3E}">
        <p14:creationId xmlns:p14="http://schemas.microsoft.com/office/powerpoint/2010/main" xmlns="" val="1040006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B7BCA9F-F0C4-4676-B2A5-1B993AB766C1}" type="slidenum">
              <a:rPr lang="en-ZA" smtClean="0"/>
              <a:pPr/>
              <a:t>16</a:t>
            </a:fld>
            <a:endParaRPr lang="en-ZA" dirty="0"/>
          </a:p>
        </p:txBody>
      </p:sp>
    </p:spTree>
    <p:extLst>
      <p:ext uri="{BB962C8B-B14F-4D97-AF65-F5344CB8AC3E}">
        <p14:creationId xmlns:p14="http://schemas.microsoft.com/office/powerpoint/2010/main" xmlns="" val="2289689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B7BCA9F-F0C4-4676-B2A5-1B993AB766C1}" type="slidenum">
              <a:rPr lang="en-ZA" smtClean="0"/>
              <a:pPr/>
              <a:t>17</a:t>
            </a:fld>
            <a:endParaRPr lang="en-ZA" dirty="0"/>
          </a:p>
        </p:txBody>
      </p:sp>
    </p:spTree>
    <p:extLst>
      <p:ext uri="{BB962C8B-B14F-4D97-AF65-F5344CB8AC3E}">
        <p14:creationId xmlns:p14="http://schemas.microsoft.com/office/powerpoint/2010/main" xmlns="" val="37099422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10600" y="3807996"/>
            <a:ext cx="3200400" cy="2615182"/>
          </a:xfrm>
        </p:spPr>
        <p:txBody>
          <a:bodyPr lIns="91440" rIns="91440" anchor="ctr">
            <a:normAutofit/>
          </a:bodyPr>
          <a:lstStyle>
            <a:lvl1pPr marL="0" indent="0" algn="ctr">
              <a:lnSpc>
                <a:spcPct val="100000"/>
              </a:lnSpc>
              <a:spcBef>
                <a:spcPts val="0"/>
              </a:spcBef>
              <a:buNone/>
              <a:defRPr sz="2400" b="0">
                <a:solidFill>
                  <a:schemeClr val="tx1">
                    <a:lumMod val="95000"/>
                    <a:lumOff val="5000"/>
                  </a:schemeClr>
                </a:solidFill>
                <a:latin typeface="Calibri Light" panose="020F0302020204030204" pitchFamily="34" charset="0"/>
                <a:cs typeface="Calibri Light" panose="020F0302020204030204" pitchFamily="34" charset="0"/>
              </a:defRPr>
            </a:lvl1pPr>
            <a:lvl2pPr marL="457189" indent="0" algn="ctr">
              <a:buNone/>
              <a:defRPr sz="1800"/>
            </a:lvl2pPr>
            <a:lvl3pPr marL="914377" indent="0" algn="ctr">
              <a:buNone/>
              <a:defRPr sz="1800"/>
            </a:lvl3pPr>
            <a:lvl4pPr marL="1371566" indent="0" algn="ctr">
              <a:buNone/>
              <a:defRPr sz="1800"/>
            </a:lvl4pPr>
            <a:lvl5pPr marL="1828754" indent="0" algn="ctr">
              <a:buNone/>
              <a:defRPr sz="1800"/>
            </a:lvl5pPr>
            <a:lvl6pPr marL="2285943" indent="0" algn="ctr">
              <a:buNone/>
              <a:defRPr sz="1800"/>
            </a:lvl6pPr>
            <a:lvl7pPr marL="2743131" indent="0" algn="ctr">
              <a:buNone/>
              <a:defRPr sz="1800"/>
            </a:lvl7pPr>
            <a:lvl8pPr marL="3200320" indent="0" algn="ctr">
              <a:buNone/>
              <a:defRPr sz="1800"/>
            </a:lvl8pPr>
            <a:lvl9pPr marL="3657509" indent="0" algn="ctr">
              <a:buNone/>
              <a:defRPr sz="1800"/>
            </a:lvl9pPr>
          </a:lstStyle>
          <a:p>
            <a:r>
              <a:rPr lang="en-US" dirty="0" smtClean="0"/>
              <a:t>Click to edit Master subtitle style</a:t>
            </a:r>
            <a:endParaRPr lang="en-US" dirty="0"/>
          </a:p>
        </p:txBody>
      </p:sp>
      <p:sp>
        <p:nvSpPr>
          <p:cNvPr id="12" name="Right Triangle 11"/>
          <p:cNvSpPr/>
          <p:nvPr userDrawn="1"/>
        </p:nvSpPr>
        <p:spPr>
          <a:xfrm flipV="1">
            <a:off x="1" y="-2"/>
            <a:ext cx="1857152" cy="5146160"/>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3" name="Right Triangle 12"/>
          <p:cNvSpPr/>
          <p:nvPr userDrawn="1"/>
        </p:nvSpPr>
        <p:spPr>
          <a:xfrm>
            <a:off x="4" y="0"/>
            <a:ext cx="1240465" cy="6858000"/>
          </a:xfrm>
          <a:prstGeom prst="rtTriangl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pic>
        <p:nvPicPr>
          <p:cNvPr id="14" name="Picture 13"/>
          <p:cNvPicPr>
            <a:picLocks noChangeAspect="1"/>
          </p:cNvPicPr>
          <p:nvPr userDrawn="1"/>
        </p:nvPicPr>
        <p:blipFill>
          <a:blip r:embed="rId2" cstate="print"/>
          <a:stretch>
            <a:fillRect/>
          </a:stretch>
        </p:blipFill>
        <p:spPr>
          <a:xfrm>
            <a:off x="9952927" y="237034"/>
            <a:ext cx="1950623" cy="1748024"/>
          </a:xfrm>
          <a:prstGeom prst="rect">
            <a:avLst/>
          </a:prstGeom>
        </p:spPr>
      </p:pic>
      <p:sp>
        <p:nvSpPr>
          <p:cNvPr id="15" name="Right Triangle 14"/>
          <p:cNvSpPr/>
          <p:nvPr userDrawn="1"/>
        </p:nvSpPr>
        <p:spPr>
          <a:xfrm flipV="1">
            <a:off x="4" y="0"/>
            <a:ext cx="1857153" cy="3103932"/>
          </a:xfrm>
          <a:prstGeom prst="rtTriangle">
            <a:avLst/>
          </a:prstGeom>
          <a:solidFill>
            <a:srgbClr val="00206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2" name="Title 1"/>
          <p:cNvSpPr>
            <a:spLocks noGrp="1"/>
          </p:cNvSpPr>
          <p:nvPr>
            <p:ph type="ctrTitle"/>
          </p:nvPr>
        </p:nvSpPr>
        <p:spPr>
          <a:xfrm>
            <a:off x="457200" y="3813858"/>
            <a:ext cx="7772400" cy="2609319"/>
          </a:xfrm>
        </p:spPr>
        <p:txBody>
          <a:bodyPr anchor="ctr">
            <a:normAutofit/>
          </a:bodyPr>
          <a:lstStyle>
            <a:lvl1pPr algn="ctr">
              <a:defRPr sz="4400" b="1" spc="200" baseline="0">
                <a:latin typeface="Calibri Light" panose="020F0302020204030204" pitchFamily="34" charset="0"/>
                <a:cs typeface="Calibri Light" panose="020F0302020204030204" pitchFamily="34" charset="0"/>
              </a:defRPr>
            </a:lvl1pPr>
          </a:lstStyle>
          <a:p>
            <a:r>
              <a:rPr lang="en-US" dirty="0" smtClean="0"/>
              <a:t>Click to edit Master title style</a:t>
            </a:r>
            <a:endParaRPr lang="en-US" dirty="0"/>
          </a:p>
        </p:txBody>
      </p:sp>
      <p:cxnSp>
        <p:nvCxnSpPr>
          <p:cNvPr id="10" name="Straight Connector 9"/>
          <p:cNvCxnSpPr/>
          <p:nvPr userDrawn="1"/>
        </p:nvCxnSpPr>
        <p:spPr>
          <a:xfrm flipV="1">
            <a:off x="8416089" y="3807995"/>
            <a:ext cx="0" cy="2615183"/>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6" name="Date Placeholder 3"/>
          <p:cNvSpPr>
            <a:spLocks noGrp="1"/>
          </p:cNvSpPr>
          <p:nvPr>
            <p:ph type="dt" sz="half" idx="2"/>
          </p:nvPr>
        </p:nvSpPr>
        <p:spPr>
          <a:xfrm>
            <a:off x="457201" y="6470704"/>
            <a:ext cx="2721074" cy="274320"/>
          </a:xfrm>
          <a:prstGeom prst="rect">
            <a:avLst/>
          </a:prstGeom>
        </p:spPr>
        <p:txBody>
          <a:bodyPr vert="horz" lIns="91440" tIns="45720" rIns="91440" bIns="45720" rtlCol="0" anchor="ctr"/>
          <a:lstStyle>
            <a:lvl1pPr algn="ctr">
              <a:defRPr sz="1200">
                <a:solidFill>
                  <a:schemeClr val="tx1">
                    <a:lumMod val="95000"/>
                    <a:lumOff val="5000"/>
                  </a:schemeClr>
                </a:solidFill>
                <a:latin typeface="Calibri" panose="020F0502020204030204" pitchFamily="34" charset="0"/>
                <a:cs typeface="Calibri" panose="020F0502020204030204" pitchFamily="34" charset="0"/>
              </a:defRPr>
            </a:lvl1pPr>
          </a:lstStyle>
          <a:p>
            <a:fld id="{25CC1A35-4312-4E26-BE47-E24387F6892A}" type="datetime1">
              <a:rPr lang="en-ZA" smtClean="0"/>
              <a:pPr/>
              <a:t>2023/06/07</a:t>
            </a:fld>
            <a:endParaRPr lang="en-ZA" dirty="0"/>
          </a:p>
        </p:txBody>
      </p:sp>
      <p:sp>
        <p:nvSpPr>
          <p:cNvPr id="17" name="Footer Placeholder 4"/>
          <p:cNvSpPr>
            <a:spLocks noGrp="1"/>
          </p:cNvSpPr>
          <p:nvPr>
            <p:ph type="ftr" sz="quarter" idx="3"/>
          </p:nvPr>
        </p:nvSpPr>
        <p:spPr>
          <a:xfrm>
            <a:off x="3264061" y="6470704"/>
            <a:ext cx="7480331" cy="274320"/>
          </a:xfrm>
          <a:prstGeom prst="rect">
            <a:avLst/>
          </a:prstGeom>
        </p:spPr>
        <p:txBody>
          <a:bodyPr vert="horz" lIns="91440" tIns="45720" rIns="91440" bIns="45720" rtlCol="0" anchor="ctr"/>
          <a:lstStyle>
            <a:lvl1pPr algn="ctr">
              <a:defRPr sz="1200" cap="all" baseline="0">
                <a:solidFill>
                  <a:schemeClr val="tx1">
                    <a:lumMod val="95000"/>
                    <a:lumOff val="5000"/>
                  </a:schemeClr>
                </a:solidFill>
                <a:latin typeface="Calibri" panose="020F0502020204030204" pitchFamily="34" charset="0"/>
                <a:cs typeface="Calibri" panose="020F0502020204030204" pitchFamily="34" charset="0"/>
              </a:defRPr>
            </a:lvl1pPr>
          </a:lstStyle>
          <a:p>
            <a:endParaRPr lang="en-ZA" dirty="0"/>
          </a:p>
        </p:txBody>
      </p:sp>
      <p:sp>
        <p:nvSpPr>
          <p:cNvPr id="18"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ctr">
              <a:defRPr sz="1200" b="1">
                <a:solidFill>
                  <a:schemeClr val="tx1">
                    <a:lumMod val="95000"/>
                    <a:lumOff val="5000"/>
                  </a:schemeClr>
                </a:solidFill>
                <a:latin typeface="Calibri" panose="020F0502020204030204" pitchFamily="34" charset="0"/>
                <a:cs typeface="Calibri" panose="020F0502020204030204" pitchFamily="34" charset="0"/>
              </a:defRPr>
            </a:lvl1pPr>
          </a:lstStyle>
          <a:p>
            <a:fld id="{70AAA570-3596-44A9-950A-E638EE719369}" type="slidenum">
              <a:rPr lang="en-ZA" smtClean="0"/>
              <a:pPr/>
              <a:t>‹#›</a:t>
            </a:fld>
            <a:endParaRPr lang="en-ZA" dirty="0"/>
          </a:p>
        </p:txBody>
      </p:sp>
    </p:spTree>
    <p:extLst>
      <p:ext uri="{BB962C8B-B14F-4D97-AF65-F5344CB8AC3E}">
        <p14:creationId xmlns:p14="http://schemas.microsoft.com/office/powerpoint/2010/main" xmlns="" val="32281608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FC1449D-7207-4312-B6E1-4EBFD38664B7}" type="datetime1">
              <a:rPr lang="en-ZA" smtClean="0">
                <a:solidFill>
                  <a:srgbClr val="696464"/>
                </a:solidFill>
              </a:rPr>
              <a:pPr>
                <a:defRPr/>
              </a:pPr>
              <a:t>2023/06/07</a:t>
            </a:fld>
            <a:endParaRPr lang="en-ZA" dirty="0">
              <a:solidFill>
                <a:srgbClr val="696464"/>
              </a:solidFill>
            </a:endParaRPr>
          </a:p>
        </p:txBody>
      </p:sp>
      <p:sp>
        <p:nvSpPr>
          <p:cNvPr id="3" name="Footer Placeholder 2"/>
          <p:cNvSpPr>
            <a:spLocks noGrp="1"/>
          </p:cNvSpPr>
          <p:nvPr>
            <p:ph type="ftr" sz="quarter" idx="11"/>
          </p:nvPr>
        </p:nvSpPr>
        <p:spPr/>
        <p:txBody>
          <a:bodyPr/>
          <a:lstStyle/>
          <a:p>
            <a:pPr>
              <a:defRPr/>
            </a:pPr>
            <a:r>
              <a:rPr lang="en-ZA" dirty="0"/>
              <a:t>CONFIDENTIAL</a:t>
            </a:r>
          </a:p>
        </p:txBody>
      </p:sp>
      <p:sp>
        <p:nvSpPr>
          <p:cNvPr id="4" name="Slide Number Placeholder 3"/>
          <p:cNvSpPr>
            <a:spLocks noGrp="1"/>
          </p:cNvSpPr>
          <p:nvPr>
            <p:ph type="sldNum" sz="quarter" idx="12"/>
          </p:nvPr>
        </p:nvSpPr>
        <p:spPr/>
        <p:txBody>
          <a:bodyPr/>
          <a:lstStyle/>
          <a:p>
            <a:pPr>
              <a:defRPr/>
            </a:pPr>
            <a:fld id="{208BE577-BEBB-4069-A5E3-C04F7FA95BAC}" type="slidenum">
              <a:rPr lang="en-ZA" smtClean="0"/>
              <a:pPr>
                <a:defRPr/>
              </a:pPr>
              <a:t>‹#›</a:t>
            </a:fld>
            <a:endParaRPr lang="en-ZA" dirty="0"/>
          </a:p>
        </p:txBody>
      </p:sp>
    </p:spTree>
    <p:extLst>
      <p:ext uri="{BB962C8B-B14F-4D97-AF65-F5344CB8AC3E}">
        <p14:creationId xmlns:p14="http://schemas.microsoft.com/office/powerpoint/2010/main" xmlns="" val="4272875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fld id="{EB79B860-771B-4801-8733-0FAD67F2D4C0}" type="datetime1">
              <a:rPr lang="en-ZA" smtClean="0">
                <a:solidFill>
                  <a:srgbClr val="696464"/>
                </a:solidFill>
              </a:rPr>
              <a:pPr>
                <a:defRPr/>
              </a:pPr>
              <a:t>2023/06/07</a:t>
            </a:fld>
            <a:endParaRPr lang="en-ZA" dirty="0">
              <a:solidFill>
                <a:srgbClr val="696464"/>
              </a:solidFill>
            </a:endParaRPr>
          </a:p>
        </p:txBody>
      </p:sp>
      <p:sp>
        <p:nvSpPr>
          <p:cNvPr id="6" name="Footer Placeholder 5"/>
          <p:cNvSpPr>
            <a:spLocks noGrp="1"/>
          </p:cNvSpPr>
          <p:nvPr>
            <p:ph type="ftr" sz="quarter" idx="11"/>
          </p:nvPr>
        </p:nvSpPr>
        <p:spPr/>
        <p:txBody>
          <a:bodyPr/>
          <a:lstStyle/>
          <a:p>
            <a:pPr>
              <a:defRPr/>
            </a:pPr>
            <a:r>
              <a:rPr lang="en-ZA" dirty="0"/>
              <a:t>CONFIDENTIAL</a:t>
            </a:r>
          </a:p>
        </p:txBody>
      </p:sp>
      <p:sp>
        <p:nvSpPr>
          <p:cNvPr id="7" name="Slide Number Placeholder 6"/>
          <p:cNvSpPr>
            <a:spLocks noGrp="1"/>
          </p:cNvSpPr>
          <p:nvPr>
            <p:ph type="sldNum" sz="quarter" idx="12"/>
          </p:nvPr>
        </p:nvSpPr>
        <p:spPr/>
        <p:txBody>
          <a:bodyPr/>
          <a:lstStyle/>
          <a:p>
            <a:pPr>
              <a:defRPr/>
            </a:pPr>
            <a:fld id="{9653C656-1724-4AB6-92FF-A12ABFF63BFE}" type="slidenum">
              <a:rPr lang="en-ZA" smtClean="0"/>
              <a:pPr>
                <a:defRPr/>
              </a:pPr>
              <a:t>‹#›</a:t>
            </a:fld>
            <a:endParaRPr lang="en-ZA" dirty="0"/>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xmlns="" val="3169712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fld id="{45744B75-A5F4-447E-8AF4-58FC78C0E384}" type="datetime1">
              <a:rPr lang="en-ZA" smtClean="0">
                <a:solidFill>
                  <a:srgbClr val="696464"/>
                </a:solidFill>
              </a:rPr>
              <a:pPr>
                <a:defRPr/>
              </a:pPr>
              <a:t>2023/06/07</a:t>
            </a:fld>
            <a:endParaRPr lang="en-ZA" dirty="0">
              <a:solidFill>
                <a:srgbClr val="696464"/>
              </a:solidFill>
            </a:endParaRPr>
          </a:p>
        </p:txBody>
      </p:sp>
      <p:sp>
        <p:nvSpPr>
          <p:cNvPr id="6" name="Footer Placeholder 5"/>
          <p:cNvSpPr>
            <a:spLocks noGrp="1"/>
          </p:cNvSpPr>
          <p:nvPr>
            <p:ph type="ftr" sz="quarter" idx="11"/>
          </p:nvPr>
        </p:nvSpPr>
        <p:spPr>
          <a:xfrm>
            <a:off x="1219200" y="6172200"/>
            <a:ext cx="5181600" cy="457200"/>
          </a:xfrm>
        </p:spPr>
        <p:txBody>
          <a:bodyPr/>
          <a:lstStyle/>
          <a:p>
            <a:pPr>
              <a:defRPr/>
            </a:pPr>
            <a:r>
              <a:rPr lang="en-ZA" dirty="0"/>
              <a:t>CONFIDENTIAL</a:t>
            </a:r>
          </a:p>
        </p:txBody>
      </p:sp>
      <p:sp>
        <p:nvSpPr>
          <p:cNvPr id="7" name="Slide Number Placeholder 6"/>
          <p:cNvSpPr>
            <a:spLocks noGrp="1"/>
          </p:cNvSpPr>
          <p:nvPr>
            <p:ph type="sldNum" sz="quarter" idx="12"/>
          </p:nvPr>
        </p:nvSpPr>
        <p:spPr>
          <a:xfrm>
            <a:off x="195072" y="6208776"/>
            <a:ext cx="609600" cy="457200"/>
          </a:xfrm>
        </p:spPr>
        <p:txBody>
          <a:bodyPr/>
          <a:lstStyle/>
          <a:p>
            <a:pPr>
              <a:defRPr/>
            </a:pPr>
            <a:fld id="{F5CC4CE8-DB2A-42E3-85A5-25A6C14A76D5}" type="slidenum">
              <a:rPr lang="en-ZA" smtClean="0"/>
              <a:pPr>
                <a:defRPr/>
              </a:pPr>
              <a:t>‹#›</a:t>
            </a:fld>
            <a:endParaRPr lang="en-ZA" dirty="0"/>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a:t>Click icon to add picture</a:t>
            </a:r>
          </a:p>
        </p:txBody>
      </p:sp>
    </p:spTree>
    <p:extLst>
      <p:ext uri="{BB962C8B-B14F-4D97-AF65-F5344CB8AC3E}">
        <p14:creationId xmlns:p14="http://schemas.microsoft.com/office/powerpoint/2010/main" xmlns="" val="33821810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45AB5D92-CD0E-492E-A539-5ECF993FECA0}" type="datetime1">
              <a:rPr lang="en-ZA" smtClean="0">
                <a:solidFill>
                  <a:srgbClr val="696464"/>
                </a:solidFill>
              </a:rPr>
              <a:pPr>
                <a:defRPr/>
              </a:pPr>
              <a:t>2023/06/07</a:t>
            </a:fld>
            <a:endParaRPr lang="en-ZA" dirty="0">
              <a:solidFill>
                <a:srgbClr val="696464"/>
              </a:solidFill>
            </a:endParaRPr>
          </a:p>
        </p:txBody>
      </p:sp>
      <p:sp>
        <p:nvSpPr>
          <p:cNvPr id="5" name="Footer Placeholder 4"/>
          <p:cNvSpPr>
            <a:spLocks noGrp="1"/>
          </p:cNvSpPr>
          <p:nvPr>
            <p:ph type="ftr" sz="quarter" idx="11"/>
          </p:nvPr>
        </p:nvSpPr>
        <p:spPr/>
        <p:txBody>
          <a:bodyPr/>
          <a:lstStyle/>
          <a:p>
            <a:pPr>
              <a:defRPr/>
            </a:pPr>
            <a:r>
              <a:rPr lang="en-ZA" dirty="0"/>
              <a:t>CONFIDENTIAL</a:t>
            </a:r>
          </a:p>
        </p:txBody>
      </p:sp>
      <p:sp>
        <p:nvSpPr>
          <p:cNvPr id="6" name="Slide Number Placeholder 5"/>
          <p:cNvSpPr>
            <a:spLocks noGrp="1"/>
          </p:cNvSpPr>
          <p:nvPr>
            <p:ph type="sldNum" sz="quarter" idx="12"/>
          </p:nvPr>
        </p:nvSpPr>
        <p:spPr/>
        <p:txBody>
          <a:bodyPr/>
          <a:lstStyle/>
          <a:p>
            <a:pPr>
              <a:defRPr/>
            </a:pPr>
            <a:fld id="{01A9A55C-2602-4B1C-B3DF-73C20C7A8AD4}" type="slidenum">
              <a:rPr lang="en-ZA" smtClean="0"/>
              <a:pPr>
                <a:defRPr/>
              </a:pPr>
              <a:t>‹#›</a:t>
            </a:fld>
            <a:endParaRPr lang="en-ZA" dirty="0"/>
          </a:p>
        </p:txBody>
      </p:sp>
    </p:spTree>
    <p:extLst>
      <p:ext uri="{BB962C8B-B14F-4D97-AF65-F5344CB8AC3E}">
        <p14:creationId xmlns:p14="http://schemas.microsoft.com/office/powerpoint/2010/main" xmlns="" val="1152572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04D03C5B-40D5-4284-8497-DAA2B36CE22D}" type="datetime1">
              <a:rPr lang="en-ZA" smtClean="0">
                <a:solidFill>
                  <a:srgbClr val="696464"/>
                </a:solidFill>
              </a:rPr>
              <a:pPr>
                <a:defRPr/>
              </a:pPr>
              <a:t>2023/06/07</a:t>
            </a:fld>
            <a:endParaRPr lang="en-ZA" dirty="0">
              <a:solidFill>
                <a:srgbClr val="696464"/>
              </a:solidFill>
            </a:endParaRPr>
          </a:p>
        </p:txBody>
      </p:sp>
      <p:sp>
        <p:nvSpPr>
          <p:cNvPr id="5" name="Footer Placeholder 4"/>
          <p:cNvSpPr>
            <a:spLocks noGrp="1"/>
          </p:cNvSpPr>
          <p:nvPr>
            <p:ph type="ftr" sz="quarter" idx="11"/>
          </p:nvPr>
        </p:nvSpPr>
        <p:spPr/>
        <p:txBody>
          <a:bodyPr/>
          <a:lstStyle/>
          <a:p>
            <a:pPr>
              <a:defRPr/>
            </a:pPr>
            <a:r>
              <a:rPr lang="en-ZA" dirty="0"/>
              <a:t>CONFIDENTIAL</a:t>
            </a:r>
          </a:p>
        </p:txBody>
      </p:sp>
      <p:sp>
        <p:nvSpPr>
          <p:cNvPr id="6" name="Slide Number Placeholder 5"/>
          <p:cNvSpPr>
            <a:spLocks noGrp="1"/>
          </p:cNvSpPr>
          <p:nvPr>
            <p:ph type="sldNum" sz="quarter" idx="12"/>
          </p:nvPr>
        </p:nvSpPr>
        <p:spPr/>
        <p:txBody>
          <a:bodyPr/>
          <a:lstStyle/>
          <a:p>
            <a:pPr>
              <a:defRPr/>
            </a:pPr>
            <a:fld id="{AD62BA10-B8C5-4013-BF23-19C498EF9769}" type="slidenum">
              <a:rPr lang="en-ZA" smtClean="0"/>
              <a:pPr>
                <a:defRPr/>
              </a:pPr>
              <a:t>‹#›</a:t>
            </a:fld>
            <a:endParaRPr lang="en-ZA" dirty="0"/>
          </a:p>
        </p:txBody>
      </p:sp>
    </p:spTree>
    <p:extLst>
      <p:ext uri="{BB962C8B-B14F-4D97-AF65-F5344CB8AC3E}">
        <p14:creationId xmlns:p14="http://schemas.microsoft.com/office/powerpoint/2010/main" xmlns="" val="23727848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D31F6716-0AEC-4BC4-96E4-B57A6210723E}" type="datetimeFigureOut">
              <a:rPr lang="en-ZA">
                <a:solidFill>
                  <a:prstClr val="black">
                    <a:tint val="75000"/>
                  </a:prstClr>
                </a:solidFill>
              </a:rPr>
              <a:pPr/>
              <a:t>2023/06/07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969A175A-76E1-4F2D-BCD0-8417651358FF}"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9523978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31F6716-0AEC-4BC4-96E4-B57A6210723E}" type="datetimeFigureOut">
              <a:rPr lang="en-ZA">
                <a:solidFill>
                  <a:prstClr val="black">
                    <a:tint val="75000"/>
                  </a:prstClr>
                </a:solidFill>
              </a:rPr>
              <a:pPr/>
              <a:t>2023/06/07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969A175A-76E1-4F2D-BCD0-8417651358FF}"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597794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1F6716-0AEC-4BC4-96E4-B57A6210723E}" type="datetimeFigureOut">
              <a:rPr lang="en-ZA">
                <a:solidFill>
                  <a:prstClr val="black">
                    <a:tint val="75000"/>
                  </a:prstClr>
                </a:solidFill>
              </a:rPr>
              <a:pPr/>
              <a:t>2023/06/07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969A175A-76E1-4F2D-BCD0-8417651358FF}"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4210643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D31F6716-0AEC-4BC4-96E4-B57A6210723E}" type="datetimeFigureOut">
              <a:rPr lang="en-ZA">
                <a:solidFill>
                  <a:prstClr val="black">
                    <a:tint val="75000"/>
                  </a:prstClr>
                </a:solidFill>
              </a:rPr>
              <a:pPr/>
              <a:t>2023/06/07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969A175A-76E1-4F2D-BCD0-8417651358FF}"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6742886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D31F6716-0AEC-4BC4-96E4-B57A6210723E}" type="datetimeFigureOut">
              <a:rPr lang="en-ZA">
                <a:solidFill>
                  <a:prstClr val="black">
                    <a:tint val="75000"/>
                  </a:prstClr>
                </a:solidFill>
              </a:rPr>
              <a:pPr/>
              <a:t>2023/06/07</a:t>
            </a:fld>
            <a:endParaRPr lang="en-ZA">
              <a:solidFill>
                <a:prstClr val="black">
                  <a:tint val="75000"/>
                </a:prstClr>
              </a:solidFill>
            </a:endParaRPr>
          </a:p>
        </p:txBody>
      </p:sp>
      <p:sp>
        <p:nvSpPr>
          <p:cNvPr id="8" name="Footer Placeholder 7"/>
          <p:cNvSpPr>
            <a:spLocks noGrp="1"/>
          </p:cNvSpPr>
          <p:nvPr>
            <p:ph type="ftr" sz="quarter" idx="11"/>
          </p:nvPr>
        </p:nvSpPr>
        <p:spPr/>
        <p:txBody>
          <a:bodyPr/>
          <a:lstStyle/>
          <a:p>
            <a:endParaRPr lang="en-ZA">
              <a:solidFill>
                <a:prstClr val="black">
                  <a:tint val="75000"/>
                </a:prstClr>
              </a:solidFill>
            </a:endParaRPr>
          </a:p>
        </p:txBody>
      </p:sp>
      <p:sp>
        <p:nvSpPr>
          <p:cNvPr id="9" name="Slide Number Placeholder 8"/>
          <p:cNvSpPr>
            <a:spLocks noGrp="1"/>
          </p:cNvSpPr>
          <p:nvPr>
            <p:ph type="sldNum" sz="quarter" idx="12"/>
          </p:nvPr>
        </p:nvSpPr>
        <p:spPr/>
        <p:txBody>
          <a:bodyPr/>
          <a:lstStyle/>
          <a:p>
            <a:fld id="{969A175A-76E1-4F2D-BCD0-8417651358FF}"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77663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7" name="Rectangle 6"/>
          <p:cNvSpPr/>
          <p:nvPr userDrawn="1"/>
        </p:nvSpPr>
        <p:spPr>
          <a:xfrm>
            <a:off x="483442" y="2495553"/>
            <a:ext cx="10575235" cy="2337684"/>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bg1"/>
              </a:solidFill>
              <a:latin typeface="Segoe UI Light" panose="020B0502040204020203" pitchFamily="34" charset="0"/>
              <a:cs typeface="Segoe UI Light" panose="020B0502040204020203" pitchFamily="34" charset="0"/>
            </a:endParaRPr>
          </a:p>
        </p:txBody>
      </p:sp>
      <p:sp>
        <p:nvSpPr>
          <p:cNvPr id="12" name="Right Triangle 11"/>
          <p:cNvSpPr/>
          <p:nvPr userDrawn="1"/>
        </p:nvSpPr>
        <p:spPr>
          <a:xfrm flipV="1">
            <a:off x="10315" y="0"/>
            <a:ext cx="1857152" cy="5146160"/>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3" name="Right Triangle 12"/>
          <p:cNvSpPr/>
          <p:nvPr userDrawn="1"/>
        </p:nvSpPr>
        <p:spPr>
          <a:xfrm>
            <a:off x="4" y="0"/>
            <a:ext cx="1240465" cy="6858000"/>
          </a:xfrm>
          <a:prstGeom prst="rtTriangl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5" name="Right Triangle 14"/>
          <p:cNvSpPr/>
          <p:nvPr userDrawn="1"/>
        </p:nvSpPr>
        <p:spPr>
          <a:xfrm flipV="1">
            <a:off x="4" y="0"/>
            <a:ext cx="1857153" cy="3103932"/>
          </a:xfrm>
          <a:prstGeom prst="rtTriangle">
            <a:avLst/>
          </a:prstGeom>
          <a:solidFill>
            <a:srgbClr val="00206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6" name="Title 1"/>
          <p:cNvSpPr>
            <a:spLocks noGrp="1"/>
          </p:cNvSpPr>
          <p:nvPr>
            <p:ph type="ctrTitle" hasCustomPrompt="1"/>
          </p:nvPr>
        </p:nvSpPr>
        <p:spPr>
          <a:xfrm>
            <a:off x="1475772" y="2983401"/>
            <a:ext cx="9294471" cy="1463040"/>
          </a:xfrm>
          <a:ln>
            <a:noFill/>
          </a:ln>
        </p:spPr>
        <p:txBody>
          <a:bodyPr anchor="ctr">
            <a:normAutofit/>
          </a:bodyPr>
          <a:lstStyle>
            <a:lvl1pPr algn="r">
              <a:defRPr sz="4400" cap="none" spc="200" baseline="0">
                <a:solidFill>
                  <a:srgbClr val="002060"/>
                </a:solidFill>
                <a:latin typeface="Calibri Light" panose="020F0302020204030204" pitchFamily="34" charset="0"/>
                <a:cs typeface="Calibri Light" panose="020F0302020204030204" pitchFamily="34" charset="0"/>
              </a:defRPr>
            </a:lvl1pPr>
          </a:lstStyle>
          <a:p>
            <a:r>
              <a:rPr lang="en-US" dirty="0" smtClean="0"/>
              <a:t>Click To Edit Master Title Style</a:t>
            </a:r>
            <a:endParaRPr lang="en-US" dirty="0"/>
          </a:p>
        </p:txBody>
      </p:sp>
      <p:sp>
        <p:nvSpPr>
          <p:cNvPr id="8" name="Date Placeholder 3"/>
          <p:cNvSpPr>
            <a:spLocks noGrp="1"/>
          </p:cNvSpPr>
          <p:nvPr>
            <p:ph type="dt" sz="half" idx="2"/>
          </p:nvPr>
        </p:nvSpPr>
        <p:spPr>
          <a:xfrm>
            <a:off x="457201" y="6470704"/>
            <a:ext cx="2721074" cy="274320"/>
          </a:xfrm>
          <a:prstGeom prst="rect">
            <a:avLst/>
          </a:prstGeom>
        </p:spPr>
        <p:txBody>
          <a:bodyPr vert="horz" lIns="91440" tIns="45720" rIns="91440" bIns="45720" rtlCol="0" anchor="ctr"/>
          <a:lstStyle>
            <a:lvl1pPr algn="ctr">
              <a:defRPr sz="1200">
                <a:solidFill>
                  <a:schemeClr val="tx1">
                    <a:lumMod val="95000"/>
                    <a:lumOff val="5000"/>
                  </a:schemeClr>
                </a:solidFill>
                <a:latin typeface="Calibri" panose="020F0502020204030204" pitchFamily="34" charset="0"/>
                <a:cs typeface="Calibri" panose="020F0502020204030204" pitchFamily="34" charset="0"/>
              </a:defRPr>
            </a:lvl1pPr>
          </a:lstStyle>
          <a:p>
            <a:fld id="{25CC1A35-4312-4E26-BE47-E24387F6892A}" type="datetime1">
              <a:rPr lang="en-ZA" smtClean="0"/>
              <a:pPr/>
              <a:t>2023/06/07</a:t>
            </a:fld>
            <a:endParaRPr lang="en-ZA" dirty="0"/>
          </a:p>
        </p:txBody>
      </p:sp>
      <p:sp>
        <p:nvSpPr>
          <p:cNvPr id="9" name="Footer Placeholder 4"/>
          <p:cNvSpPr>
            <a:spLocks noGrp="1"/>
          </p:cNvSpPr>
          <p:nvPr>
            <p:ph type="ftr" sz="quarter" idx="3"/>
          </p:nvPr>
        </p:nvSpPr>
        <p:spPr>
          <a:xfrm>
            <a:off x="3264061" y="6470704"/>
            <a:ext cx="7480331" cy="274320"/>
          </a:xfrm>
          <a:prstGeom prst="rect">
            <a:avLst/>
          </a:prstGeom>
        </p:spPr>
        <p:txBody>
          <a:bodyPr vert="horz" lIns="91440" tIns="45720" rIns="91440" bIns="45720" rtlCol="0" anchor="ctr"/>
          <a:lstStyle>
            <a:lvl1pPr algn="ctr">
              <a:defRPr sz="1200" cap="all" baseline="0">
                <a:solidFill>
                  <a:schemeClr val="tx1">
                    <a:lumMod val="95000"/>
                    <a:lumOff val="5000"/>
                  </a:schemeClr>
                </a:solidFill>
                <a:latin typeface="Calibri" panose="020F0502020204030204" pitchFamily="34" charset="0"/>
                <a:cs typeface="Calibri" panose="020F0502020204030204" pitchFamily="34" charset="0"/>
              </a:defRPr>
            </a:lvl1pPr>
          </a:lstStyle>
          <a:p>
            <a:endParaRPr lang="en-ZA" dirty="0"/>
          </a:p>
        </p:txBody>
      </p:sp>
      <p:sp>
        <p:nvSpPr>
          <p:cNvPr id="10"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ctr">
              <a:defRPr sz="1200" b="1">
                <a:solidFill>
                  <a:schemeClr val="tx1">
                    <a:lumMod val="95000"/>
                    <a:lumOff val="5000"/>
                  </a:schemeClr>
                </a:solidFill>
                <a:latin typeface="Calibri" panose="020F0502020204030204" pitchFamily="34" charset="0"/>
                <a:cs typeface="Calibri" panose="020F0502020204030204" pitchFamily="34" charset="0"/>
              </a:defRPr>
            </a:lvl1pPr>
          </a:lstStyle>
          <a:p>
            <a:fld id="{70AAA570-3596-44A9-950A-E638EE719369}" type="slidenum">
              <a:rPr lang="en-ZA" smtClean="0"/>
              <a:pPr/>
              <a:t>‹#›</a:t>
            </a:fld>
            <a:endParaRPr lang="en-ZA" dirty="0"/>
          </a:p>
        </p:txBody>
      </p:sp>
    </p:spTree>
    <p:extLst>
      <p:ext uri="{BB962C8B-B14F-4D97-AF65-F5344CB8AC3E}">
        <p14:creationId xmlns:p14="http://schemas.microsoft.com/office/powerpoint/2010/main" xmlns="" val="190029313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D31F6716-0AEC-4BC4-96E4-B57A6210723E}" type="datetimeFigureOut">
              <a:rPr lang="en-ZA">
                <a:solidFill>
                  <a:prstClr val="black">
                    <a:tint val="75000"/>
                  </a:prstClr>
                </a:solidFill>
              </a:rPr>
              <a:pPr/>
              <a:t>2023/06/07</a:t>
            </a:fld>
            <a:endParaRPr lang="en-ZA">
              <a:solidFill>
                <a:prstClr val="black">
                  <a:tint val="75000"/>
                </a:prstClr>
              </a:solidFill>
            </a:endParaRPr>
          </a:p>
        </p:txBody>
      </p:sp>
      <p:sp>
        <p:nvSpPr>
          <p:cNvPr id="4" name="Footer Placeholder 3"/>
          <p:cNvSpPr>
            <a:spLocks noGrp="1"/>
          </p:cNvSpPr>
          <p:nvPr>
            <p:ph type="ftr" sz="quarter" idx="11"/>
          </p:nvPr>
        </p:nvSpPr>
        <p:spPr/>
        <p:txBody>
          <a:bodyPr/>
          <a:lstStyle/>
          <a:p>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fld id="{969A175A-76E1-4F2D-BCD0-8417651358FF}"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042439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1F6716-0AEC-4BC4-96E4-B57A6210723E}" type="datetimeFigureOut">
              <a:rPr lang="en-ZA">
                <a:solidFill>
                  <a:prstClr val="black">
                    <a:tint val="75000"/>
                  </a:prstClr>
                </a:solidFill>
              </a:rPr>
              <a:pPr/>
              <a:t>2023/06/07</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endParaRPr lang="en-ZA">
              <a:solidFill>
                <a:prstClr val="black">
                  <a:tint val="75000"/>
                </a:prstClr>
              </a:solidFill>
            </a:endParaRPr>
          </a:p>
        </p:txBody>
      </p:sp>
      <p:sp>
        <p:nvSpPr>
          <p:cNvPr id="4" name="Slide Number Placeholder 3"/>
          <p:cNvSpPr>
            <a:spLocks noGrp="1"/>
          </p:cNvSpPr>
          <p:nvPr>
            <p:ph type="sldNum" sz="quarter" idx="12"/>
          </p:nvPr>
        </p:nvSpPr>
        <p:spPr/>
        <p:txBody>
          <a:bodyPr/>
          <a:lstStyle/>
          <a:p>
            <a:fld id="{969A175A-76E1-4F2D-BCD0-8417651358FF}"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9661213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1F6716-0AEC-4BC4-96E4-B57A6210723E}" type="datetimeFigureOut">
              <a:rPr lang="en-ZA">
                <a:solidFill>
                  <a:prstClr val="black">
                    <a:tint val="75000"/>
                  </a:prstClr>
                </a:solidFill>
              </a:rPr>
              <a:pPr/>
              <a:t>2023/06/07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969A175A-76E1-4F2D-BCD0-8417651358FF}"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3463077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1F6716-0AEC-4BC4-96E4-B57A6210723E}" type="datetimeFigureOut">
              <a:rPr lang="en-ZA">
                <a:solidFill>
                  <a:prstClr val="black">
                    <a:tint val="75000"/>
                  </a:prstClr>
                </a:solidFill>
              </a:rPr>
              <a:pPr/>
              <a:t>2023/06/07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969A175A-76E1-4F2D-BCD0-8417651358FF}"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8445897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31F6716-0AEC-4BC4-96E4-B57A6210723E}" type="datetimeFigureOut">
              <a:rPr lang="en-ZA">
                <a:solidFill>
                  <a:prstClr val="black">
                    <a:tint val="75000"/>
                  </a:prstClr>
                </a:solidFill>
              </a:rPr>
              <a:pPr/>
              <a:t>2023/06/07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969A175A-76E1-4F2D-BCD0-8417651358FF}"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7446685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31F6716-0AEC-4BC4-96E4-B57A6210723E}" type="datetimeFigureOut">
              <a:rPr lang="en-ZA">
                <a:solidFill>
                  <a:prstClr val="black">
                    <a:tint val="75000"/>
                  </a:prstClr>
                </a:solidFill>
              </a:rPr>
              <a:pPr/>
              <a:t>2023/06/07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969A175A-76E1-4F2D-BCD0-8417651358FF}"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535989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ight Triangle 7"/>
          <p:cNvSpPr/>
          <p:nvPr userDrawn="1"/>
        </p:nvSpPr>
        <p:spPr>
          <a:xfrm flipV="1">
            <a:off x="1" y="-3"/>
            <a:ext cx="433387" cy="1909765"/>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2" name="Title 1"/>
          <p:cNvSpPr>
            <a:spLocks noGrp="1"/>
          </p:cNvSpPr>
          <p:nvPr>
            <p:ph type="title" hasCustomPrompt="1"/>
          </p:nvPr>
        </p:nvSpPr>
        <p:spPr>
          <a:xfrm>
            <a:off x="433388" y="350651"/>
            <a:ext cx="11377612" cy="730445"/>
          </a:xfrm>
        </p:spPr>
        <p:txBody>
          <a:bodyPr>
            <a:normAutofit/>
          </a:bodyPr>
          <a:lstStyle>
            <a:lvl1pPr>
              <a:defRPr sz="4400" b="1" cap="none">
                <a:latin typeface="Calibri Light" panose="020F0302020204030204" pitchFamily="34" charset="0"/>
                <a:cs typeface="Calibri Light" panose="020F03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360363" indent="-360363">
              <a:buClr>
                <a:srgbClr val="002060"/>
              </a:buClr>
              <a:buFont typeface="Arial" panose="020B0604020202020204" pitchFamily="34" charset="0"/>
              <a:buChar char="•"/>
              <a:defRPr sz="2800">
                <a:latin typeface="Calibri Light" panose="020F0302020204030204" pitchFamily="34" charset="0"/>
                <a:cs typeface="Calibri Light" panose="020F0302020204030204" pitchFamily="34" charset="0"/>
              </a:defRPr>
            </a:lvl1pPr>
            <a:lvl2pPr marL="715963" indent="-355600">
              <a:buClr>
                <a:srgbClr val="002060"/>
              </a:buClr>
              <a:buSzPct val="80000"/>
              <a:buFont typeface="Wingdings" panose="05000000000000000000" pitchFamily="2" charset="2"/>
              <a:buChar char="§"/>
              <a:defRPr sz="2400">
                <a:latin typeface="Calibri Light" panose="020F0302020204030204" pitchFamily="34" charset="0"/>
                <a:cs typeface="Calibri Light" panose="020F0302020204030204" pitchFamily="34" charset="0"/>
              </a:defRPr>
            </a:lvl2pPr>
            <a:lvl3pPr marL="1076325" indent="-360363">
              <a:buClr>
                <a:srgbClr val="002060"/>
              </a:buClr>
              <a:buFont typeface="Segoe UI" panose="020B0502040204020203" pitchFamily="34" charset="0"/>
              <a:buChar char="‐"/>
              <a:defRPr sz="1800">
                <a:latin typeface="Calibri Light" panose="020F0302020204030204" pitchFamily="34" charset="0"/>
                <a:cs typeface="Calibri Light" panose="020F0302020204030204" pitchFamily="34" charset="0"/>
              </a:defRPr>
            </a:lvl3pPr>
            <a:lvl4pPr marL="1438275" indent="-361950">
              <a:buClr>
                <a:srgbClr val="002060"/>
              </a:buClr>
              <a:buSzPct val="80000"/>
              <a:buFont typeface="Wingdings" panose="05000000000000000000" pitchFamily="2" charset="2"/>
              <a:buChar char="v"/>
              <a:defRPr sz="1800">
                <a:latin typeface="Calibri Light" panose="020F0302020204030204" pitchFamily="34" charset="0"/>
                <a:cs typeface="Calibri Light" panose="020F0302020204030204" pitchFamily="34" charset="0"/>
              </a:defRPr>
            </a:lvl4pPr>
            <a:lvl5pPr marL="982964" indent="-342900">
              <a:buClr>
                <a:srgbClr val="002060"/>
              </a:buClr>
              <a:buFont typeface="Arial" panose="020B0604020202020204" pitchFamily="34" charset="0"/>
              <a:buChar char="•"/>
              <a:defRPr sz="1800">
                <a:latin typeface="Calibri Light" panose="020F0302020204030204" pitchFamily="34" charset="0"/>
                <a:cs typeface="Calibri Light" panose="020F03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10"/>
          </p:nvPr>
        </p:nvSpPr>
        <p:spPr/>
        <p:txBody>
          <a:bodyPr/>
          <a:lstStyle/>
          <a:p>
            <a:fld id="{B916E7F2-F649-4725-BA31-ED603448CFE1}" type="datetime1">
              <a:rPr lang="en-ZA" smtClean="0"/>
              <a:pPr/>
              <a:t>2023/06/07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7" name="Right Triangle 6"/>
          <p:cNvSpPr/>
          <p:nvPr userDrawn="1"/>
        </p:nvSpPr>
        <p:spPr>
          <a:xfrm flipV="1">
            <a:off x="1" y="0"/>
            <a:ext cx="433387" cy="1119188"/>
          </a:xfrm>
          <a:prstGeom prst="rtTriangl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0" name="Slide Number Placeholder 5"/>
          <p:cNvSpPr>
            <a:spLocks noGrp="1"/>
          </p:cNvSpPr>
          <p:nvPr>
            <p:ph type="sldNum" sz="quarter" idx="12"/>
          </p:nvPr>
        </p:nvSpPr>
        <p:spPr>
          <a:xfrm>
            <a:off x="10837333" y="6470704"/>
            <a:ext cx="973667" cy="274320"/>
          </a:xfrm>
        </p:spPr>
        <p:txBody>
          <a:bodyPr/>
          <a:lstStyle/>
          <a:p>
            <a:fld id="{70AAA570-3596-44A9-950A-E638EE719369}" type="slidenum">
              <a:rPr lang="en-ZA" smtClean="0"/>
              <a:pPr/>
              <a:t>‹#›</a:t>
            </a:fld>
            <a:endParaRPr lang="en-ZA" dirty="0"/>
          </a:p>
        </p:txBody>
      </p:sp>
    </p:spTree>
    <p:extLst>
      <p:ext uri="{BB962C8B-B14F-4D97-AF65-F5344CB8AC3E}">
        <p14:creationId xmlns:p14="http://schemas.microsoft.com/office/powerpoint/2010/main" xmlns="" val="36170759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pPr>
              <a:defRPr/>
            </a:pPr>
            <a:fld id="{974CCB97-F3E0-48BD-9BE5-27484EEF60B8}" type="datetime1">
              <a:rPr lang="en-ZA" smtClean="0">
                <a:solidFill>
                  <a:srgbClr val="696464"/>
                </a:solidFill>
              </a:rPr>
              <a:pPr>
                <a:defRPr/>
              </a:pPr>
              <a:t>2023/06/07</a:t>
            </a:fld>
            <a:endParaRPr lang="en-ZA" dirty="0">
              <a:solidFill>
                <a:srgbClr val="696464"/>
              </a:solidFill>
            </a:endParaRPr>
          </a:p>
        </p:txBody>
      </p:sp>
      <p:sp>
        <p:nvSpPr>
          <p:cNvPr id="17" name="Footer Placeholder 16"/>
          <p:cNvSpPr>
            <a:spLocks noGrp="1"/>
          </p:cNvSpPr>
          <p:nvPr>
            <p:ph type="ftr" sz="quarter" idx="11"/>
          </p:nvPr>
        </p:nvSpPr>
        <p:spPr/>
        <p:txBody>
          <a:bodyPr/>
          <a:lstStyle/>
          <a:p>
            <a:pPr>
              <a:defRPr/>
            </a:pPr>
            <a:r>
              <a:rPr lang="en-ZA" dirty="0"/>
              <a:t>CONFIDENTIAL</a:t>
            </a: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E5680E73-CA9D-4D7A-95C2-09EAA4128E8D}" type="slidenum">
              <a:rPr lang="en-ZA" smtClean="0"/>
              <a:pPr>
                <a:defRPr/>
              </a:pPr>
              <a:t>‹#›</a:t>
            </a:fld>
            <a:endParaRPr lang="en-ZA" dirty="0"/>
          </a:p>
        </p:txBody>
      </p:sp>
      <p:sp>
        <p:nvSpPr>
          <p:cNvPr id="7" name="Rectangle 6"/>
          <p:cNvSpPr/>
          <p:nvPr/>
        </p:nvSpPr>
        <p:spPr>
          <a:xfrm>
            <a:off x="92312" y="1846262"/>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10" name="Rectangle 9"/>
          <p:cNvSpPr/>
          <p:nvPr/>
        </p:nvSpPr>
        <p:spPr>
          <a:xfrm>
            <a:off x="92312" y="1793678"/>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11" name="Rectangle 10"/>
          <p:cNvSpPr/>
          <p:nvPr/>
        </p:nvSpPr>
        <p:spPr>
          <a:xfrm>
            <a:off x="92312" y="3373607"/>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8" name="Title 7"/>
          <p:cNvSpPr>
            <a:spLocks noGrp="1"/>
          </p:cNvSpPr>
          <p:nvPr>
            <p:ph type="ctrTitle"/>
          </p:nvPr>
        </p:nvSpPr>
        <p:spPr>
          <a:xfrm>
            <a:off x="562598" y="1908915"/>
            <a:ext cx="109728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7"/>
          <p:cNvPicPr>
            <a:picLocks noChangeAspect="1"/>
          </p:cNvPicPr>
          <p:nvPr userDrawn="1"/>
        </p:nvPicPr>
        <p:blipFill>
          <a:blip r:embed="rId2" cstate="print"/>
          <a:srcRect/>
          <a:stretch>
            <a:fillRect/>
          </a:stretch>
        </p:blipFill>
        <p:spPr bwMode="auto">
          <a:xfrm>
            <a:off x="10144814" y="194677"/>
            <a:ext cx="1855098" cy="1531573"/>
          </a:xfrm>
          <a:prstGeom prst="rect">
            <a:avLst/>
          </a:prstGeom>
          <a:noFill/>
          <a:ln w="9525">
            <a:noFill/>
            <a:miter lim="800000"/>
            <a:headEnd/>
            <a:tailEnd/>
          </a:ln>
        </p:spPr>
      </p:pic>
      <p:pic>
        <p:nvPicPr>
          <p:cNvPr id="18" name="Picture 17"/>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35360" y="166079"/>
            <a:ext cx="1313648" cy="1560171"/>
          </a:xfrm>
          <a:prstGeom prst="rect">
            <a:avLst/>
          </a:prstGeom>
          <a:noFill/>
        </p:spPr>
      </p:pic>
    </p:spTree>
    <p:extLst>
      <p:ext uri="{BB962C8B-B14F-4D97-AF65-F5344CB8AC3E}">
        <p14:creationId xmlns:p14="http://schemas.microsoft.com/office/powerpoint/2010/main" xmlns="" val="419617268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a:defRPr/>
            </a:pPr>
            <a:fld id="{C4F12A8A-6750-45EB-AA67-40E03EF0FB48}" type="datetime1">
              <a:rPr lang="en-ZA" smtClean="0">
                <a:solidFill>
                  <a:srgbClr val="696464"/>
                </a:solidFill>
              </a:rPr>
              <a:pPr>
                <a:defRPr/>
              </a:pPr>
              <a:t>2023/06/07</a:t>
            </a:fld>
            <a:endParaRPr lang="en-ZA" dirty="0">
              <a:solidFill>
                <a:srgbClr val="696464"/>
              </a:solidFill>
            </a:endParaRPr>
          </a:p>
        </p:txBody>
      </p:sp>
      <p:sp>
        <p:nvSpPr>
          <p:cNvPr id="5" name="Footer Placeholder 4"/>
          <p:cNvSpPr>
            <a:spLocks noGrp="1"/>
          </p:cNvSpPr>
          <p:nvPr>
            <p:ph type="ftr" sz="quarter" idx="11"/>
          </p:nvPr>
        </p:nvSpPr>
        <p:spPr/>
        <p:txBody>
          <a:bodyPr/>
          <a:lstStyle/>
          <a:p>
            <a:pPr>
              <a:defRPr/>
            </a:pPr>
            <a:r>
              <a:rPr lang="en-ZA" dirty="0"/>
              <a:t>CONFIDENTIAL</a:t>
            </a:r>
          </a:p>
        </p:txBody>
      </p:sp>
      <p:sp>
        <p:nvSpPr>
          <p:cNvPr id="6" name="Slide Number Placeholder 5"/>
          <p:cNvSpPr>
            <a:spLocks noGrp="1"/>
          </p:cNvSpPr>
          <p:nvPr>
            <p:ph type="sldNum" sz="quarter" idx="12"/>
          </p:nvPr>
        </p:nvSpPr>
        <p:spPr/>
        <p:txBody>
          <a:bodyPr/>
          <a:lstStyle/>
          <a:p>
            <a:pPr>
              <a:defRPr/>
            </a:pPr>
            <a:fld id="{6DBC77BE-3831-4392-9C72-09BFE3A5B646}" type="slidenum">
              <a:rPr lang="en-ZA" smtClean="0"/>
              <a:pPr>
                <a:defRPr/>
              </a:pPr>
              <a:t>‹#›</a:t>
            </a:fld>
            <a:endParaRPr lang="en-ZA" dirty="0"/>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xmlns="" val="251708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fld id="{B68E8DEF-CE3F-4FDF-A83E-455492F423CE}" type="datetime1">
              <a:rPr lang="en-ZA" smtClean="0">
                <a:solidFill>
                  <a:srgbClr val="696464"/>
                </a:solidFill>
              </a:rPr>
              <a:pPr>
                <a:defRPr/>
              </a:pPr>
              <a:t>2023/06/07</a:t>
            </a:fld>
            <a:endParaRPr lang="en-ZA" dirty="0">
              <a:solidFill>
                <a:srgbClr val="696464"/>
              </a:solidFill>
            </a:endParaRPr>
          </a:p>
        </p:txBody>
      </p:sp>
      <p:sp>
        <p:nvSpPr>
          <p:cNvPr id="5" name="Footer Placeholder 4"/>
          <p:cNvSpPr>
            <a:spLocks noGrp="1"/>
          </p:cNvSpPr>
          <p:nvPr>
            <p:ph type="ftr" sz="quarter" idx="11"/>
          </p:nvPr>
        </p:nvSpPr>
        <p:spPr>
          <a:xfrm>
            <a:off x="1066800" y="6172200"/>
            <a:ext cx="5334000" cy="457200"/>
          </a:xfrm>
        </p:spPr>
        <p:txBody>
          <a:bodyPr/>
          <a:lstStyle/>
          <a:p>
            <a:pPr>
              <a:defRPr/>
            </a:pPr>
            <a:r>
              <a:rPr lang="en-ZA" dirty="0"/>
              <a:t>CONFIDENTIAL</a:t>
            </a:r>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6" name="Slide Number Placeholder 5"/>
          <p:cNvSpPr>
            <a:spLocks noGrp="1"/>
          </p:cNvSpPr>
          <p:nvPr>
            <p:ph type="sldNum" sz="quarter" idx="12"/>
          </p:nvPr>
        </p:nvSpPr>
        <p:spPr>
          <a:xfrm>
            <a:off x="195072" y="6208776"/>
            <a:ext cx="609600" cy="457200"/>
          </a:xfrm>
        </p:spPr>
        <p:txBody>
          <a:bodyPr/>
          <a:lstStyle/>
          <a:p>
            <a:pPr>
              <a:defRPr/>
            </a:pPr>
            <a:fld id="{335C892F-1CD2-4FB1-94AC-F7CEF722703F}" type="slidenum">
              <a:rPr lang="en-ZA" smtClean="0"/>
              <a:pPr>
                <a:defRPr/>
              </a:pPr>
              <a:t>‹#›</a:t>
            </a:fld>
            <a:endParaRPr lang="en-ZA" dirty="0"/>
          </a:p>
        </p:txBody>
      </p:sp>
    </p:spTree>
    <p:extLst>
      <p:ext uri="{BB962C8B-B14F-4D97-AF65-F5344CB8AC3E}">
        <p14:creationId xmlns:p14="http://schemas.microsoft.com/office/powerpoint/2010/main" xmlns="" val="985941380"/>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pPr>
              <a:defRPr/>
            </a:pPr>
            <a:fld id="{67EEEDCD-2EAF-4554-831E-FA961DABD1DA}" type="datetime1">
              <a:rPr lang="en-ZA" smtClean="0">
                <a:solidFill>
                  <a:srgbClr val="696464"/>
                </a:solidFill>
              </a:rPr>
              <a:pPr>
                <a:defRPr/>
              </a:pPr>
              <a:t>2023/06/07</a:t>
            </a:fld>
            <a:endParaRPr lang="en-ZA" dirty="0">
              <a:solidFill>
                <a:srgbClr val="696464"/>
              </a:solidFill>
            </a:endParaRPr>
          </a:p>
        </p:txBody>
      </p:sp>
      <p:sp>
        <p:nvSpPr>
          <p:cNvPr id="6" name="Footer Placeholder 5"/>
          <p:cNvSpPr>
            <a:spLocks noGrp="1"/>
          </p:cNvSpPr>
          <p:nvPr>
            <p:ph type="ftr" sz="quarter" idx="11"/>
          </p:nvPr>
        </p:nvSpPr>
        <p:spPr/>
        <p:txBody>
          <a:bodyPr/>
          <a:lstStyle/>
          <a:p>
            <a:pPr>
              <a:defRPr/>
            </a:pPr>
            <a:r>
              <a:rPr lang="en-ZA" dirty="0"/>
              <a:t>CONFIDENTIAL</a:t>
            </a:r>
          </a:p>
        </p:txBody>
      </p:sp>
      <p:sp>
        <p:nvSpPr>
          <p:cNvPr id="7" name="Slide Number Placeholder 6"/>
          <p:cNvSpPr>
            <a:spLocks noGrp="1"/>
          </p:cNvSpPr>
          <p:nvPr>
            <p:ph type="sldNum" sz="quarter" idx="12"/>
          </p:nvPr>
        </p:nvSpPr>
        <p:spPr/>
        <p:txBody>
          <a:bodyPr/>
          <a:lstStyle/>
          <a:p>
            <a:pPr>
              <a:defRPr/>
            </a:pPr>
            <a:fld id="{70324A8E-483A-4B81-A425-31D1FBD32923}" type="slidenum">
              <a:rPr lang="en-ZA" smtClean="0"/>
              <a:pPr>
                <a:defRPr/>
              </a:pPr>
              <a:t>‹#›</a:t>
            </a:fld>
            <a:endParaRPr lang="en-ZA" dirty="0"/>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xmlns="" val="3968471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pPr>
              <a:defRPr/>
            </a:pPr>
            <a:fld id="{A9625E58-0A48-4574-B2CD-086D3328A762}" type="datetime1">
              <a:rPr lang="en-ZA" smtClean="0">
                <a:solidFill>
                  <a:srgbClr val="696464"/>
                </a:solidFill>
              </a:rPr>
              <a:pPr>
                <a:defRPr/>
              </a:pPr>
              <a:t>2023/06/07</a:t>
            </a:fld>
            <a:endParaRPr lang="en-ZA" dirty="0">
              <a:solidFill>
                <a:srgbClr val="696464"/>
              </a:solidFill>
            </a:endParaRPr>
          </a:p>
        </p:txBody>
      </p:sp>
      <p:sp>
        <p:nvSpPr>
          <p:cNvPr id="8" name="Footer Placeholder 7"/>
          <p:cNvSpPr>
            <a:spLocks noGrp="1"/>
          </p:cNvSpPr>
          <p:nvPr>
            <p:ph type="ftr" sz="quarter" idx="11"/>
          </p:nvPr>
        </p:nvSpPr>
        <p:spPr/>
        <p:txBody>
          <a:bodyPr/>
          <a:lstStyle/>
          <a:p>
            <a:pPr>
              <a:defRPr/>
            </a:pPr>
            <a:r>
              <a:rPr lang="en-ZA" dirty="0"/>
              <a:t>CONFIDENTIAL</a:t>
            </a:r>
          </a:p>
        </p:txBody>
      </p:sp>
      <p:sp>
        <p:nvSpPr>
          <p:cNvPr id="9" name="Slide Number Placeholder 8"/>
          <p:cNvSpPr>
            <a:spLocks noGrp="1"/>
          </p:cNvSpPr>
          <p:nvPr>
            <p:ph type="sldNum" sz="quarter" idx="12"/>
          </p:nvPr>
        </p:nvSpPr>
        <p:spPr/>
        <p:txBody>
          <a:bodyPr/>
          <a:lstStyle/>
          <a:p>
            <a:pPr>
              <a:defRPr/>
            </a:pPr>
            <a:fld id="{E24DC8BE-482C-422F-AF4D-AD33D89B2CF8}" type="slidenum">
              <a:rPr lang="en-ZA" smtClean="0"/>
              <a:pPr>
                <a:defRPr/>
              </a:pPr>
              <a:t>‹#›</a:t>
            </a:fld>
            <a:endParaRPr lang="en-ZA" dirty="0"/>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xmlns="" val="4169911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a:defRPr/>
            </a:pPr>
            <a:fld id="{21CAE7D9-5D3F-4DC6-B1AE-9B3569871B1C}" type="datetime1">
              <a:rPr lang="en-ZA" smtClean="0">
                <a:solidFill>
                  <a:srgbClr val="696464"/>
                </a:solidFill>
              </a:rPr>
              <a:pPr>
                <a:defRPr/>
              </a:pPr>
              <a:t>2023/06/07</a:t>
            </a:fld>
            <a:endParaRPr lang="en-ZA" dirty="0">
              <a:solidFill>
                <a:srgbClr val="696464"/>
              </a:solidFill>
            </a:endParaRPr>
          </a:p>
        </p:txBody>
      </p:sp>
      <p:sp>
        <p:nvSpPr>
          <p:cNvPr id="4" name="Footer Placeholder 3"/>
          <p:cNvSpPr>
            <a:spLocks noGrp="1"/>
          </p:cNvSpPr>
          <p:nvPr>
            <p:ph type="ftr" sz="quarter" idx="11"/>
          </p:nvPr>
        </p:nvSpPr>
        <p:spPr/>
        <p:txBody>
          <a:bodyPr/>
          <a:lstStyle/>
          <a:p>
            <a:pPr>
              <a:defRPr/>
            </a:pPr>
            <a:r>
              <a:rPr lang="en-ZA" dirty="0"/>
              <a:t>CONFIDENTIAL</a:t>
            </a:r>
          </a:p>
        </p:txBody>
      </p:sp>
      <p:sp>
        <p:nvSpPr>
          <p:cNvPr id="5" name="Slide Number Placeholder 4"/>
          <p:cNvSpPr>
            <a:spLocks noGrp="1"/>
          </p:cNvSpPr>
          <p:nvPr>
            <p:ph type="sldNum" sz="quarter" idx="12"/>
          </p:nvPr>
        </p:nvSpPr>
        <p:spPr/>
        <p:txBody>
          <a:bodyPr/>
          <a:lstStyle/>
          <a:p>
            <a:pPr>
              <a:defRPr/>
            </a:pPr>
            <a:fld id="{563C8CFE-64EE-4520-A88C-EC7CB9CF2026}" type="slidenum">
              <a:rPr lang="en-ZA" smtClean="0"/>
              <a:pPr>
                <a:defRPr/>
              </a:pPr>
              <a:t>‹#›</a:t>
            </a:fld>
            <a:endParaRPr lang="en-ZA" dirty="0"/>
          </a:p>
        </p:txBody>
      </p:sp>
    </p:spTree>
    <p:extLst>
      <p:ext uri="{BB962C8B-B14F-4D97-AF65-F5344CB8AC3E}">
        <p14:creationId xmlns:p14="http://schemas.microsoft.com/office/powerpoint/2010/main" xmlns="" val="1057505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4.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ight Triangle 9"/>
          <p:cNvSpPr/>
          <p:nvPr userDrawn="1"/>
        </p:nvSpPr>
        <p:spPr>
          <a:xfrm>
            <a:off x="4" y="0"/>
            <a:ext cx="1240465" cy="6858000"/>
          </a:xfrm>
          <a:prstGeom prst="rtTriangl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2" name="Title Placeholder 1"/>
          <p:cNvSpPr>
            <a:spLocks noGrp="1"/>
          </p:cNvSpPr>
          <p:nvPr>
            <p:ph type="title"/>
          </p:nvPr>
        </p:nvSpPr>
        <p:spPr>
          <a:xfrm>
            <a:off x="433388" y="350651"/>
            <a:ext cx="11377612" cy="73044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33388" y="1309687"/>
            <a:ext cx="11377615" cy="4929188"/>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31" y="6470704"/>
            <a:ext cx="2154143" cy="274320"/>
          </a:xfrm>
          <a:prstGeom prst="rect">
            <a:avLst/>
          </a:prstGeom>
        </p:spPr>
        <p:txBody>
          <a:bodyPr vert="horz" lIns="91440" tIns="45720" rIns="91440" bIns="45720" rtlCol="0" anchor="ctr"/>
          <a:lstStyle>
            <a:lvl1pPr algn="ctr">
              <a:defRPr sz="1200">
                <a:solidFill>
                  <a:schemeClr val="tx1">
                    <a:lumMod val="95000"/>
                    <a:lumOff val="5000"/>
                  </a:schemeClr>
                </a:solidFill>
                <a:latin typeface="Calibri" panose="020F0502020204030204" pitchFamily="34" charset="0"/>
                <a:cs typeface="Calibri" panose="020F0502020204030204" pitchFamily="34" charset="0"/>
              </a:defRPr>
            </a:lvl1pPr>
          </a:lstStyle>
          <a:p>
            <a:fld id="{25CC1A35-4312-4E26-BE47-E24387F6892A}" type="datetime1">
              <a:rPr lang="en-ZA" smtClean="0"/>
              <a:pPr/>
              <a:t>2023/06/07</a:t>
            </a:fld>
            <a:endParaRPr lang="en-ZA" dirty="0"/>
          </a:p>
        </p:txBody>
      </p:sp>
      <p:sp>
        <p:nvSpPr>
          <p:cNvPr id="5" name="Footer Placeholder 4"/>
          <p:cNvSpPr>
            <a:spLocks noGrp="1"/>
          </p:cNvSpPr>
          <p:nvPr>
            <p:ph type="ftr" sz="quarter" idx="3"/>
          </p:nvPr>
        </p:nvSpPr>
        <p:spPr>
          <a:xfrm>
            <a:off x="3264061" y="6470704"/>
            <a:ext cx="7480331" cy="274320"/>
          </a:xfrm>
          <a:prstGeom prst="rect">
            <a:avLst/>
          </a:prstGeom>
        </p:spPr>
        <p:txBody>
          <a:bodyPr vert="horz" lIns="91440" tIns="45720" rIns="91440" bIns="45720" rtlCol="0" anchor="ctr"/>
          <a:lstStyle>
            <a:lvl1pPr algn="ctr">
              <a:defRPr sz="1200" cap="all" baseline="0">
                <a:solidFill>
                  <a:schemeClr val="tx1">
                    <a:lumMod val="95000"/>
                    <a:lumOff val="5000"/>
                  </a:schemeClr>
                </a:solidFill>
                <a:latin typeface="Calibri" panose="020F0502020204030204" pitchFamily="34" charset="0"/>
                <a:cs typeface="Calibri" panose="020F0502020204030204" pitchFamily="34" charset="0"/>
              </a:defRPr>
            </a:lvl1pPr>
          </a:lstStyle>
          <a:p>
            <a:endParaRPr lang="en-ZA"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ctr">
              <a:defRPr sz="1200" b="1">
                <a:solidFill>
                  <a:schemeClr val="tx1">
                    <a:lumMod val="95000"/>
                    <a:lumOff val="5000"/>
                  </a:schemeClr>
                </a:solidFill>
                <a:latin typeface="Calibri" panose="020F0502020204030204" pitchFamily="34" charset="0"/>
                <a:cs typeface="Calibri" panose="020F0502020204030204" pitchFamily="34" charset="0"/>
              </a:defRPr>
            </a:lvl1pPr>
          </a:lstStyle>
          <a:p>
            <a:fld id="{70AAA570-3596-44A9-950A-E638EE719369}" type="slidenum">
              <a:rPr lang="en-ZA" smtClean="0"/>
              <a:pPr/>
              <a:t>‹#›</a:t>
            </a:fld>
            <a:endParaRPr lang="en-ZA" dirty="0"/>
          </a:p>
        </p:txBody>
      </p:sp>
      <p:sp>
        <p:nvSpPr>
          <p:cNvPr id="8" name="Right Triangle 7"/>
          <p:cNvSpPr/>
          <p:nvPr userDrawn="1"/>
        </p:nvSpPr>
        <p:spPr>
          <a:xfrm flipV="1">
            <a:off x="1" y="-3"/>
            <a:ext cx="433387" cy="1909765"/>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9" name="Right Triangle 8"/>
          <p:cNvSpPr/>
          <p:nvPr userDrawn="1"/>
        </p:nvSpPr>
        <p:spPr>
          <a:xfrm flipV="1">
            <a:off x="1" y="0"/>
            <a:ext cx="433387" cy="1119188"/>
          </a:xfrm>
          <a:prstGeom prst="rtTriangle">
            <a:avLst/>
          </a:prstGeom>
          <a:solidFill>
            <a:srgbClr val="00206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Tree>
    <p:extLst>
      <p:ext uri="{BB962C8B-B14F-4D97-AF65-F5344CB8AC3E}">
        <p14:creationId xmlns:p14="http://schemas.microsoft.com/office/powerpoint/2010/main" xmlns="" val="4080176584"/>
      </p:ext>
    </p:extLst>
  </p:cSld>
  <p:clrMap bg1="lt1" tx1="dk1" bg2="lt2" tx2="dk2" accent1="accent1" accent2="accent2" accent3="accent3" accent4="accent4" accent5="accent5" accent6="accent6" hlink="hlink" folHlink="folHlink"/>
  <p:sldLayoutIdLst>
    <p:sldLayoutId id="2147483685" r:id="rId1"/>
    <p:sldLayoutId id="2147483697" r:id="rId2"/>
    <p:sldLayoutId id="2147483686" r:id="rId3"/>
  </p:sldLayoutIdLst>
  <p:timing>
    <p:tnLst>
      <p:par>
        <p:cTn id="1" dur="indefinite" restart="never" nodeType="tmRoot"/>
      </p:par>
    </p:tnLst>
  </p:timing>
  <p:hf hdr="0" ftr="0" dt="0"/>
  <p:txStyles>
    <p:titleStyle>
      <a:lvl1pPr algn="l" defTabSz="914377" rtl="0" eaLnBrk="1" latinLnBrk="0" hangingPunct="1">
        <a:lnSpc>
          <a:spcPct val="80000"/>
        </a:lnSpc>
        <a:spcBef>
          <a:spcPct val="0"/>
        </a:spcBef>
        <a:buNone/>
        <a:defRPr sz="4400" b="1" kern="1200" cap="all" spc="100" baseline="0">
          <a:solidFill>
            <a:srgbClr val="002060"/>
          </a:solidFill>
          <a:latin typeface="Calibri Light" panose="020F0302020204030204" pitchFamily="34" charset="0"/>
          <a:ea typeface="+mj-ea"/>
          <a:cs typeface="Calibri Light" panose="020F0302020204030204" pitchFamily="34" charset="0"/>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Segoe UI" panose="020B0502040204020203" pitchFamily="34" charset="0"/>
          <a:ea typeface="+mn-ea"/>
          <a:cs typeface="Segoe UI" panose="020B0502040204020203" pitchFamily="34" charset="0"/>
        </a:defRPr>
      </a:lvl1pPr>
      <a:lvl2pPr marL="265169" indent="-137157" algn="l" defTabSz="914377"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Segoe UI" panose="020B0502040204020203" pitchFamily="34" charset="0"/>
          <a:ea typeface="+mn-ea"/>
          <a:cs typeface="Segoe UI" panose="020B0502040204020203" pitchFamily="34" charset="0"/>
        </a:defRPr>
      </a:lvl2pPr>
      <a:lvl3pPr marL="448045"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Segoe UI" panose="020B0502040204020203" pitchFamily="34" charset="0"/>
          <a:ea typeface="+mn-ea"/>
          <a:cs typeface="Segoe UI" panose="020B0502040204020203" pitchFamily="34" charset="0"/>
        </a:defRPr>
      </a:lvl3pPr>
      <a:lvl4pPr marL="594345"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Segoe UI" panose="020B0502040204020203" pitchFamily="34" charset="0"/>
          <a:ea typeface="+mn-ea"/>
          <a:cs typeface="Segoe UI" panose="020B0502040204020203" pitchFamily="34" charset="0"/>
        </a:defRPr>
      </a:lvl4pPr>
      <a:lvl5pPr marL="777221"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Segoe UI" panose="020B0502040204020203" pitchFamily="34" charset="0"/>
          <a:ea typeface="+mn-ea"/>
          <a:cs typeface="Segoe UI" panose="020B0502040204020203" pitchFamily="34" charset="0"/>
        </a:defRPr>
      </a:lvl5pPr>
      <a:lvl6pPr marL="914377"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677"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22"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22"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useBgFill="1">
        <p:nvSpPr>
          <p:cNvPr id="8" name="Rounded Rectangle 7"/>
          <p:cNvSpPr/>
          <p:nvPr/>
        </p:nvSpPr>
        <p:spPr>
          <a:xfrm>
            <a:off x="14598" y="134487"/>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22" name="Title Placeholder 21"/>
          <p:cNvSpPr>
            <a:spLocks noGrp="1"/>
          </p:cNvSpPr>
          <p:nvPr>
            <p:ph type="title"/>
          </p:nvPr>
        </p:nvSpPr>
        <p:spPr>
          <a:xfrm>
            <a:off x="1270831" y="1499196"/>
            <a:ext cx="103632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200">
                <a:solidFill>
                  <a:schemeClr val="tx2"/>
                </a:solidFill>
                <a:latin typeface="Segoe UI" panose="020B0502040204020203" pitchFamily="34" charset="0"/>
                <a:cs typeface="Segoe UI" panose="020B0502040204020203" pitchFamily="34" charset="0"/>
              </a:defRPr>
            </a:lvl1pPr>
          </a:lstStyle>
          <a:p>
            <a:pPr fontAlgn="base">
              <a:spcBef>
                <a:spcPct val="0"/>
              </a:spcBef>
              <a:spcAft>
                <a:spcPct val="0"/>
              </a:spcAft>
              <a:defRPr/>
            </a:pPr>
            <a:fld id="{09A4300C-6EE9-4E0F-AC74-B97A8EA94176}" type="datetime1">
              <a:rPr lang="en-ZA" smtClean="0">
                <a:solidFill>
                  <a:srgbClr val="696464"/>
                </a:solidFill>
              </a:rPr>
              <a:pPr fontAlgn="base">
                <a:spcBef>
                  <a:spcPct val="0"/>
                </a:spcBef>
                <a:spcAft>
                  <a:spcPct val="0"/>
                </a:spcAft>
                <a:defRPr/>
              </a:pPr>
              <a:t>2023/06/07</a:t>
            </a:fld>
            <a:endParaRPr lang="en-ZA" dirty="0">
              <a:solidFill>
                <a:srgbClr val="696464"/>
              </a:solidFill>
            </a:endParaRPr>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200" b="1">
                <a:solidFill>
                  <a:srgbClr val="FF0000"/>
                </a:solidFill>
                <a:latin typeface="Segoe UI" panose="020B0502040204020203" pitchFamily="34" charset="0"/>
                <a:cs typeface="Segoe UI" panose="020B0502040204020203" pitchFamily="34" charset="0"/>
              </a:defRPr>
            </a:lvl1pPr>
          </a:lstStyle>
          <a:p>
            <a:pPr fontAlgn="base">
              <a:spcBef>
                <a:spcPct val="0"/>
              </a:spcBef>
              <a:spcAft>
                <a:spcPct val="0"/>
              </a:spcAft>
              <a:defRPr/>
            </a:pPr>
            <a:r>
              <a:rPr lang="en-ZA" dirty="0"/>
              <a:t>CONFIDENTIAL</a:t>
            </a:r>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fontAlgn="base">
              <a:spcBef>
                <a:spcPct val="0"/>
              </a:spcBef>
              <a:spcAft>
                <a:spcPct val="0"/>
              </a:spcAft>
              <a:defRPr/>
            </a:pPr>
            <a:fld id="{BE30341D-61C2-4173-B8E9-6F8ED283182B}" type="slidenum">
              <a:rPr lang="en-ZA" smtClean="0"/>
              <a:pPr fontAlgn="base">
                <a:spcBef>
                  <a:spcPct val="0"/>
                </a:spcBef>
                <a:spcAft>
                  <a:spcPct val="0"/>
                </a:spcAft>
                <a:defRPr/>
              </a:pPr>
              <a:t>‹#›</a:t>
            </a:fld>
            <a:endParaRPr lang="en-ZA" dirty="0"/>
          </a:p>
        </p:txBody>
      </p:sp>
      <p:pic>
        <p:nvPicPr>
          <p:cNvPr id="12" name="Picture 17"/>
          <p:cNvPicPr>
            <a:picLocks noChangeAspect="1"/>
          </p:cNvPicPr>
          <p:nvPr userDrawn="1"/>
        </p:nvPicPr>
        <p:blipFill>
          <a:blip r:embed="rId13" cstate="print"/>
          <a:srcRect/>
          <a:stretch>
            <a:fillRect/>
          </a:stretch>
        </p:blipFill>
        <p:spPr bwMode="auto">
          <a:xfrm>
            <a:off x="10151648" y="194677"/>
            <a:ext cx="1848264" cy="1525931"/>
          </a:xfrm>
          <a:prstGeom prst="rect">
            <a:avLst/>
          </a:prstGeom>
          <a:noFill/>
          <a:ln w="9525">
            <a:noFill/>
            <a:miter lim="800000"/>
            <a:headEnd/>
            <a:tailEnd/>
          </a:ln>
        </p:spPr>
      </p:pic>
      <p:pic>
        <p:nvPicPr>
          <p:cNvPr id="15" name="Picture 14"/>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248126" y="194677"/>
            <a:ext cx="1313648" cy="1525931"/>
          </a:xfrm>
          <a:prstGeom prst="rect">
            <a:avLst/>
          </a:prstGeom>
          <a:noFill/>
        </p:spPr>
      </p:pic>
    </p:spTree>
    <p:extLst>
      <p:ext uri="{BB962C8B-B14F-4D97-AF65-F5344CB8AC3E}">
        <p14:creationId xmlns:p14="http://schemas.microsoft.com/office/powerpoint/2010/main" xmlns="" val="3846181940"/>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1F6716-0AEC-4BC4-96E4-B57A6210723E}" type="datetimeFigureOut">
              <a:rPr lang="en-ZA" smtClean="0">
                <a:solidFill>
                  <a:prstClr val="black">
                    <a:tint val="75000"/>
                  </a:prstClr>
                </a:solidFill>
              </a:rPr>
              <a:pPr/>
              <a:t>2023/06/07</a:t>
            </a:fld>
            <a:endParaRPr lang="en-ZA" smtClean="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smtClean="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9A175A-76E1-4F2D-BCD0-8417651358FF}" type="slidenum">
              <a:rPr lang="en-ZA" smtClean="0">
                <a:solidFill>
                  <a:prstClr val="black">
                    <a:tint val="75000"/>
                  </a:prstClr>
                </a:solidFill>
              </a:rPr>
              <a:pPr/>
              <a:t>‹#›</a:t>
            </a:fld>
            <a:endParaRPr lang="en-ZA" smtClean="0">
              <a:solidFill>
                <a:prstClr val="black">
                  <a:tint val="75000"/>
                </a:prstClr>
              </a:solidFill>
            </a:endParaRPr>
          </a:p>
        </p:txBody>
      </p:sp>
    </p:spTree>
    <p:extLst>
      <p:ext uri="{BB962C8B-B14F-4D97-AF65-F5344CB8AC3E}">
        <p14:creationId xmlns:p14="http://schemas.microsoft.com/office/powerpoint/2010/main" xmlns="" val="2973402981"/>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ZA" dirty="0" smtClean="0"/>
          </a:p>
          <a:p>
            <a:endParaRPr lang="en-ZA" dirty="0"/>
          </a:p>
          <a:p>
            <a:r>
              <a:rPr lang="en-ZA" dirty="0" smtClean="0"/>
              <a:t>Date: </a:t>
            </a:r>
            <a:r>
              <a:rPr lang="en-ZA" dirty="0"/>
              <a:t>7</a:t>
            </a:r>
            <a:r>
              <a:rPr lang="en-ZA" dirty="0" smtClean="0"/>
              <a:t> June 2023</a:t>
            </a:r>
            <a:endParaRPr lang="en-ZA" dirty="0"/>
          </a:p>
        </p:txBody>
      </p:sp>
      <p:sp>
        <p:nvSpPr>
          <p:cNvPr id="3" name="Title 2"/>
          <p:cNvSpPr>
            <a:spLocks noGrp="1"/>
          </p:cNvSpPr>
          <p:nvPr>
            <p:ph type="ctrTitle"/>
          </p:nvPr>
        </p:nvSpPr>
        <p:spPr/>
        <p:txBody>
          <a:bodyPr>
            <a:normAutofit/>
          </a:bodyPr>
          <a:lstStyle/>
          <a:p>
            <a:r>
              <a:rPr lang="en-ZA" cap="none" dirty="0" smtClean="0"/>
              <a:t>PRESENTATION TO SCOPA:  ESKOM &amp; SECURITY &amp; POLICING MATTERS</a:t>
            </a:r>
            <a:endParaRPr lang="en-ZA" cap="none" dirty="0"/>
          </a:p>
        </p:txBody>
      </p:sp>
    </p:spTree>
    <p:extLst>
      <p:ext uri="{BB962C8B-B14F-4D97-AF65-F5344CB8AC3E}">
        <p14:creationId xmlns:p14="http://schemas.microsoft.com/office/powerpoint/2010/main" xmlns="" val="1084867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Operational Focus Areas</a:t>
            </a:r>
            <a:endParaRPr lang="en-ZA" dirty="0"/>
          </a:p>
        </p:txBody>
      </p:sp>
      <p:sp>
        <p:nvSpPr>
          <p:cNvPr id="3" name="Content Placeholder 2"/>
          <p:cNvSpPr>
            <a:spLocks noGrp="1"/>
          </p:cNvSpPr>
          <p:nvPr>
            <p:ph idx="1"/>
          </p:nvPr>
        </p:nvSpPr>
        <p:spPr/>
        <p:txBody>
          <a:bodyPr/>
          <a:lstStyle/>
          <a:p>
            <a:r>
              <a:rPr lang="en-ZA" dirty="0" smtClean="0"/>
              <a:t>The operation is currently focussed on the following;</a:t>
            </a:r>
          </a:p>
          <a:p>
            <a:pPr lvl="1"/>
            <a:r>
              <a:rPr lang="en-ZA" dirty="0" smtClean="0"/>
              <a:t>Corruption within ESKOM.</a:t>
            </a:r>
          </a:p>
          <a:p>
            <a:pPr lvl="1"/>
            <a:r>
              <a:rPr lang="en-ZA" dirty="0" smtClean="0"/>
              <a:t>Theft of fuel oil.</a:t>
            </a:r>
          </a:p>
          <a:p>
            <a:pPr lvl="1"/>
            <a:r>
              <a:rPr lang="en-ZA" dirty="0" smtClean="0"/>
              <a:t>Illegal coal yards.</a:t>
            </a:r>
          </a:p>
          <a:p>
            <a:pPr lvl="1"/>
            <a:r>
              <a:rPr lang="en-ZA" dirty="0" smtClean="0"/>
              <a:t>Illegal trade in fuel and fuel oil.</a:t>
            </a:r>
          </a:p>
          <a:p>
            <a:pPr lvl="1"/>
            <a:r>
              <a:rPr lang="en-ZA" dirty="0" smtClean="0"/>
              <a:t>Ghost-vending (theft of electricity through dealing in illicit tokens – prepaid).</a:t>
            </a:r>
          </a:p>
          <a:p>
            <a:pPr lvl="1"/>
            <a:r>
              <a:rPr lang="en-ZA" dirty="0" smtClean="0"/>
              <a:t>Infrastructure Crime e.g. theft of cables, conductors, transformers etc.</a:t>
            </a:r>
          </a:p>
          <a:p>
            <a:pPr lvl="1"/>
            <a:r>
              <a:rPr lang="en-ZA" dirty="0" smtClean="0"/>
              <a:t>Priority is currently given to matters directly impacting on load-shedding, although other areas are not neglected.</a:t>
            </a:r>
            <a:endParaRPr lang="en-ZA" dirty="0"/>
          </a:p>
        </p:txBody>
      </p:sp>
      <p:sp>
        <p:nvSpPr>
          <p:cNvPr id="4" name="Slide Number Placeholder 3"/>
          <p:cNvSpPr>
            <a:spLocks noGrp="1"/>
          </p:cNvSpPr>
          <p:nvPr>
            <p:ph type="sldNum" sz="quarter" idx="12"/>
          </p:nvPr>
        </p:nvSpPr>
        <p:spPr/>
        <p:txBody>
          <a:bodyPr/>
          <a:lstStyle/>
          <a:p>
            <a:fld id="{70AAA570-3596-44A9-950A-E638EE719369}" type="slidenum">
              <a:rPr lang="en-ZA" smtClean="0"/>
              <a:pPr/>
              <a:t>10</a:t>
            </a:fld>
            <a:endParaRPr lang="en-ZA" dirty="0"/>
          </a:p>
        </p:txBody>
      </p:sp>
    </p:spTree>
    <p:extLst>
      <p:ext uri="{BB962C8B-B14F-4D97-AF65-F5344CB8AC3E}">
        <p14:creationId xmlns:p14="http://schemas.microsoft.com/office/powerpoint/2010/main" xmlns="" val="2640474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ZA" dirty="0"/>
              <a:t/>
            </a:r>
            <a:br>
              <a:rPr lang="en-ZA" dirty="0"/>
            </a:br>
            <a:r>
              <a:rPr lang="en-ZA" dirty="0"/>
              <a:t> </a:t>
            </a:r>
          </a:p>
        </p:txBody>
      </p:sp>
      <p:sp>
        <p:nvSpPr>
          <p:cNvPr id="3" name="Slide Number Placeholder 2"/>
          <p:cNvSpPr>
            <a:spLocks noGrp="1"/>
          </p:cNvSpPr>
          <p:nvPr>
            <p:ph type="sldNum" sz="quarter" idx="4"/>
          </p:nvPr>
        </p:nvSpPr>
        <p:spPr/>
        <p:txBody>
          <a:bodyPr/>
          <a:lstStyle/>
          <a:p>
            <a:fld id="{70AAA570-3596-44A9-950A-E638EE719369}" type="slidenum">
              <a:rPr lang="en-ZA" smtClean="0"/>
              <a:pPr/>
              <a:t>11</a:t>
            </a:fld>
            <a:endParaRPr lang="en-ZA" dirty="0"/>
          </a:p>
        </p:txBody>
      </p:sp>
      <p:sp>
        <p:nvSpPr>
          <p:cNvPr id="4" name="Rectangle 3"/>
          <p:cNvSpPr/>
          <p:nvPr/>
        </p:nvSpPr>
        <p:spPr>
          <a:xfrm>
            <a:off x="1475773" y="3210339"/>
            <a:ext cx="11315738" cy="1323439"/>
          </a:xfrm>
          <a:prstGeom prst="rect">
            <a:avLst/>
          </a:prstGeom>
        </p:spPr>
        <p:txBody>
          <a:bodyPr wrap="square">
            <a:spAutoFit/>
          </a:bodyPr>
          <a:lstStyle/>
          <a:p>
            <a:pPr algn="ctr"/>
            <a:r>
              <a:rPr lang="en-ZA" sz="4000" b="1" dirty="0" smtClean="0">
                <a:latin typeface="Calibri Light" panose="020F0302020204030204" pitchFamily="34" charset="0"/>
                <a:cs typeface="Calibri Light" panose="020F0302020204030204" pitchFamily="34" charset="0"/>
              </a:rPr>
              <a:t>ESKOM-related Criminal Syndicates &amp; </a:t>
            </a:r>
          </a:p>
          <a:p>
            <a:pPr algn="ctr"/>
            <a:r>
              <a:rPr lang="en-ZA" sz="4000" b="1" dirty="0" smtClean="0">
                <a:latin typeface="Calibri Light" panose="020F0302020204030204" pitchFamily="34" charset="0"/>
                <a:cs typeface="Calibri Light" panose="020F0302020204030204" pitchFamily="34" charset="0"/>
              </a:rPr>
              <a:t>Case Management Data</a:t>
            </a:r>
            <a:endParaRPr lang="en-ZA" sz="4000" b="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23331029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Identification Criminal Syndicates </a:t>
            </a:r>
            <a:endParaRPr lang="en-ZA" dirty="0"/>
          </a:p>
        </p:txBody>
      </p:sp>
      <p:sp>
        <p:nvSpPr>
          <p:cNvPr id="3" name="Content Placeholder 2"/>
          <p:cNvSpPr>
            <a:spLocks noGrp="1"/>
          </p:cNvSpPr>
          <p:nvPr>
            <p:ph idx="1"/>
          </p:nvPr>
        </p:nvSpPr>
        <p:spPr/>
        <p:txBody>
          <a:bodyPr>
            <a:normAutofit/>
          </a:bodyPr>
          <a:lstStyle/>
          <a:p>
            <a:r>
              <a:rPr lang="en-ZA" dirty="0" smtClean="0"/>
              <a:t>A number of key Criminal Syndicates have been identified</a:t>
            </a:r>
          </a:p>
          <a:p>
            <a:r>
              <a:rPr lang="en-ZA" dirty="0" smtClean="0"/>
              <a:t>POCA (Prevention of Organised Act) Projects have been registered</a:t>
            </a:r>
          </a:p>
          <a:p>
            <a:r>
              <a:rPr lang="en-ZA" dirty="0" smtClean="0"/>
              <a:t>The syndicates amongst others consist of:</a:t>
            </a:r>
          </a:p>
          <a:p>
            <a:pPr lvl="1"/>
            <a:r>
              <a:rPr lang="en-ZA" dirty="0" smtClean="0"/>
              <a:t>Eskom employees</a:t>
            </a:r>
          </a:p>
          <a:p>
            <a:pPr lvl="1"/>
            <a:r>
              <a:rPr lang="en-ZA" dirty="0" smtClean="0"/>
              <a:t>Business Contractors</a:t>
            </a:r>
          </a:p>
          <a:p>
            <a:pPr lvl="1"/>
            <a:r>
              <a:rPr lang="en-ZA" dirty="0" smtClean="0"/>
              <a:t>Coal-yard Operators</a:t>
            </a:r>
          </a:p>
          <a:p>
            <a:pPr lvl="1"/>
            <a:r>
              <a:rPr lang="en-ZA" dirty="0" smtClean="0"/>
              <a:t>Combination  of all the above</a:t>
            </a:r>
          </a:p>
          <a:p>
            <a:r>
              <a:rPr lang="en-ZA" dirty="0" smtClean="0"/>
              <a:t>These investigations are handled by </a:t>
            </a:r>
            <a:r>
              <a:rPr lang="en-ZA" b="1" dirty="0" smtClean="0"/>
              <a:t>DPCI &amp; Organised Crime Detectives </a:t>
            </a:r>
            <a:r>
              <a:rPr lang="en-ZA" dirty="0" smtClean="0"/>
              <a:t>respectively</a:t>
            </a:r>
          </a:p>
          <a:p>
            <a:pPr lvl="1"/>
            <a:endParaRPr lang="en-ZA" dirty="0" smtClean="0"/>
          </a:p>
          <a:p>
            <a:endParaRPr lang="en-ZA" dirty="0"/>
          </a:p>
          <a:p>
            <a:endParaRPr lang="en-ZA" dirty="0"/>
          </a:p>
        </p:txBody>
      </p:sp>
      <p:sp>
        <p:nvSpPr>
          <p:cNvPr id="4" name="Slide Number Placeholder 3"/>
          <p:cNvSpPr>
            <a:spLocks noGrp="1"/>
          </p:cNvSpPr>
          <p:nvPr>
            <p:ph type="sldNum" sz="quarter" idx="12"/>
          </p:nvPr>
        </p:nvSpPr>
        <p:spPr/>
        <p:txBody>
          <a:bodyPr/>
          <a:lstStyle/>
          <a:p>
            <a:fld id="{70AAA570-3596-44A9-950A-E638EE719369}" type="slidenum">
              <a:rPr lang="en-ZA" smtClean="0"/>
              <a:pPr/>
              <a:t>12</a:t>
            </a:fld>
            <a:endParaRPr lang="en-ZA" dirty="0"/>
          </a:p>
        </p:txBody>
      </p:sp>
    </p:spTree>
    <p:extLst>
      <p:ext uri="{BB962C8B-B14F-4D97-AF65-F5344CB8AC3E}">
        <p14:creationId xmlns:p14="http://schemas.microsoft.com/office/powerpoint/2010/main" xmlns="" val="1138185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sz="4000" dirty="0">
                <a:solidFill>
                  <a:schemeClr val="accent1">
                    <a:lumMod val="50000"/>
                  </a:schemeClr>
                </a:solidFill>
                <a:latin typeface="Franklin Gothic Book"/>
              </a:rPr>
              <a:t>Case Management</a:t>
            </a:r>
            <a:endParaRPr lang="en-ZA" dirty="0">
              <a:solidFill>
                <a:schemeClr val="accent1">
                  <a:lumMod val="50000"/>
                </a:schemeClr>
              </a:solidFill>
            </a:endParaRPr>
          </a:p>
        </p:txBody>
      </p:sp>
      <p:sp>
        <p:nvSpPr>
          <p:cNvPr id="5" name="Text Placeholder 4"/>
          <p:cNvSpPr>
            <a:spLocks noGrp="1"/>
          </p:cNvSpPr>
          <p:nvPr>
            <p:ph type="body" idx="1"/>
          </p:nvPr>
        </p:nvSpPr>
        <p:spPr>
          <a:xfrm>
            <a:off x="5170488" y="-449262"/>
            <a:ext cx="5157787" cy="1755775"/>
          </a:xfrm>
        </p:spPr>
        <p:txBody>
          <a:bodyPr>
            <a:normAutofit/>
          </a:bodyPr>
          <a:lstStyle/>
          <a:p>
            <a:pPr marL="274320" lvl="0" indent="-274320">
              <a:lnSpc>
                <a:spcPct val="100000"/>
              </a:lnSpc>
              <a:spcBef>
                <a:spcPts val="580"/>
              </a:spcBef>
              <a:buClr>
                <a:srgbClr val="D34817"/>
              </a:buClr>
              <a:buSzPct val="85000"/>
              <a:buFont typeface="Wingdings 2"/>
              <a:buChar char=""/>
            </a:pPr>
            <a:endParaRPr lang="en-ZA" sz="3100" b="0" dirty="0" smtClean="0">
              <a:solidFill>
                <a:prstClr val="black"/>
              </a:solidFill>
              <a:latin typeface="Perpetua"/>
            </a:endParaRPr>
          </a:p>
        </p:txBody>
      </p:sp>
      <p:sp>
        <p:nvSpPr>
          <p:cNvPr id="6" name="Content Placeholder 5"/>
          <p:cNvSpPr>
            <a:spLocks noGrp="1"/>
          </p:cNvSpPr>
          <p:nvPr>
            <p:ph sz="half" idx="2"/>
          </p:nvPr>
        </p:nvSpPr>
        <p:spPr>
          <a:xfrm>
            <a:off x="839788" y="1231900"/>
            <a:ext cx="5332412" cy="4957763"/>
          </a:xfrm>
          <a:ln>
            <a:solidFill>
              <a:schemeClr val="tx1"/>
            </a:solidFill>
          </a:ln>
        </p:spPr>
        <p:txBody>
          <a:bodyPr>
            <a:normAutofit lnSpcReduction="10000"/>
          </a:bodyPr>
          <a:lstStyle/>
          <a:p>
            <a:pPr marL="548640" lvl="1">
              <a:lnSpc>
                <a:spcPct val="100000"/>
              </a:lnSpc>
              <a:spcBef>
                <a:spcPts val="370"/>
              </a:spcBef>
              <a:buClr>
                <a:srgbClr val="9B2D1F"/>
              </a:buClr>
              <a:buSzPct val="85000"/>
              <a:buFont typeface="Wingdings 2"/>
              <a:buChar char=""/>
            </a:pPr>
            <a:endParaRPr lang="en-ZA" dirty="0" smtClean="0">
              <a:solidFill>
                <a:prstClr val="black"/>
              </a:solidFill>
              <a:latin typeface="Perpetua"/>
            </a:endParaRPr>
          </a:p>
          <a:p>
            <a:pPr marL="274320" lvl="0" indent="-274320">
              <a:lnSpc>
                <a:spcPct val="100000"/>
              </a:lnSpc>
              <a:spcBef>
                <a:spcPts val="580"/>
              </a:spcBef>
              <a:buClr>
                <a:srgbClr val="D34817"/>
              </a:buClr>
              <a:buSzPct val="85000"/>
              <a:buFont typeface="Wingdings 2"/>
              <a:buChar char=""/>
            </a:pPr>
            <a:r>
              <a:rPr lang="en-ZA" sz="2600" dirty="0">
                <a:solidFill>
                  <a:prstClr val="black"/>
                </a:solidFill>
                <a:latin typeface="Perpetua"/>
              </a:rPr>
              <a:t>1993 Eskom related cases were reported to the SA Police Service between 1 April 2022 and 02 June 2023. </a:t>
            </a:r>
          </a:p>
          <a:p>
            <a:pPr marL="662940" lvl="1" indent="-342900">
              <a:lnSpc>
                <a:spcPct val="100000"/>
              </a:lnSpc>
              <a:spcBef>
                <a:spcPts val="370"/>
              </a:spcBef>
              <a:buClr>
                <a:srgbClr val="9B2D1F"/>
              </a:buClr>
              <a:buSzPct val="85000"/>
            </a:pPr>
            <a:r>
              <a:rPr lang="en-ZA" dirty="0" smtClean="0">
                <a:solidFill>
                  <a:prstClr val="black"/>
                </a:solidFill>
                <a:latin typeface="Perpetua"/>
              </a:rPr>
              <a:t>1444 </a:t>
            </a:r>
            <a:r>
              <a:rPr lang="en-ZA" dirty="0">
                <a:solidFill>
                  <a:prstClr val="black"/>
                </a:solidFill>
                <a:latin typeface="Perpetua"/>
              </a:rPr>
              <a:t>of the cases are still under investigation and 126 arrests have been made.</a:t>
            </a:r>
          </a:p>
          <a:p>
            <a:pPr marL="274320" lvl="0" indent="-274320">
              <a:lnSpc>
                <a:spcPct val="100000"/>
              </a:lnSpc>
              <a:spcBef>
                <a:spcPts val="580"/>
              </a:spcBef>
              <a:buClr>
                <a:srgbClr val="D34817"/>
              </a:buClr>
              <a:buSzPct val="85000"/>
              <a:buFont typeface="Wingdings 2"/>
              <a:buChar char=""/>
            </a:pPr>
            <a:r>
              <a:rPr lang="en-ZA" sz="2400" dirty="0">
                <a:solidFill>
                  <a:prstClr val="black"/>
                </a:solidFill>
                <a:latin typeface="Perpetua"/>
              </a:rPr>
              <a:t>343 Eskom related cases were reported to the SA Police Service between 1 April 2023 and 02 June 2023. </a:t>
            </a:r>
          </a:p>
          <a:p>
            <a:pPr marL="548640" lvl="1">
              <a:lnSpc>
                <a:spcPct val="100000"/>
              </a:lnSpc>
              <a:spcBef>
                <a:spcPts val="370"/>
              </a:spcBef>
              <a:buClr>
                <a:srgbClr val="9B2D1F"/>
              </a:buClr>
              <a:buSzPct val="85000"/>
              <a:buFont typeface="Wingdings 2"/>
              <a:buChar char=""/>
            </a:pPr>
            <a:r>
              <a:rPr lang="en-ZA" dirty="0">
                <a:solidFill>
                  <a:prstClr val="black"/>
                </a:solidFill>
                <a:latin typeface="Perpetua"/>
              </a:rPr>
              <a:t>324 of the cases are still under investigation and 31 arrests have been made.</a:t>
            </a:r>
          </a:p>
          <a:p>
            <a:endParaRPr lang="en-ZA" sz="2400" dirty="0"/>
          </a:p>
        </p:txBody>
      </p:sp>
      <p:sp>
        <p:nvSpPr>
          <p:cNvPr id="7" name="Text Placeholder 6"/>
          <p:cNvSpPr>
            <a:spLocks noGrp="1"/>
          </p:cNvSpPr>
          <p:nvPr>
            <p:ph type="body" sz="quarter" idx="3"/>
          </p:nvPr>
        </p:nvSpPr>
        <p:spPr/>
        <p:txBody>
          <a:bodyPr/>
          <a:lstStyle/>
          <a:p>
            <a:pPr lvl="0">
              <a:lnSpc>
                <a:spcPct val="100000"/>
              </a:lnSpc>
              <a:spcBef>
                <a:spcPts val="580"/>
              </a:spcBef>
              <a:buClr>
                <a:srgbClr val="D34817"/>
              </a:buClr>
              <a:buSzPct val="85000"/>
            </a:pPr>
            <a:r>
              <a:rPr lang="en-ZA" b="0" dirty="0">
                <a:solidFill>
                  <a:prstClr val="black"/>
                </a:solidFill>
                <a:latin typeface="Perpetua"/>
              </a:rPr>
              <a:t>TYPE OF CHARGES</a:t>
            </a:r>
          </a:p>
          <a:p>
            <a:endParaRPr lang="en-ZA" dirty="0"/>
          </a:p>
        </p:txBody>
      </p:sp>
      <p:sp>
        <p:nvSpPr>
          <p:cNvPr id="8" name="Content Placeholder 7"/>
          <p:cNvSpPr>
            <a:spLocks noGrp="1"/>
          </p:cNvSpPr>
          <p:nvPr>
            <p:ph sz="quarter" idx="4"/>
          </p:nvPr>
        </p:nvSpPr>
        <p:spPr>
          <a:xfrm>
            <a:off x="6172200" y="1231900"/>
            <a:ext cx="4902200" cy="4957763"/>
          </a:xfrm>
          <a:ln>
            <a:solidFill>
              <a:schemeClr val="tx1"/>
            </a:solidFill>
          </a:ln>
        </p:spPr>
        <p:txBody>
          <a:bodyPr>
            <a:normAutofit/>
          </a:bodyPr>
          <a:lstStyle/>
          <a:p>
            <a:pPr marL="0" lvl="0" indent="0">
              <a:lnSpc>
                <a:spcPct val="100000"/>
              </a:lnSpc>
              <a:spcBef>
                <a:spcPts val="580"/>
              </a:spcBef>
              <a:buClr>
                <a:srgbClr val="D34817"/>
              </a:buClr>
              <a:buSzPct val="85000"/>
              <a:buNone/>
            </a:pPr>
            <a:endParaRPr lang="en-ZA" sz="2400" dirty="0" smtClean="0">
              <a:solidFill>
                <a:prstClr val="black"/>
              </a:solidFill>
              <a:latin typeface="Perpetua"/>
            </a:endParaRPr>
          </a:p>
          <a:p>
            <a:pPr marL="274320" lvl="0" indent="-274320">
              <a:lnSpc>
                <a:spcPct val="100000"/>
              </a:lnSpc>
              <a:spcBef>
                <a:spcPts val="580"/>
              </a:spcBef>
              <a:buClr>
                <a:srgbClr val="D34817"/>
              </a:buClr>
              <a:buSzPct val="85000"/>
              <a:buFont typeface="Wingdings 2"/>
              <a:buChar char=""/>
            </a:pPr>
            <a:endParaRPr lang="en-ZA" sz="2400" dirty="0" smtClean="0">
              <a:solidFill>
                <a:prstClr val="black"/>
              </a:solidFill>
              <a:latin typeface="Perpetua"/>
            </a:endParaRPr>
          </a:p>
          <a:p>
            <a:pPr marL="274320" lvl="0" indent="-274320">
              <a:lnSpc>
                <a:spcPct val="100000"/>
              </a:lnSpc>
              <a:spcBef>
                <a:spcPts val="580"/>
              </a:spcBef>
              <a:buClr>
                <a:srgbClr val="D34817"/>
              </a:buClr>
              <a:buSzPct val="85000"/>
              <a:buFont typeface="Wingdings 2"/>
              <a:buChar char=""/>
            </a:pPr>
            <a:r>
              <a:rPr lang="en-ZA" sz="2400" dirty="0" smtClean="0">
                <a:solidFill>
                  <a:prstClr val="black"/>
                </a:solidFill>
                <a:latin typeface="Perpetua"/>
              </a:rPr>
              <a:t>Tempering </a:t>
            </a:r>
            <a:r>
              <a:rPr lang="en-ZA" sz="2400" dirty="0">
                <a:solidFill>
                  <a:prstClr val="black"/>
                </a:solidFill>
                <a:latin typeface="Perpetua"/>
              </a:rPr>
              <a:t>with critical infrastructure</a:t>
            </a:r>
          </a:p>
          <a:p>
            <a:pPr marL="274320" lvl="0" indent="-274320">
              <a:lnSpc>
                <a:spcPct val="100000"/>
              </a:lnSpc>
              <a:spcBef>
                <a:spcPts val="580"/>
              </a:spcBef>
              <a:buClr>
                <a:srgbClr val="D34817"/>
              </a:buClr>
              <a:buSzPct val="85000"/>
              <a:buFont typeface="Wingdings 2"/>
              <a:buChar char=""/>
            </a:pPr>
            <a:r>
              <a:rPr lang="en-ZA" sz="2400" dirty="0">
                <a:solidFill>
                  <a:prstClr val="black"/>
                </a:solidFill>
                <a:latin typeface="Perpetua"/>
              </a:rPr>
              <a:t>Theft of diesel</a:t>
            </a:r>
          </a:p>
          <a:p>
            <a:pPr marL="274320" lvl="0" indent="-274320">
              <a:lnSpc>
                <a:spcPct val="100000"/>
              </a:lnSpc>
              <a:spcBef>
                <a:spcPts val="580"/>
              </a:spcBef>
              <a:buClr>
                <a:srgbClr val="D34817"/>
              </a:buClr>
              <a:buSzPct val="85000"/>
              <a:buFont typeface="Wingdings 2"/>
              <a:buChar char=""/>
            </a:pPr>
            <a:r>
              <a:rPr lang="en-ZA" sz="2400" dirty="0">
                <a:solidFill>
                  <a:prstClr val="black"/>
                </a:solidFill>
                <a:latin typeface="Perpetua"/>
              </a:rPr>
              <a:t>Theft o coal</a:t>
            </a:r>
          </a:p>
          <a:p>
            <a:pPr marL="274320" lvl="0" indent="-274320">
              <a:lnSpc>
                <a:spcPct val="100000"/>
              </a:lnSpc>
              <a:spcBef>
                <a:spcPts val="580"/>
              </a:spcBef>
              <a:buClr>
                <a:srgbClr val="D34817"/>
              </a:buClr>
              <a:buSzPct val="85000"/>
              <a:buFont typeface="Wingdings 2"/>
              <a:buChar char=""/>
            </a:pPr>
            <a:r>
              <a:rPr lang="en-ZA" sz="2400" dirty="0">
                <a:solidFill>
                  <a:prstClr val="black"/>
                </a:solidFill>
                <a:latin typeface="Perpetua"/>
              </a:rPr>
              <a:t>Theft of cables</a:t>
            </a:r>
          </a:p>
          <a:p>
            <a:pPr marL="274320" lvl="0" indent="-274320">
              <a:lnSpc>
                <a:spcPct val="100000"/>
              </a:lnSpc>
              <a:spcBef>
                <a:spcPts val="580"/>
              </a:spcBef>
              <a:buClr>
                <a:srgbClr val="D34817"/>
              </a:buClr>
              <a:buSzPct val="85000"/>
              <a:buFont typeface="Wingdings 2"/>
              <a:buChar char=""/>
            </a:pPr>
            <a:r>
              <a:rPr lang="en-ZA" sz="2400" dirty="0">
                <a:solidFill>
                  <a:prstClr val="black"/>
                </a:solidFill>
                <a:latin typeface="Perpetua"/>
              </a:rPr>
              <a:t>Theft of transformers</a:t>
            </a:r>
          </a:p>
          <a:p>
            <a:pPr marL="274320" lvl="0" indent="-274320">
              <a:lnSpc>
                <a:spcPct val="100000"/>
              </a:lnSpc>
              <a:spcBef>
                <a:spcPts val="580"/>
              </a:spcBef>
              <a:buClr>
                <a:srgbClr val="D34817"/>
              </a:buClr>
              <a:buSzPct val="85000"/>
              <a:buFont typeface="Wingdings 2"/>
              <a:buChar char=""/>
            </a:pPr>
            <a:r>
              <a:rPr lang="en-ZA" sz="2400" dirty="0">
                <a:solidFill>
                  <a:prstClr val="black"/>
                </a:solidFill>
                <a:latin typeface="Perpetua"/>
              </a:rPr>
              <a:t>Theft of electricity</a:t>
            </a:r>
          </a:p>
          <a:p>
            <a:pPr marL="274320" lvl="0" indent="-274320">
              <a:lnSpc>
                <a:spcPct val="100000"/>
              </a:lnSpc>
              <a:spcBef>
                <a:spcPts val="580"/>
              </a:spcBef>
              <a:buClr>
                <a:srgbClr val="D34817"/>
              </a:buClr>
              <a:buSzPct val="85000"/>
              <a:buFont typeface="Wingdings 2"/>
              <a:buChar char=""/>
            </a:pPr>
            <a:r>
              <a:rPr lang="en-ZA" sz="2400" dirty="0">
                <a:solidFill>
                  <a:prstClr val="black"/>
                </a:solidFill>
                <a:latin typeface="Perpetua"/>
              </a:rPr>
              <a:t>Fraud &amp; corruption</a:t>
            </a:r>
          </a:p>
          <a:p>
            <a:pPr marL="274320" lvl="0" indent="-274320">
              <a:lnSpc>
                <a:spcPct val="100000"/>
              </a:lnSpc>
              <a:spcBef>
                <a:spcPts val="580"/>
              </a:spcBef>
              <a:buClr>
                <a:srgbClr val="D34817"/>
              </a:buClr>
              <a:buSzPct val="85000"/>
              <a:buFont typeface="Wingdings 2"/>
              <a:buChar char=""/>
            </a:pPr>
            <a:r>
              <a:rPr lang="en-ZA" sz="2400" dirty="0">
                <a:solidFill>
                  <a:prstClr val="black"/>
                </a:solidFill>
                <a:latin typeface="Perpetua"/>
              </a:rPr>
              <a:t>Illicit mining</a:t>
            </a:r>
          </a:p>
          <a:p>
            <a:pPr marL="274320" lvl="0" indent="-274320">
              <a:lnSpc>
                <a:spcPct val="100000"/>
              </a:lnSpc>
              <a:spcBef>
                <a:spcPts val="580"/>
              </a:spcBef>
              <a:buClr>
                <a:srgbClr val="D34817"/>
              </a:buClr>
              <a:buSzPct val="85000"/>
              <a:buFont typeface="Wingdings 2"/>
              <a:buChar char=""/>
            </a:pPr>
            <a:r>
              <a:rPr lang="en-ZA" sz="2400" dirty="0">
                <a:solidFill>
                  <a:prstClr val="black"/>
                </a:solidFill>
                <a:latin typeface="Perpetua"/>
              </a:rPr>
              <a:t>Section 24 (F)  and 49 (A) NEMA Act</a:t>
            </a:r>
          </a:p>
          <a:p>
            <a:endParaRPr lang="en-ZA" dirty="0"/>
          </a:p>
        </p:txBody>
      </p:sp>
    </p:spTree>
    <p:extLst>
      <p:ext uri="{BB962C8B-B14F-4D97-AF65-F5344CB8AC3E}">
        <p14:creationId xmlns:p14="http://schemas.microsoft.com/office/powerpoint/2010/main" xmlns="" val="33946982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smtClean="0"/>
              <a:t/>
            </a:r>
            <a:br>
              <a:rPr lang="en-ZA" smtClean="0"/>
            </a:br>
            <a:r>
              <a:rPr lang="en-ZA" smtClean="0"/>
              <a:t> </a:t>
            </a:r>
            <a:endParaRPr lang="en-ZA" dirty="0"/>
          </a:p>
        </p:txBody>
      </p:sp>
      <p:sp>
        <p:nvSpPr>
          <p:cNvPr id="3" name="Slide Number Placeholder 2"/>
          <p:cNvSpPr>
            <a:spLocks noGrp="1"/>
          </p:cNvSpPr>
          <p:nvPr>
            <p:ph type="sldNum" sz="quarter" idx="4"/>
          </p:nvPr>
        </p:nvSpPr>
        <p:spPr/>
        <p:txBody>
          <a:bodyPr/>
          <a:lstStyle/>
          <a:p>
            <a:fld id="{70AAA570-3596-44A9-950A-E638EE719369}" type="slidenum">
              <a:rPr lang="en-ZA" smtClean="0"/>
              <a:pPr/>
              <a:t>14</a:t>
            </a:fld>
            <a:endParaRPr lang="en-ZA" dirty="0"/>
          </a:p>
        </p:txBody>
      </p:sp>
      <p:sp>
        <p:nvSpPr>
          <p:cNvPr id="4" name="Rectangle 3"/>
          <p:cNvSpPr/>
          <p:nvPr/>
        </p:nvSpPr>
        <p:spPr>
          <a:xfrm>
            <a:off x="2882348" y="2733261"/>
            <a:ext cx="6261652" cy="1938992"/>
          </a:xfrm>
          <a:prstGeom prst="rect">
            <a:avLst/>
          </a:prstGeom>
        </p:spPr>
        <p:txBody>
          <a:bodyPr wrap="square">
            <a:spAutoFit/>
          </a:bodyPr>
          <a:lstStyle/>
          <a:p>
            <a:pPr algn="ctr"/>
            <a:r>
              <a:rPr lang="en-ZA" sz="4000" b="1" dirty="0">
                <a:latin typeface="Calibri Light" panose="020F0302020204030204" pitchFamily="34" charset="0"/>
                <a:cs typeface="Calibri Light" panose="020F0302020204030204" pitchFamily="34" charset="0"/>
              </a:rPr>
              <a:t>Overview of operational activities and related arrests and successes </a:t>
            </a:r>
          </a:p>
        </p:txBody>
      </p:sp>
    </p:spTree>
    <p:extLst>
      <p:ext uri="{BB962C8B-B14F-4D97-AF65-F5344CB8AC3E}">
        <p14:creationId xmlns:p14="http://schemas.microsoft.com/office/powerpoint/2010/main" xmlns="" val="9747349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ZA" dirty="0" smtClean="0"/>
              <a:t>Executed Actions</a:t>
            </a:r>
            <a:endParaRPr lang="en-ZA" dirty="0"/>
          </a:p>
        </p:txBody>
      </p:sp>
      <p:sp>
        <p:nvSpPr>
          <p:cNvPr id="2" name="Content Placeholder 1"/>
          <p:cNvSpPr>
            <a:spLocks noGrp="1"/>
          </p:cNvSpPr>
          <p:nvPr>
            <p:ph idx="1"/>
          </p:nvPr>
        </p:nvSpPr>
        <p:spPr/>
        <p:txBody>
          <a:bodyPr>
            <a:normAutofit/>
          </a:bodyPr>
          <a:lstStyle/>
          <a:p>
            <a:pPr algn="just"/>
            <a:r>
              <a:rPr lang="en-ZA" dirty="0" smtClean="0"/>
              <a:t>Executed actions for the period 22 December 2022 to date include:</a:t>
            </a:r>
          </a:p>
          <a:p>
            <a:pPr lvl="1" algn="just"/>
            <a:r>
              <a:rPr lang="en-ZA" dirty="0" smtClean="0"/>
              <a:t>Coal yards - 323 visits.</a:t>
            </a:r>
          </a:p>
          <a:p>
            <a:pPr lvl="1" algn="just"/>
            <a:r>
              <a:rPr lang="en-ZA" dirty="0" smtClean="0"/>
              <a:t>Power stations - 464 visits to the 14 coal-fired power stations.</a:t>
            </a:r>
          </a:p>
          <a:p>
            <a:pPr lvl="1" algn="just"/>
            <a:r>
              <a:rPr lang="en-ZA" dirty="0" smtClean="0"/>
              <a:t>Substations – 1 888 visits.</a:t>
            </a:r>
          </a:p>
          <a:p>
            <a:pPr lvl="1" algn="just"/>
            <a:r>
              <a:rPr lang="en-ZA" dirty="0" smtClean="0"/>
              <a:t>Monitoring of electrical infrastructure - 580 executed actions.</a:t>
            </a:r>
          </a:p>
          <a:p>
            <a:pPr lvl="1" algn="just"/>
            <a:r>
              <a:rPr lang="en-ZA" dirty="0" smtClean="0"/>
              <a:t>Compliance inspections at RSA scrap metal dealers/recyclers – 1 899 visits.</a:t>
            </a:r>
          </a:p>
          <a:p>
            <a:pPr lvl="1" algn="just"/>
            <a:r>
              <a:rPr lang="en-ZA" dirty="0" smtClean="0"/>
              <a:t>Environmental compliance management inspections conducted at illegal coal yards, wash plants and illegal mining - 41 inspections.</a:t>
            </a:r>
          </a:p>
          <a:p>
            <a:pPr lvl="0" algn="just"/>
            <a:r>
              <a:rPr lang="en-GB" dirty="0" smtClean="0"/>
              <a:t>Physical security assessments and audits were conducted at 6 ESKOM Power Stations by the SAPS’ Division: Protection and Security Services (PSS) (</a:t>
            </a:r>
            <a:r>
              <a:rPr lang="en-GB" dirty="0" err="1" smtClean="0"/>
              <a:t>Hendrina</a:t>
            </a:r>
            <a:r>
              <a:rPr lang="en-GB" dirty="0" smtClean="0"/>
              <a:t>, Kendall, </a:t>
            </a:r>
            <a:r>
              <a:rPr lang="en-GB" dirty="0" err="1" smtClean="0"/>
              <a:t>Tutuka</a:t>
            </a:r>
            <a:r>
              <a:rPr lang="en-GB" dirty="0" smtClean="0"/>
              <a:t>, </a:t>
            </a:r>
            <a:r>
              <a:rPr lang="en-GB" dirty="0" err="1" smtClean="0"/>
              <a:t>Matimba</a:t>
            </a:r>
            <a:r>
              <a:rPr lang="en-GB" dirty="0" smtClean="0"/>
              <a:t>, </a:t>
            </a:r>
            <a:r>
              <a:rPr lang="en-GB" dirty="0" err="1" smtClean="0"/>
              <a:t>Grootvlei</a:t>
            </a:r>
            <a:r>
              <a:rPr lang="en-GB" dirty="0" smtClean="0"/>
              <a:t>, </a:t>
            </a:r>
            <a:r>
              <a:rPr lang="en-GB" dirty="0" err="1" smtClean="0"/>
              <a:t>Kriel</a:t>
            </a:r>
            <a:r>
              <a:rPr lang="en-GB" dirty="0" smtClean="0"/>
              <a:t> and </a:t>
            </a:r>
            <a:r>
              <a:rPr lang="en-GB" dirty="0" err="1" smtClean="0"/>
              <a:t>Matla</a:t>
            </a:r>
            <a:r>
              <a:rPr lang="en-GB" dirty="0" smtClean="0"/>
              <a:t>).</a:t>
            </a:r>
            <a:endParaRPr lang="en-ZA" dirty="0" smtClean="0"/>
          </a:p>
          <a:p>
            <a:pPr lvl="0" algn="just"/>
            <a:endParaRPr lang="en-ZA" dirty="0" smtClean="0">
              <a:solidFill>
                <a:srgbClr val="FF0000"/>
              </a:solidFill>
            </a:endParaRPr>
          </a:p>
          <a:p>
            <a:pPr algn="just"/>
            <a:endParaRPr lang="en-ZA" dirty="0"/>
          </a:p>
        </p:txBody>
      </p:sp>
      <p:sp>
        <p:nvSpPr>
          <p:cNvPr id="4" name="Slide Number Placeholder 3"/>
          <p:cNvSpPr>
            <a:spLocks noGrp="1"/>
          </p:cNvSpPr>
          <p:nvPr>
            <p:ph type="sldNum" sz="quarter" idx="12"/>
          </p:nvPr>
        </p:nvSpPr>
        <p:spPr/>
        <p:txBody>
          <a:bodyPr/>
          <a:lstStyle/>
          <a:p>
            <a:fld id="{70AAA570-3596-44A9-950A-E638EE719369}" type="slidenum">
              <a:rPr lang="en-ZA" smtClean="0"/>
              <a:pPr/>
              <a:t>15</a:t>
            </a:fld>
            <a:endParaRPr lang="en-ZA" dirty="0"/>
          </a:p>
        </p:txBody>
      </p:sp>
    </p:spTree>
    <p:extLst>
      <p:ext uri="{BB962C8B-B14F-4D97-AF65-F5344CB8AC3E}">
        <p14:creationId xmlns:p14="http://schemas.microsoft.com/office/powerpoint/2010/main" xmlns="" val="1684697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Associated Actions Executed </a:t>
            </a:r>
            <a:endParaRPr lang="en-ZA" dirty="0"/>
          </a:p>
        </p:txBody>
      </p:sp>
      <p:sp>
        <p:nvSpPr>
          <p:cNvPr id="3" name="Content Placeholder 2"/>
          <p:cNvSpPr>
            <a:spLocks noGrp="1"/>
          </p:cNvSpPr>
          <p:nvPr>
            <p:ph idx="1"/>
          </p:nvPr>
        </p:nvSpPr>
        <p:spPr/>
        <p:txBody>
          <a:bodyPr>
            <a:normAutofit/>
          </a:bodyPr>
          <a:lstStyle/>
          <a:p>
            <a:r>
              <a:rPr lang="en-ZA" dirty="0" smtClean="0"/>
              <a:t>Second Hand Dealers:</a:t>
            </a:r>
          </a:p>
          <a:p>
            <a:pPr lvl="1"/>
            <a:r>
              <a:rPr lang="en-ZA" dirty="0" smtClean="0"/>
              <a:t>Unregistered dealers closed	-	129</a:t>
            </a:r>
          </a:p>
          <a:p>
            <a:pPr lvl="1"/>
            <a:r>
              <a:rPr lang="en-ZA" dirty="0" smtClean="0"/>
              <a:t>Cases opened 			-	128</a:t>
            </a:r>
          </a:p>
          <a:p>
            <a:pPr lvl="1"/>
            <a:r>
              <a:rPr lang="en-US" dirty="0" smtClean="0"/>
              <a:t>Arrests				-	447</a:t>
            </a:r>
            <a:endParaRPr lang="en-ZA" dirty="0" smtClean="0"/>
          </a:p>
          <a:p>
            <a:pPr lvl="1"/>
            <a:r>
              <a:rPr lang="en-ZA" dirty="0" smtClean="0"/>
              <a:t>J534’s issued			-	806</a:t>
            </a:r>
          </a:p>
          <a:p>
            <a:pPr lvl="1"/>
            <a:r>
              <a:rPr lang="en-ZA" dirty="0" smtClean="0"/>
              <a:t>Saps 610’s issued		-	74</a:t>
            </a:r>
          </a:p>
          <a:p>
            <a:pPr lvl="1"/>
            <a:r>
              <a:rPr lang="en-ZA" dirty="0" smtClean="0"/>
              <a:t>Searches conducted		-	11 775</a:t>
            </a:r>
          </a:p>
          <a:p>
            <a:pPr lvl="1"/>
            <a:r>
              <a:rPr lang="en-ZA" dirty="0" smtClean="0"/>
              <a:t>Warrants issued			-	26</a:t>
            </a:r>
          </a:p>
          <a:p>
            <a:endParaRPr lang="en-ZA" dirty="0"/>
          </a:p>
        </p:txBody>
      </p:sp>
      <p:sp>
        <p:nvSpPr>
          <p:cNvPr id="4" name="Slide Number Placeholder 3"/>
          <p:cNvSpPr>
            <a:spLocks noGrp="1"/>
          </p:cNvSpPr>
          <p:nvPr>
            <p:ph type="sldNum" sz="quarter" idx="12"/>
          </p:nvPr>
        </p:nvSpPr>
        <p:spPr/>
        <p:txBody>
          <a:bodyPr/>
          <a:lstStyle/>
          <a:p>
            <a:fld id="{70AAA570-3596-44A9-950A-E638EE719369}" type="slidenum">
              <a:rPr lang="en-ZA" smtClean="0"/>
              <a:pPr/>
              <a:t>16</a:t>
            </a:fld>
            <a:endParaRPr lang="en-ZA" dirty="0"/>
          </a:p>
        </p:txBody>
      </p:sp>
    </p:spTree>
    <p:extLst>
      <p:ext uri="{BB962C8B-B14F-4D97-AF65-F5344CB8AC3E}">
        <p14:creationId xmlns:p14="http://schemas.microsoft.com/office/powerpoint/2010/main" xmlns="" val="30223671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Successes</a:t>
            </a:r>
            <a:endParaRPr lang="en-ZA" dirty="0"/>
          </a:p>
        </p:txBody>
      </p:sp>
      <p:sp>
        <p:nvSpPr>
          <p:cNvPr id="3" name="Content Placeholder 2"/>
          <p:cNvSpPr>
            <a:spLocks noGrp="1"/>
          </p:cNvSpPr>
          <p:nvPr>
            <p:ph idx="1"/>
          </p:nvPr>
        </p:nvSpPr>
        <p:spPr>
          <a:xfrm>
            <a:off x="433388" y="1081096"/>
            <a:ext cx="11377615" cy="5518487"/>
          </a:xfrm>
        </p:spPr>
        <p:txBody>
          <a:bodyPr>
            <a:normAutofit fontScale="77500" lnSpcReduction="20000"/>
          </a:bodyPr>
          <a:lstStyle/>
          <a:p>
            <a:pPr algn="just"/>
            <a:r>
              <a:rPr lang="en-ZA" dirty="0" smtClean="0"/>
              <a:t>Since the inception of the Energy Safety and Security Priority Committee and the establishment of the MAJOC at ESKOM Megawatt Park - </a:t>
            </a:r>
            <a:r>
              <a:rPr lang="en-ZA" dirty="0" err="1" smtClean="0"/>
              <a:t>Sunninghill</a:t>
            </a:r>
            <a:r>
              <a:rPr lang="en-ZA" dirty="0" smtClean="0"/>
              <a:t>, a total of </a:t>
            </a:r>
            <a:r>
              <a:rPr lang="en-ZA" b="1" dirty="0" smtClean="0"/>
              <a:t>221</a:t>
            </a:r>
            <a:r>
              <a:rPr lang="en-ZA" dirty="0" smtClean="0"/>
              <a:t> arrests emanating from combatting operations were made through the collaborative efforts of law enforcement, together with key inter-departmental role players. </a:t>
            </a:r>
          </a:p>
          <a:p>
            <a:pPr algn="just"/>
            <a:r>
              <a:rPr lang="en-ZA" dirty="0" smtClean="0"/>
              <a:t>Total value of items seized - </a:t>
            </a:r>
            <a:r>
              <a:rPr lang="en-ZA" b="1" dirty="0" smtClean="0"/>
              <a:t>R </a:t>
            </a:r>
            <a:r>
              <a:rPr lang="en-ZA" b="1" dirty="0" smtClean="0">
                <a:solidFill>
                  <a:sysClr val="windowText" lastClr="000000"/>
                </a:solidFill>
              </a:rPr>
              <a:t>93 933 212 </a:t>
            </a:r>
            <a:r>
              <a:rPr lang="en-ZA" dirty="0" smtClean="0">
                <a:solidFill>
                  <a:sysClr val="windowText" lastClr="000000"/>
                </a:solidFill>
              </a:rPr>
              <a:t>comprising of:</a:t>
            </a:r>
          </a:p>
          <a:p>
            <a:pPr indent="-6350" algn="just">
              <a:buFont typeface="Wingdings" panose="05000000000000000000" pitchFamily="2" charset="2"/>
              <a:buChar char="v"/>
              <a:tabLst>
                <a:tab pos="806450" algn="l"/>
              </a:tabLst>
            </a:pPr>
            <a:r>
              <a:rPr lang="en-ZA" dirty="0" smtClean="0">
                <a:solidFill>
                  <a:sysClr val="windowText" lastClr="000000"/>
                </a:solidFill>
              </a:rPr>
              <a:t>	83 </a:t>
            </a:r>
            <a:r>
              <a:rPr lang="en-ZA" dirty="0">
                <a:solidFill>
                  <a:sysClr val="windowText" lastClr="000000"/>
                </a:solidFill>
              </a:rPr>
              <a:t>X Loads of Coal by 33ton </a:t>
            </a:r>
            <a:r>
              <a:rPr lang="en-ZA" dirty="0" smtClean="0">
                <a:solidFill>
                  <a:sysClr val="windowText" lastClr="000000"/>
                </a:solidFill>
              </a:rPr>
              <a:t>Trucks</a:t>
            </a:r>
          </a:p>
          <a:p>
            <a:pPr indent="-6350" algn="just">
              <a:buFont typeface="Wingdings" panose="05000000000000000000" pitchFamily="2" charset="2"/>
              <a:buChar char="v"/>
              <a:tabLst>
                <a:tab pos="806450" algn="l"/>
              </a:tabLst>
            </a:pPr>
            <a:r>
              <a:rPr lang="en-ZA" dirty="0" smtClean="0">
                <a:solidFill>
                  <a:sysClr val="windowText" lastClr="000000"/>
                </a:solidFill>
              </a:rPr>
              <a:t>	2 x </a:t>
            </a:r>
            <a:r>
              <a:rPr lang="en-ZA" dirty="0" smtClean="0"/>
              <a:t>Man </a:t>
            </a:r>
            <a:r>
              <a:rPr lang="en-ZA" dirty="0"/>
              <a:t>Trucks with double trailers loaded with coal confiscated</a:t>
            </a:r>
            <a:endParaRPr lang="en-ZA" dirty="0" smtClean="0">
              <a:solidFill>
                <a:sysClr val="windowText" lastClr="000000"/>
              </a:solidFill>
            </a:endParaRPr>
          </a:p>
          <a:p>
            <a:pPr indent="-6350" algn="just">
              <a:buFont typeface="Wingdings" panose="05000000000000000000" pitchFamily="2" charset="2"/>
              <a:buChar char="v"/>
              <a:tabLst>
                <a:tab pos="806450" algn="l"/>
              </a:tabLst>
            </a:pPr>
            <a:r>
              <a:rPr lang="en-ZA" sz="2600" dirty="0" smtClean="0">
                <a:solidFill>
                  <a:sysClr val="windowText" lastClr="000000"/>
                </a:solidFill>
              </a:rPr>
              <a:t>	</a:t>
            </a:r>
            <a:r>
              <a:rPr lang="en-ZA" dirty="0" smtClean="0">
                <a:solidFill>
                  <a:sysClr val="windowText" lastClr="000000"/>
                </a:solidFill>
              </a:rPr>
              <a:t>Diesel</a:t>
            </a:r>
            <a:r>
              <a:rPr lang="en-ZA" dirty="0">
                <a:solidFill>
                  <a:sysClr val="windowText" lastClr="000000"/>
                </a:solidFill>
              </a:rPr>
              <a:t>, Petrol and </a:t>
            </a:r>
            <a:r>
              <a:rPr lang="en-ZA" dirty="0" smtClean="0">
                <a:solidFill>
                  <a:sysClr val="windowText" lastClr="000000"/>
                </a:solidFill>
              </a:rPr>
              <a:t>Oil</a:t>
            </a:r>
          </a:p>
          <a:p>
            <a:pPr indent="-6350" algn="just">
              <a:buFont typeface="Wingdings" panose="05000000000000000000" pitchFamily="2" charset="2"/>
              <a:buChar char="v"/>
              <a:tabLst>
                <a:tab pos="806450" algn="l"/>
              </a:tabLst>
            </a:pPr>
            <a:r>
              <a:rPr lang="en-ZA" dirty="0" smtClean="0">
                <a:solidFill>
                  <a:sysClr val="windowText" lastClr="000000"/>
                </a:solidFill>
              </a:rPr>
              <a:t>	19 </a:t>
            </a:r>
            <a:r>
              <a:rPr lang="en-ZA" dirty="0">
                <a:solidFill>
                  <a:sysClr val="windowText" lastClr="000000"/>
                </a:solidFill>
              </a:rPr>
              <a:t>X 33ton Coal Trucks  with double trailers / Oil </a:t>
            </a:r>
            <a:r>
              <a:rPr lang="en-ZA" dirty="0" smtClean="0">
                <a:solidFill>
                  <a:sysClr val="windowText" lastClr="000000"/>
                </a:solidFill>
              </a:rPr>
              <a:t>Carrier</a:t>
            </a:r>
          </a:p>
          <a:p>
            <a:pPr indent="-6350" algn="just">
              <a:buFont typeface="Wingdings" panose="05000000000000000000" pitchFamily="2" charset="2"/>
              <a:buChar char="v"/>
              <a:tabLst>
                <a:tab pos="806450" algn="l"/>
              </a:tabLst>
            </a:pPr>
            <a:r>
              <a:rPr lang="en-ZA" dirty="0" smtClean="0">
                <a:solidFill>
                  <a:sysClr val="windowText" lastClr="000000"/>
                </a:solidFill>
              </a:rPr>
              <a:t>	Mining </a:t>
            </a:r>
            <a:r>
              <a:rPr lang="en-ZA" dirty="0">
                <a:solidFill>
                  <a:sysClr val="windowText" lastClr="000000"/>
                </a:solidFill>
              </a:rPr>
              <a:t>Machinery (Front Loader, Dump Trucks, Excavators, Dozers, Drill machines, </a:t>
            </a:r>
            <a:r>
              <a:rPr lang="en-ZA" dirty="0" smtClean="0">
                <a:solidFill>
                  <a:sysClr val="windowText" lastClr="000000"/>
                </a:solidFill>
              </a:rPr>
              <a:t>	</a:t>
            </a:r>
            <a:r>
              <a:rPr lang="en-ZA" dirty="0" err="1" smtClean="0">
                <a:solidFill>
                  <a:sysClr val="windowText" lastClr="000000"/>
                </a:solidFill>
              </a:rPr>
              <a:t>etc</a:t>
            </a:r>
            <a:r>
              <a:rPr lang="en-ZA" dirty="0" smtClean="0">
                <a:solidFill>
                  <a:sysClr val="windowText" lastClr="000000"/>
                </a:solidFill>
              </a:rPr>
              <a:t>)</a:t>
            </a:r>
          </a:p>
          <a:p>
            <a:pPr indent="-6350" algn="just">
              <a:buFont typeface="Wingdings" panose="05000000000000000000" pitchFamily="2" charset="2"/>
              <a:buChar char="v"/>
              <a:tabLst>
                <a:tab pos="806450" algn="l"/>
              </a:tabLst>
            </a:pPr>
            <a:r>
              <a:rPr lang="en-ZA" dirty="0" smtClean="0">
                <a:solidFill>
                  <a:sysClr val="windowText" lastClr="000000"/>
                </a:solidFill>
              </a:rPr>
              <a:t>	Cash </a:t>
            </a:r>
          </a:p>
          <a:p>
            <a:pPr indent="-6350" algn="just">
              <a:buFont typeface="Wingdings" panose="05000000000000000000" pitchFamily="2" charset="2"/>
              <a:buChar char="v"/>
              <a:tabLst>
                <a:tab pos="806450" algn="l"/>
              </a:tabLst>
            </a:pPr>
            <a:r>
              <a:rPr lang="en-ZA" dirty="0" smtClean="0">
                <a:solidFill>
                  <a:sysClr val="windowText" lastClr="000000"/>
                </a:solidFill>
              </a:rPr>
              <a:t>	32 </a:t>
            </a:r>
            <a:r>
              <a:rPr lang="en-ZA" dirty="0">
                <a:solidFill>
                  <a:sysClr val="windowText" lastClr="000000"/>
                </a:solidFill>
              </a:rPr>
              <a:t>x Firearms (8xRifles, 9xShotguns, 22xPistols</a:t>
            </a:r>
            <a:r>
              <a:rPr lang="en-ZA" dirty="0" smtClean="0">
                <a:solidFill>
                  <a:sysClr val="windowText" lastClr="000000"/>
                </a:solidFill>
              </a:rPr>
              <a:t>)</a:t>
            </a:r>
          </a:p>
          <a:p>
            <a:pPr indent="-6350" algn="just">
              <a:buFont typeface="Wingdings" panose="05000000000000000000" pitchFamily="2" charset="2"/>
              <a:buChar char="v"/>
              <a:tabLst>
                <a:tab pos="806450" algn="l"/>
              </a:tabLst>
            </a:pPr>
            <a:r>
              <a:rPr lang="en-ZA" dirty="0" smtClean="0">
                <a:solidFill>
                  <a:sysClr val="windowText" lastClr="000000"/>
                </a:solidFill>
              </a:rPr>
              <a:t>	10 </a:t>
            </a:r>
            <a:r>
              <a:rPr lang="en-ZA" dirty="0">
                <a:solidFill>
                  <a:sysClr val="windowText" lastClr="000000"/>
                </a:solidFill>
              </a:rPr>
              <a:t>X Vehicles / </a:t>
            </a:r>
            <a:r>
              <a:rPr lang="en-ZA" dirty="0" smtClean="0">
                <a:solidFill>
                  <a:sysClr val="windowText" lastClr="000000"/>
                </a:solidFill>
              </a:rPr>
              <a:t>Trailers</a:t>
            </a:r>
          </a:p>
          <a:p>
            <a:pPr indent="-6350" algn="just">
              <a:buFont typeface="Wingdings" panose="05000000000000000000" pitchFamily="2" charset="2"/>
              <a:buChar char="v"/>
              <a:tabLst>
                <a:tab pos="806450" algn="l"/>
              </a:tabLst>
            </a:pPr>
            <a:r>
              <a:rPr lang="en-ZA" dirty="0" smtClean="0">
                <a:solidFill>
                  <a:sysClr val="windowText" lastClr="000000"/>
                </a:solidFill>
              </a:rPr>
              <a:t>	Mining </a:t>
            </a:r>
            <a:r>
              <a:rPr lang="en-ZA" dirty="0">
                <a:solidFill>
                  <a:sysClr val="windowText" lastClr="000000"/>
                </a:solidFill>
              </a:rPr>
              <a:t>Equipment (Tools</a:t>
            </a:r>
            <a:r>
              <a:rPr lang="en-ZA" dirty="0" smtClean="0">
                <a:solidFill>
                  <a:sysClr val="windowText" lastClr="000000"/>
                </a:solidFill>
              </a:rPr>
              <a:t>)</a:t>
            </a:r>
            <a:endParaRPr lang="en-ZA" dirty="0">
              <a:solidFill>
                <a:sysClr val="windowText" lastClr="000000"/>
              </a:solidFill>
            </a:endParaRPr>
          </a:p>
          <a:p>
            <a:pPr algn="just"/>
            <a:endParaRPr lang="en-ZA" sz="2000" dirty="0">
              <a:solidFill>
                <a:sysClr val="windowText" lastClr="000000"/>
              </a:solidFill>
              <a:latin typeface="Arial" panose="020B0604020202020204" pitchFamily="34" charset="0"/>
              <a:cs typeface="Arial" panose="020B0604020202020204" pitchFamily="34" charset="0"/>
            </a:endParaRPr>
          </a:p>
          <a:p>
            <a:pPr algn="just"/>
            <a:endParaRPr lang="en-ZA" sz="2000" dirty="0" smtClean="0">
              <a:solidFill>
                <a:sysClr val="windowText" lastClr="000000"/>
              </a:solidFill>
              <a:latin typeface="Arial" panose="020B0604020202020204" pitchFamily="34" charset="0"/>
              <a:cs typeface="Arial" panose="020B0604020202020204" pitchFamily="34" charset="0"/>
            </a:endParaRPr>
          </a:p>
          <a:p>
            <a:pPr marL="0" indent="0" algn="just">
              <a:buNone/>
            </a:pPr>
            <a:endParaRPr lang="en-ZA" sz="2000" dirty="0">
              <a:solidFill>
                <a:sysClr val="windowText" lastClr="000000"/>
              </a:solidFill>
              <a:latin typeface="Arial" panose="020B0604020202020204" pitchFamily="34" charset="0"/>
              <a:cs typeface="Arial" panose="020B0604020202020204" pitchFamily="34" charset="0"/>
            </a:endParaRPr>
          </a:p>
          <a:p>
            <a:pPr algn="just"/>
            <a:endParaRPr lang="en-ZA" sz="2000" dirty="0">
              <a:solidFill>
                <a:sysClr val="windowText" lastClr="000000"/>
              </a:solidFill>
              <a:latin typeface="Arial" panose="020B0604020202020204" pitchFamily="34" charset="0"/>
              <a:cs typeface="Arial" panose="020B0604020202020204" pitchFamily="34" charset="0"/>
            </a:endParaRPr>
          </a:p>
          <a:p>
            <a:pPr algn="just"/>
            <a:endParaRPr lang="en-ZA" sz="2000" dirty="0" smtClean="0">
              <a:solidFill>
                <a:sysClr val="windowText" lastClr="000000"/>
              </a:solidFill>
            </a:endParaRPr>
          </a:p>
          <a:p>
            <a:pPr algn="just"/>
            <a:endParaRPr lang="en-ZA" sz="2000" dirty="0">
              <a:solidFill>
                <a:sysClr val="windowText" lastClr="000000"/>
              </a:solidFill>
            </a:endParaRPr>
          </a:p>
          <a:p>
            <a:pPr algn="just"/>
            <a:endParaRPr lang="en-ZA" dirty="0">
              <a:solidFill>
                <a:sysClr val="windowText" lastClr="000000"/>
              </a:solidFill>
              <a:latin typeface="Arial" panose="020B0604020202020204" pitchFamily="34" charset="0"/>
              <a:cs typeface="Arial" panose="020B0604020202020204" pitchFamily="34" charset="0"/>
            </a:endParaRPr>
          </a:p>
          <a:p>
            <a:pPr algn="just"/>
            <a:endParaRPr lang="en-ZA" dirty="0">
              <a:solidFill>
                <a:sysClr val="windowText" lastClr="000000"/>
              </a:solidFill>
              <a:latin typeface="Arial" panose="020B0604020202020204" pitchFamily="34" charset="0"/>
              <a:cs typeface="Arial" panose="020B0604020202020204" pitchFamily="34" charset="0"/>
            </a:endParaRPr>
          </a:p>
          <a:p>
            <a:pPr algn="just"/>
            <a:endParaRPr lang="en-ZA" dirty="0">
              <a:solidFill>
                <a:sysClr val="windowText" lastClr="000000"/>
              </a:solidFill>
              <a:latin typeface="Arial" panose="020B0604020202020204" pitchFamily="34" charset="0"/>
              <a:cs typeface="Arial" panose="020B0604020202020204" pitchFamily="34" charset="0"/>
            </a:endParaRPr>
          </a:p>
          <a:p>
            <a:pPr algn="just"/>
            <a:endParaRPr lang="en-ZA" b="1" dirty="0" smtClean="0">
              <a:solidFill>
                <a:sysClr val="windowText" lastClr="000000"/>
              </a:solidFill>
              <a:latin typeface="Arial" panose="020B0604020202020204" pitchFamily="34" charset="0"/>
              <a:cs typeface="Arial" panose="020B0604020202020204" pitchFamily="34" charset="0"/>
            </a:endParaRPr>
          </a:p>
          <a:p>
            <a:pPr marL="0" lvl="0" indent="0" defTabSz="914400">
              <a:lnSpc>
                <a:spcPct val="100000"/>
              </a:lnSpc>
              <a:spcBef>
                <a:spcPts val="0"/>
              </a:spcBef>
              <a:spcAft>
                <a:spcPts val="0"/>
              </a:spcAft>
              <a:buClrTx/>
              <a:buSzTx/>
              <a:buNone/>
              <a:defRPr/>
            </a:pPr>
            <a:endParaRPr lang="en-ZA" b="1" dirty="0" smtClean="0">
              <a:solidFill>
                <a:sysClr val="windowText" lastClr="000000"/>
              </a:solidFill>
              <a:latin typeface="Arial" panose="020B0604020202020204" pitchFamily="34" charset="0"/>
              <a:cs typeface="Arial" panose="020B0604020202020204" pitchFamily="34" charset="0"/>
            </a:endParaRPr>
          </a:p>
          <a:p>
            <a:pPr marL="0" indent="0" algn="just">
              <a:buNone/>
            </a:pPr>
            <a:endParaRPr lang="en-ZA" dirty="0"/>
          </a:p>
          <a:p>
            <a:pPr lvl="1" algn="just"/>
            <a:endParaRPr lang="en-ZA" dirty="0" smtClean="0"/>
          </a:p>
          <a:p>
            <a:pPr algn="just"/>
            <a:endParaRPr lang="en-ZA" dirty="0"/>
          </a:p>
        </p:txBody>
      </p:sp>
      <p:sp>
        <p:nvSpPr>
          <p:cNvPr id="4" name="Slide Number Placeholder 3"/>
          <p:cNvSpPr>
            <a:spLocks noGrp="1"/>
          </p:cNvSpPr>
          <p:nvPr>
            <p:ph type="sldNum" sz="quarter" idx="12"/>
          </p:nvPr>
        </p:nvSpPr>
        <p:spPr/>
        <p:txBody>
          <a:bodyPr/>
          <a:lstStyle/>
          <a:p>
            <a:fld id="{70AAA570-3596-44A9-950A-E638EE719369}" type="slidenum">
              <a:rPr lang="en-ZA" smtClean="0"/>
              <a:pPr/>
              <a:t>17</a:t>
            </a:fld>
            <a:endParaRPr lang="en-ZA" dirty="0"/>
          </a:p>
        </p:txBody>
      </p:sp>
    </p:spTree>
    <p:extLst>
      <p:ext uri="{BB962C8B-B14F-4D97-AF65-F5344CB8AC3E}">
        <p14:creationId xmlns:p14="http://schemas.microsoft.com/office/powerpoint/2010/main" xmlns="" val="550428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a:t>
            </a:r>
            <a:endParaRPr lang="en-ZA" dirty="0"/>
          </a:p>
        </p:txBody>
      </p:sp>
      <p:sp>
        <p:nvSpPr>
          <p:cNvPr id="3" name="Content Placeholder 2"/>
          <p:cNvSpPr>
            <a:spLocks noGrp="1"/>
          </p:cNvSpPr>
          <p:nvPr>
            <p:ph idx="1"/>
          </p:nvPr>
        </p:nvSpPr>
        <p:spPr/>
        <p:txBody>
          <a:bodyPr>
            <a:normAutofit lnSpcReduction="10000"/>
          </a:bodyPr>
          <a:lstStyle/>
          <a:p>
            <a:pPr algn="just"/>
            <a:r>
              <a:rPr lang="en-ZA" dirty="0" smtClean="0"/>
              <a:t>There are indications that operational measures implemented, have clearly disrupted the activities of criminal syndicates.</a:t>
            </a:r>
          </a:p>
          <a:p>
            <a:pPr algn="just"/>
            <a:r>
              <a:rPr lang="en-ZA" dirty="0" smtClean="0"/>
              <a:t>A steady decrease in crime reported in the Generation environment has been evident, over the past few weeks.</a:t>
            </a:r>
          </a:p>
          <a:p>
            <a:pPr algn="just"/>
            <a:r>
              <a:rPr lang="en-ZA" dirty="0" smtClean="0"/>
              <a:t>Analysis of incident data prior to and since the inception of the operation reflects a pattern-shift from the generation to the distribution environments.</a:t>
            </a:r>
          </a:p>
          <a:p>
            <a:pPr algn="just"/>
            <a:r>
              <a:rPr lang="en-ZA" dirty="0" smtClean="0"/>
              <a:t>Engagement with SAPS commanders at provincial, district and station levels, specifically precincts around the Generation Sites (power stations), as well as in the moment reporting, co-ordination and follow through by the MAJOC, has resulted in better attention to incidents, crime scene management and investigations. </a:t>
            </a:r>
          </a:p>
        </p:txBody>
      </p:sp>
      <p:sp>
        <p:nvSpPr>
          <p:cNvPr id="4" name="Slide Number Placeholder 3"/>
          <p:cNvSpPr>
            <a:spLocks noGrp="1"/>
          </p:cNvSpPr>
          <p:nvPr>
            <p:ph type="sldNum" sz="quarter" idx="12"/>
          </p:nvPr>
        </p:nvSpPr>
        <p:spPr/>
        <p:txBody>
          <a:bodyPr/>
          <a:lstStyle/>
          <a:p>
            <a:fld id="{70AAA570-3596-44A9-950A-E638EE719369}" type="slidenum">
              <a:rPr lang="en-ZA" smtClean="0"/>
              <a:pPr/>
              <a:t>18</a:t>
            </a:fld>
            <a:endParaRPr lang="en-ZA" dirty="0"/>
          </a:p>
        </p:txBody>
      </p:sp>
    </p:spTree>
    <p:extLst>
      <p:ext uri="{BB962C8B-B14F-4D97-AF65-F5344CB8AC3E}">
        <p14:creationId xmlns:p14="http://schemas.microsoft.com/office/powerpoint/2010/main" xmlns="" val="24610023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Conclusion</a:t>
            </a:r>
            <a:endParaRPr lang="en-ZA" dirty="0"/>
          </a:p>
        </p:txBody>
      </p:sp>
      <p:sp>
        <p:nvSpPr>
          <p:cNvPr id="3" name="Content Placeholder 2"/>
          <p:cNvSpPr>
            <a:spLocks noGrp="1"/>
          </p:cNvSpPr>
          <p:nvPr>
            <p:ph idx="1"/>
          </p:nvPr>
        </p:nvSpPr>
        <p:spPr/>
        <p:txBody>
          <a:bodyPr>
            <a:normAutofit/>
          </a:bodyPr>
          <a:lstStyle/>
          <a:p>
            <a:pPr algn="just"/>
            <a:r>
              <a:rPr lang="en-ZA" dirty="0" smtClean="0"/>
              <a:t>The establishment of the 20 Economic Infrastructure Task Team’s (18 at the district and two at provincial level)within SAPS in February 2022 </a:t>
            </a:r>
            <a:r>
              <a:rPr lang="en-ZA" dirty="0"/>
              <a:t>w</a:t>
            </a:r>
            <a:r>
              <a:rPr lang="en-ZA" dirty="0" smtClean="0"/>
              <a:t>as to respond through sustainable investigation and combatting on the ESKOM related matters in an integrated manner.</a:t>
            </a:r>
            <a:endParaRPr lang="en-ZA" dirty="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0AAA570-3596-44A9-950A-E638EE719369}" type="slidenum">
              <a:rPr kumimoji="0" lang="en-ZA" sz="1200" b="1" i="0" u="none" strike="noStrike" kern="1200" cap="none" spc="0" normalizeH="0" baseline="0" noProof="0" smtClean="0">
                <a:ln>
                  <a:noFill/>
                </a:ln>
                <a:solidFill>
                  <a:prstClr val="black">
                    <a:lumMod val="95000"/>
                    <a:lumOff val="5000"/>
                  </a:prstClr>
                </a:solidFill>
                <a:effectLst/>
                <a:uLnTx/>
                <a:uFillTx/>
                <a:latin typeface="Calibri" panose="020F0502020204030204" pitchFamily="34" charset="0"/>
                <a:ea typeface="+mn-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ZA" sz="1200" b="1" i="0" u="none" strike="noStrike" kern="120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xmlns="" val="845162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Table of Contents</a:t>
            </a:r>
            <a:endParaRPr lang="en-ZA" dirty="0"/>
          </a:p>
        </p:txBody>
      </p:sp>
      <p:sp>
        <p:nvSpPr>
          <p:cNvPr id="11" name="Content Placeholder 10"/>
          <p:cNvSpPr>
            <a:spLocks noGrp="1"/>
          </p:cNvSpPr>
          <p:nvPr>
            <p:ph idx="1"/>
          </p:nvPr>
        </p:nvSpPr>
        <p:spPr/>
        <p:txBody>
          <a:bodyPr>
            <a:normAutofit lnSpcReduction="10000"/>
          </a:bodyPr>
          <a:lstStyle/>
          <a:p>
            <a:r>
              <a:rPr lang="en-ZA" dirty="0" smtClean="0"/>
              <a:t>Introduction</a:t>
            </a:r>
          </a:p>
          <a:p>
            <a:r>
              <a:rPr lang="en-ZA" dirty="0" smtClean="0"/>
              <a:t>Meetings </a:t>
            </a:r>
            <a:r>
              <a:rPr lang="en-ZA" dirty="0"/>
              <a:t>between Mr A de </a:t>
            </a:r>
            <a:r>
              <a:rPr lang="en-ZA" dirty="0" err="1"/>
              <a:t>Ruyter</a:t>
            </a:r>
            <a:r>
              <a:rPr lang="en-ZA" dirty="0"/>
              <a:t> and the </a:t>
            </a:r>
            <a:r>
              <a:rPr lang="en-ZA" dirty="0" smtClean="0"/>
              <a:t>SAPS</a:t>
            </a:r>
          </a:p>
          <a:p>
            <a:r>
              <a:rPr lang="en-ZA" dirty="0"/>
              <a:t>Governance </a:t>
            </a:r>
            <a:r>
              <a:rPr lang="en-ZA" dirty="0" smtClean="0"/>
              <a:t>Structure</a:t>
            </a:r>
          </a:p>
          <a:p>
            <a:r>
              <a:rPr lang="en-ZA" dirty="0"/>
              <a:t>Value Chain Operational Model</a:t>
            </a:r>
            <a:endParaRPr lang="en-ZA" dirty="0" smtClean="0"/>
          </a:p>
          <a:p>
            <a:r>
              <a:rPr lang="en-ZA" dirty="0"/>
              <a:t>Operational Measures </a:t>
            </a:r>
            <a:r>
              <a:rPr lang="en-ZA" dirty="0" smtClean="0"/>
              <a:t>Implemented</a:t>
            </a:r>
          </a:p>
          <a:p>
            <a:r>
              <a:rPr lang="en-ZA" dirty="0"/>
              <a:t>Operational Focus Areas</a:t>
            </a:r>
            <a:endParaRPr lang="en-ZA" dirty="0" smtClean="0"/>
          </a:p>
          <a:p>
            <a:r>
              <a:rPr lang="en-ZA" dirty="0" smtClean="0"/>
              <a:t>ESKOM related case management data</a:t>
            </a:r>
          </a:p>
          <a:p>
            <a:r>
              <a:rPr lang="en-ZA" dirty="0" smtClean="0"/>
              <a:t>Overview of operational activities and related arrests and successes</a:t>
            </a:r>
          </a:p>
          <a:p>
            <a:r>
              <a:rPr lang="en-ZA" dirty="0" smtClean="0"/>
              <a:t>Conclusion </a:t>
            </a:r>
          </a:p>
          <a:p>
            <a:endParaRPr lang="en-ZA" dirty="0" smtClean="0"/>
          </a:p>
          <a:p>
            <a:endParaRPr lang="en-ZA" dirty="0" smtClean="0"/>
          </a:p>
          <a:p>
            <a:endParaRPr lang="en-ZA" dirty="0" smtClean="0"/>
          </a:p>
          <a:p>
            <a:endParaRPr lang="en-ZA" dirty="0" smtClean="0"/>
          </a:p>
          <a:p>
            <a:pPr lvl="1"/>
            <a:endParaRPr lang="en-ZA" dirty="0"/>
          </a:p>
        </p:txBody>
      </p:sp>
      <p:sp>
        <p:nvSpPr>
          <p:cNvPr id="4" name="Slide Number Placeholder 3"/>
          <p:cNvSpPr>
            <a:spLocks noGrp="1"/>
          </p:cNvSpPr>
          <p:nvPr>
            <p:ph type="sldNum" sz="quarter" idx="12"/>
          </p:nvPr>
        </p:nvSpPr>
        <p:spPr/>
        <p:txBody>
          <a:bodyPr/>
          <a:lstStyle/>
          <a:p>
            <a:fld id="{70AAA570-3596-44A9-950A-E638EE719369}" type="slidenum">
              <a:rPr lang="en-ZA" smtClean="0"/>
              <a:pPr/>
              <a:t>2</a:t>
            </a:fld>
            <a:endParaRPr lang="en-ZA" dirty="0"/>
          </a:p>
        </p:txBody>
      </p:sp>
    </p:spTree>
    <p:extLst>
      <p:ext uri="{BB962C8B-B14F-4D97-AF65-F5344CB8AC3E}">
        <p14:creationId xmlns:p14="http://schemas.microsoft.com/office/powerpoint/2010/main" xmlns="" val="37818609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THANK YOU</a:t>
            </a:r>
            <a:endParaRPr lang="en-ZA" dirty="0"/>
          </a:p>
        </p:txBody>
      </p:sp>
      <p:sp>
        <p:nvSpPr>
          <p:cNvPr id="3" name="Slide Number Placeholder 2"/>
          <p:cNvSpPr>
            <a:spLocks noGrp="1"/>
          </p:cNvSpPr>
          <p:nvPr>
            <p:ph type="sldNum" sz="quarter" idx="4"/>
          </p:nvPr>
        </p:nvSpPr>
        <p:spPr/>
        <p:txBody>
          <a:bodyPr/>
          <a:lstStyle/>
          <a:p>
            <a:fld id="{70AAA570-3596-44A9-950A-E638EE719369}" type="slidenum">
              <a:rPr lang="en-ZA" smtClean="0"/>
              <a:pPr/>
              <a:t>20</a:t>
            </a:fld>
            <a:endParaRPr lang="en-ZA" dirty="0"/>
          </a:p>
        </p:txBody>
      </p:sp>
    </p:spTree>
    <p:extLst>
      <p:ext uri="{BB962C8B-B14F-4D97-AF65-F5344CB8AC3E}">
        <p14:creationId xmlns:p14="http://schemas.microsoft.com/office/powerpoint/2010/main" xmlns="" val="2182963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ZA" smtClean="0"/>
              <a:t>Introduction</a:t>
            </a:r>
            <a:endParaRPr lang="en-ZA" dirty="0"/>
          </a:p>
        </p:txBody>
      </p:sp>
      <p:sp>
        <p:nvSpPr>
          <p:cNvPr id="2" name="Content Placeholder 1"/>
          <p:cNvSpPr>
            <a:spLocks noGrp="1"/>
          </p:cNvSpPr>
          <p:nvPr>
            <p:ph idx="1"/>
          </p:nvPr>
        </p:nvSpPr>
        <p:spPr/>
        <p:txBody>
          <a:bodyPr>
            <a:normAutofit/>
          </a:bodyPr>
          <a:lstStyle/>
          <a:p>
            <a:pPr algn="just"/>
            <a:r>
              <a:rPr lang="en-ZA" dirty="0" smtClean="0"/>
              <a:t>This submission is made in terms of an invitation by the Standing Committee on Public Accounts (</a:t>
            </a:r>
            <a:r>
              <a:rPr lang="en-ZA" dirty="0" err="1" smtClean="0"/>
              <a:t>SCoPA</a:t>
            </a:r>
            <a:r>
              <a:rPr lang="en-ZA" dirty="0" smtClean="0"/>
              <a:t>), to the South African Police Service (SAPS), pursuant to the appearance by the former Chief Executive Office (CEO) of ESKOM, Mr A de </a:t>
            </a:r>
            <a:r>
              <a:rPr lang="en-ZA" dirty="0" err="1" smtClean="0"/>
              <a:t>Ruyter</a:t>
            </a:r>
            <a:r>
              <a:rPr lang="en-ZA" dirty="0" smtClean="0"/>
              <a:t>, before the Committee and the information allegedly provided to Brig Burger, as well as the SCOPA held on 09 May 2023.</a:t>
            </a:r>
          </a:p>
          <a:p>
            <a:pPr algn="just"/>
            <a:r>
              <a:rPr lang="en-ZA" dirty="0" smtClean="0"/>
              <a:t>It serves to clarify the purported communication of information of crimes within ESKOM and its operations, to the SAPS.</a:t>
            </a:r>
          </a:p>
          <a:p>
            <a:pPr algn="just"/>
            <a:r>
              <a:rPr lang="en-ZA" dirty="0" smtClean="0"/>
              <a:t>It provides a high-level overview of operational activities and related arrests and successes; and</a:t>
            </a:r>
          </a:p>
          <a:p>
            <a:pPr algn="just"/>
            <a:r>
              <a:rPr lang="en-ZA" dirty="0" smtClean="0"/>
              <a:t>Observed operational impact</a:t>
            </a:r>
            <a:endParaRPr lang="en-ZA" dirty="0"/>
          </a:p>
        </p:txBody>
      </p:sp>
      <p:sp>
        <p:nvSpPr>
          <p:cNvPr id="4" name="Slide Number Placeholder 3"/>
          <p:cNvSpPr>
            <a:spLocks noGrp="1"/>
          </p:cNvSpPr>
          <p:nvPr>
            <p:ph type="sldNum" sz="quarter" idx="12"/>
          </p:nvPr>
        </p:nvSpPr>
        <p:spPr/>
        <p:txBody>
          <a:bodyPr/>
          <a:lstStyle/>
          <a:p>
            <a:fld id="{70AAA570-3596-44A9-950A-E638EE719369}" type="slidenum">
              <a:rPr lang="en-ZA" smtClean="0"/>
              <a:pPr/>
              <a:t>3</a:t>
            </a:fld>
            <a:endParaRPr lang="en-ZA" dirty="0"/>
          </a:p>
        </p:txBody>
      </p:sp>
    </p:spTree>
    <p:extLst>
      <p:ext uri="{BB962C8B-B14F-4D97-AF65-F5344CB8AC3E}">
        <p14:creationId xmlns:p14="http://schemas.microsoft.com/office/powerpoint/2010/main" xmlns="" val="2847809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Meetings between Mr A de </a:t>
            </a:r>
            <a:r>
              <a:rPr lang="en-ZA" dirty="0" err="1" smtClean="0"/>
              <a:t>Ruyter</a:t>
            </a:r>
            <a:r>
              <a:rPr lang="en-ZA" dirty="0" smtClean="0"/>
              <a:t> and the SAPS</a:t>
            </a:r>
            <a:endParaRPr lang="en-ZA" dirty="0"/>
          </a:p>
        </p:txBody>
      </p:sp>
      <p:sp>
        <p:nvSpPr>
          <p:cNvPr id="3" name="Content Placeholder 2"/>
          <p:cNvSpPr>
            <a:spLocks noGrp="1"/>
          </p:cNvSpPr>
          <p:nvPr>
            <p:ph idx="1"/>
          </p:nvPr>
        </p:nvSpPr>
        <p:spPr/>
        <p:txBody>
          <a:bodyPr>
            <a:normAutofit/>
          </a:bodyPr>
          <a:lstStyle/>
          <a:p>
            <a:r>
              <a:rPr lang="en-ZA" dirty="0" smtClean="0"/>
              <a:t>As previously indicated two meetings were held between the National Commissioner &amp; Mr </a:t>
            </a:r>
            <a:r>
              <a:rPr lang="en-ZA" dirty="0" err="1" smtClean="0"/>
              <a:t>Ruyter</a:t>
            </a:r>
            <a:endParaRPr lang="en-ZA" dirty="0" smtClean="0"/>
          </a:p>
          <a:p>
            <a:pPr lvl="1"/>
            <a:r>
              <a:rPr lang="en-ZA" dirty="0" smtClean="0"/>
              <a:t>The two referenced meetings occurred:</a:t>
            </a:r>
          </a:p>
          <a:p>
            <a:pPr lvl="2"/>
            <a:r>
              <a:rPr lang="en-ZA" dirty="0" smtClean="0"/>
              <a:t>4 June 2022 at Megawatt Park.</a:t>
            </a:r>
          </a:p>
          <a:p>
            <a:pPr lvl="2"/>
            <a:r>
              <a:rPr lang="en-ZA" dirty="0" smtClean="0"/>
              <a:t>5 July 2022 at the SA Police Service National Operational Command Centre Boardroom in Pretoria West (SAPS Tshwane Police Academy).</a:t>
            </a:r>
          </a:p>
          <a:p>
            <a:r>
              <a:rPr lang="en-ZA" dirty="0" smtClean="0"/>
              <a:t>No specific information containing elements that would enable the SAPS to open criminal investigations were conveyed during the abovementioned meetings. </a:t>
            </a:r>
          </a:p>
        </p:txBody>
      </p:sp>
      <p:sp>
        <p:nvSpPr>
          <p:cNvPr id="4" name="Slide Number Placeholder 3"/>
          <p:cNvSpPr>
            <a:spLocks noGrp="1"/>
          </p:cNvSpPr>
          <p:nvPr>
            <p:ph type="sldNum" sz="quarter" idx="12"/>
          </p:nvPr>
        </p:nvSpPr>
        <p:spPr/>
        <p:txBody>
          <a:bodyPr/>
          <a:lstStyle/>
          <a:p>
            <a:fld id="{70AAA570-3596-44A9-950A-E638EE719369}" type="slidenum">
              <a:rPr lang="en-ZA" smtClean="0"/>
              <a:pPr/>
              <a:t>4</a:t>
            </a:fld>
            <a:endParaRPr lang="en-ZA" dirty="0"/>
          </a:p>
        </p:txBody>
      </p:sp>
    </p:spTree>
    <p:extLst>
      <p:ext uri="{BB962C8B-B14F-4D97-AF65-F5344CB8AC3E}">
        <p14:creationId xmlns:p14="http://schemas.microsoft.com/office/powerpoint/2010/main" xmlns="" val="891136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ZA" dirty="0" smtClean="0"/>
              <a:t>Operational  approach, structure and measures </a:t>
            </a:r>
            <a:r>
              <a:rPr lang="en-ZA" dirty="0"/>
              <a:t>put in place to address issues of crime and safety and security at </a:t>
            </a:r>
            <a:r>
              <a:rPr lang="en-ZA" dirty="0" smtClean="0"/>
              <a:t>ESKOM </a:t>
            </a:r>
            <a:r>
              <a:rPr lang="en-ZA" dirty="0"/>
              <a:t>and its operational value chain</a:t>
            </a:r>
            <a:br>
              <a:rPr lang="en-ZA" dirty="0"/>
            </a:br>
            <a:r>
              <a:rPr lang="en-ZA" dirty="0"/>
              <a:t> </a:t>
            </a:r>
          </a:p>
        </p:txBody>
      </p:sp>
      <p:sp>
        <p:nvSpPr>
          <p:cNvPr id="3" name="Slide Number Placeholder 2"/>
          <p:cNvSpPr>
            <a:spLocks noGrp="1"/>
          </p:cNvSpPr>
          <p:nvPr>
            <p:ph type="sldNum" sz="quarter" idx="4"/>
          </p:nvPr>
        </p:nvSpPr>
        <p:spPr/>
        <p:txBody>
          <a:bodyPr/>
          <a:lstStyle/>
          <a:p>
            <a:fld id="{70AAA570-3596-44A9-950A-E638EE719369}" type="slidenum">
              <a:rPr lang="en-ZA" smtClean="0"/>
              <a:pPr/>
              <a:t>5</a:t>
            </a:fld>
            <a:endParaRPr lang="en-ZA" dirty="0"/>
          </a:p>
        </p:txBody>
      </p:sp>
    </p:spTree>
    <p:extLst>
      <p:ext uri="{BB962C8B-B14F-4D97-AF65-F5344CB8AC3E}">
        <p14:creationId xmlns:p14="http://schemas.microsoft.com/office/powerpoint/2010/main" xmlns="" val="4251185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Governance Structure</a:t>
            </a:r>
            <a:endParaRPr lang="en-ZA" dirty="0"/>
          </a:p>
        </p:txBody>
      </p:sp>
      <p:sp>
        <p:nvSpPr>
          <p:cNvPr id="3" name="Content Placeholder 2"/>
          <p:cNvSpPr>
            <a:spLocks noGrp="1"/>
          </p:cNvSpPr>
          <p:nvPr>
            <p:ph idx="1"/>
          </p:nvPr>
        </p:nvSpPr>
        <p:spPr/>
        <p:txBody>
          <a:bodyPr>
            <a:normAutofit/>
          </a:bodyPr>
          <a:lstStyle/>
          <a:p>
            <a:pPr algn="just"/>
            <a:r>
              <a:rPr lang="en-ZA" dirty="0" smtClean="0"/>
              <a:t>An Energy Safety and Security Priority Committee of the NATJOINTS was established to address ESKOM-related crime on an interdepartmental, multi-disciplinary basis to address the objectives of Work Stream Six, of the National Energy Crisis Committee (NECOM). </a:t>
            </a:r>
          </a:p>
          <a:p>
            <a:pPr lvl="1" algn="just"/>
            <a:r>
              <a:rPr lang="en-ZA" dirty="0" smtClean="0"/>
              <a:t>The committee reports to the Energy NATJOINTS DG’s Forum.</a:t>
            </a:r>
          </a:p>
          <a:p>
            <a:pPr lvl="1" algn="just"/>
            <a:r>
              <a:rPr lang="en-ZA" dirty="0" smtClean="0"/>
              <a:t>The Priority Committee and its functioning is mandated in terms of NATJOINTS Instruction 68 of 2022</a:t>
            </a:r>
          </a:p>
          <a:p>
            <a:pPr lvl="1" algn="just"/>
            <a:r>
              <a:rPr lang="en-ZA" dirty="0" smtClean="0"/>
              <a:t>Participating departments and entities include:</a:t>
            </a:r>
          </a:p>
          <a:p>
            <a:pPr lvl="2" algn="just"/>
            <a:r>
              <a:rPr lang="en-ZA" dirty="0" smtClean="0"/>
              <a:t>SAPS, State Security Agency, SA National Defence Force, the DPCI, Department of Mineral Resources and Energy, Department of Forestry, Fisheries and the Environment, Department of Home Affairs, National Prosecuting Authority, Special Investigation Unit, Asset Forfeiture Unit, Financial Intelligence Centre, Government Communication Information System, South African Revenue Service and ESKOM.</a:t>
            </a:r>
          </a:p>
          <a:p>
            <a:pPr algn="just"/>
            <a:endParaRPr lang="en-ZA" dirty="0"/>
          </a:p>
        </p:txBody>
      </p:sp>
      <p:sp>
        <p:nvSpPr>
          <p:cNvPr id="4" name="Slide Number Placeholder 3"/>
          <p:cNvSpPr>
            <a:spLocks noGrp="1"/>
          </p:cNvSpPr>
          <p:nvPr>
            <p:ph type="sldNum" sz="quarter" idx="12"/>
          </p:nvPr>
        </p:nvSpPr>
        <p:spPr/>
        <p:txBody>
          <a:bodyPr/>
          <a:lstStyle/>
          <a:p>
            <a:fld id="{70AAA570-3596-44A9-950A-E638EE719369}" type="slidenum">
              <a:rPr lang="en-ZA" smtClean="0"/>
              <a:pPr/>
              <a:t>6</a:t>
            </a:fld>
            <a:endParaRPr lang="en-ZA" dirty="0"/>
          </a:p>
        </p:txBody>
      </p:sp>
    </p:spTree>
    <p:extLst>
      <p:ext uri="{BB962C8B-B14F-4D97-AF65-F5344CB8AC3E}">
        <p14:creationId xmlns:p14="http://schemas.microsoft.com/office/powerpoint/2010/main" xmlns="" val="1540954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Operational Mechanism</a:t>
            </a:r>
            <a:endParaRPr lang="en-ZA" dirty="0"/>
          </a:p>
        </p:txBody>
      </p:sp>
      <p:sp>
        <p:nvSpPr>
          <p:cNvPr id="3" name="Content Placeholder 2"/>
          <p:cNvSpPr>
            <a:spLocks noGrp="1"/>
          </p:cNvSpPr>
          <p:nvPr>
            <p:ph idx="1"/>
          </p:nvPr>
        </p:nvSpPr>
        <p:spPr/>
        <p:txBody>
          <a:bodyPr>
            <a:normAutofit/>
          </a:bodyPr>
          <a:lstStyle/>
          <a:p>
            <a:pPr algn="just"/>
            <a:r>
              <a:rPr lang="en-ZA" dirty="0" smtClean="0"/>
              <a:t>A Mission Area Joint Operational Centre (MAJOC) was established in February 2023 and located at Megawatt Park (ESKOM Head Office, </a:t>
            </a:r>
            <a:r>
              <a:rPr lang="en-ZA" dirty="0" err="1" smtClean="0"/>
              <a:t>Sunninghill</a:t>
            </a:r>
            <a:r>
              <a:rPr lang="en-ZA" dirty="0" smtClean="0"/>
              <a:t>), to serve as a Command, Control and Co-ordination Hub and enhance situational awareness of the participating departments of the mission area.</a:t>
            </a:r>
          </a:p>
          <a:p>
            <a:pPr lvl="1" algn="just"/>
            <a:r>
              <a:rPr lang="en-ZA" dirty="0" smtClean="0"/>
              <a:t>The MAJOC is an extension of the NATJOC, with its mission area of responsibility being ESKOM inclusive of its Generation (GX), Transmission (TX) and Distribution (DX) environments and sites.</a:t>
            </a:r>
          </a:p>
          <a:p>
            <a:pPr lvl="1" algn="just"/>
            <a:r>
              <a:rPr lang="en-ZA" dirty="0" smtClean="0"/>
              <a:t>The mission area also includes all associated electrical infrastructure and locations and activities relevant to the ESKOM Business Value Chain for e.g.. Coal Supply and Transport, Fuel Oil Supply and Transport.</a:t>
            </a:r>
          </a:p>
          <a:p>
            <a:pPr lvl="1" algn="just"/>
            <a:r>
              <a:rPr lang="en-ZA" dirty="0" smtClean="0"/>
              <a:t>The intervention is designated as NATJOINTS Operation SIMBA.</a:t>
            </a:r>
            <a:endParaRPr lang="en-ZA" dirty="0"/>
          </a:p>
        </p:txBody>
      </p:sp>
      <p:sp>
        <p:nvSpPr>
          <p:cNvPr id="4" name="Slide Number Placeholder 3"/>
          <p:cNvSpPr>
            <a:spLocks noGrp="1"/>
          </p:cNvSpPr>
          <p:nvPr>
            <p:ph type="sldNum" sz="quarter" idx="12"/>
          </p:nvPr>
        </p:nvSpPr>
        <p:spPr/>
        <p:txBody>
          <a:bodyPr/>
          <a:lstStyle/>
          <a:p>
            <a:fld id="{70AAA570-3596-44A9-950A-E638EE719369}" type="slidenum">
              <a:rPr lang="en-ZA" smtClean="0"/>
              <a:pPr/>
              <a:t>7</a:t>
            </a:fld>
            <a:endParaRPr lang="en-ZA" dirty="0"/>
          </a:p>
        </p:txBody>
      </p:sp>
    </p:spTree>
    <p:extLst>
      <p:ext uri="{BB962C8B-B14F-4D97-AF65-F5344CB8AC3E}">
        <p14:creationId xmlns:p14="http://schemas.microsoft.com/office/powerpoint/2010/main" xmlns="" val="305554181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1"/>
          <p:cNvPicPr>
            <a:picLocks noChangeAspect="1"/>
          </p:cNvPicPr>
          <p:nvPr/>
        </p:nvPicPr>
        <p:blipFill rotWithShape="1">
          <a:blip r:embed="rId2" cstate="print">
            <a:extLst>
              <a:ext uri="{28A0092B-C50C-407E-A947-70E740481C1C}">
                <a14:useLocalDpi xmlns:a14="http://schemas.microsoft.com/office/drawing/2010/main" xmlns="" val="0"/>
              </a:ext>
            </a:extLst>
          </a:blip>
          <a:srcRect l="65872" t="34253" b="34128"/>
          <a:stretch/>
        </p:blipFill>
        <p:spPr>
          <a:xfrm flipH="1">
            <a:off x="3634610" y="4247621"/>
            <a:ext cx="860241" cy="800548"/>
          </a:xfrm>
          <a:prstGeom prst="rect">
            <a:avLst/>
          </a:prstGeom>
        </p:spPr>
      </p:pic>
      <p:pic>
        <p:nvPicPr>
          <p:cNvPr id="35" name="Picture 34"/>
          <p:cNvPicPr>
            <a:picLocks noChangeAspect="1"/>
          </p:cNvPicPr>
          <p:nvPr/>
        </p:nvPicPr>
        <p:blipFill rotWithShape="1">
          <a:blip r:embed="rId3" cstate="print">
            <a:extLst>
              <a:ext uri="{28A0092B-C50C-407E-A947-70E740481C1C}">
                <a14:useLocalDpi xmlns:a14="http://schemas.microsoft.com/office/drawing/2010/main" xmlns="" val="0"/>
              </a:ext>
            </a:extLst>
          </a:blip>
          <a:srcRect l="6408" t="59274" r="77572" b="26308"/>
          <a:stretch/>
        </p:blipFill>
        <p:spPr>
          <a:xfrm>
            <a:off x="6694516" y="4968648"/>
            <a:ext cx="720080" cy="648073"/>
          </a:xfrm>
          <a:prstGeom prst="rect">
            <a:avLst/>
          </a:prstGeom>
        </p:spPr>
      </p:pic>
      <p:pic>
        <p:nvPicPr>
          <p:cNvPr id="5" name="Picture 4"/>
          <p:cNvPicPr>
            <a:picLocks noChangeAspect="1"/>
          </p:cNvPicPr>
          <p:nvPr/>
        </p:nvPicPr>
        <p:blipFill rotWithShape="1">
          <a:blip r:embed="rId4" cstate="print">
            <a:extLst>
              <a:ext uri="{28A0092B-C50C-407E-A947-70E740481C1C}">
                <a14:useLocalDpi xmlns:a14="http://schemas.microsoft.com/office/drawing/2010/main" xmlns="" val="0"/>
              </a:ext>
            </a:extLst>
          </a:blip>
          <a:srcRect l="41238" t="3221" r="41469" b="83538"/>
          <a:stretch/>
        </p:blipFill>
        <p:spPr>
          <a:xfrm>
            <a:off x="3376423" y="1675441"/>
            <a:ext cx="1185335" cy="907596"/>
          </a:xfrm>
          <a:prstGeom prst="rect">
            <a:avLst/>
          </a:prstGeom>
        </p:spPr>
      </p:pic>
      <p:sp>
        <p:nvSpPr>
          <p:cNvPr id="2" name="Title 1"/>
          <p:cNvSpPr>
            <a:spLocks noGrp="1"/>
          </p:cNvSpPr>
          <p:nvPr>
            <p:ph type="title"/>
          </p:nvPr>
        </p:nvSpPr>
        <p:spPr>
          <a:xfrm>
            <a:off x="1832720" y="476310"/>
            <a:ext cx="8424936" cy="653134"/>
          </a:xfrm>
          <a:solidFill>
            <a:schemeClr val="accent2"/>
          </a:solidFill>
        </p:spPr>
        <p:txBody>
          <a:bodyPr>
            <a:noAutofit/>
          </a:bodyPr>
          <a:lstStyle/>
          <a:p>
            <a:pPr algn="ctr"/>
            <a:r>
              <a:rPr lang="en-ZA" sz="3200" b="1" dirty="0" smtClean="0">
                <a:solidFill>
                  <a:schemeClr val="bg1"/>
                </a:solidFill>
                <a:latin typeface="Segoe UI" panose="020B0502040204020203" pitchFamily="34" charset="0"/>
                <a:cs typeface="Segoe UI" panose="020B0502040204020203" pitchFamily="34" charset="0"/>
              </a:rPr>
              <a:t>Value Chain Operational Model</a:t>
            </a:r>
            <a:endParaRPr lang="en-ZA" sz="3200" b="1" dirty="0">
              <a:solidFill>
                <a:schemeClr val="bg1"/>
              </a:solidFill>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p:txBody>
          <a:bodyPr/>
          <a:lstStyle/>
          <a:p>
            <a:pPr>
              <a:defRPr/>
            </a:pPr>
            <a:fld id="{6DBC77BE-3831-4392-9C72-09BFE3A5B646}" type="slidenum">
              <a:rPr lang="en-ZA" smtClean="0"/>
              <a:pPr>
                <a:defRPr/>
              </a:pPr>
              <a:t>8</a:t>
            </a:fld>
            <a:endParaRPr lang="en-ZA" dirty="0"/>
          </a:p>
        </p:txBody>
      </p:sp>
      <p:sp>
        <p:nvSpPr>
          <p:cNvPr id="18" name="Rounded Rectangle 17"/>
          <p:cNvSpPr/>
          <p:nvPr/>
        </p:nvSpPr>
        <p:spPr>
          <a:xfrm>
            <a:off x="4439816" y="1762055"/>
            <a:ext cx="2340327" cy="7541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2000" b="1" dirty="0">
                <a:solidFill>
                  <a:prstClr val="white"/>
                </a:solidFill>
                <a:latin typeface="Segoe UI" panose="020B0502040204020203" pitchFamily="34" charset="0"/>
                <a:cs typeface="Segoe UI" panose="020B0502040204020203" pitchFamily="34" charset="0"/>
              </a:rPr>
              <a:t>Generation   (GX)</a:t>
            </a:r>
          </a:p>
        </p:txBody>
      </p:sp>
      <p:sp>
        <p:nvSpPr>
          <p:cNvPr id="19" name="Rounded Rectangle 18"/>
          <p:cNvSpPr/>
          <p:nvPr/>
        </p:nvSpPr>
        <p:spPr>
          <a:xfrm>
            <a:off x="4439816" y="2979347"/>
            <a:ext cx="2340327" cy="8158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2000" b="1" dirty="0">
                <a:solidFill>
                  <a:prstClr val="white"/>
                </a:solidFill>
                <a:latin typeface="Segoe UI" panose="020B0502040204020203" pitchFamily="34" charset="0"/>
                <a:cs typeface="Segoe UI" panose="020B0502040204020203" pitchFamily="34" charset="0"/>
              </a:rPr>
              <a:t>Transmission   (TX)</a:t>
            </a:r>
          </a:p>
        </p:txBody>
      </p:sp>
      <p:sp>
        <p:nvSpPr>
          <p:cNvPr id="20" name="Rounded Rectangle 19"/>
          <p:cNvSpPr/>
          <p:nvPr/>
        </p:nvSpPr>
        <p:spPr>
          <a:xfrm>
            <a:off x="4439817" y="4258337"/>
            <a:ext cx="2340326" cy="7791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2000" b="1" dirty="0">
                <a:solidFill>
                  <a:prstClr val="white"/>
                </a:solidFill>
                <a:latin typeface="Segoe UI" panose="020B0502040204020203" pitchFamily="34" charset="0"/>
                <a:cs typeface="Segoe UI" panose="020B0502040204020203" pitchFamily="34" charset="0"/>
              </a:rPr>
              <a:t>Distribution   (DX)</a:t>
            </a:r>
          </a:p>
        </p:txBody>
      </p:sp>
      <p:pic>
        <p:nvPicPr>
          <p:cNvPr id="23" name="Picture 22"/>
          <p:cNvPicPr>
            <a:picLocks noChangeAspect="1"/>
          </p:cNvPicPr>
          <p:nvPr/>
        </p:nvPicPr>
        <p:blipFill rotWithShape="1">
          <a:blip r:embed="rId4" cstate="print">
            <a:extLst>
              <a:ext uri="{28A0092B-C50C-407E-A947-70E740481C1C}">
                <a14:useLocalDpi xmlns:a14="http://schemas.microsoft.com/office/drawing/2010/main" xmlns="" val="0"/>
              </a:ext>
            </a:extLst>
          </a:blip>
          <a:srcRect l="23935" t="60023" r="62763" b="27242"/>
          <a:stretch/>
        </p:blipFill>
        <p:spPr>
          <a:xfrm>
            <a:off x="1503498" y="1487186"/>
            <a:ext cx="720081" cy="689374"/>
          </a:xfrm>
          <a:prstGeom prst="rect">
            <a:avLst/>
          </a:prstGeom>
        </p:spPr>
      </p:pic>
      <p:pic>
        <p:nvPicPr>
          <p:cNvPr id="24" name="Picture 23"/>
          <p:cNvPicPr>
            <a:picLocks noChangeAspect="1"/>
          </p:cNvPicPr>
          <p:nvPr/>
        </p:nvPicPr>
        <p:blipFill rotWithShape="1">
          <a:blip r:embed="rId4" cstate="print">
            <a:extLst>
              <a:ext uri="{28A0092B-C50C-407E-A947-70E740481C1C}">
                <a14:useLocalDpi xmlns:a14="http://schemas.microsoft.com/office/drawing/2010/main" xmlns="" val="0"/>
              </a:ext>
            </a:extLst>
          </a:blip>
          <a:srcRect l="63164" t="42837" r="26194" b="43968"/>
          <a:stretch/>
        </p:blipFill>
        <p:spPr>
          <a:xfrm>
            <a:off x="1581751" y="2135196"/>
            <a:ext cx="576065" cy="714330"/>
          </a:xfrm>
          <a:prstGeom prst="rect">
            <a:avLst/>
          </a:prstGeom>
        </p:spPr>
      </p:pic>
      <p:sp>
        <p:nvSpPr>
          <p:cNvPr id="25" name="Down Arrow 24"/>
          <p:cNvSpPr/>
          <p:nvPr/>
        </p:nvSpPr>
        <p:spPr>
          <a:xfrm flipH="1">
            <a:off x="5433121" y="2515434"/>
            <a:ext cx="360040" cy="491379"/>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ZA" b="1">
              <a:solidFill>
                <a:prstClr val="white"/>
              </a:solidFill>
              <a:latin typeface="Arial Narrow" panose="020B0606020202030204" pitchFamily="34" charset="0"/>
            </a:endParaRPr>
          </a:p>
        </p:txBody>
      </p:sp>
      <p:sp>
        <p:nvSpPr>
          <p:cNvPr id="26" name="Down Arrow 25"/>
          <p:cNvSpPr/>
          <p:nvPr/>
        </p:nvSpPr>
        <p:spPr>
          <a:xfrm flipH="1">
            <a:off x="5400763" y="5046995"/>
            <a:ext cx="360040" cy="491379"/>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ZA" b="1">
              <a:solidFill>
                <a:prstClr val="white"/>
              </a:solidFill>
              <a:latin typeface="Arial Narrow" panose="020B0606020202030204" pitchFamily="34" charset="0"/>
            </a:endParaRPr>
          </a:p>
        </p:txBody>
      </p:sp>
      <p:sp>
        <p:nvSpPr>
          <p:cNvPr id="27" name="Down Arrow 26"/>
          <p:cNvSpPr/>
          <p:nvPr/>
        </p:nvSpPr>
        <p:spPr>
          <a:xfrm flipH="1">
            <a:off x="5435440" y="3812669"/>
            <a:ext cx="360040" cy="491379"/>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ZA" b="1">
              <a:solidFill>
                <a:prstClr val="white"/>
              </a:solidFill>
              <a:latin typeface="Arial Narrow" panose="020B0606020202030204" pitchFamily="34" charset="0"/>
            </a:endParaRPr>
          </a:p>
        </p:txBody>
      </p:sp>
      <p:sp>
        <p:nvSpPr>
          <p:cNvPr id="28" name="Rounded Rectangle 27"/>
          <p:cNvSpPr/>
          <p:nvPr/>
        </p:nvSpPr>
        <p:spPr>
          <a:xfrm>
            <a:off x="2200087" y="1726845"/>
            <a:ext cx="687659" cy="30828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1600" b="1" dirty="0">
                <a:solidFill>
                  <a:prstClr val="black"/>
                </a:solidFill>
                <a:latin typeface="Segoe UI" panose="020B0502040204020203" pitchFamily="34" charset="0"/>
                <a:cs typeface="Segoe UI" panose="020B0502040204020203" pitchFamily="34" charset="0"/>
              </a:rPr>
              <a:t>Coal</a:t>
            </a:r>
          </a:p>
        </p:txBody>
      </p:sp>
      <p:sp>
        <p:nvSpPr>
          <p:cNvPr id="29" name="Rounded Rectangle 28"/>
          <p:cNvSpPr/>
          <p:nvPr/>
        </p:nvSpPr>
        <p:spPr>
          <a:xfrm>
            <a:off x="2186582" y="2338219"/>
            <a:ext cx="701164" cy="30828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1600" b="1" dirty="0">
                <a:solidFill>
                  <a:prstClr val="black"/>
                </a:solidFill>
                <a:latin typeface="Segoe UI" panose="020B0502040204020203" pitchFamily="34" charset="0"/>
                <a:cs typeface="Segoe UI" panose="020B0502040204020203" pitchFamily="34" charset="0"/>
              </a:rPr>
              <a:t>Fuel</a:t>
            </a:r>
          </a:p>
        </p:txBody>
      </p:sp>
      <p:pic>
        <p:nvPicPr>
          <p:cNvPr id="34" name="Picture 33"/>
          <p:cNvPicPr>
            <a:picLocks noChangeAspect="1"/>
          </p:cNvPicPr>
          <p:nvPr/>
        </p:nvPicPr>
        <p:blipFill rotWithShape="1">
          <a:blip r:embed="rId2" cstate="print">
            <a:extLst>
              <a:ext uri="{28A0092B-C50C-407E-A947-70E740481C1C}">
                <a14:useLocalDpi xmlns:a14="http://schemas.microsoft.com/office/drawing/2010/main" xmlns="" val="0"/>
              </a:ext>
            </a:extLst>
          </a:blip>
          <a:srcRect l="35618" t="71268" r="34270" b="4810"/>
          <a:stretch/>
        </p:blipFill>
        <p:spPr>
          <a:xfrm flipH="1">
            <a:off x="3287688" y="2951435"/>
            <a:ext cx="1152128" cy="871684"/>
          </a:xfrm>
          <a:prstGeom prst="rect">
            <a:avLst/>
          </a:prstGeom>
        </p:spPr>
      </p:pic>
      <p:sp>
        <p:nvSpPr>
          <p:cNvPr id="36" name="Rounded Rectangle 35"/>
          <p:cNvSpPr/>
          <p:nvPr/>
        </p:nvSpPr>
        <p:spPr>
          <a:xfrm>
            <a:off x="4439817" y="5547915"/>
            <a:ext cx="2340326" cy="783517"/>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ZA">
              <a:solidFill>
                <a:prstClr val="white"/>
              </a:solidFill>
            </a:endParaRPr>
          </a:p>
        </p:txBody>
      </p:sp>
      <p:sp>
        <p:nvSpPr>
          <p:cNvPr id="38" name="Rounded Rectangle 37"/>
          <p:cNvSpPr/>
          <p:nvPr/>
        </p:nvSpPr>
        <p:spPr>
          <a:xfrm>
            <a:off x="1486144" y="4282410"/>
            <a:ext cx="1603465" cy="354651"/>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1600" b="1" dirty="0">
                <a:solidFill>
                  <a:prstClr val="black"/>
                </a:solidFill>
                <a:latin typeface="Segoe UI" panose="020B0502040204020203" pitchFamily="34" charset="0"/>
                <a:cs typeface="Segoe UI" panose="020B0502040204020203" pitchFamily="34" charset="0"/>
              </a:rPr>
              <a:t>Scrap metal</a:t>
            </a:r>
          </a:p>
        </p:txBody>
      </p:sp>
      <p:sp>
        <p:nvSpPr>
          <p:cNvPr id="41" name="Rounded Rectangle 40"/>
          <p:cNvSpPr/>
          <p:nvPr/>
        </p:nvSpPr>
        <p:spPr>
          <a:xfrm>
            <a:off x="1485771" y="4674664"/>
            <a:ext cx="1603465" cy="354651"/>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1600" b="1" dirty="0">
                <a:solidFill>
                  <a:prstClr val="black"/>
                </a:solidFill>
                <a:latin typeface="Segoe UI" panose="020B0502040204020203" pitchFamily="34" charset="0"/>
                <a:cs typeface="Segoe UI" panose="020B0502040204020203" pitchFamily="34" charset="0"/>
              </a:rPr>
              <a:t>Non-ferrous</a:t>
            </a:r>
          </a:p>
        </p:txBody>
      </p:sp>
      <p:sp>
        <p:nvSpPr>
          <p:cNvPr id="42" name="Rounded Rectangle 41"/>
          <p:cNvSpPr/>
          <p:nvPr/>
        </p:nvSpPr>
        <p:spPr>
          <a:xfrm>
            <a:off x="1482950" y="5066918"/>
            <a:ext cx="1603465" cy="354651"/>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1600" b="1" dirty="0">
                <a:solidFill>
                  <a:prstClr val="black"/>
                </a:solidFill>
                <a:latin typeface="Segoe UI" panose="020B0502040204020203" pitchFamily="34" charset="0"/>
                <a:cs typeface="Segoe UI" panose="020B0502040204020203" pitchFamily="34" charset="0"/>
              </a:rPr>
              <a:t>Theft</a:t>
            </a:r>
          </a:p>
        </p:txBody>
      </p:sp>
      <p:sp>
        <p:nvSpPr>
          <p:cNvPr id="43" name="Rounded Rectangle 42"/>
          <p:cNvSpPr/>
          <p:nvPr/>
        </p:nvSpPr>
        <p:spPr>
          <a:xfrm>
            <a:off x="7683979" y="1571222"/>
            <a:ext cx="2288305" cy="354651"/>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1600" b="1" dirty="0">
                <a:solidFill>
                  <a:prstClr val="black"/>
                </a:solidFill>
                <a:latin typeface="Segoe UI" panose="020B0502040204020203" pitchFamily="34" charset="0"/>
                <a:cs typeface="Segoe UI" panose="020B0502040204020203" pitchFamily="34" charset="0"/>
              </a:rPr>
              <a:t>Supplier</a:t>
            </a:r>
          </a:p>
        </p:txBody>
      </p:sp>
      <p:sp>
        <p:nvSpPr>
          <p:cNvPr id="44" name="Rounded Rectangle 43"/>
          <p:cNvSpPr/>
          <p:nvPr/>
        </p:nvSpPr>
        <p:spPr>
          <a:xfrm>
            <a:off x="7683606" y="1963476"/>
            <a:ext cx="2288678" cy="354651"/>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1600" b="1" dirty="0">
                <a:solidFill>
                  <a:prstClr val="black"/>
                </a:solidFill>
                <a:latin typeface="Segoe UI" panose="020B0502040204020203" pitchFamily="34" charset="0"/>
                <a:cs typeface="Segoe UI" panose="020B0502040204020203" pitchFamily="34" charset="0"/>
              </a:rPr>
              <a:t>Maintenance</a:t>
            </a:r>
          </a:p>
        </p:txBody>
      </p:sp>
      <p:sp>
        <p:nvSpPr>
          <p:cNvPr id="45" name="Rounded Rectangle 44"/>
          <p:cNvSpPr/>
          <p:nvPr/>
        </p:nvSpPr>
        <p:spPr>
          <a:xfrm>
            <a:off x="7680785" y="2355730"/>
            <a:ext cx="2291499" cy="354651"/>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1600" b="1" dirty="0">
                <a:solidFill>
                  <a:prstClr val="black"/>
                </a:solidFill>
                <a:latin typeface="Segoe UI" panose="020B0502040204020203" pitchFamily="34" charset="0"/>
                <a:cs typeface="Segoe UI" panose="020B0502040204020203" pitchFamily="34" charset="0"/>
              </a:rPr>
              <a:t>Management </a:t>
            </a:r>
            <a:r>
              <a:rPr lang="en-ZA" sz="1600" b="1" dirty="0" err="1">
                <a:solidFill>
                  <a:prstClr val="black"/>
                </a:solidFill>
                <a:latin typeface="Segoe UI" panose="020B0502040204020203" pitchFamily="34" charset="0"/>
                <a:cs typeface="Segoe UI" panose="020B0502040204020203" pitchFamily="34" charset="0"/>
              </a:rPr>
              <a:t>Exco</a:t>
            </a:r>
            <a:endParaRPr lang="en-ZA" sz="1600" b="1" dirty="0">
              <a:solidFill>
                <a:prstClr val="black"/>
              </a:solidFill>
              <a:latin typeface="Segoe UI" panose="020B0502040204020203" pitchFamily="34" charset="0"/>
              <a:cs typeface="Segoe UI" panose="020B0502040204020203" pitchFamily="34" charset="0"/>
            </a:endParaRPr>
          </a:p>
        </p:txBody>
      </p:sp>
      <p:sp>
        <p:nvSpPr>
          <p:cNvPr id="46" name="Rounded Rectangle 45"/>
          <p:cNvSpPr/>
          <p:nvPr/>
        </p:nvSpPr>
        <p:spPr>
          <a:xfrm>
            <a:off x="7696629" y="3034633"/>
            <a:ext cx="2275655" cy="354651"/>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1600" b="1" dirty="0">
                <a:solidFill>
                  <a:prstClr val="black"/>
                </a:solidFill>
                <a:latin typeface="Segoe UI" panose="020B0502040204020203" pitchFamily="34" charset="0"/>
                <a:cs typeface="Segoe UI" panose="020B0502040204020203" pitchFamily="34" charset="0"/>
              </a:rPr>
              <a:t>Suppliers of cables</a:t>
            </a:r>
          </a:p>
        </p:txBody>
      </p:sp>
      <p:sp>
        <p:nvSpPr>
          <p:cNvPr id="47" name="Rounded Rectangle 46"/>
          <p:cNvSpPr/>
          <p:nvPr/>
        </p:nvSpPr>
        <p:spPr>
          <a:xfrm>
            <a:off x="7696256" y="3426887"/>
            <a:ext cx="2276028" cy="354651"/>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1600" b="1" dirty="0">
                <a:solidFill>
                  <a:prstClr val="black"/>
                </a:solidFill>
                <a:latin typeface="Segoe UI" panose="020B0502040204020203" pitchFamily="34" charset="0"/>
                <a:cs typeface="Segoe UI" panose="020B0502040204020203" pitchFamily="34" charset="0"/>
              </a:rPr>
              <a:t>Transformers</a:t>
            </a:r>
          </a:p>
        </p:txBody>
      </p:sp>
      <p:sp>
        <p:nvSpPr>
          <p:cNvPr id="49" name="Rounded Rectangle 48"/>
          <p:cNvSpPr/>
          <p:nvPr/>
        </p:nvSpPr>
        <p:spPr>
          <a:xfrm>
            <a:off x="4611191" y="5860794"/>
            <a:ext cx="1997576" cy="354651"/>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1600" b="1" dirty="0">
                <a:solidFill>
                  <a:prstClr val="black"/>
                </a:solidFill>
                <a:latin typeface="Segoe UI" panose="020B0502040204020203" pitchFamily="34" charset="0"/>
                <a:cs typeface="Segoe UI" panose="020B0502040204020203" pitchFamily="34" charset="0"/>
              </a:rPr>
              <a:t>Municipalities</a:t>
            </a:r>
          </a:p>
        </p:txBody>
      </p:sp>
      <p:sp>
        <p:nvSpPr>
          <p:cNvPr id="50" name="Rounded Rectangle 49"/>
          <p:cNvSpPr/>
          <p:nvPr/>
        </p:nvSpPr>
        <p:spPr>
          <a:xfrm>
            <a:off x="7617281" y="4276840"/>
            <a:ext cx="2275655" cy="354651"/>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1600" b="1" dirty="0">
                <a:solidFill>
                  <a:prstClr val="black"/>
                </a:solidFill>
                <a:latin typeface="Segoe UI" panose="020B0502040204020203" pitchFamily="34" charset="0"/>
                <a:cs typeface="Segoe UI" panose="020B0502040204020203" pitchFamily="34" charset="0"/>
              </a:rPr>
              <a:t>Suppliers</a:t>
            </a:r>
          </a:p>
        </p:txBody>
      </p:sp>
      <p:sp>
        <p:nvSpPr>
          <p:cNvPr id="51" name="Rounded Rectangle 50"/>
          <p:cNvSpPr/>
          <p:nvPr/>
        </p:nvSpPr>
        <p:spPr>
          <a:xfrm>
            <a:off x="7616908" y="4669094"/>
            <a:ext cx="2276028" cy="354651"/>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1600" b="1" dirty="0">
                <a:solidFill>
                  <a:prstClr val="black"/>
                </a:solidFill>
                <a:latin typeface="Segoe UI" panose="020B0502040204020203" pitchFamily="34" charset="0"/>
                <a:cs typeface="Segoe UI" panose="020B0502040204020203" pitchFamily="34" charset="0"/>
              </a:rPr>
              <a:t>City Power</a:t>
            </a:r>
          </a:p>
        </p:txBody>
      </p:sp>
      <p:pic>
        <p:nvPicPr>
          <p:cNvPr id="52" name="Picture 51"/>
          <p:cNvPicPr>
            <a:picLocks noChangeAspect="1"/>
          </p:cNvPicPr>
          <p:nvPr/>
        </p:nvPicPr>
        <p:blipFill rotWithShape="1">
          <a:blip r:embed="rId5" cstate="print">
            <a:extLst>
              <a:ext uri="{28A0092B-C50C-407E-A947-70E740481C1C}">
                <a14:useLocalDpi xmlns:a14="http://schemas.microsoft.com/office/drawing/2010/main" xmlns="" val="0"/>
              </a:ext>
            </a:extLst>
          </a:blip>
          <a:srcRect t="62193" b="9355"/>
          <a:stretch/>
        </p:blipFill>
        <p:spPr>
          <a:xfrm>
            <a:off x="9972283" y="4597093"/>
            <a:ext cx="957365" cy="455057"/>
          </a:xfrm>
          <a:prstGeom prst="rect">
            <a:avLst/>
          </a:prstGeom>
        </p:spPr>
      </p:pic>
      <p:cxnSp>
        <p:nvCxnSpPr>
          <p:cNvPr id="54" name="Elbow Connector 53"/>
          <p:cNvCxnSpPr>
            <a:stCxn id="18" idx="3"/>
            <a:endCxn id="43" idx="1"/>
          </p:cNvCxnSpPr>
          <p:nvPr/>
        </p:nvCxnSpPr>
        <p:spPr>
          <a:xfrm flipV="1">
            <a:off x="6780143" y="1748548"/>
            <a:ext cx="903836" cy="390589"/>
          </a:xfrm>
          <a:prstGeom prst="bentConnector3">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Elbow Connector 54"/>
          <p:cNvCxnSpPr>
            <a:stCxn id="18" idx="3"/>
            <a:endCxn id="45" idx="1"/>
          </p:cNvCxnSpPr>
          <p:nvPr/>
        </p:nvCxnSpPr>
        <p:spPr>
          <a:xfrm>
            <a:off x="6780143" y="2139137"/>
            <a:ext cx="900642" cy="393919"/>
          </a:xfrm>
          <a:prstGeom prst="bentConnector3">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Elbow Connector 57"/>
          <p:cNvCxnSpPr>
            <a:endCxn id="44" idx="1"/>
          </p:cNvCxnSpPr>
          <p:nvPr/>
        </p:nvCxnSpPr>
        <p:spPr>
          <a:xfrm>
            <a:off x="6778733" y="2137003"/>
            <a:ext cx="904873" cy="3799"/>
          </a:xfrm>
          <a:prstGeom prst="bentConnector3">
            <a:avLst>
              <a:gd name="adj1" fmla="val 50000"/>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61" name="Elbow Connector 60"/>
          <p:cNvCxnSpPr>
            <a:stCxn id="19" idx="3"/>
            <a:endCxn id="46" idx="1"/>
          </p:cNvCxnSpPr>
          <p:nvPr/>
        </p:nvCxnSpPr>
        <p:spPr>
          <a:xfrm flipV="1">
            <a:off x="6780143" y="3211959"/>
            <a:ext cx="916486" cy="175319"/>
          </a:xfrm>
          <a:prstGeom prst="bentConnector3">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Elbow Connector 64"/>
          <p:cNvCxnSpPr>
            <a:stCxn id="19" idx="3"/>
            <a:endCxn id="47" idx="1"/>
          </p:cNvCxnSpPr>
          <p:nvPr/>
        </p:nvCxnSpPr>
        <p:spPr>
          <a:xfrm>
            <a:off x="6780143" y="3387278"/>
            <a:ext cx="916113" cy="216935"/>
          </a:xfrm>
          <a:prstGeom prst="bentConnector3">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68" name="Elbow Connector 67"/>
          <p:cNvCxnSpPr>
            <a:stCxn id="20" idx="3"/>
            <a:endCxn id="50" idx="1"/>
          </p:cNvCxnSpPr>
          <p:nvPr/>
        </p:nvCxnSpPr>
        <p:spPr>
          <a:xfrm flipV="1">
            <a:off x="6780143" y="4454166"/>
            <a:ext cx="837138" cy="193730"/>
          </a:xfrm>
          <a:prstGeom prst="bentConnector3">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69" name="Elbow Connector 68"/>
          <p:cNvCxnSpPr>
            <a:stCxn id="20" idx="3"/>
            <a:endCxn id="51" idx="1"/>
          </p:cNvCxnSpPr>
          <p:nvPr/>
        </p:nvCxnSpPr>
        <p:spPr>
          <a:xfrm>
            <a:off x="6780143" y="4647896"/>
            <a:ext cx="836765" cy="198524"/>
          </a:xfrm>
          <a:prstGeom prst="bentConnector3">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Elbow Connector 73"/>
          <p:cNvCxnSpPr>
            <a:endCxn id="28" idx="3"/>
          </p:cNvCxnSpPr>
          <p:nvPr/>
        </p:nvCxnSpPr>
        <p:spPr>
          <a:xfrm rot="10800000">
            <a:off x="2887746" y="1880987"/>
            <a:ext cx="746864" cy="271656"/>
          </a:xfrm>
          <a:prstGeom prst="bentConnector3">
            <a:avLst>
              <a:gd name="adj1" fmla="val 50000"/>
            </a:avLst>
          </a:prstGeom>
          <a:ln>
            <a:solidFill>
              <a:srgbClr val="0070C0"/>
            </a:solidFill>
            <a:tailEnd type="none"/>
          </a:ln>
        </p:spPr>
        <p:style>
          <a:lnRef idx="1">
            <a:schemeClr val="accent1"/>
          </a:lnRef>
          <a:fillRef idx="0">
            <a:schemeClr val="accent1"/>
          </a:fillRef>
          <a:effectRef idx="0">
            <a:schemeClr val="accent1"/>
          </a:effectRef>
          <a:fontRef idx="minor">
            <a:schemeClr val="tx1"/>
          </a:fontRef>
        </p:style>
      </p:cxnSp>
      <p:cxnSp>
        <p:nvCxnSpPr>
          <p:cNvPr id="75" name="Elbow Connector 74"/>
          <p:cNvCxnSpPr>
            <a:endCxn id="29" idx="3"/>
          </p:cNvCxnSpPr>
          <p:nvPr/>
        </p:nvCxnSpPr>
        <p:spPr>
          <a:xfrm rot="10800000" flipV="1">
            <a:off x="2887746" y="2152643"/>
            <a:ext cx="746864" cy="339717"/>
          </a:xfrm>
          <a:prstGeom prst="bentConnector3">
            <a:avLst>
              <a:gd name="adj1" fmla="val 50000"/>
            </a:avLst>
          </a:prstGeom>
          <a:ln>
            <a:solidFill>
              <a:srgbClr val="0070C0"/>
            </a:solidFill>
            <a:tailEnd type="none"/>
          </a:ln>
        </p:spPr>
        <p:style>
          <a:lnRef idx="1">
            <a:schemeClr val="accent1"/>
          </a:lnRef>
          <a:fillRef idx="0">
            <a:schemeClr val="accent1"/>
          </a:fillRef>
          <a:effectRef idx="0">
            <a:schemeClr val="accent1"/>
          </a:effectRef>
          <a:fontRef idx="minor">
            <a:schemeClr val="tx1"/>
          </a:fontRef>
        </p:style>
      </p:cxnSp>
      <p:cxnSp>
        <p:nvCxnSpPr>
          <p:cNvPr id="90" name="Elbow Connector 89"/>
          <p:cNvCxnSpPr/>
          <p:nvPr/>
        </p:nvCxnSpPr>
        <p:spPr>
          <a:xfrm rot="10800000">
            <a:off x="3096967" y="4454170"/>
            <a:ext cx="708397" cy="406201"/>
          </a:xfrm>
          <a:prstGeom prst="bentConnector3">
            <a:avLst>
              <a:gd name="adj1" fmla="val 50000"/>
            </a:avLst>
          </a:prstGeom>
          <a:ln>
            <a:solidFill>
              <a:srgbClr val="0070C0"/>
            </a:solidFill>
            <a:tailEnd type="none"/>
          </a:ln>
        </p:spPr>
        <p:style>
          <a:lnRef idx="1">
            <a:schemeClr val="accent1"/>
          </a:lnRef>
          <a:fillRef idx="0">
            <a:schemeClr val="accent1"/>
          </a:fillRef>
          <a:effectRef idx="0">
            <a:schemeClr val="accent1"/>
          </a:effectRef>
          <a:fontRef idx="minor">
            <a:schemeClr val="tx1"/>
          </a:fontRef>
        </p:style>
      </p:cxnSp>
      <p:cxnSp>
        <p:nvCxnSpPr>
          <p:cNvPr id="91" name="Elbow Connector 90"/>
          <p:cNvCxnSpPr>
            <a:endCxn id="42" idx="3"/>
          </p:cNvCxnSpPr>
          <p:nvPr/>
        </p:nvCxnSpPr>
        <p:spPr>
          <a:xfrm rot="10800000" flipV="1">
            <a:off x="3086416" y="4843608"/>
            <a:ext cx="718947" cy="400636"/>
          </a:xfrm>
          <a:prstGeom prst="bentConnector3">
            <a:avLst>
              <a:gd name="adj1" fmla="val 50000"/>
            </a:avLst>
          </a:prstGeom>
          <a:ln>
            <a:solidFill>
              <a:srgbClr val="0070C0"/>
            </a:solidFill>
            <a:tailEnd type="none"/>
          </a:ln>
        </p:spPr>
        <p:style>
          <a:lnRef idx="1">
            <a:schemeClr val="accent1"/>
          </a:lnRef>
          <a:fillRef idx="0">
            <a:schemeClr val="accent1"/>
          </a:fillRef>
          <a:effectRef idx="0">
            <a:schemeClr val="accent1"/>
          </a:effectRef>
          <a:fontRef idx="minor">
            <a:schemeClr val="tx1"/>
          </a:fontRef>
        </p:style>
      </p:cxnSp>
      <p:cxnSp>
        <p:nvCxnSpPr>
          <p:cNvPr id="99" name="Elbow Connector 98"/>
          <p:cNvCxnSpPr>
            <a:endCxn id="41" idx="3"/>
          </p:cNvCxnSpPr>
          <p:nvPr/>
        </p:nvCxnSpPr>
        <p:spPr>
          <a:xfrm rot="10800000" flipV="1">
            <a:off x="3089236" y="4851988"/>
            <a:ext cx="697698" cy="1"/>
          </a:xfrm>
          <a:prstGeom prst="bentConnector3">
            <a:avLst>
              <a:gd name="adj1" fmla="val 50000"/>
            </a:avLst>
          </a:prstGeom>
          <a:ln>
            <a:solidFill>
              <a:srgbClr val="0070C0"/>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42006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Operational Measures Implemented</a:t>
            </a:r>
            <a:endParaRPr lang="en-ZA" dirty="0"/>
          </a:p>
        </p:txBody>
      </p:sp>
      <p:sp>
        <p:nvSpPr>
          <p:cNvPr id="3" name="Content Placeholder 2"/>
          <p:cNvSpPr>
            <a:spLocks noGrp="1"/>
          </p:cNvSpPr>
          <p:nvPr>
            <p:ph idx="1"/>
          </p:nvPr>
        </p:nvSpPr>
        <p:spPr/>
        <p:txBody>
          <a:bodyPr>
            <a:normAutofit/>
          </a:bodyPr>
          <a:lstStyle/>
          <a:p>
            <a:pPr algn="just"/>
            <a:r>
              <a:rPr lang="en-ZA" dirty="0" smtClean="0"/>
              <a:t>Operational Concept:</a:t>
            </a:r>
          </a:p>
          <a:p>
            <a:pPr lvl="1" algn="just"/>
            <a:r>
              <a:rPr lang="en-ZA" dirty="0" smtClean="0"/>
              <a:t>The mandated operational objectives and consequent measures of Operation Simba are implemented and controlled through five operational concept:</a:t>
            </a:r>
          </a:p>
          <a:p>
            <a:pPr lvl="1" algn="just"/>
            <a:r>
              <a:rPr lang="en-ZA" dirty="0" smtClean="0"/>
              <a:t>Intelligence: (Gathering and Analysis).</a:t>
            </a:r>
          </a:p>
          <a:p>
            <a:pPr lvl="1" algn="just"/>
            <a:r>
              <a:rPr lang="en-ZA" dirty="0" smtClean="0"/>
              <a:t>Pro-active: Prevention (high visibility, compliance actions, Government Security Regulator Evaluations and Assessments, SANDF deployment, in and around 14 Coal-Fired Power Stations).</a:t>
            </a:r>
          </a:p>
          <a:p>
            <a:pPr lvl="1" algn="just"/>
            <a:r>
              <a:rPr lang="en-ZA" dirty="0" smtClean="0"/>
              <a:t>Combating: (multi-disciplinary, inter-departmental, intelligence-driven disruptive operations).</a:t>
            </a:r>
          </a:p>
          <a:p>
            <a:pPr lvl="1" algn="just"/>
            <a:r>
              <a:rPr lang="en-ZA" dirty="0" smtClean="0"/>
              <a:t>Re-active: Detection (investigations/crime scene management and emphasis on prosecution (NPA) directed investigations, supported by the AFU, FIC, SARS and SIU).</a:t>
            </a:r>
          </a:p>
          <a:p>
            <a:pPr lvl="1" algn="just"/>
            <a:r>
              <a:rPr lang="en-ZA" dirty="0" smtClean="0"/>
              <a:t>Communication: (community and stakeholder engagement and media liaison).</a:t>
            </a:r>
          </a:p>
          <a:p>
            <a:pPr algn="just"/>
            <a:endParaRPr lang="en-ZA" dirty="0"/>
          </a:p>
        </p:txBody>
      </p:sp>
      <p:sp>
        <p:nvSpPr>
          <p:cNvPr id="4" name="Slide Number Placeholder 3"/>
          <p:cNvSpPr>
            <a:spLocks noGrp="1"/>
          </p:cNvSpPr>
          <p:nvPr>
            <p:ph type="sldNum" sz="quarter" idx="12"/>
          </p:nvPr>
        </p:nvSpPr>
        <p:spPr/>
        <p:txBody>
          <a:bodyPr/>
          <a:lstStyle/>
          <a:p>
            <a:fld id="{70AAA570-3596-44A9-950A-E638EE719369}" type="slidenum">
              <a:rPr lang="en-ZA" smtClean="0"/>
              <a:pPr/>
              <a:t>9</a:t>
            </a:fld>
            <a:endParaRPr lang="en-ZA" dirty="0"/>
          </a:p>
        </p:txBody>
      </p:sp>
    </p:spTree>
    <p:extLst>
      <p:ext uri="{BB962C8B-B14F-4D97-AF65-F5344CB8AC3E}">
        <p14:creationId xmlns:p14="http://schemas.microsoft.com/office/powerpoint/2010/main" xmlns="" val="368001515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Integra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17467</TotalTime>
  <Words>1342</Words>
  <Application>Microsoft Office PowerPoint</Application>
  <PresentationFormat>Custom</PresentationFormat>
  <Paragraphs>188</Paragraphs>
  <Slides>20</Slides>
  <Notes>11</Notes>
  <HiddenSlides>2</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Integral</vt:lpstr>
      <vt:lpstr>Equity</vt:lpstr>
      <vt:lpstr>Office Theme</vt:lpstr>
      <vt:lpstr>PRESENTATION TO SCOPA:  ESKOM &amp; SECURITY &amp; POLICING MATTERS</vt:lpstr>
      <vt:lpstr>Table of Contents</vt:lpstr>
      <vt:lpstr>Introduction</vt:lpstr>
      <vt:lpstr>Meetings between Mr A de Ruyter and the SAPS</vt:lpstr>
      <vt:lpstr>Operational  approach, structure and measures put in place to address issues of crime and safety and security at ESKOM and its operational value chain  </vt:lpstr>
      <vt:lpstr>Governance Structure</vt:lpstr>
      <vt:lpstr>Operational Mechanism</vt:lpstr>
      <vt:lpstr>Value Chain Operational Model</vt:lpstr>
      <vt:lpstr>Operational Measures Implemented</vt:lpstr>
      <vt:lpstr>Operational Focus Areas</vt:lpstr>
      <vt:lpstr>  </vt:lpstr>
      <vt:lpstr>Identification Criminal Syndicates </vt:lpstr>
      <vt:lpstr>Case Management</vt:lpstr>
      <vt:lpstr>  </vt:lpstr>
      <vt:lpstr>Executed Actions</vt:lpstr>
      <vt:lpstr>Associated Actions Executed </vt:lpstr>
      <vt:lpstr>Successes</vt:lpstr>
      <vt:lpstr>Conclusion</vt:lpstr>
      <vt:lpstr>Conclusion</vt:lpstr>
      <vt:lpstr>THANK YOU</vt:lpstr>
    </vt:vector>
  </TitlesOfParts>
  <Company>SAPS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 Response Plan</dc:title>
  <dc:creator>Major General Rabie</dc:creator>
  <cp:lastModifiedBy>USER</cp:lastModifiedBy>
  <cp:revision>1332</cp:revision>
  <cp:lastPrinted>2023-06-05T11:29:58Z</cp:lastPrinted>
  <dcterms:created xsi:type="dcterms:W3CDTF">2019-09-14T12:11:30Z</dcterms:created>
  <dcterms:modified xsi:type="dcterms:W3CDTF">2023-06-07T07:38:48Z</dcterms:modified>
</cp:coreProperties>
</file>