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theme/theme4.xml" ContentType="application/vnd.openxmlformats-officedocument.them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Lst>
  <p:notesMasterIdLst>
    <p:notesMasterId r:id="rId38"/>
  </p:notesMasterIdLst>
  <p:handoutMasterIdLst>
    <p:handoutMasterId r:id="rId39"/>
  </p:handoutMasterIdLst>
  <p:sldIdLst>
    <p:sldId id="310" r:id="rId6"/>
    <p:sldId id="329" r:id="rId7"/>
    <p:sldId id="371" r:id="rId8"/>
    <p:sldId id="372" r:id="rId9"/>
    <p:sldId id="342" r:id="rId10"/>
    <p:sldId id="349" r:id="rId11"/>
    <p:sldId id="341" r:id="rId12"/>
    <p:sldId id="373" r:id="rId13"/>
    <p:sldId id="374" r:id="rId14"/>
    <p:sldId id="366" r:id="rId15"/>
    <p:sldId id="375" r:id="rId16"/>
    <p:sldId id="345" r:id="rId17"/>
    <p:sldId id="346" r:id="rId18"/>
    <p:sldId id="347" r:id="rId19"/>
    <p:sldId id="350" r:id="rId20"/>
    <p:sldId id="348" r:id="rId21"/>
    <p:sldId id="376" r:id="rId22"/>
    <p:sldId id="354" r:id="rId23"/>
    <p:sldId id="368" r:id="rId24"/>
    <p:sldId id="351" r:id="rId25"/>
    <p:sldId id="377" r:id="rId26"/>
    <p:sldId id="355" r:id="rId27"/>
    <p:sldId id="356" r:id="rId28"/>
    <p:sldId id="369" r:id="rId29"/>
    <p:sldId id="357" r:id="rId30"/>
    <p:sldId id="358" r:id="rId31"/>
    <p:sldId id="359" r:id="rId32"/>
    <p:sldId id="360" r:id="rId33"/>
    <p:sldId id="361" r:id="rId34"/>
    <p:sldId id="362" r:id="rId35"/>
    <p:sldId id="367" r:id="rId36"/>
    <p:sldId id="790" r:id="rId37"/>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D5E3CF"/>
    <a:srgbClr val="EBF1E9"/>
    <a:srgbClr val="007434"/>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p:cViewPr varScale="1">
        <p:scale>
          <a:sx n="73" d="100"/>
          <a:sy n="73" d="100"/>
        </p:scale>
        <p:origin x="-624" y="-102"/>
      </p:cViewPr>
      <p:guideLst>
        <p:guide orient="horz" pos="2160"/>
        <p:guide pos="3840"/>
      </p:guideLst>
    </p:cSldViewPr>
  </p:slideViewPr>
  <p:notesTextViewPr>
    <p:cViewPr>
      <p:scale>
        <a:sx n="1" d="1"/>
        <a:sy n="1" d="1"/>
      </p:scale>
      <p:origin x="0" y="0"/>
    </p:cViewPr>
  </p:notesTextViewPr>
  <p:notesViewPr>
    <p:cSldViewPr>
      <p:cViewPr varScale="1">
        <p:scale>
          <a:sx n="55" d="100"/>
          <a:sy n="55" d="100"/>
        </p:scale>
        <p:origin x="2880" y="7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414EE1BB-9C14-45A8-AE8E-BDFE05C74344}"/>
              </a:ext>
            </a:extLst>
          </p:cNvPr>
          <p:cNvSpPr>
            <a:spLocks noGrp="1"/>
          </p:cNvSpPr>
          <p:nvPr>
            <p:ph type="hdr" sz="quarter"/>
          </p:nvPr>
        </p:nvSpPr>
        <p:spPr>
          <a:xfrm>
            <a:off x="1" y="0"/>
            <a:ext cx="2945659" cy="498055"/>
          </a:xfrm>
          <a:prstGeom prst="rect">
            <a:avLst/>
          </a:prstGeom>
        </p:spPr>
        <p:txBody>
          <a:bodyPr vert="horz" lIns="92446" tIns="46223" rIns="92446" bIns="46223" rtlCol="0"/>
          <a:lstStyle>
            <a:lvl1pPr algn="l">
              <a:defRPr sz="1200"/>
            </a:lvl1pPr>
          </a:lstStyle>
          <a:p>
            <a:endParaRPr lang="en-ZA" dirty="0"/>
          </a:p>
        </p:txBody>
      </p:sp>
      <p:sp>
        <p:nvSpPr>
          <p:cNvPr id="3" name="Date Placeholder 2">
            <a:extLst>
              <a:ext uri="{FF2B5EF4-FFF2-40B4-BE49-F238E27FC236}">
                <a16:creationId xmlns:a16="http://schemas.microsoft.com/office/drawing/2014/main" xmlns="" id="{899B39A0-41A8-46FD-B63C-2ED2B636DDA2}"/>
              </a:ext>
            </a:extLst>
          </p:cNvPr>
          <p:cNvSpPr>
            <a:spLocks noGrp="1"/>
          </p:cNvSpPr>
          <p:nvPr>
            <p:ph type="dt" sz="quarter" idx="1"/>
          </p:nvPr>
        </p:nvSpPr>
        <p:spPr>
          <a:xfrm>
            <a:off x="3850444" y="0"/>
            <a:ext cx="2945659" cy="498055"/>
          </a:xfrm>
          <a:prstGeom prst="rect">
            <a:avLst/>
          </a:prstGeom>
        </p:spPr>
        <p:txBody>
          <a:bodyPr vert="horz" lIns="92446" tIns="46223" rIns="92446" bIns="46223" rtlCol="0"/>
          <a:lstStyle>
            <a:lvl1pPr algn="r">
              <a:defRPr sz="1200"/>
            </a:lvl1pPr>
          </a:lstStyle>
          <a:p>
            <a:fld id="{DE036BBA-69BB-4759-AE3A-1709D7839D1C}" type="datetimeFigureOut">
              <a:rPr lang="en-ZA" smtClean="0"/>
              <a:pPr/>
              <a:t>2023/06/07</a:t>
            </a:fld>
            <a:endParaRPr lang="en-ZA" dirty="0"/>
          </a:p>
        </p:txBody>
      </p:sp>
      <p:sp>
        <p:nvSpPr>
          <p:cNvPr id="4" name="Footer Placeholder 3">
            <a:extLst>
              <a:ext uri="{FF2B5EF4-FFF2-40B4-BE49-F238E27FC236}">
                <a16:creationId xmlns:a16="http://schemas.microsoft.com/office/drawing/2014/main" xmlns="" id="{4868A843-6889-4DCF-8A65-93659054062B}"/>
              </a:ext>
            </a:extLst>
          </p:cNvPr>
          <p:cNvSpPr>
            <a:spLocks noGrp="1"/>
          </p:cNvSpPr>
          <p:nvPr>
            <p:ph type="ftr" sz="quarter" idx="2"/>
          </p:nvPr>
        </p:nvSpPr>
        <p:spPr>
          <a:xfrm>
            <a:off x="1" y="9428584"/>
            <a:ext cx="2945659" cy="498054"/>
          </a:xfrm>
          <a:prstGeom prst="rect">
            <a:avLst/>
          </a:prstGeom>
        </p:spPr>
        <p:txBody>
          <a:bodyPr vert="horz" lIns="92446" tIns="46223" rIns="92446" bIns="46223" rtlCol="0" anchor="b"/>
          <a:lstStyle>
            <a:lvl1pPr algn="l">
              <a:defRPr sz="1200"/>
            </a:lvl1pPr>
          </a:lstStyle>
          <a:p>
            <a:endParaRPr lang="en-ZA" dirty="0"/>
          </a:p>
        </p:txBody>
      </p:sp>
      <p:sp>
        <p:nvSpPr>
          <p:cNvPr id="5" name="Slide Number Placeholder 4">
            <a:extLst>
              <a:ext uri="{FF2B5EF4-FFF2-40B4-BE49-F238E27FC236}">
                <a16:creationId xmlns:a16="http://schemas.microsoft.com/office/drawing/2014/main" xmlns="" id="{B6CFC8C6-1A62-4D17-A4AE-97F3CBEBE7CE}"/>
              </a:ext>
            </a:extLst>
          </p:cNvPr>
          <p:cNvSpPr>
            <a:spLocks noGrp="1"/>
          </p:cNvSpPr>
          <p:nvPr>
            <p:ph type="sldNum" sz="quarter" idx="3"/>
          </p:nvPr>
        </p:nvSpPr>
        <p:spPr>
          <a:xfrm>
            <a:off x="3850444" y="9428584"/>
            <a:ext cx="2945659" cy="498054"/>
          </a:xfrm>
          <a:prstGeom prst="rect">
            <a:avLst/>
          </a:prstGeom>
        </p:spPr>
        <p:txBody>
          <a:bodyPr vert="horz" lIns="92446" tIns="46223" rIns="92446" bIns="46223" rtlCol="0" anchor="b"/>
          <a:lstStyle>
            <a:lvl1pPr algn="r">
              <a:defRPr sz="1200"/>
            </a:lvl1pPr>
          </a:lstStyle>
          <a:p>
            <a:fld id="{B3AF35B8-14A6-4F46-A74A-32CB809E849E}" type="slidenum">
              <a:rPr lang="en-ZA" smtClean="0"/>
              <a:pPr/>
              <a:t>‹#›</a:t>
            </a:fld>
            <a:endParaRPr lang="en-ZA" dirty="0"/>
          </a:p>
        </p:txBody>
      </p:sp>
    </p:spTree>
    <p:extLst>
      <p:ext uri="{BB962C8B-B14F-4D97-AF65-F5344CB8AC3E}">
        <p14:creationId xmlns:p14="http://schemas.microsoft.com/office/powerpoint/2010/main" xmlns="" val="738913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5659" cy="498055"/>
          </a:xfrm>
          <a:prstGeom prst="rect">
            <a:avLst/>
          </a:prstGeom>
        </p:spPr>
        <p:txBody>
          <a:bodyPr vert="horz" lIns="92446" tIns="46223" rIns="92446" bIns="46223" rtlCol="0"/>
          <a:lstStyle>
            <a:lvl1pPr algn="l">
              <a:defRPr sz="1200"/>
            </a:lvl1pPr>
          </a:lstStyle>
          <a:p>
            <a:endParaRPr lang="en-ZA" dirty="0"/>
          </a:p>
        </p:txBody>
      </p:sp>
      <p:sp>
        <p:nvSpPr>
          <p:cNvPr id="3" name="Date Placeholder 2"/>
          <p:cNvSpPr>
            <a:spLocks noGrp="1"/>
          </p:cNvSpPr>
          <p:nvPr>
            <p:ph type="dt" idx="1"/>
          </p:nvPr>
        </p:nvSpPr>
        <p:spPr>
          <a:xfrm>
            <a:off x="3850444" y="0"/>
            <a:ext cx="2945659" cy="498055"/>
          </a:xfrm>
          <a:prstGeom prst="rect">
            <a:avLst/>
          </a:prstGeom>
        </p:spPr>
        <p:txBody>
          <a:bodyPr vert="horz" lIns="92446" tIns="46223" rIns="92446" bIns="46223" rtlCol="0"/>
          <a:lstStyle>
            <a:lvl1pPr algn="r">
              <a:defRPr sz="1200"/>
            </a:lvl1pPr>
          </a:lstStyle>
          <a:p>
            <a:fld id="{F0551E30-9CBC-48E8-9E2C-D05142E5B40F}" type="datetimeFigureOut">
              <a:rPr lang="en-ZA" smtClean="0"/>
              <a:pPr/>
              <a:t>2023/06/07</a:t>
            </a:fld>
            <a:endParaRPr lang="en-ZA" dirty="0"/>
          </a:p>
        </p:txBody>
      </p:sp>
      <p:sp>
        <p:nvSpPr>
          <p:cNvPr id="4" name="Slide Image Placeholder 3"/>
          <p:cNvSpPr>
            <a:spLocks noGrp="1" noRot="1" noChangeAspect="1"/>
          </p:cNvSpPr>
          <p:nvPr>
            <p:ph type="sldImg" idx="2"/>
          </p:nvPr>
        </p:nvSpPr>
        <p:spPr>
          <a:xfrm>
            <a:off x="422275" y="1241425"/>
            <a:ext cx="5954713" cy="3349625"/>
          </a:xfrm>
          <a:prstGeom prst="rect">
            <a:avLst/>
          </a:prstGeom>
          <a:noFill/>
          <a:ln w="12700">
            <a:solidFill>
              <a:prstClr val="black"/>
            </a:solidFill>
          </a:ln>
        </p:spPr>
        <p:txBody>
          <a:bodyPr vert="horz" lIns="92446" tIns="46223" rIns="92446" bIns="46223" rtlCol="0" anchor="ctr"/>
          <a:lstStyle/>
          <a:p>
            <a:endParaRPr lang="en-ZA" dirty="0"/>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2446" tIns="46223" rIns="92446" bIns="4622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1" y="9428584"/>
            <a:ext cx="2945659" cy="498054"/>
          </a:xfrm>
          <a:prstGeom prst="rect">
            <a:avLst/>
          </a:prstGeom>
        </p:spPr>
        <p:txBody>
          <a:bodyPr vert="horz" lIns="92446" tIns="46223" rIns="92446" bIns="46223" rtlCol="0" anchor="b"/>
          <a:lstStyle>
            <a:lvl1pPr algn="l">
              <a:defRPr sz="1200"/>
            </a:lvl1pPr>
          </a:lstStyle>
          <a:p>
            <a:endParaRPr lang="en-ZA" dirty="0"/>
          </a:p>
        </p:txBody>
      </p:sp>
      <p:sp>
        <p:nvSpPr>
          <p:cNvPr id="7" name="Slide Number Placeholder 6"/>
          <p:cNvSpPr>
            <a:spLocks noGrp="1"/>
          </p:cNvSpPr>
          <p:nvPr>
            <p:ph type="sldNum" sz="quarter" idx="5"/>
          </p:nvPr>
        </p:nvSpPr>
        <p:spPr>
          <a:xfrm>
            <a:off x="3850444" y="9428584"/>
            <a:ext cx="2945659" cy="498054"/>
          </a:xfrm>
          <a:prstGeom prst="rect">
            <a:avLst/>
          </a:prstGeom>
        </p:spPr>
        <p:txBody>
          <a:bodyPr vert="horz" lIns="92446" tIns="46223" rIns="92446" bIns="46223" rtlCol="0" anchor="b"/>
          <a:lstStyle>
            <a:lvl1pPr algn="r">
              <a:defRPr sz="1200"/>
            </a:lvl1pPr>
          </a:lstStyle>
          <a:p>
            <a:fld id="{EE9D0F39-243D-4EB1-BE3C-F5EF74ED432A}" type="slidenum">
              <a:rPr lang="en-ZA" smtClean="0"/>
              <a:pPr/>
              <a:t>‹#›</a:t>
            </a:fld>
            <a:endParaRPr lang="en-ZA" dirty="0"/>
          </a:p>
        </p:txBody>
      </p:sp>
    </p:spTree>
    <p:extLst>
      <p:ext uri="{BB962C8B-B14F-4D97-AF65-F5344CB8AC3E}">
        <p14:creationId xmlns:p14="http://schemas.microsoft.com/office/powerpoint/2010/main" xmlns="" val="9203450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tif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038BF3E-4D9D-4A43-A83B-701CF55748AB}" type="datetime1">
              <a:rPr lang="en-ZA" smtClean="0"/>
              <a:pPr/>
              <a:t>2023/06/07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5DB6934-FAC2-41EE-84B2-6768B514F698}" type="slidenum">
              <a:rPr lang="en-ZA" smtClean="0"/>
              <a:pPr/>
              <a:t>‹#›</a:t>
            </a:fld>
            <a:endParaRPr lang="en-ZA" dirty="0"/>
          </a:p>
        </p:txBody>
      </p:sp>
    </p:spTree>
    <p:extLst>
      <p:ext uri="{BB962C8B-B14F-4D97-AF65-F5344CB8AC3E}">
        <p14:creationId xmlns:p14="http://schemas.microsoft.com/office/powerpoint/2010/main" xmlns="" val="19275010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B5A8CF1D-2B9F-4C58-8B5E-23F5E6EAA048}" type="datetime1">
              <a:rPr lang="en-ZA" smtClean="0"/>
              <a:pPr/>
              <a:t>2023/06/07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5DB6934-FAC2-41EE-84B2-6768B514F698}" type="slidenum">
              <a:rPr lang="en-ZA" smtClean="0"/>
              <a:pPr/>
              <a:t>‹#›</a:t>
            </a:fld>
            <a:endParaRPr lang="en-ZA" dirty="0"/>
          </a:p>
        </p:txBody>
      </p:sp>
    </p:spTree>
    <p:extLst>
      <p:ext uri="{BB962C8B-B14F-4D97-AF65-F5344CB8AC3E}">
        <p14:creationId xmlns:p14="http://schemas.microsoft.com/office/powerpoint/2010/main" xmlns="" val="1882520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p:txBody>
          <a:bodyPr/>
          <a:lstStyle/>
          <a:p>
            <a:fld id="{C215C410-E498-4A78-8AAC-EA06CC5CB9C5}" type="datetime1">
              <a:rPr lang="en-ZA" smtClean="0"/>
              <a:pPr/>
              <a:t>2023/06/07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5DB6934-FAC2-41EE-84B2-6768B514F698}" type="slidenum">
              <a:rPr lang="en-ZA" smtClean="0"/>
              <a:pPr/>
              <a:t>‹#›</a:t>
            </a:fld>
            <a:endParaRPr lang="en-ZA" dirty="0"/>
          </a:p>
        </p:txBody>
      </p:sp>
    </p:spTree>
    <p:extLst>
      <p:ext uri="{BB962C8B-B14F-4D97-AF65-F5344CB8AC3E}">
        <p14:creationId xmlns:p14="http://schemas.microsoft.com/office/powerpoint/2010/main" xmlns="" val="2117723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CD831D6-4F73-4B9C-A0F8-BBB452185E1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a:extLst>
              <a:ext uri="{FF2B5EF4-FFF2-40B4-BE49-F238E27FC236}">
                <a16:creationId xmlns:a16="http://schemas.microsoft.com/office/drawing/2014/main" xmlns="" id="{759BD880-2E3D-4AEC-91EC-3A65EC87EF9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a:extLst>
              <a:ext uri="{FF2B5EF4-FFF2-40B4-BE49-F238E27FC236}">
                <a16:creationId xmlns:a16="http://schemas.microsoft.com/office/drawing/2014/main" xmlns="" id="{F5080DAE-0354-4866-9E9B-1BE426E0FA61}"/>
              </a:ext>
            </a:extLst>
          </p:cNvPr>
          <p:cNvSpPr>
            <a:spLocks noGrp="1"/>
          </p:cNvSpPr>
          <p:nvPr>
            <p:ph type="dt" sz="half" idx="10"/>
          </p:nvPr>
        </p:nvSpPr>
        <p:spPr/>
        <p:txBody>
          <a:bodyPr/>
          <a:lstStyle/>
          <a:p>
            <a:fld id="{65E78716-055A-49B5-92DA-72CA0B0523C2}" type="datetime1">
              <a:rPr lang="en-ZA" smtClean="0"/>
              <a:pPr/>
              <a:t>2023/06/07</a:t>
            </a:fld>
            <a:endParaRPr lang="en-ZA" dirty="0"/>
          </a:p>
        </p:txBody>
      </p:sp>
      <p:sp>
        <p:nvSpPr>
          <p:cNvPr id="5" name="Footer Placeholder 4">
            <a:extLst>
              <a:ext uri="{FF2B5EF4-FFF2-40B4-BE49-F238E27FC236}">
                <a16:creationId xmlns:a16="http://schemas.microsoft.com/office/drawing/2014/main" xmlns="" id="{20EA61C0-CDBA-44A8-953D-8FEBB1F76F91}"/>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1C78B716-A1D0-4D7A-88E5-6E8E5C8AFA75}"/>
              </a:ext>
            </a:extLst>
          </p:cNvPr>
          <p:cNvSpPr>
            <a:spLocks noGrp="1"/>
          </p:cNvSpPr>
          <p:nvPr>
            <p:ph type="sldNum" sz="quarter" idx="12"/>
          </p:nvPr>
        </p:nvSpPr>
        <p:spPr/>
        <p:txBody>
          <a:bodyPr/>
          <a:lstStyle/>
          <a:p>
            <a:fld id="{2DC9E25A-9A0F-4A1E-B81E-2CE7DE58EE2E}" type="slidenum">
              <a:rPr lang="en-ZA" smtClean="0"/>
              <a:pPr/>
              <a:t>‹#›</a:t>
            </a:fld>
            <a:endParaRPr lang="en-ZA" dirty="0"/>
          </a:p>
        </p:txBody>
      </p:sp>
      <p:pic>
        <p:nvPicPr>
          <p:cNvPr id="8" name="Picture 7">
            <a:extLst>
              <a:ext uri="{FF2B5EF4-FFF2-40B4-BE49-F238E27FC236}">
                <a16:creationId xmlns:a16="http://schemas.microsoft.com/office/drawing/2014/main" xmlns="" id="{DAAA5176-2DEC-40AD-A148-739E8DAC20AC}"/>
              </a:ext>
            </a:extLst>
          </p:cNvPr>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411921" y="5748977"/>
            <a:ext cx="2731751" cy="909812"/>
          </a:xfrm>
          <a:prstGeom prst="rect">
            <a:avLst/>
          </a:prstGeom>
        </p:spPr>
      </p:pic>
      <p:sp>
        <p:nvSpPr>
          <p:cNvPr id="10" name="TextBox 9">
            <a:extLst>
              <a:ext uri="{FF2B5EF4-FFF2-40B4-BE49-F238E27FC236}">
                <a16:creationId xmlns:a16="http://schemas.microsoft.com/office/drawing/2014/main" xmlns="" id="{60DEDCB3-B30F-4DE2-9564-B0BD267DDA7E}"/>
              </a:ext>
            </a:extLst>
          </p:cNvPr>
          <p:cNvSpPr txBox="1"/>
          <p:nvPr userDrawn="1"/>
        </p:nvSpPr>
        <p:spPr>
          <a:xfrm>
            <a:off x="4439816" y="5937581"/>
            <a:ext cx="4320480" cy="732296"/>
          </a:xfrm>
          <a:prstGeom prst="rect">
            <a:avLst/>
          </a:prstGeom>
          <a:noFill/>
        </p:spPr>
        <p:txBody>
          <a:bodyPr wrap="square" rtlCol="0">
            <a:spAutoFit/>
          </a:bodyPr>
          <a:lstStyle/>
          <a:p>
            <a:pPr algn="ctr"/>
            <a:r>
              <a:rPr lang="en-ZA" sz="2000" b="1" dirty="0"/>
              <a:t>“Growing South Africa together for a </a:t>
            </a:r>
          </a:p>
          <a:p>
            <a:pPr algn="ctr"/>
            <a:r>
              <a:rPr lang="en-ZA" sz="2000" b="1" dirty="0"/>
              <a:t>capable and ethical Public Service”</a:t>
            </a:r>
          </a:p>
        </p:txBody>
      </p:sp>
      <p:pic>
        <p:nvPicPr>
          <p:cNvPr id="12" name="Picture 11">
            <a:extLst>
              <a:ext uri="{FF2B5EF4-FFF2-40B4-BE49-F238E27FC236}">
                <a16:creationId xmlns:a16="http://schemas.microsoft.com/office/drawing/2014/main" xmlns="" id="{3E6480DD-3458-4E6D-9F65-E7628B16F5DA}"/>
              </a:ext>
            </a:extLst>
          </p:cNvPr>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10892526" y="5835086"/>
            <a:ext cx="887553" cy="781046"/>
          </a:xfrm>
          <a:prstGeom prst="rect">
            <a:avLst/>
          </a:prstGeom>
        </p:spPr>
      </p:pic>
      <p:sp>
        <p:nvSpPr>
          <p:cNvPr id="14" name="Rectangle 13">
            <a:extLst>
              <a:ext uri="{FF2B5EF4-FFF2-40B4-BE49-F238E27FC236}">
                <a16:creationId xmlns:a16="http://schemas.microsoft.com/office/drawing/2014/main" xmlns="" id="{4585E11D-214A-45F4-B48E-29EE9A414F15}"/>
              </a:ext>
            </a:extLst>
          </p:cNvPr>
          <p:cNvSpPr/>
          <p:nvPr userDrawn="1"/>
        </p:nvSpPr>
        <p:spPr>
          <a:xfrm>
            <a:off x="-192360" y="5541486"/>
            <a:ext cx="12697072" cy="47754"/>
          </a:xfrm>
          <a:prstGeom prst="rect">
            <a:avLst/>
          </a:prstGeom>
          <a:solidFill>
            <a:srgbClr val="007434"/>
          </a:solidFill>
          <a:ln>
            <a:solidFill>
              <a:srgbClr val="0074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Tree>
    <p:extLst>
      <p:ext uri="{BB962C8B-B14F-4D97-AF65-F5344CB8AC3E}">
        <p14:creationId xmlns:p14="http://schemas.microsoft.com/office/powerpoint/2010/main" xmlns="" val="19175069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1AD8B62-960D-4C0E-9900-84B18DD978BD}"/>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18C85E32-B0EC-4826-8D5A-14CD79AA8D7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C3FA17C3-FA32-41F5-8E65-E8822AB0E9D8}"/>
              </a:ext>
            </a:extLst>
          </p:cNvPr>
          <p:cNvSpPr>
            <a:spLocks noGrp="1"/>
          </p:cNvSpPr>
          <p:nvPr>
            <p:ph type="dt" sz="half" idx="10"/>
          </p:nvPr>
        </p:nvSpPr>
        <p:spPr/>
        <p:txBody>
          <a:bodyPr/>
          <a:lstStyle/>
          <a:p>
            <a:fld id="{BC5DF21C-D199-47A9-AE87-34E2ADB9B92C}" type="datetime1">
              <a:rPr lang="en-ZA" smtClean="0"/>
              <a:pPr/>
              <a:t>2023/06/07</a:t>
            </a:fld>
            <a:endParaRPr lang="en-ZA" dirty="0"/>
          </a:p>
        </p:txBody>
      </p:sp>
      <p:sp>
        <p:nvSpPr>
          <p:cNvPr id="5" name="Footer Placeholder 4">
            <a:extLst>
              <a:ext uri="{FF2B5EF4-FFF2-40B4-BE49-F238E27FC236}">
                <a16:creationId xmlns:a16="http://schemas.microsoft.com/office/drawing/2014/main" xmlns="" id="{CEA528D7-56C0-40D6-B805-4D5BE77EA294}"/>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CB5CDFC7-94B3-4454-B9E9-32C62F3ADC8F}"/>
              </a:ext>
            </a:extLst>
          </p:cNvPr>
          <p:cNvSpPr>
            <a:spLocks noGrp="1"/>
          </p:cNvSpPr>
          <p:nvPr>
            <p:ph type="sldNum" sz="quarter" idx="12"/>
          </p:nvPr>
        </p:nvSpPr>
        <p:spPr/>
        <p:txBody>
          <a:bodyPr/>
          <a:lstStyle/>
          <a:p>
            <a:fld id="{2DC9E25A-9A0F-4A1E-B81E-2CE7DE58EE2E}" type="slidenum">
              <a:rPr lang="en-ZA" smtClean="0"/>
              <a:pPr/>
              <a:t>‹#›</a:t>
            </a:fld>
            <a:endParaRPr lang="en-ZA" dirty="0"/>
          </a:p>
        </p:txBody>
      </p:sp>
    </p:spTree>
    <p:extLst>
      <p:ext uri="{BB962C8B-B14F-4D97-AF65-F5344CB8AC3E}">
        <p14:creationId xmlns:p14="http://schemas.microsoft.com/office/powerpoint/2010/main" xmlns="" val="41942533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4D65362-2F1E-410B-926B-12305A6151C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A"/>
          </a:p>
        </p:txBody>
      </p:sp>
      <p:sp>
        <p:nvSpPr>
          <p:cNvPr id="3" name="Text Placeholder 2">
            <a:extLst>
              <a:ext uri="{FF2B5EF4-FFF2-40B4-BE49-F238E27FC236}">
                <a16:creationId xmlns:a16="http://schemas.microsoft.com/office/drawing/2014/main" xmlns="" id="{13C17CB7-276D-4E0E-88D0-664ABB5251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DFE7685B-B2AB-45FF-AAF5-7DB7FE7F2475}"/>
              </a:ext>
            </a:extLst>
          </p:cNvPr>
          <p:cNvSpPr>
            <a:spLocks noGrp="1"/>
          </p:cNvSpPr>
          <p:nvPr>
            <p:ph type="dt" sz="half" idx="10"/>
          </p:nvPr>
        </p:nvSpPr>
        <p:spPr/>
        <p:txBody>
          <a:bodyPr/>
          <a:lstStyle/>
          <a:p>
            <a:fld id="{9F5F9211-C625-4A27-A3B8-AA9C0ABC6231}" type="datetime1">
              <a:rPr lang="en-ZA" smtClean="0"/>
              <a:pPr/>
              <a:t>2023/06/07</a:t>
            </a:fld>
            <a:endParaRPr lang="en-ZA" dirty="0"/>
          </a:p>
        </p:txBody>
      </p:sp>
      <p:sp>
        <p:nvSpPr>
          <p:cNvPr id="5" name="Footer Placeholder 4">
            <a:extLst>
              <a:ext uri="{FF2B5EF4-FFF2-40B4-BE49-F238E27FC236}">
                <a16:creationId xmlns:a16="http://schemas.microsoft.com/office/drawing/2014/main" xmlns="" id="{AEBA2EF2-18BA-4C7E-BD5C-2514C213C88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1CDEFCA4-0F91-440F-AAB7-AE45943863CE}"/>
              </a:ext>
            </a:extLst>
          </p:cNvPr>
          <p:cNvSpPr>
            <a:spLocks noGrp="1"/>
          </p:cNvSpPr>
          <p:nvPr>
            <p:ph type="sldNum" sz="quarter" idx="12"/>
          </p:nvPr>
        </p:nvSpPr>
        <p:spPr/>
        <p:txBody>
          <a:bodyPr/>
          <a:lstStyle/>
          <a:p>
            <a:fld id="{2DC9E25A-9A0F-4A1E-B81E-2CE7DE58EE2E}" type="slidenum">
              <a:rPr lang="en-ZA" smtClean="0"/>
              <a:pPr/>
              <a:t>‹#›</a:t>
            </a:fld>
            <a:endParaRPr lang="en-ZA" dirty="0"/>
          </a:p>
        </p:txBody>
      </p:sp>
    </p:spTree>
    <p:extLst>
      <p:ext uri="{BB962C8B-B14F-4D97-AF65-F5344CB8AC3E}">
        <p14:creationId xmlns:p14="http://schemas.microsoft.com/office/powerpoint/2010/main" xmlns="" val="19894680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4592664-5F0B-484C-A39C-0BBE3730776E}"/>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ED05BFF5-74CF-49DA-B381-FE18A69990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xmlns="" id="{1986EA38-34EA-4000-A574-FD3C4E8DDE1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xmlns="" id="{9D5C3739-2873-4FD7-834E-6FD9B90F0030}"/>
              </a:ext>
            </a:extLst>
          </p:cNvPr>
          <p:cNvSpPr>
            <a:spLocks noGrp="1"/>
          </p:cNvSpPr>
          <p:nvPr>
            <p:ph type="dt" sz="half" idx="10"/>
          </p:nvPr>
        </p:nvSpPr>
        <p:spPr/>
        <p:txBody>
          <a:bodyPr/>
          <a:lstStyle/>
          <a:p>
            <a:fld id="{239C5CCA-5A32-41F1-A991-623F277C0919}" type="datetime1">
              <a:rPr lang="en-ZA" smtClean="0"/>
              <a:pPr/>
              <a:t>2023/06/07</a:t>
            </a:fld>
            <a:endParaRPr lang="en-ZA" dirty="0"/>
          </a:p>
        </p:txBody>
      </p:sp>
      <p:sp>
        <p:nvSpPr>
          <p:cNvPr id="6" name="Footer Placeholder 5">
            <a:extLst>
              <a:ext uri="{FF2B5EF4-FFF2-40B4-BE49-F238E27FC236}">
                <a16:creationId xmlns:a16="http://schemas.microsoft.com/office/drawing/2014/main" xmlns="" id="{7371A3D5-768D-40A3-97CE-FF85C2BF0EAC}"/>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4ACB117A-043B-4BB0-B178-4619DCC8E001}"/>
              </a:ext>
            </a:extLst>
          </p:cNvPr>
          <p:cNvSpPr>
            <a:spLocks noGrp="1"/>
          </p:cNvSpPr>
          <p:nvPr>
            <p:ph type="sldNum" sz="quarter" idx="12"/>
          </p:nvPr>
        </p:nvSpPr>
        <p:spPr/>
        <p:txBody>
          <a:bodyPr/>
          <a:lstStyle/>
          <a:p>
            <a:fld id="{2DC9E25A-9A0F-4A1E-B81E-2CE7DE58EE2E}" type="slidenum">
              <a:rPr lang="en-ZA" smtClean="0"/>
              <a:pPr/>
              <a:t>‹#›</a:t>
            </a:fld>
            <a:endParaRPr lang="en-ZA" dirty="0"/>
          </a:p>
        </p:txBody>
      </p:sp>
    </p:spTree>
    <p:extLst>
      <p:ext uri="{BB962C8B-B14F-4D97-AF65-F5344CB8AC3E}">
        <p14:creationId xmlns:p14="http://schemas.microsoft.com/office/powerpoint/2010/main" xmlns="" val="27152801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0E3B655-ACB8-4CC5-9C9B-9022F3FED718}"/>
              </a:ext>
            </a:extLst>
          </p:cNvPr>
          <p:cNvSpPr>
            <a:spLocks noGrp="1"/>
          </p:cNvSpPr>
          <p:nvPr>
            <p:ph type="title"/>
          </p:nvPr>
        </p:nvSpPr>
        <p:spPr>
          <a:xfrm>
            <a:off x="839788" y="365125"/>
            <a:ext cx="10515600" cy="1325563"/>
          </a:xfrm>
        </p:spPr>
        <p:txBody>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782C70E6-38AC-4CAA-9723-177925A3B9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F02E67D0-89A8-4B27-BDF6-EC01996FFD2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a:extLst>
              <a:ext uri="{FF2B5EF4-FFF2-40B4-BE49-F238E27FC236}">
                <a16:creationId xmlns:a16="http://schemas.microsoft.com/office/drawing/2014/main" xmlns="" id="{FE61C4F1-566E-4DB6-B887-808398B2CB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87B9E99D-91E1-4C12-974A-57F4F1BF750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a:extLst>
              <a:ext uri="{FF2B5EF4-FFF2-40B4-BE49-F238E27FC236}">
                <a16:creationId xmlns:a16="http://schemas.microsoft.com/office/drawing/2014/main" xmlns="" id="{E53282CC-6BD0-4925-A7BC-3EB0563629B2}"/>
              </a:ext>
            </a:extLst>
          </p:cNvPr>
          <p:cNvSpPr>
            <a:spLocks noGrp="1"/>
          </p:cNvSpPr>
          <p:nvPr>
            <p:ph type="dt" sz="half" idx="10"/>
          </p:nvPr>
        </p:nvSpPr>
        <p:spPr/>
        <p:txBody>
          <a:bodyPr/>
          <a:lstStyle/>
          <a:p>
            <a:fld id="{058BB9AC-E680-4F13-AB6E-BE057D6F02FA}" type="datetime1">
              <a:rPr lang="en-ZA" smtClean="0"/>
              <a:pPr/>
              <a:t>2023/06/07</a:t>
            </a:fld>
            <a:endParaRPr lang="en-ZA" dirty="0"/>
          </a:p>
        </p:txBody>
      </p:sp>
      <p:sp>
        <p:nvSpPr>
          <p:cNvPr id="8" name="Footer Placeholder 7">
            <a:extLst>
              <a:ext uri="{FF2B5EF4-FFF2-40B4-BE49-F238E27FC236}">
                <a16:creationId xmlns:a16="http://schemas.microsoft.com/office/drawing/2014/main" xmlns="" id="{A624A541-63AF-4450-A87A-18993D7BC62F}"/>
              </a:ext>
            </a:extLst>
          </p:cNvPr>
          <p:cNvSpPr>
            <a:spLocks noGrp="1"/>
          </p:cNvSpPr>
          <p:nvPr>
            <p:ph type="ftr" sz="quarter" idx="11"/>
          </p:nvPr>
        </p:nvSpPr>
        <p:spPr/>
        <p:txBody>
          <a:bodyPr/>
          <a:lstStyle/>
          <a:p>
            <a:endParaRPr lang="en-ZA" dirty="0"/>
          </a:p>
        </p:txBody>
      </p:sp>
      <p:sp>
        <p:nvSpPr>
          <p:cNvPr id="9" name="Slide Number Placeholder 8">
            <a:extLst>
              <a:ext uri="{FF2B5EF4-FFF2-40B4-BE49-F238E27FC236}">
                <a16:creationId xmlns:a16="http://schemas.microsoft.com/office/drawing/2014/main" xmlns="" id="{07D6A1B8-32DD-4CF2-8C3A-497A5B36EF43}"/>
              </a:ext>
            </a:extLst>
          </p:cNvPr>
          <p:cNvSpPr>
            <a:spLocks noGrp="1"/>
          </p:cNvSpPr>
          <p:nvPr>
            <p:ph type="sldNum" sz="quarter" idx="12"/>
          </p:nvPr>
        </p:nvSpPr>
        <p:spPr/>
        <p:txBody>
          <a:bodyPr/>
          <a:lstStyle/>
          <a:p>
            <a:fld id="{2DC9E25A-9A0F-4A1E-B81E-2CE7DE58EE2E}" type="slidenum">
              <a:rPr lang="en-ZA" smtClean="0"/>
              <a:pPr/>
              <a:t>‹#›</a:t>
            </a:fld>
            <a:endParaRPr lang="en-ZA" dirty="0"/>
          </a:p>
        </p:txBody>
      </p:sp>
    </p:spTree>
    <p:extLst>
      <p:ext uri="{BB962C8B-B14F-4D97-AF65-F5344CB8AC3E}">
        <p14:creationId xmlns:p14="http://schemas.microsoft.com/office/powerpoint/2010/main" xmlns="" val="19102745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FB5CCE3-BE22-4366-BCF1-27C474690D89}"/>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25950CA4-C915-4385-BA77-3B2B7BCE417E}"/>
              </a:ext>
            </a:extLst>
          </p:cNvPr>
          <p:cNvSpPr>
            <a:spLocks noGrp="1"/>
          </p:cNvSpPr>
          <p:nvPr>
            <p:ph type="dt" sz="half" idx="10"/>
          </p:nvPr>
        </p:nvSpPr>
        <p:spPr/>
        <p:txBody>
          <a:bodyPr/>
          <a:lstStyle/>
          <a:p>
            <a:fld id="{8D969B76-0CBE-4446-94F9-0339AD2055DE}" type="datetime1">
              <a:rPr lang="en-ZA" smtClean="0"/>
              <a:pPr/>
              <a:t>2023/06/07</a:t>
            </a:fld>
            <a:endParaRPr lang="en-ZA" dirty="0"/>
          </a:p>
        </p:txBody>
      </p:sp>
      <p:sp>
        <p:nvSpPr>
          <p:cNvPr id="4" name="Footer Placeholder 3">
            <a:extLst>
              <a:ext uri="{FF2B5EF4-FFF2-40B4-BE49-F238E27FC236}">
                <a16:creationId xmlns:a16="http://schemas.microsoft.com/office/drawing/2014/main" xmlns="" id="{619B5BAF-C525-4DEB-911C-C7ECD7787276}"/>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04A9F803-E991-478C-B603-ED667C804DE5}"/>
              </a:ext>
            </a:extLst>
          </p:cNvPr>
          <p:cNvSpPr>
            <a:spLocks noGrp="1"/>
          </p:cNvSpPr>
          <p:nvPr>
            <p:ph type="sldNum" sz="quarter" idx="12"/>
          </p:nvPr>
        </p:nvSpPr>
        <p:spPr/>
        <p:txBody>
          <a:bodyPr/>
          <a:lstStyle/>
          <a:p>
            <a:fld id="{2DC9E25A-9A0F-4A1E-B81E-2CE7DE58EE2E}" type="slidenum">
              <a:rPr lang="en-ZA" smtClean="0"/>
              <a:pPr/>
              <a:t>‹#›</a:t>
            </a:fld>
            <a:endParaRPr lang="en-ZA" dirty="0"/>
          </a:p>
        </p:txBody>
      </p:sp>
    </p:spTree>
    <p:extLst>
      <p:ext uri="{BB962C8B-B14F-4D97-AF65-F5344CB8AC3E}">
        <p14:creationId xmlns:p14="http://schemas.microsoft.com/office/powerpoint/2010/main" xmlns="" val="4240427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A79A7DDF-986A-4167-8562-80EDB7A7C0F5}"/>
              </a:ext>
            </a:extLst>
          </p:cNvPr>
          <p:cNvSpPr>
            <a:spLocks noGrp="1"/>
          </p:cNvSpPr>
          <p:nvPr>
            <p:ph type="dt" sz="half" idx="10"/>
          </p:nvPr>
        </p:nvSpPr>
        <p:spPr/>
        <p:txBody>
          <a:bodyPr/>
          <a:lstStyle/>
          <a:p>
            <a:fld id="{59EEC221-F26B-48DC-A8A7-231E7F0F1B9B}" type="datetime1">
              <a:rPr lang="en-ZA" smtClean="0"/>
              <a:pPr/>
              <a:t>2023/06/07</a:t>
            </a:fld>
            <a:endParaRPr lang="en-ZA" dirty="0"/>
          </a:p>
        </p:txBody>
      </p:sp>
      <p:sp>
        <p:nvSpPr>
          <p:cNvPr id="3" name="Footer Placeholder 2">
            <a:extLst>
              <a:ext uri="{FF2B5EF4-FFF2-40B4-BE49-F238E27FC236}">
                <a16:creationId xmlns:a16="http://schemas.microsoft.com/office/drawing/2014/main" xmlns="" id="{B77FB45C-8D0F-4EA8-8D64-5438EB7A1D1D}"/>
              </a:ext>
            </a:extLst>
          </p:cNvPr>
          <p:cNvSpPr>
            <a:spLocks noGrp="1"/>
          </p:cNvSpPr>
          <p:nvPr>
            <p:ph type="ftr" sz="quarter" idx="11"/>
          </p:nvPr>
        </p:nvSpPr>
        <p:spPr/>
        <p:txBody>
          <a:bodyPr/>
          <a:lstStyle/>
          <a:p>
            <a:endParaRPr lang="en-ZA" dirty="0"/>
          </a:p>
        </p:txBody>
      </p:sp>
      <p:sp>
        <p:nvSpPr>
          <p:cNvPr id="4" name="Slide Number Placeholder 3">
            <a:extLst>
              <a:ext uri="{FF2B5EF4-FFF2-40B4-BE49-F238E27FC236}">
                <a16:creationId xmlns:a16="http://schemas.microsoft.com/office/drawing/2014/main" xmlns="" id="{D22FB3C2-3A40-4358-88CE-D32E1C9E6F6E}"/>
              </a:ext>
            </a:extLst>
          </p:cNvPr>
          <p:cNvSpPr>
            <a:spLocks noGrp="1"/>
          </p:cNvSpPr>
          <p:nvPr>
            <p:ph type="sldNum" sz="quarter" idx="12"/>
          </p:nvPr>
        </p:nvSpPr>
        <p:spPr/>
        <p:txBody>
          <a:bodyPr/>
          <a:lstStyle/>
          <a:p>
            <a:fld id="{2DC9E25A-9A0F-4A1E-B81E-2CE7DE58EE2E}" type="slidenum">
              <a:rPr lang="en-ZA" smtClean="0"/>
              <a:pPr/>
              <a:t>‹#›</a:t>
            </a:fld>
            <a:endParaRPr lang="en-ZA" dirty="0"/>
          </a:p>
        </p:txBody>
      </p:sp>
    </p:spTree>
    <p:extLst>
      <p:ext uri="{BB962C8B-B14F-4D97-AF65-F5344CB8AC3E}">
        <p14:creationId xmlns:p14="http://schemas.microsoft.com/office/powerpoint/2010/main" xmlns="" val="13923826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1AE6BE6-8EED-4610-8DDB-282874F6CE2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Content Placeholder 2">
            <a:extLst>
              <a:ext uri="{FF2B5EF4-FFF2-40B4-BE49-F238E27FC236}">
                <a16:creationId xmlns:a16="http://schemas.microsoft.com/office/drawing/2014/main" xmlns="" id="{93692541-2D59-4335-BA3B-53F6CF75D0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a:extLst>
              <a:ext uri="{FF2B5EF4-FFF2-40B4-BE49-F238E27FC236}">
                <a16:creationId xmlns:a16="http://schemas.microsoft.com/office/drawing/2014/main" xmlns="" id="{8371F661-6F16-4BB8-9F0B-ED3AC021D7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01DCA759-5B51-4ABE-8C1E-11930B4A20FA}"/>
              </a:ext>
            </a:extLst>
          </p:cNvPr>
          <p:cNvSpPr>
            <a:spLocks noGrp="1"/>
          </p:cNvSpPr>
          <p:nvPr>
            <p:ph type="dt" sz="half" idx="10"/>
          </p:nvPr>
        </p:nvSpPr>
        <p:spPr/>
        <p:txBody>
          <a:bodyPr/>
          <a:lstStyle/>
          <a:p>
            <a:fld id="{3EFD77BC-B999-4913-937F-82C0305566C8}" type="datetime1">
              <a:rPr lang="en-ZA" smtClean="0"/>
              <a:pPr/>
              <a:t>2023/06/07</a:t>
            </a:fld>
            <a:endParaRPr lang="en-ZA" dirty="0"/>
          </a:p>
        </p:txBody>
      </p:sp>
      <p:sp>
        <p:nvSpPr>
          <p:cNvPr id="6" name="Footer Placeholder 5">
            <a:extLst>
              <a:ext uri="{FF2B5EF4-FFF2-40B4-BE49-F238E27FC236}">
                <a16:creationId xmlns:a16="http://schemas.microsoft.com/office/drawing/2014/main" xmlns="" id="{3E5DAE87-A648-4D00-B3C2-8FCA8C4C2B13}"/>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F55B4993-ED48-4A54-ADE6-F53B974329EA}"/>
              </a:ext>
            </a:extLst>
          </p:cNvPr>
          <p:cNvSpPr>
            <a:spLocks noGrp="1"/>
          </p:cNvSpPr>
          <p:nvPr>
            <p:ph type="sldNum" sz="quarter" idx="12"/>
          </p:nvPr>
        </p:nvSpPr>
        <p:spPr/>
        <p:txBody>
          <a:bodyPr/>
          <a:lstStyle/>
          <a:p>
            <a:fld id="{2DC9E25A-9A0F-4A1E-B81E-2CE7DE58EE2E}" type="slidenum">
              <a:rPr lang="en-ZA" smtClean="0"/>
              <a:pPr/>
              <a:t>‹#›</a:t>
            </a:fld>
            <a:endParaRPr lang="en-ZA" dirty="0"/>
          </a:p>
        </p:txBody>
      </p:sp>
    </p:spTree>
    <p:extLst>
      <p:ext uri="{BB962C8B-B14F-4D97-AF65-F5344CB8AC3E}">
        <p14:creationId xmlns:p14="http://schemas.microsoft.com/office/powerpoint/2010/main" xmlns="" val="9962859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ZA"/>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D7B1109-4C22-425C-B7A2-8341D876AEC0}" type="datetime1">
              <a:rPr lang="en-ZA" smtClean="0"/>
              <a:pPr/>
              <a:t>2023/06/07</a:t>
            </a:fld>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75DB6934-FAC2-41EE-84B2-6768B514F698}" type="slidenum">
              <a:rPr lang="en-ZA" smtClean="0"/>
              <a:pPr/>
              <a:t>‹#›</a:t>
            </a:fld>
            <a:endParaRPr lang="en-ZA" dirty="0"/>
          </a:p>
        </p:txBody>
      </p:sp>
    </p:spTree>
    <p:extLst>
      <p:ext uri="{BB962C8B-B14F-4D97-AF65-F5344CB8AC3E}">
        <p14:creationId xmlns:p14="http://schemas.microsoft.com/office/powerpoint/2010/main" xmlns="" val="2747582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651CD6D-A018-4CDB-AC68-6ADA93FC2CE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A"/>
          </a:p>
        </p:txBody>
      </p:sp>
      <p:sp>
        <p:nvSpPr>
          <p:cNvPr id="3" name="Picture Placeholder 2">
            <a:extLst>
              <a:ext uri="{FF2B5EF4-FFF2-40B4-BE49-F238E27FC236}">
                <a16:creationId xmlns:a16="http://schemas.microsoft.com/office/drawing/2014/main" xmlns="" id="{B78376FF-8D8C-46C6-A0CA-6BA4A1BDCA1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a:extLst>
              <a:ext uri="{FF2B5EF4-FFF2-40B4-BE49-F238E27FC236}">
                <a16:creationId xmlns:a16="http://schemas.microsoft.com/office/drawing/2014/main" xmlns="" id="{97161A7B-BEC9-46FE-A3C6-7DF58F01BF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A41D666C-E073-4C13-8435-52B2502120B6}"/>
              </a:ext>
            </a:extLst>
          </p:cNvPr>
          <p:cNvSpPr>
            <a:spLocks noGrp="1"/>
          </p:cNvSpPr>
          <p:nvPr>
            <p:ph type="dt" sz="half" idx="10"/>
          </p:nvPr>
        </p:nvSpPr>
        <p:spPr/>
        <p:txBody>
          <a:bodyPr/>
          <a:lstStyle/>
          <a:p>
            <a:fld id="{2AF1139A-F150-42F4-8976-72D5589E8069}" type="datetime1">
              <a:rPr lang="en-ZA" smtClean="0"/>
              <a:pPr/>
              <a:t>2023/06/07</a:t>
            </a:fld>
            <a:endParaRPr lang="en-ZA" dirty="0"/>
          </a:p>
        </p:txBody>
      </p:sp>
      <p:sp>
        <p:nvSpPr>
          <p:cNvPr id="6" name="Footer Placeholder 5">
            <a:extLst>
              <a:ext uri="{FF2B5EF4-FFF2-40B4-BE49-F238E27FC236}">
                <a16:creationId xmlns:a16="http://schemas.microsoft.com/office/drawing/2014/main" xmlns="" id="{7A439460-74FD-4D1E-8361-B1B7A2F89449}"/>
              </a:ext>
            </a:extLst>
          </p:cNvPr>
          <p:cNvSpPr>
            <a:spLocks noGrp="1"/>
          </p:cNvSpPr>
          <p:nvPr>
            <p:ph type="ftr" sz="quarter" idx="11"/>
          </p:nvPr>
        </p:nvSpPr>
        <p:spPr/>
        <p:txBody>
          <a:bodyPr/>
          <a:lstStyle/>
          <a:p>
            <a:endParaRPr lang="en-ZA" dirty="0"/>
          </a:p>
        </p:txBody>
      </p:sp>
      <p:sp>
        <p:nvSpPr>
          <p:cNvPr id="7" name="Slide Number Placeholder 6">
            <a:extLst>
              <a:ext uri="{FF2B5EF4-FFF2-40B4-BE49-F238E27FC236}">
                <a16:creationId xmlns:a16="http://schemas.microsoft.com/office/drawing/2014/main" xmlns="" id="{797688A2-165F-41A2-8533-609F58456A68}"/>
              </a:ext>
            </a:extLst>
          </p:cNvPr>
          <p:cNvSpPr>
            <a:spLocks noGrp="1"/>
          </p:cNvSpPr>
          <p:nvPr>
            <p:ph type="sldNum" sz="quarter" idx="12"/>
          </p:nvPr>
        </p:nvSpPr>
        <p:spPr/>
        <p:txBody>
          <a:bodyPr/>
          <a:lstStyle/>
          <a:p>
            <a:fld id="{2DC9E25A-9A0F-4A1E-B81E-2CE7DE58EE2E}" type="slidenum">
              <a:rPr lang="en-ZA" smtClean="0"/>
              <a:pPr/>
              <a:t>‹#›</a:t>
            </a:fld>
            <a:endParaRPr lang="en-ZA" dirty="0"/>
          </a:p>
        </p:txBody>
      </p:sp>
    </p:spTree>
    <p:extLst>
      <p:ext uri="{BB962C8B-B14F-4D97-AF65-F5344CB8AC3E}">
        <p14:creationId xmlns:p14="http://schemas.microsoft.com/office/powerpoint/2010/main" xmlns="" val="26285975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97F058-32E2-4837-8922-4FACE1823FD0}"/>
              </a:ext>
            </a:extLst>
          </p:cNvPr>
          <p:cNvSpPr>
            <a:spLocks noGrp="1"/>
          </p:cNvSpPr>
          <p:nvPr>
            <p:ph type="title"/>
          </p:nvPr>
        </p:nvSpPr>
        <p:spPr/>
        <p:txBody>
          <a:bodyPr/>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391B6EA4-61DB-4A34-B6A0-11FE35491D3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554F1F11-2CC2-4F5A-8FFD-1F8A6C910A99}"/>
              </a:ext>
            </a:extLst>
          </p:cNvPr>
          <p:cNvSpPr>
            <a:spLocks noGrp="1"/>
          </p:cNvSpPr>
          <p:nvPr>
            <p:ph type="dt" sz="half" idx="10"/>
          </p:nvPr>
        </p:nvSpPr>
        <p:spPr/>
        <p:txBody>
          <a:bodyPr/>
          <a:lstStyle/>
          <a:p>
            <a:fld id="{5CC608B8-2499-4A98-94DE-B2A3569293DB}" type="datetime1">
              <a:rPr lang="en-ZA" smtClean="0"/>
              <a:pPr/>
              <a:t>2023/06/07</a:t>
            </a:fld>
            <a:endParaRPr lang="en-ZA" dirty="0"/>
          </a:p>
        </p:txBody>
      </p:sp>
      <p:sp>
        <p:nvSpPr>
          <p:cNvPr id="5" name="Footer Placeholder 4">
            <a:extLst>
              <a:ext uri="{FF2B5EF4-FFF2-40B4-BE49-F238E27FC236}">
                <a16:creationId xmlns:a16="http://schemas.microsoft.com/office/drawing/2014/main" xmlns="" id="{2CB55FED-F5ED-42B2-8231-319BA98A42AB}"/>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089A3166-03EF-4899-AF74-A9E7A0EF3C66}"/>
              </a:ext>
            </a:extLst>
          </p:cNvPr>
          <p:cNvSpPr>
            <a:spLocks noGrp="1"/>
          </p:cNvSpPr>
          <p:nvPr>
            <p:ph type="sldNum" sz="quarter" idx="12"/>
          </p:nvPr>
        </p:nvSpPr>
        <p:spPr/>
        <p:txBody>
          <a:bodyPr/>
          <a:lstStyle/>
          <a:p>
            <a:fld id="{2DC9E25A-9A0F-4A1E-B81E-2CE7DE58EE2E}" type="slidenum">
              <a:rPr lang="en-ZA" smtClean="0"/>
              <a:pPr/>
              <a:t>‹#›</a:t>
            </a:fld>
            <a:endParaRPr lang="en-ZA" dirty="0"/>
          </a:p>
        </p:txBody>
      </p:sp>
    </p:spTree>
    <p:extLst>
      <p:ext uri="{BB962C8B-B14F-4D97-AF65-F5344CB8AC3E}">
        <p14:creationId xmlns:p14="http://schemas.microsoft.com/office/powerpoint/2010/main" xmlns="" val="32202637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4B0970C0-27E9-4354-93A7-8FFEE8A49D5D}"/>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ZA"/>
          </a:p>
        </p:txBody>
      </p:sp>
      <p:sp>
        <p:nvSpPr>
          <p:cNvPr id="3" name="Vertical Text Placeholder 2">
            <a:extLst>
              <a:ext uri="{FF2B5EF4-FFF2-40B4-BE49-F238E27FC236}">
                <a16:creationId xmlns:a16="http://schemas.microsoft.com/office/drawing/2014/main" xmlns="" id="{56E1E177-1345-4835-BEFF-2B9CEDB0856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91C9FF13-D385-44BF-AA2D-83973C709EEE}"/>
              </a:ext>
            </a:extLst>
          </p:cNvPr>
          <p:cNvSpPr>
            <a:spLocks noGrp="1"/>
          </p:cNvSpPr>
          <p:nvPr>
            <p:ph type="dt" sz="half" idx="10"/>
          </p:nvPr>
        </p:nvSpPr>
        <p:spPr/>
        <p:txBody>
          <a:bodyPr/>
          <a:lstStyle/>
          <a:p>
            <a:fld id="{48D6F691-6522-4DFF-BDF6-621D0C61850C}" type="datetime1">
              <a:rPr lang="en-ZA" smtClean="0"/>
              <a:pPr/>
              <a:t>2023/06/07</a:t>
            </a:fld>
            <a:endParaRPr lang="en-ZA" dirty="0"/>
          </a:p>
        </p:txBody>
      </p:sp>
      <p:sp>
        <p:nvSpPr>
          <p:cNvPr id="5" name="Footer Placeholder 4">
            <a:extLst>
              <a:ext uri="{FF2B5EF4-FFF2-40B4-BE49-F238E27FC236}">
                <a16:creationId xmlns:a16="http://schemas.microsoft.com/office/drawing/2014/main" xmlns="" id="{FC0D4747-DCC0-400A-B08B-65C70BDE096C}"/>
              </a:ext>
            </a:extLst>
          </p:cNvPr>
          <p:cNvSpPr>
            <a:spLocks noGrp="1"/>
          </p:cNvSpPr>
          <p:nvPr>
            <p:ph type="ftr" sz="quarter" idx="11"/>
          </p:nvPr>
        </p:nvSpPr>
        <p:spPr/>
        <p:txBody>
          <a:bodyPr/>
          <a:lstStyle/>
          <a:p>
            <a:endParaRPr lang="en-ZA" dirty="0"/>
          </a:p>
        </p:txBody>
      </p:sp>
      <p:sp>
        <p:nvSpPr>
          <p:cNvPr id="6" name="Slide Number Placeholder 5">
            <a:extLst>
              <a:ext uri="{FF2B5EF4-FFF2-40B4-BE49-F238E27FC236}">
                <a16:creationId xmlns:a16="http://schemas.microsoft.com/office/drawing/2014/main" xmlns="" id="{6F87F2BB-0644-4A49-8C14-BFCDC5211AC2}"/>
              </a:ext>
            </a:extLst>
          </p:cNvPr>
          <p:cNvSpPr>
            <a:spLocks noGrp="1"/>
          </p:cNvSpPr>
          <p:nvPr>
            <p:ph type="sldNum" sz="quarter" idx="12"/>
          </p:nvPr>
        </p:nvSpPr>
        <p:spPr/>
        <p:txBody>
          <a:bodyPr/>
          <a:lstStyle/>
          <a:p>
            <a:fld id="{2DC9E25A-9A0F-4A1E-B81E-2CE7DE58EE2E}" type="slidenum">
              <a:rPr lang="en-ZA" smtClean="0"/>
              <a:pPr/>
              <a:t>‹#›</a:t>
            </a:fld>
            <a:endParaRPr lang="en-ZA" dirty="0"/>
          </a:p>
        </p:txBody>
      </p:sp>
    </p:spTree>
    <p:extLst>
      <p:ext uri="{BB962C8B-B14F-4D97-AF65-F5344CB8AC3E}">
        <p14:creationId xmlns:p14="http://schemas.microsoft.com/office/powerpoint/2010/main" xmlns="" val="3294226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E097BD-39BE-4987-970A-7740FBA188BE}"/>
              </a:ext>
            </a:extLst>
          </p:cNvPr>
          <p:cNvSpPr>
            <a:spLocks noGrp="1"/>
          </p:cNvSpPr>
          <p:nvPr>
            <p:ph type="title"/>
          </p:nvPr>
        </p:nvSpPr>
        <p:spPr/>
        <p:txBody>
          <a:bodyPr/>
          <a:lstStyle/>
          <a:p>
            <a:r>
              <a:rPr lang="en-US"/>
              <a:t>Click to edit Master title style</a:t>
            </a:r>
            <a:endParaRPr lang="en-ZA"/>
          </a:p>
        </p:txBody>
      </p:sp>
      <p:sp>
        <p:nvSpPr>
          <p:cNvPr id="3" name="Date Placeholder 2">
            <a:extLst>
              <a:ext uri="{FF2B5EF4-FFF2-40B4-BE49-F238E27FC236}">
                <a16:creationId xmlns:a16="http://schemas.microsoft.com/office/drawing/2014/main" xmlns="" id="{5D0569D7-6856-4CA0-8EB0-2F3DBABD6F63}"/>
              </a:ext>
            </a:extLst>
          </p:cNvPr>
          <p:cNvSpPr>
            <a:spLocks noGrp="1"/>
          </p:cNvSpPr>
          <p:nvPr>
            <p:ph type="dt" sz="half" idx="10"/>
          </p:nvPr>
        </p:nvSpPr>
        <p:spPr/>
        <p:txBody>
          <a:bodyPr/>
          <a:lstStyle/>
          <a:p>
            <a:fld id="{F9914A05-01D4-48B4-B4AA-2A8FDDDD9EFB}" type="datetime1">
              <a:rPr lang="en-ZA" smtClean="0"/>
              <a:pPr/>
              <a:t>2023/06/07</a:t>
            </a:fld>
            <a:endParaRPr lang="en-ZA" dirty="0"/>
          </a:p>
        </p:txBody>
      </p:sp>
      <p:sp>
        <p:nvSpPr>
          <p:cNvPr id="4" name="Footer Placeholder 3">
            <a:extLst>
              <a:ext uri="{FF2B5EF4-FFF2-40B4-BE49-F238E27FC236}">
                <a16:creationId xmlns:a16="http://schemas.microsoft.com/office/drawing/2014/main" xmlns="" id="{9D4AF436-C263-4F67-9DCD-61A2DA56F882}"/>
              </a:ext>
            </a:extLst>
          </p:cNvPr>
          <p:cNvSpPr>
            <a:spLocks noGrp="1"/>
          </p:cNvSpPr>
          <p:nvPr>
            <p:ph type="ftr" sz="quarter" idx="11"/>
          </p:nvPr>
        </p:nvSpPr>
        <p:spPr/>
        <p:txBody>
          <a:bodyPr/>
          <a:lstStyle/>
          <a:p>
            <a:endParaRPr lang="en-ZA" dirty="0"/>
          </a:p>
        </p:txBody>
      </p:sp>
      <p:sp>
        <p:nvSpPr>
          <p:cNvPr id="5" name="Slide Number Placeholder 4">
            <a:extLst>
              <a:ext uri="{FF2B5EF4-FFF2-40B4-BE49-F238E27FC236}">
                <a16:creationId xmlns:a16="http://schemas.microsoft.com/office/drawing/2014/main" xmlns="" id="{DCBC5560-4A21-44F8-8ECB-1B5AC30D6919}"/>
              </a:ext>
            </a:extLst>
          </p:cNvPr>
          <p:cNvSpPr>
            <a:spLocks noGrp="1"/>
          </p:cNvSpPr>
          <p:nvPr>
            <p:ph type="sldNum" sz="quarter" idx="12"/>
          </p:nvPr>
        </p:nvSpPr>
        <p:spPr/>
        <p:txBody>
          <a:bodyPr/>
          <a:lstStyle/>
          <a:p>
            <a:fld id="{75DB6934-FAC2-41EE-84B2-6768B514F698}" type="slidenum">
              <a:rPr lang="en-ZA" smtClean="0"/>
              <a:pPr/>
              <a:t>‹#›</a:t>
            </a:fld>
            <a:endParaRPr lang="en-ZA" dirty="0"/>
          </a:p>
        </p:txBody>
      </p:sp>
    </p:spTree>
    <p:extLst>
      <p:ext uri="{BB962C8B-B14F-4D97-AF65-F5344CB8AC3E}">
        <p14:creationId xmlns:p14="http://schemas.microsoft.com/office/powerpoint/2010/main" xmlns="" val="1522509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p:cNvSpPr>
            <a:spLocks noGrp="1"/>
          </p:cNvSpPr>
          <p:nvPr>
            <p:ph type="dt" sz="half" idx="10"/>
          </p:nvPr>
        </p:nvSpPr>
        <p:spPr/>
        <p:txBody>
          <a:bodyPr/>
          <a:lstStyle/>
          <a:p>
            <a:fld id="{E891441F-0D86-440C-ACFB-05FC621D6073}" type="datetime1">
              <a:rPr lang="en-ZA" smtClean="0"/>
              <a:pPr/>
              <a:t>2023/06/07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5DB6934-FAC2-41EE-84B2-6768B514F698}" type="slidenum">
              <a:rPr lang="en-ZA" smtClean="0"/>
              <a:pPr/>
              <a:t>‹#›</a:t>
            </a:fld>
            <a:endParaRPr lang="en-ZA" dirty="0"/>
          </a:p>
        </p:txBody>
      </p:sp>
    </p:spTree>
    <p:extLst>
      <p:ext uri="{BB962C8B-B14F-4D97-AF65-F5344CB8AC3E}">
        <p14:creationId xmlns:p14="http://schemas.microsoft.com/office/powerpoint/2010/main" xmlns="" val="370511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ZA"/>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7" name="Date Placeholder 6"/>
          <p:cNvSpPr>
            <a:spLocks noGrp="1"/>
          </p:cNvSpPr>
          <p:nvPr>
            <p:ph type="dt" sz="half" idx="10"/>
          </p:nvPr>
        </p:nvSpPr>
        <p:spPr/>
        <p:txBody>
          <a:bodyPr/>
          <a:lstStyle/>
          <a:p>
            <a:fld id="{F9AF0B9E-6676-45C5-9AC3-AA2345B9C2DF}" type="datetime1">
              <a:rPr lang="en-ZA" smtClean="0"/>
              <a:pPr/>
              <a:t>2023/06/07</a:t>
            </a:fld>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75DB6934-FAC2-41EE-84B2-6768B514F698}" type="slidenum">
              <a:rPr lang="en-ZA" smtClean="0"/>
              <a:pPr/>
              <a:t>‹#›</a:t>
            </a:fld>
            <a:endParaRPr lang="en-ZA" dirty="0"/>
          </a:p>
        </p:txBody>
      </p:sp>
    </p:spTree>
    <p:extLst>
      <p:ext uri="{BB962C8B-B14F-4D97-AF65-F5344CB8AC3E}">
        <p14:creationId xmlns:p14="http://schemas.microsoft.com/office/powerpoint/2010/main" xmlns="" val="1640043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A"/>
          </a:p>
        </p:txBody>
      </p:sp>
      <p:sp>
        <p:nvSpPr>
          <p:cNvPr id="3" name="Date Placeholder 2"/>
          <p:cNvSpPr>
            <a:spLocks noGrp="1"/>
          </p:cNvSpPr>
          <p:nvPr>
            <p:ph type="dt" sz="half" idx="10"/>
          </p:nvPr>
        </p:nvSpPr>
        <p:spPr/>
        <p:txBody>
          <a:bodyPr/>
          <a:lstStyle/>
          <a:p>
            <a:fld id="{A3A05072-E239-4377-B0AB-16D7F0406BFB}" type="datetime1">
              <a:rPr lang="en-ZA" smtClean="0"/>
              <a:pPr/>
              <a:t>2023/06/07</a:t>
            </a:fld>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75DB6934-FAC2-41EE-84B2-6768B514F698}" type="slidenum">
              <a:rPr lang="en-ZA" smtClean="0"/>
              <a:pPr/>
              <a:t>‹#›</a:t>
            </a:fld>
            <a:endParaRPr lang="en-ZA" dirty="0"/>
          </a:p>
        </p:txBody>
      </p:sp>
    </p:spTree>
    <p:extLst>
      <p:ext uri="{BB962C8B-B14F-4D97-AF65-F5344CB8AC3E}">
        <p14:creationId xmlns:p14="http://schemas.microsoft.com/office/powerpoint/2010/main" xmlns="" val="2486748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1DFA50-47DE-4A45-886E-1003AF5769F8}" type="datetime1">
              <a:rPr lang="en-ZA" smtClean="0"/>
              <a:pPr/>
              <a:t>2023/06/07</a:t>
            </a:fld>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75DB6934-FAC2-41EE-84B2-6768B514F698}" type="slidenum">
              <a:rPr lang="en-ZA" smtClean="0"/>
              <a:pPr/>
              <a:t>‹#›</a:t>
            </a:fld>
            <a:endParaRPr lang="en-ZA" dirty="0"/>
          </a:p>
        </p:txBody>
      </p:sp>
    </p:spTree>
    <p:extLst>
      <p:ext uri="{BB962C8B-B14F-4D97-AF65-F5344CB8AC3E}">
        <p14:creationId xmlns:p14="http://schemas.microsoft.com/office/powerpoint/2010/main" xmlns="" val="4179947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ZA"/>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523B94-2E02-455A-A632-9C3841D4C59E}" type="datetime1">
              <a:rPr lang="en-ZA" smtClean="0"/>
              <a:pPr/>
              <a:t>2023/06/07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5DB6934-FAC2-41EE-84B2-6768B514F698}" type="slidenum">
              <a:rPr lang="en-ZA" smtClean="0"/>
              <a:pPr/>
              <a:t>‹#›</a:t>
            </a:fld>
            <a:endParaRPr lang="en-ZA" dirty="0"/>
          </a:p>
        </p:txBody>
      </p:sp>
    </p:spTree>
    <p:extLst>
      <p:ext uri="{BB962C8B-B14F-4D97-AF65-F5344CB8AC3E}">
        <p14:creationId xmlns:p14="http://schemas.microsoft.com/office/powerpoint/2010/main" xmlns="" val="3644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E758AE1-9225-40C9-9401-8DEF7C419EEF}" type="datetime1">
              <a:rPr lang="en-ZA" smtClean="0"/>
              <a:pPr/>
              <a:t>2023/06/07</a:t>
            </a:fld>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75DB6934-FAC2-41EE-84B2-6768B514F698}" type="slidenum">
              <a:rPr lang="en-ZA" smtClean="0"/>
              <a:pPr/>
              <a:t>‹#›</a:t>
            </a:fld>
            <a:endParaRPr lang="en-ZA" dirty="0"/>
          </a:p>
        </p:txBody>
      </p:sp>
    </p:spTree>
    <p:extLst>
      <p:ext uri="{BB962C8B-B14F-4D97-AF65-F5344CB8AC3E}">
        <p14:creationId xmlns:p14="http://schemas.microsoft.com/office/powerpoint/2010/main" xmlns="" val="3240817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83FD99-B88A-48FB-8E2A-A912D5EE3963}" type="datetime1">
              <a:rPr lang="en-ZA" smtClean="0"/>
              <a:pPr/>
              <a:t>2023/06/07</a:t>
            </a:fld>
            <a:endParaRPr lang="en-ZA" dirty="0"/>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DB6934-FAC2-41EE-84B2-6768B514F698}" type="slidenum">
              <a:rPr lang="en-ZA" smtClean="0"/>
              <a:pPr/>
              <a:t>‹#›</a:t>
            </a:fld>
            <a:endParaRPr lang="en-ZA" dirty="0"/>
          </a:p>
        </p:txBody>
      </p:sp>
      <p:pic>
        <p:nvPicPr>
          <p:cNvPr id="8" name="Picture 7">
            <a:extLst>
              <a:ext uri="{FF2B5EF4-FFF2-40B4-BE49-F238E27FC236}">
                <a16:creationId xmlns:a16="http://schemas.microsoft.com/office/drawing/2014/main" xmlns="" id="{801C7093-EBC6-42FD-A963-A0AF1A069F5D}"/>
              </a:ext>
            </a:extLst>
          </p:cNvPr>
          <p:cNvPicPr>
            <a:picLocks noChangeAspect="1"/>
          </p:cNvPicPr>
          <p:nvPr userDrawn="1"/>
        </p:nvPicPr>
        <p:blipFill rotWithShape="1">
          <a:blip r:embed="rId13" cstate="print">
            <a:extLst>
              <a:ext uri="{28A0092B-C50C-407E-A947-70E740481C1C}">
                <a14:useLocalDpi xmlns:a14="http://schemas.microsoft.com/office/drawing/2010/main" xmlns="" val="0"/>
              </a:ext>
            </a:extLst>
          </a:blip>
          <a:srcRect t="3237" r="37465" b="21862"/>
          <a:stretch/>
        </p:blipFill>
        <p:spPr>
          <a:xfrm>
            <a:off x="0" y="0"/>
            <a:ext cx="12192000" cy="5492255"/>
          </a:xfrm>
          <a:prstGeom prst="rect">
            <a:avLst/>
          </a:prstGeom>
        </p:spPr>
      </p:pic>
    </p:spTree>
    <p:extLst>
      <p:ext uri="{BB962C8B-B14F-4D97-AF65-F5344CB8AC3E}">
        <p14:creationId xmlns:p14="http://schemas.microsoft.com/office/powerpoint/2010/main" xmlns="" val="3990213853"/>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62C60031-CDBD-41E1-8E62-7350F32C732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A"/>
          </a:p>
        </p:txBody>
      </p:sp>
      <p:sp>
        <p:nvSpPr>
          <p:cNvPr id="3" name="Text Placeholder 2">
            <a:extLst>
              <a:ext uri="{FF2B5EF4-FFF2-40B4-BE49-F238E27FC236}">
                <a16:creationId xmlns:a16="http://schemas.microsoft.com/office/drawing/2014/main" xmlns="" id="{37CB76F2-610C-4038-8095-05138A7ECE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a:extLst>
              <a:ext uri="{FF2B5EF4-FFF2-40B4-BE49-F238E27FC236}">
                <a16:creationId xmlns:a16="http://schemas.microsoft.com/office/drawing/2014/main" xmlns="" id="{C8AE551D-7477-4209-8089-C7B383C73C5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7DB690-8146-4988-84F3-A6C07B02807A}" type="datetime1">
              <a:rPr lang="en-ZA" smtClean="0"/>
              <a:pPr/>
              <a:t>2023/06/07</a:t>
            </a:fld>
            <a:endParaRPr lang="en-ZA" dirty="0"/>
          </a:p>
        </p:txBody>
      </p:sp>
      <p:sp>
        <p:nvSpPr>
          <p:cNvPr id="5" name="Footer Placeholder 4">
            <a:extLst>
              <a:ext uri="{FF2B5EF4-FFF2-40B4-BE49-F238E27FC236}">
                <a16:creationId xmlns:a16="http://schemas.microsoft.com/office/drawing/2014/main" xmlns="" id="{1CBC276A-2736-4F3A-918C-B6153609517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a:extLst>
              <a:ext uri="{FF2B5EF4-FFF2-40B4-BE49-F238E27FC236}">
                <a16:creationId xmlns:a16="http://schemas.microsoft.com/office/drawing/2014/main" xmlns="" id="{266FA407-34E7-4717-985F-0C9FBBB88A1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C9E25A-9A0F-4A1E-B81E-2CE7DE58EE2E}" type="slidenum">
              <a:rPr lang="en-ZA" smtClean="0"/>
              <a:pPr/>
              <a:t>‹#›</a:t>
            </a:fld>
            <a:endParaRPr lang="en-ZA" dirty="0"/>
          </a:p>
        </p:txBody>
      </p:sp>
    </p:spTree>
    <p:extLst>
      <p:ext uri="{BB962C8B-B14F-4D97-AF65-F5344CB8AC3E}">
        <p14:creationId xmlns:p14="http://schemas.microsoft.com/office/powerpoint/2010/main" xmlns="" val="425128336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7367" y="5662504"/>
            <a:ext cx="2948751" cy="982084"/>
          </a:xfrm>
          <a:prstGeom prst="rect">
            <a:avLst/>
          </a:prstGeom>
        </p:spPr>
      </p:pic>
      <p:sp>
        <p:nvSpPr>
          <p:cNvPr id="7" name="TextBox 6"/>
          <p:cNvSpPr txBox="1"/>
          <p:nvPr/>
        </p:nvSpPr>
        <p:spPr>
          <a:xfrm>
            <a:off x="4223792" y="5889466"/>
            <a:ext cx="4176464" cy="707886"/>
          </a:xfrm>
          <a:prstGeom prst="rect">
            <a:avLst/>
          </a:prstGeom>
          <a:noFill/>
        </p:spPr>
        <p:txBody>
          <a:bodyPr wrap="square" rtlCol="0">
            <a:spAutoFit/>
          </a:bodyPr>
          <a:lstStyle/>
          <a:p>
            <a:pPr algn="ctr"/>
            <a:r>
              <a:rPr lang="en-ZA" sz="2000" b="1" dirty="0"/>
              <a:t>“Growing South Africa together for a </a:t>
            </a:r>
          </a:p>
          <a:p>
            <a:pPr algn="ctr"/>
            <a:r>
              <a:rPr lang="en-ZA" sz="2000" b="1" dirty="0"/>
              <a:t>capable and ethical Public Service”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65031" y="5662504"/>
            <a:ext cx="1095913" cy="964403"/>
          </a:xfrm>
          <a:prstGeom prst="rect">
            <a:avLst/>
          </a:prstGeom>
        </p:spPr>
      </p:pic>
      <p:sp>
        <p:nvSpPr>
          <p:cNvPr id="9" name="Rectangle 8">
            <a:extLst>
              <a:ext uri="{FF2B5EF4-FFF2-40B4-BE49-F238E27FC236}">
                <a16:creationId xmlns:a16="http://schemas.microsoft.com/office/drawing/2014/main" xmlns="" id="{793461EF-E7AD-4DAD-906B-9575A79FF884}"/>
              </a:ext>
            </a:extLst>
          </p:cNvPr>
          <p:cNvSpPr/>
          <p:nvPr/>
        </p:nvSpPr>
        <p:spPr bwMode="ltGray">
          <a:xfrm>
            <a:off x="0" y="2590078"/>
            <a:ext cx="11064552" cy="126448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r>
              <a:rPr lang="en-US" sz="3600" dirty="0">
                <a:solidFill>
                  <a:prstClr val="white"/>
                </a:solidFill>
              </a:rPr>
              <a:t>THE PUBLIC SERVICE AMENDMENT BILL AND THE PUBLIC ADMINISTRATION MANAGEMENT AMENDMENT BILL</a:t>
            </a:r>
          </a:p>
          <a:p>
            <a:pPr lvl="0"/>
            <a:r>
              <a:rPr lang="en-US" sz="4000" dirty="0">
                <a:solidFill>
                  <a:prstClr val="white"/>
                </a:solidFill>
              </a:rPr>
              <a:t>  </a:t>
            </a:r>
          </a:p>
          <a:p>
            <a:pPr lvl="0" algn="r"/>
            <a:endParaRPr lang="en-US" sz="4000" dirty="0">
              <a:solidFill>
                <a:srgbClr val="92D050"/>
              </a:solidFill>
            </a:endParaRPr>
          </a:p>
        </p:txBody>
      </p:sp>
      <p:sp>
        <p:nvSpPr>
          <p:cNvPr id="11" name="Rectangle 10">
            <a:extLst>
              <a:ext uri="{FF2B5EF4-FFF2-40B4-BE49-F238E27FC236}">
                <a16:creationId xmlns:a16="http://schemas.microsoft.com/office/drawing/2014/main" xmlns="" id="{1B5088A7-5BD6-46D1-B6A1-0FE189799EC4}"/>
              </a:ext>
            </a:extLst>
          </p:cNvPr>
          <p:cNvSpPr/>
          <p:nvPr/>
        </p:nvSpPr>
        <p:spPr>
          <a:xfrm>
            <a:off x="2855641" y="4633044"/>
            <a:ext cx="9336360" cy="477945"/>
          </a:xfrm>
          <a:prstGeom prst="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r>
              <a:rPr lang="en-ZA" sz="1800" b="1" dirty="0">
                <a:solidFill>
                  <a:schemeClr val="bg1"/>
                </a:solidFill>
                <a:latin typeface="Tw Cen MT" panose="020B0602020104020603" pitchFamily="34" charset="0"/>
              </a:rPr>
              <a:t>Department of Public Service and Administration</a:t>
            </a:r>
            <a:endParaRPr lang="en-ZA" sz="1400" b="1" dirty="0">
              <a:solidFill>
                <a:schemeClr val="bg1"/>
              </a:solidFill>
              <a:latin typeface="Tw Cen MT" panose="020B0602020104020603" pitchFamily="34" charset="0"/>
            </a:endParaRPr>
          </a:p>
          <a:p>
            <a:endParaRPr lang="en-ZA" dirty="0"/>
          </a:p>
        </p:txBody>
      </p:sp>
      <p:sp>
        <p:nvSpPr>
          <p:cNvPr id="12" name="Subtitle 2">
            <a:extLst>
              <a:ext uri="{FF2B5EF4-FFF2-40B4-BE49-F238E27FC236}">
                <a16:creationId xmlns:a16="http://schemas.microsoft.com/office/drawing/2014/main" xmlns="" id="{1CEBC433-1EC4-423D-B3EB-EF748E35FB69}"/>
              </a:ext>
            </a:extLst>
          </p:cNvPr>
          <p:cNvSpPr txBox="1">
            <a:spLocks/>
          </p:cNvSpPr>
          <p:nvPr/>
        </p:nvSpPr>
        <p:spPr>
          <a:xfrm>
            <a:off x="10200456" y="4633044"/>
            <a:ext cx="1991544" cy="477945"/>
          </a:xfrm>
          <a:prstGeom prst="rect">
            <a:avLst/>
          </a:prstGeom>
          <a:solidFill>
            <a:srgbClr val="00B050"/>
          </a:solidFill>
          <a:ln>
            <a:noFill/>
          </a:ln>
        </p:spPr>
        <p:txBody>
          <a:bodyPr>
            <a:normAutofit/>
          </a:bodyPr>
          <a:lstStyle>
            <a:lvl1pPr marL="0" indent="0" algn="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algn="just"/>
            <a:r>
              <a:rPr lang="en-ZA" b="1" dirty="0">
                <a:solidFill>
                  <a:schemeClr val="bg1"/>
                </a:solidFill>
                <a:latin typeface="Tw Cen MT" panose="020B0602020104020603" pitchFamily="34" charset="0"/>
              </a:rPr>
              <a:t> </a:t>
            </a:r>
            <a:endParaRPr lang="en-ZA" dirty="0">
              <a:latin typeface="Tw Cen MT" panose="020B0602020104020603" pitchFamily="34" charset="0"/>
            </a:endParaRPr>
          </a:p>
        </p:txBody>
      </p:sp>
      <p:sp>
        <p:nvSpPr>
          <p:cNvPr id="15" name="Title 1">
            <a:extLst>
              <a:ext uri="{FF2B5EF4-FFF2-40B4-BE49-F238E27FC236}">
                <a16:creationId xmlns:a16="http://schemas.microsoft.com/office/drawing/2014/main" xmlns="" id="{E597F358-6318-4F87-B43B-2C6026C0BFDB}"/>
              </a:ext>
            </a:extLst>
          </p:cNvPr>
          <p:cNvSpPr txBox="1">
            <a:spLocks/>
          </p:cNvSpPr>
          <p:nvPr/>
        </p:nvSpPr>
        <p:spPr>
          <a:xfrm>
            <a:off x="119336" y="2699028"/>
            <a:ext cx="10081120" cy="137307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92D050"/>
              </a:solidFill>
            </a:endParaRPr>
          </a:p>
        </p:txBody>
      </p:sp>
      <p:sp>
        <p:nvSpPr>
          <p:cNvPr id="3" name="Slide Number Placeholder 2"/>
          <p:cNvSpPr>
            <a:spLocks noGrp="1"/>
          </p:cNvSpPr>
          <p:nvPr>
            <p:ph type="sldNum" sz="quarter" idx="12"/>
          </p:nvPr>
        </p:nvSpPr>
        <p:spPr/>
        <p:txBody>
          <a:bodyPr/>
          <a:lstStyle/>
          <a:p>
            <a:fld id="{75DB6934-FAC2-41EE-84B2-6768B514F698}" type="slidenum">
              <a:rPr lang="en-ZA" smtClean="0"/>
              <a:pPr/>
              <a:t>1</a:t>
            </a:fld>
            <a:endParaRPr lang="en-ZA" dirty="0"/>
          </a:p>
        </p:txBody>
      </p:sp>
    </p:spTree>
    <p:extLst>
      <p:ext uri="{BB962C8B-B14F-4D97-AF65-F5344CB8AC3E}">
        <p14:creationId xmlns:p14="http://schemas.microsoft.com/office/powerpoint/2010/main" xmlns="" val="28146164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fontScale="90000"/>
          </a:bodyPr>
          <a:lstStyle/>
          <a:p>
            <a:r>
              <a:rPr lang="en-ZA" sz="3200" b="1" dirty="0">
                <a:latin typeface="Arial Narrow" panose="020B0606020202030204" pitchFamily="34" charset="0"/>
              </a:rPr>
              <a:t>CLAUSE 2- AMENDMENT TO SECTION 3 OF THE PRINCIPAL ACT CONT…</a:t>
            </a:r>
            <a:r>
              <a:rPr lang="en-ZA" sz="3200" b="1" dirty="0">
                <a:latin typeface="Trebuchet MS" panose="020B0603020202020204" pitchFamily="34" charset="0"/>
              </a:rPr>
              <a:t> </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marL="285750" lvl="0" indent="-285750" algn="just">
              <a:buFont typeface="Arial" panose="020B0604020202020204" pitchFamily="34" charset="0"/>
              <a:buChar char="•"/>
            </a:pPr>
            <a:r>
              <a:rPr lang="en-ZA" dirty="0">
                <a:solidFill>
                  <a:prstClr val="black"/>
                </a:solidFill>
                <a:latin typeface="Arial Narrow" panose="020B0606020202030204" pitchFamily="34" charset="0"/>
                <a:cs typeface="Arial" panose="020B0604020202020204" pitchFamily="34" charset="0"/>
              </a:rPr>
              <a:t>Clause 2(d) seeks to move section 3(8) of the Principal Act to section 5(7) as reflected in the concomitant insertion in clause 3. </a:t>
            </a:r>
          </a:p>
          <a:p>
            <a:pPr marL="285750" lvl="0" indent="-285750" algn="just">
              <a:buFont typeface="Arial" panose="020B0604020202020204" pitchFamily="34" charset="0"/>
              <a:buChar char="•"/>
            </a:pPr>
            <a:r>
              <a:rPr lang="en-ZA" dirty="0">
                <a:solidFill>
                  <a:prstClr val="black"/>
                </a:solidFill>
                <a:latin typeface="Arial Narrow" panose="020B0606020202030204" pitchFamily="34" charset="0"/>
                <a:cs typeface="Arial" panose="020B0604020202020204" pitchFamily="34" charset="0"/>
              </a:rPr>
              <a:t>There was a need to strengthen the provisions to allow for sufficient checks and balances to ensure that the public administration delivers on government’s priorities and that departments must support the executive authority’s accountability and responsibility obligations contemplated in the Constitution. </a:t>
            </a:r>
          </a:p>
          <a:p>
            <a:pPr marL="285750" lvl="0" indent="-285750" algn="just">
              <a:buFont typeface="Arial" panose="020B0604020202020204" pitchFamily="34" charset="0"/>
              <a:buChar char="•"/>
            </a:pPr>
            <a:r>
              <a:rPr lang="en-ZA" dirty="0">
                <a:solidFill>
                  <a:prstClr val="black"/>
                </a:solidFill>
                <a:latin typeface="Arial Narrow" panose="020B0606020202030204" pitchFamily="34" charset="0"/>
                <a:cs typeface="Arial" panose="020B0604020202020204" pitchFamily="34" charset="0"/>
              </a:rPr>
              <a:t>These checks and balances are contained in clause 2(e) of the Bill which provides that where a HOD fails to fulfil an obligation the executive authority may intervene by requiring the head of department to take appropriate steps to ensure the fulfilment of a power or duty vested on the head of department by the Act and this instruction must be in writing and if the head of department fails to take such steps the executive may report such failure to the President or Premier, as the case may be. </a:t>
            </a:r>
          </a:p>
          <a:p>
            <a:pPr marL="531813" indent="-531813" algn="just">
              <a:lnSpc>
                <a:spcPct val="10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10</a:t>
            </a:fld>
            <a:endParaRPr lang="en-ZA" sz="1800" b="1" dirty="0">
              <a:solidFill>
                <a:schemeClr val="bg1"/>
              </a:solidFill>
            </a:endParaRPr>
          </a:p>
        </p:txBody>
      </p:sp>
    </p:spTree>
    <p:extLst>
      <p:ext uri="{BB962C8B-B14F-4D97-AF65-F5344CB8AC3E}">
        <p14:creationId xmlns:p14="http://schemas.microsoft.com/office/powerpoint/2010/main" xmlns="" val="36471498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 4- AMENDMENT TO SECTION  OF THE PRINCIPAL ACT</a:t>
            </a:r>
            <a:endParaRPr lang="en-ZA" sz="3200" b="1"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marL="285750" indent="-285750" algn="just">
              <a:buFont typeface="Arial" panose="020B0604020202020204" pitchFamily="34" charset="0"/>
              <a:buChar char="•"/>
            </a:pPr>
            <a:r>
              <a:rPr lang="en-ZA" sz="1800" dirty="0">
                <a:solidFill>
                  <a:prstClr val="black"/>
                </a:solidFill>
                <a:latin typeface="Arial Narrow" panose="020B0606020202030204" pitchFamily="34" charset="0"/>
                <a:cs typeface="Arial" panose="020B0604020202020204" pitchFamily="34" charset="0"/>
              </a:rPr>
              <a:t>Clause 4 amends section 7(3) of the Principal Act to clarify the obligations on the HOD and to vest administrative powers on HODs. Clauses affected by the devolution of administrative powers to a HOD are clauses 3, 5,6, 7, 9-14, 17 and 18 .</a:t>
            </a:r>
          </a:p>
          <a:p>
            <a:pPr marL="342900" indent="-342900" algn="just">
              <a:buFont typeface="Arial" panose="020B0604020202020204" pitchFamily="34" charset="0"/>
              <a:buChar char="•"/>
            </a:pPr>
            <a:r>
              <a:rPr lang="en-ZA" sz="1800" dirty="0">
                <a:solidFill>
                  <a:prstClr val="black"/>
                </a:solidFill>
                <a:latin typeface="Arial Narrow" panose="020B0606020202030204" pitchFamily="34" charset="0"/>
                <a:cs typeface="Arial" panose="020B0604020202020204" pitchFamily="34" charset="0"/>
              </a:rPr>
              <a:t>In addition the role of the HOD in the Presidency is augmented and clarified to create a Head of the Public Administration (as envisaged in the NDP) to</a:t>
            </a:r>
            <a:r>
              <a:rPr lang="en-ZA" sz="1800" dirty="0">
                <a:latin typeface="Arial Narrow" panose="020B0606020202030204" pitchFamily="34" charset="0"/>
              </a:rPr>
              <a:t> empower the Director-General in the Presidency to-</a:t>
            </a:r>
          </a:p>
          <a:p>
            <a:pPr marL="714375" indent="-352425" algn="just"/>
            <a:r>
              <a:rPr lang="en-ZA" sz="1800" dirty="0">
                <a:latin typeface="Arial Narrow" panose="020B0606020202030204" pitchFamily="34" charset="0"/>
              </a:rPr>
              <a:t>(</a:t>
            </a:r>
            <a:r>
              <a:rPr lang="en-ZA" sz="1800" dirty="0" err="1">
                <a:latin typeface="Arial Narrow" panose="020B0606020202030204" pitchFamily="34" charset="0"/>
              </a:rPr>
              <a:t>i</a:t>
            </a:r>
            <a:r>
              <a:rPr lang="en-ZA" sz="1800" dirty="0">
                <a:latin typeface="Arial Narrow" panose="020B0606020202030204" pitchFamily="34" charset="0"/>
              </a:rPr>
              <a:t>)	be the Secretary to the Cabinet;</a:t>
            </a:r>
          </a:p>
          <a:p>
            <a:pPr marL="714375" indent="-352425" algn="just"/>
            <a:r>
              <a:rPr lang="en-ZA" sz="1800" dirty="0">
                <a:latin typeface="Arial Narrow" panose="020B0606020202030204" pitchFamily="34" charset="0"/>
              </a:rPr>
              <a:t>(ii)	co-ordinate, convene and chair the Forum of South African Directors-General comprising all heads of departments listed in column 2 of Schedule 1;</a:t>
            </a:r>
          </a:p>
          <a:p>
            <a:pPr marL="714375" indent="-352425" algn="just"/>
            <a:r>
              <a:rPr lang="en-ZA" sz="1800" dirty="0">
                <a:latin typeface="Arial Narrow" panose="020B0606020202030204" pitchFamily="34" charset="0"/>
              </a:rPr>
              <a:t>(iii) 	subject to sections 85(2)(c) and 125(2)(e) of the Constitution, be responsible for intergovernmental relations on an administrative level between the Presidency and national departments, provincial departments and government components, including the co-ordination of their actions and legislation;</a:t>
            </a:r>
          </a:p>
          <a:p>
            <a:pPr marL="714375" indent="-352425" algn="just"/>
            <a:r>
              <a:rPr lang="en-ZA" sz="1800" dirty="0">
                <a:latin typeface="Arial Narrow" panose="020B0606020202030204" pitchFamily="34" charset="0"/>
              </a:rPr>
              <a:t>(iv) 	support the President on any matter entrusted or assigned to the President by or under this Act or any other law; and </a:t>
            </a:r>
          </a:p>
          <a:p>
            <a:pPr marL="714375" indent="-352425" algn="just"/>
            <a:r>
              <a:rPr lang="en-ZA" sz="1800" dirty="0">
                <a:latin typeface="Arial Narrow" panose="020B0606020202030204" pitchFamily="34" charset="0"/>
              </a:rPr>
              <a:t>(v) 	perform any other function, if so requested by the President, subject to the Constitution or any other law.</a:t>
            </a:r>
            <a:endParaRPr lang="en-ZA" sz="1800" dirty="0">
              <a:solidFill>
                <a:prstClr val="black"/>
              </a:solidFill>
              <a:latin typeface="Arial Narrow" panose="020B0606020202030204" pitchFamily="34" charset="0"/>
              <a:cs typeface="Arial" panose="020B0604020202020204" pitchFamily="34" charset="0"/>
            </a:endParaRPr>
          </a:p>
          <a:p>
            <a:pPr marL="285750" indent="-285750" algn="just">
              <a:buFont typeface="Arial" panose="020B0604020202020204" pitchFamily="34" charset="0"/>
              <a:buChar char="•"/>
            </a:pPr>
            <a:r>
              <a:rPr lang="en-ZA" sz="1800" dirty="0">
                <a:latin typeface="Arial Narrow" panose="020B0606020202030204" pitchFamily="34" charset="0"/>
              </a:rPr>
              <a:t>Note: A similar provision exists for each Director-General in the Office of a Premier to play a similar role within the relevant province. </a:t>
            </a:r>
          </a:p>
          <a:p>
            <a:pPr marL="285750" lvl="0" indent="-285750" algn="just">
              <a:buFont typeface="Arial" panose="020B0604020202020204" pitchFamily="34" charset="0"/>
              <a:buChar char="•"/>
            </a:pPr>
            <a:endParaRPr lang="en-ZA" sz="1800" dirty="0">
              <a:solidFill>
                <a:prstClr val="black"/>
              </a:solidFill>
              <a:latin typeface="Arial Narrow" panose="020B0606020202030204" pitchFamily="34" charset="0"/>
              <a:cs typeface="Arial" panose="020B0604020202020204" pitchFamily="34" charset="0"/>
            </a:endParaRPr>
          </a:p>
          <a:p>
            <a:pPr marL="342900" indent="-342900" algn="just">
              <a:buFont typeface="Wingdings" panose="05000000000000000000" pitchFamily="2" charset="2"/>
              <a:buChar char="ü"/>
            </a:pPr>
            <a:endParaRPr lang="en-ZA" sz="1600" dirty="0">
              <a:solidFill>
                <a:srgbClr val="FF0000"/>
              </a:solidFill>
              <a:latin typeface="Arial Narrow" panose="020B0606020202030204" pitchFamily="34" charset="0"/>
            </a:endParaRPr>
          </a:p>
          <a:p>
            <a:pPr algn="just"/>
            <a:endParaRPr lang="en-ZA" dirty="0">
              <a:latin typeface="Arial Narrow" panose="020B0606020202030204" pitchFamily="34" charset="0"/>
              <a:cs typeface="Arial" panose="020B0604020202020204" pitchFamily="34" charset="0"/>
            </a:endParaRPr>
          </a:p>
          <a:p>
            <a:pPr lvl="2" algn="just">
              <a:lnSpc>
                <a:spcPct val="150000"/>
              </a:lnSpc>
              <a:spcBef>
                <a:spcPts val="0"/>
              </a:spcBef>
              <a:buSzPct val="100000"/>
            </a:pPr>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Narrow" panose="020B060602020203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11</a:t>
            </a:fld>
            <a:endParaRPr lang="en-ZA" sz="1800" b="1" dirty="0">
              <a:solidFill>
                <a:schemeClr val="bg1"/>
              </a:solidFill>
            </a:endParaRPr>
          </a:p>
        </p:txBody>
      </p:sp>
    </p:spTree>
    <p:extLst>
      <p:ext uri="{BB962C8B-B14F-4D97-AF65-F5344CB8AC3E}">
        <p14:creationId xmlns:p14="http://schemas.microsoft.com/office/powerpoint/2010/main" xmlns="" val="4035228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CLAUSES 8, 9 AND 13</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marL="342900" lvl="0" indent="-342900" algn="just">
              <a:lnSpc>
                <a:spcPct val="100000"/>
              </a:lnSpc>
              <a:spcBef>
                <a:spcPts val="0"/>
              </a:spcBef>
              <a:buFont typeface="Arial" panose="020B0604020202020204" pitchFamily="34" charset="0"/>
              <a:buChar char="•"/>
            </a:pPr>
            <a:r>
              <a:rPr lang="en-ZA" sz="2000" u="sng" dirty="0">
                <a:solidFill>
                  <a:prstClr val="black"/>
                </a:solidFill>
                <a:latin typeface="Arial Narrow" panose="020B0606020202030204" pitchFamily="34" charset="0"/>
                <a:cs typeface="Arial" panose="020B0604020202020204" pitchFamily="34" charset="0"/>
              </a:rPr>
              <a:t>Clause 8</a:t>
            </a:r>
            <a:r>
              <a:rPr lang="en-ZA" sz="2000" dirty="0">
                <a:solidFill>
                  <a:prstClr val="black"/>
                </a:solidFill>
                <a:latin typeface="Arial Narrow" panose="020B0606020202030204" pitchFamily="34" charset="0"/>
                <a:cs typeface="Arial" panose="020B0604020202020204" pitchFamily="34" charset="0"/>
              </a:rPr>
              <a:t> (</a:t>
            </a:r>
            <a:r>
              <a:rPr lang="en-ZA" sz="2000" b="1" dirty="0">
                <a:solidFill>
                  <a:prstClr val="black"/>
                </a:solidFill>
                <a:latin typeface="Arial Narrow" panose="020B0606020202030204" pitchFamily="34" charset="0"/>
                <a:cs typeface="Arial" panose="020B0604020202020204" pitchFamily="34" charset="0"/>
              </a:rPr>
              <a:t>Change in capacity</a:t>
            </a:r>
            <a:r>
              <a:rPr lang="en-ZA" sz="2000" dirty="0">
                <a:solidFill>
                  <a:prstClr val="black"/>
                </a:solidFill>
                <a:latin typeface="Arial Narrow" panose="020B0606020202030204" pitchFamily="34" charset="0"/>
                <a:cs typeface="Arial" panose="020B0604020202020204" pitchFamily="34" charset="0"/>
              </a:rPr>
              <a:t>)</a:t>
            </a:r>
          </a:p>
          <a:p>
            <a:pPr lvl="0" algn="just">
              <a:lnSpc>
                <a:spcPct val="100000"/>
              </a:lnSpc>
              <a:spcBef>
                <a:spcPts val="0"/>
              </a:spcBef>
            </a:pPr>
            <a:r>
              <a:rPr lang="en-ZA" sz="2000" dirty="0">
                <a:solidFill>
                  <a:prstClr val="black"/>
                </a:solidFill>
                <a:latin typeface="Arial Narrow" panose="020B0606020202030204" pitchFamily="34" charset="0"/>
                <a:cs typeface="Arial" panose="020B0604020202020204" pitchFamily="34" charset="0"/>
              </a:rPr>
              <a:t>	</a:t>
            </a:r>
          </a:p>
          <a:p>
            <a:pPr marL="266700" lvl="0" algn="just">
              <a:lnSpc>
                <a:spcPct val="100000"/>
              </a:lnSpc>
              <a:spcBef>
                <a:spcPts val="0"/>
              </a:spcBef>
            </a:pPr>
            <a:r>
              <a:rPr lang="en-ZA" sz="2000" dirty="0">
                <a:solidFill>
                  <a:prstClr val="black"/>
                </a:solidFill>
                <a:latin typeface="Arial Narrow" panose="020B0606020202030204" pitchFamily="34" charset="0"/>
                <a:cs typeface="Arial" panose="020B0604020202020204" pitchFamily="34" charset="0"/>
              </a:rPr>
              <a:t>During the enactment of the </a:t>
            </a:r>
            <a:r>
              <a:rPr lang="en-GB" sz="2000" dirty="0">
                <a:solidFill>
                  <a:schemeClr val="dk1"/>
                </a:solidFill>
                <a:latin typeface="Arial Narrow" panose="020B0606020202030204" pitchFamily="34" charset="0"/>
                <a:cs typeface="Arial" panose="020B0604020202020204" pitchFamily="34" charset="0"/>
              </a:rPr>
              <a:t>Principal Act</a:t>
            </a:r>
            <a:r>
              <a:rPr lang="en-ZA" sz="2000" dirty="0">
                <a:solidFill>
                  <a:prstClr val="black"/>
                </a:solidFill>
                <a:latin typeface="Arial Narrow" panose="020B0606020202030204" pitchFamily="34" charset="0"/>
                <a:cs typeface="Arial" panose="020B0604020202020204" pitchFamily="34" charset="0"/>
              </a:rPr>
              <a:t> in 2014, section 15(1) of the Principal Act was inadvertently deleted and is being re-inserted in section 14A to ensure that certain employees who are appointed from other organs of state to the public service have continued service. </a:t>
            </a:r>
          </a:p>
          <a:p>
            <a:pPr lvl="0" algn="just">
              <a:lnSpc>
                <a:spcPct val="100000"/>
              </a:lnSpc>
              <a:spcBef>
                <a:spcPts val="0"/>
              </a:spcBef>
            </a:pPr>
            <a:endParaRPr lang="en-ZA" sz="2000" dirty="0">
              <a:solidFill>
                <a:prstClr val="black"/>
              </a:solidFill>
              <a:latin typeface="Arial Narrow" panose="020B0606020202030204" pitchFamily="34" charset="0"/>
              <a:cs typeface="Arial" panose="020B0604020202020204" pitchFamily="34" charset="0"/>
            </a:endParaRPr>
          </a:p>
          <a:p>
            <a:pPr marL="342900" lvl="0" indent="-342900" algn="just">
              <a:lnSpc>
                <a:spcPct val="100000"/>
              </a:lnSpc>
              <a:spcBef>
                <a:spcPts val="0"/>
              </a:spcBef>
              <a:buFont typeface="Arial" panose="020B0604020202020204" pitchFamily="34" charset="0"/>
              <a:buChar char="•"/>
            </a:pPr>
            <a:r>
              <a:rPr lang="en-ZA" sz="2000" u="sng" dirty="0">
                <a:solidFill>
                  <a:prstClr val="black"/>
                </a:solidFill>
                <a:latin typeface="Arial Narrow" panose="020B0606020202030204" pitchFamily="34" charset="0"/>
                <a:cs typeface="Arial" panose="020B0604020202020204" pitchFamily="34" charset="0"/>
              </a:rPr>
              <a:t>Clause 9</a:t>
            </a:r>
            <a:r>
              <a:rPr lang="en-ZA" sz="2000" dirty="0">
                <a:solidFill>
                  <a:prstClr val="black"/>
                </a:solidFill>
                <a:latin typeface="Arial Narrow" panose="020B0606020202030204" pitchFamily="34" charset="0"/>
                <a:cs typeface="Arial" panose="020B0604020202020204" pitchFamily="34" charset="0"/>
              </a:rPr>
              <a:t> (</a:t>
            </a:r>
            <a:r>
              <a:rPr lang="en-ZA" sz="2000" b="1" dirty="0">
                <a:solidFill>
                  <a:prstClr val="black"/>
                </a:solidFill>
                <a:latin typeface="Arial Narrow" panose="020B0606020202030204" pitchFamily="34" charset="0"/>
                <a:cs typeface="Arial" panose="020B0604020202020204" pitchFamily="34" charset="0"/>
              </a:rPr>
              <a:t>Retirement and retention of services</a:t>
            </a:r>
            <a:r>
              <a:rPr lang="en-ZA" sz="2000" dirty="0">
                <a:solidFill>
                  <a:prstClr val="black"/>
                </a:solidFill>
                <a:latin typeface="Arial Narrow" panose="020B0606020202030204" pitchFamily="34" charset="0"/>
                <a:cs typeface="Arial" panose="020B0604020202020204" pitchFamily="34" charset="0"/>
              </a:rPr>
              <a:t>)</a:t>
            </a:r>
          </a:p>
          <a:p>
            <a:pPr lvl="0" algn="just">
              <a:lnSpc>
                <a:spcPct val="100000"/>
              </a:lnSpc>
              <a:spcBef>
                <a:spcPts val="0"/>
              </a:spcBef>
            </a:pPr>
            <a:r>
              <a:rPr lang="en-ZA" sz="2000" dirty="0">
                <a:solidFill>
                  <a:prstClr val="black"/>
                </a:solidFill>
                <a:latin typeface="Arial Narrow" panose="020B0606020202030204" pitchFamily="34" charset="0"/>
                <a:cs typeface="Arial" panose="020B0604020202020204" pitchFamily="34" charset="0"/>
              </a:rPr>
              <a:t>    </a:t>
            </a:r>
          </a:p>
          <a:p>
            <a:pPr marL="266700" lvl="0" algn="just">
              <a:lnSpc>
                <a:spcPct val="100000"/>
              </a:lnSpc>
              <a:spcBef>
                <a:spcPts val="0"/>
              </a:spcBef>
            </a:pPr>
            <a:r>
              <a:rPr lang="en-GB" sz="2000" dirty="0">
                <a:solidFill>
                  <a:prstClr val="black"/>
                </a:solidFill>
                <a:latin typeface="Arial Narrow" panose="020B0606020202030204" pitchFamily="34" charset="0"/>
                <a:cs typeface="Arial" panose="020B0604020202020204" pitchFamily="34" charset="0"/>
              </a:rPr>
              <a:t>Section 16 of the Principal Act is amended to substitute the term “officer” with the defined term “employee”.</a:t>
            </a:r>
          </a:p>
          <a:p>
            <a:pPr lvl="0" algn="just">
              <a:lnSpc>
                <a:spcPct val="100000"/>
              </a:lnSpc>
              <a:spcBef>
                <a:spcPts val="0"/>
              </a:spcBef>
            </a:pPr>
            <a:endParaRPr lang="en-GB" sz="2000" dirty="0">
              <a:solidFill>
                <a:prstClr val="black"/>
              </a:solidFill>
              <a:latin typeface="Arial Narrow" panose="020B0606020202030204" pitchFamily="34" charset="0"/>
              <a:cs typeface="Arial" panose="020B0604020202020204" pitchFamily="34" charset="0"/>
            </a:endParaRPr>
          </a:p>
          <a:p>
            <a:pPr marL="342900" lvl="0" indent="-342900" algn="just">
              <a:lnSpc>
                <a:spcPct val="100000"/>
              </a:lnSpc>
              <a:spcBef>
                <a:spcPts val="0"/>
              </a:spcBef>
              <a:buFont typeface="Arial" panose="020B0604020202020204" pitchFamily="34" charset="0"/>
              <a:buChar char="•"/>
            </a:pPr>
            <a:r>
              <a:rPr lang="en-ZA" sz="2000" u="sng" dirty="0">
                <a:solidFill>
                  <a:prstClr val="black"/>
                </a:solidFill>
                <a:latin typeface="Arial Narrow" panose="020B0606020202030204" pitchFamily="34" charset="0"/>
                <a:cs typeface="Arial" panose="020B0604020202020204" pitchFamily="34" charset="0"/>
              </a:rPr>
              <a:t>Clause 13  </a:t>
            </a:r>
            <a:r>
              <a:rPr lang="en-ZA" sz="2000" dirty="0">
                <a:solidFill>
                  <a:prstClr val="black"/>
                </a:solidFill>
                <a:latin typeface="Arial Narrow" panose="020B0606020202030204" pitchFamily="34" charset="0"/>
                <a:cs typeface="Arial" panose="020B0604020202020204" pitchFamily="34" charset="0"/>
              </a:rPr>
              <a:t> (U</a:t>
            </a:r>
            <a:r>
              <a:rPr lang="en-ZA" sz="2000" b="1" dirty="0">
                <a:solidFill>
                  <a:prstClr val="black"/>
                </a:solidFill>
                <a:latin typeface="Arial Narrow" panose="020B0606020202030204" pitchFamily="34" charset="0"/>
                <a:cs typeface="Arial" panose="020B0604020202020204" pitchFamily="34" charset="0"/>
              </a:rPr>
              <a:t>nauthorised Remuneration</a:t>
            </a:r>
            <a:r>
              <a:rPr lang="en-ZA" sz="2000" dirty="0">
                <a:solidFill>
                  <a:prstClr val="black"/>
                </a:solidFill>
                <a:latin typeface="Arial Narrow" panose="020B0606020202030204" pitchFamily="34" charset="0"/>
                <a:cs typeface="Arial" panose="020B0604020202020204" pitchFamily="34" charset="0"/>
              </a:rPr>
              <a:t>)</a:t>
            </a:r>
          </a:p>
          <a:p>
            <a:pPr lvl="0" algn="just">
              <a:lnSpc>
                <a:spcPct val="100000"/>
              </a:lnSpc>
              <a:spcBef>
                <a:spcPts val="0"/>
              </a:spcBef>
            </a:pPr>
            <a:r>
              <a:rPr lang="en-ZA" sz="2000" dirty="0">
                <a:solidFill>
                  <a:prstClr val="black"/>
                </a:solidFill>
                <a:latin typeface="Arial Narrow" panose="020B0606020202030204" pitchFamily="34" charset="0"/>
                <a:cs typeface="Arial" panose="020B0604020202020204" pitchFamily="34" charset="0"/>
              </a:rPr>
              <a:t>    </a:t>
            </a:r>
          </a:p>
          <a:p>
            <a:pPr marL="361950" lvl="0" algn="just">
              <a:lnSpc>
                <a:spcPct val="100000"/>
              </a:lnSpc>
              <a:spcBef>
                <a:spcPts val="0"/>
              </a:spcBef>
            </a:pPr>
            <a:r>
              <a:rPr lang="en-GB" sz="2000" dirty="0">
                <a:solidFill>
                  <a:prstClr val="black"/>
                </a:solidFill>
                <a:latin typeface="Arial Narrow" panose="020B0606020202030204" pitchFamily="34" charset="0"/>
                <a:cs typeface="Arial" panose="020B0604020202020204" pitchFamily="34" charset="0"/>
              </a:rPr>
              <a:t>Clause 13 seeks to amend section 31 to make technical amendments to correctly reference the Commission, the      Constitution and correctly cross refer to section 30 (as opposed to section 30(b) which does not exist). </a:t>
            </a:r>
          </a:p>
          <a:p>
            <a:pPr lvl="0" algn="just">
              <a:lnSpc>
                <a:spcPct val="100000"/>
              </a:lnSpc>
              <a:spcBef>
                <a:spcPts val="0"/>
              </a:spcBef>
            </a:pPr>
            <a:endParaRPr lang="en-GB" sz="1600" dirty="0">
              <a:solidFill>
                <a:prstClr val="black"/>
              </a:solidFill>
              <a:latin typeface="Arial" panose="020B0604020202020204" pitchFamily="34" charset="0"/>
              <a:cs typeface="Arial" panose="020B0604020202020204" pitchFamily="34" charset="0"/>
            </a:endParaRPr>
          </a:p>
          <a:p>
            <a:pPr marL="285750" lvl="0" indent="-285750" algn="just">
              <a:lnSpc>
                <a:spcPct val="100000"/>
              </a:lnSpc>
              <a:spcBef>
                <a:spcPts val="0"/>
              </a:spcBef>
              <a:buFont typeface="Wingdings" panose="05000000000000000000" pitchFamily="2" charset="2"/>
              <a:buChar char="ü"/>
            </a:pPr>
            <a:endParaRPr lang="en-GB" sz="1600" dirty="0">
              <a:solidFill>
                <a:prstClr val="black"/>
              </a:solidFill>
              <a:latin typeface="Arial" panose="020B0604020202020204" pitchFamily="34" charset="0"/>
              <a:cs typeface="Arial" panose="020B0604020202020204" pitchFamily="34" charset="0"/>
            </a:endParaRPr>
          </a:p>
          <a:p>
            <a:pPr marL="285750" lvl="0" indent="-285750" algn="just">
              <a:lnSpc>
                <a:spcPct val="100000"/>
              </a:lnSpc>
              <a:spcBef>
                <a:spcPts val="0"/>
              </a:spcBef>
              <a:buFont typeface="Wingdings" panose="05000000000000000000" pitchFamily="2" charset="2"/>
              <a:buChar char="ü"/>
            </a:pPr>
            <a:endParaRPr lang="en-ZA" sz="1600" dirty="0">
              <a:solidFill>
                <a:prstClr val="black"/>
              </a:solidFill>
              <a:latin typeface="Arial" panose="020B0604020202020204" pitchFamily="34" charset="0"/>
              <a:cs typeface="Arial" panose="020B0604020202020204" pitchFamily="34" charset="0"/>
            </a:endParaRPr>
          </a:p>
          <a:p>
            <a:pPr marL="285750" lvl="0" indent="-285750" algn="just">
              <a:lnSpc>
                <a:spcPct val="100000"/>
              </a:lnSpc>
              <a:spcBef>
                <a:spcPts val="0"/>
              </a:spcBef>
              <a:buFont typeface="Wingdings" panose="05000000000000000000" pitchFamily="2" charset="2"/>
              <a:buChar char="ü"/>
            </a:pPr>
            <a:endParaRPr lang="en-ZA" sz="1600" dirty="0">
              <a:solidFill>
                <a:prstClr val="black"/>
              </a:solidFill>
              <a:latin typeface="Arial" panose="020B0604020202020204" pitchFamily="34" charset="0"/>
              <a:cs typeface="Arial" panose="020B0604020202020204" pitchFamily="34" charset="0"/>
            </a:endParaRPr>
          </a:p>
          <a:p>
            <a:pPr marL="285750" lvl="0" indent="-285750" algn="just">
              <a:lnSpc>
                <a:spcPct val="100000"/>
              </a:lnSpc>
              <a:spcBef>
                <a:spcPts val="0"/>
              </a:spcBef>
              <a:buFont typeface="Wingdings" panose="05000000000000000000" pitchFamily="2" charset="2"/>
              <a:buChar char="ü"/>
            </a:pPr>
            <a:endParaRPr lang="en-ZA" sz="1600" dirty="0">
              <a:solidFill>
                <a:prstClr val="black"/>
              </a:solidFill>
              <a:latin typeface="Arial" panose="020B0604020202020204" pitchFamily="34" charset="0"/>
              <a:cs typeface="Arial" panose="020B0604020202020204" pitchFamily="34" charset="0"/>
            </a:endParaRPr>
          </a:p>
          <a:p>
            <a:pPr marL="285750" lvl="0" indent="-285750" algn="just">
              <a:lnSpc>
                <a:spcPct val="100000"/>
              </a:lnSpc>
              <a:spcBef>
                <a:spcPts val="0"/>
              </a:spcBef>
              <a:buFont typeface="Wingdings" panose="05000000000000000000" pitchFamily="2" charset="2"/>
              <a:buChar char="ü"/>
            </a:pPr>
            <a:endParaRPr lang="en-ZA" sz="1600" dirty="0">
              <a:solidFill>
                <a:prstClr val="black"/>
              </a:solidFill>
              <a:latin typeface="Arial" panose="020B0604020202020204" pitchFamily="34" charset="0"/>
              <a:cs typeface="Arial" panose="020B0604020202020204" pitchFamily="34" charset="0"/>
            </a:endParaRPr>
          </a:p>
          <a:p>
            <a:pPr marL="342900" indent="-342900" algn="just">
              <a:buFont typeface="Wingdings" panose="05000000000000000000" pitchFamily="2" charset="2"/>
              <a:buChar char="ü"/>
            </a:pPr>
            <a:endParaRPr lang="en-ZA" dirty="0">
              <a:solidFill>
                <a:srgbClr val="FF0000"/>
              </a:solidFill>
              <a:latin typeface="Arial Narrow" panose="020B0606020202030204" pitchFamily="34" charset="0"/>
            </a:endParaRPr>
          </a:p>
          <a:p>
            <a:pPr algn="just"/>
            <a:endParaRPr lang="en-ZA" dirty="0">
              <a:latin typeface="Arial Narrow" panose="020B0606020202030204" pitchFamily="34" charset="0"/>
              <a:cs typeface="Arial" panose="020B0604020202020204" pitchFamily="34" charset="0"/>
            </a:endParaRPr>
          </a:p>
          <a:p>
            <a:pPr lvl="2" algn="just">
              <a:lnSpc>
                <a:spcPct val="150000"/>
              </a:lnSpc>
              <a:spcBef>
                <a:spcPts val="0"/>
              </a:spcBef>
              <a:buSzPct val="100000"/>
            </a:pPr>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panose="020B060402020202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12</a:t>
            </a:fld>
            <a:endParaRPr lang="en-ZA" sz="1800" b="1" dirty="0">
              <a:solidFill>
                <a:schemeClr val="bg1"/>
              </a:solidFill>
            </a:endParaRPr>
          </a:p>
        </p:txBody>
      </p:sp>
    </p:spTree>
    <p:extLst>
      <p:ext uri="{BB962C8B-B14F-4D97-AF65-F5344CB8AC3E}">
        <p14:creationId xmlns:p14="http://schemas.microsoft.com/office/powerpoint/2010/main" xmlns="" val="1682376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fontScale="90000"/>
          </a:bodyPr>
          <a:lstStyle/>
          <a:p>
            <a:r>
              <a:rPr lang="en-ZA" sz="3200" b="1" dirty="0">
                <a:latin typeface="Arial Narrow" panose="020B0606020202030204" pitchFamily="34" charset="0"/>
              </a:rPr>
              <a:t> CLAUSE 14- AMENDMENT TO SECTION 32 OF THE PRINCIPAL ACT</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marL="285750" lvl="0" indent="-285750" algn="just">
              <a:lnSpc>
                <a:spcPct val="100000"/>
              </a:lnSpc>
              <a:spcBef>
                <a:spcPts val="0"/>
              </a:spcBef>
              <a:buFont typeface="Arial" panose="020B0604020202020204" pitchFamily="34" charset="0"/>
              <a:buChar char="•"/>
            </a:pPr>
            <a:r>
              <a:rPr lang="en-ZA" sz="1800" dirty="0">
                <a:solidFill>
                  <a:prstClr val="black"/>
                </a:solidFill>
                <a:latin typeface="Arial" panose="020B0604020202020204" pitchFamily="34" charset="0"/>
                <a:cs typeface="Arial" panose="020B0604020202020204" pitchFamily="34" charset="0"/>
              </a:rPr>
              <a:t>Clause 14(a) amends section 32 </a:t>
            </a:r>
            <a:r>
              <a:rPr lang="en-GB" sz="1800" dirty="0">
                <a:solidFill>
                  <a:prstClr val="black"/>
                </a:solidFill>
                <a:latin typeface="Arial" panose="020B0604020202020204" pitchFamily="34" charset="0"/>
                <a:cs typeface="Arial" panose="020B0604020202020204" pitchFamily="34" charset="0"/>
              </a:rPr>
              <a:t>to clarify the provisions around reassignment of employees (internal secondments) as follows-</a:t>
            </a:r>
          </a:p>
          <a:p>
            <a:pPr marL="1257300" lvl="0" indent="-542925" algn="just">
              <a:lnSpc>
                <a:spcPct val="100000"/>
              </a:lnSpc>
              <a:spcBef>
                <a:spcPts val="0"/>
              </a:spcBef>
              <a:buFontTx/>
              <a:buAutoNum type="romanLcParenBoth"/>
            </a:pPr>
            <a:r>
              <a:rPr lang="en-GB" sz="1800" dirty="0">
                <a:solidFill>
                  <a:prstClr val="black"/>
                </a:solidFill>
                <a:latin typeface="Arial" panose="020B0604020202020204" pitchFamily="34" charset="0"/>
                <a:cs typeface="Arial" panose="020B0604020202020204" pitchFamily="34" charset="0"/>
              </a:rPr>
              <a:t>the executive authority for that portfolio may re-assign a head of department;</a:t>
            </a:r>
          </a:p>
          <a:p>
            <a:pPr marL="1257300" lvl="0" indent="-542925" algn="just">
              <a:lnSpc>
                <a:spcPct val="100000"/>
              </a:lnSpc>
              <a:spcBef>
                <a:spcPts val="0"/>
              </a:spcBef>
              <a:buFontTx/>
              <a:buAutoNum type="romanLcParenBoth"/>
            </a:pPr>
            <a:r>
              <a:rPr lang="en-GB" sz="1800" dirty="0">
                <a:solidFill>
                  <a:prstClr val="black"/>
                </a:solidFill>
                <a:latin typeface="Arial" panose="020B0604020202020204" pitchFamily="34" charset="0"/>
                <a:cs typeface="Arial" panose="020B0604020202020204" pitchFamily="34" charset="0"/>
              </a:rPr>
              <a:t>the head of department may reassign any other employee; and </a:t>
            </a:r>
          </a:p>
          <a:p>
            <a:pPr marL="1257300" lvl="0" indent="-542925" algn="just">
              <a:lnSpc>
                <a:spcPct val="100000"/>
              </a:lnSpc>
              <a:spcBef>
                <a:spcPts val="0"/>
              </a:spcBef>
              <a:buFontTx/>
              <a:buAutoNum type="romanLcParenBoth"/>
            </a:pPr>
            <a:r>
              <a:rPr lang="en-GB" sz="1800" dirty="0">
                <a:solidFill>
                  <a:prstClr val="black"/>
                </a:solidFill>
                <a:latin typeface="Arial" panose="020B0604020202020204" pitchFamily="34" charset="0"/>
                <a:cs typeface="Arial" panose="020B0604020202020204" pitchFamily="34" charset="0"/>
              </a:rPr>
              <a:t>the reassignment may only be within the department.</a:t>
            </a:r>
          </a:p>
          <a:p>
            <a:pPr lvl="0" indent="361950" algn="just">
              <a:lnSpc>
                <a:spcPct val="100000"/>
              </a:lnSpc>
              <a:spcBef>
                <a:spcPts val="0"/>
              </a:spcBef>
            </a:pPr>
            <a:endParaRPr lang="en-GB" sz="1800" dirty="0">
              <a:solidFill>
                <a:prstClr val="black"/>
              </a:solidFill>
              <a:latin typeface="Arial" panose="020B0604020202020204" pitchFamily="34" charset="0"/>
              <a:cs typeface="Arial" panose="020B0604020202020204" pitchFamily="34" charset="0"/>
            </a:endParaRPr>
          </a:p>
          <a:p>
            <a:pPr marL="285750" lvl="0" indent="-285750" algn="just">
              <a:lnSpc>
                <a:spcPct val="100000"/>
              </a:lnSpc>
              <a:spcBef>
                <a:spcPts val="0"/>
              </a:spcBef>
              <a:buFont typeface="Arial" panose="020B0604020202020204" pitchFamily="34" charset="0"/>
              <a:buChar char="•"/>
            </a:pPr>
            <a:r>
              <a:rPr lang="en-ZA" sz="1800" dirty="0">
                <a:solidFill>
                  <a:prstClr val="black"/>
                </a:solidFill>
                <a:latin typeface="Arial" panose="020B0604020202020204" pitchFamily="34" charset="0"/>
                <a:cs typeface="Arial" panose="020B0604020202020204" pitchFamily="34" charset="0"/>
              </a:rPr>
              <a:t>Clause 14(b) amends section 32 </a:t>
            </a:r>
            <a:r>
              <a:rPr lang="en-GB" sz="1800" dirty="0">
                <a:solidFill>
                  <a:prstClr val="black"/>
                </a:solidFill>
                <a:latin typeface="Arial" panose="020B0604020202020204" pitchFamily="34" charset="0"/>
                <a:cs typeface="Arial" panose="020B0604020202020204" pitchFamily="34" charset="0"/>
              </a:rPr>
              <a:t>to clarify the provisions around acting appointments as follows-</a:t>
            </a:r>
          </a:p>
          <a:p>
            <a:pPr marL="1257300" lvl="0" indent="-542925" algn="just">
              <a:lnSpc>
                <a:spcPct val="100000"/>
              </a:lnSpc>
              <a:spcBef>
                <a:spcPts val="0"/>
              </a:spcBef>
              <a:buFontTx/>
              <a:buAutoNum type="romanLcParenBoth"/>
            </a:pPr>
            <a:r>
              <a:rPr lang="en-GB" sz="1800" dirty="0">
                <a:solidFill>
                  <a:prstClr val="black"/>
                </a:solidFill>
                <a:latin typeface="Arial" panose="020B0604020202020204" pitchFamily="34" charset="0"/>
                <a:cs typeface="Arial" panose="020B0604020202020204" pitchFamily="34" charset="0"/>
              </a:rPr>
              <a:t>acting appointments can only be made in respect of employees within the department;</a:t>
            </a:r>
          </a:p>
          <a:p>
            <a:pPr marL="1257300" lvl="0" indent="-542925" algn="just">
              <a:lnSpc>
                <a:spcPct val="100000"/>
              </a:lnSpc>
              <a:spcBef>
                <a:spcPts val="0"/>
              </a:spcBef>
              <a:buFontTx/>
              <a:buAutoNum type="romanLcParenBoth"/>
            </a:pPr>
            <a:r>
              <a:rPr lang="en-GB" sz="1800" dirty="0">
                <a:solidFill>
                  <a:prstClr val="black"/>
                </a:solidFill>
                <a:latin typeface="Arial" panose="020B0604020202020204" pitchFamily="34" charset="0"/>
                <a:cs typeface="Arial" panose="020B0604020202020204" pitchFamily="34" charset="0"/>
              </a:rPr>
              <a:t>the employee occupying a post (filled post) may appoint an employee to act in the post, unless the head of department decides otherwise (this allows the head of department the latitude to create an alternative position to the default position adopted);</a:t>
            </a:r>
          </a:p>
          <a:p>
            <a:pPr marL="1257300" lvl="0" indent="-542925" algn="just">
              <a:lnSpc>
                <a:spcPct val="100000"/>
              </a:lnSpc>
              <a:spcBef>
                <a:spcPts val="0"/>
              </a:spcBef>
              <a:buFontTx/>
              <a:buAutoNum type="romanLcParenBoth"/>
            </a:pPr>
            <a:r>
              <a:rPr lang="en-GB" sz="1800" dirty="0">
                <a:solidFill>
                  <a:prstClr val="black"/>
                </a:solidFill>
                <a:latin typeface="Arial" panose="020B0604020202020204" pitchFamily="34" charset="0"/>
                <a:cs typeface="Arial" panose="020B0604020202020204" pitchFamily="34" charset="0"/>
              </a:rPr>
              <a:t>the executive authority for that portfolio may appoint an employee to act in the vacant post of the head of department, after consultation with the President or the Premier, as the case may be;</a:t>
            </a:r>
          </a:p>
          <a:p>
            <a:pPr marL="1257300" lvl="0" indent="-542925" algn="just">
              <a:lnSpc>
                <a:spcPct val="100000"/>
              </a:lnSpc>
              <a:spcBef>
                <a:spcPts val="0"/>
              </a:spcBef>
              <a:buFontTx/>
              <a:buAutoNum type="romanLcParenBoth"/>
            </a:pPr>
            <a:r>
              <a:rPr lang="en-GB" sz="1800" dirty="0">
                <a:solidFill>
                  <a:prstClr val="black"/>
                </a:solidFill>
                <a:latin typeface="Arial" panose="020B0604020202020204" pitchFamily="34" charset="0"/>
                <a:cs typeface="Arial" panose="020B0604020202020204" pitchFamily="34" charset="0"/>
              </a:rPr>
              <a:t>A head of department may appoint an employee to act in any other vacant post.</a:t>
            </a:r>
            <a:endParaRPr lang="en-ZA" sz="1800" dirty="0">
              <a:solidFill>
                <a:prstClr val="black"/>
              </a:solidFill>
              <a:latin typeface="Arial" panose="020B0604020202020204" pitchFamily="34" charset="0"/>
              <a:cs typeface="Arial" panose="020B0604020202020204" pitchFamily="34" charset="0"/>
            </a:endParaRPr>
          </a:p>
          <a:p>
            <a:pPr lvl="2" algn="just">
              <a:lnSpc>
                <a:spcPct val="150000"/>
              </a:lnSpc>
              <a:spcBef>
                <a:spcPts val="0"/>
              </a:spcBef>
              <a:buSzPct val="100000"/>
            </a:pPr>
            <a:endParaRPr lang="en-ZA" dirty="0">
              <a:latin typeface="Arial Narrow" panose="020B0606020202030204" pitchFamily="34" charset="0"/>
            </a:endParaRPr>
          </a:p>
          <a:p>
            <a:pPr algn="just"/>
            <a:endParaRPr lang="en-ZA" sz="1800"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panose="020B060402020202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13</a:t>
            </a:fld>
            <a:endParaRPr lang="en-ZA" sz="1800" b="1" dirty="0">
              <a:solidFill>
                <a:schemeClr val="bg1"/>
              </a:solidFill>
            </a:endParaRPr>
          </a:p>
        </p:txBody>
      </p:sp>
    </p:spTree>
    <p:extLst>
      <p:ext uri="{BB962C8B-B14F-4D97-AF65-F5344CB8AC3E}">
        <p14:creationId xmlns:p14="http://schemas.microsoft.com/office/powerpoint/2010/main" xmlns="" val="30614762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 15- AMENDMENT TO SECTION 35 OF THE PRINCIPAL ACT</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lvl="0" algn="just">
              <a:lnSpc>
                <a:spcPct val="110000"/>
              </a:lnSpc>
              <a:spcBef>
                <a:spcPts val="0"/>
              </a:spcBef>
            </a:pPr>
            <a:r>
              <a:rPr lang="en-ZA" u="sng" dirty="0">
                <a:latin typeface="Arial Narrow" panose="020B0606020202030204" pitchFamily="34" charset="0"/>
                <a:cs typeface="Arial" panose="020B0604020202020204" pitchFamily="34" charset="0"/>
              </a:rPr>
              <a:t>Clause 15  </a:t>
            </a:r>
            <a:r>
              <a:rPr lang="en-ZA" dirty="0">
                <a:latin typeface="Arial Narrow" panose="020B0606020202030204" pitchFamily="34" charset="0"/>
                <a:cs typeface="Arial" panose="020B0604020202020204" pitchFamily="34" charset="0"/>
              </a:rPr>
              <a:t>(</a:t>
            </a:r>
            <a:r>
              <a:rPr lang="en-ZA" b="1" dirty="0">
                <a:latin typeface="Arial Narrow" panose="020B0606020202030204" pitchFamily="34" charset="0"/>
                <a:cs typeface="Arial" panose="020B0604020202020204" pitchFamily="34" charset="0"/>
              </a:rPr>
              <a:t>Grievance of employees</a:t>
            </a:r>
            <a:r>
              <a:rPr lang="en-ZA" dirty="0">
                <a:latin typeface="Arial Narrow" panose="020B0606020202030204" pitchFamily="34" charset="0"/>
                <a:cs typeface="Arial" panose="020B0604020202020204" pitchFamily="34" charset="0"/>
              </a:rPr>
              <a:t>)</a:t>
            </a:r>
          </a:p>
          <a:p>
            <a:pPr lvl="0" algn="just">
              <a:lnSpc>
                <a:spcPct val="110000"/>
              </a:lnSpc>
              <a:spcBef>
                <a:spcPts val="0"/>
              </a:spcBef>
            </a:pPr>
            <a:endParaRPr lang="en-ZA" dirty="0">
              <a:latin typeface="Arial Narrow" panose="020B0606020202030204" pitchFamily="34" charset="0"/>
              <a:cs typeface="Arial" panose="020B0604020202020204" pitchFamily="34" charset="0"/>
            </a:endParaRPr>
          </a:p>
          <a:p>
            <a:pPr marL="342900" lvl="0" indent="-342900" algn="just">
              <a:lnSpc>
                <a:spcPct val="110000"/>
              </a:lnSpc>
              <a:spcBef>
                <a:spcPts val="0"/>
              </a:spcBef>
              <a:buFont typeface="Arial" panose="020B0604020202020204" pitchFamily="34" charset="0"/>
              <a:buChar char="•"/>
            </a:pPr>
            <a:r>
              <a:rPr lang="en-GB" dirty="0">
                <a:latin typeface="Arial Narrow" panose="020B0606020202030204" pitchFamily="34" charset="0"/>
                <a:cs typeface="Arial" panose="020B0604020202020204" pitchFamily="34" charset="0"/>
              </a:rPr>
              <a:t>Clause 15 seeks to amend section 35 to provide that the Minister for the Public Service and Administration shall be responsible to determine the procedure to be utilised when employees refer grievances within the department i.e the internal process while the Public Service Commission (PSC) will continue to regulate the processing of grievances once matters are referred to the PSC. </a:t>
            </a:r>
          </a:p>
          <a:p>
            <a:pPr lvl="0" algn="just">
              <a:lnSpc>
                <a:spcPct val="110000"/>
              </a:lnSpc>
              <a:spcBef>
                <a:spcPts val="0"/>
              </a:spcBef>
            </a:pPr>
            <a:endParaRPr lang="en-ZA" dirty="0">
              <a:latin typeface="Arial Narrow" panose="020B0606020202030204" pitchFamily="34" charset="0"/>
              <a:cs typeface="Arial" panose="020B0604020202020204" pitchFamily="34" charset="0"/>
            </a:endParaRPr>
          </a:p>
          <a:p>
            <a:pPr algn="just">
              <a:lnSpc>
                <a:spcPct val="110000"/>
              </a:lnSpc>
            </a:pPr>
            <a:endParaRPr lang="en-ZA" dirty="0">
              <a:latin typeface="Arial Narrow" panose="020B0606020202030204" pitchFamily="34" charset="0"/>
            </a:endParaRPr>
          </a:p>
          <a:p>
            <a:pPr algn="just">
              <a:lnSpc>
                <a:spcPct val="110000"/>
              </a:lnSpc>
            </a:pPr>
            <a:endParaRPr lang="en-ZA" dirty="0">
              <a:latin typeface="Arial Narrow" panose="020B0606020202030204" pitchFamily="34" charset="0"/>
              <a:cs typeface="Arial" panose="020B0604020202020204" pitchFamily="34" charset="0"/>
            </a:endParaRPr>
          </a:p>
          <a:p>
            <a:pPr lvl="2" algn="just">
              <a:lnSpc>
                <a:spcPct val="110000"/>
              </a:lnSpc>
              <a:spcBef>
                <a:spcPts val="0"/>
              </a:spcBef>
              <a:buSzPct val="100000"/>
            </a:pPr>
            <a:endParaRPr lang="en-ZA" dirty="0">
              <a:latin typeface="Arial Narrow" panose="020B0606020202030204" pitchFamily="34" charset="0"/>
            </a:endParaRPr>
          </a:p>
          <a:p>
            <a:pPr algn="just">
              <a:lnSpc>
                <a:spcPct val="110000"/>
              </a:lnSpc>
            </a:pPr>
            <a:endParaRPr lang="en-ZA" dirty="0">
              <a:latin typeface="Arial Narrow" panose="020B0606020202030204" pitchFamily="34" charset="0"/>
            </a:endParaRPr>
          </a:p>
          <a:p>
            <a:pPr algn="just">
              <a:lnSpc>
                <a:spcPct val="110000"/>
              </a:lnSpc>
            </a:pPr>
            <a:endParaRPr lang="en-ZA" dirty="0">
              <a:latin typeface="Arial Narrow" panose="020B0606020202030204" pitchFamily="34" charset="0"/>
            </a:endParaRPr>
          </a:p>
          <a:p>
            <a:pPr marL="989013" lvl="1" indent="-531813" algn="just">
              <a:lnSpc>
                <a:spcPct val="110000"/>
              </a:lnSpc>
              <a:spcBef>
                <a:spcPts val="0"/>
              </a:spcBef>
              <a:buSzPct val="100000"/>
              <a:buFont typeface="Wingdings" panose="05000000000000000000" pitchFamily="2" charset="2"/>
              <a:buChar char="ü"/>
            </a:pPr>
            <a:endParaRPr lang="en-ZA" dirty="0">
              <a:latin typeface="Arial Narrow" panose="020B0606020202030204" pitchFamily="34" charset="0"/>
            </a:endParaRPr>
          </a:p>
          <a:p>
            <a:pPr marL="531813" indent="-531813" algn="just">
              <a:lnSpc>
                <a:spcPct val="11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14</a:t>
            </a:fld>
            <a:endParaRPr lang="en-ZA" sz="1800" b="1" dirty="0">
              <a:solidFill>
                <a:schemeClr val="bg1"/>
              </a:solidFill>
            </a:endParaRPr>
          </a:p>
        </p:txBody>
      </p:sp>
    </p:spTree>
    <p:extLst>
      <p:ext uri="{BB962C8B-B14F-4D97-AF65-F5344CB8AC3E}">
        <p14:creationId xmlns:p14="http://schemas.microsoft.com/office/powerpoint/2010/main" xmlns="" val="3547976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US" sz="2400" b="1" dirty="0">
                <a:latin typeface="Arial" panose="020B0604020202020204" pitchFamily="34" charset="0"/>
                <a:ea typeface="Calibri" panose="020F0502020204030204" pitchFamily="34" charset="0"/>
              </a:rPr>
              <a:t>CLAUSE 16- NEW CLAUSE 36A ON THE L</a:t>
            </a:r>
            <a:r>
              <a:rPr lang="en-ZA" sz="2400" b="1" dirty="0">
                <a:latin typeface="Arial" panose="020B0604020202020204" pitchFamily="34" charset="0"/>
                <a:ea typeface="Calibri" panose="020F0502020204030204" pitchFamily="34" charset="0"/>
              </a:rPr>
              <a:t>IMITATION OF POLITICAL RIGHTS </a:t>
            </a:r>
            <a:endParaRPr lang="en-ZA" sz="24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752528"/>
          </a:xfrm>
        </p:spPr>
        <p:txBody>
          <a:bodyPr>
            <a:normAutofit fontScale="85000" lnSpcReduction="20000"/>
          </a:bodyPr>
          <a:lstStyle/>
          <a:p>
            <a:pPr marL="342900" indent="-342900" algn="just">
              <a:lnSpc>
                <a:spcPct val="120000"/>
              </a:lnSpc>
              <a:buFont typeface="Arial" panose="020B0604020202020204" pitchFamily="34" charset="0"/>
              <a:buChar char="•"/>
            </a:pPr>
            <a:r>
              <a:rPr lang="en-ZA" sz="2600" dirty="0">
                <a:latin typeface="Arial Narrow" panose="020B0606020202030204" pitchFamily="34" charset="0"/>
              </a:rPr>
              <a:t>Clause 16 seeks to insert section 36A to the Principal Act to prohibit heads of department and employees reporting directly to a head of department from holding an office of authority in a political party.</a:t>
            </a:r>
          </a:p>
          <a:p>
            <a:pPr marL="342900" lvl="0" indent="-342900" algn="just">
              <a:lnSpc>
                <a:spcPct val="120000"/>
              </a:lnSpc>
              <a:buFont typeface="Arial" panose="020B0604020202020204" pitchFamily="34" charset="0"/>
              <a:buChar char="•"/>
            </a:pPr>
            <a:r>
              <a:rPr lang="en-ZA" sz="2600" dirty="0">
                <a:solidFill>
                  <a:prstClr val="black"/>
                </a:solidFill>
                <a:latin typeface="Arial Narrow" panose="020B0606020202030204" pitchFamily="34" charset="0"/>
                <a:cs typeface="Arial" panose="020B0604020202020204" pitchFamily="34" charset="0"/>
              </a:rPr>
              <a:t>Section 56A of the Municipal Systems Amendment Act provides for the prohibition of Municipal Staff from holding political office. The proposed provision has been aligned to the Municipal Systems Amendment Act to limit public service employees from holding political office. </a:t>
            </a:r>
          </a:p>
          <a:p>
            <a:pPr marL="342900" indent="-342900" algn="just">
              <a:lnSpc>
                <a:spcPct val="120000"/>
              </a:lnSpc>
              <a:buFont typeface="Arial" panose="020B0604020202020204" pitchFamily="34" charset="0"/>
              <a:buChar char="•"/>
            </a:pPr>
            <a:r>
              <a:rPr lang="en-ZA" sz="2600" dirty="0">
                <a:latin typeface="Arial Narrow" panose="020B0606020202030204" pitchFamily="34" charset="0"/>
                <a:ea typeface="Calibri" panose="020F0502020204030204" pitchFamily="34" charset="0"/>
              </a:rPr>
              <a:t>The purpose of the prohibition on heads of department and employees reporting directly to a head of department from holding office in a political party is to ensure that there is a clear demarcation of politics from the administrative roles and responsibilities. This seeks to eliminate any potential conflict of interest that may arise in so far as it relates to heads of department and employees reporting directly to a head of department. </a:t>
            </a:r>
            <a:endParaRPr lang="en-ZA" sz="2600" dirty="0">
              <a:solidFill>
                <a:prstClr val="black"/>
              </a:solidFill>
              <a:latin typeface="Arial Narrow" panose="020B0606020202030204" pitchFamily="34" charset="0"/>
              <a:cs typeface="Arial" panose="020B0604020202020204" pitchFamily="34" charset="0"/>
            </a:endParaRPr>
          </a:p>
          <a:p>
            <a:pPr marL="342900" lvl="0" indent="-342900" algn="just">
              <a:lnSpc>
                <a:spcPct val="110000"/>
              </a:lnSpc>
              <a:buFont typeface="Arial" panose="020B0604020202020204" pitchFamily="34" charset="0"/>
              <a:buChar char="•"/>
            </a:pPr>
            <a:r>
              <a:rPr lang="en-ZA" sz="2600" dirty="0">
                <a:solidFill>
                  <a:prstClr val="black"/>
                </a:solidFill>
                <a:latin typeface="Arial Narrow" panose="020B0606020202030204" pitchFamily="34" charset="0"/>
                <a:cs typeface="Arial" panose="020B0604020202020204" pitchFamily="34" charset="0"/>
              </a:rPr>
              <a:t>‘</a:t>
            </a:r>
            <a:r>
              <a:rPr lang="en-ZA" sz="2600" b="1" dirty="0">
                <a:solidFill>
                  <a:prstClr val="black"/>
                </a:solidFill>
                <a:latin typeface="Arial Narrow" panose="020B0606020202030204" pitchFamily="34" charset="0"/>
                <a:cs typeface="Arial" panose="020B0604020202020204" pitchFamily="34" charset="0"/>
              </a:rPr>
              <a:t>Political Office</a:t>
            </a:r>
            <a:r>
              <a:rPr lang="en-ZA" sz="2600" dirty="0">
                <a:solidFill>
                  <a:prstClr val="black"/>
                </a:solidFill>
                <a:latin typeface="Arial Narrow" panose="020B0606020202030204" pitchFamily="34" charset="0"/>
                <a:cs typeface="Arial" panose="020B0604020202020204" pitchFamily="34" charset="0"/>
              </a:rPr>
              <a:t>’ is also limited and defined as the position of chairperson, deputy chairperson, secretary, deputy secretary or treasurer of the party nationally or in a province, region or other area in which the party operates or any equivalent position irrespective of the title designated to the position.</a:t>
            </a: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15</a:t>
            </a:fld>
            <a:endParaRPr lang="en-ZA" sz="1800" b="1" dirty="0">
              <a:solidFill>
                <a:schemeClr val="bg1"/>
              </a:solidFill>
            </a:endParaRPr>
          </a:p>
        </p:txBody>
      </p:sp>
    </p:spTree>
    <p:extLst>
      <p:ext uri="{BB962C8B-B14F-4D97-AF65-F5344CB8AC3E}">
        <p14:creationId xmlns:p14="http://schemas.microsoft.com/office/powerpoint/2010/main" xmlns="" val="302263829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 18- AMENDMENT TO SECTION 38 OF THE PRINCIPAL ACT</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392488"/>
          </a:xfrm>
        </p:spPr>
        <p:txBody>
          <a:bodyPr>
            <a:normAutofit/>
          </a:bodyPr>
          <a:lstStyle/>
          <a:p>
            <a:pPr marL="285750" lvl="0" indent="-285750" algn="just">
              <a:lnSpc>
                <a:spcPct val="100000"/>
              </a:lnSpc>
              <a:spcBef>
                <a:spcPts val="0"/>
              </a:spcBef>
              <a:buFont typeface="Arial" panose="020B0604020202020204" pitchFamily="34" charset="0"/>
              <a:buChar char="•"/>
            </a:pPr>
            <a:r>
              <a:rPr lang="en-GB" sz="2000" dirty="0">
                <a:solidFill>
                  <a:prstClr val="black"/>
                </a:solidFill>
                <a:latin typeface="Arial Narrow" panose="020B0606020202030204" pitchFamily="34" charset="0"/>
                <a:cs typeface="Arial" panose="020B0604020202020204" pitchFamily="34" charset="0"/>
              </a:rPr>
              <a:t>Clause 18 seeks to amend section 38(2)(b)(</a:t>
            </a:r>
            <a:r>
              <a:rPr lang="en-GB" sz="2000" dirty="0" err="1">
                <a:solidFill>
                  <a:prstClr val="black"/>
                </a:solidFill>
                <a:latin typeface="Arial Narrow" panose="020B0606020202030204" pitchFamily="34" charset="0"/>
                <a:cs typeface="Arial" panose="020B0604020202020204" pitchFamily="34" charset="0"/>
              </a:rPr>
              <a:t>i</a:t>
            </a:r>
            <a:r>
              <a:rPr lang="en-GB" sz="2000" dirty="0">
                <a:solidFill>
                  <a:prstClr val="black"/>
                </a:solidFill>
                <a:latin typeface="Arial Narrow" panose="020B0606020202030204" pitchFamily="34" charset="0"/>
                <a:cs typeface="Arial" panose="020B0604020202020204" pitchFamily="34" charset="0"/>
              </a:rPr>
              <a:t>), which was declared unconstitutional by the Constitutional Court. The amendment seeks to align with the provisions of the Basic Conditions of Employment Act and set in place mechanisms to ensure that the rights of employees are not undermined.</a:t>
            </a:r>
          </a:p>
          <a:p>
            <a:pPr marL="285750" lvl="0" indent="-285750" algn="just">
              <a:lnSpc>
                <a:spcPct val="100000"/>
              </a:lnSpc>
              <a:spcBef>
                <a:spcPts val="0"/>
              </a:spcBef>
              <a:buFont typeface="Arial" panose="020B0604020202020204" pitchFamily="34" charset="0"/>
              <a:buChar char="•"/>
            </a:pPr>
            <a:r>
              <a:rPr lang="en-GB" sz="2000" dirty="0">
                <a:solidFill>
                  <a:prstClr val="black"/>
                </a:solidFill>
                <a:latin typeface="Arial Narrow" panose="020B0606020202030204" pitchFamily="34" charset="0"/>
                <a:cs typeface="Arial" panose="020B0604020202020204" pitchFamily="34" charset="0"/>
              </a:rPr>
              <a:t>The Bill makes provision of overpaid salaries to be recovered with the written consent of the employee and where no consent is provided the overpayment may be recovered by way of legal proceedings.</a:t>
            </a:r>
            <a:endParaRPr lang="en-ZA" sz="2000" dirty="0">
              <a:latin typeface="Arial Narrow" panose="020B0606020202030204" pitchFamily="34" charset="0"/>
              <a:cs typeface="Arial" panose="020B0604020202020204" pitchFamily="34" charset="0"/>
            </a:endParaRPr>
          </a:p>
          <a:p>
            <a:pPr marL="285750" indent="-285750" algn="just">
              <a:buFont typeface="Arial" panose="020B0604020202020204" pitchFamily="34" charset="0"/>
              <a:buChar char="•"/>
            </a:pPr>
            <a:r>
              <a:rPr lang="en-ZA" sz="2000" dirty="0">
                <a:solidFill>
                  <a:prstClr val="black"/>
                </a:solidFill>
                <a:latin typeface="Arial Narrow" panose="020B0606020202030204" pitchFamily="34" charset="0"/>
                <a:cs typeface="Arial" panose="020B0604020202020204" pitchFamily="34" charset="0"/>
              </a:rPr>
              <a:t>In the event that the </a:t>
            </a:r>
            <a:r>
              <a:rPr lang="en-GB" sz="2000" dirty="0">
                <a:solidFill>
                  <a:prstClr val="black"/>
                </a:solidFill>
                <a:latin typeface="Arial Narrow" panose="020B0606020202030204" pitchFamily="34" charset="0"/>
                <a:cs typeface="Arial" panose="020B0604020202020204" pitchFamily="34" charset="0"/>
              </a:rPr>
              <a:t>employee is employed in another department, provision is made for the debt to be recovered by the head of department of the new department.</a:t>
            </a:r>
          </a:p>
          <a:p>
            <a:pPr marL="285750" indent="-285750" algn="just">
              <a:buFont typeface="Arial" panose="020B0604020202020204" pitchFamily="34" charset="0"/>
              <a:buChar char="•"/>
            </a:pPr>
            <a:r>
              <a:rPr lang="en-GB" sz="2000" dirty="0">
                <a:solidFill>
                  <a:prstClr val="black"/>
                </a:solidFill>
                <a:latin typeface="Arial Narrow" panose="020B0606020202030204" pitchFamily="34" charset="0"/>
                <a:cs typeface="Arial" panose="020B0604020202020204" pitchFamily="34" charset="0"/>
              </a:rPr>
              <a:t>The recovery of overpayments from persons no longer in the employ of the State require legal proceedings or by deduction against any monies owed by the State.</a:t>
            </a: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panose="020B060402020202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16</a:t>
            </a:fld>
            <a:endParaRPr lang="en-ZA" sz="1800" b="1" dirty="0">
              <a:solidFill>
                <a:schemeClr val="bg1"/>
              </a:solidFill>
            </a:endParaRPr>
          </a:p>
        </p:txBody>
      </p:sp>
    </p:spTree>
    <p:extLst>
      <p:ext uri="{BB962C8B-B14F-4D97-AF65-F5344CB8AC3E}">
        <p14:creationId xmlns:p14="http://schemas.microsoft.com/office/powerpoint/2010/main" xmlns="" val="24603158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 19- AMENDMENT TO SECTION 35 OF THE PRINCIPAL ACT</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lvl="0" algn="just">
              <a:lnSpc>
                <a:spcPct val="110000"/>
              </a:lnSpc>
              <a:spcBef>
                <a:spcPts val="0"/>
              </a:spcBef>
            </a:pPr>
            <a:endParaRPr lang="en-ZA" dirty="0">
              <a:latin typeface="Arial Narrow" panose="020B0606020202030204" pitchFamily="34" charset="0"/>
              <a:cs typeface="Arial" panose="020B0604020202020204" pitchFamily="34" charset="0"/>
            </a:endParaRPr>
          </a:p>
          <a:p>
            <a:pPr marL="342900" indent="-342900" algn="just">
              <a:lnSpc>
                <a:spcPct val="110000"/>
              </a:lnSpc>
              <a:buFont typeface="Arial" panose="020B0604020202020204" pitchFamily="34" charset="0"/>
              <a:buChar char="•"/>
            </a:pPr>
            <a:r>
              <a:rPr lang="en-ZA" dirty="0">
                <a:latin typeface="Arial Narrow" panose="020B0606020202030204" pitchFamily="34" charset="0"/>
              </a:rPr>
              <a:t>Clause 19 seeks to amend section 42A to clarify the interpretational challenges in section 42(A)(3)(a) of the Principal Act in so far as it relates to the President’s power to delegate matters relating to the appointment and career incidents of heads of department. This section is proposed to be amended to replace references to “Deputy President” and “Minister” with “a member of Cabinet”. </a:t>
            </a:r>
          </a:p>
          <a:p>
            <a:pPr algn="just">
              <a:lnSpc>
                <a:spcPct val="110000"/>
              </a:lnSpc>
            </a:pPr>
            <a:endParaRPr lang="en-ZA" dirty="0">
              <a:latin typeface="Arial Narrow" panose="020B0606020202030204" pitchFamily="34" charset="0"/>
            </a:endParaRPr>
          </a:p>
          <a:p>
            <a:pPr algn="just">
              <a:lnSpc>
                <a:spcPct val="110000"/>
              </a:lnSpc>
            </a:pPr>
            <a:endParaRPr lang="en-ZA" dirty="0">
              <a:latin typeface="Arial Narrow" panose="020B0606020202030204" pitchFamily="34" charset="0"/>
              <a:cs typeface="Arial" panose="020B0604020202020204" pitchFamily="34" charset="0"/>
            </a:endParaRPr>
          </a:p>
          <a:p>
            <a:pPr lvl="2" algn="just">
              <a:lnSpc>
                <a:spcPct val="110000"/>
              </a:lnSpc>
              <a:spcBef>
                <a:spcPts val="0"/>
              </a:spcBef>
              <a:buSzPct val="100000"/>
            </a:pPr>
            <a:endParaRPr lang="en-ZA" dirty="0">
              <a:latin typeface="Arial Narrow" panose="020B0606020202030204" pitchFamily="34" charset="0"/>
            </a:endParaRPr>
          </a:p>
          <a:p>
            <a:pPr algn="just">
              <a:lnSpc>
                <a:spcPct val="110000"/>
              </a:lnSpc>
            </a:pPr>
            <a:endParaRPr lang="en-ZA" dirty="0">
              <a:latin typeface="Arial Narrow" panose="020B0606020202030204" pitchFamily="34" charset="0"/>
            </a:endParaRPr>
          </a:p>
          <a:p>
            <a:pPr algn="just">
              <a:lnSpc>
                <a:spcPct val="110000"/>
              </a:lnSpc>
            </a:pPr>
            <a:endParaRPr lang="en-ZA" dirty="0">
              <a:latin typeface="Arial Narrow" panose="020B0606020202030204" pitchFamily="34" charset="0"/>
            </a:endParaRPr>
          </a:p>
          <a:p>
            <a:pPr marL="989013" lvl="1" indent="-531813" algn="just">
              <a:lnSpc>
                <a:spcPct val="110000"/>
              </a:lnSpc>
              <a:spcBef>
                <a:spcPts val="0"/>
              </a:spcBef>
              <a:buSzPct val="100000"/>
              <a:buFont typeface="Wingdings" panose="05000000000000000000" pitchFamily="2" charset="2"/>
              <a:buChar char="ü"/>
            </a:pPr>
            <a:endParaRPr lang="en-ZA" dirty="0">
              <a:latin typeface="Arial Narrow" panose="020B0606020202030204" pitchFamily="34" charset="0"/>
            </a:endParaRPr>
          </a:p>
          <a:p>
            <a:pPr marL="531813" indent="-531813" algn="just">
              <a:lnSpc>
                <a:spcPct val="11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17</a:t>
            </a:fld>
            <a:endParaRPr lang="en-ZA" sz="1800" b="1" dirty="0">
              <a:solidFill>
                <a:schemeClr val="bg1"/>
              </a:solidFill>
            </a:endParaRPr>
          </a:p>
        </p:txBody>
      </p:sp>
    </p:spTree>
    <p:extLst>
      <p:ext uri="{BB962C8B-B14F-4D97-AF65-F5344CB8AC3E}">
        <p14:creationId xmlns:p14="http://schemas.microsoft.com/office/powerpoint/2010/main" xmlns="" val="11908792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7367" y="5662504"/>
            <a:ext cx="2948751" cy="982084"/>
          </a:xfrm>
          <a:prstGeom prst="rect">
            <a:avLst/>
          </a:prstGeom>
        </p:spPr>
      </p:pic>
      <p:sp>
        <p:nvSpPr>
          <p:cNvPr id="7" name="TextBox 6"/>
          <p:cNvSpPr txBox="1"/>
          <p:nvPr/>
        </p:nvSpPr>
        <p:spPr>
          <a:xfrm>
            <a:off x="4223792" y="5889466"/>
            <a:ext cx="4176464" cy="707886"/>
          </a:xfrm>
          <a:prstGeom prst="rect">
            <a:avLst/>
          </a:prstGeom>
          <a:noFill/>
        </p:spPr>
        <p:txBody>
          <a:bodyPr wrap="square" rtlCol="0">
            <a:spAutoFit/>
          </a:bodyPr>
          <a:lstStyle/>
          <a:p>
            <a:pPr algn="ctr"/>
            <a:r>
              <a:rPr lang="en-ZA" sz="2000" b="1" dirty="0"/>
              <a:t>“Growing South Africa together for a </a:t>
            </a:r>
          </a:p>
          <a:p>
            <a:pPr algn="ctr"/>
            <a:r>
              <a:rPr lang="en-ZA" sz="2000" b="1" dirty="0"/>
              <a:t>capable and ethical Public Service”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65031" y="5662504"/>
            <a:ext cx="1095913" cy="964403"/>
          </a:xfrm>
          <a:prstGeom prst="rect">
            <a:avLst/>
          </a:prstGeom>
        </p:spPr>
      </p:pic>
      <p:sp>
        <p:nvSpPr>
          <p:cNvPr id="9" name="Rectangle 8">
            <a:extLst>
              <a:ext uri="{FF2B5EF4-FFF2-40B4-BE49-F238E27FC236}">
                <a16:creationId xmlns:a16="http://schemas.microsoft.com/office/drawing/2014/main" xmlns="" id="{793461EF-E7AD-4DAD-906B-9575A79FF884}"/>
              </a:ext>
            </a:extLst>
          </p:cNvPr>
          <p:cNvSpPr/>
          <p:nvPr/>
        </p:nvSpPr>
        <p:spPr bwMode="ltGray">
          <a:xfrm>
            <a:off x="0" y="2564904"/>
            <a:ext cx="10545091" cy="126448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r>
              <a:rPr lang="en-US" sz="4000" dirty="0">
                <a:solidFill>
                  <a:prstClr val="white"/>
                </a:solidFill>
              </a:rPr>
              <a:t>PUBLIC  ADMINISTRATION MANAGEMENT AMENDMENT BILL, 2021</a:t>
            </a:r>
          </a:p>
        </p:txBody>
      </p:sp>
      <p:sp>
        <p:nvSpPr>
          <p:cNvPr id="11" name="Rectangle 10">
            <a:extLst>
              <a:ext uri="{FF2B5EF4-FFF2-40B4-BE49-F238E27FC236}">
                <a16:creationId xmlns:a16="http://schemas.microsoft.com/office/drawing/2014/main" xmlns="" id="{1B5088A7-5BD6-46D1-B6A1-0FE189799EC4}"/>
              </a:ext>
            </a:extLst>
          </p:cNvPr>
          <p:cNvSpPr/>
          <p:nvPr/>
        </p:nvSpPr>
        <p:spPr>
          <a:xfrm>
            <a:off x="2855641" y="4633044"/>
            <a:ext cx="9336360" cy="477945"/>
          </a:xfrm>
          <a:prstGeom prst="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sz="1400" b="1" dirty="0">
              <a:solidFill>
                <a:schemeClr val="bg1"/>
              </a:solidFill>
              <a:latin typeface="Tw Cen MT" panose="020B0602020104020603" pitchFamily="34" charset="0"/>
            </a:endParaRPr>
          </a:p>
          <a:p>
            <a:endParaRPr lang="en-ZA" dirty="0"/>
          </a:p>
        </p:txBody>
      </p:sp>
      <p:sp>
        <p:nvSpPr>
          <p:cNvPr id="12" name="Subtitle 2">
            <a:extLst>
              <a:ext uri="{FF2B5EF4-FFF2-40B4-BE49-F238E27FC236}">
                <a16:creationId xmlns:a16="http://schemas.microsoft.com/office/drawing/2014/main" xmlns="" id="{1CEBC433-1EC4-423D-B3EB-EF748E35FB69}"/>
              </a:ext>
            </a:extLst>
          </p:cNvPr>
          <p:cNvSpPr txBox="1">
            <a:spLocks/>
          </p:cNvSpPr>
          <p:nvPr/>
        </p:nvSpPr>
        <p:spPr>
          <a:xfrm>
            <a:off x="10200456" y="4633044"/>
            <a:ext cx="1991544" cy="477945"/>
          </a:xfrm>
          <a:prstGeom prst="rect">
            <a:avLst/>
          </a:prstGeom>
          <a:solidFill>
            <a:srgbClr val="00B050"/>
          </a:solidFill>
          <a:ln>
            <a:noFill/>
          </a:ln>
        </p:spPr>
        <p:txBody>
          <a:bodyPr>
            <a:normAutofit/>
          </a:bodyPr>
          <a:lstStyle>
            <a:lvl1pPr marL="0" indent="0" algn="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algn="just"/>
            <a:r>
              <a:rPr lang="en-ZA" b="1" dirty="0">
                <a:solidFill>
                  <a:schemeClr val="bg1"/>
                </a:solidFill>
                <a:latin typeface="Tw Cen MT" panose="020B0602020104020603" pitchFamily="34" charset="0"/>
              </a:rPr>
              <a:t> </a:t>
            </a:r>
            <a:endParaRPr lang="en-ZA" dirty="0">
              <a:latin typeface="Tw Cen MT" panose="020B0602020104020603" pitchFamily="34" charset="0"/>
            </a:endParaRPr>
          </a:p>
        </p:txBody>
      </p:sp>
      <p:sp>
        <p:nvSpPr>
          <p:cNvPr id="15" name="Title 1">
            <a:extLst>
              <a:ext uri="{FF2B5EF4-FFF2-40B4-BE49-F238E27FC236}">
                <a16:creationId xmlns:a16="http://schemas.microsoft.com/office/drawing/2014/main" xmlns="" id="{E597F358-6318-4F87-B43B-2C6026C0BFDB}"/>
              </a:ext>
            </a:extLst>
          </p:cNvPr>
          <p:cNvSpPr txBox="1">
            <a:spLocks/>
          </p:cNvSpPr>
          <p:nvPr/>
        </p:nvSpPr>
        <p:spPr>
          <a:xfrm>
            <a:off x="119336" y="2699028"/>
            <a:ext cx="10081120" cy="137307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92D050"/>
              </a:solidFill>
            </a:endParaRPr>
          </a:p>
        </p:txBody>
      </p:sp>
      <p:sp>
        <p:nvSpPr>
          <p:cNvPr id="3" name="Slide Number Placeholder 2"/>
          <p:cNvSpPr>
            <a:spLocks noGrp="1"/>
          </p:cNvSpPr>
          <p:nvPr>
            <p:ph type="sldNum" sz="quarter" idx="12"/>
          </p:nvPr>
        </p:nvSpPr>
        <p:spPr/>
        <p:txBody>
          <a:bodyPr/>
          <a:lstStyle/>
          <a:p>
            <a:fld id="{75DB6934-FAC2-41EE-84B2-6768B514F698}" type="slidenum">
              <a:rPr lang="en-ZA" smtClean="0"/>
              <a:pPr/>
              <a:t>18</a:t>
            </a:fld>
            <a:endParaRPr lang="en-ZA" dirty="0"/>
          </a:p>
        </p:txBody>
      </p:sp>
    </p:spTree>
    <p:extLst>
      <p:ext uri="{BB962C8B-B14F-4D97-AF65-F5344CB8AC3E}">
        <p14:creationId xmlns:p14="http://schemas.microsoft.com/office/powerpoint/2010/main" xmlns="" val="33524920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PUBLIC ADMINISTRATION MANAGEMENT AMENDMENT BILL, 2023 </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fontScale="92500" lnSpcReduction="10000"/>
          </a:bodyPr>
          <a:lstStyle/>
          <a:p>
            <a:pPr marL="342900" indent="-342900" algn="just">
              <a:buFont typeface="Arial" panose="020B0604020202020204" pitchFamily="34" charset="0"/>
              <a:buChar char="•"/>
            </a:pPr>
            <a:r>
              <a:rPr lang="en-ZA" dirty="0">
                <a:latin typeface="Arial Narrow" panose="020B0606020202030204" pitchFamily="34" charset="0"/>
                <a:cs typeface="Arial" panose="020B0604020202020204" pitchFamily="34" charset="0"/>
              </a:rPr>
              <a:t>The achievement of a cohesive, and synergised public administration was envisaged through the Single Public Administration initiative, which formed the central basis of the </a:t>
            </a:r>
            <a:r>
              <a:rPr lang="en-GB" dirty="0">
                <a:solidFill>
                  <a:schemeClr val="dk1"/>
                </a:solidFill>
                <a:latin typeface="Arial Narrow" panose="020B0606020202030204" pitchFamily="34" charset="0"/>
                <a:cs typeface="Arial" panose="020B0604020202020204" pitchFamily="34" charset="0"/>
              </a:rPr>
              <a:t>Principal Act</a:t>
            </a:r>
            <a:r>
              <a:rPr lang="en-ZA" dirty="0">
                <a:latin typeface="Arial Narrow" panose="020B0606020202030204" pitchFamily="34" charset="0"/>
                <a:cs typeface="Arial" panose="020B0604020202020204" pitchFamily="34" charset="0"/>
              </a:rPr>
              <a:t>.</a:t>
            </a:r>
          </a:p>
          <a:p>
            <a:pPr marL="342900" indent="-342900" algn="just">
              <a:buFont typeface="Arial" panose="020B0604020202020204" pitchFamily="34" charset="0"/>
              <a:buChar char="•"/>
            </a:pPr>
            <a:r>
              <a:rPr lang="en-ZA" dirty="0">
                <a:latin typeface="Arial Narrow" panose="020B0606020202030204" pitchFamily="34" charset="0"/>
                <a:cs typeface="Arial" panose="020B0604020202020204" pitchFamily="34" charset="0"/>
              </a:rPr>
              <a:t>The initial view to having a single piece of legislation that regulates all spheres of government is replaced with a view  on </a:t>
            </a:r>
            <a:r>
              <a:rPr lang="en-ZA" u="sng" dirty="0">
                <a:latin typeface="Arial Narrow" panose="020B0606020202030204" pitchFamily="34" charset="0"/>
                <a:cs typeface="Arial" panose="020B0604020202020204" pitchFamily="34" charset="0"/>
              </a:rPr>
              <a:t>leveraging of existing legislation with better coordination across Government</a:t>
            </a:r>
            <a:r>
              <a:rPr lang="en-ZA" dirty="0">
                <a:latin typeface="Arial Narrow" panose="020B0606020202030204" pitchFamily="34" charset="0"/>
                <a:cs typeface="Arial" panose="020B0604020202020204" pitchFamily="34" charset="0"/>
              </a:rPr>
              <a:t>.</a:t>
            </a:r>
          </a:p>
          <a:p>
            <a:pPr marL="342900" indent="-342900" algn="just">
              <a:buFont typeface="Arial" panose="020B0604020202020204" pitchFamily="34" charset="0"/>
              <a:buChar char="•"/>
            </a:pPr>
            <a:r>
              <a:rPr lang="en-ZA" dirty="0">
                <a:latin typeface="Arial Narrow" panose="020B0606020202030204" pitchFamily="34" charset="0"/>
                <a:cs typeface="Arial" panose="020B0604020202020204" pitchFamily="34" charset="0"/>
              </a:rPr>
              <a:t>To this extent, and while recognising the distinctiveness, interdependence and interrelatedness of the spheres of Government, it is proposed that-</a:t>
            </a:r>
          </a:p>
          <a:p>
            <a:pPr marL="630238" indent="-366713" algn="just">
              <a:buFont typeface="Wingdings" panose="05000000000000000000" pitchFamily="2" charset="2"/>
              <a:buChar char="ü"/>
            </a:pPr>
            <a:r>
              <a:rPr lang="en-ZA" dirty="0">
                <a:latin typeface="Arial Narrow" panose="020B0606020202030204" pitchFamily="34" charset="0"/>
                <a:cs typeface="Arial" panose="020B0604020202020204" pitchFamily="34" charset="0"/>
              </a:rPr>
              <a:t>A process of engagement to align norms and standards across the public administration within the framework of existing laws will be undertaken;</a:t>
            </a:r>
          </a:p>
          <a:p>
            <a:pPr marL="630238" indent="-366713" algn="just">
              <a:buFont typeface="Wingdings" panose="05000000000000000000" pitchFamily="2" charset="2"/>
              <a:buChar char="ü"/>
            </a:pPr>
            <a:r>
              <a:rPr lang="en-ZA" dirty="0">
                <a:latin typeface="Arial Narrow" panose="020B0606020202030204" pitchFamily="34" charset="0"/>
                <a:cs typeface="Arial" panose="020B0604020202020204" pitchFamily="34" charset="0"/>
              </a:rPr>
              <a:t>The areas in the </a:t>
            </a:r>
            <a:r>
              <a:rPr lang="en-GB" dirty="0">
                <a:solidFill>
                  <a:schemeClr val="dk1"/>
                </a:solidFill>
                <a:latin typeface="Arial Narrow" panose="020B0606020202030204" pitchFamily="34" charset="0"/>
                <a:cs typeface="Arial" panose="020B0604020202020204" pitchFamily="34" charset="0"/>
              </a:rPr>
              <a:t>Principal Act</a:t>
            </a:r>
            <a:r>
              <a:rPr lang="en-ZA" dirty="0">
                <a:latin typeface="Arial Narrow" panose="020B0606020202030204" pitchFamily="34" charset="0"/>
                <a:cs typeface="Arial" panose="020B0604020202020204" pitchFamily="34" charset="0"/>
              </a:rPr>
              <a:t> that have posed implementation challenges are hereby proposed to be amended;</a:t>
            </a:r>
          </a:p>
          <a:p>
            <a:pPr marL="630238" indent="-366713" algn="just">
              <a:buFont typeface="Wingdings" panose="05000000000000000000" pitchFamily="2" charset="2"/>
              <a:buChar char="ü"/>
            </a:pPr>
            <a:r>
              <a:rPr lang="en-ZA" dirty="0">
                <a:latin typeface="Arial Narrow" panose="020B0606020202030204" pitchFamily="34" charset="0"/>
                <a:cs typeface="Arial" panose="020B0604020202020204" pitchFamily="34" charset="0"/>
              </a:rPr>
              <a:t>Critical areas not catered for in legislation, but which are necessary for the achievement of a public administration contemplated in Chapter 10 of the Constitution </a:t>
            </a:r>
            <a:r>
              <a:rPr lang="en-ZA" dirty="0">
                <a:solidFill>
                  <a:schemeClr val="dk1"/>
                </a:solidFill>
                <a:latin typeface="Arial Narrow" panose="020B0606020202030204" pitchFamily="34" charset="0"/>
                <a:cs typeface="Arial" panose="020B0604020202020204" pitchFamily="34" charset="0"/>
              </a:rPr>
              <a:t>of the Republic of South Africa, 1996</a:t>
            </a:r>
            <a:r>
              <a:rPr lang="en-ZA" dirty="0">
                <a:latin typeface="Arial Narrow" panose="020B0606020202030204" pitchFamily="34" charset="0"/>
                <a:cs typeface="Arial" panose="020B0604020202020204" pitchFamily="34" charset="0"/>
              </a:rPr>
              <a:t>, are hereby introduced and to some extent apply to public entities</a:t>
            </a:r>
          </a:p>
          <a:p>
            <a:pPr lvl="2" algn="just">
              <a:lnSpc>
                <a:spcPct val="150000"/>
              </a:lnSpc>
              <a:spcBef>
                <a:spcPts val="0"/>
              </a:spcBef>
              <a:buSzPct val="100000"/>
            </a:pPr>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Narrow" panose="020B060602020203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19</a:t>
            </a:fld>
            <a:endParaRPr lang="en-ZA" sz="1800" b="1" dirty="0">
              <a:solidFill>
                <a:schemeClr val="bg1"/>
              </a:solidFill>
            </a:endParaRPr>
          </a:p>
        </p:txBody>
      </p:sp>
    </p:spTree>
    <p:extLst>
      <p:ext uri="{BB962C8B-B14F-4D97-AF65-F5344CB8AC3E}">
        <p14:creationId xmlns:p14="http://schemas.microsoft.com/office/powerpoint/2010/main" xmlns="" val="340138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PRESENTATION OUTLINE</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marL="342900" indent="-342900" algn="just">
              <a:buFont typeface="Wingdings" panose="05000000000000000000" pitchFamily="2" charset="2"/>
              <a:buChar char="ü"/>
            </a:pPr>
            <a:endParaRPr lang="en-ZA" dirty="0">
              <a:latin typeface="Arial Narrow" panose="020B0606020202030204" pitchFamily="34" charset="0"/>
            </a:endParaRPr>
          </a:p>
          <a:p>
            <a:pPr marL="342900" indent="-342900" algn="just">
              <a:buFont typeface="Wingdings" panose="05000000000000000000" pitchFamily="2" charset="2"/>
              <a:buChar char="ü"/>
            </a:pPr>
            <a:r>
              <a:rPr lang="en-ZA" dirty="0">
                <a:latin typeface="Arial Narrow" panose="020B0606020202030204" pitchFamily="34" charset="0"/>
              </a:rPr>
              <a:t>Context</a:t>
            </a:r>
          </a:p>
          <a:p>
            <a:pPr marL="342900" indent="-342900" algn="just">
              <a:buFont typeface="Wingdings" panose="05000000000000000000" pitchFamily="2" charset="2"/>
              <a:buChar char="ü"/>
            </a:pPr>
            <a:r>
              <a:rPr lang="en-ZA" dirty="0">
                <a:latin typeface="Arial Narrow" panose="020B0606020202030204" pitchFamily="34" charset="0"/>
              </a:rPr>
              <a:t>Processes</a:t>
            </a:r>
          </a:p>
          <a:p>
            <a:pPr marL="342900" indent="-342900" algn="just">
              <a:buFont typeface="Wingdings" panose="05000000000000000000" pitchFamily="2" charset="2"/>
              <a:buChar char="ü"/>
            </a:pPr>
            <a:r>
              <a:rPr lang="en-ZA" dirty="0">
                <a:latin typeface="Arial Narrow" panose="020B0606020202030204" pitchFamily="34" charset="0"/>
              </a:rPr>
              <a:t>The Public Service Amendment Bill, 2023</a:t>
            </a:r>
          </a:p>
          <a:p>
            <a:pPr marL="342900" indent="-342900" algn="just">
              <a:buFont typeface="Wingdings" panose="05000000000000000000" pitchFamily="2" charset="2"/>
              <a:buChar char="ü"/>
            </a:pPr>
            <a:r>
              <a:rPr lang="en-ZA" dirty="0">
                <a:latin typeface="Arial Narrow" panose="020B0606020202030204" pitchFamily="34" charset="0"/>
              </a:rPr>
              <a:t>The Public Administration Management Amendment Bill, 2023</a:t>
            </a:r>
          </a:p>
          <a:p>
            <a:pPr marL="342900" indent="-342900" algn="just">
              <a:buFont typeface="Wingdings" panose="05000000000000000000" pitchFamily="2" charset="2"/>
              <a:buChar char="ü"/>
            </a:pPr>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Narrow" panose="020B060602020203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2</a:t>
            </a:fld>
            <a:endParaRPr lang="en-ZA" sz="1800" b="1" dirty="0">
              <a:solidFill>
                <a:schemeClr val="bg1"/>
              </a:solidFill>
            </a:endParaRPr>
          </a:p>
        </p:txBody>
      </p:sp>
    </p:spTree>
    <p:extLst>
      <p:ext uri="{BB962C8B-B14F-4D97-AF65-F5344CB8AC3E}">
        <p14:creationId xmlns:p14="http://schemas.microsoft.com/office/powerpoint/2010/main" xmlns="" val="16891896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42210" y="91777"/>
            <a:ext cx="10992544" cy="725165"/>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 1- DEFINITIONS </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algn="just"/>
            <a:r>
              <a:rPr lang="en-ZA" dirty="0">
                <a:latin typeface="Arial Narrow" panose="020B0606020202030204" pitchFamily="34" charset="0"/>
              </a:rPr>
              <a:t>Definitions have been inserted or amended for ease of interpretation and clarification-</a:t>
            </a:r>
          </a:p>
          <a:p>
            <a:pPr marL="342900" indent="-342900" algn="just">
              <a:buFont typeface="Arial" panose="020B0604020202020204" pitchFamily="34" charset="0"/>
              <a:buChar char="•"/>
            </a:pPr>
            <a:r>
              <a:rPr lang="en-ZA" b="1" dirty="0">
                <a:latin typeface="Arial Narrow" panose="020B0606020202030204" pitchFamily="34" charset="0"/>
                <a:cs typeface="Arial" panose="020B0604020202020204" pitchFamily="34" charset="0"/>
              </a:rPr>
              <a:t>head of institution</a:t>
            </a:r>
            <a:r>
              <a:rPr lang="en-ZA" dirty="0">
                <a:latin typeface="Arial Narrow" panose="020B0606020202030204" pitchFamily="34" charset="0"/>
                <a:cs typeface="Arial" panose="020B0604020202020204" pitchFamily="34" charset="0"/>
              </a:rPr>
              <a:t> refers to a HOD</a:t>
            </a:r>
            <a:r>
              <a:rPr lang="en-ZA" b="1" dirty="0">
                <a:latin typeface="Arial Narrow" panose="020B0606020202030204" pitchFamily="34" charset="0"/>
                <a:cs typeface="Arial" panose="020B0604020202020204" pitchFamily="34" charset="0"/>
              </a:rPr>
              <a:t> </a:t>
            </a:r>
            <a:r>
              <a:rPr lang="en-ZA" dirty="0">
                <a:latin typeface="Arial Narrow" panose="020B0606020202030204" pitchFamily="34" charset="0"/>
                <a:cs typeface="Arial" panose="020B0604020202020204" pitchFamily="34" charset="0"/>
              </a:rPr>
              <a:t>of a national or provincial department or a municipal manager in respect of a municipality;</a:t>
            </a:r>
          </a:p>
          <a:p>
            <a:pPr marL="342900" indent="-342900" algn="just">
              <a:buFont typeface="Arial" panose="020B0604020202020204" pitchFamily="34" charset="0"/>
              <a:buChar char="•"/>
            </a:pPr>
            <a:r>
              <a:rPr lang="en-ZA" b="1" dirty="0">
                <a:latin typeface="Arial Narrow" panose="020B0606020202030204" pitchFamily="34" charset="0"/>
                <a:cs typeface="Arial" panose="020B0604020202020204" pitchFamily="34" charset="0"/>
              </a:rPr>
              <a:t>Labour Relations Act and Municipal Systems Act </a:t>
            </a:r>
            <a:r>
              <a:rPr lang="en-ZA" dirty="0">
                <a:latin typeface="Arial Narrow" panose="020B0606020202030204" pitchFamily="34" charset="0"/>
                <a:cs typeface="Arial" panose="020B0604020202020204" pitchFamily="34" charset="0"/>
              </a:rPr>
              <a:t>have been inserted to provide full citations;</a:t>
            </a:r>
          </a:p>
          <a:p>
            <a:pPr marL="342900" indent="-342900" algn="just">
              <a:buFont typeface="Arial" panose="020B0604020202020204" pitchFamily="34" charset="0"/>
              <a:buChar char="•"/>
            </a:pPr>
            <a:r>
              <a:rPr lang="en-ZA" b="1" dirty="0">
                <a:latin typeface="Arial Narrow" panose="020B0606020202030204" pitchFamily="34" charset="0"/>
                <a:cs typeface="Arial" panose="020B0604020202020204" pitchFamily="34" charset="0"/>
              </a:rPr>
              <a:t>national government component, organ of state, organised local government, provincial department, provincial government component, public administration, public entity </a:t>
            </a:r>
            <a:r>
              <a:rPr lang="en-ZA" dirty="0">
                <a:latin typeface="Arial Narrow" panose="020B0606020202030204" pitchFamily="34" charset="0"/>
                <a:cs typeface="Arial" panose="020B0604020202020204" pitchFamily="34" charset="0"/>
              </a:rPr>
              <a:t>and</a:t>
            </a:r>
            <a:r>
              <a:rPr lang="en-ZA" b="1" dirty="0">
                <a:latin typeface="Arial Narrow" panose="020B0606020202030204" pitchFamily="34" charset="0"/>
                <a:cs typeface="Arial" panose="020B0604020202020204" pitchFamily="34" charset="0"/>
              </a:rPr>
              <a:t> public service</a:t>
            </a:r>
            <a:r>
              <a:rPr lang="en-ZA" dirty="0">
                <a:latin typeface="Arial Narrow" panose="020B0606020202030204" pitchFamily="34" charset="0"/>
                <a:cs typeface="Arial" panose="020B0604020202020204" pitchFamily="34" charset="0"/>
              </a:rPr>
              <a:t> are defined to align with already defined concepts in other laws to avoid unnecessary confusion.</a:t>
            </a:r>
          </a:p>
          <a:p>
            <a:pPr marL="342900" indent="-342900" algn="just">
              <a:buFont typeface="Wingdings" panose="05000000000000000000" pitchFamily="2" charset="2"/>
              <a:buChar char="ü"/>
            </a:pPr>
            <a:endParaRPr lang="en-ZA" dirty="0">
              <a:latin typeface="Arial Narrow" panose="020B0606020202030204" pitchFamily="34" charset="0"/>
              <a:cs typeface="Arial" panose="020B0604020202020204" pitchFamily="34" charset="0"/>
            </a:endParaRPr>
          </a:p>
          <a:p>
            <a:pPr marL="342900" indent="-342900" algn="just">
              <a:buFont typeface="Wingdings" panose="05000000000000000000" pitchFamily="2" charset="2"/>
              <a:buChar char="ü"/>
            </a:pPr>
            <a:endParaRPr lang="en-ZA" dirty="0">
              <a:latin typeface="Arial Narrow" panose="020B0606020202030204" pitchFamily="34" charset="0"/>
              <a:cs typeface="Arial" panose="020B0604020202020204" pitchFamily="34" charset="0"/>
            </a:endParaRPr>
          </a:p>
          <a:p>
            <a:pPr marL="342900" indent="-342900" algn="just">
              <a:buFont typeface="Wingdings" panose="05000000000000000000" pitchFamily="2" charset="2"/>
              <a:buChar char="ü"/>
            </a:pPr>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panose="020B060402020202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20</a:t>
            </a:fld>
            <a:endParaRPr lang="en-ZA" sz="1800" b="1" dirty="0">
              <a:solidFill>
                <a:schemeClr val="bg1"/>
              </a:solidFill>
            </a:endParaRPr>
          </a:p>
        </p:txBody>
      </p:sp>
    </p:spTree>
    <p:extLst>
      <p:ext uri="{BB962C8B-B14F-4D97-AF65-F5344CB8AC3E}">
        <p14:creationId xmlns:p14="http://schemas.microsoft.com/office/powerpoint/2010/main" xmlns="" val="12154768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42210" y="55919"/>
            <a:ext cx="10992544" cy="725165"/>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 2-AMENDMENT TO SECTION 5 OF THE PRINCIPAL ACT</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marL="342900" indent="-342900" algn="just">
              <a:buFont typeface="Wingdings" panose="05000000000000000000" pitchFamily="2" charset="2"/>
              <a:buChar char="ü"/>
            </a:pPr>
            <a:r>
              <a:rPr lang="en-GB" dirty="0">
                <a:latin typeface="Arial Narrow" panose="020B0606020202030204" pitchFamily="34" charset="0"/>
                <a:cs typeface="Arial" panose="020B0604020202020204" pitchFamily="34" charset="0"/>
              </a:rPr>
              <a:t>The Public Service Act and the </a:t>
            </a:r>
            <a:r>
              <a:rPr lang="en-ZA" dirty="0">
                <a:solidFill>
                  <a:schemeClr val="dk1"/>
                </a:solidFill>
                <a:latin typeface="Arial Narrow" panose="020B0606020202030204" pitchFamily="34" charset="0"/>
                <a:cs typeface="Arial" panose="020B0604020202020204" pitchFamily="34" charset="0"/>
              </a:rPr>
              <a:t>Local Government: </a:t>
            </a:r>
            <a:r>
              <a:rPr lang="en-GB" dirty="0">
                <a:latin typeface="Arial Narrow" panose="020B0606020202030204" pitchFamily="34" charset="0"/>
                <a:cs typeface="Arial" panose="020B0604020202020204" pitchFamily="34" charset="0"/>
              </a:rPr>
              <a:t>Municipal Systems Act</a:t>
            </a:r>
            <a:r>
              <a:rPr lang="en-ZA" dirty="0">
                <a:solidFill>
                  <a:schemeClr val="dk1"/>
                </a:solidFill>
                <a:latin typeface="Arial Narrow" panose="020B0606020202030204" pitchFamily="34" charset="0"/>
                <a:cs typeface="Arial" panose="020B0604020202020204" pitchFamily="34" charset="0"/>
              </a:rPr>
              <a:t>, 2000</a:t>
            </a:r>
            <a:r>
              <a:rPr lang="en-GB" dirty="0">
                <a:latin typeface="Arial Narrow" panose="020B0606020202030204" pitchFamily="34" charset="0"/>
                <a:cs typeface="Arial" panose="020B0604020202020204" pitchFamily="34" charset="0"/>
              </a:rPr>
              <a:t> deal with transfers within the public service and within a municipality respectively. </a:t>
            </a:r>
          </a:p>
          <a:p>
            <a:pPr marL="342900" indent="-342900" algn="just">
              <a:buFont typeface="Wingdings" panose="05000000000000000000" pitchFamily="2" charset="2"/>
              <a:buChar char="ü"/>
            </a:pPr>
            <a:r>
              <a:rPr lang="en-GB" dirty="0">
                <a:latin typeface="Arial Narrow" panose="020B0606020202030204" pitchFamily="34" charset="0"/>
                <a:cs typeface="Arial" panose="020B0604020202020204" pitchFamily="34" charset="0"/>
              </a:rPr>
              <a:t>The Principal Act is therefore amended to retain powers in the above Acts while providing for </a:t>
            </a:r>
            <a:r>
              <a:rPr lang="en-US" dirty="0">
                <a:latin typeface="Arial Narrow" panose="020B0606020202030204" pitchFamily="34" charset="0"/>
                <a:cs typeface="Arial" panose="020B0604020202020204" pitchFamily="34" charset="0"/>
              </a:rPr>
              <a:t>transfer of employees between the public service and municipalities and between individual municipalities.</a:t>
            </a:r>
            <a:r>
              <a:rPr lang="en-ZA" dirty="0">
                <a:latin typeface="Arial Narrow" panose="020B0606020202030204" pitchFamily="34" charset="0"/>
                <a:cs typeface="Arial" panose="020B0604020202020204" pitchFamily="34" charset="0"/>
              </a:rPr>
              <a:t> This is to ensure the mobility of employees across the spheres of government where human resource deficiencies exist or where operational requirements necessitate.</a:t>
            </a:r>
          </a:p>
          <a:p>
            <a:pPr marL="342900" indent="-342900" algn="just">
              <a:buFont typeface="Wingdings" panose="05000000000000000000" pitchFamily="2" charset="2"/>
              <a:buChar char="ü"/>
            </a:pPr>
            <a:r>
              <a:rPr lang="en-US" dirty="0">
                <a:latin typeface="Arial Narrow" panose="020B0606020202030204" pitchFamily="34" charset="0"/>
                <a:cs typeface="Arial" panose="020B0604020202020204" pitchFamily="34" charset="0"/>
              </a:rPr>
              <a:t>Noting that these transfers may have an impact on the personal life of employees and affect their rights, these transfers will require the consent of employees and cannot adversely affect an employees conditions of service, unless the employee agrees otherwise.</a:t>
            </a:r>
          </a:p>
          <a:p>
            <a:pPr marL="342900" indent="-342900" algn="just">
              <a:buFont typeface="Wingdings" panose="05000000000000000000" pitchFamily="2" charset="2"/>
              <a:buChar char="ü"/>
            </a:pPr>
            <a:endParaRPr lang="en-ZA" dirty="0">
              <a:latin typeface="Arial Narrow" panose="020B0606020202030204" pitchFamily="34" charset="0"/>
              <a:cs typeface="Arial" panose="020B0604020202020204" pitchFamily="34" charset="0"/>
            </a:endParaRPr>
          </a:p>
          <a:p>
            <a:pPr marL="342900" indent="-342900" algn="just">
              <a:buFont typeface="Wingdings" panose="05000000000000000000" pitchFamily="2" charset="2"/>
              <a:buChar char="ü"/>
            </a:pPr>
            <a:endParaRPr lang="en-ZA" dirty="0">
              <a:latin typeface="Arial Narrow" panose="020B0606020202030204" pitchFamily="34" charset="0"/>
              <a:cs typeface="Arial" panose="020B0604020202020204" pitchFamily="34" charset="0"/>
            </a:endParaRPr>
          </a:p>
          <a:p>
            <a:pPr marL="342900" indent="-342900" algn="just">
              <a:buFont typeface="Wingdings" panose="05000000000000000000" pitchFamily="2" charset="2"/>
              <a:buChar char="ü"/>
            </a:pPr>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panose="020B060402020202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21</a:t>
            </a:fld>
            <a:endParaRPr lang="en-ZA" sz="1800" b="1" dirty="0">
              <a:solidFill>
                <a:schemeClr val="bg1"/>
              </a:solidFill>
            </a:endParaRPr>
          </a:p>
        </p:txBody>
      </p:sp>
    </p:spTree>
    <p:extLst>
      <p:ext uri="{BB962C8B-B14F-4D97-AF65-F5344CB8AC3E}">
        <p14:creationId xmlns:p14="http://schemas.microsoft.com/office/powerpoint/2010/main" xmlns="" val="19796551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fontScale="90000"/>
          </a:bodyPr>
          <a:lstStyle/>
          <a:p>
            <a:r>
              <a:rPr lang="en-ZA" sz="3200" b="1" dirty="0">
                <a:latin typeface="Arial Narrow" panose="020B0606020202030204" pitchFamily="34" charset="0"/>
              </a:rPr>
              <a:t>CLAUSES 3 AND 4-AMENDMENT TO SECTIONS 5 AND 7 OF THE PRINCIPAL ACT </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algn="just"/>
            <a:r>
              <a:rPr lang="en-ZA" b="1" dirty="0">
                <a:latin typeface="Arial Narrow" panose="020B0606020202030204" pitchFamily="34" charset="0"/>
                <a:cs typeface="Arial" panose="020B0604020202020204" pitchFamily="34" charset="0"/>
              </a:rPr>
              <a:t>Clause 3- Secondments</a:t>
            </a:r>
            <a:endParaRPr lang="en-ZA" b="1" dirty="0">
              <a:latin typeface="Arial Narrow" panose="020B0606020202030204" pitchFamily="34" charset="0"/>
            </a:endParaRPr>
          </a:p>
          <a:p>
            <a:pPr marL="342900" lvl="0" indent="-342900" algn="just">
              <a:lnSpc>
                <a:spcPct val="100000"/>
              </a:lnSpc>
              <a:spcBef>
                <a:spcPts val="0"/>
              </a:spcBef>
              <a:buFont typeface="Wingdings" panose="05000000000000000000" pitchFamily="2" charset="2"/>
              <a:buChar char="ü"/>
              <a:defRPr/>
            </a:pPr>
            <a:r>
              <a:rPr lang="en-ZA" dirty="0">
                <a:solidFill>
                  <a:schemeClr val="dk1"/>
                </a:solidFill>
                <a:latin typeface="Arial Narrow" panose="020B0606020202030204" pitchFamily="34" charset="0"/>
                <a:cs typeface="Arial" panose="020B0604020202020204" pitchFamily="34" charset="0"/>
              </a:rPr>
              <a:t>Clause 3 seeks to amend section 6 of the Principal Act to the extent that a requirement that secondments must be operationally justified is included. This provision seeks to ensure that secondments must not hamper or detrimentally affect the operations of institutions. </a:t>
            </a:r>
          </a:p>
          <a:p>
            <a:pPr algn="just"/>
            <a:endParaRPr lang="en-ZA" dirty="0">
              <a:latin typeface="Arial Narrow" panose="020B0606020202030204" pitchFamily="34" charset="0"/>
            </a:endParaRPr>
          </a:p>
          <a:p>
            <a:pPr algn="just"/>
            <a:r>
              <a:rPr lang="en-ZA" b="1" dirty="0">
                <a:latin typeface="Arial Narrow" panose="020B0606020202030204" pitchFamily="34" charset="0"/>
                <a:cs typeface="Arial" panose="020B0604020202020204" pitchFamily="34" charset="0"/>
              </a:rPr>
              <a:t>Clause 4- Transfer of employees upon transfer or assignment of functions</a:t>
            </a:r>
          </a:p>
          <a:p>
            <a:pPr marL="342900" lvl="0" indent="-342900" algn="just">
              <a:lnSpc>
                <a:spcPct val="100000"/>
              </a:lnSpc>
              <a:spcBef>
                <a:spcPts val="0"/>
              </a:spcBef>
              <a:buFont typeface="Wingdings" panose="05000000000000000000" pitchFamily="2" charset="2"/>
              <a:buChar char="ü"/>
              <a:defRPr/>
            </a:pPr>
            <a:r>
              <a:rPr lang="en-GB" dirty="0">
                <a:solidFill>
                  <a:schemeClr val="dk1"/>
                </a:solidFill>
                <a:latin typeface="Arial Narrow" panose="020B0606020202030204" pitchFamily="34" charset="0"/>
                <a:cs typeface="Arial" panose="020B0604020202020204" pitchFamily="34" charset="0"/>
              </a:rPr>
              <a:t>Clause 4 repeals section 7 of the Principal Act to avoid duplication.</a:t>
            </a:r>
          </a:p>
          <a:p>
            <a:pPr marL="342900" lvl="0" indent="-342900" algn="just">
              <a:lnSpc>
                <a:spcPct val="100000"/>
              </a:lnSpc>
              <a:spcBef>
                <a:spcPts val="0"/>
              </a:spcBef>
              <a:buFont typeface="Wingdings" panose="05000000000000000000" pitchFamily="2" charset="2"/>
              <a:buChar char="ü"/>
              <a:defRPr/>
            </a:pPr>
            <a:r>
              <a:rPr lang="en-ZA" dirty="0">
                <a:solidFill>
                  <a:schemeClr val="dk1"/>
                </a:solidFill>
                <a:latin typeface="Arial Narrow" panose="020B0606020202030204" pitchFamily="34" charset="0"/>
                <a:cs typeface="Arial" panose="020B0604020202020204" pitchFamily="34" charset="0"/>
              </a:rPr>
              <a:t>The transfer of functions and the transfer of employees affected by the transfer of functions and legislation across institutions is regulated in terms of the Constitution and the Municipal Systems Act.</a:t>
            </a:r>
          </a:p>
          <a:p>
            <a:pPr marL="342900" lvl="0" indent="-342900" algn="just">
              <a:lnSpc>
                <a:spcPct val="100000"/>
              </a:lnSpc>
              <a:spcBef>
                <a:spcPts val="0"/>
              </a:spcBef>
              <a:buFont typeface="Wingdings" panose="05000000000000000000" pitchFamily="2" charset="2"/>
              <a:buChar char="ü"/>
              <a:defRPr/>
            </a:pPr>
            <a:r>
              <a:rPr lang="en-ZA" dirty="0">
                <a:solidFill>
                  <a:schemeClr val="dk1"/>
                </a:solidFill>
                <a:latin typeface="Arial Narrow" panose="020B0606020202030204" pitchFamily="34" charset="0"/>
                <a:cs typeface="Arial" panose="020B0604020202020204" pitchFamily="34" charset="0"/>
              </a:rPr>
              <a:t>Provision is made in the repeal clause to retain section 14(4) of the </a:t>
            </a:r>
            <a:r>
              <a:rPr lang="en-GB" dirty="0">
                <a:solidFill>
                  <a:schemeClr val="dk1"/>
                </a:solidFill>
                <a:latin typeface="Arial Narrow" panose="020B0606020202030204" pitchFamily="34" charset="0"/>
                <a:cs typeface="Arial" panose="020B0604020202020204" pitchFamily="34" charset="0"/>
              </a:rPr>
              <a:t>Principal Act</a:t>
            </a:r>
            <a:r>
              <a:rPr lang="en-ZA" dirty="0">
                <a:solidFill>
                  <a:schemeClr val="dk1"/>
                </a:solidFill>
                <a:latin typeface="Arial Narrow" panose="020B0606020202030204" pitchFamily="34" charset="0"/>
                <a:cs typeface="Arial" panose="020B0604020202020204" pitchFamily="34" charset="0"/>
              </a:rPr>
              <a:t> which regulates transfers of functions in the public service. </a:t>
            </a:r>
          </a:p>
          <a:p>
            <a:pPr marL="285750" lvl="0" indent="-285750" algn="just">
              <a:lnSpc>
                <a:spcPct val="100000"/>
              </a:lnSpc>
              <a:spcBef>
                <a:spcPts val="0"/>
              </a:spcBef>
              <a:buFont typeface="Arial" panose="020B0604020202020204" pitchFamily="34" charset="0"/>
              <a:buChar char="•"/>
              <a:defRPr/>
            </a:pPr>
            <a:endParaRPr lang="en-ZA" dirty="0">
              <a:solidFill>
                <a:schemeClr val="dk1"/>
              </a:solidFill>
              <a:latin typeface="Arial Narrow" panose="020B0606020202030204" pitchFamily="34" charset="0"/>
              <a:cs typeface="Arial" panose="020B060402020202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panose="020B060402020202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22</a:t>
            </a:fld>
            <a:endParaRPr lang="en-ZA" sz="1800" b="1" dirty="0">
              <a:solidFill>
                <a:schemeClr val="bg1"/>
              </a:solidFill>
            </a:endParaRPr>
          </a:p>
        </p:txBody>
      </p:sp>
    </p:spTree>
    <p:extLst>
      <p:ext uri="{BB962C8B-B14F-4D97-AF65-F5344CB8AC3E}">
        <p14:creationId xmlns:p14="http://schemas.microsoft.com/office/powerpoint/2010/main" xmlns="" val="34968375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654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 5-AMENDMENT TO SECTIONS 8 OF THE PRINCIPAL ACT</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fontScale="92500" lnSpcReduction="20000"/>
          </a:bodyPr>
          <a:lstStyle/>
          <a:p>
            <a:pPr algn="just"/>
            <a:r>
              <a:rPr lang="en-GB" sz="2600" dirty="0">
                <a:solidFill>
                  <a:schemeClr val="dk1"/>
                </a:solidFill>
                <a:latin typeface="Arial Narrow" panose="020B0606020202030204" pitchFamily="34" charset="0"/>
                <a:cs typeface="Arial" panose="020B0604020202020204" pitchFamily="34" charset="0"/>
              </a:rPr>
              <a:t>Clause 5 amends section 8</a:t>
            </a:r>
            <a:r>
              <a:rPr lang="en-ZA" sz="2600" dirty="0">
                <a:solidFill>
                  <a:schemeClr val="dk1"/>
                </a:solidFill>
                <a:latin typeface="Arial Narrow" panose="020B0606020202030204" pitchFamily="34" charset="0"/>
                <a:cs typeface="Arial" panose="020B0604020202020204" pitchFamily="34" charset="0"/>
              </a:rPr>
              <a:t> of the Principal Act dealing with conducting business with the State-</a:t>
            </a:r>
          </a:p>
          <a:p>
            <a:pPr algn="just"/>
            <a:endParaRPr lang="en-ZA" sz="2600" dirty="0">
              <a:solidFill>
                <a:schemeClr val="dk1"/>
              </a:solidFill>
              <a:latin typeface="Arial Narrow" panose="020B0606020202030204" pitchFamily="34" charset="0"/>
              <a:cs typeface="Arial" panose="020B0604020202020204" pitchFamily="34" charset="0"/>
            </a:endParaRPr>
          </a:p>
          <a:p>
            <a:pPr marL="514350" lvl="0" indent="-514350" algn="just">
              <a:lnSpc>
                <a:spcPct val="100000"/>
              </a:lnSpc>
              <a:spcBef>
                <a:spcPts val="0"/>
              </a:spcBef>
              <a:buFont typeface="Wingdings" panose="05000000000000000000" pitchFamily="2" charset="2"/>
              <a:buChar char="ü"/>
              <a:defRPr/>
            </a:pPr>
            <a:r>
              <a:rPr lang="en-ZA" sz="2600" dirty="0">
                <a:solidFill>
                  <a:schemeClr val="dk1"/>
                </a:solidFill>
                <a:latin typeface="Arial Narrow" panose="020B0606020202030204" pitchFamily="34" charset="0"/>
                <a:cs typeface="Arial" panose="020B0604020202020204" pitchFamily="34" charset="0"/>
              </a:rPr>
              <a:t>The reference to </a:t>
            </a:r>
            <a:r>
              <a:rPr lang="en-ZA" sz="2600" b="1" dirty="0">
                <a:solidFill>
                  <a:schemeClr val="dk1"/>
                </a:solidFill>
                <a:latin typeface="Arial Narrow" panose="020B0606020202030204" pitchFamily="34" charset="0"/>
                <a:cs typeface="Arial" panose="020B0604020202020204" pitchFamily="34" charset="0"/>
              </a:rPr>
              <a:t>State</a:t>
            </a:r>
            <a:r>
              <a:rPr lang="en-ZA" sz="2600" dirty="0">
                <a:solidFill>
                  <a:schemeClr val="dk1"/>
                </a:solidFill>
                <a:latin typeface="Arial Narrow" panose="020B0606020202030204" pitchFamily="34" charset="0"/>
                <a:cs typeface="Arial" panose="020B0604020202020204" pitchFamily="34" charset="0"/>
              </a:rPr>
              <a:t> is amended to refer to </a:t>
            </a:r>
            <a:r>
              <a:rPr lang="en-ZA" sz="2600" b="1" dirty="0">
                <a:solidFill>
                  <a:schemeClr val="dk1"/>
                </a:solidFill>
                <a:latin typeface="Arial Narrow" panose="020B0606020202030204" pitchFamily="34" charset="0"/>
                <a:cs typeface="Arial" panose="020B0604020202020204" pitchFamily="34" charset="0"/>
              </a:rPr>
              <a:t>organ of state </a:t>
            </a:r>
            <a:r>
              <a:rPr lang="en-ZA" sz="2600" dirty="0">
                <a:solidFill>
                  <a:schemeClr val="dk1"/>
                </a:solidFill>
                <a:latin typeface="Arial Narrow" panose="020B0606020202030204" pitchFamily="34" charset="0"/>
                <a:cs typeface="Arial" panose="020B0604020202020204" pitchFamily="34" charset="0"/>
              </a:rPr>
              <a:t>to align with the terminology across the Act (referred to in section 6 and 15 of the Principal Act) and a definition for organ of state is inserted for clarity. </a:t>
            </a:r>
          </a:p>
          <a:p>
            <a:pPr marL="457200" indent="-457200" algn="just">
              <a:buFont typeface="Wingdings" panose="05000000000000000000" pitchFamily="2" charset="2"/>
              <a:buChar char="ü"/>
            </a:pPr>
            <a:r>
              <a:rPr lang="en-ZA" sz="2600" dirty="0">
                <a:solidFill>
                  <a:schemeClr val="dk1"/>
                </a:solidFill>
                <a:latin typeface="Arial Narrow" panose="020B0606020202030204" pitchFamily="34" charset="0"/>
                <a:cs typeface="Arial" panose="020B0604020202020204" pitchFamily="34" charset="0"/>
              </a:rPr>
              <a:t>The definition of Director is provided to align with the definition in terms of the Companies Act, 2008. This will include a Director of state-owned company, a private company , a personal liability company, a public company and a non-profit company. </a:t>
            </a:r>
          </a:p>
          <a:p>
            <a:pPr marL="457200" lvl="0" indent="-457200" algn="just">
              <a:buFont typeface="Wingdings" panose="05000000000000000000" pitchFamily="2" charset="2"/>
              <a:buChar char="ü"/>
            </a:pPr>
            <a:r>
              <a:rPr lang="en-ZA" sz="2600" dirty="0">
                <a:solidFill>
                  <a:schemeClr val="dk1"/>
                </a:solidFill>
                <a:latin typeface="Arial Narrow" panose="020B0606020202030204" pitchFamily="34" charset="0"/>
                <a:cs typeface="Arial" panose="020B0604020202020204" pitchFamily="34" charset="0"/>
              </a:rPr>
              <a:t>The prohibition creates unintended consequences that may impair the ability of the State to fulfil its obligations and this is alleviated by the proposed amendment to- </a:t>
            </a:r>
          </a:p>
          <a:p>
            <a:pPr marL="962025" lvl="0" indent="-514350" algn="just">
              <a:buAutoNum type="alphaLcParenBoth"/>
            </a:pPr>
            <a:r>
              <a:rPr lang="en-ZA" sz="2600" dirty="0">
                <a:solidFill>
                  <a:schemeClr val="dk1"/>
                </a:solidFill>
                <a:latin typeface="Arial Narrow" panose="020B0606020202030204" pitchFamily="34" charset="0"/>
                <a:cs typeface="Arial" panose="020B0604020202020204" pitchFamily="34" charset="0"/>
              </a:rPr>
              <a:t>clarify that employees appointed </a:t>
            </a:r>
            <a:r>
              <a:rPr lang="en-ZA" sz="2600" i="1" dirty="0">
                <a:solidFill>
                  <a:schemeClr val="dk1"/>
                </a:solidFill>
                <a:latin typeface="Arial Narrow" panose="020B0606020202030204" pitchFamily="34" charset="0"/>
                <a:cs typeface="Arial" panose="020B0604020202020204" pitchFamily="34" charset="0"/>
              </a:rPr>
              <a:t>ex-officio</a:t>
            </a:r>
            <a:r>
              <a:rPr lang="en-ZA" sz="2600" dirty="0">
                <a:solidFill>
                  <a:schemeClr val="dk1"/>
                </a:solidFill>
                <a:latin typeface="Arial Narrow" panose="020B0606020202030204" pitchFamily="34" charset="0"/>
                <a:cs typeface="Arial" panose="020B0604020202020204" pitchFamily="34" charset="0"/>
              </a:rPr>
              <a:t> on boards are not construed within the scope of the prohibition; and </a:t>
            </a:r>
          </a:p>
          <a:p>
            <a:pPr marL="962025" lvl="0" indent="-514350" algn="just">
              <a:buAutoNum type="alphaLcParenBoth"/>
            </a:pPr>
            <a:r>
              <a:rPr lang="en-ZA" sz="2600" dirty="0">
                <a:solidFill>
                  <a:schemeClr val="dk1"/>
                </a:solidFill>
                <a:latin typeface="Arial Narrow" panose="020B0606020202030204" pitchFamily="34" charset="0"/>
                <a:cs typeface="Arial" panose="020B0604020202020204" pitchFamily="34" charset="0"/>
              </a:rPr>
              <a:t>empower the Minister to determine that certain transactions between the State and an employee are not construed as “conducting business with an organ of state”.</a:t>
            </a:r>
          </a:p>
          <a:p>
            <a:pPr marL="531813" indent="-531813" algn="just">
              <a:lnSpc>
                <a:spcPct val="100000"/>
              </a:lnSpc>
              <a:spcBef>
                <a:spcPts val="0"/>
              </a:spcBef>
              <a:buSzPct val="10000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23</a:t>
            </a:fld>
            <a:endParaRPr lang="en-ZA" sz="1800" b="1" dirty="0">
              <a:solidFill>
                <a:schemeClr val="bg1"/>
              </a:solidFill>
            </a:endParaRPr>
          </a:p>
        </p:txBody>
      </p:sp>
    </p:spTree>
    <p:extLst>
      <p:ext uri="{BB962C8B-B14F-4D97-AF65-F5344CB8AC3E}">
        <p14:creationId xmlns:p14="http://schemas.microsoft.com/office/powerpoint/2010/main" xmlns="" val="17279375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654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2800" b="1" dirty="0">
                <a:latin typeface="Arial Narrow" panose="020B0606020202030204" pitchFamily="34" charset="0"/>
              </a:rPr>
              <a:t>CLAUSE 6-NEW PROVISION SECTION 8A ON POST EMPLOYMENT RESTRICTIONS</a:t>
            </a:r>
            <a:endParaRPr lang="en-ZA" sz="2700" b="1" dirty="0">
              <a:latin typeface="Arial Narrow" panose="020B060602020203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lnSpcReduction="10000"/>
          </a:bodyPr>
          <a:lstStyle/>
          <a:p>
            <a:pPr marL="342900" indent="-342900" algn="just">
              <a:buFont typeface="Arial" panose="020B0604020202020204" pitchFamily="34" charset="0"/>
              <a:buChar char="•"/>
            </a:pPr>
            <a:r>
              <a:rPr lang="en-ZA" dirty="0">
                <a:solidFill>
                  <a:schemeClr val="dk1"/>
                </a:solidFill>
                <a:latin typeface="Arial Narrow" panose="020B0606020202030204" pitchFamily="34" charset="0"/>
                <a:cs typeface="Arial" panose="020B0604020202020204" pitchFamily="34" charset="0"/>
              </a:rPr>
              <a:t>To insert a new section 8A </a:t>
            </a:r>
            <a:r>
              <a:rPr lang="en-GB" dirty="0">
                <a:latin typeface="Arial Narrow" panose="020B0606020202030204" pitchFamily="34" charset="0"/>
              </a:rPr>
              <a:t>to address the conduct of employees or former employees who participate in the award of work to service providers.</a:t>
            </a:r>
          </a:p>
          <a:p>
            <a:pPr marL="342900" indent="-342900" algn="just">
              <a:buFont typeface="Arial" panose="020B0604020202020204" pitchFamily="34" charset="0"/>
              <a:buChar char="•"/>
            </a:pPr>
            <a:r>
              <a:rPr lang="en-GB" dirty="0">
                <a:latin typeface="Arial Narrow" panose="020B0606020202030204" pitchFamily="34" charset="0"/>
              </a:rPr>
              <a:t>This provision seeks to prohibit an employee, who was part of the awarding of work over the prescribed amount, either through setting criteria, evaluation, adjudication, recommendation or approval, from accepting employment with that service provider or any gratification from that service provider for a period of 12 months; </a:t>
            </a:r>
          </a:p>
          <a:p>
            <a:pPr marL="342900" indent="-342900" algn="just">
              <a:buFont typeface="Arial" panose="020B0604020202020204" pitchFamily="34" charset="0"/>
              <a:buChar char="•"/>
            </a:pPr>
            <a:r>
              <a:rPr lang="en-GB" dirty="0">
                <a:latin typeface="Arial Narrow" panose="020B0606020202030204" pitchFamily="34" charset="0"/>
              </a:rPr>
              <a:t>The provision also places an obligation on the service provider to not employ the employee or engage the employee to provide any service for remunerations whether in money or kind.</a:t>
            </a:r>
          </a:p>
          <a:p>
            <a:pPr marL="342900" indent="-342900" algn="just">
              <a:buFont typeface="Arial" panose="020B0604020202020204" pitchFamily="34" charset="0"/>
              <a:buChar char="•"/>
            </a:pPr>
            <a:r>
              <a:rPr lang="en-GB" dirty="0">
                <a:latin typeface="Arial Narrow" panose="020B0606020202030204" pitchFamily="34" charset="0"/>
              </a:rPr>
              <a:t>This provision will apply regardless of whether the employee remains an employee during this period or leaves.</a:t>
            </a:r>
          </a:p>
          <a:p>
            <a:pPr marL="342900" indent="-342900" algn="just">
              <a:buFont typeface="Arial" panose="020B0604020202020204" pitchFamily="34" charset="0"/>
              <a:buChar char="•"/>
            </a:pPr>
            <a:r>
              <a:rPr lang="en-GB" dirty="0">
                <a:latin typeface="Arial Narrow" panose="020B0606020202030204" pitchFamily="34" charset="0"/>
              </a:rPr>
              <a:t>Service providers or employees who contravene this provision are guilty of an offence and on conviction liable to a fine of R1 million or such amount determined by the Minister of Justice. </a:t>
            </a:r>
            <a:endParaRPr lang="en-ZA" dirty="0">
              <a:latin typeface="Arial Narrow" panose="020B060602020203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24</a:t>
            </a:fld>
            <a:endParaRPr lang="en-ZA" sz="1800" b="1" dirty="0">
              <a:solidFill>
                <a:schemeClr val="bg1"/>
              </a:solidFill>
            </a:endParaRPr>
          </a:p>
        </p:txBody>
      </p:sp>
    </p:spTree>
    <p:extLst>
      <p:ext uri="{BB962C8B-B14F-4D97-AF65-F5344CB8AC3E}">
        <p14:creationId xmlns:p14="http://schemas.microsoft.com/office/powerpoint/2010/main" xmlns="" val="323497006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 7-AMENDMENT TO SECTION 9 OF THE PRINCIPAL ACT</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algn="just">
              <a:lnSpc>
                <a:spcPct val="100000"/>
              </a:lnSpc>
              <a:spcBef>
                <a:spcPts val="0"/>
              </a:spcBef>
              <a:buSzPct val="100000"/>
            </a:pPr>
            <a:r>
              <a:rPr lang="en-ZA" b="1" dirty="0">
                <a:latin typeface="Arial Narrow" panose="020B0606020202030204" pitchFamily="34" charset="0"/>
                <a:cs typeface="Arial" panose="020B0604020202020204" pitchFamily="34" charset="0"/>
              </a:rPr>
              <a:t>Clause 7- Disclosure of financial interests</a:t>
            </a:r>
          </a:p>
          <a:p>
            <a:pPr algn="just">
              <a:lnSpc>
                <a:spcPct val="100000"/>
              </a:lnSpc>
              <a:spcBef>
                <a:spcPts val="0"/>
              </a:spcBef>
              <a:buSzPct val="100000"/>
            </a:pPr>
            <a:endParaRPr lang="en-ZA" dirty="0">
              <a:latin typeface="Arial Narrow" panose="020B0606020202030204" pitchFamily="34" charset="0"/>
              <a:cs typeface="Arial" panose="020B0604020202020204" pitchFamily="34" charset="0"/>
            </a:endParaRPr>
          </a:p>
          <a:p>
            <a:pPr marL="342900" indent="-342900" algn="just">
              <a:lnSpc>
                <a:spcPct val="100000"/>
              </a:lnSpc>
              <a:spcBef>
                <a:spcPts val="0"/>
              </a:spcBef>
              <a:buSzPct val="100000"/>
              <a:buFont typeface="Arial" panose="020B0604020202020204" pitchFamily="34" charset="0"/>
              <a:buChar char="•"/>
            </a:pPr>
            <a:r>
              <a:rPr lang="en-ZA" dirty="0">
                <a:latin typeface="Arial Narrow" panose="020B0606020202030204" pitchFamily="34" charset="0"/>
                <a:cs typeface="Arial" panose="020B0604020202020204" pitchFamily="34" charset="0"/>
              </a:rPr>
              <a:t>For purposes of section 9, the definition of employee has been inserted to include persons contemplated in section 12A of the </a:t>
            </a:r>
            <a:r>
              <a:rPr lang="en-GB" dirty="0">
                <a:solidFill>
                  <a:schemeClr val="dk1"/>
                </a:solidFill>
                <a:latin typeface="Arial Narrow" panose="020B0606020202030204" pitchFamily="34" charset="0"/>
                <a:cs typeface="Arial" panose="020B0604020202020204" pitchFamily="34" charset="0"/>
              </a:rPr>
              <a:t>Principal Act</a:t>
            </a:r>
            <a:r>
              <a:rPr lang="en-ZA" dirty="0">
                <a:latin typeface="Arial Narrow" panose="020B0606020202030204" pitchFamily="34" charset="0"/>
                <a:cs typeface="Arial" panose="020B0604020202020204" pitchFamily="34" charset="0"/>
              </a:rPr>
              <a:t> and persons performing similar functions in a municipality. This is a technical amendment as this is currently provided for but necessitated as a result of the amendment in clause 5.</a:t>
            </a:r>
          </a:p>
          <a:p>
            <a:pPr algn="just">
              <a:lnSpc>
                <a:spcPct val="100000"/>
              </a:lnSpc>
              <a:spcBef>
                <a:spcPts val="0"/>
              </a:spcBef>
              <a:buSzPct val="100000"/>
            </a:pPr>
            <a:endParaRPr lang="en-ZA" dirty="0">
              <a:latin typeface="Arial Narrow" panose="020B0606020202030204" pitchFamily="34" charset="0"/>
              <a:cs typeface="Arial" panose="020B0604020202020204" pitchFamily="34" charset="0"/>
            </a:endParaRPr>
          </a:p>
          <a:p>
            <a:pPr lvl="0" algn="just">
              <a:lnSpc>
                <a:spcPct val="100000"/>
              </a:lnSpc>
              <a:spcBef>
                <a:spcPts val="0"/>
              </a:spcBef>
              <a:defRPr/>
            </a:pPr>
            <a:endParaRPr lang="en-ZA" dirty="0">
              <a:latin typeface="Arial Narrow" panose="020B0606020202030204" pitchFamily="34" charset="0"/>
              <a:cs typeface="Arial" panose="020B0604020202020204" pitchFamily="34" charset="0"/>
            </a:endParaRPr>
          </a:p>
          <a:p>
            <a:pPr marL="531813" indent="-531813" algn="just">
              <a:lnSpc>
                <a:spcPct val="100000"/>
              </a:lnSpc>
              <a:spcBef>
                <a:spcPts val="0"/>
              </a:spcBef>
              <a:buSzPct val="100000"/>
              <a:buFont typeface="Wingdings" panose="05000000000000000000" pitchFamily="2" charset="2"/>
              <a:buChar char="ü"/>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25</a:t>
            </a:fld>
            <a:endParaRPr lang="en-ZA" sz="1800" b="1" dirty="0">
              <a:solidFill>
                <a:schemeClr val="bg1"/>
              </a:solidFill>
            </a:endParaRPr>
          </a:p>
        </p:txBody>
      </p:sp>
    </p:spTree>
    <p:extLst>
      <p:ext uri="{BB962C8B-B14F-4D97-AF65-F5344CB8AC3E}">
        <p14:creationId xmlns:p14="http://schemas.microsoft.com/office/powerpoint/2010/main" xmlns="" val="28761395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654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fontScale="90000"/>
          </a:bodyPr>
          <a:lstStyle/>
          <a:p>
            <a:r>
              <a:rPr lang="en-ZA" sz="3200" b="1" dirty="0">
                <a:latin typeface="Arial Narrow" panose="020B0606020202030204" pitchFamily="34" charset="0"/>
              </a:rPr>
              <a:t>CLAUSES 8-9-AMENDMENT TO SECTIONS 10-11 OF THE PRINCIPAL ACT</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fontScale="85000" lnSpcReduction="10000"/>
          </a:bodyPr>
          <a:lstStyle/>
          <a:p>
            <a:pPr algn="just">
              <a:lnSpc>
                <a:spcPct val="100000"/>
              </a:lnSpc>
              <a:spcBef>
                <a:spcPts val="0"/>
              </a:spcBef>
              <a:buSzPct val="100000"/>
            </a:pPr>
            <a:r>
              <a:rPr lang="en-ZA" b="1" dirty="0">
                <a:latin typeface="Arial Narrow" panose="020B0606020202030204" pitchFamily="34" charset="0"/>
                <a:cs typeface="Arial" panose="020B0604020202020204" pitchFamily="34" charset="0"/>
              </a:rPr>
              <a:t>Clause 8- Capacity development by institutions </a:t>
            </a:r>
          </a:p>
          <a:p>
            <a:pPr algn="just">
              <a:lnSpc>
                <a:spcPct val="100000"/>
              </a:lnSpc>
              <a:spcBef>
                <a:spcPts val="0"/>
              </a:spcBef>
              <a:buSzPct val="100000"/>
            </a:pPr>
            <a:endParaRPr lang="en-ZA" dirty="0">
              <a:solidFill>
                <a:schemeClr val="dk1"/>
              </a:solidFill>
              <a:latin typeface="Arial Narrow" panose="020B0606020202030204" pitchFamily="34" charset="0"/>
            </a:endParaRPr>
          </a:p>
          <a:p>
            <a:pPr marL="342900" lvl="0" indent="-342900" algn="just">
              <a:lnSpc>
                <a:spcPct val="100000"/>
              </a:lnSpc>
              <a:spcBef>
                <a:spcPts val="0"/>
              </a:spcBef>
              <a:buFont typeface="Wingdings" panose="05000000000000000000" pitchFamily="2" charset="2"/>
              <a:buChar char="ü"/>
              <a:defRPr/>
            </a:pPr>
            <a:r>
              <a:rPr lang="en-ZA" dirty="0">
                <a:solidFill>
                  <a:schemeClr val="dk1"/>
                </a:solidFill>
                <a:latin typeface="Arial Narrow" panose="020B0606020202030204" pitchFamily="34" charset="0"/>
                <a:cs typeface="Arial" panose="020B0604020202020204" pitchFamily="34" charset="0"/>
              </a:rPr>
              <a:t>To amend section 10(2) of the Principal Act to provide that departments must, within their available budget, provide for compulsory training that is directed by the Minister to address developmental needs of categories of employees.</a:t>
            </a:r>
          </a:p>
          <a:p>
            <a:pPr algn="just">
              <a:lnSpc>
                <a:spcPct val="100000"/>
              </a:lnSpc>
              <a:spcBef>
                <a:spcPts val="0"/>
              </a:spcBef>
              <a:defRPr/>
            </a:pPr>
            <a:endParaRPr lang="en-ZA" b="1" dirty="0">
              <a:latin typeface="Arial Narrow" panose="020B0606020202030204" pitchFamily="34" charset="0"/>
              <a:cs typeface="Arial" panose="020B0604020202020204" pitchFamily="34" charset="0"/>
            </a:endParaRPr>
          </a:p>
          <a:p>
            <a:pPr algn="just">
              <a:lnSpc>
                <a:spcPct val="100000"/>
              </a:lnSpc>
              <a:spcBef>
                <a:spcPts val="0"/>
              </a:spcBef>
              <a:defRPr/>
            </a:pPr>
            <a:r>
              <a:rPr lang="en-ZA" b="1" dirty="0">
                <a:latin typeface="Arial Narrow" panose="020B0606020202030204" pitchFamily="34" charset="0"/>
                <a:cs typeface="Arial" panose="020B0604020202020204" pitchFamily="34" charset="0"/>
              </a:rPr>
              <a:t>Clause 9- National School of Government</a:t>
            </a:r>
          </a:p>
          <a:p>
            <a:pPr algn="just">
              <a:lnSpc>
                <a:spcPct val="100000"/>
              </a:lnSpc>
              <a:spcBef>
                <a:spcPts val="0"/>
              </a:spcBef>
              <a:defRPr/>
            </a:pPr>
            <a:endParaRPr lang="en-ZA" dirty="0">
              <a:latin typeface="Arial Narrow" panose="020B0606020202030204" pitchFamily="34" charset="0"/>
              <a:cs typeface="Arial" panose="020B0604020202020204" pitchFamily="34" charset="0"/>
            </a:endParaRPr>
          </a:p>
          <a:p>
            <a:pPr marL="342900" lvl="0" indent="-342900" algn="just">
              <a:lnSpc>
                <a:spcPct val="100000"/>
              </a:lnSpc>
              <a:spcBef>
                <a:spcPts val="0"/>
              </a:spcBef>
              <a:buFont typeface="Wingdings" panose="05000000000000000000" pitchFamily="2" charset="2"/>
              <a:buChar char="ü"/>
              <a:defRPr/>
            </a:pPr>
            <a:r>
              <a:rPr lang="en-ZA" dirty="0">
                <a:solidFill>
                  <a:schemeClr val="dk1"/>
                </a:solidFill>
                <a:latin typeface="Arial Narrow" panose="020B0606020202030204" pitchFamily="34" charset="0"/>
                <a:cs typeface="Arial" panose="020B0604020202020204" pitchFamily="34" charset="0"/>
              </a:rPr>
              <a:t>To amend section 11 of the Principal Act to create the National School of Government as a national department (as it is currently) as opposed to it being created as a higher education institution whilst still empowering the National School of Government to provide education and training to employees in all spheres of government, including municipalities.</a:t>
            </a:r>
          </a:p>
          <a:p>
            <a:pPr marL="342900" lvl="0" indent="-342900" algn="just">
              <a:lnSpc>
                <a:spcPct val="100000"/>
              </a:lnSpc>
              <a:spcBef>
                <a:spcPts val="0"/>
              </a:spcBef>
              <a:buFont typeface="Wingdings" panose="05000000000000000000" pitchFamily="2" charset="2"/>
              <a:buChar char="ü"/>
              <a:defRPr/>
            </a:pPr>
            <a:r>
              <a:rPr lang="en-ZA" dirty="0">
                <a:solidFill>
                  <a:schemeClr val="dk1"/>
                </a:solidFill>
                <a:latin typeface="Arial Narrow" panose="020B0606020202030204" pitchFamily="34" charset="0"/>
                <a:cs typeface="Arial" panose="020B0604020202020204" pitchFamily="34" charset="0"/>
              </a:rPr>
              <a:t>A clause is inserted to ensure that the NSG will provide the compulsory education and training and the costs thereof must be borne by individual departments, subject to their available budgets.</a:t>
            </a:r>
          </a:p>
          <a:p>
            <a:pPr marL="342900" lvl="0" indent="-342900" algn="just">
              <a:lnSpc>
                <a:spcPct val="100000"/>
              </a:lnSpc>
              <a:spcBef>
                <a:spcPts val="0"/>
              </a:spcBef>
              <a:buFont typeface="Wingdings" panose="05000000000000000000" pitchFamily="2" charset="2"/>
              <a:buChar char="ü"/>
              <a:defRPr/>
            </a:pPr>
            <a:r>
              <a:rPr lang="en-ZA" dirty="0">
                <a:solidFill>
                  <a:schemeClr val="dk1"/>
                </a:solidFill>
                <a:latin typeface="Arial Narrow" panose="020B0606020202030204" pitchFamily="34" charset="0"/>
                <a:cs typeface="Arial" panose="020B0604020202020204" pitchFamily="34" charset="0"/>
              </a:rPr>
              <a:t>NSG will provide education and training to public entities upon request.</a:t>
            </a:r>
          </a:p>
          <a:p>
            <a:pPr marL="342900" lvl="0" indent="-342900" algn="just">
              <a:lnSpc>
                <a:spcPct val="100000"/>
              </a:lnSpc>
              <a:spcBef>
                <a:spcPts val="0"/>
              </a:spcBef>
              <a:buFont typeface="Wingdings" panose="05000000000000000000" pitchFamily="2" charset="2"/>
              <a:buChar char="ü"/>
              <a:defRPr/>
            </a:pPr>
            <a:r>
              <a:rPr lang="en-ZA" dirty="0">
                <a:solidFill>
                  <a:schemeClr val="dk1"/>
                </a:solidFill>
                <a:latin typeface="Arial Narrow" panose="020B0606020202030204" pitchFamily="34" charset="0"/>
                <a:cs typeface="Arial" panose="020B0604020202020204" pitchFamily="34" charset="0"/>
              </a:rPr>
              <a:t>Provision is made for NSG to provide programmes and courses and to issue qualifications, part qualifications or certificates, subject to the NQF Act.</a:t>
            </a:r>
            <a:endParaRPr lang="en-ZA" dirty="0">
              <a:latin typeface="Arial Narrow" panose="020B0606020202030204" pitchFamily="34" charset="0"/>
              <a:cs typeface="Arial" panose="020B0604020202020204" pitchFamily="34" charset="0"/>
            </a:endParaRPr>
          </a:p>
          <a:p>
            <a:pPr marL="531813" indent="-531813" algn="just">
              <a:lnSpc>
                <a:spcPct val="100000"/>
              </a:lnSpc>
              <a:spcBef>
                <a:spcPts val="0"/>
              </a:spcBef>
              <a:buSzPct val="100000"/>
              <a:buFont typeface="Wingdings" panose="05000000000000000000" pitchFamily="2" charset="2"/>
              <a:buChar char="ü"/>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26</a:t>
            </a:fld>
            <a:endParaRPr lang="en-ZA" sz="1800" b="1" dirty="0">
              <a:solidFill>
                <a:schemeClr val="bg1"/>
              </a:solidFill>
            </a:endParaRPr>
          </a:p>
        </p:txBody>
      </p:sp>
    </p:spTree>
    <p:extLst>
      <p:ext uri="{BB962C8B-B14F-4D97-AF65-F5344CB8AC3E}">
        <p14:creationId xmlns:p14="http://schemas.microsoft.com/office/powerpoint/2010/main" xmlns="" val="25693865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fontScale="90000"/>
          </a:bodyPr>
          <a:lstStyle/>
          <a:p>
            <a:r>
              <a:rPr lang="en-ZA" sz="3200" b="1" dirty="0">
                <a:latin typeface="Arial Narrow" panose="020B0606020202030204" pitchFamily="34" charset="0"/>
              </a:rPr>
              <a:t>CLAUSES 10-11-AMENDMENT TO SECTIONS 12-13 OF THE PRINCIPAL ACT </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algn="just">
              <a:lnSpc>
                <a:spcPct val="100000"/>
              </a:lnSpc>
              <a:spcBef>
                <a:spcPts val="0"/>
              </a:spcBef>
              <a:buSzPct val="100000"/>
            </a:pPr>
            <a:r>
              <a:rPr lang="en-ZA" b="1" dirty="0">
                <a:latin typeface="Arial Narrow" panose="020B0606020202030204" pitchFamily="34" charset="0"/>
                <a:cs typeface="Arial" panose="020B0604020202020204" pitchFamily="34" charset="0"/>
              </a:rPr>
              <a:t>Clause 10- Directive by Minister relating to education</a:t>
            </a:r>
          </a:p>
          <a:p>
            <a:pPr marL="531813" indent="-531813" algn="just">
              <a:lnSpc>
                <a:spcPct val="100000"/>
              </a:lnSpc>
              <a:spcBef>
                <a:spcPts val="0"/>
              </a:spcBef>
              <a:buSzPct val="100000"/>
              <a:buFont typeface="Wingdings" panose="05000000000000000000" pitchFamily="2" charset="2"/>
              <a:buChar char="ü"/>
            </a:pPr>
            <a:endParaRPr lang="en-ZA" dirty="0">
              <a:solidFill>
                <a:schemeClr val="dk1"/>
              </a:solidFill>
              <a:latin typeface="Arial Narrow" panose="020B0606020202030204" pitchFamily="34" charset="0"/>
              <a:cs typeface="Arial" panose="020B0604020202020204" pitchFamily="34" charset="0"/>
            </a:endParaRPr>
          </a:p>
          <a:p>
            <a:pPr marL="531813" indent="-531813" algn="just">
              <a:lnSpc>
                <a:spcPct val="100000"/>
              </a:lnSpc>
              <a:spcBef>
                <a:spcPts val="0"/>
              </a:spcBef>
              <a:buSzPct val="100000"/>
              <a:buFont typeface="Wingdings" panose="05000000000000000000" pitchFamily="2" charset="2"/>
              <a:buChar char="ü"/>
            </a:pPr>
            <a:r>
              <a:rPr lang="en-ZA" dirty="0">
                <a:solidFill>
                  <a:schemeClr val="dk1"/>
                </a:solidFill>
                <a:latin typeface="Arial Narrow" panose="020B0606020202030204" pitchFamily="34" charset="0"/>
                <a:cs typeface="Arial" panose="020B0604020202020204" pitchFamily="34" charset="0"/>
              </a:rPr>
              <a:t>To repeal section 12 of the </a:t>
            </a:r>
            <a:r>
              <a:rPr lang="en-GB" dirty="0">
                <a:solidFill>
                  <a:schemeClr val="dk1"/>
                </a:solidFill>
                <a:latin typeface="Arial Narrow" panose="020B0606020202030204" pitchFamily="34" charset="0"/>
                <a:cs typeface="Arial" panose="020B0604020202020204" pitchFamily="34" charset="0"/>
              </a:rPr>
              <a:t>Principal Act</a:t>
            </a:r>
            <a:r>
              <a:rPr lang="en-ZA" dirty="0">
                <a:solidFill>
                  <a:schemeClr val="dk1"/>
                </a:solidFill>
                <a:latin typeface="Arial Narrow" panose="020B0606020202030204" pitchFamily="34" charset="0"/>
                <a:cs typeface="Arial" panose="020B0604020202020204" pitchFamily="34" charset="0"/>
              </a:rPr>
              <a:t> following the amendment in clause 9. </a:t>
            </a:r>
          </a:p>
          <a:p>
            <a:pPr marL="531813" indent="-531813" algn="just">
              <a:lnSpc>
                <a:spcPct val="100000"/>
              </a:lnSpc>
              <a:spcBef>
                <a:spcPts val="0"/>
              </a:spcBef>
              <a:buSzPct val="100000"/>
              <a:buFont typeface="Wingdings" panose="05000000000000000000" pitchFamily="2" charset="2"/>
              <a:buChar char="ü"/>
            </a:pPr>
            <a:endParaRPr lang="en-ZA" dirty="0">
              <a:solidFill>
                <a:schemeClr val="dk1"/>
              </a:solidFill>
              <a:latin typeface="Arial Narrow" panose="020B0606020202030204" pitchFamily="34" charset="0"/>
              <a:cs typeface="Arial" panose="020B0604020202020204" pitchFamily="34" charset="0"/>
            </a:endParaRPr>
          </a:p>
          <a:p>
            <a:pPr algn="just">
              <a:lnSpc>
                <a:spcPct val="100000"/>
              </a:lnSpc>
              <a:spcBef>
                <a:spcPts val="0"/>
              </a:spcBef>
              <a:buSzPct val="100000"/>
            </a:pPr>
            <a:r>
              <a:rPr lang="en-ZA" b="1" dirty="0">
                <a:latin typeface="Arial Narrow" panose="020B0606020202030204" pitchFamily="34" charset="0"/>
                <a:cs typeface="Arial" panose="020B0604020202020204" pitchFamily="34" charset="0"/>
              </a:rPr>
              <a:t>Clause 11-  Compulsory education requirement for employment</a:t>
            </a:r>
          </a:p>
          <a:p>
            <a:pPr algn="just">
              <a:lnSpc>
                <a:spcPct val="100000"/>
              </a:lnSpc>
              <a:spcBef>
                <a:spcPts val="0"/>
              </a:spcBef>
              <a:buSzPct val="100000"/>
            </a:pPr>
            <a:endParaRPr lang="en-ZA" dirty="0">
              <a:latin typeface="Arial Narrow" panose="020B0606020202030204" pitchFamily="34" charset="0"/>
              <a:cs typeface="Arial" panose="020B0604020202020204" pitchFamily="34" charset="0"/>
            </a:endParaRPr>
          </a:p>
          <a:p>
            <a:pPr marL="531813" indent="-531813" algn="just">
              <a:lnSpc>
                <a:spcPct val="100000"/>
              </a:lnSpc>
              <a:spcBef>
                <a:spcPts val="0"/>
              </a:spcBef>
              <a:buSzPct val="100000"/>
              <a:buFont typeface="Wingdings" panose="05000000000000000000" pitchFamily="2" charset="2"/>
              <a:buChar char="ü"/>
            </a:pPr>
            <a:r>
              <a:rPr lang="en-GB" dirty="0">
                <a:solidFill>
                  <a:schemeClr val="dk1"/>
                </a:solidFill>
                <a:latin typeface="Arial Narrow" panose="020B0606020202030204" pitchFamily="34" charset="0"/>
                <a:cs typeface="Arial" panose="020B0604020202020204" pitchFamily="34" charset="0"/>
              </a:rPr>
              <a:t>T</a:t>
            </a:r>
            <a:r>
              <a:rPr lang="en-ZA" dirty="0">
                <a:solidFill>
                  <a:schemeClr val="dk1"/>
                </a:solidFill>
                <a:latin typeface="Arial Narrow" panose="020B0606020202030204" pitchFamily="34" charset="0"/>
                <a:cs typeface="Arial" panose="020B0604020202020204" pitchFamily="34" charset="0"/>
              </a:rPr>
              <a:t>o amend </a:t>
            </a:r>
            <a:r>
              <a:rPr lang="en-GB" dirty="0">
                <a:solidFill>
                  <a:schemeClr val="dk1"/>
                </a:solidFill>
                <a:latin typeface="Arial Narrow" panose="020B0606020202030204" pitchFamily="34" charset="0"/>
                <a:cs typeface="Arial" panose="020B0604020202020204" pitchFamily="34" charset="0"/>
              </a:rPr>
              <a:t>section 13(1) of the Principal Act to remove the unnecessary burden placed on the Cabinet </a:t>
            </a:r>
            <a:r>
              <a:rPr lang="en-US" dirty="0">
                <a:solidFill>
                  <a:schemeClr val="dk1"/>
                </a:solidFill>
                <a:latin typeface="Arial Narrow" panose="020B0606020202030204" pitchFamily="34" charset="0"/>
                <a:cs typeface="Arial" panose="020B0604020202020204" pitchFamily="34" charset="0"/>
              </a:rPr>
              <a:t>in the determination of prerequisite and/or mandatory education and training. </a:t>
            </a:r>
          </a:p>
          <a:p>
            <a:pPr algn="just">
              <a:lnSpc>
                <a:spcPct val="100000"/>
              </a:lnSpc>
              <a:spcBef>
                <a:spcPts val="0"/>
              </a:spcBef>
              <a:buSzPct val="100000"/>
            </a:pPr>
            <a:endParaRPr lang="en-US" dirty="0">
              <a:solidFill>
                <a:schemeClr val="dk1"/>
              </a:solidFill>
              <a:latin typeface="Arial Narrow" panose="020B0606020202030204" pitchFamily="34" charset="0"/>
              <a:cs typeface="Arial" panose="020B0604020202020204" pitchFamily="34" charset="0"/>
            </a:endParaRPr>
          </a:p>
          <a:p>
            <a:pPr marL="531813" indent="-531813" algn="just">
              <a:lnSpc>
                <a:spcPct val="100000"/>
              </a:lnSpc>
              <a:spcBef>
                <a:spcPts val="0"/>
              </a:spcBef>
              <a:buSzPct val="100000"/>
              <a:buFont typeface="Wingdings" panose="05000000000000000000" pitchFamily="2" charset="2"/>
              <a:buChar char="ü"/>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27</a:t>
            </a:fld>
            <a:endParaRPr lang="en-ZA" sz="1800" b="1" dirty="0">
              <a:solidFill>
                <a:schemeClr val="bg1"/>
              </a:solidFill>
            </a:endParaRPr>
          </a:p>
        </p:txBody>
      </p:sp>
    </p:spTree>
    <p:extLst>
      <p:ext uri="{BB962C8B-B14F-4D97-AF65-F5344CB8AC3E}">
        <p14:creationId xmlns:p14="http://schemas.microsoft.com/office/powerpoint/2010/main" xmlns="" val="3985204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4531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fontScale="90000"/>
          </a:bodyPr>
          <a:lstStyle/>
          <a:p>
            <a:r>
              <a:rPr lang="en-ZA" sz="3200" b="1" dirty="0">
                <a:latin typeface="Arial Narrow" panose="020B0606020202030204" pitchFamily="34" charset="0"/>
              </a:rPr>
              <a:t>CLAUSES 12-13-AMENDMENT TO SECTIONS 16-17 OF THE PRINCIPAL ACT  </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fontScale="92500" lnSpcReduction="10000"/>
          </a:bodyPr>
          <a:lstStyle/>
          <a:p>
            <a:pPr algn="just">
              <a:lnSpc>
                <a:spcPct val="100000"/>
              </a:lnSpc>
              <a:spcBef>
                <a:spcPts val="0"/>
              </a:spcBef>
              <a:buSzPct val="100000"/>
            </a:pPr>
            <a:r>
              <a:rPr lang="en-ZA" b="1" dirty="0">
                <a:latin typeface="Arial Narrow" panose="020B0606020202030204" pitchFamily="34" charset="0"/>
                <a:cs typeface="Arial" panose="020B0604020202020204" pitchFamily="34" charset="0"/>
              </a:rPr>
              <a:t>Clause 12-  Minimum norms and standards </a:t>
            </a:r>
          </a:p>
          <a:p>
            <a:pPr marL="531813" indent="-531813" algn="just">
              <a:lnSpc>
                <a:spcPct val="100000"/>
              </a:lnSpc>
              <a:spcBef>
                <a:spcPts val="0"/>
              </a:spcBef>
              <a:buSzPct val="100000"/>
              <a:buFont typeface="Wingdings" panose="05000000000000000000" pitchFamily="2" charset="2"/>
              <a:buChar char="ü"/>
            </a:pPr>
            <a:endParaRPr lang="en-ZA" dirty="0">
              <a:latin typeface="Arial Narrow" panose="020B0606020202030204" pitchFamily="34" charset="0"/>
              <a:cs typeface="Arial" panose="020B0604020202020204" pitchFamily="34" charset="0"/>
            </a:endParaRPr>
          </a:p>
          <a:p>
            <a:pPr marL="531813" indent="-531813" algn="just">
              <a:lnSpc>
                <a:spcPct val="100000"/>
              </a:lnSpc>
              <a:spcBef>
                <a:spcPts val="0"/>
              </a:spcBef>
              <a:buSzPct val="100000"/>
              <a:buFont typeface="Wingdings" panose="05000000000000000000" pitchFamily="2" charset="2"/>
              <a:buChar char="ü"/>
            </a:pPr>
            <a:r>
              <a:rPr lang="en-US" dirty="0">
                <a:solidFill>
                  <a:schemeClr val="dk1"/>
                </a:solidFill>
                <a:latin typeface="Arial Narrow" panose="020B0606020202030204" pitchFamily="34" charset="0"/>
                <a:cs typeface="Arial" panose="020B0604020202020204" pitchFamily="34" charset="0"/>
              </a:rPr>
              <a:t>To repeal section 16(2) of the Principal Act. This will allow the Minister for the Public Service and Administration to issue norms and standards in respect of the promotion of values and principles contemplated in section 195 of the Constitution to be done through regulations following the processes contemplated in section 18 of the Principal Act. </a:t>
            </a:r>
          </a:p>
          <a:p>
            <a:pPr algn="just">
              <a:lnSpc>
                <a:spcPct val="100000"/>
              </a:lnSpc>
              <a:spcBef>
                <a:spcPts val="0"/>
              </a:spcBef>
              <a:buSzPct val="100000"/>
            </a:pPr>
            <a:endParaRPr lang="en-ZA" b="1" dirty="0">
              <a:latin typeface="Arial Narrow" panose="020B0606020202030204" pitchFamily="34" charset="0"/>
              <a:cs typeface="Arial" panose="020B0604020202020204" pitchFamily="34" charset="0"/>
            </a:endParaRPr>
          </a:p>
          <a:p>
            <a:pPr algn="just">
              <a:lnSpc>
                <a:spcPct val="100000"/>
              </a:lnSpc>
              <a:spcBef>
                <a:spcPts val="0"/>
              </a:spcBef>
              <a:buSzPct val="100000"/>
            </a:pPr>
            <a:endParaRPr lang="en-ZA" b="1" dirty="0">
              <a:latin typeface="Arial Narrow" panose="020B0606020202030204" pitchFamily="34" charset="0"/>
              <a:cs typeface="Arial" panose="020B0604020202020204" pitchFamily="34" charset="0"/>
            </a:endParaRPr>
          </a:p>
          <a:p>
            <a:pPr algn="just">
              <a:lnSpc>
                <a:spcPct val="100000"/>
              </a:lnSpc>
              <a:spcBef>
                <a:spcPts val="0"/>
              </a:spcBef>
              <a:buSzPct val="100000"/>
            </a:pPr>
            <a:r>
              <a:rPr lang="en-ZA" b="1" dirty="0">
                <a:latin typeface="Arial Narrow" panose="020B0606020202030204" pitchFamily="34" charset="0"/>
                <a:cs typeface="Arial" panose="020B0604020202020204" pitchFamily="34" charset="0"/>
              </a:rPr>
              <a:t>Clause 13- Office of Standards and Compliance</a:t>
            </a:r>
          </a:p>
          <a:p>
            <a:pPr algn="just">
              <a:lnSpc>
                <a:spcPct val="100000"/>
              </a:lnSpc>
              <a:spcBef>
                <a:spcPts val="0"/>
              </a:spcBef>
              <a:buSzPct val="100000"/>
            </a:pPr>
            <a:endParaRPr lang="en-ZA" dirty="0">
              <a:solidFill>
                <a:schemeClr val="dk1"/>
              </a:solidFill>
              <a:latin typeface="Arial Narrow" panose="020B0606020202030204" pitchFamily="34" charset="0"/>
              <a:cs typeface="Arial" panose="020B0604020202020204" pitchFamily="34" charset="0"/>
            </a:endParaRPr>
          </a:p>
          <a:p>
            <a:pPr marL="531813" indent="-531813" algn="just">
              <a:lnSpc>
                <a:spcPct val="100000"/>
              </a:lnSpc>
              <a:spcBef>
                <a:spcPts val="0"/>
              </a:spcBef>
              <a:buSzPct val="100000"/>
              <a:buFont typeface="Wingdings" panose="05000000000000000000" pitchFamily="2" charset="2"/>
              <a:buChar char="ü"/>
            </a:pPr>
            <a:r>
              <a:rPr lang="en-ZA" dirty="0">
                <a:solidFill>
                  <a:schemeClr val="dk1"/>
                </a:solidFill>
                <a:latin typeface="Arial Narrow" panose="020B0606020202030204" pitchFamily="34" charset="0"/>
                <a:cs typeface="Arial" panose="020B0604020202020204" pitchFamily="34" charset="0"/>
              </a:rPr>
              <a:t>To amend section 17(7) of the </a:t>
            </a:r>
            <a:r>
              <a:rPr lang="en-US" dirty="0">
                <a:solidFill>
                  <a:schemeClr val="dk1"/>
                </a:solidFill>
                <a:latin typeface="Arial Narrow" panose="020B0606020202030204" pitchFamily="34" charset="0"/>
                <a:cs typeface="Arial" panose="020B0604020202020204" pitchFamily="34" charset="0"/>
              </a:rPr>
              <a:t>Principal Act</a:t>
            </a:r>
            <a:r>
              <a:rPr lang="en-ZA" dirty="0">
                <a:solidFill>
                  <a:schemeClr val="dk1"/>
                </a:solidFill>
                <a:latin typeface="Arial Narrow" panose="020B0606020202030204" pitchFamily="34" charset="0"/>
                <a:cs typeface="Arial" panose="020B0604020202020204" pitchFamily="34" charset="0"/>
              </a:rPr>
              <a:t> to remove reference to “</a:t>
            </a:r>
            <a:r>
              <a:rPr lang="en-ZA" i="1" dirty="0">
                <a:solidFill>
                  <a:schemeClr val="dk1"/>
                </a:solidFill>
                <a:latin typeface="Arial Narrow" panose="020B0606020202030204" pitchFamily="34" charset="0"/>
                <a:cs typeface="Arial" panose="020B0604020202020204" pitchFamily="34" charset="0"/>
              </a:rPr>
              <a:t>and its members</a:t>
            </a:r>
            <a:r>
              <a:rPr lang="en-ZA" dirty="0">
                <a:solidFill>
                  <a:schemeClr val="dk1"/>
                </a:solidFill>
                <a:latin typeface="Arial Narrow" panose="020B0606020202030204" pitchFamily="34" charset="0"/>
                <a:cs typeface="Arial" panose="020B0604020202020204" pitchFamily="34" charset="0"/>
              </a:rPr>
              <a:t>”. Section 17(7) of the </a:t>
            </a:r>
            <a:r>
              <a:rPr lang="en-US" dirty="0">
                <a:solidFill>
                  <a:schemeClr val="dk1"/>
                </a:solidFill>
                <a:latin typeface="Arial Narrow" panose="020B0606020202030204" pitchFamily="34" charset="0"/>
                <a:cs typeface="Arial" panose="020B0604020202020204" pitchFamily="34" charset="0"/>
              </a:rPr>
              <a:t>Principal Act</a:t>
            </a:r>
            <a:r>
              <a:rPr lang="en-ZA" dirty="0">
                <a:solidFill>
                  <a:schemeClr val="dk1"/>
                </a:solidFill>
                <a:latin typeface="Arial Narrow" panose="020B0606020202030204" pitchFamily="34" charset="0"/>
                <a:cs typeface="Arial" panose="020B0604020202020204" pitchFamily="34" charset="0"/>
              </a:rPr>
              <a:t> requires the Minister responsible for the Public Service and Administration to prescribe the powers of the Office </a:t>
            </a:r>
            <a:r>
              <a:rPr lang="en-ZA" u="sng" dirty="0">
                <a:solidFill>
                  <a:schemeClr val="dk1"/>
                </a:solidFill>
                <a:latin typeface="Arial Narrow" panose="020B0606020202030204" pitchFamily="34" charset="0"/>
                <a:cs typeface="Arial" panose="020B0604020202020204" pitchFamily="34" charset="0"/>
              </a:rPr>
              <a:t>and its members</a:t>
            </a:r>
            <a:r>
              <a:rPr lang="en-ZA" dirty="0">
                <a:solidFill>
                  <a:schemeClr val="dk1"/>
                </a:solidFill>
                <a:latin typeface="Arial Narrow" panose="020B0606020202030204" pitchFamily="34" charset="0"/>
                <a:cs typeface="Arial" panose="020B0604020202020204" pitchFamily="34" charset="0"/>
              </a:rPr>
              <a:t>. The </a:t>
            </a:r>
            <a:r>
              <a:rPr lang="en-US" dirty="0">
                <a:solidFill>
                  <a:schemeClr val="dk1"/>
                </a:solidFill>
                <a:latin typeface="Arial Narrow" panose="020B0606020202030204" pitchFamily="34" charset="0"/>
                <a:cs typeface="Arial" panose="020B0604020202020204" pitchFamily="34" charset="0"/>
              </a:rPr>
              <a:t>Principal Act</a:t>
            </a:r>
            <a:r>
              <a:rPr lang="en-ZA" dirty="0">
                <a:solidFill>
                  <a:schemeClr val="dk1"/>
                </a:solidFill>
                <a:latin typeface="Arial Narrow" panose="020B0606020202030204" pitchFamily="34" charset="0"/>
                <a:cs typeface="Arial" panose="020B0604020202020204" pitchFamily="34" charset="0"/>
              </a:rPr>
              <a:t> does not provide for functions of individual members and therefore it is proposed that it is not necessary for powers of members to be prescribed.</a:t>
            </a:r>
            <a:endParaRPr lang="en-ZA" dirty="0">
              <a:latin typeface="Arial Narrow" panose="020B0606020202030204" pitchFamily="34" charset="0"/>
              <a:cs typeface="Arial" panose="020B0604020202020204" pitchFamily="34" charset="0"/>
            </a:endParaRPr>
          </a:p>
          <a:p>
            <a:pPr marL="531813" indent="-531813" algn="just">
              <a:lnSpc>
                <a:spcPct val="100000"/>
              </a:lnSpc>
              <a:spcBef>
                <a:spcPts val="0"/>
              </a:spcBef>
              <a:buSzPct val="100000"/>
              <a:buFont typeface="Wingdings" panose="05000000000000000000" pitchFamily="2" charset="2"/>
              <a:buChar char="ü"/>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28</a:t>
            </a:fld>
            <a:endParaRPr lang="en-ZA" sz="1800" b="1" dirty="0">
              <a:solidFill>
                <a:schemeClr val="bg1"/>
              </a:solidFill>
            </a:endParaRPr>
          </a:p>
        </p:txBody>
      </p:sp>
    </p:spTree>
    <p:extLst>
      <p:ext uri="{BB962C8B-B14F-4D97-AF65-F5344CB8AC3E}">
        <p14:creationId xmlns:p14="http://schemas.microsoft.com/office/powerpoint/2010/main" xmlns="" val="38450432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 14- NEW PROVISIONS 17A AND 17B</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0" y="885111"/>
            <a:ext cx="11953328" cy="4752528"/>
          </a:xfrm>
        </p:spPr>
        <p:txBody>
          <a:bodyPr>
            <a:noAutofit/>
          </a:bodyPr>
          <a:lstStyle/>
          <a:p>
            <a:pPr algn="just">
              <a:lnSpc>
                <a:spcPct val="100000"/>
              </a:lnSpc>
              <a:spcBef>
                <a:spcPts val="0"/>
              </a:spcBef>
              <a:buSzPct val="100000"/>
            </a:pPr>
            <a:r>
              <a:rPr lang="en-ZA" sz="1500" b="1" dirty="0">
                <a:latin typeface="Arial Narrow" panose="020B0606020202030204" pitchFamily="34" charset="0"/>
                <a:cs typeface="Arial" panose="020B0604020202020204" pitchFamily="34" charset="0"/>
              </a:rPr>
              <a:t>17A Removal of disparities in public administration</a:t>
            </a:r>
          </a:p>
          <a:p>
            <a:pPr marL="342900" indent="-342900" algn="just">
              <a:lnSpc>
                <a:spcPct val="100000"/>
              </a:lnSpc>
              <a:spcBef>
                <a:spcPts val="0"/>
              </a:spcBef>
              <a:buSzPct val="100000"/>
              <a:buFont typeface="Arial" panose="020B0604020202020204" pitchFamily="34" charset="0"/>
              <a:buChar char="•"/>
            </a:pPr>
            <a:r>
              <a:rPr lang="en-ZA" sz="1500" dirty="0">
                <a:latin typeface="Arial Narrow" panose="020B0606020202030204" pitchFamily="34" charset="0"/>
                <a:cs typeface="Arial" panose="020B0604020202020204" pitchFamily="34" charset="0"/>
              </a:rPr>
              <a:t>The proposed section 17A seeks to address the removal of unjustifiable disparities across the public administration, including public entities.</a:t>
            </a:r>
          </a:p>
          <a:p>
            <a:pPr marL="342900" indent="-342900" algn="just">
              <a:lnSpc>
                <a:spcPct val="100000"/>
              </a:lnSpc>
              <a:spcBef>
                <a:spcPts val="0"/>
              </a:spcBef>
              <a:buSzPct val="100000"/>
              <a:buFont typeface="Arial" panose="020B0604020202020204" pitchFamily="34" charset="0"/>
              <a:buChar char="•"/>
            </a:pPr>
            <a:r>
              <a:rPr lang="en-ZA" sz="1500" dirty="0">
                <a:latin typeface="Arial Narrow" panose="020B0606020202030204" pitchFamily="34" charset="0"/>
                <a:cs typeface="Arial" panose="020B0604020202020204" pitchFamily="34" charset="0"/>
              </a:rPr>
              <a:t> </a:t>
            </a:r>
            <a:r>
              <a:rPr lang="en-ZA" sz="1500" dirty="0">
                <a:solidFill>
                  <a:schemeClr val="dk1"/>
                </a:solidFill>
                <a:latin typeface="Arial Narrow" panose="020B0606020202030204" pitchFamily="34" charset="0"/>
                <a:cs typeface="Arial" panose="020B0604020202020204" pitchFamily="34" charset="0"/>
              </a:rPr>
              <a:t>Section 17A provides a process for the Minister to, after consultation with the relevant Minister responsible, prescribe norms and standards to establish the upper limits or remuneration and conditions of service for employees who do not fall within the scope of the relevant bargaining council and to prescribe steps to remove unjustifiable disparities among employees in and across institutions and public entities provided that such steps must not reduce the salary of an employee unless provided for in an Act of Parliament or collective agreement.</a:t>
            </a:r>
          </a:p>
          <a:p>
            <a:pPr marL="342900" indent="-342900" algn="just">
              <a:lnSpc>
                <a:spcPct val="100000"/>
              </a:lnSpc>
              <a:spcBef>
                <a:spcPts val="0"/>
              </a:spcBef>
              <a:buSzPct val="100000"/>
              <a:buFont typeface="Arial" panose="020B0604020202020204" pitchFamily="34" charset="0"/>
              <a:buChar char="•"/>
            </a:pPr>
            <a:endParaRPr lang="en-ZA" sz="1500" dirty="0">
              <a:solidFill>
                <a:schemeClr val="dk1"/>
              </a:solidFill>
              <a:latin typeface="Arial Narrow" panose="020B0606020202030204" pitchFamily="34" charset="0"/>
              <a:cs typeface="Arial" panose="020B0604020202020204" pitchFamily="34" charset="0"/>
            </a:endParaRPr>
          </a:p>
          <a:p>
            <a:pPr algn="just">
              <a:lnSpc>
                <a:spcPct val="100000"/>
              </a:lnSpc>
              <a:spcBef>
                <a:spcPts val="0"/>
              </a:spcBef>
              <a:buSzPct val="100000"/>
            </a:pPr>
            <a:r>
              <a:rPr lang="en-ZA" sz="1500" b="1" dirty="0">
                <a:solidFill>
                  <a:schemeClr val="dk1"/>
                </a:solidFill>
                <a:latin typeface="Arial Narrow" panose="020B0606020202030204" pitchFamily="34" charset="0"/>
                <a:cs typeface="Arial" panose="020B0604020202020204" pitchFamily="34" charset="0"/>
              </a:rPr>
              <a:t>17B Mandate for determination of conditions of service with financial implications</a:t>
            </a:r>
          </a:p>
          <a:p>
            <a:pPr marL="342900" indent="-342900" algn="just">
              <a:lnSpc>
                <a:spcPct val="100000"/>
              </a:lnSpc>
              <a:spcBef>
                <a:spcPts val="0"/>
              </a:spcBef>
              <a:buSzPct val="100000"/>
              <a:buFont typeface="Arial" panose="020B0604020202020204" pitchFamily="34" charset="0"/>
              <a:buChar char="•"/>
            </a:pPr>
            <a:r>
              <a:rPr lang="en-ZA" sz="1500" dirty="0">
                <a:solidFill>
                  <a:schemeClr val="dk1"/>
                </a:solidFill>
                <a:latin typeface="Arial Narrow" panose="020B0606020202030204" pitchFamily="34" charset="0"/>
                <a:cs typeface="Arial" panose="020B0604020202020204" pitchFamily="34" charset="0"/>
              </a:rPr>
              <a:t>provides for the coordination of mandating processes for collective bargaining in the public administration, including public entities; </a:t>
            </a:r>
          </a:p>
          <a:p>
            <a:pPr marL="342900" indent="-342900" algn="just">
              <a:lnSpc>
                <a:spcPct val="100000"/>
              </a:lnSpc>
              <a:spcBef>
                <a:spcPts val="0"/>
              </a:spcBef>
              <a:buSzPct val="100000"/>
              <a:buFont typeface="Arial" panose="020B0604020202020204" pitchFamily="34" charset="0"/>
              <a:buChar char="•"/>
            </a:pPr>
            <a:r>
              <a:rPr lang="en-ZA" sz="1500" dirty="0">
                <a:solidFill>
                  <a:schemeClr val="dk1"/>
                </a:solidFill>
                <a:latin typeface="Arial Narrow" panose="020B0606020202030204" pitchFamily="34" charset="0"/>
                <a:cs typeface="Arial" panose="020B0604020202020204" pitchFamily="34" charset="0"/>
              </a:rPr>
              <a:t>provides that no employer may enter into a collective agreement without a mandate from the Committee of Ministers (COM);</a:t>
            </a:r>
          </a:p>
          <a:p>
            <a:pPr marL="342900" indent="-342900" algn="just">
              <a:lnSpc>
                <a:spcPct val="100000"/>
              </a:lnSpc>
              <a:spcBef>
                <a:spcPts val="0"/>
              </a:spcBef>
              <a:buSzPct val="100000"/>
              <a:buFont typeface="Arial" panose="020B0604020202020204" pitchFamily="34" charset="0"/>
              <a:buChar char="•"/>
            </a:pPr>
            <a:r>
              <a:rPr lang="en-ZA" sz="1500" dirty="0">
                <a:solidFill>
                  <a:schemeClr val="dk1"/>
                </a:solidFill>
                <a:latin typeface="Arial Narrow" panose="020B0606020202030204" pitchFamily="34" charset="0"/>
                <a:cs typeface="Arial" panose="020B0604020202020204" pitchFamily="34" charset="0"/>
              </a:rPr>
              <a:t>COM is defined;</a:t>
            </a:r>
          </a:p>
          <a:p>
            <a:pPr marL="342900" indent="-342900" algn="just">
              <a:lnSpc>
                <a:spcPct val="100000"/>
              </a:lnSpc>
              <a:spcBef>
                <a:spcPts val="0"/>
              </a:spcBef>
              <a:buSzPct val="100000"/>
              <a:buFont typeface="Arial" panose="020B0604020202020204" pitchFamily="34" charset="0"/>
              <a:buChar char="•"/>
            </a:pPr>
            <a:r>
              <a:rPr lang="en-GB" sz="1500" dirty="0" err="1">
                <a:solidFill>
                  <a:schemeClr val="dk1"/>
                </a:solidFill>
                <a:latin typeface="Arial Narrow" panose="020B0606020202030204" pitchFamily="34" charset="0"/>
                <a:cs typeface="Arial" panose="020B0604020202020204" pitchFamily="34" charset="0"/>
              </a:rPr>
              <a:t>rovides</a:t>
            </a:r>
            <a:r>
              <a:rPr lang="en-GB" sz="1500" dirty="0">
                <a:solidFill>
                  <a:schemeClr val="dk1"/>
                </a:solidFill>
                <a:latin typeface="Arial Narrow" panose="020B0606020202030204" pitchFamily="34" charset="0"/>
                <a:cs typeface="Arial" panose="020B0604020202020204" pitchFamily="34" charset="0"/>
              </a:rPr>
              <a:t> for an intergovernmental forum to be established by COM- including SALGA, Premiers, Deputy Ministers to ensure that such parties are consulted in these processes.</a:t>
            </a:r>
            <a:endParaRPr lang="en-ZA" sz="1500" dirty="0">
              <a:solidFill>
                <a:schemeClr val="dk1"/>
              </a:solidFill>
              <a:latin typeface="Arial Narrow" panose="020B0606020202030204" pitchFamily="34" charset="0"/>
              <a:cs typeface="Arial" panose="020B0604020202020204" pitchFamily="34" charset="0"/>
            </a:endParaRPr>
          </a:p>
          <a:p>
            <a:pPr marL="342900" indent="-342900" algn="just">
              <a:lnSpc>
                <a:spcPct val="100000"/>
              </a:lnSpc>
              <a:spcBef>
                <a:spcPts val="0"/>
              </a:spcBef>
              <a:buSzPct val="100000"/>
              <a:buFont typeface="Arial" panose="020B0604020202020204" pitchFamily="34" charset="0"/>
              <a:buChar char="•"/>
            </a:pPr>
            <a:r>
              <a:rPr lang="en-ZA" sz="1500" dirty="0">
                <a:solidFill>
                  <a:schemeClr val="dk1"/>
                </a:solidFill>
                <a:latin typeface="Arial Narrow" panose="020B0606020202030204" pitchFamily="34" charset="0"/>
                <a:cs typeface="Arial" panose="020B0604020202020204" pitchFamily="34" charset="0"/>
              </a:rPr>
              <a:t>definition of conditions of service is provided for clarity; and</a:t>
            </a:r>
          </a:p>
          <a:p>
            <a:pPr marL="342900" indent="-342900" algn="just">
              <a:lnSpc>
                <a:spcPct val="100000"/>
              </a:lnSpc>
              <a:spcBef>
                <a:spcPts val="0"/>
              </a:spcBef>
              <a:buSzPct val="100000"/>
              <a:buFont typeface="Arial" panose="020B0604020202020204" pitchFamily="34" charset="0"/>
              <a:buChar char="•"/>
            </a:pPr>
            <a:r>
              <a:rPr lang="en-ZA" sz="1500" dirty="0">
                <a:solidFill>
                  <a:schemeClr val="dk1"/>
                </a:solidFill>
                <a:latin typeface="Arial Narrow" panose="020B0606020202030204" pitchFamily="34" charset="0"/>
                <a:cs typeface="Arial" panose="020B0604020202020204" pitchFamily="34" charset="0"/>
              </a:rPr>
              <a:t>provides that the COM must take into account affordability and any other factors prescribed by the Minister in consultation with the Minister of Finance.</a:t>
            </a:r>
          </a:p>
          <a:p>
            <a:pPr algn="just">
              <a:lnSpc>
                <a:spcPct val="100000"/>
              </a:lnSpc>
              <a:spcBef>
                <a:spcPts val="0"/>
              </a:spcBef>
              <a:buSzPct val="100000"/>
            </a:pPr>
            <a:endParaRPr lang="en-ZA" sz="1500" dirty="0">
              <a:solidFill>
                <a:schemeClr val="dk1"/>
              </a:solidFill>
              <a:latin typeface="Arial Narrow" panose="020B0606020202030204" pitchFamily="34" charset="0"/>
              <a:cs typeface="Arial" panose="020B0604020202020204" pitchFamily="34" charset="0"/>
            </a:endParaRPr>
          </a:p>
          <a:p>
            <a:pPr algn="just">
              <a:lnSpc>
                <a:spcPct val="100000"/>
              </a:lnSpc>
              <a:spcBef>
                <a:spcPts val="0"/>
              </a:spcBef>
              <a:buSzPct val="100000"/>
            </a:pPr>
            <a:r>
              <a:rPr lang="en-ZA" sz="1500" b="1" dirty="0">
                <a:solidFill>
                  <a:schemeClr val="dk1"/>
                </a:solidFill>
                <a:latin typeface="Arial Narrow" panose="020B0606020202030204" pitchFamily="34" charset="0"/>
                <a:cs typeface="Arial" panose="020B0604020202020204" pitchFamily="34" charset="0"/>
              </a:rPr>
              <a:t>Principles adopted in the drafting of these provisions-</a:t>
            </a:r>
          </a:p>
          <a:p>
            <a:pPr marL="285750" indent="-285750" algn="just">
              <a:lnSpc>
                <a:spcPct val="100000"/>
              </a:lnSpc>
              <a:spcBef>
                <a:spcPts val="0"/>
              </a:spcBef>
              <a:buSzPct val="100000"/>
              <a:buFont typeface="Arial" panose="020B0604020202020204" pitchFamily="34" charset="0"/>
              <a:buChar char="•"/>
            </a:pPr>
            <a:r>
              <a:rPr lang="en-ZA" sz="1500" b="1" dirty="0">
                <a:solidFill>
                  <a:schemeClr val="dk1"/>
                </a:solidFill>
                <a:latin typeface="Arial Narrow" panose="020B0606020202030204" pitchFamily="34" charset="0"/>
                <a:cs typeface="Arial" panose="020B0604020202020204" pitchFamily="34" charset="0"/>
              </a:rPr>
              <a:t> </a:t>
            </a:r>
            <a:r>
              <a:rPr lang="en-ZA" sz="1500" dirty="0">
                <a:solidFill>
                  <a:schemeClr val="dk1"/>
                </a:solidFill>
                <a:latin typeface="Arial Narrow" panose="020B0606020202030204" pitchFamily="34" charset="0"/>
                <a:cs typeface="Arial" panose="020B0604020202020204" pitchFamily="34" charset="0"/>
              </a:rPr>
              <a:t>These provisions are subject to the LRA and any collective agreements;</a:t>
            </a:r>
          </a:p>
          <a:p>
            <a:pPr marL="342900" indent="-342900" algn="just">
              <a:lnSpc>
                <a:spcPct val="100000"/>
              </a:lnSpc>
              <a:spcBef>
                <a:spcPts val="0"/>
              </a:spcBef>
              <a:buSzPct val="100000"/>
              <a:buFont typeface="Arial" panose="020B0604020202020204" pitchFamily="34" charset="0"/>
              <a:buChar char="•"/>
            </a:pPr>
            <a:r>
              <a:rPr lang="en-ZA" sz="1500" dirty="0">
                <a:solidFill>
                  <a:schemeClr val="dk1"/>
                </a:solidFill>
                <a:latin typeface="Arial Narrow" panose="020B0606020202030204" pitchFamily="34" charset="0"/>
                <a:cs typeface="Arial" panose="020B0604020202020204" pitchFamily="34" charset="0"/>
              </a:rPr>
              <a:t>They do not seek to interfere with existing collective bargaining structures and processes and must be separated from bargaining outcomes. It seeks to strengthen the way the state coordinates itself and manages its finances to ensure that certain sectors are not advantaged over others.  </a:t>
            </a: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29</a:t>
            </a:fld>
            <a:endParaRPr lang="en-ZA" sz="1800" b="1" dirty="0">
              <a:solidFill>
                <a:schemeClr val="bg1"/>
              </a:solidFill>
            </a:endParaRPr>
          </a:p>
        </p:txBody>
      </p:sp>
    </p:spTree>
    <p:extLst>
      <p:ext uri="{BB962C8B-B14F-4D97-AF65-F5344CB8AC3E}">
        <p14:creationId xmlns:p14="http://schemas.microsoft.com/office/powerpoint/2010/main" xmlns="" val="2296729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CONTEXT</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fontScale="92500" lnSpcReduction="20000"/>
          </a:bodyPr>
          <a:lstStyle/>
          <a:p>
            <a:pPr marL="285750" indent="-285750" algn="just">
              <a:buFont typeface="Wingdings" panose="05000000000000000000" pitchFamily="2" charset="2"/>
              <a:buChar char="ü"/>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process to amend the Public Service Act, 1994 and the Public Administration Management Act, 2014 was initiated in 2019.</a:t>
            </a: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Bills are adopt a holistic approach to public administration looking at all pillars of the public administration –</a:t>
            </a:r>
          </a:p>
          <a:p>
            <a:pPr marL="962025" marR="0" lvl="0" indent="-514350"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arenBoth"/>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Citizens- how do citizens benefit from the public administration?</a:t>
            </a:r>
          </a:p>
          <a:p>
            <a:pPr marL="962025" marR="0" lvl="0" indent="-514350"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arenBoth"/>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Government- how does Government meet its obligations to the citizens of South Africa?</a:t>
            </a:r>
          </a:p>
          <a:p>
            <a:pPr marL="962025" marR="0" lvl="0" indent="-514350"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arenBoth"/>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service- how the public administration renders the service to meet the demands of the citizens and to ensure that Government’s obligations are fulfilled.</a:t>
            </a:r>
          </a:p>
          <a:p>
            <a:pPr marL="962025" marR="0" lvl="0" indent="-514350"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arenBoth"/>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employees in the public administration- what is expected from public servants to ensure that the service is properly rendered.</a:t>
            </a: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 genesis of the provisions arise from, amongst others, the National Development Plan, changes in labour legislation and policy, the objectives of the Single Public Administration Initiative, the Professionalisation Framework and the Response Plan of the President to the </a:t>
            </a:r>
            <a:r>
              <a:rPr kumimoji="0" lang="en-ZA"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Arial" panose="020B0604020202020204" pitchFamily="34" charset="0"/>
              </a:rPr>
              <a:t>Zondo</a:t>
            </a: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 Report.</a:t>
            </a:r>
          </a:p>
          <a:p>
            <a:pPr marL="285750" marR="0" lvl="0" indent="-28575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rPr>
              <a:t>The Bills seek to-</a:t>
            </a:r>
          </a:p>
          <a:p>
            <a:pPr marL="990600" marR="0" lvl="0" indent="-542925"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arenBoth"/>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create a public administration that is people-</a:t>
            </a:r>
            <a:r>
              <a:rPr kumimoji="0" lang="en-GB" sz="1800" b="0" i="0" u="none" strike="noStrike" kern="1200" cap="none" spc="0" normalizeH="0" baseline="0" noProof="0" dirty="0" err="1">
                <a:ln>
                  <a:noFill/>
                </a:ln>
                <a:solidFill>
                  <a:prstClr val="black"/>
                </a:solidFill>
                <a:effectLst/>
                <a:uLnTx/>
                <a:uFillTx/>
                <a:latin typeface="Arial Narrow" panose="020B0606020202030204" pitchFamily="34" charset="0"/>
                <a:ea typeface="+mn-ea"/>
                <a:cs typeface="+mn-cs"/>
              </a:rPr>
              <a:t>centered</a:t>
            </a: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 cohesive, synergised, efficient and effective;</a:t>
            </a:r>
          </a:p>
          <a:p>
            <a:pPr marL="990600" marR="0" lvl="0" indent="-542925"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arenBoth"/>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strengthen the existing legislation to ensure that the public service functions and is structured to execute the lawful policies of government as contemplated in section 197 of the Constitution; </a:t>
            </a:r>
          </a:p>
          <a:p>
            <a:pPr marL="990600" marR="0" lvl="0" indent="-542925"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arenBoth"/>
              <a:tabLst/>
              <a:defRPr/>
            </a:pPr>
            <a:r>
              <a:rPr kumimoji="0" lang="en-GB"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professionalise the public administration to ensure that the values and principles contained in section 195 of the Constitution are realised;</a:t>
            </a:r>
          </a:p>
          <a:p>
            <a:pPr marL="990600" marR="0" lvl="0" indent="-542925" algn="just" defTabSz="914400" rtl="0" eaLnBrk="1" fontAlgn="auto" latinLnBrk="0" hangingPunct="1">
              <a:lnSpc>
                <a:spcPct val="90000"/>
              </a:lnSpc>
              <a:spcBef>
                <a:spcPts val="1000"/>
              </a:spcBef>
              <a:spcAft>
                <a:spcPts val="0"/>
              </a:spcAft>
              <a:buClrTx/>
              <a:buSzTx/>
              <a:buFont typeface="Arial" panose="020B0604020202020204" pitchFamily="34" charset="0"/>
              <a:buAutoNum type="alphaLcParenBoth"/>
              <a:tabLst/>
              <a:defRPr/>
            </a:pPr>
            <a: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improve the State’s capacity (employees with the necessary skills and attributes) and capability (systems, structures, processes, governance instruments, technologies and innovation) to deliver services to the citizens of the country.</a:t>
            </a:r>
            <a:endParaRPr kumimoji="0" lang="en-ZA" sz="17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Arial" panose="020B060402020202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Narrow" panose="020B060602020203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3</a:t>
            </a:fld>
            <a:endParaRPr lang="en-ZA" sz="1800" b="1" dirty="0">
              <a:solidFill>
                <a:schemeClr val="bg1"/>
              </a:solidFill>
            </a:endParaRPr>
          </a:p>
        </p:txBody>
      </p:sp>
    </p:spTree>
    <p:extLst>
      <p:ext uri="{BB962C8B-B14F-4D97-AF65-F5344CB8AC3E}">
        <p14:creationId xmlns:p14="http://schemas.microsoft.com/office/powerpoint/2010/main" xmlns="" val="102038168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2800" b="1" dirty="0">
                <a:latin typeface="Arial Narrow" panose="020B0606020202030204" pitchFamily="34" charset="0"/>
              </a:rPr>
              <a:t>CLAUSE 15- AMENDMENT TO SECTION 18 OF THE PRINCIPAL ACT</a:t>
            </a:r>
            <a:r>
              <a:rPr lang="en-ZA" sz="3200" b="1" dirty="0">
                <a:latin typeface="Arial Narrow" panose="020B0606020202030204" pitchFamily="34" charset="0"/>
              </a:rPr>
              <a:t> </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marL="457200" lvl="0" indent="-457200" algn="just">
              <a:buFont typeface="Wingdings" panose="05000000000000000000" pitchFamily="2" charset="2"/>
              <a:buChar char="ü"/>
            </a:pPr>
            <a:endParaRPr lang="en-GB" dirty="0">
              <a:solidFill>
                <a:schemeClr val="dk1"/>
              </a:solidFill>
              <a:latin typeface="Arial Narrow" panose="020B0606020202030204" pitchFamily="34" charset="0"/>
              <a:cs typeface="Arial" panose="020B0604020202020204" pitchFamily="34" charset="0"/>
            </a:endParaRPr>
          </a:p>
          <a:p>
            <a:pPr algn="just"/>
            <a:r>
              <a:rPr lang="en-ZA" b="1" dirty="0">
                <a:latin typeface="Arial Narrow" panose="020B0606020202030204" pitchFamily="34" charset="0"/>
                <a:cs typeface="Arial" panose="020B0604020202020204" pitchFamily="34" charset="0"/>
              </a:rPr>
              <a:t>Clause 15- Regulations</a:t>
            </a:r>
          </a:p>
          <a:p>
            <a:pPr lvl="0" algn="just"/>
            <a:endParaRPr lang="en-ZA" dirty="0">
              <a:solidFill>
                <a:schemeClr val="dk1"/>
              </a:solidFill>
              <a:latin typeface="Arial Narrow" panose="020B0606020202030204" pitchFamily="34" charset="0"/>
              <a:cs typeface="Arial" panose="020B0604020202020204" pitchFamily="34" charset="0"/>
            </a:endParaRPr>
          </a:p>
          <a:p>
            <a:pPr marL="342900" lvl="0" indent="-342900" algn="just">
              <a:lnSpc>
                <a:spcPct val="100000"/>
              </a:lnSpc>
              <a:spcBef>
                <a:spcPts val="0"/>
              </a:spcBef>
              <a:buFont typeface="Arial" panose="020B0604020202020204" pitchFamily="34" charset="0"/>
              <a:buChar char="•"/>
              <a:defRPr/>
            </a:pPr>
            <a:r>
              <a:rPr lang="en-ZA" dirty="0">
                <a:solidFill>
                  <a:schemeClr val="dk1"/>
                </a:solidFill>
                <a:latin typeface="Arial Narrow" panose="020B0606020202030204" pitchFamily="34" charset="0"/>
                <a:cs typeface="Arial" panose="020B0604020202020204" pitchFamily="34" charset="0"/>
              </a:rPr>
              <a:t>To amend section 18(2) of the </a:t>
            </a:r>
            <a:r>
              <a:rPr lang="en-GB" dirty="0">
                <a:solidFill>
                  <a:schemeClr val="dk1"/>
                </a:solidFill>
                <a:latin typeface="Arial Narrow" panose="020B0606020202030204" pitchFamily="34" charset="0"/>
                <a:cs typeface="Arial" panose="020B0604020202020204" pitchFamily="34" charset="0"/>
              </a:rPr>
              <a:t>Principal Act</a:t>
            </a:r>
            <a:r>
              <a:rPr lang="en-ZA" dirty="0">
                <a:solidFill>
                  <a:schemeClr val="dk1"/>
                </a:solidFill>
                <a:latin typeface="Arial Narrow" panose="020B0606020202030204" pitchFamily="34" charset="0"/>
                <a:cs typeface="Arial" panose="020B0604020202020204" pitchFamily="34" charset="0"/>
              </a:rPr>
              <a:t> to provide for the making of regulations by the Minister for the Public Service and Administration, in so far as it relates to municipalities, in consultation with the Minister responsible for local government and the Minister of Finance, </a:t>
            </a:r>
            <a:r>
              <a:rPr lang="en-ZA" u="sng" dirty="0">
                <a:solidFill>
                  <a:schemeClr val="dk1"/>
                </a:solidFill>
                <a:latin typeface="Arial Narrow" panose="020B0606020202030204" pitchFamily="34" charset="0"/>
                <a:cs typeface="Arial" panose="020B0604020202020204" pitchFamily="34" charset="0"/>
              </a:rPr>
              <a:t>after consultation</a:t>
            </a:r>
            <a:r>
              <a:rPr lang="en-ZA" dirty="0">
                <a:solidFill>
                  <a:schemeClr val="dk1"/>
                </a:solidFill>
                <a:latin typeface="Arial Narrow" panose="020B0606020202030204" pitchFamily="34" charset="0"/>
                <a:cs typeface="Arial" panose="020B0604020202020204" pitchFamily="34" charset="0"/>
              </a:rPr>
              <a:t> with organised local government. This is to align with the process currently adopted by the Local Government: Municipal System Act, 2000 regarding the issuing of regulations. </a:t>
            </a:r>
          </a:p>
          <a:p>
            <a:pPr marL="342900" indent="-342900" algn="just">
              <a:lnSpc>
                <a:spcPct val="100000"/>
              </a:lnSpc>
              <a:spcBef>
                <a:spcPts val="0"/>
              </a:spcBef>
              <a:buSzPct val="100000"/>
              <a:buFont typeface="Wingdings" panose="05000000000000000000" pitchFamily="2" charset="2"/>
              <a:buChar char="ü"/>
            </a:pP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30</a:t>
            </a:fld>
            <a:endParaRPr lang="en-ZA" sz="1800" b="1" dirty="0">
              <a:solidFill>
                <a:schemeClr val="bg1"/>
              </a:solidFill>
            </a:endParaRPr>
          </a:p>
        </p:txBody>
      </p:sp>
    </p:spTree>
    <p:extLst>
      <p:ext uri="{BB962C8B-B14F-4D97-AF65-F5344CB8AC3E}">
        <p14:creationId xmlns:p14="http://schemas.microsoft.com/office/powerpoint/2010/main" xmlns="" val="11347117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2800" b="1" dirty="0">
                <a:latin typeface="Arial Narrow" panose="020B0606020202030204" pitchFamily="34" charset="0"/>
              </a:rPr>
              <a:t>CLAUSE 16- AMENDMENT TO SCHEDULE TO THE PRINCIPAL ACT</a:t>
            </a:r>
            <a:r>
              <a:rPr lang="en-ZA" sz="3200" b="1" dirty="0">
                <a:latin typeface="Arial Narrow" panose="020B0606020202030204" pitchFamily="34" charset="0"/>
              </a:rPr>
              <a:t> </a:t>
            </a: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marL="457200" lvl="0" indent="-457200" algn="just">
              <a:buFont typeface="Wingdings" panose="05000000000000000000" pitchFamily="2" charset="2"/>
              <a:buChar char="ü"/>
            </a:pPr>
            <a:endParaRPr lang="en-GB" dirty="0">
              <a:solidFill>
                <a:schemeClr val="dk1"/>
              </a:solidFill>
              <a:latin typeface="Arial Narrow" panose="020B0606020202030204" pitchFamily="34" charset="0"/>
              <a:cs typeface="Arial" panose="020B0604020202020204" pitchFamily="34" charset="0"/>
            </a:endParaRPr>
          </a:p>
          <a:p>
            <a:pPr algn="just"/>
            <a:r>
              <a:rPr lang="en-ZA" b="1" dirty="0">
                <a:latin typeface="Arial Narrow" panose="020B0606020202030204" pitchFamily="34" charset="0"/>
                <a:cs typeface="Arial" panose="020B0604020202020204" pitchFamily="34" charset="0"/>
              </a:rPr>
              <a:t>Clause 16- Laws repealed or amended</a:t>
            </a:r>
          </a:p>
          <a:p>
            <a:pPr marL="342900" lvl="0" indent="-342900" algn="just">
              <a:lnSpc>
                <a:spcPct val="100000"/>
              </a:lnSpc>
              <a:spcBef>
                <a:spcPts val="0"/>
              </a:spcBef>
              <a:buFont typeface="Arial" panose="020B0604020202020204" pitchFamily="34" charset="0"/>
              <a:buChar char="•"/>
              <a:defRPr/>
            </a:pPr>
            <a:endParaRPr lang="en-ZA" dirty="0">
              <a:solidFill>
                <a:schemeClr val="dk1"/>
              </a:solidFill>
              <a:latin typeface="Arial Narrow" panose="020B0606020202030204" pitchFamily="34" charset="0"/>
              <a:cs typeface="Arial" panose="020B0604020202020204" pitchFamily="34" charset="0"/>
            </a:endParaRPr>
          </a:p>
          <a:p>
            <a:pPr marL="342900" lvl="0" indent="-342900" algn="just">
              <a:lnSpc>
                <a:spcPct val="100000"/>
              </a:lnSpc>
              <a:spcBef>
                <a:spcPts val="0"/>
              </a:spcBef>
              <a:buFont typeface="Arial" panose="020B0604020202020204" pitchFamily="34" charset="0"/>
              <a:buChar char="•"/>
              <a:defRPr/>
            </a:pPr>
            <a:r>
              <a:rPr lang="en-ZA" dirty="0">
                <a:solidFill>
                  <a:schemeClr val="dk1"/>
                </a:solidFill>
                <a:latin typeface="Arial Narrow" panose="020B0606020202030204" pitchFamily="34" charset="0"/>
                <a:cs typeface="Arial" panose="020B0604020202020204" pitchFamily="34" charset="0"/>
              </a:rPr>
              <a:t>To </a:t>
            </a:r>
            <a:r>
              <a:rPr lang="en-ZA" dirty="0">
                <a:latin typeface="Arial Narrow" panose="020B0606020202030204" pitchFamily="34" charset="0"/>
              </a:rPr>
              <a:t>re-enact of section 14 of the Public Service Act to align with the amendment in clause 2.</a:t>
            </a:r>
          </a:p>
          <a:p>
            <a:pPr marL="342900" lvl="0" indent="-342900" algn="just">
              <a:lnSpc>
                <a:spcPct val="100000"/>
              </a:lnSpc>
              <a:spcBef>
                <a:spcPts val="0"/>
              </a:spcBef>
              <a:buFont typeface="Arial" panose="020B0604020202020204" pitchFamily="34" charset="0"/>
              <a:buChar char="•"/>
              <a:defRPr/>
            </a:pPr>
            <a:r>
              <a:rPr lang="en-ZA" dirty="0">
                <a:solidFill>
                  <a:schemeClr val="dk1"/>
                </a:solidFill>
                <a:latin typeface="Arial Narrow" panose="020B0606020202030204" pitchFamily="34" charset="0"/>
                <a:cs typeface="Arial" panose="020B0604020202020204" pitchFamily="34" charset="0"/>
              </a:rPr>
              <a:t> To amend section 2(2A) of the </a:t>
            </a:r>
            <a:r>
              <a:rPr lang="en-ZA" dirty="0">
                <a:latin typeface="Arial Narrow" panose="020B0606020202030204" pitchFamily="34" charset="0"/>
              </a:rPr>
              <a:t>Public Service Act to align with the amendment in clause 14 relating to the COM.</a:t>
            </a:r>
            <a:endParaRPr lang="en-ZA" dirty="0">
              <a:latin typeface="Arial" panose="020B060402020202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31</a:t>
            </a:fld>
            <a:endParaRPr lang="en-ZA" sz="1800" b="1" dirty="0">
              <a:solidFill>
                <a:schemeClr val="bg1"/>
              </a:solidFill>
            </a:endParaRPr>
          </a:p>
        </p:txBody>
      </p:sp>
    </p:spTree>
    <p:extLst>
      <p:ext uri="{BB962C8B-B14F-4D97-AF65-F5344CB8AC3E}">
        <p14:creationId xmlns:p14="http://schemas.microsoft.com/office/powerpoint/2010/main" xmlns="" val="90777493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2DC9E25A-9A0F-4A1E-B81E-2CE7DE58EE2E}" type="slidenum">
              <a:rPr lang="en-US" smtClean="0"/>
              <a:pPr>
                <a:spcAft>
                  <a:spcPts val="600"/>
                </a:spcAft>
              </a:pPr>
              <a:t>32</a:t>
            </a:fld>
            <a:endParaRPr lang="en-US"/>
          </a:p>
        </p:txBody>
      </p:sp>
      <p:pic>
        <p:nvPicPr>
          <p:cNvPr id="7" name="Picture 6">
            <a:extLst>
              <a:ext uri="{FF2B5EF4-FFF2-40B4-BE49-F238E27FC236}">
                <a16:creationId xmlns:a16="http://schemas.microsoft.com/office/drawing/2014/main" xmlns="" id="{04C11570-B545-195C-75F8-6933D7D4907A}"/>
              </a:ext>
            </a:extLst>
          </p:cNvPr>
          <p:cNvPicPr>
            <a:picLocks noChangeAspect="1"/>
          </p:cNvPicPr>
          <p:nvPr/>
        </p:nvPicPr>
        <p:blipFill rotWithShape="1">
          <a:blip r:embed="rId2" cstate="print"/>
          <a:srcRect l="19813" t="19551" r="5376" b="25850"/>
          <a:stretch/>
        </p:blipFill>
        <p:spPr>
          <a:xfrm>
            <a:off x="0" y="0"/>
            <a:ext cx="12192000" cy="5610717"/>
          </a:xfrm>
          <a:prstGeom prst="rect">
            <a:avLst/>
          </a:prstGeom>
        </p:spPr>
      </p:pic>
    </p:spTree>
    <p:extLst>
      <p:ext uri="{BB962C8B-B14F-4D97-AF65-F5344CB8AC3E}">
        <p14:creationId xmlns:p14="http://schemas.microsoft.com/office/powerpoint/2010/main" xmlns="" val="10690554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PROCESSES</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ZA"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The Bills were published for public comment in the Government Gazette on 6 April 2021.</a:t>
            </a: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ZA"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Extensive comments were received on both the Public Service Amendment Bill and the Public Administration Management Amendment Bill.</a:t>
            </a: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kumimoji="0" lang="en-ZA" sz="2000" b="0" i="0" u="none" strike="noStrike" kern="1200" cap="none" spc="0" normalizeH="0" baseline="0" noProof="0" dirty="0">
                <a:ln>
                  <a:noFill/>
                </a:ln>
                <a:solidFill>
                  <a:prstClr val="black"/>
                </a:solidFill>
                <a:effectLst/>
                <a:uLnTx/>
                <a:uFillTx/>
                <a:latin typeface="Arial Narrow" panose="020B0606020202030204" pitchFamily="34" charset="0"/>
                <a:ea typeface="+mn-ea"/>
                <a:cs typeface="+mn-cs"/>
              </a:rPr>
              <a:t>Bills were extensively consulted at the relevant Bargaining Councils and processed through </a:t>
            </a:r>
            <a:r>
              <a:rPr lang="en-ZA" sz="2000" dirty="0">
                <a:solidFill>
                  <a:prstClr val="black"/>
                </a:solidFill>
                <a:latin typeface="Arial Narrow" panose="020B0606020202030204" pitchFamily="34" charset="0"/>
              </a:rPr>
              <a:t>NEDLAC.</a:t>
            </a: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ZA" sz="2000" dirty="0">
                <a:solidFill>
                  <a:prstClr val="black"/>
                </a:solidFill>
                <a:latin typeface="Arial Narrow" panose="020B0606020202030204" pitchFamily="34" charset="0"/>
              </a:rPr>
              <a:t>The parties at NEDLAC have agreed to the redrafted Bill after intensive engagements.</a:t>
            </a:r>
          </a:p>
          <a:p>
            <a:pPr marL="342900" marR="0" lvl="0" indent="-342900" algn="just" defTabSz="914400" rtl="0" eaLnBrk="1" fontAlgn="auto" latinLnBrk="0" hangingPunct="1">
              <a:lnSpc>
                <a:spcPct val="90000"/>
              </a:lnSpc>
              <a:spcBef>
                <a:spcPts val="1000"/>
              </a:spcBef>
              <a:spcAft>
                <a:spcPts val="0"/>
              </a:spcAft>
              <a:buClrTx/>
              <a:buSzTx/>
              <a:buFont typeface="Wingdings" panose="05000000000000000000" pitchFamily="2" charset="2"/>
              <a:buChar char="ü"/>
              <a:tabLst/>
              <a:defRPr/>
            </a:pPr>
            <a:r>
              <a:rPr lang="en-ZA" sz="2000" dirty="0">
                <a:solidFill>
                  <a:prstClr val="black"/>
                </a:solidFill>
                <a:latin typeface="Arial Narrow" panose="020B0606020202030204" pitchFamily="34" charset="0"/>
              </a:rPr>
              <a:t>The necessary legislative processes, including certification and SEIAS,  have been followed and the Bills are now presented to the Committee for consideration.</a:t>
            </a:r>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Narrow" panose="020B060602020203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4</a:t>
            </a:fld>
            <a:endParaRPr lang="en-ZA" sz="1800" b="1" dirty="0">
              <a:solidFill>
                <a:schemeClr val="bg1"/>
              </a:solidFill>
            </a:endParaRPr>
          </a:p>
        </p:txBody>
      </p:sp>
    </p:spTree>
    <p:extLst>
      <p:ext uri="{BB962C8B-B14F-4D97-AF65-F5344CB8AC3E}">
        <p14:creationId xmlns:p14="http://schemas.microsoft.com/office/powerpoint/2010/main" xmlns="" val="933811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07367" y="5662504"/>
            <a:ext cx="2948751" cy="982084"/>
          </a:xfrm>
          <a:prstGeom prst="rect">
            <a:avLst/>
          </a:prstGeom>
        </p:spPr>
      </p:pic>
      <p:sp>
        <p:nvSpPr>
          <p:cNvPr id="7" name="TextBox 6"/>
          <p:cNvSpPr txBox="1"/>
          <p:nvPr/>
        </p:nvSpPr>
        <p:spPr>
          <a:xfrm>
            <a:off x="4223792" y="5889466"/>
            <a:ext cx="4176464" cy="707886"/>
          </a:xfrm>
          <a:prstGeom prst="rect">
            <a:avLst/>
          </a:prstGeom>
          <a:noFill/>
        </p:spPr>
        <p:txBody>
          <a:bodyPr wrap="square" rtlCol="0">
            <a:spAutoFit/>
          </a:bodyPr>
          <a:lstStyle/>
          <a:p>
            <a:pPr algn="ctr"/>
            <a:r>
              <a:rPr lang="en-ZA" sz="2000" b="1" dirty="0"/>
              <a:t>“Growing South Africa together for a </a:t>
            </a:r>
          </a:p>
          <a:p>
            <a:pPr algn="ctr"/>
            <a:r>
              <a:rPr lang="en-ZA" sz="2000" b="1" dirty="0"/>
              <a:t>capable and ethical Public Service”</a:t>
            </a:r>
          </a:p>
        </p:txBody>
      </p:sp>
      <p:pic>
        <p:nvPicPr>
          <p:cNvPr id="13" name="Picture 1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465031" y="5662504"/>
            <a:ext cx="1095913" cy="964403"/>
          </a:xfrm>
          <a:prstGeom prst="rect">
            <a:avLst/>
          </a:prstGeom>
        </p:spPr>
      </p:pic>
      <p:sp>
        <p:nvSpPr>
          <p:cNvPr id="9" name="Rectangle 8">
            <a:extLst>
              <a:ext uri="{FF2B5EF4-FFF2-40B4-BE49-F238E27FC236}">
                <a16:creationId xmlns:a16="http://schemas.microsoft.com/office/drawing/2014/main" xmlns="" id="{793461EF-E7AD-4DAD-906B-9575A79FF884}"/>
              </a:ext>
            </a:extLst>
          </p:cNvPr>
          <p:cNvSpPr/>
          <p:nvPr/>
        </p:nvSpPr>
        <p:spPr bwMode="ltGray">
          <a:xfrm>
            <a:off x="0" y="2564904"/>
            <a:ext cx="10545091" cy="126448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lvl="0"/>
            <a:r>
              <a:rPr lang="en-US" sz="4000" dirty="0">
                <a:solidFill>
                  <a:prstClr val="white"/>
                </a:solidFill>
              </a:rPr>
              <a:t>PUBLIC SERVICE AMENDMENT BILL, 2023</a:t>
            </a:r>
          </a:p>
        </p:txBody>
      </p:sp>
      <p:sp>
        <p:nvSpPr>
          <p:cNvPr id="11" name="Rectangle 10">
            <a:extLst>
              <a:ext uri="{FF2B5EF4-FFF2-40B4-BE49-F238E27FC236}">
                <a16:creationId xmlns:a16="http://schemas.microsoft.com/office/drawing/2014/main" xmlns="" id="{1B5088A7-5BD6-46D1-B6A1-0FE189799EC4}"/>
              </a:ext>
            </a:extLst>
          </p:cNvPr>
          <p:cNvSpPr/>
          <p:nvPr/>
        </p:nvSpPr>
        <p:spPr>
          <a:xfrm>
            <a:off x="2855641" y="4633044"/>
            <a:ext cx="9336360" cy="477945"/>
          </a:xfrm>
          <a:prstGeom prst="rect">
            <a:avLst/>
          </a:prstGeom>
          <a:solidFill>
            <a:srgbClr val="00743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ZA" sz="1400" b="1" dirty="0">
              <a:solidFill>
                <a:schemeClr val="bg1"/>
              </a:solidFill>
              <a:latin typeface="Tw Cen MT" panose="020B0602020104020603" pitchFamily="34" charset="0"/>
            </a:endParaRPr>
          </a:p>
          <a:p>
            <a:endParaRPr lang="en-ZA" dirty="0"/>
          </a:p>
        </p:txBody>
      </p:sp>
      <p:sp>
        <p:nvSpPr>
          <p:cNvPr id="12" name="Subtitle 2">
            <a:extLst>
              <a:ext uri="{FF2B5EF4-FFF2-40B4-BE49-F238E27FC236}">
                <a16:creationId xmlns:a16="http://schemas.microsoft.com/office/drawing/2014/main" xmlns="" id="{1CEBC433-1EC4-423D-B3EB-EF748E35FB69}"/>
              </a:ext>
            </a:extLst>
          </p:cNvPr>
          <p:cNvSpPr txBox="1">
            <a:spLocks/>
          </p:cNvSpPr>
          <p:nvPr/>
        </p:nvSpPr>
        <p:spPr>
          <a:xfrm>
            <a:off x="10200456" y="4633044"/>
            <a:ext cx="1991544" cy="477945"/>
          </a:xfrm>
          <a:prstGeom prst="rect">
            <a:avLst/>
          </a:prstGeom>
          <a:solidFill>
            <a:srgbClr val="00B050"/>
          </a:solidFill>
          <a:ln>
            <a:noFill/>
          </a:ln>
        </p:spPr>
        <p:txBody>
          <a:bodyPr>
            <a:normAutofit/>
          </a:bodyPr>
          <a:lstStyle>
            <a:lvl1pPr marL="0" indent="0" algn="r" defTabSz="914400" rtl="0" eaLnBrk="1" latinLnBrk="0" hangingPunct="1">
              <a:spcBef>
                <a:spcPct val="20000"/>
              </a:spcBef>
              <a:buFont typeface="Arial" pitchFamily="34" charset="0"/>
              <a:buNone/>
              <a:defRPr sz="2000" kern="1200">
                <a:solidFill>
                  <a:schemeClr val="tx1"/>
                </a:solidFill>
                <a:latin typeface="+mn-lt"/>
                <a:ea typeface="+mn-ea"/>
                <a:cs typeface="+mn-cs"/>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pPr algn="just"/>
            <a:r>
              <a:rPr lang="en-ZA" b="1" dirty="0">
                <a:solidFill>
                  <a:schemeClr val="bg1"/>
                </a:solidFill>
                <a:latin typeface="Tw Cen MT" panose="020B0602020104020603" pitchFamily="34" charset="0"/>
              </a:rPr>
              <a:t> </a:t>
            </a:r>
            <a:endParaRPr lang="en-ZA" dirty="0">
              <a:latin typeface="Tw Cen MT" panose="020B0602020104020603" pitchFamily="34" charset="0"/>
            </a:endParaRPr>
          </a:p>
        </p:txBody>
      </p:sp>
      <p:sp>
        <p:nvSpPr>
          <p:cNvPr id="15" name="Title 1">
            <a:extLst>
              <a:ext uri="{FF2B5EF4-FFF2-40B4-BE49-F238E27FC236}">
                <a16:creationId xmlns:a16="http://schemas.microsoft.com/office/drawing/2014/main" xmlns="" id="{E597F358-6318-4F87-B43B-2C6026C0BFDB}"/>
              </a:ext>
            </a:extLst>
          </p:cNvPr>
          <p:cNvSpPr txBox="1">
            <a:spLocks/>
          </p:cNvSpPr>
          <p:nvPr/>
        </p:nvSpPr>
        <p:spPr>
          <a:xfrm>
            <a:off x="119336" y="2699028"/>
            <a:ext cx="10081120" cy="1373070"/>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US" sz="3600" dirty="0">
              <a:solidFill>
                <a:srgbClr val="92D050"/>
              </a:solidFill>
            </a:endParaRPr>
          </a:p>
        </p:txBody>
      </p:sp>
      <p:sp>
        <p:nvSpPr>
          <p:cNvPr id="3" name="Slide Number Placeholder 2"/>
          <p:cNvSpPr>
            <a:spLocks noGrp="1"/>
          </p:cNvSpPr>
          <p:nvPr>
            <p:ph type="sldNum" sz="quarter" idx="12"/>
          </p:nvPr>
        </p:nvSpPr>
        <p:spPr/>
        <p:txBody>
          <a:bodyPr/>
          <a:lstStyle/>
          <a:p>
            <a:fld id="{75DB6934-FAC2-41EE-84B2-6768B514F698}" type="slidenum">
              <a:rPr lang="en-ZA" smtClean="0"/>
              <a:pPr/>
              <a:t>5</a:t>
            </a:fld>
            <a:endParaRPr lang="en-ZA" dirty="0"/>
          </a:p>
        </p:txBody>
      </p:sp>
    </p:spTree>
    <p:extLst>
      <p:ext uri="{BB962C8B-B14F-4D97-AF65-F5344CB8AC3E}">
        <p14:creationId xmlns:p14="http://schemas.microsoft.com/office/powerpoint/2010/main" xmlns="" val="29330196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PUBLIC SERVICE AMENDMENT BILL, 2023 </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lvl="0" algn="just">
              <a:lnSpc>
                <a:spcPct val="150000"/>
              </a:lnSpc>
            </a:pPr>
            <a:r>
              <a:rPr lang="en-US" sz="2000" dirty="0">
                <a:solidFill>
                  <a:prstClr val="black"/>
                </a:solidFill>
                <a:latin typeface="Arial Narrow" panose="020B0606020202030204" pitchFamily="34" charset="0"/>
                <a:cs typeface="Arial" panose="020B0604020202020204" pitchFamily="34" charset="0"/>
              </a:rPr>
              <a:t>The Public Service Act, 1994 (The Principal Act) was last amended in 2007 through the Public Service Amendment Act 30 of 2007 to introduce a new dispensation in the public service in line with the basic values and principles contained in the Constitution and other legislative reforms applicable to the public service.</a:t>
            </a:r>
          </a:p>
          <a:p>
            <a:pPr lvl="0" algn="just"/>
            <a:endParaRPr lang="en-US" sz="2000" dirty="0">
              <a:solidFill>
                <a:prstClr val="black"/>
              </a:solidFill>
              <a:latin typeface="Arial Narrow" panose="020B0606020202030204" pitchFamily="34" charset="0"/>
              <a:cs typeface="Arial" panose="020B0604020202020204" pitchFamily="34" charset="0"/>
            </a:endParaRPr>
          </a:p>
          <a:p>
            <a:pPr lvl="0" algn="just">
              <a:lnSpc>
                <a:spcPct val="150000"/>
              </a:lnSpc>
            </a:pPr>
            <a:r>
              <a:rPr lang="en-US" sz="2000" dirty="0">
                <a:solidFill>
                  <a:prstClr val="black"/>
                </a:solidFill>
                <a:latin typeface="Arial Narrow" panose="020B0606020202030204" pitchFamily="34" charset="0"/>
                <a:cs typeface="Arial" panose="020B0604020202020204" pitchFamily="34" charset="0"/>
              </a:rPr>
              <a:t>Following the proposed policy reforms initiated within government necessitated by the National Development Plan 2030 (NDP) and other policy imperatives, various court decisions relating to the field of public administration and matters identified by the South African Law Commission’s Report on legislation administered by the DPSA it has become necessary to review and also amend the Public Service Act.</a:t>
            </a:r>
          </a:p>
          <a:p>
            <a:pPr algn="just"/>
            <a:endParaRPr lang="en-ZA" dirty="0">
              <a:latin typeface="Arial Narrow" panose="020B0606020202030204" pitchFamily="34" charset="0"/>
              <a:cs typeface="Arial" panose="020B0604020202020204" pitchFamily="34" charset="0"/>
            </a:endParaRPr>
          </a:p>
          <a:p>
            <a:pPr lvl="2" algn="just">
              <a:lnSpc>
                <a:spcPct val="150000"/>
              </a:lnSpc>
              <a:spcBef>
                <a:spcPts val="0"/>
              </a:spcBef>
              <a:buSzPct val="100000"/>
            </a:pPr>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Narrow" panose="020B060602020203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6</a:t>
            </a:fld>
            <a:endParaRPr lang="en-ZA" sz="1800" b="1" dirty="0">
              <a:solidFill>
                <a:schemeClr val="bg1"/>
              </a:solidFill>
            </a:endParaRPr>
          </a:p>
        </p:txBody>
      </p:sp>
    </p:spTree>
    <p:extLst>
      <p:ext uri="{BB962C8B-B14F-4D97-AF65-F5344CB8AC3E}">
        <p14:creationId xmlns:p14="http://schemas.microsoft.com/office/powerpoint/2010/main" xmlns="" val="39307607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 1- DEFINITIONS  </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a:bodyPr>
          <a:lstStyle/>
          <a:p>
            <a:pPr algn="just"/>
            <a:r>
              <a:rPr lang="en-ZA" dirty="0">
                <a:latin typeface="Arial Narrow" panose="020B0606020202030204" pitchFamily="34" charset="0"/>
              </a:rPr>
              <a:t>Definitions have been amended for ease of interpretation and clarification-</a:t>
            </a:r>
          </a:p>
          <a:p>
            <a:pPr marL="342900" indent="-342900" algn="just">
              <a:buFont typeface="Arial" panose="020B0604020202020204" pitchFamily="34" charset="0"/>
              <a:buChar char="•"/>
            </a:pPr>
            <a:r>
              <a:rPr lang="en-ZA" dirty="0">
                <a:latin typeface="Arial Narrow" panose="020B0606020202030204" pitchFamily="34" charset="0"/>
              </a:rPr>
              <a:t>“</a:t>
            </a:r>
            <a:r>
              <a:rPr lang="en-ZA" b="1" dirty="0">
                <a:latin typeface="Arial Narrow" panose="020B0606020202030204" pitchFamily="34" charset="0"/>
              </a:rPr>
              <a:t>executive authority</a:t>
            </a:r>
            <a:r>
              <a:rPr lang="en-ZA" dirty="0">
                <a:latin typeface="Arial Narrow" panose="020B0606020202030204" pitchFamily="34" charset="0"/>
              </a:rPr>
              <a:t>” was amended to clearly clarify that the President and Premier exercise authority over National HODs and Provincial HODs respectively.</a:t>
            </a:r>
          </a:p>
          <a:p>
            <a:pPr marL="342900" indent="-342900" algn="just">
              <a:buFont typeface="Arial" panose="020B0604020202020204" pitchFamily="34" charset="0"/>
              <a:buChar char="•"/>
            </a:pPr>
            <a:r>
              <a:rPr lang="en-ZA" dirty="0">
                <a:latin typeface="Arial Narrow" panose="020B0606020202030204" pitchFamily="34" charset="0"/>
              </a:rPr>
              <a:t>“</a:t>
            </a:r>
            <a:r>
              <a:rPr lang="en-ZA" b="1" dirty="0">
                <a:latin typeface="Arial Narrow" panose="020B0606020202030204" pitchFamily="34" charset="0"/>
              </a:rPr>
              <a:t>head of department</a:t>
            </a:r>
            <a:r>
              <a:rPr lang="en-ZA" dirty="0">
                <a:latin typeface="Arial Narrow" panose="020B0606020202030204" pitchFamily="34" charset="0"/>
              </a:rPr>
              <a:t>” was amended to remove reference to employees acting as HODs as this create challenges in interpretation where those acting were not appointed in terms of section 12 of the </a:t>
            </a:r>
            <a:r>
              <a:rPr lang="en-GB" dirty="0">
                <a:solidFill>
                  <a:schemeClr val="dk1"/>
                </a:solidFill>
                <a:latin typeface="Arial Narrow" panose="020B0606020202030204" pitchFamily="34" charset="0"/>
                <a:cs typeface="Arial" panose="020B0604020202020204" pitchFamily="34" charset="0"/>
              </a:rPr>
              <a:t>Principal Act</a:t>
            </a:r>
            <a:r>
              <a:rPr lang="en-ZA" dirty="0">
                <a:latin typeface="Arial Narrow" panose="020B0606020202030204" pitchFamily="34" charset="0"/>
              </a:rPr>
              <a:t> but perform these duties for a specific period.</a:t>
            </a:r>
          </a:p>
          <a:p>
            <a:pPr marL="342900" indent="-342900" algn="just">
              <a:buFont typeface="Arial" panose="020B0604020202020204" pitchFamily="34" charset="0"/>
              <a:buChar char="•"/>
            </a:pPr>
            <a:r>
              <a:rPr lang="en-ZA" dirty="0">
                <a:latin typeface="Arial Narrow" panose="020B0606020202030204" pitchFamily="34" charset="0"/>
              </a:rPr>
              <a:t>A new definition of “</a:t>
            </a:r>
            <a:r>
              <a:rPr lang="en-ZA" b="1" dirty="0">
                <a:latin typeface="Arial Narrow" panose="020B0606020202030204" pitchFamily="34" charset="0"/>
              </a:rPr>
              <a:t>Political Office</a:t>
            </a:r>
            <a:r>
              <a:rPr lang="en-ZA" dirty="0">
                <a:latin typeface="Arial Narrow" panose="020B0606020202030204" pitchFamily="34" charset="0"/>
              </a:rPr>
              <a:t>” was inserted to support clause 15 which deals with the prohibition of heads of department and employees reporting directly to a head of department to holding political office (</a:t>
            </a:r>
            <a:r>
              <a:rPr lang="en-US" dirty="0">
                <a:latin typeface="Arial Narrow" panose="020B0606020202030204" pitchFamily="34" charset="0"/>
              </a:rPr>
              <a:t>the position of chairperson, deputy chairperson, secretary, deputy secretary or treasurer of the party nationally or in a province, region or other area in which the party operates; or any position in the party equivalent to a position referred to irrespective of the title designated to the position)</a:t>
            </a:r>
            <a:r>
              <a:rPr lang="en-ZA" dirty="0">
                <a:latin typeface="Arial Narrow" panose="020B0606020202030204" pitchFamily="34" charset="0"/>
              </a:rPr>
              <a:t>. This definition is </a:t>
            </a:r>
            <a:r>
              <a:rPr lang="en-US" dirty="0">
                <a:latin typeface="Arial Narrow" panose="020B0606020202030204" pitchFamily="34" charset="0"/>
              </a:rPr>
              <a:t>aligned to the Municipal Systems Act to ensure consistent approach.</a:t>
            </a:r>
            <a:endParaRPr lang="en-ZA" dirty="0">
              <a:latin typeface="Arial Narrow" panose="020B0606020202030204" pitchFamily="34" charset="0"/>
            </a:endParaRPr>
          </a:p>
          <a:p>
            <a:pPr algn="just"/>
            <a:endParaRPr lang="en-ZA" dirty="0">
              <a:solidFill>
                <a:srgbClr val="FF0000"/>
              </a:solidFill>
              <a:latin typeface="Arial Narrow" panose="020B0606020202030204" pitchFamily="34" charset="0"/>
            </a:endParaRPr>
          </a:p>
          <a:p>
            <a:pPr algn="just"/>
            <a:endParaRPr lang="en-ZA" dirty="0">
              <a:latin typeface="Arial Narrow" panose="020B0606020202030204" pitchFamily="34" charset="0"/>
              <a:cs typeface="Arial" panose="020B0604020202020204" pitchFamily="34" charset="0"/>
            </a:endParaRPr>
          </a:p>
          <a:p>
            <a:pPr lvl="2" algn="just">
              <a:lnSpc>
                <a:spcPct val="150000"/>
              </a:lnSpc>
              <a:spcBef>
                <a:spcPts val="0"/>
              </a:spcBef>
              <a:buSzPct val="100000"/>
            </a:pPr>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Narrow" panose="020B060602020203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7</a:t>
            </a:fld>
            <a:endParaRPr lang="en-ZA" sz="1800" b="1" dirty="0">
              <a:solidFill>
                <a:schemeClr val="bg1"/>
              </a:solidFill>
            </a:endParaRPr>
          </a:p>
        </p:txBody>
      </p:sp>
    </p:spTree>
    <p:extLst>
      <p:ext uri="{BB962C8B-B14F-4D97-AF65-F5344CB8AC3E}">
        <p14:creationId xmlns:p14="http://schemas.microsoft.com/office/powerpoint/2010/main" xmlns="" val="6375635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a:bodyPr>
          <a:lstStyle/>
          <a:p>
            <a:r>
              <a:rPr lang="en-ZA" sz="3200" b="1" dirty="0">
                <a:latin typeface="Arial Narrow" panose="020B0606020202030204" pitchFamily="34" charset="0"/>
              </a:rPr>
              <a:t>CLAUSE 2- AMENDMENT TO SECTION 3 OF THE PRINCIPAL ACT  </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fontScale="77500" lnSpcReduction="20000"/>
          </a:bodyPr>
          <a:lstStyle/>
          <a:p>
            <a:pPr marL="342900" indent="-342900" algn="just">
              <a:buFont typeface="Arial" panose="020B0604020202020204" pitchFamily="34" charset="0"/>
              <a:buChar char="•"/>
            </a:pPr>
            <a:r>
              <a:rPr lang="en-ZA" dirty="0">
                <a:latin typeface="Arial Narrow" panose="020B0606020202030204" pitchFamily="34" charset="0"/>
              </a:rPr>
              <a:t>Section 3(1) of the Principal Act is amended to deal with the previous drafting of the Act. The powers of the MPSA remains the same.</a:t>
            </a:r>
          </a:p>
          <a:p>
            <a:pPr marL="342900" indent="-342900" algn="just">
              <a:buFont typeface="Arial" panose="020B0604020202020204" pitchFamily="34" charset="0"/>
              <a:buChar char="•"/>
            </a:pPr>
            <a:r>
              <a:rPr lang="en-ZA" dirty="0">
                <a:latin typeface="Arial Narrow" panose="020B0606020202030204" pitchFamily="34" charset="0"/>
              </a:rPr>
              <a:t>Section 3(7) of the Principal Act is amended to deal with the powers of the executive authority to the extent that strategic powers are vested with the executive authority while administrative powers reside with a head of department (refer to amendments to section 7). </a:t>
            </a:r>
          </a:p>
          <a:p>
            <a:pPr marL="285750" lvl="0" indent="-285750" algn="just">
              <a:buFont typeface="Arial" panose="020B0604020202020204" pitchFamily="34" charset="0"/>
              <a:buChar char="•"/>
            </a:pPr>
            <a:r>
              <a:rPr lang="en-ZA" sz="2400" dirty="0">
                <a:latin typeface="Arial Narrow" panose="020B0606020202030204" pitchFamily="34" charset="0"/>
              </a:rPr>
              <a:t>This approach is crucial to achieving an efficient and professional public service as-</a:t>
            </a:r>
          </a:p>
          <a:p>
            <a:pPr marL="714375" indent="-447675" algn="just"/>
            <a:r>
              <a:rPr lang="en-ZA" sz="2400" dirty="0">
                <a:latin typeface="Arial Narrow" panose="020B0606020202030204" pitchFamily="34" charset="0"/>
              </a:rPr>
              <a:t>(a)	decision making becomes expedient and efficient if the decision-makers are closer to the administration;</a:t>
            </a:r>
          </a:p>
          <a:p>
            <a:pPr marL="714375" indent="-447675" algn="just"/>
            <a:r>
              <a:rPr lang="en-ZA" sz="2400" dirty="0">
                <a:latin typeface="Arial Narrow" panose="020B0606020202030204" pitchFamily="34" charset="0"/>
              </a:rPr>
              <a:t>(b)	accountability is enhanced if both administrative and concomitant financial responsibilities are located in one place;</a:t>
            </a:r>
          </a:p>
          <a:p>
            <a:pPr marL="714375" indent="-447675" algn="just"/>
            <a:r>
              <a:rPr lang="en-ZA" sz="2400" dirty="0">
                <a:latin typeface="Arial Narrow" panose="020B0606020202030204" pitchFamily="34" charset="0"/>
              </a:rPr>
              <a:t>(c)	heads of department and accounting officers are better able to align budgeting processes to human resource matters if they have vested powers in respect of both the Public Service Act and the Public Finance Management Act;</a:t>
            </a:r>
          </a:p>
          <a:p>
            <a:pPr marL="714375" indent="-447675" algn="just"/>
            <a:r>
              <a:rPr lang="en-ZA" sz="2400" dirty="0">
                <a:latin typeface="Arial Narrow" panose="020B0606020202030204" pitchFamily="34" charset="0"/>
              </a:rPr>
              <a:t>(d)	the conflicts and tension that sometimes arise between the executive authority and the head of department or accounting officer is less likely to impact on the administration of the department;</a:t>
            </a:r>
          </a:p>
          <a:p>
            <a:pPr marL="714375" indent="-447675" algn="just"/>
            <a:r>
              <a:rPr lang="en-ZA" sz="2400" dirty="0">
                <a:latin typeface="Arial Narrow" panose="020B0606020202030204" pitchFamily="34" charset="0"/>
              </a:rPr>
              <a:t>(e)	executive authorities are able to focus on the strategic matters and on their Constitutional obligations without having to deal with routine administrative matters; and</a:t>
            </a:r>
          </a:p>
          <a:p>
            <a:pPr marL="714375" indent="-447675" algn="just"/>
            <a:r>
              <a:rPr lang="en-ZA" sz="2400" dirty="0">
                <a:latin typeface="Arial Narrow" panose="020B0606020202030204" pitchFamily="34" charset="0"/>
              </a:rPr>
              <a:t>(f)	the head of department or accounting officer is ultimately accountable for the output and the performance of the administration.</a:t>
            </a:r>
          </a:p>
          <a:p>
            <a:pPr marL="342900" indent="-342900" algn="just">
              <a:buFont typeface="Arial" panose="020B0604020202020204" pitchFamily="34" charset="0"/>
              <a:buChar char="•"/>
            </a:pPr>
            <a:endParaRPr lang="en-ZA" dirty="0">
              <a:latin typeface="Arial Narrow" panose="020B0606020202030204" pitchFamily="34" charset="0"/>
            </a:endParaRPr>
          </a:p>
          <a:p>
            <a:pPr algn="just"/>
            <a:endParaRPr lang="en-ZA" dirty="0">
              <a:solidFill>
                <a:srgbClr val="FF0000"/>
              </a:solidFill>
              <a:latin typeface="Arial Narrow" panose="020B0606020202030204" pitchFamily="34" charset="0"/>
            </a:endParaRPr>
          </a:p>
          <a:p>
            <a:pPr algn="just"/>
            <a:endParaRPr lang="en-ZA" dirty="0">
              <a:latin typeface="Arial Narrow" panose="020B0606020202030204" pitchFamily="34" charset="0"/>
              <a:cs typeface="Arial" panose="020B0604020202020204" pitchFamily="34" charset="0"/>
            </a:endParaRPr>
          </a:p>
          <a:p>
            <a:pPr lvl="2" algn="just">
              <a:lnSpc>
                <a:spcPct val="150000"/>
              </a:lnSpc>
              <a:spcBef>
                <a:spcPts val="0"/>
              </a:spcBef>
              <a:buSzPct val="100000"/>
            </a:pPr>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Narrow" panose="020B060602020203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8</a:t>
            </a:fld>
            <a:endParaRPr lang="en-ZA" sz="1800" b="1" dirty="0">
              <a:solidFill>
                <a:schemeClr val="bg1"/>
              </a:solidFill>
            </a:endParaRPr>
          </a:p>
        </p:txBody>
      </p:sp>
    </p:spTree>
    <p:extLst>
      <p:ext uri="{BB962C8B-B14F-4D97-AF65-F5344CB8AC3E}">
        <p14:creationId xmlns:p14="http://schemas.microsoft.com/office/powerpoint/2010/main" xmlns="" val="7890418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064552" y="0"/>
            <a:ext cx="1127448" cy="908720"/>
          </a:xfrm>
          <a:prstGeom prst="rect">
            <a:avLst/>
          </a:prstGeom>
          <a:solidFill>
            <a:schemeClr val="tx1">
              <a:lumMod val="75000"/>
              <a:lumOff val="25000"/>
            </a:schemeClr>
          </a:solid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p>
        </p:txBody>
      </p:sp>
      <p:sp>
        <p:nvSpPr>
          <p:cNvPr id="2" name="Title 1">
            <a:extLst>
              <a:ext uri="{FF2B5EF4-FFF2-40B4-BE49-F238E27FC236}">
                <a16:creationId xmlns:a16="http://schemas.microsoft.com/office/drawing/2014/main" xmlns="" id="{CFE68233-3569-47F9-AA39-23A29CF2BDFB}"/>
              </a:ext>
            </a:extLst>
          </p:cNvPr>
          <p:cNvSpPr>
            <a:spLocks noGrp="1"/>
          </p:cNvSpPr>
          <p:nvPr>
            <p:ph type="ctrTitle"/>
          </p:nvPr>
        </p:nvSpPr>
        <p:spPr>
          <a:xfrm>
            <a:off x="0" y="-27384"/>
            <a:ext cx="10992544" cy="936104"/>
          </a:xfrm>
          <a:gradFill>
            <a:gsLst>
              <a:gs pos="0">
                <a:schemeClr val="accent6">
                  <a:lumMod val="75000"/>
                </a:schemeClr>
              </a:gs>
              <a:gs pos="74000">
                <a:schemeClr val="accent6"/>
              </a:gs>
              <a:gs pos="83000">
                <a:schemeClr val="accent6">
                  <a:lumMod val="60000"/>
                  <a:lumOff val="40000"/>
                </a:schemeClr>
              </a:gs>
              <a:gs pos="100000">
                <a:schemeClr val="accent6">
                  <a:lumMod val="40000"/>
                  <a:lumOff val="60000"/>
                </a:schemeClr>
              </a:gs>
            </a:gsLst>
            <a:lin ang="5400000" scaled="1"/>
          </a:gradFill>
          <a:effectLst>
            <a:innerShdw blurRad="114300">
              <a:prstClr val="black"/>
            </a:innerShdw>
          </a:effectLst>
        </p:spPr>
        <p:txBody>
          <a:bodyPr>
            <a:normAutofit fontScale="90000"/>
          </a:bodyPr>
          <a:lstStyle/>
          <a:p>
            <a:r>
              <a:rPr lang="en-ZA" sz="3200" b="1" dirty="0">
                <a:latin typeface="Arial Narrow" panose="020B0606020202030204" pitchFamily="34" charset="0"/>
              </a:rPr>
              <a:t>CLAUSE 2- AMENDMENT TO SECTION 3 OF THE PRINCIPAL ACT CONT…  </a:t>
            </a:r>
            <a:endParaRPr lang="en-ZA" sz="3200" dirty="0">
              <a:latin typeface="Trebuchet MS" panose="020B0603020202020204" pitchFamily="34" charset="0"/>
            </a:endParaRPr>
          </a:p>
        </p:txBody>
      </p:sp>
      <p:sp>
        <p:nvSpPr>
          <p:cNvPr id="3" name="Subtitle 2">
            <a:extLst>
              <a:ext uri="{FF2B5EF4-FFF2-40B4-BE49-F238E27FC236}">
                <a16:creationId xmlns:a16="http://schemas.microsoft.com/office/drawing/2014/main" xmlns="" id="{B91F62EA-EB45-4011-840F-64402FBB38B5}"/>
              </a:ext>
            </a:extLst>
          </p:cNvPr>
          <p:cNvSpPr>
            <a:spLocks noGrp="1"/>
          </p:cNvSpPr>
          <p:nvPr>
            <p:ph type="subTitle" idx="1"/>
          </p:nvPr>
        </p:nvSpPr>
        <p:spPr>
          <a:xfrm>
            <a:off x="119336" y="980728"/>
            <a:ext cx="11953328" cy="4464496"/>
          </a:xfrm>
        </p:spPr>
        <p:txBody>
          <a:bodyPr>
            <a:normAutofit lnSpcReduction="10000"/>
          </a:bodyPr>
          <a:lstStyle/>
          <a:p>
            <a:pPr marL="285750" lvl="0" indent="-285750" algn="just">
              <a:buFont typeface="Arial" panose="020B0604020202020204" pitchFamily="34" charset="0"/>
              <a:buChar char="•"/>
            </a:pPr>
            <a:r>
              <a:rPr lang="en-ZA" sz="2400" dirty="0">
                <a:solidFill>
                  <a:prstClr val="black"/>
                </a:solidFill>
                <a:latin typeface="Arial Narrow" panose="020B0606020202030204" pitchFamily="34" charset="0"/>
                <a:cs typeface="Arial" panose="020B0604020202020204" pitchFamily="34" charset="0"/>
              </a:rPr>
              <a:t>The amendment to section 3(7) of the Principal Act therefore proposes that an executive authority-</a:t>
            </a:r>
          </a:p>
          <a:p>
            <a:pPr marL="628650" lvl="0" indent="-361950" algn="just"/>
            <a:r>
              <a:rPr lang="en-ZA" sz="2400" dirty="0">
                <a:solidFill>
                  <a:prstClr val="black"/>
                </a:solidFill>
                <a:latin typeface="Arial Narrow" panose="020B0606020202030204" pitchFamily="34" charset="0"/>
                <a:cs typeface="Arial" panose="020B0604020202020204" pitchFamily="34" charset="0"/>
              </a:rPr>
              <a:t>(a)	is accountable for the department in his or her functional area;</a:t>
            </a:r>
          </a:p>
          <a:p>
            <a:pPr marL="628650" lvl="0" indent="-361950" algn="just"/>
            <a:r>
              <a:rPr lang="en-ZA" sz="2400" dirty="0">
                <a:solidFill>
                  <a:prstClr val="black"/>
                </a:solidFill>
                <a:latin typeface="Arial Narrow" panose="020B0606020202030204" pitchFamily="34" charset="0"/>
                <a:cs typeface="Arial" panose="020B0604020202020204" pitchFamily="34" charset="0"/>
              </a:rPr>
              <a:t>(b)	is responsible for approving the strategic plan of the department, including but not limited to the department’s core objectives, based on its legislative mandate; </a:t>
            </a:r>
          </a:p>
          <a:p>
            <a:pPr marL="628650" lvl="0" indent="-361950" algn="just"/>
            <a:r>
              <a:rPr lang="en-ZA" sz="2400" dirty="0">
                <a:solidFill>
                  <a:prstClr val="black"/>
                </a:solidFill>
                <a:latin typeface="Arial Narrow" panose="020B0606020202030204" pitchFamily="34" charset="0"/>
                <a:cs typeface="Arial" panose="020B0604020202020204" pitchFamily="34" charset="0"/>
              </a:rPr>
              <a:t>(c)	shall  ensure that the head of department’s role and responsibilities are aligned with the strategic plan of the department;</a:t>
            </a:r>
          </a:p>
          <a:p>
            <a:pPr marL="628650" lvl="0" indent="-361950" algn="just"/>
            <a:r>
              <a:rPr lang="en-ZA" sz="2400" dirty="0">
                <a:solidFill>
                  <a:prstClr val="black"/>
                </a:solidFill>
                <a:latin typeface="Arial Narrow" panose="020B0606020202030204" pitchFamily="34" charset="0"/>
                <a:cs typeface="Arial" panose="020B0604020202020204" pitchFamily="34" charset="0"/>
              </a:rPr>
              <a:t>(d)	shall  establish clear relationships and facilitate co-operation, co-ordination and communication with the head of department and other employees of the department;</a:t>
            </a:r>
          </a:p>
          <a:p>
            <a:pPr marL="628650" lvl="0" indent="-361950" algn="just"/>
            <a:r>
              <a:rPr lang="en-ZA" sz="2400" dirty="0">
                <a:solidFill>
                  <a:prstClr val="black"/>
                </a:solidFill>
                <a:latin typeface="Arial Narrow" panose="020B0606020202030204" pitchFamily="34" charset="0"/>
                <a:cs typeface="Arial" panose="020B0604020202020204" pitchFamily="34" charset="0"/>
              </a:rPr>
              <a:t>(e)	shall  hold the head of department accountable for the administration of the department; and</a:t>
            </a:r>
          </a:p>
          <a:p>
            <a:pPr marL="628650" lvl="0" indent="-361950" algn="just"/>
            <a:r>
              <a:rPr lang="en-ZA" sz="2400" dirty="0">
                <a:solidFill>
                  <a:prstClr val="black"/>
                </a:solidFill>
                <a:latin typeface="Arial Narrow" panose="020B0606020202030204" pitchFamily="34" charset="0"/>
                <a:cs typeface="Arial" panose="020B0604020202020204" pitchFamily="34" charset="0"/>
              </a:rPr>
              <a:t>(f)	may exercise other powers and must perform other duties conferred or imposed on the executive authority by this Act.</a:t>
            </a:r>
          </a:p>
          <a:p>
            <a:pPr marL="342900" indent="-342900" algn="just">
              <a:buFont typeface="Wingdings" panose="05000000000000000000" pitchFamily="2" charset="2"/>
              <a:buChar char="ü"/>
            </a:pPr>
            <a:endParaRPr lang="en-ZA" sz="2400" dirty="0">
              <a:solidFill>
                <a:srgbClr val="FF0000"/>
              </a:solidFill>
              <a:latin typeface="Arial Narrow" panose="020B0606020202030204" pitchFamily="34" charset="0"/>
            </a:endParaRPr>
          </a:p>
          <a:p>
            <a:pPr marL="342900" indent="-342900" algn="just">
              <a:buFont typeface="Arial" panose="020B0604020202020204" pitchFamily="34" charset="0"/>
              <a:buChar char="•"/>
            </a:pPr>
            <a:endParaRPr lang="en-ZA" sz="2400" dirty="0">
              <a:latin typeface="Arial Narrow" panose="020B0606020202030204" pitchFamily="34" charset="0"/>
            </a:endParaRPr>
          </a:p>
          <a:p>
            <a:pPr marL="342900" indent="-342900" algn="just">
              <a:buFont typeface="Arial" panose="020B0604020202020204" pitchFamily="34" charset="0"/>
              <a:buChar char="•"/>
            </a:pPr>
            <a:endParaRPr lang="en-ZA" dirty="0">
              <a:latin typeface="Arial Narrow" panose="020B0606020202030204" pitchFamily="34" charset="0"/>
            </a:endParaRPr>
          </a:p>
          <a:p>
            <a:pPr algn="just"/>
            <a:endParaRPr lang="en-ZA" dirty="0">
              <a:solidFill>
                <a:srgbClr val="FF0000"/>
              </a:solidFill>
              <a:latin typeface="Arial Narrow" panose="020B0606020202030204" pitchFamily="34" charset="0"/>
            </a:endParaRPr>
          </a:p>
          <a:p>
            <a:pPr algn="just"/>
            <a:endParaRPr lang="en-ZA" dirty="0">
              <a:latin typeface="Arial Narrow" panose="020B0606020202030204" pitchFamily="34" charset="0"/>
              <a:cs typeface="Arial" panose="020B0604020202020204" pitchFamily="34" charset="0"/>
            </a:endParaRPr>
          </a:p>
          <a:p>
            <a:pPr lvl="2" algn="just">
              <a:lnSpc>
                <a:spcPct val="150000"/>
              </a:lnSpc>
              <a:spcBef>
                <a:spcPts val="0"/>
              </a:spcBef>
              <a:buSzPct val="100000"/>
            </a:pPr>
            <a:endParaRPr lang="en-ZA" dirty="0">
              <a:latin typeface="Arial Narrow" panose="020B0606020202030204" pitchFamily="34" charset="0"/>
            </a:endParaRPr>
          </a:p>
          <a:p>
            <a:pPr algn="just"/>
            <a:endParaRPr lang="en-ZA" dirty="0">
              <a:latin typeface="Arial Narrow" panose="020B0606020202030204" pitchFamily="34" charset="0"/>
            </a:endParaRPr>
          </a:p>
          <a:p>
            <a:pPr algn="just"/>
            <a:endParaRPr lang="en-ZA" dirty="0">
              <a:latin typeface="Arial Narrow" panose="020B0606020202030204" pitchFamily="34" charset="0"/>
            </a:endParaRPr>
          </a:p>
          <a:p>
            <a:pPr marL="989013" lvl="1" indent="-531813" algn="just">
              <a:lnSpc>
                <a:spcPct val="150000"/>
              </a:lnSpc>
              <a:spcBef>
                <a:spcPts val="0"/>
              </a:spcBef>
              <a:buSzPct val="100000"/>
              <a:buFont typeface="Wingdings" panose="05000000000000000000" pitchFamily="2" charset="2"/>
              <a:buChar char="ü"/>
            </a:pPr>
            <a:endParaRPr lang="en-ZA" dirty="0">
              <a:latin typeface="Arial Narrow" panose="020B0606020202030204" pitchFamily="34" charset="0"/>
            </a:endParaRPr>
          </a:p>
          <a:p>
            <a:pPr marL="531813" indent="-531813" algn="just">
              <a:lnSpc>
                <a:spcPct val="100000"/>
              </a:lnSpc>
              <a:spcBef>
                <a:spcPts val="0"/>
              </a:spcBef>
              <a:buSzPct val="100000"/>
              <a:buFont typeface="Arial" panose="020B0604020202020204" pitchFamily="34" charset="0"/>
              <a:buChar char="•"/>
            </a:pPr>
            <a:endParaRPr lang="en-ZA" dirty="0">
              <a:latin typeface="Arial Narrow" panose="020B0606020202030204" pitchFamily="34" charset="0"/>
              <a:cs typeface="Arial" panose="020B0604020202020204" pitchFamily="34" charset="0"/>
            </a:endParaRPr>
          </a:p>
        </p:txBody>
      </p:sp>
      <p:sp>
        <p:nvSpPr>
          <p:cNvPr id="6" name="Slide Number Placeholder 5"/>
          <p:cNvSpPr>
            <a:spLocks noGrp="1"/>
          </p:cNvSpPr>
          <p:nvPr>
            <p:ph type="sldNum" sz="quarter" idx="12"/>
          </p:nvPr>
        </p:nvSpPr>
        <p:spPr>
          <a:xfrm>
            <a:off x="11568608" y="332656"/>
            <a:ext cx="576064" cy="365125"/>
          </a:xfrm>
        </p:spPr>
        <p:txBody>
          <a:bodyPr/>
          <a:lstStyle/>
          <a:p>
            <a:pPr algn="ctr"/>
            <a:fld id="{2DC9E25A-9A0F-4A1E-B81E-2CE7DE58EE2E}" type="slidenum">
              <a:rPr lang="en-ZA" sz="1800" b="1" smtClean="0">
                <a:solidFill>
                  <a:schemeClr val="bg1"/>
                </a:solidFill>
              </a:rPr>
              <a:pPr algn="ctr"/>
              <a:t>9</a:t>
            </a:fld>
            <a:endParaRPr lang="en-ZA" sz="1800" b="1" dirty="0">
              <a:solidFill>
                <a:schemeClr val="bg1"/>
              </a:solidFill>
            </a:endParaRPr>
          </a:p>
        </p:txBody>
      </p:sp>
    </p:spTree>
    <p:extLst>
      <p:ext uri="{BB962C8B-B14F-4D97-AF65-F5344CB8AC3E}">
        <p14:creationId xmlns:p14="http://schemas.microsoft.com/office/powerpoint/2010/main" xmlns="" val="186992654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4F22CDAA7103D40B10FBE203FE802F9" ma:contentTypeVersion="8" ma:contentTypeDescription="Create a new document." ma:contentTypeScope="" ma:versionID="4d1d43e199b043ffd01013ed2461a6c0">
  <xsd:schema xmlns:xsd="http://www.w3.org/2001/XMLSchema" xmlns:xs="http://www.w3.org/2001/XMLSchema" xmlns:p="http://schemas.microsoft.com/office/2006/metadata/properties" xmlns:ns3="a098be93-6712-4f7f-bd94-c9e73ebc20de" xmlns:ns4="269cf78c-a9c3-43e0-970a-48d065343205" targetNamespace="http://schemas.microsoft.com/office/2006/metadata/properties" ma:root="true" ma:fieldsID="f7b9dc42948d030e881d0474307b9c68" ns3:_="" ns4:_="">
    <xsd:import namespace="a098be93-6712-4f7f-bd94-c9e73ebc20de"/>
    <xsd:import namespace="269cf78c-a9c3-43e0-970a-48d065343205"/>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DateTaken" minOccurs="0"/>
                <xsd:element ref="ns3:MediaServiceAutoTag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098be93-6712-4f7f-bd94-c9e73ebc20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AutoTags" ma:index="14" nillable="true" ma:displayName="Tags" ma:internalName="MediaServiceAutoTags"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69cf78c-a9c3-43e0-970a-48d065343205"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D356C0-B765-4A4E-9B0D-5276DA43099D}">
  <ds:schemaRefs>
    <ds:schemaRef ds:uri="http://schemas.microsoft.com/sharepoint/v3/contenttype/forms"/>
  </ds:schemaRefs>
</ds:datastoreItem>
</file>

<file path=customXml/itemProps2.xml><?xml version="1.0" encoding="utf-8"?>
<ds:datastoreItem xmlns:ds="http://schemas.openxmlformats.org/officeDocument/2006/customXml" ds:itemID="{79566C24-EE54-444F-A944-3D703129CC2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098be93-6712-4f7f-bd94-c9e73ebc20de"/>
    <ds:schemaRef ds:uri="269cf78c-a9c3-43e0-970a-48d06534320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65A03A9-63AA-4098-BDF7-8D3B06B331BB}">
  <ds:schemaRefs>
    <ds:schemaRef ds:uri="269cf78c-a9c3-43e0-970a-48d065343205"/>
    <ds:schemaRef ds:uri="http://schemas.openxmlformats.org/package/2006/metadata/core-properties"/>
    <ds:schemaRef ds:uri="http://purl.org/dc/terms/"/>
    <ds:schemaRef ds:uri="http://schemas.microsoft.com/office/2006/documentManagement/types"/>
    <ds:schemaRef ds:uri="http://purl.org/dc/elements/1.1/"/>
    <ds:schemaRef ds:uri="http://www.w3.org/XML/1998/namespace"/>
    <ds:schemaRef ds:uri="http://schemas.microsoft.com/office/infopath/2007/PartnerControls"/>
    <ds:schemaRef ds:uri="a098be93-6712-4f7f-bd94-c9e73ebc20de"/>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12117</TotalTime>
  <Words>3805</Words>
  <Application>Microsoft Office PowerPoint</Application>
  <PresentationFormat>Custom</PresentationFormat>
  <Paragraphs>327</Paragraphs>
  <Slides>32</Slides>
  <Notes>0</Notes>
  <HiddenSlides>0</HiddenSlides>
  <MMClips>0</MMClips>
  <ScaleCrop>false</ScaleCrop>
  <HeadingPairs>
    <vt:vector size="4" baseType="variant">
      <vt:variant>
        <vt:lpstr>Theme</vt:lpstr>
      </vt:variant>
      <vt:variant>
        <vt:i4>2</vt:i4>
      </vt:variant>
      <vt:variant>
        <vt:lpstr>Slide Titles</vt:lpstr>
      </vt:variant>
      <vt:variant>
        <vt:i4>32</vt:i4>
      </vt:variant>
    </vt:vector>
  </HeadingPairs>
  <TitlesOfParts>
    <vt:vector size="34" baseType="lpstr">
      <vt:lpstr>Office Theme</vt:lpstr>
      <vt:lpstr>Custom Design</vt:lpstr>
      <vt:lpstr>Slide 1</vt:lpstr>
      <vt:lpstr>PRESENTATION OUTLINE</vt:lpstr>
      <vt:lpstr>CONTEXT</vt:lpstr>
      <vt:lpstr>PROCESSES</vt:lpstr>
      <vt:lpstr>Slide 5</vt:lpstr>
      <vt:lpstr>PUBLIC SERVICE AMENDMENT BILL, 2023 </vt:lpstr>
      <vt:lpstr>CLAUSE 1- DEFINITIONS  </vt:lpstr>
      <vt:lpstr>CLAUSE 2- AMENDMENT TO SECTION 3 OF THE PRINCIPAL ACT  </vt:lpstr>
      <vt:lpstr>CLAUSE 2- AMENDMENT TO SECTION 3 OF THE PRINCIPAL ACT CONT…  </vt:lpstr>
      <vt:lpstr>CLAUSE 2- AMENDMENT TO SECTION 3 OF THE PRINCIPAL ACT CONT… </vt:lpstr>
      <vt:lpstr>CLAUSE 4- AMENDMENT TO SECTION  OF THE PRINCIPAL ACT</vt:lpstr>
      <vt:lpstr>CLAUSES 8, 9 AND 13</vt:lpstr>
      <vt:lpstr> CLAUSE 14- AMENDMENT TO SECTION 32 OF THE PRINCIPAL ACT</vt:lpstr>
      <vt:lpstr>CLAUSE 15- AMENDMENT TO SECTION 35 OF THE PRINCIPAL ACT</vt:lpstr>
      <vt:lpstr>CLAUSE 16- NEW CLAUSE 36A ON THE LIMITATION OF POLITICAL RIGHTS </vt:lpstr>
      <vt:lpstr>CLAUSE 18- AMENDMENT TO SECTION 38 OF THE PRINCIPAL ACT</vt:lpstr>
      <vt:lpstr>CLAUSE 19- AMENDMENT TO SECTION 35 OF THE PRINCIPAL ACT</vt:lpstr>
      <vt:lpstr>Slide 18</vt:lpstr>
      <vt:lpstr>PUBLIC ADMINISTRATION MANAGEMENT AMENDMENT BILL, 2023 </vt:lpstr>
      <vt:lpstr>CLAUSE 1- DEFINITIONS </vt:lpstr>
      <vt:lpstr>CLAUSE 2-AMENDMENT TO SECTION 5 OF THE PRINCIPAL ACT</vt:lpstr>
      <vt:lpstr>CLAUSES 3 AND 4-AMENDMENT TO SECTIONS 5 AND 7 OF THE PRINCIPAL ACT </vt:lpstr>
      <vt:lpstr>CLAUSE 5-AMENDMENT TO SECTIONS 8 OF THE PRINCIPAL ACT</vt:lpstr>
      <vt:lpstr>CLAUSE 6-NEW PROVISION SECTION 8A ON POST EMPLOYMENT RESTRICTIONS</vt:lpstr>
      <vt:lpstr>CLAUSE 7-AMENDMENT TO SECTION 9 OF THE PRINCIPAL ACT</vt:lpstr>
      <vt:lpstr>CLAUSES 8-9-AMENDMENT TO SECTIONS 10-11 OF THE PRINCIPAL ACT</vt:lpstr>
      <vt:lpstr>CLAUSES 10-11-AMENDMENT TO SECTIONS 12-13 OF THE PRINCIPAL ACT </vt:lpstr>
      <vt:lpstr>CLAUSES 12-13-AMENDMENT TO SECTIONS 16-17 OF THE PRINCIPAL ACT  </vt:lpstr>
      <vt:lpstr>CLAUSE 14- NEW PROVISIONS 17A AND 17B</vt:lpstr>
      <vt:lpstr>CLAUSE 15- AMENDMENT TO SECTION 18 OF THE PRINCIPAL ACT </vt:lpstr>
      <vt:lpstr>CLAUSE 16- AMENDMENT TO SCHEDULE TO THE PRINCIPAL ACT </vt:lpstr>
      <vt:lpstr>Slide 32</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Sino;Amu</dc:creator>
  <cp:lastModifiedBy>USER</cp:lastModifiedBy>
  <cp:revision>361</cp:revision>
  <cp:lastPrinted>2023-06-02T08:59:03Z</cp:lastPrinted>
  <dcterms:created xsi:type="dcterms:W3CDTF">2020-08-26T14:00:10Z</dcterms:created>
  <dcterms:modified xsi:type="dcterms:W3CDTF">2023-06-07T11:17:56Z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0x01010084F22CDAA7103D40B10FBE203FE802F9</vt:lpwstr>
  </property>
</Properties>
</file>