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8" r:id="rId6"/>
    <p:sldId id="309" r:id="rId7"/>
    <p:sldId id="310" r:id="rId8"/>
    <p:sldId id="311" r:id="rId9"/>
    <p:sldId id="312" r:id="rId10"/>
    <p:sldId id="313" r:id="rId11"/>
    <p:sldId id="314" r:id="rId12"/>
    <p:sldId id="315" r:id="rId13"/>
    <p:sldId id="316" r:id="rId14"/>
    <p:sldId id="317" r:id="rId15"/>
    <p:sldId id="31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a:lstStyle/>
          <a:p>
            <a:fld id="{9184DA70-C731-4C70-880D-CCD4705E623C}" type="datetime1">
              <a:rPr lang="en-US" smtClean="0"/>
              <a:pPr/>
              <a:t>6/7/2023</a:t>
            </a:fld>
            <a:endParaRPr lang="en-US" dirty="0"/>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4BE1D723-8F53-4F53-90B0-1982A396982E}" type="datetime1">
              <a:rPr lang="en-US" smtClean="0"/>
              <a:pPr/>
              <a:t>6/7/2023</a:t>
            </a:fld>
            <a:endParaRPr lang="en-US" dirty="0"/>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a:lstStyle/>
          <a:p>
            <a:fld id="{97669AF7-7BEB-44E4-9852-375E34362B5B}" type="datetime1">
              <a:rPr lang="en-US" smtClean="0"/>
              <a:pPr/>
              <a:t>6/7/2023</a:t>
            </a:fld>
            <a:endParaRPr lang="en-US" dirty="0"/>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a:lstStyle/>
          <a:p>
            <a:fld id="{BAAAC38D-0552-4C82-B593-E6124DFADBE2}" type="datetime1">
              <a:rPr lang="en-US" smtClean="0"/>
              <a:pPr/>
              <a:t>6/7/2023</a:t>
            </a:fld>
            <a:endParaRPr lang="en-US" dirty="0"/>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a:lstStyle/>
          <a:p>
            <a:fld id="{D9DF0F1C-5577-4ACB-BB62-DF8F3C494C7E}" type="datetime1">
              <a:rPr lang="en-US" smtClean="0"/>
              <a:pPr/>
              <a:t>6/7/2023</a:t>
            </a:fld>
            <a:endParaRPr lang="en-US" dirty="0"/>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a:lstStyle/>
          <a:p>
            <a:fld id="{1775B394-D9F9-4F0C-B15D-605F45CB9E9F}" type="datetime1">
              <a:rPr lang="en-US" smtClean="0"/>
              <a:pPr/>
              <a:t>6/7/2023</a:t>
            </a:fld>
            <a:endParaRPr lang="en-US" dirty="0"/>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a:lstStyle/>
          <a:p>
            <a:fld id="{39667345-2558-425A-8533-9BFDBCE15005}" type="datetime1">
              <a:rPr lang="en-US" smtClean="0"/>
              <a:pPr/>
              <a:t>6/7/2023</a:t>
            </a:fld>
            <a:endParaRPr lang="en-US" dirty="0"/>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pPr/>
              <a:t>6/7/2023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pPr/>
              <a:t>6/7/2023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pPr/>
              <a:t>6/7/2023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pPr/>
              <a:t>‹#›</a:t>
            </a:fld>
            <a:endParaRPr lang="en-US" dirty="0"/>
          </a:p>
        </p:txBody>
      </p:sp>
      <p:cxnSp>
        <p:nvCxnSpPr>
          <p:cNvPr id="10" name="Straight Connector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F452A527-3631-41ED-858D-3777A7D14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xmlns="" id="{9AB2EA78-AEB3-469B-9025-3B17201A457B}"/>
              </a:ext>
            </a:extLst>
          </p:cNvPr>
          <p:cNvSpPr>
            <a:spLocks noGrp="1"/>
          </p:cNvSpPr>
          <p:nvPr>
            <p:ph type="ctrTitle"/>
          </p:nvPr>
        </p:nvSpPr>
        <p:spPr>
          <a:xfrm>
            <a:off x="6730000" y="639097"/>
            <a:ext cx="4813072" cy="3494791"/>
          </a:xfrm>
        </p:spPr>
        <p:txBody>
          <a:bodyPr>
            <a:normAutofit/>
          </a:bodyPr>
          <a:lstStyle/>
          <a:p>
            <a:pPr marL="0" marR="0" algn="just">
              <a:lnSpc>
                <a:spcPct val="107000"/>
              </a:lnSpc>
              <a:spcBef>
                <a:spcPts val="0"/>
              </a:spcBef>
              <a:spcAft>
                <a:spcPts val="0"/>
              </a:spcAft>
            </a:pPr>
            <a:r>
              <a:rPr lang="en-US" sz="1800" b="1" dirty="0">
                <a:solidFill>
                  <a:srgbClr val="0070C0"/>
                </a:solidFill>
                <a:effectLst/>
                <a:latin typeface="Calibri" panose="020F0502020204030204" pitchFamily="34" charset="0"/>
                <a:ea typeface="Times New Roman" panose="02020603050405020304" pitchFamily="18" charset="0"/>
              </a:rPr>
              <a:t>PRESENTATION TO PORTFOLIO COMMITTEE</a:t>
            </a:r>
            <a:endParaRPr lang="en-ZA" sz="1800" dirty="0">
              <a:solidFill>
                <a:srgbClr val="0070C0"/>
              </a:solidFill>
              <a:effectLst/>
              <a:latin typeface="Calibri" panose="020F0502020204030204" pitchFamily="34" charset="0"/>
              <a:ea typeface="Calibri" panose="020F0502020204030204" pitchFamily="34" charset="0"/>
            </a:endParaRPr>
          </a:p>
        </p:txBody>
      </p:sp>
      <p:sp>
        <p:nvSpPr>
          <p:cNvPr id="3" name="Subtitle 2">
            <a:extLst>
              <a:ext uri="{FF2B5EF4-FFF2-40B4-BE49-F238E27FC236}">
                <a16:creationId xmlns:a16="http://schemas.microsoft.com/office/drawing/2014/main" xmlns="" id="{255E1F2F-E259-4EA8-9FFD-3A10AF541859}"/>
              </a:ext>
            </a:extLst>
          </p:cNvPr>
          <p:cNvSpPr>
            <a:spLocks noGrp="1"/>
          </p:cNvSpPr>
          <p:nvPr>
            <p:ph type="subTitle" idx="1"/>
          </p:nvPr>
        </p:nvSpPr>
        <p:spPr>
          <a:xfrm>
            <a:off x="6729999" y="4455621"/>
            <a:ext cx="4829101" cy="1238616"/>
          </a:xfrm>
        </p:spPr>
        <p:txBody>
          <a:bodyPr>
            <a:normAutofit lnSpcReduction="10000"/>
          </a:bodyPr>
          <a:lstStyle/>
          <a:p>
            <a:pPr algn="ctr"/>
            <a:r>
              <a:rPr lang="en-US" sz="2400" b="1" dirty="0">
                <a:solidFill>
                  <a:srgbClr val="000000"/>
                </a:solidFill>
                <a:effectLst/>
                <a:latin typeface="Calibri" panose="020F0502020204030204" pitchFamily="34" charset="0"/>
                <a:ea typeface="Times New Roman" panose="02020603050405020304" pitchFamily="18" charset="0"/>
              </a:rPr>
              <a:t>CHALLENGES EXPERIENCED    BY MEMBERS OF         NORTHLINK COLLEGE</a:t>
            </a:r>
            <a:endParaRPr lang="en-US" dirty="0"/>
          </a:p>
        </p:txBody>
      </p:sp>
      <p:pic>
        <p:nvPicPr>
          <p:cNvPr id="6" name="Picture 5">
            <a:extLst>
              <a:ext uri="{FF2B5EF4-FFF2-40B4-BE49-F238E27FC236}">
                <a16:creationId xmlns:a16="http://schemas.microsoft.com/office/drawing/2014/main" xmlns="" id="{8940CBE3-3F91-419A-A649-32AB388ECA8B}"/>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 y="10"/>
            <a:ext cx="4717278" cy="6857990"/>
          </a:xfrm>
          <a:prstGeom prst="rect">
            <a:avLst/>
          </a:prstGeom>
        </p:spPr>
      </p:pic>
      <p:cxnSp>
        <p:nvCxnSpPr>
          <p:cNvPr id="26" name="Straight Connector 25">
            <a:extLst>
              <a:ext uri="{FF2B5EF4-FFF2-40B4-BE49-F238E27FC236}">
                <a16:creationId xmlns:a16="http://schemas.microsoft.com/office/drawing/2014/main" xmlns="" id="{D28A9C89-B313-458F-9C85-515930A51A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5BEAC99-07DF-F1C3-EA8C-9218BE8EAD24}"/>
              </a:ext>
            </a:extLst>
          </p:cNvPr>
          <p:cNvSpPr txBox="1"/>
          <p:nvPr/>
        </p:nvSpPr>
        <p:spPr>
          <a:xfrm>
            <a:off x="1225118" y="709565"/>
            <a:ext cx="10253708" cy="2759602"/>
          </a:xfrm>
          <a:prstGeom prst="rect">
            <a:avLst/>
          </a:prstGeom>
          <a:noFill/>
        </p:spPr>
        <p:txBody>
          <a:bodyPr wrap="square">
            <a:spAutoFit/>
          </a:bodyPr>
          <a:lstStyle/>
          <a:p>
            <a:pPr marL="4572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Form college committees with 50/50 split between staff and management to make key decisions on critical issues that may arise.</a:t>
            </a:r>
            <a:endParaRPr lang="en-ZA" sz="1500" dirty="0">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endParaRPr lang="en-ZA" sz="1500" dirty="0">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Introduce staff incentives, such as time off for 100% attendance or consistent class results.</a:t>
            </a:r>
          </a:p>
          <a:p>
            <a:pPr marL="342900" marR="0" lvl="0" indent="-342900">
              <a:lnSpc>
                <a:spcPct val="150000"/>
              </a:lnSpc>
              <a:spcBef>
                <a:spcPts val="0"/>
              </a:spcBef>
              <a:spcAft>
                <a:spcPts val="0"/>
              </a:spcAft>
              <a:buFont typeface="Symbol" panose="05050102010706020507" pitchFamily="18" charset="2"/>
              <a:buChar char=""/>
            </a:pPr>
            <a:endPar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50000"/>
              </a:lnSpc>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Employ DHET/CCMA arbitration in cases where no agreement on decision can be reached.</a:t>
            </a:r>
            <a:endParaRPr lang="en-ZA" sz="1500" dirty="0">
              <a:effectLst/>
              <a:latin typeface="Calibri" panose="020F0502020204030204" pitchFamily="34" charset="0"/>
              <a:ea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endParaRPr lang="en-ZA" sz="1500" dirty="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xmlns="" id="{4D316F7C-5182-9B60-CB96-CE0C3E57A22A}"/>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xmlns="" val="0"/>
              </a:ext>
            </a:extLst>
          </a:blip>
          <a:srcRect/>
          <a:stretch/>
        </p:blipFill>
        <p:spPr>
          <a:xfrm>
            <a:off x="-3622089" y="0"/>
            <a:ext cx="4347691" cy="6857990"/>
          </a:xfrm>
          <a:prstGeom prst="rect">
            <a:avLst/>
          </a:prstGeom>
        </p:spPr>
      </p:pic>
    </p:spTree>
    <p:extLst>
      <p:ext uri="{BB962C8B-B14F-4D97-AF65-F5344CB8AC3E}">
        <p14:creationId xmlns:p14="http://schemas.microsoft.com/office/powerpoint/2010/main" xmlns="" val="5225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EBAEA5-E8D8-4FCE-3DB0-5E8D6087E150}"/>
              </a:ext>
            </a:extLst>
          </p:cNvPr>
          <p:cNvSpPr txBox="1"/>
          <p:nvPr/>
        </p:nvSpPr>
        <p:spPr>
          <a:xfrm>
            <a:off x="1269507" y="545709"/>
            <a:ext cx="10299576" cy="5504392"/>
          </a:xfrm>
          <a:prstGeom prst="rect">
            <a:avLst/>
          </a:prstGeom>
          <a:noFill/>
        </p:spPr>
        <p:txBody>
          <a:bodyPr wrap="square">
            <a:spAutoFit/>
          </a:bodyPr>
          <a:lstStyle/>
          <a:p>
            <a:pPr marL="342900" marR="0" lvl="0" indent="-342900">
              <a:lnSpc>
                <a:spcPct val="150000"/>
              </a:lnSpc>
              <a:spcBef>
                <a:spcPts val="0"/>
              </a:spcBef>
              <a:spcAft>
                <a:spcPts val="0"/>
              </a:spcAft>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Conduct quarterly visits by the Department of Labour to ensure compliance with labour-related practices and policies.</a:t>
            </a:r>
            <a:endParaRPr lang="en-ZA" sz="1500" dirty="0">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Propose work-from-home policy based on downtime and requirements.	</a:t>
            </a:r>
            <a:endParaRPr lang="en-ZA" sz="1500" dirty="0">
              <a:effectLst/>
              <a:latin typeface="Calibri" panose="020F0502020204030204" pitchFamily="34" charset="0"/>
              <a:ea typeface="Calibri" panose="020F0502020204030204" pitchFamily="34" charset="0"/>
            </a:endParaRPr>
          </a:p>
          <a:p>
            <a:pPr marL="914400" marR="0">
              <a:lnSpc>
                <a:spcPct val="150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Transition to full-on electronic system for data and information collection.</a:t>
            </a:r>
            <a:endParaRPr lang="en-ZA" sz="1500" dirty="0">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Fringe benefits must be 100% equal for both College and DHET staff.</a:t>
            </a:r>
            <a:endParaRPr lang="en-ZA" sz="1500" dirty="0">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Medical-aid contributions for College staff to be increased to same subsidy as that of DHET employees.</a:t>
            </a:r>
            <a:endParaRPr lang="en-ZA" sz="1500" dirty="0">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Full housing subsidy to be paid to staff irrespective of whether staff member is homeowner or renting.</a:t>
            </a:r>
            <a:endParaRPr lang="en-ZA" sz="1500" dirty="0">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Seek DHET funding for Learning Management Systems (LMS) to encourage hybrid learning.</a:t>
            </a:r>
          </a:p>
          <a:p>
            <a:pPr marL="342900" marR="0" lvl="0" indent="-342900">
              <a:lnSpc>
                <a:spcPct val="150000"/>
              </a:lnSpc>
              <a:spcBef>
                <a:spcPts val="0"/>
              </a:spcBef>
              <a:spcAft>
                <a:spcPts val="0"/>
              </a:spcAft>
              <a:buFont typeface="Symbol" panose="05050102010706020507" pitchFamily="18" charset="2"/>
              <a:buChar char=""/>
            </a:pPr>
            <a:endPar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50000"/>
              </a:lnSpc>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Use market or industry indicators to phase out / modify legacy programs, implementing qualification programs based on Quality Council for Trades and Occupations (QTCO) framework. Conduct skills survey per department to determine Skills Gap Analysis and address scarce skills.</a:t>
            </a:r>
            <a:endParaRPr lang="en-ZA" sz="1500" dirty="0">
              <a:effectLst/>
              <a:latin typeface="Calibri" panose="020F0502020204030204" pitchFamily="34" charset="0"/>
              <a:ea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endParaRPr lang="en-ZA" sz="1500" dirty="0">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 </a:t>
            </a:r>
            <a:endParaRPr lang="en-ZA" sz="1500" dirty="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xmlns="" id="{D0E2C70D-78A1-4C58-711D-A1E345B6F25E}"/>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xmlns="" val="0"/>
              </a:ext>
            </a:extLst>
          </a:blip>
          <a:srcRect/>
          <a:stretch/>
        </p:blipFill>
        <p:spPr>
          <a:xfrm>
            <a:off x="-3622089" y="0"/>
            <a:ext cx="4347691" cy="6857990"/>
          </a:xfrm>
          <a:prstGeom prst="rect">
            <a:avLst/>
          </a:prstGeom>
        </p:spPr>
      </p:pic>
    </p:spTree>
    <p:extLst>
      <p:ext uri="{BB962C8B-B14F-4D97-AF65-F5344CB8AC3E}">
        <p14:creationId xmlns:p14="http://schemas.microsoft.com/office/powerpoint/2010/main" xmlns="" val="76806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5471707-543D-4DD1-5F4B-0144DE405A87}"/>
              </a:ext>
            </a:extLst>
          </p:cNvPr>
          <p:cNvSpPr txBox="1"/>
          <p:nvPr/>
        </p:nvSpPr>
        <p:spPr>
          <a:xfrm>
            <a:off x="1118586" y="580001"/>
            <a:ext cx="10457896" cy="4454681"/>
          </a:xfrm>
          <a:prstGeom prst="rect">
            <a:avLst/>
          </a:prstGeom>
          <a:noFill/>
        </p:spPr>
        <p:txBody>
          <a:bodyPr wrap="square">
            <a:spAutoFit/>
          </a:bodyPr>
          <a:lstStyle/>
          <a:p>
            <a:pPr marL="342900" marR="0" lvl="0" indent="-342900">
              <a:lnSpc>
                <a:spcPct val="150000"/>
              </a:lnSpc>
              <a:spcBef>
                <a:spcPts val="0"/>
              </a:spcBef>
              <a:spcAft>
                <a:spcPts val="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Calibri" panose="020F0502020204030204" pitchFamily="34" charset="0"/>
              </a:rPr>
              <a:t>Employer must provide adequate training for all employees, </a:t>
            </a:r>
            <a:r>
              <a:rPr lang="en-US" sz="1500" dirty="0">
                <a:latin typeface="Calibri" panose="020F0502020204030204" pitchFamily="34" charset="0"/>
                <a:ea typeface="Calibri" panose="020F0502020204030204" pitchFamily="34" charset="0"/>
                <a:cs typeface="Calibri" panose="020F0502020204030204" pitchFamily="34" charset="0"/>
              </a:rPr>
              <a:t>in line with the employee’s Professional Development Plan (PDP).</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p>
            <a:pPr marL="685800" marR="0">
              <a:lnSpc>
                <a:spcPct val="150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Calibri" panose="020F0502020204030204" pitchFamily="34" charset="0"/>
              </a:rPr>
              <a:t>The rule stating that an employee cannot jump a salary level must be waived.</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5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500" dirty="0">
                <a:effectLst/>
                <a:latin typeface="Calibri" panose="020F0502020204030204" pitchFamily="34" charset="0"/>
                <a:ea typeface="Calibri" panose="020F0502020204030204" pitchFamily="34" charset="0"/>
                <a:cs typeface="Calibri" panose="020F0502020204030204" pitchFamily="34" charset="0"/>
              </a:rPr>
              <a:t>Post Provisioning Norms (PPN)</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p>
            <a:pPr marL="6858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719138" marR="0" indent="-363538">
              <a:lnSpc>
                <a:spcPct val="107000"/>
              </a:lnSpc>
              <a:spcBef>
                <a:spcPts val="0"/>
              </a:spcBef>
              <a:spcAft>
                <a:spcPts val="0"/>
              </a:spcAft>
              <a:buFont typeface="Wingdings" panose="05000000000000000000" pitchFamily="2" charset="2"/>
              <a:buChar char="Ø"/>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requested that CIC at Northlink College places </a:t>
            </a:r>
            <a:r>
              <a:rPr lang="en-US" sz="15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a:t>
            </a: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moratorium on the positions of </a:t>
            </a:r>
            <a:r>
              <a:rPr lang="en-US" sz="15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storemen</a:t>
            </a: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those employees who migrated to DHET as </a:t>
            </a:r>
            <a:r>
              <a:rPr lang="en-US" sz="15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groundsmen</a:t>
            </a: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500" dirty="0">
              <a:effectLst/>
              <a:latin typeface="Calibri" panose="020F0502020204030204" pitchFamily="34" charset="0"/>
              <a:ea typeface="Calibri" panose="020F0502020204030204" pitchFamily="34" charset="0"/>
            </a:endParaRPr>
          </a:p>
          <a:p>
            <a:pPr marL="719138" marR="0" indent="-363538">
              <a:lnSpc>
                <a:spcPct val="107000"/>
              </a:lnSpc>
              <a:spcBef>
                <a:spcPts val="0"/>
              </a:spcBef>
              <a:spcAft>
                <a:spcPts val="0"/>
              </a:spcAft>
              <a:buFont typeface="Wingdings" panose="05000000000000000000" pitchFamily="2" charset="2"/>
              <a:buChar char="Ø"/>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Furthermore, that  the indication that Northlink College intends redeploying some of them to other campuses as </a:t>
            </a:r>
            <a:r>
              <a:rPr lang="en-US" sz="15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groundsmen</a:t>
            </a: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which is a downgraded position, be stayed.</a:t>
            </a:r>
            <a:endParaRPr lang="en-ZA" sz="1500" dirty="0">
              <a:effectLst/>
              <a:latin typeface="Calibri" panose="020F0502020204030204" pitchFamily="34" charset="0"/>
              <a:ea typeface="Calibri" panose="020F0502020204030204" pitchFamily="34" charset="0"/>
            </a:endParaRPr>
          </a:p>
          <a:p>
            <a:pPr marL="719138" marR="0" indent="-363538">
              <a:lnSpc>
                <a:spcPct val="107000"/>
              </a:lnSpc>
              <a:spcBef>
                <a:spcPts val="0"/>
              </a:spcBef>
              <a:spcAft>
                <a:spcPts val="0"/>
              </a:spcAft>
              <a:buFont typeface="Wingdings" panose="05000000000000000000" pitchFamily="2" charset="2"/>
              <a:buChar char="Ø"/>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staff members not to be given </a:t>
            </a:r>
            <a:r>
              <a:rPr lang="en-US" sz="15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groundsmen</a:t>
            </a: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500" dirty="0">
                <a:effectLst/>
                <a:latin typeface="Calibri" panose="020F0502020204030204" pitchFamily="34" charset="0"/>
                <a:ea typeface="Times New Roman" panose="02020603050405020304" pitchFamily="18" charset="0"/>
                <a:cs typeface="Calibri" panose="020F0502020204030204" pitchFamily="34" charset="0"/>
              </a:rPr>
              <a:t>duties , but </a:t>
            </a:r>
            <a:r>
              <a:rPr lang="en-US" sz="1500" dirty="0">
                <a:latin typeface="Calibri" panose="020F0502020204030204" pitchFamily="34" charset="0"/>
                <a:ea typeface="Times New Roman" panose="02020603050405020304" pitchFamily="18" charset="0"/>
                <a:cs typeface="Calibri" panose="020F0502020204030204" pitchFamily="34" charset="0"/>
              </a:rPr>
              <a:t>continue to</a:t>
            </a:r>
            <a:r>
              <a:rPr lang="en-US" sz="1500" dirty="0">
                <a:effectLst/>
                <a:latin typeface="Calibri" panose="020F0502020204030204" pitchFamily="34" charset="0"/>
                <a:ea typeface="Times New Roman" panose="02020603050405020304" pitchFamily="18" charset="0"/>
                <a:cs typeface="Calibri" panose="020F0502020204030204" pitchFamily="34" charset="0"/>
              </a:rPr>
              <a:t> perform as </a:t>
            </a:r>
            <a:r>
              <a:rPr lang="en-US" sz="1500" dirty="0" err="1">
                <a:effectLst/>
                <a:latin typeface="Calibri" panose="020F0502020204030204" pitchFamily="34" charset="0"/>
                <a:ea typeface="Times New Roman" panose="02020603050405020304" pitchFamily="18" charset="0"/>
                <a:cs typeface="Calibri" panose="020F0502020204030204" pitchFamily="34" charset="0"/>
              </a:rPr>
              <a:t>storemen</a:t>
            </a:r>
            <a:r>
              <a:rPr lang="en-US" sz="15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500" dirty="0">
              <a:effectLst/>
              <a:latin typeface="Calibri" panose="020F0502020204030204" pitchFamily="34" charset="0"/>
              <a:ea typeface="Calibri" panose="020F0502020204030204" pitchFamily="34" charset="0"/>
            </a:endParaRPr>
          </a:p>
          <a:p>
            <a:pPr marL="719138" marR="0" indent="-363538">
              <a:lnSpc>
                <a:spcPct val="107000"/>
              </a:lnSpc>
              <a:spcBef>
                <a:spcPts val="0"/>
              </a:spcBef>
              <a:spcAft>
                <a:spcPts val="0"/>
              </a:spcAft>
              <a:buFont typeface="Wingdings" panose="05000000000000000000" pitchFamily="2" charset="2"/>
              <a:buChar char="Ø"/>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reason for this is that the Department did not have the job evaluation results as per the circular. Currently, benchmarked job descriptions were received and DHRMD  is preparing information received on posts, to  the job evaluation panel.</a:t>
            </a:r>
            <a:endParaRPr lang="en-ZA" sz="1500" dirty="0">
              <a:effectLst/>
              <a:latin typeface="Calibri" panose="020F0502020204030204" pitchFamily="34" charset="0"/>
              <a:ea typeface="Calibri" panose="020F0502020204030204" pitchFamily="34" charset="0"/>
            </a:endParaRPr>
          </a:p>
          <a:p>
            <a:pPr marL="719138" marR="0" indent="-363538">
              <a:lnSpc>
                <a:spcPct val="107000"/>
              </a:lnSpc>
              <a:spcBef>
                <a:spcPts val="0"/>
              </a:spcBef>
              <a:spcAft>
                <a:spcPts val="0"/>
              </a:spcAft>
              <a:buFont typeface="Wingdings" panose="05000000000000000000" pitchFamily="2" charset="2"/>
              <a:buChar char="Ø"/>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Currently, submission is seated with TVET finance to verify cost implications of post pending phase three PPN implementation.</a:t>
            </a:r>
            <a:endParaRPr lang="en-ZA" sz="1500" dirty="0">
              <a:effectLst/>
              <a:latin typeface="Calibri" panose="020F0502020204030204" pitchFamily="34" charset="0"/>
              <a:ea typeface="Calibri" panose="020F0502020204030204" pitchFamily="34" charset="0"/>
            </a:endParaRPr>
          </a:p>
          <a:p>
            <a:pPr marL="0" marR="0">
              <a:lnSpc>
                <a:spcPct val="150000"/>
              </a:lnSpc>
              <a:spcBef>
                <a:spcPts val="0"/>
              </a:spcBef>
              <a:spcAft>
                <a:spcPts val="0"/>
              </a:spcAft>
            </a:pPr>
            <a:r>
              <a:rPr lang="en-US" sz="15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ZA" sz="15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xmlns="" id="{1BD269FC-2E40-E2B9-9DAA-713FB3B6E964}"/>
              </a:ext>
            </a:extLst>
          </p:cNvPr>
          <p:cNvSpPr txBox="1"/>
          <p:nvPr/>
        </p:nvSpPr>
        <p:spPr>
          <a:xfrm>
            <a:off x="5308847" y="5024761"/>
            <a:ext cx="2947386" cy="523220"/>
          </a:xfrm>
          <a:prstGeom prst="rect">
            <a:avLst/>
          </a:prstGeom>
          <a:noFill/>
        </p:spPr>
        <p:txBody>
          <a:bodyPr wrap="square" rtlCol="0">
            <a:spAutoFit/>
          </a:bodyPr>
          <a:lstStyle/>
          <a:p>
            <a:r>
              <a:rPr lang="en-GB" sz="2800" i="1" dirty="0">
                <a:solidFill>
                  <a:schemeClr val="accent4">
                    <a:lumMod val="50000"/>
                  </a:schemeClr>
                </a:solidFill>
              </a:rPr>
              <a:t>Thank you</a:t>
            </a:r>
            <a:endParaRPr lang="en-ZA" sz="2800" i="1" dirty="0">
              <a:solidFill>
                <a:schemeClr val="accent4">
                  <a:lumMod val="50000"/>
                </a:schemeClr>
              </a:solidFill>
            </a:endParaRPr>
          </a:p>
        </p:txBody>
      </p:sp>
      <p:pic>
        <p:nvPicPr>
          <p:cNvPr id="5" name="Picture 4">
            <a:extLst>
              <a:ext uri="{FF2B5EF4-FFF2-40B4-BE49-F238E27FC236}">
                <a16:creationId xmlns:a16="http://schemas.microsoft.com/office/drawing/2014/main" xmlns="" id="{32BEFDAA-0428-BA9B-6CBC-C156450A6BD9}"/>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xmlns="" val="0"/>
              </a:ext>
            </a:extLst>
          </a:blip>
          <a:srcRect/>
          <a:stretch/>
        </p:blipFill>
        <p:spPr>
          <a:xfrm>
            <a:off x="-3622089" y="0"/>
            <a:ext cx="4347691" cy="6857990"/>
          </a:xfrm>
          <a:prstGeom prst="rect">
            <a:avLst/>
          </a:prstGeom>
        </p:spPr>
      </p:pic>
    </p:spTree>
    <p:extLst>
      <p:ext uri="{BB962C8B-B14F-4D97-AF65-F5344CB8AC3E}">
        <p14:creationId xmlns:p14="http://schemas.microsoft.com/office/powerpoint/2010/main" xmlns="" val="429313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47F5C-50EC-416A-AE8C-6F6BB4225673}"/>
              </a:ext>
            </a:extLst>
          </p:cNvPr>
          <p:cNvSpPr>
            <a:spLocks noGrp="1"/>
          </p:cNvSpPr>
          <p:nvPr>
            <p:ph type="title"/>
          </p:nvPr>
        </p:nvSpPr>
        <p:spPr>
          <a:xfrm>
            <a:off x="1091952" y="479701"/>
            <a:ext cx="9841785" cy="1018414"/>
          </a:xfrm>
        </p:spPr>
        <p:txBody>
          <a:bodyPr>
            <a:normAutofit/>
          </a:bodyPr>
          <a:lstStyle/>
          <a:p>
            <a:pPr marR="0" lvl="0" algn="just">
              <a:lnSpc>
                <a:spcPct val="150000"/>
              </a:lnSpc>
              <a:spcBef>
                <a:spcPts val="0"/>
              </a:spcBef>
              <a:spcAft>
                <a:spcPts val="0"/>
              </a:spcAft>
            </a:pPr>
            <a:r>
              <a:rPr lang="en-US" sz="2700" b="1" dirty="0">
                <a:solidFill>
                  <a:srgbClr val="0070C0"/>
                </a:solidFill>
                <a:effectLst/>
                <a:latin typeface="Calibri" panose="020F0502020204030204" pitchFamily="34" charset="0"/>
                <a:ea typeface="Calibri" panose="020F0502020204030204" pitchFamily="34" charset="0"/>
              </a:rPr>
              <a:t>1. Overview of state of affairs of College from workers’ perspective</a:t>
            </a:r>
            <a:endParaRPr lang="en-ZA" sz="2700" dirty="0">
              <a:solidFill>
                <a:srgbClr val="0070C0"/>
              </a:solidFill>
              <a:effectLst/>
              <a:latin typeface="Calibri" panose="020F0502020204030204" pitchFamily="34" charset="0"/>
              <a:ea typeface="Calibri" panose="020F0502020204030204" pitchFamily="34" charset="0"/>
            </a:endParaRPr>
          </a:p>
        </p:txBody>
      </p:sp>
      <p:sp>
        <p:nvSpPr>
          <p:cNvPr id="5" name="Content Placeholder 4">
            <a:extLst>
              <a:ext uri="{FF2B5EF4-FFF2-40B4-BE49-F238E27FC236}">
                <a16:creationId xmlns:a16="http://schemas.microsoft.com/office/drawing/2014/main" xmlns="" id="{73F35C6D-591F-A085-820E-E2FADF51D4DB}"/>
              </a:ext>
            </a:extLst>
          </p:cNvPr>
          <p:cNvSpPr>
            <a:spLocks noGrp="1"/>
          </p:cNvSpPr>
          <p:nvPr>
            <p:ph idx="1"/>
          </p:nvPr>
        </p:nvSpPr>
        <p:spPr>
          <a:xfrm>
            <a:off x="1225118" y="2108201"/>
            <a:ext cx="9930562" cy="3760891"/>
          </a:xfrm>
        </p:spPr>
        <p:txBody>
          <a:bodyPr>
            <a:normAutofit fontScale="92500" lnSpcReduction="20000"/>
          </a:bodyPr>
          <a:lstStyle/>
          <a:p>
            <a:pPr marL="0" marR="0">
              <a:lnSpc>
                <a:spcPct val="150000"/>
              </a:lnSpc>
              <a:spcBef>
                <a:spcPts val="0"/>
              </a:spcBef>
              <a:spcAft>
                <a:spcPts val="0"/>
              </a:spcAft>
            </a:pP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Limited Promotional Opportunities due to a lack of training, nepotism, and favoritism</a:t>
            </a:r>
            <a:endParaRPr lang="en-ZA"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Shortlisting is done on the National Equity Plan only,  without taking the Provincial Equity Plan into account. </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50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Members do not stand a fair chance when it comes to promotional positions and are not assisted in improving their chances. </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50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Nepotism and favoritism are concerning issues, particularly in staff appointments and the awarding of contracts and tenders.</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p>
            <a:pPr marL="685800" marR="0">
              <a:lnSpc>
                <a:spcPct val="150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ZA" sz="12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Requirements for all positions aren’t fair, </a:t>
            </a:r>
            <a:r>
              <a:rPr lang="en-US" sz="1800" i="1" dirty="0">
                <a:effectLst/>
                <a:latin typeface="Calibri" panose="020F0502020204030204" pitchFamily="34" charset="0"/>
                <a:ea typeface="Calibri" panose="020F0502020204030204" pitchFamily="34" charset="0"/>
                <a:cs typeface="Calibri" panose="020F0502020204030204" pitchFamily="34" charset="0"/>
              </a:rPr>
              <a:t>e.g.</a:t>
            </a:r>
            <a:r>
              <a:rPr lang="en-US" sz="1800" i="1" dirty="0">
                <a:latin typeface="Calibri" panose="020F0502020204030204" pitchFamily="34" charset="0"/>
                <a:ea typeface="Calibri" panose="020F0502020204030204" pitchFamily="34" charset="0"/>
                <a:cs typeface="Calibri" panose="020F0502020204030204" pitchFamily="34" charset="0"/>
              </a:rPr>
              <a:t> A</a:t>
            </a:r>
            <a:r>
              <a:rPr lang="en-US" sz="1800" dirty="0">
                <a:effectLst/>
                <a:latin typeface="Calibri" panose="020F0502020204030204" pitchFamily="34" charset="0"/>
                <a:ea typeface="Calibri" panose="020F0502020204030204" pitchFamily="34" charset="0"/>
                <a:cs typeface="Calibri" panose="020F0502020204030204" pitchFamily="34" charset="0"/>
              </a:rPr>
              <a:t> Salary-level 7 position in Finance will require supervisory experience whereas in Human Resources </a:t>
            </a:r>
            <a:r>
              <a:rPr lang="en-US" sz="1800" dirty="0">
                <a:latin typeface="Calibri" panose="020F0502020204030204" pitchFamily="34" charset="0"/>
                <a:ea typeface="Calibri" panose="020F0502020204030204" pitchFamily="34" charset="0"/>
                <a:cs typeface="Calibri" panose="020F0502020204030204" pitchFamily="34" charset="0"/>
              </a:rPr>
              <a:t>it isn’t a requirement.</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p>
            <a:endParaRPr lang="en-ZA" dirty="0"/>
          </a:p>
        </p:txBody>
      </p:sp>
      <p:pic>
        <p:nvPicPr>
          <p:cNvPr id="6" name="Picture 5">
            <a:extLst>
              <a:ext uri="{FF2B5EF4-FFF2-40B4-BE49-F238E27FC236}">
                <a16:creationId xmlns:a16="http://schemas.microsoft.com/office/drawing/2014/main" xmlns="" id="{4386EBA8-DE99-0E8A-3B42-F98FD9F4FC8E}"/>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3622089" y="0"/>
            <a:ext cx="4347691" cy="6857990"/>
          </a:xfrm>
          <a:prstGeom prst="rect">
            <a:avLst/>
          </a:prstGeom>
        </p:spPr>
      </p:pic>
    </p:spTree>
    <p:extLst>
      <p:ext uri="{BB962C8B-B14F-4D97-AF65-F5344CB8AC3E}">
        <p14:creationId xmlns:p14="http://schemas.microsoft.com/office/powerpoint/2010/main" xmlns="" val="26552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8A13437-4B4C-CBDE-5740-7069CA9E5FBB}"/>
              </a:ext>
            </a:extLst>
          </p:cNvPr>
          <p:cNvSpPr txBox="1"/>
          <p:nvPr/>
        </p:nvSpPr>
        <p:spPr>
          <a:xfrm>
            <a:off x="1151544" y="763566"/>
            <a:ext cx="10487827" cy="4128438"/>
          </a:xfrm>
          <a:prstGeom prst="rect">
            <a:avLst/>
          </a:prstGeom>
          <a:noFill/>
        </p:spPr>
        <p:txBody>
          <a:bodyPr wrap="square">
            <a:spAutoFit/>
          </a:bodyPr>
          <a:lstStyle/>
          <a:p>
            <a:pPr marL="342900" marR="0" lvl="0" indent="-342900">
              <a:lnSpc>
                <a:spcPct val="150000"/>
              </a:lnSpc>
              <a:spcBef>
                <a:spcPts val="0"/>
              </a:spcBef>
              <a:spcAft>
                <a:spcPts val="0"/>
              </a:spcAft>
              <a:buFont typeface="Symbol" panose="05050102010706020507" pitchFamily="18" charset="2"/>
              <a:buChar char=""/>
            </a:pPr>
            <a:r>
              <a:rPr lang="en-US" sz="1500" b="1" u="sng" dirty="0">
                <a:effectLst/>
                <a:latin typeface="Calibri" panose="020F0502020204030204" pitchFamily="34" charset="0"/>
                <a:ea typeface="Calibri" panose="020F0502020204030204" pitchFamily="34" charset="0"/>
                <a:cs typeface="Calibri" panose="020F0502020204030204" pitchFamily="34" charset="0"/>
              </a:rPr>
              <a:t>The devolution of power (</a:t>
            </a:r>
            <a:r>
              <a:rPr lang="en-US" sz="1500" b="1" u="sng" dirty="0" err="1">
                <a:effectLst/>
                <a:latin typeface="Calibri" panose="020F0502020204030204" pitchFamily="34" charset="0"/>
                <a:ea typeface="Calibri" panose="020F0502020204030204" pitchFamily="34" charset="0"/>
                <a:cs typeface="Calibri" panose="020F0502020204030204" pitchFamily="34" charset="0"/>
              </a:rPr>
              <a:t>decentralisation</a:t>
            </a:r>
            <a:r>
              <a:rPr lang="en-US" sz="1500" b="1" u="sng" dirty="0">
                <a:effectLst/>
                <a:latin typeface="Calibri" panose="020F0502020204030204" pitchFamily="34" charset="0"/>
                <a:ea typeface="Calibri" panose="020F0502020204030204" pitchFamily="34" charset="0"/>
                <a:cs typeface="Calibri" panose="020F0502020204030204" pitchFamily="34" charset="0"/>
              </a:rPr>
              <a:t>) will lead to collaborative efforts, innovation and creativity</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07000"/>
              </a:lnSpc>
              <a:spcBef>
                <a:spcPts val="0"/>
              </a:spcBef>
              <a:spcAft>
                <a:spcPts val="0"/>
              </a:spcAft>
            </a:pPr>
            <a:r>
              <a:rPr lang="en-US" sz="15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ZA" sz="15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Calibri" panose="020F0502020204030204" pitchFamily="34" charset="0"/>
              </a:rPr>
              <a:t>Attempts at national level to bring about transformation have been stifled in the past, </a:t>
            </a:r>
            <a:r>
              <a:rPr lang="en-US" sz="1500" i="1" dirty="0">
                <a:effectLst/>
                <a:latin typeface="Calibri" panose="020F0502020204030204" pitchFamily="34" charset="0"/>
                <a:ea typeface="Calibri" panose="020F0502020204030204" pitchFamily="34" charset="0"/>
                <a:cs typeface="Calibri" panose="020F0502020204030204" pitchFamily="34" charset="0"/>
              </a:rPr>
              <a:t>e.g.</a:t>
            </a:r>
            <a:r>
              <a:rPr lang="en-US" sz="1500" dirty="0">
                <a:effectLst/>
                <a:latin typeface="Calibri" panose="020F0502020204030204" pitchFamily="34" charset="0"/>
                <a:ea typeface="Calibri" panose="020F0502020204030204" pitchFamily="34" charset="0"/>
                <a:cs typeface="Calibri" panose="020F0502020204030204" pitchFamily="34" charset="0"/>
              </a:rPr>
              <a:t>, Maturity Model, Lecturer Support System, Digital Transformation, </a:t>
            </a:r>
            <a:r>
              <a:rPr lang="en-US" sz="1500" i="1" dirty="0">
                <a:effectLst/>
                <a:latin typeface="Calibri" panose="020F0502020204030204" pitchFamily="34" charset="0"/>
                <a:ea typeface="Calibri" panose="020F0502020204030204" pitchFamily="34" charset="0"/>
                <a:cs typeface="Calibri" panose="020F0502020204030204" pitchFamily="34" charset="0"/>
              </a:rPr>
              <a:t>etc</a:t>
            </a:r>
            <a:r>
              <a:rPr lang="en-US" sz="1500" dirty="0">
                <a:effectLst/>
                <a:latin typeface="Calibri" panose="020F0502020204030204" pitchFamily="34" charset="0"/>
                <a:ea typeface="Calibri" panose="020F0502020204030204" pitchFamily="34" charset="0"/>
                <a:cs typeface="Calibri" panose="020F0502020204030204" pitchFamily="34" charset="0"/>
              </a:rPr>
              <a:t>.</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 </a:t>
            </a:r>
            <a:endParaRPr lang="en-ZA" sz="15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Calibri" panose="020F0502020204030204" pitchFamily="34" charset="0"/>
              </a:rPr>
              <a:t>There are renewed attempts underway in this regard, but it needs to be sustainable.</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50000"/>
              </a:lnSpc>
              <a:spcBef>
                <a:spcPts val="0"/>
              </a:spcBef>
              <a:spcAft>
                <a:spcPts val="0"/>
              </a:spcAft>
            </a:pPr>
            <a:r>
              <a:rPr lang="en-US" sz="10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b="1" u="sng" dirty="0">
                <a:effectLst/>
                <a:latin typeface="Calibri" panose="020F0502020204030204" pitchFamily="34" charset="0"/>
                <a:ea typeface="Calibri" panose="020F0502020204030204" pitchFamily="34" charset="0"/>
                <a:cs typeface="Calibri" panose="020F0502020204030204" pitchFamily="34" charset="0"/>
              </a:rPr>
              <a:t>Turnaround time for staff benefits</a:t>
            </a:r>
            <a:r>
              <a:rPr lang="en-US" sz="1500" dirty="0">
                <a:effectLst/>
                <a:latin typeface="Calibri" panose="020F0502020204030204" pitchFamily="34" charset="0"/>
                <a:ea typeface="Calibri" panose="020F0502020204030204" pitchFamily="34" charset="0"/>
                <a:cs typeface="Calibri" panose="020F0502020204030204" pitchFamily="34" charset="0"/>
              </a:rPr>
              <a:t> (housing, salary adjustment, qualification improvement) is unacceptable, </a:t>
            </a:r>
            <a:r>
              <a:rPr lang="en-US" sz="1500" i="1" dirty="0">
                <a:effectLst/>
                <a:latin typeface="Calibri" panose="020F0502020204030204" pitchFamily="34" charset="0"/>
                <a:ea typeface="Calibri" panose="020F0502020204030204" pitchFamily="34" charset="0"/>
                <a:cs typeface="Calibri" panose="020F0502020204030204" pitchFamily="34" charset="0"/>
              </a:rPr>
              <a:t>e.g.</a:t>
            </a:r>
            <a:r>
              <a:rPr lang="en-US" sz="1500" dirty="0">
                <a:effectLst/>
                <a:latin typeface="Calibri" panose="020F0502020204030204" pitchFamily="34" charset="0"/>
                <a:ea typeface="Calibri" panose="020F0502020204030204" pitchFamily="34" charset="0"/>
                <a:cs typeface="Calibri" panose="020F0502020204030204" pitchFamily="34" charset="0"/>
              </a:rPr>
              <a:t> a staff member is waiting two years for a qualification improvement bonus and is about to retire.</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50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b="1" u="sng" dirty="0">
                <a:effectLst/>
                <a:latin typeface="Calibri" panose="020F0502020204030204" pitchFamily="34" charset="0"/>
                <a:ea typeface="Calibri" panose="020F0502020204030204" pitchFamily="34" charset="0"/>
                <a:cs typeface="Calibri" panose="020F0502020204030204" pitchFamily="34" charset="0"/>
              </a:rPr>
              <a:t>Delays in procurement and late release of budget (May 2023)</a:t>
            </a:r>
            <a:r>
              <a:rPr lang="en-US" sz="1500" dirty="0">
                <a:effectLst/>
                <a:latin typeface="Calibri" panose="020F0502020204030204" pitchFamily="34" charset="0"/>
                <a:ea typeface="Calibri" panose="020F0502020204030204" pitchFamily="34" charset="0"/>
                <a:cs typeface="Calibri" panose="020F0502020204030204" pitchFamily="34" charset="0"/>
              </a:rPr>
              <a:t>.</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50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b="1" u="sng" dirty="0">
                <a:effectLst/>
                <a:latin typeface="Calibri" panose="020F0502020204030204" pitchFamily="34" charset="0"/>
                <a:ea typeface="Calibri" panose="020F0502020204030204" pitchFamily="34" charset="0"/>
                <a:cs typeface="Calibri" panose="020F0502020204030204" pitchFamily="34" charset="0"/>
              </a:rPr>
              <a:t>PPN changes (matching and placing)</a:t>
            </a:r>
            <a:r>
              <a:rPr lang="en-US" sz="1500" b="1" dirty="0">
                <a:effectLst/>
                <a:latin typeface="Calibri" panose="020F0502020204030204" pitchFamily="34" charset="0"/>
                <a:ea typeface="Calibri" panose="020F0502020204030204" pitchFamily="34" charset="0"/>
                <a:cs typeface="Calibri" panose="020F0502020204030204" pitchFamily="34" charset="0"/>
              </a:rPr>
              <a:t>  </a:t>
            </a:r>
            <a:r>
              <a:rPr lang="en-US" sz="1500" dirty="0">
                <a:effectLst/>
                <a:latin typeface="Calibri" panose="020F0502020204030204" pitchFamily="34" charset="0"/>
                <a:ea typeface="Calibri" panose="020F0502020204030204" pitchFamily="34" charset="0"/>
                <a:cs typeface="Calibri" panose="020F0502020204030204" pitchFamily="34" charset="0"/>
              </a:rPr>
              <a:t>Staff matched and placed without CIC input or consent. </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69BB0E6F-227A-E214-DAF0-969534CAC96B}"/>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xmlns="" val="0"/>
              </a:ext>
            </a:extLst>
          </a:blip>
          <a:srcRect/>
          <a:stretch/>
        </p:blipFill>
        <p:spPr>
          <a:xfrm>
            <a:off x="-3622089" y="0"/>
            <a:ext cx="4347691" cy="6857990"/>
          </a:xfrm>
          <a:prstGeom prst="rect">
            <a:avLst/>
          </a:prstGeom>
        </p:spPr>
      </p:pic>
    </p:spTree>
    <p:extLst>
      <p:ext uri="{BB962C8B-B14F-4D97-AF65-F5344CB8AC3E}">
        <p14:creationId xmlns:p14="http://schemas.microsoft.com/office/powerpoint/2010/main" xmlns="" val="136445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13B5CD1-009A-818B-32DC-1FCB5D6ED13A}"/>
              </a:ext>
            </a:extLst>
          </p:cNvPr>
          <p:cNvSpPr txBox="1"/>
          <p:nvPr/>
        </p:nvSpPr>
        <p:spPr>
          <a:xfrm>
            <a:off x="1143000" y="717324"/>
            <a:ext cx="10573284" cy="3847592"/>
          </a:xfrm>
          <a:prstGeom prst="rect">
            <a:avLst/>
          </a:prstGeom>
          <a:noFill/>
        </p:spPr>
        <p:txBody>
          <a:bodyPr wrap="square">
            <a:spAutoFit/>
          </a:bodyPr>
          <a:lstStyle/>
          <a:p>
            <a:pPr marL="342900" marR="0" lvl="0" indent="-342900">
              <a:lnSpc>
                <a:spcPct val="150000"/>
              </a:lnSpc>
              <a:spcBef>
                <a:spcPts val="0"/>
              </a:spcBef>
              <a:spcAft>
                <a:spcPts val="0"/>
              </a:spcAft>
              <a:buSzPts val="1200"/>
              <a:buFont typeface="Symbol" panose="05050102010706020507" pitchFamily="18" charset="2"/>
              <a:buChar char=""/>
            </a:pPr>
            <a:r>
              <a:rPr lang="en-US" sz="15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Racial Preferences</a:t>
            </a:r>
            <a:r>
              <a:rPr lang="en-US" sz="15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1500" u="sng" dirty="0">
              <a:effectLst/>
              <a:latin typeface="Calibri" panose="020F0502020204030204" pitchFamily="34" charset="0"/>
              <a:ea typeface="Calibri" panose="020F0502020204030204" pitchFamily="34" charset="0"/>
              <a:cs typeface="Calibri" panose="020F0502020204030204" pitchFamily="34" charset="0"/>
            </a:endParaRPr>
          </a:p>
          <a:p>
            <a:pPr marL="355600" marR="0">
              <a:lnSpc>
                <a:spcPct val="150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College has become environment where racial preferences are the order of the day. Staff are no longer employed based on qualification, experience and expertise, but employment done solely based on race of applicants</a:t>
            </a:r>
            <a:r>
              <a:rPr lang="en-US" sz="1500" dirty="0">
                <a:solidFill>
                  <a:srgbClr val="000000"/>
                </a:solidFill>
                <a:latin typeface="Calibri" panose="020F0502020204030204" pitchFamily="34" charset="0"/>
                <a:ea typeface="Calibri" panose="020F0502020204030204" pitchFamily="34" charset="0"/>
                <a:cs typeface="Calibri" panose="020F0502020204030204" pitchFamily="34" charset="0"/>
              </a:rPr>
              <a:t>, creating an absolute barrier. </a:t>
            </a:r>
            <a:endPar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50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b="1" u="sng" dirty="0">
                <a:effectLst/>
                <a:latin typeface="Calibri" panose="020F0502020204030204" pitchFamily="34" charset="0"/>
                <a:ea typeface="Calibri" panose="020F0502020204030204" pitchFamily="34" charset="0"/>
                <a:cs typeface="Calibri" panose="020F0502020204030204" pitchFamily="34" charset="0"/>
              </a:rPr>
              <a:t>Delay of lecturing staff appointments affects student performance</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p>
            <a:pPr marL="685800" marR="0" indent="-330200">
              <a:lnSpc>
                <a:spcPct val="150000"/>
              </a:lnSpc>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There are campuses that have been without lecturers for between three and six months. </a:t>
            </a:r>
            <a:endParaRPr lang="en-ZA" sz="1500" dirty="0">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b="1" u="sng" dirty="0">
                <a:effectLst/>
                <a:latin typeface="Calibri" panose="020F0502020204030204" pitchFamily="34" charset="0"/>
                <a:ea typeface="Calibri" panose="020F0502020204030204" pitchFamily="34" charset="0"/>
                <a:cs typeface="Calibri" panose="020F0502020204030204" pitchFamily="34" charset="0"/>
              </a:rPr>
              <a:t>Ineffective student academic support</a:t>
            </a:r>
            <a:r>
              <a:rPr lang="en-US" sz="1500" dirty="0">
                <a:effectLst/>
                <a:latin typeface="Calibri" panose="020F0502020204030204" pitchFamily="34" charset="0"/>
                <a:ea typeface="Calibri" panose="020F0502020204030204" pitchFamily="34" charset="0"/>
                <a:cs typeface="Calibri" panose="020F0502020204030204" pitchFamily="34" charset="0"/>
              </a:rPr>
              <a:t> </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p>
            <a:pPr marL="355600" marR="0">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More qualified Remedial Teachers are required given that there are students who have English as a Second Additional Language and students (in our case ECD) who have been out of school for a couple of years and need academic support (not time management or study methods, </a:t>
            </a:r>
            <a:r>
              <a:rPr lang="en-US" sz="1500" i="1" dirty="0">
                <a:effectLst/>
                <a:latin typeface="Calibri" panose="020F0502020204030204" pitchFamily="34" charset="0"/>
                <a:ea typeface="Calibri" panose="020F0502020204030204" pitchFamily="34" charset="0"/>
                <a:cs typeface="Calibri" panose="020F0502020204030204" pitchFamily="34" charset="0"/>
              </a:rPr>
              <a:t>etc.</a:t>
            </a:r>
            <a:r>
              <a:rPr lang="en-US" sz="1500" dirty="0">
                <a:effectLst/>
                <a:latin typeface="Calibri" panose="020F0502020204030204" pitchFamily="34" charset="0"/>
                <a:ea typeface="Calibri" panose="020F0502020204030204" pitchFamily="34" charset="0"/>
                <a:cs typeface="Calibri" panose="020F0502020204030204" pitchFamily="34" charset="0"/>
              </a:rPr>
              <a:t>) to improve their fundamentals (Mathematics especially).</a:t>
            </a:r>
            <a:endParaRPr lang="en-ZA" sz="1500" dirty="0">
              <a:effectLst/>
              <a:latin typeface="Calibri" panose="020F0502020204030204" pitchFamily="34" charset="0"/>
              <a:ea typeface="Calibri" panose="020F0502020204030204" pitchFamily="34" charset="0"/>
            </a:endParaRPr>
          </a:p>
          <a:p>
            <a:pPr marL="457200" marR="0">
              <a:lnSpc>
                <a:spcPct val="150000"/>
              </a:lnSpc>
              <a:spcBef>
                <a:spcPts val="0"/>
              </a:spcBef>
              <a:spcAft>
                <a:spcPts val="0"/>
              </a:spcAft>
            </a:pPr>
            <a:r>
              <a:rPr lang="en-US" sz="10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b="1" u="sng" dirty="0">
                <a:effectLst/>
                <a:latin typeface="Calibri" panose="020F0502020204030204" pitchFamily="34" charset="0"/>
                <a:ea typeface="Calibri" panose="020F0502020204030204" pitchFamily="34" charset="0"/>
                <a:cs typeface="Calibri" panose="020F0502020204030204" pitchFamily="34" charset="0"/>
              </a:rPr>
              <a:t>Ongoing NSFAS issues that leave students wanting on 80%  attendance requirement to write examinations</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1F032731-D717-CC66-9F01-A29C7285FD28}"/>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xmlns="" val="0"/>
              </a:ext>
            </a:extLst>
          </a:blip>
          <a:srcRect/>
          <a:stretch/>
        </p:blipFill>
        <p:spPr>
          <a:xfrm>
            <a:off x="-3622089" y="0"/>
            <a:ext cx="4347691" cy="6857990"/>
          </a:xfrm>
          <a:prstGeom prst="rect">
            <a:avLst/>
          </a:prstGeom>
        </p:spPr>
      </p:pic>
    </p:spTree>
    <p:extLst>
      <p:ext uri="{BB962C8B-B14F-4D97-AF65-F5344CB8AC3E}">
        <p14:creationId xmlns:p14="http://schemas.microsoft.com/office/powerpoint/2010/main" xmlns="" val="90313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9A88E84-2F98-5B15-2447-DB69AAF92F49}"/>
              </a:ext>
            </a:extLst>
          </p:cNvPr>
          <p:cNvSpPr txBox="1"/>
          <p:nvPr/>
        </p:nvSpPr>
        <p:spPr>
          <a:xfrm>
            <a:off x="1162974" y="597900"/>
            <a:ext cx="10373847" cy="4986558"/>
          </a:xfrm>
          <a:prstGeom prst="rect">
            <a:avLst/>
          </a:prstGeom>
          <a:noFill/>
        </p:spPr>
        <p:txBody>
          <a:bodyPr wrap="square">
            <a:spAutoFit/>
          </a:bodyPr>
          <a:lstStyle/>
          <a:p>
            <a:pPr marR="0" lvl="0">
              <a:lnSpc>
                <a:spcPct val="150000"/>
              </a:lnSpc>
              <a:spcBef>
                <a:spcPts val="0"/>
              </a:spcBef>
              <a:spcAft>
                <a:spcPts val="0"/>
              </a:spcAft>
            </a:pPr>
            <a:endParaRPr lang="en-ZA" sz="1500" dirty="0">
              <a:effectLst/>
              <a:latin typeface="Calibri" panose="020F0502020204030204" pitchFamily="34" charset="0"/>
              <a:ea typeface="Calibri" panose="020F0502020204030204" pitchFamily="34" charset="0"/>
            </a:endParaRPr>
          </a:p>
          <a:p>
            <a:pPr marL="457200" marR="0">
              <a:lnSpc>
                <a:spcPct val="150000"/>
              </a:lnSpc>
              <a:spcBef>
                <a:spcPts val="0"/>
              </a:spcBef>
              <a:spcAft>
                <a:spcPts val="0"/>
              </a:spcAft>
            </a:pP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b="1" u="sng"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Management Style</a:t>
            </a:r>
            <a:endParaRPr lang="en-ZA" sz="1500" dirty="0">
              <a:effectLst/>
              <a:latin typeface="Calibri" panose="020F0502020204030204" pitchFamily="34" charset="0"/>
              <a:ea typeface="Calibri" panose="020F0502020204030204" pitchFamily="34" charset="0"/>
            </a:endParaRPr>
          </a:p>
          <a:p>
            <a:pPr marL="355600" marR="0">
              <a:lnSpc>
                <a:spcPct val="150000"/>
              </a:lnSpc>
              <a:spcBef>
                <a:spcPts val="0"/>
              </a:spcBef>
              <a:spcAft>
                <a:spcPts val="0"/>
              </a:spcAft>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The College is divided and lacks clear direction. The management style resembles that of a dictatorship and disregards inputs of staff. There is a significant lack of accountability and the well-being of staff isn’t taken into consideration.</a:t>
            </a:r>
            <a:endParaRPr lang="en-ZA" sz="1500" dirty="0">
              <a:effectLst/>
              <a:latin typeface="Calibri" panose="020F0502020204030204" pitchFamily="34" charset="0"/>
              <a:ea typeface="Calibri" panose="020F0502020204030204" pitchFamily="34" charset="0"/>
            </a:endParaRPr>
          </a:p>
          <a:p>
            <a:pPr marL="685800" marR="0">
              <a:lnSpc>
                <a:spcPct val="150000"/>
              </a:lnSpc>
              <a:spcBef>
                <a:spcPts val="0"/>
              </a:spcBef>
              <a:spcAft>
                <a:spcPts val="0"/>
              </a:spcAft>
            </a:pP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b="1" u="sng"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Management of Human Resources</a:t>
            </a:r>
            <a:r>
              <a:rPr lang="en-US" sz="1500" u="sng"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US" sz="1500" b="1" u="sng"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department</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p>
            <a:pPr marL="685800" marR="0" indent="-330200">
              <a:lnSpc>
                <a:spcPct val="150000"/>
              </a:lnSpc>
              <a:spcBef>
                <a:spcPts val="0"/>
              </a:spcBef>
              <a:spcAft>
                <a:spcPts val="0"/>
              </a:spcAft>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Consistently ineffective, failing to deliver on multiple occasions. </a:t>
            </a:r>
            <a:endParaRPr lang="en-ZA" sz="1500" dirty="0">
              <a:effectLst/>
              <a:latin typeface="Calibri" panose="020F0502020204030204" pitchFamily="34" charset="0"/>
              <a:ea typeface="Calibri" panose="020F0502020204030204" pitchFamily="34" charset="0"/>
            </a:endParaRPr>
          </a:p>
          <a:p>
            <a:pPr marL="457200" marR="0">
              <a:lnSpc>
                <a:spcPct val="150000"/>
              </a:lnSpc>
              <a:spcBef>
                <a:spcPts val="0"/>
              </a:spcBef>
              <a:spcAft>
                <a:spcPts val="0"/>
              </a:spcAft>
            </a:pPr>
            <a:r>
              <a:rPr lang="en-US" sz="900" b="1"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en-ZA" sz="9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b="1" u="sng"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Personal development and career advancement of staff have remained stagnant for years</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50000"/>
              </a:lnSpc>
              <a:spcBef>
                <a:spcPts val="0"/>
              </a:spcBef>
              <a:spcAft>
                <a:spcPts val="0"/>
              </a:spcAft>
            </a:pP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b="1" u="sng"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Different Benefits for College Council appointees vs DHET appointees</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p>
            <a:pPr marL="355600" marR="0">
              <a:lnSpc>
                <a:spcPct val="107000"/>
              </a:lnSpc>
              <a:spcBef>
                <a:spcPts val="0"/>
              </a:spcBef>
              <a:spcAft>
                <a:spcPts val="0"/>
              </a:spcAft>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College Council appointment staff do not enjoy same fringe benefits as DHET staff, </a:t>
            </a:r>
            <a:r>
              <a:rPr lang="en-US" sz="150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e.g.</a:t>
            </a: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medical-aid contributions for College staff capped at R1 014 per month (for years and without any increases), in contrast with DHET employees who get 66% medical-aid subsidy, with annual increases. Retirement benefits for College Council staff are not the same as retirement benefits for DHET staff.</a:t>
            </a:r>
            <a:endParaRPr lang="en-ZA" sz="15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500" dirty="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xmlns="" id="{1F41A91A-4E23-4F89-7920-7A371814C9E8}"/>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xmlns="" val="0"/>
              </a:ext>
            </a:extLst>
          </a:blip>
          <a:srcRect/>
          <a:stretch/>
        </p:blipFill>
        <p:spPr>
          <a:xfrm>
            <a:off x="-3622089" y="0"/>
            <a:ext cx="4347691" cy="6857990"/>
          </a:xfrm>
          <a:prstGeom prst="rect">
            <a:avLst/>
          </a:prstGeom>
        </p:spPr>
      </p:pic>
    </p:spTree>
    <p:extLst>
      <p:ext uri="{BB962C8B-B14F-4D97-AF65-F5344CB8AC3E}">
        <p14:creationId xmlns:p14="http://schemas.microsoft.com/office/powerpoint/2010/main" xmlns="" val="667554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25DE0B-76BB-965A-B58D-781DD5DD646F}"/>
              </a:ext>
            </a:extLst>
          </p:cNvPr>
          <p:cNvSpPr txBox="1"/>
          <p:nvPr/>
        </p:nvSpPr>
        <p:spPr>
          <a:xfrm>
            <a:off x="1202820" y="689713"/>
            <a:ext cx="10342547" cy="4257704"/>
          </a:xfrm>
          <a:prstGeom prst="rect">
            <a:avLst/>
          </a:prstGeom>
          <a:noFill/>
        </p:spPr>
        <p:txBody>
          <a:bodyPr wrap="square">
            <a:spAutoFit/>
          </a:bodyPr>
          <a:lstStyle/>
          <a:p>
            <a:pPr marL="0" marR="0" indent="457200" algn="just">
              <a:lnSpc>
                <a:spcPct val="150000"/>
              </a:lnSpc>
              <a:spcBef>
                <a:spcPts val="0"/>
              </a:spcBef>
              <a:spcAft>
                <a:spcPts val="0"/>
              </a:spcAft>
            </a:pPr>
            <a:r>
              <a:rPr lang="en-US" sz="27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Challenges experienced by workers of College</a:t>
            </a:r>
            <a:endParaRPr lang="en-ZA" sz="2700" dirty="0">
              <a:solidFill>
                <a:srgbClr val="0070C0"/>
              </a:solidFill>
              <a:effectLst/>
              <a:latin typeface="Calibri" panose="020F0502020204030204" pitchFamily="34" charset="0"/>
              <a:ea typeface="Calibri" panose="020F0502020204030204" pitchFamily="34" charset="0"/>
            </a:endParaRPr>
          </a:p>
          <a:p>
            <a:pPr marL="0" marR="0" indent="457200" algn="just">
              <a:lnSpc>
                <a:spcPct val="150000"/>
              </a:lnSpc>
              <a:spcBef>
                <a:spcPts val="0"/>
              </a:spcBef>
              <a:spcAft>
                <a:spcPts val="0"/>
              </a:spcAft>
            </a:pP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b="1" u="sng"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Indirect verbal threats</a:t>
            </a: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Staff experience indirect verbal threats from upper and middle management.</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p>
            <a:pPr marL="0" marR="0" indent="457200">
              <a:lnSpc>
                <a:spcPct val="150000"/>
              </a:lnSpc>
              <a:spcBef>
                <a:spcPts val="0"/>
              </a:spcBef>
              <a:spcAft>
                <a:spcPts val="0"/>
              </a:spcAft>
            </a:pPr>
            <a:r>
              <a:rPr lang="en-US" sz="1000" b="1"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b="1" u="sng"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Lack of transparency</a:t>
            </a: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is significant and crucial in decision-making processes. The Human Resource department causes delays in payment and remuneration without any subsequent actions or investigations.</a:t>
            </a:r>
            <a:endParaRPr lang="en-ZA" sz="1500" dirty="0">
              <a:effectLst/>
              <a:latin typeface="Calibri" panose="020F0502020204030204" pitchFamily="34" charset="0"/>
              <a:ea typeface="Calibri" panose="020F0502020204030204" pitchFamily="34" charset="0"/>
            </a:endParaRPr>
          </a:p>
          <a:p>
            <a:pPr marL="0" marR="0" indent="457200">
              <a:lnSpc>
                <a:spcPct val="150000"/>
              </a:lnSpc>
              <a:spcBef>
                <a:spcPts val="0"/>
              </a:spcBef>
              <a:spcAft>
                <a:spcPts val="0"/>
              </a:spcAft>
            </a:pPr>
            <a:r>
              <a:rPr lang="en-US" sz="1000" b="1"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b="1" u="sng"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Staff subjected to non-negotiable decisions</a:t>
            </a: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without any room for discussion.</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0"/>
              </a:spcAft>
            </a:pP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b="1" u="sng"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Staff burdened with multiple job roles</a:t>
            </a:r>
            <a:r>
              <a:rPr lang="en-US" sz="15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without receiving adequate compensation, as well as the imposition of unrealistic targets and last-minute decisions by management, leading to excessive stress on staff.</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50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b="1" u="sng"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Absence of  health and wellness programs</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5255F9C9-3DB4-0DB8-20D1-5B5A0008EE9A}"/>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xmlns="" val="0"/>
              </a:ext>
            </a:extLst>
          </a:blip>
          <a:srcRect/>
          <a:stretch/>
        </p:blipFill>
        <p:spPr>
          <a:xfrm>
            <a:off x="-3622089" y="0"/>
            <a:ext cx="4347691" cy="6857990"/>
          </a:xfrm>
          <a:prstGeom prst="rect">
            <a:avLst/>
          </a:prstGeom>
        </p:spPr>
      </p:pic>
    </p:spTree>
    <p:extLst>
      <p:ext uri="{BB962C8B-B14F-4D97-AF65-F5344CB8AC3E}">
        <p14:creationId xmlns:p14="http://schemas.microsoft.com/office/powerpoint/2010/main" xmlns="" val="90952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4023671-C6B7-1249-01F9-97CFC748BFB2}"/>
              </a:ext>
            </a:extLst>
          </p:cNvPr>
          <p:cNvSpPr txBox="1"/>
          <p:nvPr/>
        </p:nvSpPr>
        <p:spPr>
          <a:xfrm>
            <a:off x="1108817" y="600779"/>
            <a:ext cx="10410914" cy="4013022"/>
          </a:xfrm>
          <a:prstGeom prst="rect">
            <a:avLst/>
          </a:prstGeom>
          <a:noFill/>
        </p:spPr>
        <p:txBody>
          <a:bodyPr wrap="square">
            <a:spAutoFit/>
          </a:bodyPr>
          <a:lstStyle/>
          <a:p>
            <a:pPr marL="342900" marR="0" lvl="0" indent="-342900">
              <a:lnSpc>
                <a:spcPct val="150000"/>
              </a:lnSpc>
              <a:spcBef>
                <a:spcPts val="0"/>
              </a:spcBef>
              <a:spcAft>
                <a:spcPts val="0"/>
              </a:spcAft>
              <a:buFont typeface="Symbol" panose="05050102010706020507" pitchFamily="18" charset="2"/>
              <a:buChar char=""/>
            </a:pPr>
            <a:r>
              <a:rPr lang="en-US" sz="1500" b="1" u="sng"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Instances of targeted victimization</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p>
            <a:pPr marL="355600" marR="0">
              <a:lnSpc>
                <a:spcPct val="150000"/>
              </a:lnSpc>
              <a:spcBef>
                <a:spcPts val="0"/>
              </a:spcBef>
              <a:spcAft>
                <a:spcPts val="0"/>
              </a:spcAft>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If one is not liked/</a:t>
            </a:r>
            <a:r>
              <a:rPr lang="en-US" sz="15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favoured</a:t>
            </a: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one will  not easily or not be promoted at all, even if meeting minimum  prescribed job requirements and qualifications. </a:t>
            </a:r>
            <a:r>
              <a:rPr lang="en-US" sz="1500" dirty="0">
                <a:effectLst/>
                <a:latin typeface="Calibri" panose="020F0502020204030204" pitchFamily="34" charset="0"/>
                <a:ea typeface="Calibri" panose="020F0502020204030204" pitchFamily="34" charset="0"/>
                <a:cs typeface="Calibri" panose="020F0502020204030204" pitchFamily="34" charset="0"/>
              </a:rPr>
              <a:t> </a:t>
            </a:r>
          </a:p>
          <a:p>
            <a:pPr marL="355600" marR="0">
              <a:lnSpc>
                <a:spcPct val="150000"/>
              </a:lnSpc>
              <a:spcBef>
                <a:spcPts val="0"/>
              </a:spcBef>
              <a:spcAft>
                <a:spcPts val="0"/>
              </a:spcAft>
            </a:pPr>
            <a:endPar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355600" marR="0">
              <a:lnSpc>
                <a:spcPct val="150000"/>
              </a:lnSpc>
              <a:spcBef>
                <a:spcPts val="0"/>
              </a:spcBef>
              <a:spcAft>
                <a:spcPts val="0"/>
              </a:spcAft>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Non-performance is overlooked and as a result employees who are hard-working are overloaded with work because the manager will rather ask them to do the work. This leads to burn out of staff.</a:t>
            </a:r>
            <a:endParaRPr lang="en-ZA" sz="1500" dirty="0">
              <a:effectLst/>
              <a:latin typeface="Calibri" panose="020F0502020204030204" pitchFamily="34" charset="0"/>
              <a:ea typeface="Calibri" panose="020F0502020204030204" pitchFamily="34" charset="0"/>
            </a:endParaRPr>
          </a:p>
          <a:p>
            <a:pPr marL="0" marR="0">
              <a:lnSpc>
                <a:spcPct val="150000"/>
              </a:lnSpc>
              <a:spcBef>
                <a:spcPts val="0"/>
              </a:spcBef>
              <a:spcAft>
                <a:spcPts val="0"/>
              </a:spcAft>
            </a:pPr>
            <a:r>
              <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b="1" u="sng" dirty="0">
                <a:effectLst/>
                <a:latin typeface="Calibri" panose="020F0502020204030204" pitchFamily="34" charset="0"/>
                <a:ea typeface="Calibri" panose="020F0502020204030204" pitchFamily="34" charset="0"/>
                <a:cs typeface="Calibri" panose="020F0502020204030204" pitchFamily="34" charset="0"/>
              </a:rPr>
              <a:t>Delays in completion of pension payments on retirement is slack, incomplete and as a rule delayed by College</a:t>
            </a:r>
          </a:p>
          <a:p>
            <a:pPr marL="342900" marR="0" lvl="0" indent="-342900">
              <a:lnSpc>
                <a:spcPct val="150000"/>
              </a:lnSpc>
              <a:spcBef>
                <a:spcPts val="0"/>
              </a:spcBef>
              <a:spcAft>
                <a:spcPts val="0"/>
              </a:spcAft>
              <a:buFont typeface="Symbol" panose="05050102010706020507" pitchFamily="18" charset="2"/>
              <a:buChar char=""/>
            </a:pPr>
            <a:endParaRPr lang="en-US" sz="10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Post </a:t>
            </a:r>
            <a:r>
              <a:rPr lang="en-US" sz="1500" b="1" u="sng"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Provisining</a:t>
            </a:r>
            <a:r>
              <a:rPr lang="en-US" sz="15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Norms (PPN)</a:t>
            </a:r>
            <a:endParaRPr lang="en-ZA" sz="1500" dirty="0">
              <a:effectLst/>
              <a:latin typeface="Calibri" panose="020F0502020204030204" pitchFamily="34" charset="0"/>
              <a:ea typeface="Calibri" panose="020F0502020204030204" pitchFamily="34" charset="0"/>
              <a:cs typeface="Calibri" panose="020F0502020204030204" pitchFamily="34" charset="0"/>
            </a:endParaRPr>
          </a:p>
          <a:p>
            <a:pPr marL="685800" marR="0" indent="-330200">
              <a:lnSpc>
                <a:spcPct val="107000"/>
              </a:lnSpc>
              <a:spcBef>
                <a:spcPts val="0"/>
              </a:spcBef>
              <a:spcAft>
                <a:spcPts val="0"/>
              </a:spcAft>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PPN concern bears reference to the circular from the Director Human Resource and Development.</a:t>
            </a:r>
            <a:endParaRPr lang="en-ZA" sz="15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500" dirty="0">
              <a:effectLst/>
              <a:latin typeface="Calibri" panose="020F0502020204030204" pitchFamily="34" charset="0"/>
              <a:ea typeface="Calibri" panose="020F0502020204030204" pitchFamily="34" charset="0"/>
            </a:endParaRPr>
          </a:p>
          <a:p>
            <a:pPr marL="0" marR="0">
              <a:lnSpc>
                <a:spcPct val="150000"/>
              </a:lnSpc>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 </a:t>
            </a:r>
            <a:endParaRPr lang="en-ZA" sz="1500" dirty="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xmlns="" id="{5370BD0F-FDC6-CA59-B3D9-1113DAE68B9E}"/>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xmlns="" val="0"/>
              </a:ext>
            </a:extLst>
          </a:blip>
          <a:srcRect/>
          <a:stretch/>
        </p:blipFill>
        <p:spPr>
          <a:xfrm>
            <a:off x="-3622089" y="0"/>
            <a:ext cx="4347691" cy="6857990"/>
          </a:xfrm>
          <a:prstGeom prst="rect">
            <a:avLst/>
          </a:prstGeom>
        </p:spPr>
      </p:pic>
    </p:spTree>
    <p:extLst>
      <p:ext uri="{BB962C8B-B14F-4D97-AF65-F5344CB8AC3E}">
        <p14:creationId xmlns:p14="http://schemas.microsoft.com/office/powerpoint/2010/main" xmlns="" val="45895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D76BAA6-4A2B-8D6D-D5E9-6D87C72C5930}"/>
              </a:ext>
            </a:extLst>
          </p:cNvPr>
          <p:cNvSpPr txBox="1"/>
          <p:nvPr/>
        </p:nvSpPr>
        <p:spPr>
          <a:xfrm>
            <a:off x="1138561" y="638698"/>
            <a:ext cx="10189346" cy="5171993"/>
          </a:xfrm>
          <a:prstGeom prst="rect">
            <a:avLst/>
          </a:prstGeom>
          <a:noFill/>
        </p:spPr>
        <p:txBody>
          <a:bodyPr wrap="square">
            <a:spAutoFit/>
          </a:bodyPr>
          <a:lstStyle/>
          <a:p>
            <a:pPr marL="0" marR="0" indent="457200">
              <a:lnSpc>
                <a:spcPct val="150000"/>
              </a:lnSpc>
              <a:spcBef>
                <a:spcPts val="0"/>
              </a:spcBef>
              <a:spcAft>
                <a:spcPts val="0"/>
              </a:spcAft>
            </a:pPr>
            <a:r>
              <a:rPr lang="en-US" sz="27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3. Recommendations to take College forward</a:t>
            </a:r>
            <a:endParaRPr lang="en-ZA" sz="2700" dirty="0">
              <a:solidFill>
                <a:srgbClr val="0070C0"/>
              </a:solidFill>
              <a:effectLst/>
              <a:latin typeface="Calibri" panose="020F0502020204030204" pitchFamily="34" charset="0"/>
              <a:ea typeface="Calibri" panose="020F0502020204030204" pitchFamily="34" charset="0"/>
            </a:endParaRPr>
          </a:p>
          <a:p>
            <a:pPr marL="0" marR="0" indent="457200">
              <a:lnSpc>
                <a:spcPct val="150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solidFill>
                  <a:srgbClr val="222222"/>
                </a:solidFill>
                <a:latin typeface="Calibri" panose="020F0502020204030204" pitchFamily="34" charset="0"/>
                <a:ea typeface="Calibri" panose="020F0502020204030204" pitchFamily="34" charset="0"/>
                <a:cs typeface="Calibri" panose="020F0502020204030204" pitchFamily="34" charset="0"/>
              </a:rPr>
              <a:t>When identifying candidates for promotional posts, selection must be fair, equitable and in line with the college Recruitment and selection criteria.</a:t>
            </a:r>
            <a:endParaRPr lang="en-ZA" sz="1500" dirty="0">
              <a:effectLst/>
              <a:latin typeface="Calibri" panose="020F0502020204030204" pitchFamily="34" charset="0"/>
              <a:ea typeface="Calibri" panose="020F0502020204030204" pitchFamily="34" charset="0"/>
            </a:endParaRPr>
          </a:p>
          <a:p>
            <a:pPr marL="914400" marR="0">
              <a:lnSpc>
                <a:spcPct val="150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Establish a roadmap outlining the College's vision and direction for the current financial year and beyond.</a:t>
            </a:r>
            <a:endParaRPr lang="en-ZA" sz="1500" dirty="0">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Implement clear and direct lines of communication between Human Resources and each campus by stationing Human Resource representative at each location.</a:t>
            </a:r>
            <a:endParaRPr lang="en-ZA" sz="1500" dirty="0">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Conduct bi-monthly Q&amp;A meetings with upper management from Head Office and respective campuses to address various issues.</a:t>
            </a:r>
          </a:p>
          <a:p>
            <a:pPr marR="0" lvl="0">
              <a:lnSpc>
                <a:spcPct val="150000"/>
              </a:lnSpc>
              <a:spcBef>
                <a:spcPts val="0"/>
              </a:spcBef>
              <a:spcAft>
                <a:spcPts val="0"/>
              </a:spcAft>
            </a:pPr>
            <a:endParaRPr lang="en-US" sz="100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50000"/>
              </a:lnSpc>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Foster an open-door policy with Head Office to encourage easy communication and feedback.</a:t>
            </a:r>
            <a:endParaRPr lang="en-ZA" sz="15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endParaRPr lang="en-ZA" sz="1500" dirty="0">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Calibri" panose="020F0502020204030204" pitchFamily="34" charset="0"/>
              </a:rPr>
              <a:t> </a:t>
            </a:r>
            <a:endParaRPr lang="en-ZA" sz="1500" dirty="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xmlns="" id="{06A2EF5B-CBC1-1D45-EEFD-7722B3EC7C07}"/>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xmlns="" val="0"/>
              </a:ext>
            </a:extLst>
          </a:blip>
          <a:srcRect/>
          <a:stretch/>
        </p:blipFill>
        <p:spPr>
          <a:xfrm>
            <a:off x="-3622089" y="0"/>
            <a:ext cx="4347691" cy="6857990"/>
          </a:xfrm>
          <a:prstGeom prst="rect">
            <a:avLst/>
          </a:prstGeom>
        </p:spPr>
      </p:pic>
    </p:spTree>
    <p:extLst>
      <p:ext uri="{BB962C8B-B14F-4D97-AF65-F5344CB8AC3E}">
        <p14:creationId xmlns:p14="http://schemas.microsoft.com/office/powerpoint/2010/main" xmlns="" val="3425275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1CB2348-60EA-9AD8-18FF-92019FDCE51A}"/>
              </a:ext>
            </a:extLst>
          </p:cNvPr>
          <p:cNvSpPr txBox="1"/>
          <p:nvPr/>
        </p:nvSpPr>
        <p:spPr>
          <a:xfrm>
            <a:off x="1109708" y="675865"/>
            <a:ext cx="10466773" cy="4870179"/>
          </a:xfrm>
          <a:prstGeom prst="rect">
            <a:avLst/>
          </a:prstGeom>
          <a:noFill/>
        </p:spPr>
        <p:txBody>
          <a:bodyPr wrap="square">
            <a:spAutoFit/>
          </a:bodyPr>
          <a:lstStyle/>
          <a:p>
            <a:pPr marL="342900" marR="0" lvl="0" indent="-342900">
              <a:lnSpc>
                <a:spcPct val="150000"/>
              </a:lnSpc>
              <a:spcBef>
                <a:spcPts val="0"/>
              </a:spcBef>
              <a:spcAft>
                <a:spcPts val="0"/>
              </a:spcAft>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Conduct monthly meetings per department with the Head of Department (HOD) to discuss staff development and departmental affairs, with HOD reporting feedback to the Academic Head.</a:t>
            </a:r>
            <a:endParaRPr lang="en-ZA" sz="1500" dirty="0">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Introduce wellness benefits for staff to promote their overall well-being.</a:t>
            </a:r>
            <a:endParaRPr lang="en-ZA" sz="1500" dirty="0">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Upgrade facilitators to the level of lecturers, granting them the same benefits as lecturers in terms of hours, remuneration and leave days, aiming to eliminate discrepancies and duties. Eventually, transition to DHET system.</a:t>
            </a:r>
            <a:endParaRPr lang="en-ZA" sz="1500" dirty="0">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Implement lecturer assistants’ program, utilizing graduates and interns, to provide support to lecturers.</a:t>
            </a:r>
            <a:endParaRPr lang="en-ZA" sz="1500" dirty="0">
              <a:effectLst/>
              <a:latin typeface="Calibri" panose="020F0502020204030204" pitchFamily="34" charset="0"/>
              <a:ea typeface="Calibri" panose="020F0502020204030204" pitchFamily="34" charset="0"/>
            </a:endParaRPr>
          </a:p>
          <a:p>
            <a:pPr marL="4572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ZA" sz="10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Establish think tanks in each department at each college, comprised of staff members who can offer suggestions for improving college affairs, with direct reporting to the Campus Manager.</a:t>
            </a:r>
          </a:p>
          <a:p>
            <a:pPr>
              <a:lnSpc>
                <a:spcPct val="150000"/>
              </a:lnSpc>
            </a:pPr>
            <a:endParaRPr lang="en-ZA" sz="1500" dirty="0">
              <a:effectLst/>
              <a:latin typeface="Calibri" panose="020F050202020403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endParaRPr lang="en-US" sz="150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endParaRPr lang="en-US" sz="15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endParaRPr lang="en-ZA" sz="1500" dirty="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xmlns="" id="{9C5FF237-8672-3B9C-B4C1-681C3AD15820}"/>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xmlns="" val="0"/>
              </a:ext>
            </a:extLst>
          </a:blip>
          <a:srcRect/>
          <a:stretch/>
        </p:blipFill>
        <p:spPr>
          <a:xfrm>
            <a:off x="-3622089" y="0"/>
            <a:ext cx="4347691" cy="6857990"/>
          </a:xfrm>
          <a:prstGeom prst="rect">
            <a:avLst/>
          </a:prstGeom>
        </p:spPr>
      </p:pic>
    </p:spTree>
    <p:extLst>
      <p:ext uri="{BB962C8B-B14F-4D97-AF65-F5344CB8AC3E}">
        <p14:creationId xmlns:p14="http://schemas.microsoft.com/office/powerpoint/2010/main" xmlns="" val="940966588"/>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{C1E61B12-5F58-4BA0-8569-871C26C4533A}tf11437505_win32</Template>
  <TotalTime>136</TotalTime>
  <Words>214</Words>
  <Application>Microsoft Office PowerPoint</Application>
  <PresentationFormat>Custom</PresentationFormat>
  <Paragraphs>130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RetrospectVTI</vt:lpstr>
      <vt:lpstr>PRESENTATION TO PORTFOLIO COMMITTEE</vt:lpstr>
      <vt:lpstr>1. Overview of state of affairs of College from workers’ perspective</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PORTFOLIO COMMITTEE</dc:title>
  <dc:creator>Stella Frisby</dc:creator>
  <cp:lastModifiedBy>USER</cp:lastModifiedBy>
  <cp:revision>6</cp:revision>
  <dcterms:created xsi:type="dcterms:W3CDTF">2023-06-05T10:25:38Z</dcterms:created>
  <dcterms:modified xsi:type="dcterms:W3CDTF">2023-06-07T13:44:14Z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