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Lst>
  <p:notesMasterIdLst>
    <p:notesMasterId r:id="rId18"/>
  </p:notesMasterIdLst>
  <p:sldIdLst>
    <p:sldId id="267" r:id="rId6"/>
    <p:sldId id="275" r:id="rId7"/>
    <p:sldId id="265" r:id="rId8"/>
    <p:sldId id="256" r:id="rId9"/>
    <p:sldId id="266" r:id="rId10"/>
    <p:sldId id="263" r:id="rId11"/>
    <p:sldId id="264" r:id="rId12"/>
    <p:sldId id="258" r:id="rId13"/>
    <p:sldId id="260" r:id="rId14"/>
    <p:sldId id="261" r:id="rId15"/>
    <p:sldId id="259" r:id="rId16"/>
    <p:sldId id="2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6" autoAdjust="0"/>
    <p:restoredTop sz="94660"/>
  </p:normalViewPr>
  <p:slideViewPr>
    <p:cSldViewPr snapToGrid="0">
      <p:cViewPr varScale="1">
        <p:scale>
          <a:sx n="73" d="100"/>
          <a:sy n="73" d="100"/>
        </p:scale>
        <p:origin x="-49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FAA719-056C-4DEF-95DA-E1462427FF38}" type="datetimeFigureOut">
              <a:rPr lang="en-ZA" smtClean="0"/>
              <a:pPr/>
              <a:t>2023/06/07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F1A6DC-582F-44B7-B5D2-E1BE1D8A6B6C}" type="slidenum">
              <a:rPr lang="en-ZA" smtClean="0"/>
              <a:pPr/>
              <a:t>‹#›</a:t>
            </a:fld>
            <a:endParaRPr lang="en-ZA"/>
          </a:p>
        </p:txBody>
      </p:sp>
    </p:spTree>
    <p:extLst>
      <p:ext uri="{BB962C8B-B14F-4D97-AF65-F5344CB8AC3E}">
        <p14:creationId xmlns:p14="http://schemas.microsoft.com/office/powerpoint/2010/main" xmlns="" val="4179430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D78FC6-CE17-4259-A63C-DDFC12E048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D69B0D4-991A-4B34-B432-E19578227096}" type="datetimeFigureOut">
              <a:rPr lang="en-ZA" smtClean="0"/>
              <a:pPr/>
              <a:t>2023/06/07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A128803-DCFB-4FE1-82A8-2DBEA9FBDE22}" type="slidenum">
              <a:rPr lang="en-ZA" smtClean="0"/>
              <a:pPr/>
              <a:t>‹#›</a:t>
            </a:fld>
            <a:endParaRPr lang="en-ZA"/>
          </a:p>
        </p:txBody>
      </p:sp>
    </p:spTree>
    <p:extLst>
      <p:ext uri="{BB962C8B-B14F-4D97-AF65-F5344CB8AC3E}">
        <p14:creationId xmlns:p14="http://schemas.microsoft.com/office/powerpoint/2010/main" xmlns="" val="376330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D69B0D4-991A-4B34-B432-E19578227096}" type="datetimeFigureOut">
              <a:rPr lang="en-ZA" smtClean="0"/>
              <a:pPr/>
              <a:t>2023/06/07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A128803-DCFB-4FE1-82A8-2DBEA9FBDE22}" type="slidenum">
              <a:rPr lang="en-ZA" smtClean="0"/>
              <a:pPr/>
              <a:t>‹#›</a:t>
            </a:fld>
            <a:endParaRPr lang="en-ZA"/>
          </a:p>
        </p:txBody>
      </p:sp>
    </p:spTree>
    <p:extLst>
      <p:ext uri="{BB962C8B-B14F-4D97-AF65-F5344CB8AC3E}">
        <p14:creationId xmlns:p14="http://schemas.microsoft.com/office/powerpoint/2010/main" xmlns="" val="1810017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D69B0D4-991A-4B34-B432-E19578227096}" type="datetimeFigureOut">
              <a:rPr lang="en-ZA" smtClean="0"/>
              <a:pPr/>
              <a:t>2023/06/07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A128803-DCFB-4FE1-82A8-2DBEA9FBDE22}" type="slidenum">
              <a:rPr lang="en-ZA" smtClean="0"/>
              <a:pPr/>
              <a:t>‹#›</a:t>
            </a:fld>
            <a:endParaRPr lang="en-Z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2463329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D69B0D4-991A-4B34-B432-E19578227096}" type="datetimeFigureOut">
              <a:rPr lang="en-ZA" smtClean="0"/>
              <a:pPr/>
              <a:t>2023/06/07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A128803-DCFB-4FE1-82A8-2DBEA9FBDE22}" type="slidenum">
              <a:rPr lang="en-ZA" smtClean="0"/>
              <a:pPr/>
              <a:t>‹#›</a:t>
            </a:fld>
            <a:endParaRPr lang="en-ZA"/>
          </a:p>
        </p:txBody>
      </p:sp>
    </p:spTree>
    <p:extLst>
      <p:ext uri="{BB962C8B-B14F-4D97-AF65-F5344CB8AC3E}">
        <p14:creationId xmlns:p14="http://schemas.microsoft.com/office/powerpoint/2010/main" xmlns="" val="4194431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D69B0D4-991A-4B34-B432-E19578227096}" type="datetimeFigureOut">
              <a:rPr lang="en-ZA" smtClean="0"/>
              <a:pPr/>
              <a:t>2023/06/07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A128803-DCFB-4FE1-82A8-2DBEA9FBDE22}" type="slidenum">
              <a:rPr lang="en-ZA" smtClean="0"/>
              <a:pPr/>
              <a:t>‹#›</a:t>
            </a:fld>
            <a:endParaRPr lang="en-Z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4169959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D69B0D4-991A-4B34-B432-E19578227096}" type="datetimeFigureOut">
              <a:rPr lang="en-ZA" smtClean="0"/>
              <a:pPr/>
              <a:t>2023/06/07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A128803-DCFB-4FE1-82A8-2DBEA9FBDE22}" type="slidenum">
              <a:rPr lang="en-ZA" smtClean="0"/>
              <a:pPr/>
              <a:t>‹#›</a:t>
            </a:fld>
            <a:endParaRPr lang="en-ZA"/>
          </a:p>
        </p:txBody>
      </p:sp>
    </p:spTree>
    <p:extLst>
      <p:ext uri="{BB962C8B-B14F-4D97-AF65-F5344CB8AC3E}">
        <p14:creationId xmlns:p14="http://schemas.microsoft.com/office/powerpoint/2010/main" xmlns="" val="1987161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D69B0D4-991A-4B34-B432-E19578227096}" type="datetimeFigureOut">
              <a:rPr lang="en-ZA" smtClean="0"/>
              <a:pPr/>
              <a:t>2023/06/07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A128803-DCFB-4FE1-82A8-2DBEA9FBDE22}" type="slidenum">
              <a:rPr lang="en-ZA" smtClean="0"/>
              <a:pPr/>
              <a:t>‹#›</a:t>
            </a:fld>
            <a:endParaRPr lang="en-ZA"/>
          </a:p>
        </p:txBody>
      </p:sp>
    </p:spTree>
    <p:extLst>
      <p:ext uri="{BB962C8B-B14F-4D97-AF65-F5344CB8AC3E}">
        <p14:creationId xmlns:p14="http://schemas.microsoft.com/office/powerpoint/2010/main" xmlns="" val="113002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D69B0D4-991A-4B34-B432-E19578227096}" type="datetimeFigureOut">
              <a:rPr lang="en-ZA" smtClean="0"/>
              <a:pPr/>
              <a:t>2023/06/07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A128803-DCFB-4FE1-82A8-2DBEA9FBDE22}" type="slidenum">
              <a:rPr lang="en-ZA" smtClean="0"/>
              <a:pPr/>
              <a:t>‹#›</a:t>
            </a:fld>
            <a:endParaRPr lang="en-ZA"/>
          </a:p>
        </p:txBody>
      </p:sp>
    </p:spTree>
    <p:extLst>
      <p:ext uri="{BB962C8B-B14F-4D97-AF65-F5344CB8AC3E}">
        <p14:creationId xmlns:p14="http://schemas.microsoft.com/office/powerpoint/2010/main" xmlns="" val="4170597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889" y="4777381"/>
            <a:ext cx="880060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gn="ctr"/>
            <a:fld id="{198A8704-3A33-41FD-A878-FBDB633A8CB3}" type="datetime8">
              <a:rPr lang="en-US" smtClean="0"/>
              <a:pPr algn="ctr"/>
              <a:t>6/7/2023 3:38 PM</a:t>
            </a:fld>
            <a:endParaRPr lang="en-US" sz="2000" dirty="0">
              <a:solidFill>
                <a:srgbClr val="FFFFFF"/>
              </a:solidFill>
            </a:endParaRPr>
          </a:p>
        </p:txBody>
      </p:sp>
      <p:sp>
        <p:nvSpPr>
          <p:cNvPr id="5" name="Footer Placeholder 4"/>
          <p:cNvSpPr>
            <a:spLocks noGrp="1"/>
          </p:cNvSpPr>
          <p:nvPr>
            <p:ph type="ftr" sz="quarter" idx="11"/>
          </p:nvPr>
        </p:nvSpPr>
        <p:spPr/>
        <p:txBody>
          <a:bodyPr/>
          <a:lstStyle/>
          <a:p>
            <a:pPr algn="r"/>
            <a:r>
              <a:rPr lang="en-ZA" dirty="0">
                <a:solidFill>
                  <a:schemeClr val="tx2"/>
                </a:solidFill>
              </a:rPr>
              <a:t>Administration, Management and Governance Letaba TVET College</a:t>
            </a:r>
            <a:endParaRPr lang="en-US" dirty="0">
              <a:solidFill>
                <a:schemeClr val="tx2"/>
              </a:solidFill>
            </a:endParaRPr>
          </a:p>
        </p:txBody>
      </p:sp>
      <p:sp>
        <p:nvSpPr>
          <p:cNvPr id="9" name="Freeform 8"/>
          <p:cNvSpPr/>
          <p:nvPr/>
        </p:nvSpPr>
        <p:spPr bwMode="auto">
          <a:xfrm>
            <a:off x="-42292" y="4321159"/>
            <a:ext cx="1860631"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564445" y="4529542"/>
            <a:ext cx="779971" cy="365125"/>
          </a:xfrm>
        </p:spPr>
        <p:txBody>
          <a:bodyPr/>
          <a:lstStyle/>
          <a:p>
            <a:fld id="{72AC53DF-4216-466D-99A7-94400E6C2A25}" type="slidenum">
              <a:rPr lang="en-US" smtClean="0"/>
              <a:pPr/>
              <a:t>‹#›</a:t>
            </a:fld>
            <a:endParaRPr lang="en-US" dirty="0">
              <a:solidFill>
                <a:schemeClr val="tx2"/>
              </a:solidFill>
            </a:endParaRPr>
          </a:p>
        </p:txBody>
      </p:sp>
    </p:spTree>
    <p:extLst>
      <p:ext uri="{BB962C8B-B14F-4D97-AF65-F5344CB8AC3E}">
        <p14:creationId xmlns:p14="http://schemas.microsoft.com/office/powerpoint/2010/main" xmlns="" val="2707667469"/>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extLst>
    <p:ext uri="{DCECCB84-F9BA-43D5-87BE-67443E8EF086}">
      <p15:sldGuideLst xmlns:p15="http://schemas.microsoft.com/office/powerpoint/2012/main" xmlns=""/>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5C49CC-8B16-4768-8CDD-70D86C21DC22}" type="datetime8">
              <a:rPr lang="en-US" smtClean="0"/>
              <a:pPr/>
              <a:t>6/7/2023 3:38 PM</a:t>
            </a:fld>
            <a:endParaRPr lang="en-US" dirty="0"/>
          </a:p>
        </p:txBody>
      </p:sp>
      <p:sp>
        <p:nvSpPr>
          <p:cNvPr id="5" name="Footer Placeholder 4"/>
          <p:cNvSpPr>
            <a:spLocks noGrp="1"/>
          </p:cNvSpPr>
          <p:nvPr>
            <p:ph type="ftr" sz="quarter" idx="11"/>
          </p:nvPr>
        </p:nvSpPr>
        <p:spPr/>
        <p:txBody>
          <a:bodyPr/>
          <a:lstStyle/>
          <a:p>
            <a:r>
              <a:rPr lang="en-ZA" dirty="0"/>
              <a:t>Administration, Management and Governance Letaba TVET College</a:t>
            </a:r>
            <a:endParaRPr lang="en-US" dirty="0"/>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AD93096-5B34-4342-9326-69289CEAE4C2}" type="slidenum">
              <a:rPr lang="en-US" smtClean="0"/>
              <a:pPr/>
              <a:t>‹#›</a:t>
            </a:fld>
            <a:endParaRPr lang="en-US" dirty="0">
              <a:solidFill>
                <a:srgbClr val="FFFFFF"/>
              </a:solidFill>
            </a:endParaRPr>
          </a:p>
        </p:txBody>
      </p:sp>
    </p:spTree>
    <p:extLst>
      <p:ext uri="{BB962C8B-B14F-4D97-AF65-F5344CB8AC3E}">
        <p14:creationId xmlns:p14="http://schemas.microsoft.com/office/powerpoint/2010/main" xmlns="" val="385916135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3581400"/>
            <a:ext cx="8789313"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EC97C6-E142-44B9-8377-7C989620F193}" type="datetime8">
              <a:rPr lang="en-US" smtClean="0"/>
              <a:pPr/>
              <a:t>6/7/2023 3:38 PM</a:t>
            </a:fld>
            <a:endParaRPr lang="en-US" dirty="0"/>
          </a:p>
        </p:txBody>
      </p:sp>
      <p:sp>
        <p:nvSpPr>
          <p:cNvPr id="5" name="Footer Placeholder 4"/>
          <p:cNvSpPr>
            <a:spLocks noGrp="1"/>
          </p:cNvSpPr>
          <p:nvPr>
            <p:ph type="ftr" sz="quarter" idx="11"/>
          </p:nvPr>
        </p:nvSpPr>
        <p:spPr/>
        <p:txBody>
          <a:bodyPr/>
          <a:lstStyle/>
          <a:p>
            <a:r>
              <a:rPr lang="en-ZA" dirty="0"/>
              <a:t>Administration, Management and Governance Letaba TVET College</a:t>
            </a:r>
            <a:endParaRPr lang="en-US" dirty="0"/>
          </a:p>
        </p:txBody>
      </p:sp>
      <p:sp>
        <p:nvSpPr>
          <p:cNvPr id="11"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pPr algn="ctr"/>
            <a:fld id="{1AD93096-5B34-4342-9326-69289CEAE4C2}" type="slidenum">
              <a:rPr lang="en-US" smtClean="0"/>
              <a:pPr algn="ctr"/>
              <a:t>‹#›</a:t>
            </a:fld>
            <a:endParaRPr lang="en-US" sz="2400" dirty="0">
              <a:solidFill>
                <a:srgbClr val="FFFFFF"/>
              </a:solidFill>
            </a:endParaRPr>
          </a:p>
        </p:txBody>
      </p:sp>
    </p:spTree>
    <p:extLst>
      <p:ext uri="{BB962C8B-B14F-4D97-AF65-F5344CB8AC3E}">
        <p14:creationId xmlns:p14="http://schemas.microsoft.com/office/powerpoint/2010/main" xmlns="" val="65166010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D69B0D4-991A-4B34-B432-E19578227096}" type="datetimeFigureOut">
              <a:rPr lang="en-ZA" smtClean="0"/>
              <a:pPr/>
              <a:t>2023/06/07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A128803-DCFB-4FE1-82A8-2DBEA9FBDE22}" type="slidenum">
              <a:rPr lang="en-ZA" smtClean="0"/>
              <a:pPr/>
              <a:t>‹#›</a:t>
            </a:fld>
            <a:endParaRPr lang="en-ZA"/>
          </a:p>
        </p:txBody>
      </p:sp>
    </p:spTree>
    <p:extLst>
      <p:ext uri="{BB962C8B-B14F-4D97-AF65-F5344CB8AC3E}">
        <p14:creationId xmlns:p14="http://schemas.microsoft.com/office/powerpoint/2010/main" xmlns="" val="2231395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DE7BED-9FEF-41EA-A954-819BDC20F6F4}" type="datetime8">
              <a:rPr lang="en-US" smtClean="0"/>
              <a:pPr/>
              <a:t>6/7/2023 3:38 PM</a:t>
            </a:fld>
            <a:endParaRPr lang="en-US" dirty="0"/>
          </a:p>
        </p:txBody>
      </p:sp>
      <p:sp>
        <p:nvSpPr>
          <p:cNvPr id="6" name="Footer Placeholder 5"/>
          <p:cNvSpPr>
            <a:spLocks noGrp="1"/>
          </p:cNvSpPr>
          <p:nvPr>
            <p:ph type="ftr" sz="quarter" idx="11"/>
          </p:nvPr>
        </p:nvSpPr>
        <p:spPr/>
        <p:txBody>
          <a:bodyPr/>
          <a:lstStyle/>
          <a:p>
            <a:r>
              <a:rPr lang="en-ZA" dirty="0"/>
              <a:t>Administration, Management and Governance Letaba TVET College</a:t>
            </a:r>
            <a:endParaRPr lang="en-US" dirty="0"/>
          </a:p>
        </p:txBody>
      </p:sp>
      <p:sp>
        <p:nvSpPr>
          <p:cNvPr id="9"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681637" y="787784"/>
            <a:ext cx="779971" cy="365125"/>
          </a:xfrm>
        </p:spPr>
        <p:txBody>
          <a:bodyPr/>
          <a:lstStyle/>
          <a:p>
            <a:pPr algn="ctr"/>
            <a:fld id="{1AD93096-5B34-4342-9326-69289CEAE4C2}" type="slidenum">
              <a:rPr lang="en-US" smtClean="0"/>
              <a:pPr algn="ctr"/>
              <a:t>‹#›</a:t>
            </a:fld>
            <a:endParaRPr lang="en-US" dirty="0"/>
          </a:p>
        </p:txBody>
      </p:sp>
    </p:spTree>
    <p:extLst>
      <p:ext uri="{BB962C8B-B14F-4D97-AF65-F5344CB8AC3E}">
        <p14:creationId xmlns:p14="http://schemas.microsoft.com/office/powerpoint/2010/main" xmlns="" val="296523545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A85C06-04E0-47D0-974B-993BE7DCC248}" type="datetime8">
              <a:rPr lang="en-US" smtClean="0"/>
              <a:pPr/>
              <a:t>6/7/2023 3:38 PM</a:t>
            </a:fld>
            <a:endParaRPr lang="en-US" dirty="0"/>
          </a:p>
        </p:txBody>
      </p:sp>
      <p:sp>
        <p:nvSpPr>
          <p:cNvPr id="8" name="Footer Placeholder 7"/>
          <p:cNvSpPr>
            <a:spLocks noGrp="1"/>
          </p:cNvSpPr>
          <p:nvPr>
            <p:ph type="ftr" sz="quarter" idx="11"/>
          </p:nvPr>
        </p:nvSpPr>
        <p:spPr/>
        <p:txBody>
          <a:bodyPr/>
          <a:lstStyle/>
          <a:p>
            <a:r>
              <a:rPr lang="en-ZA" dirty="0"/>
              <a:t>Administration, Management and Governance Letaba TVET College</a:t>
            </a:r>
            <a:endParaRPr lang="en-US" dirty="0"/>
          </a:p>
        </p:txBody>
      </p:sp>
      <p:sp>
        <p:nvSpPr>
          <p:cNvPr id="11"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681637" y="787784"/>
            <a:ext cx="779971" cy="365125"/>
          </a:xfrm>
        </p:spPr>
        <p:txBody>
          <a:bodyPr/>
          <a:lstStyle/>
          <a:p>
            <a:pPr algn="ctr"/>
            <a:fld id="{1AD93096-5B34-4342-9326-69289CEAE4C2}" type="slidenum">
              <a:rPr lang="en-US" smtClean="0"/>
              <a:pPr algn="ctr"/>
              <a:t>‹#›</a:t>
            </a:fld>
            <a:endParaRPr lang="en-US" dirty="0"/>
          </a:p>
        </p:txBody>
      </p:sp>
    </p:spTree>
    <p:extLst>
      <p:ext uri="{BB962C8B-B14F-4D97-AF65-F5344CB8AC3E}">
        <p14:creationId xmlns:p14="http://schemas.microsoft.com/office/powerpoint/2010/main" xmlns="" val="239512689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3600" y="624110"/>
            <a:ext cx="87856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640A4A-E0B0-48D5-BA6A-326F98E9FC0B}" type="datetime8">
              <a:rPr lang="en-US" smtClean="0"/>
              <a:pPr/>
              <a:t>6/7/2023 3:38 PM</a:t>
            </a:fld>
            <a:endParaRPr lang="en-US" dirty="0"/>
          </a:p>
        </p:txBody>
      </p:sp>
      <p:sp>
        <p:nvSpPr>
          <p:cNvPr id="4" name="Footer Placeholder 3"/>
          <p:cNvSpPr>
            <a:spLocks noGrp="1"/>
          </p:cNvSpPr>
          <p:nvPr>
            <p:ph type="ftr" sz="quarter" idx="11"/>
          </p:nvPr>
        </p:nvSpPr>
        <p:spPr/>
        <p:txBody>
          <a:bodyPr/>
          <a:lstStyle/>
          <a:p>
            <a:r>
              <a:rPr lang="en-ZA" dirty="0"/>
              <a:t>Administration, Management and Governance Letaba TVET College</a:t>
            </a:r>
            <a:endParaRPr lang="en-US" dirty="0"/>
          </a:p>
        </p:txBody>
      </p:sp>
      <p:sp>
        <p:nvSpPr>
          <p:cNvPr id="8"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AD93096-5B34-4342-9326-69289CEAE4C2}" type="slidenum">
              <a:rPr lang="en-US" smtClean="0"/>
              <a:pPr/>
              <a:t>‹#›</a:t>
            </a:fld>
            <a:endParaRPr lang="en-US" dirty="0">
              <a:solidFill>
                <a:srgbClr val="FFFFFF"/>
              </a:solidFill>
            </a:endParaRPr>
          </a:p>
        </p:txBody>
      </p:sp>
    </p:spTree>
    <p:extLst>
      <p:ext uri="{BB962C8B-B14F-4D97-AF65-F5344CB8AC3E}">
        <p14:creationId xmlns:p14="http://schemas.microsoft.com/office/powerpoint/2010/main" xmlns="" val="95809892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11BAAB-2055-4767-8B32-BF5D41AB23F0}" type="datetime8">
              <a:rPr lang="en-US" smtClean="0"/>
              <a:pPr/>
              <a:t>6/7/2023 3:38 PM</a:t>
            </a:fld>
            <a:endParaRPr lang="en-US" dirty="0"/>
          </a:p>
        </p:txBody>
      </p:sp>
      <p:sp>
        <p:nvSpPr>
          <p:cNvPr id="3" name="Footer Placeholder 2"/>
          <p:cNvSpPr>
            <a:spLocks noGrp="1"/>
          </p:cNvSpPr>
          <p:nvPr>
            <p:ph type="ftr" sz="quarter" idx="11"/>
          </p:nvPr>
        </p:nvSpPr>
        <p:spPr/>
        <p:txBody>
          <a:bodyPr/>
          <a:lstStyle/>
          <a:p>
            <a:r>
              <a:rPr lang="en-ZA" dirty="0"/>
              <a:t>Administration, Management and Governance Letaba TVET College</a:t>
            </a:r>
            <a:endParaRPr lang="en-US" dirty="0"/>
          </a:p>
        </p:txBody>
      </p:sp>
      <p:sp>
        <p:nvSpPr>
          <p:cNvPr id="6"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AD93096-5B34-4342-9326-69289CEAE4C2}" type="slidenum">
              <a:rPr lang="en-US" smtClean="0"/>
              <a:pPr/>
              <a:t>‹#›</a:t>
            </a:fld>
            <a:endParaRPr lang="en-US" dirty="0">
              <a:solidFill>
                <a:schemeClr val="tx2"/>
              </a:solidFill>
            </a:endParaRPr>
          </a:p>
        </p:txBody>
      </p:sp>
    </p:spTree>
    <p:extLst>
      <p:ext uri="{BB962C8B-B14F-4D97-AF65-F5344CB8AC3E}">
        <p14:creationId xmlns:p14="http://schemas.microsoft.com/office/powerpoint/2010/main" xmlns="" val="182878870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extLst>
    <p:ext uri="{DCECCB84-F9BA-43D5-87BE-67443E8EF086}">
      <p15:sldGuideLst xmlns:p15="http://schemas.microsoft.com/office/powerpoint/2012/main" xmlns=""/>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7" y="446088"/>
            <a:ext cx="3506112"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B464C7F-A7AA-4E3D-A642-0FCF054E7FDC}" type="datetime8">
              <a:rPr lang="en-US" smtClean="0">
                <a:solidFill>
                  <a:schemeClr val="tx2"/>
                </a:solidFill>
              </a:rPr>
              <a:pPr/>
              <a:t>6/7/2023 3:38 PM</a:t>
            </a:fld>
            <a:endParaRPr lang="en-US" sz="1400" dirty="0">
              <a:solidFill>
                <a:schemeClr val="tx2"/>
              </a:solidFill>
            </a:endParaRPr>
          </a:p>
        </p:txBody>
      </p:sp>
      <p:sp>
        <p:nvSpPr>
          <p:cNvPr id="6" name="Footer Placeholder 5"/>
          <p:cNvSpPr>
            <a:spLocks noGrp="1"/>
          </p:cNvSpPr>
          <p:nvPr>
            <p:ph type="ftr" sz="quarter" idx="11"/>
          </p:nvPr>
        </p:nvSpPr>
        <p:spPr/>
        <p:txBody>
          <a:bodyPr/>
          <a:lstStyle/>
          <a:p>
            <a:pPr algn="r"/>
            <a:r>
              <a:rPr lang="en-ZA" sz="1400" dirty="0">
                <a:solidFill>
                  <a:schemeClr val="tx2"/>
                </a:solidFill>
              </a:rPr>
              <a:t>Administration, Management and Governance Letaba TVET College</a:t>
            </a:r>
            <a:endParaRPr lang="en-US" sz="1400" dirty="0">
              <a:solidFill>
                <a:schemeClr val="tx2"/>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Tree>
    <p:extLst>
      <p:ext uri="{BB962C8B-B14F-4D97-AF65-F5344CB8AC3E}">
        <p14:creationId xmlns:p14="http://schemas.microsoft.com/office/powerpoint/2010/main" xmlns="" val="2033153419"/>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extLst>
    <p:ext uri="{DCECCB84-F9BA-43D5-87BE-67443E8EF086}">
      <p15:sldGuideLst xmlns:p15="http://schemas.microsoft.com/office/powerpoint/2012/main" xmlns=""/>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888" y="634965"/>
            <a:ext cx="8789313"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D66A01E-AB0B-47FD-B235-A3FCCDADE543}" type="datetime8">
              <a:rPr lang="en-US" smtClean="0"/>
              <a:pPr/>
              <a:t>6/7/2023 3:38 PM</a:t>
            </a:fld>
            <a:endParaRPr lang="en-US" dirty="0"/>
          </a:p>
        </p:txBody>
      </p:sp>
      <p:sp>
        <p:nvSpPr>
          <p:cNvPr id="6" name="Footer Placeholder 5"/>
          <p:cNvSpPr>
            <a:spLocks noGrp="1"/>
          </p:cNvSpPr>
          <p:nvPr>
            <p:ph type="ftr" sz="quarter" idx="11"/>
          </p:nvPr>
        </p:nvSpPr>
        <p:spPr/>
        <p:txBody>
          <a:bodyPr/>
          <a:lstStyle/>
          <a:p>
            <a:r>
              <a:rPr lang="en-ZA" dirty="0"/>
              <a:t>Administration, Management and Governance Letaba TVET College</a:t>
            </a:r>
            <a:endParaRPr lang="en-US" dirty="0"/>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pPr algn="ctr"/>
            <a:fld id="{1AD93096-5B34-4342-9326-69289CEAE4C2}" type="slidenum">
              <a:rPr lang="en-US" smtClean="0"/>
              <a:pPr algn="ctr"/>
              <a:t>‹#›</a:t>
            </a:fld>
            <a:endParaRPr lang="en-US" sz="2800" dirty="0"/>
          </a:p>
        </p:txBody>
      </p:sp>
    </p:spTree>
    <p:extLst>
      <p:ext uri="{BB962C8B-B14F-4D97-AF65-F5344CB8AC3E}">
        <p14:creationId xmlns:p14="http://schemas.microsoft.com/office/powerpoint/2010/main" xmlns="" val="204348030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B3ABC3-D2C8-4FBE-A5F3-446C074B322E}" type="datetime8">
              <a:rPr lang="en-US" smtClean="0">
                <a:solidFill>
                  <a:schemeClr val="tx2"/>
                </a:solidFill>
              </a:rPr>
              <a:pPr/>
              <a:t>6/7/2023 3:38 PM</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r>
              <a:rPr lang="en-ZA" sz="1400" dirty="0">
                <a:solidFill>
                  <a:schemeClr val="tx2"/>
                </a:solidFill>
              </a:rPr>
              <a:t>Administration, Management and Governance Letaba TVET College</a:t>
            </a:r>
            <a:endParaRPr lang="en-US" sz="1400" dirty="0">
              <a:solidFill>
                <a:schemeClr val="tx2"/>
              </a:solidFill>
            </a:endParaRPr>
          </a:p>
        </p:txBody>
      </p:sp>
      <p:sp>
        <p:nvSpPr>
          <p:cNvPr id="10"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Tree>
    <p:extLst>
      <p:ext uri="{BB962C8B-B14F-4D97-AF65-F5344CB8AC3E}">
        <p14:creationId xmlns:p14="http://schemas.microsoft.com/office/powerpoint/2010/main" xmlns="" val="156114093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24FA8C-8452-48FE-9B0E-00B3D0D3A036}" type="datetime8">
              <a:rPr lang="en-US" smtClean="0">
                <a:solidFill>
                  <a:schemeClr val="tx2"/>
                </a:solidFill>
              </a:rPr>
              <a:pPr/>
              <a:t>6/7/2023 3:38 PM</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r>
              <a:rPr lang="en-ZA" sz="1400" dirty="0">
                <a:solidFill>
                  <a:schemeClr val="tx2"/>
                </a:solidFill>
              </a:rPr>
              <a:t>Administration, Management and Governance Letaba TVET College</a:t>
            </a:r>
            <a:endParaRPr lang="en-US" sz="1400" dirty="0">
              <a:solidFill>
                <a:schemeClr val="tx2"/>
              </a:solidFill>
            </a:endParaRPr>
          </a:p>
        </p:txBody>
      </p:sp>
      <p:sp>
        <p:nvSpPr>
          <p:cNvPr id="19"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
        <p:nvSpPr>
          <p:cNvPr id="14" name="TextBox 13"/>
          <p:cNvSpPr txBox="1"/>
          <p:nvPr/>
        </p:nvSpPr>
        <p:spPr>
          <a:xfrm>
            <a:off x="2411089" y="648005"/>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0892711" y="290530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83896144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E331303-558B-49B5-AB58-9883281B145D}" type="datetime8">
              <a:rPr lang="en-US" smtClean="0">
                <a:solidFill>
                  <a:schemeClr val="tx2"/>
                </a:solidFill>
              </a:rPr>
              <a:pPr/>
              <a:t>6/7/2023 3:38 PM</a:t>
            </a:fld>
            <a:endParaRPr lang="en-US" sz="1400" dirty="0">
              <a:solidFill>
                <a:schemeClr val="tx2"/>
              </a:solidFill>
            </a:endParaRPr>
          </a:p>
        </p:txBody>
      </p:sp>
      <p:sp>
        <p:nvSpPr>
          <p:cNvPr id="6" name="Footer Placeholder 5"/>
          <p:cNvSpPr>
            <a:spLocks noGrp="1"/>
          </p:cNvSpPr>
          <p:nvPr>
            <p:ph type="ftr" sz="quarter" idx="11"/>
          </p:nvPr>
        </p:nvSpPr>
        <p:spPr/>
        <p:txBody>
          <a:bodyPr/>
          <a:lstStyle/>
          <a:p>
            <a:pPr algn="r"/>
            <a:r>
              <a:rPr lang="en-ZA" sz="1400" dirty="0">
                <a:solidFill>
                  <a:schemeClr val="tx2"/>
                </a:solidFill>
              </a:rPr>
              <a:t>Administration, Management and Governance Letaba TVET College</a:t>
            </a:r>
            <a:endParaRPr lang="en-US" sz="1400" dirty="0">
              <a:solidFill>
                <a:schemeClr val="tx2"/>
              </a:solidFill>
            </a:endParaRPr>
          </a:p>
        </p:txBody>
      </p:sp>
      <p:sp>
        <p:nvSpPr>
          <p:cNvPr id="11"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Tree>
    <p:extLst>
      <p:ext uri="{BB962C8B-B14F-4D97-AF65-F5344CB8AC3E}">
        <p14:creationId xmlns:p14="http://schemas.microsoft.com/office/powerpoint/2010/main" xmlns="" val="142901865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887" y="5181600"/>
            <a:ext cx="891772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4A63D180-C876-4CAD-A23E-C12F760B5237}" type="datetime8">
              <a:rPr lang="en-US" smtClean="0">
                <a:solidFill>
                  <a:schemeClr val="tx2"/>
                </a:solidFill>
              </a:rPr>
              <a:pPr/>
              <a:t>6/7/2023 3:38 PM</a:t>
            </a:fld>
            <a:endParaRPr lang="en-US" sz="1400" dirty="0">
              <a:solidFill>
                <a:schemeClr val="tx2"/>
              </a:solidFill>
            </a:endParaRPr>
          </a:p>
        </p:txBody>
      </p:sp>
      <p:sp>
        <p:nvSpPr>
          <p:cNvPr id="6" name="Footer Placeholder 5"/>
          <p:cNvSpPr>
            <a:spLocks noGrp="1"/>
          </p:cNvSpPr>
          <p:nvPr>
            <p:ph type="ftr" sz="quarter" idx="11"/>
          </p:nvPr>
        </p:nvSpPr>
        <p:spPr/>
        <p:txBody>
          <a:bodyPr/>
          <a:lstStyle/>
          <a:p>
            <a:pPr algn="r"/>
            <a:r>
              <a:rPr lang="en-ZA" sz="1400" dirty="0">
                <a:solidFill>
                  <a:schemeClr val="tx2"/>
                </a:solidFill>
              </a:rPr>
              <a:t>Administration, Management and Governance Letaba TVET College</a:t>
            </a:r>
            <a:endParaRPr lang="en-US" sz="1400" dirty="0">
              <a:solidFill>
                <a:schemeClr val="tx2"/>
              </a:solidFill>
            </a:endParaRPr>
          </a:p>
        </p:txBody>
      </p:sp>
      <p:sp>
        <p:nvSpPr>
          <p:cNvPr id="2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
        <p:nvSpPr>
          <p:cNvPr id="11" name="TextBox 10"/>
          <p:cNvSpPr txBox="1"/>
          <p:nvPr/>
        </p:nvSpPr>
        <p:spPr>
          <a:xfrm>
            <a:off x="2411089" y="648005"/>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10892711" y="290530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09950849"/>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D69B0D4-991A-4B34-B432-E19578227096}" type="datetimeFigureOut">
              <a:rPr lang="en-ZA" smtClean="0"/>
              <a:pPr/>
              <a:t>2023/06/07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A128803-DCFB-4FE1-82A8-2DBEA9FBDE22}" type="slidenum">
              <a:rPr lang="en-ZA" smtClean="0"/>
              <a:pPr/>
              <a:t>‹#›</a:t>
            </a:fld>
            <a:endParaRPr lang="en-ZA"/>
          </a:p>
        </p:txBody>
      </p:sp>
    </p:spTree>
    <p:extLst>
      <p:ext uri="{BB962C8B-B14F-4D97-AF65-F5344CB8AC3E}">
        <p14:creationId xmlns:p14="http://schemas.microsoft.com/office/powerpoint/2010/main" xmlns="" val="15903073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1F59E50-EF79-43D7-8899-23CA148F1231}" type="datetime8">
              <a:rPr lang="en-US" smtClean="0">
                <a:solidFill>
                  <a:schemeClr val="tx2"/>
                </a:solidFill>
              </a:rPr>
              <a:pPr/>
              <a:t>6/7/2023 3:38 PM</a:t>
            </a:fld>
            <a:endParaRPr lang="en-US" sz="1400" dirty="0">
              <a:solidFill>
                <a:schemeClr val="tx2"/>
              </a:solidFill>
            </a:endParaRPr>
          </a:p>
        </p:txBody>
      </p:sp>
      <p:sp>
        <p:nvSpPr>
          <p:cNvPr id="6" name="Footer Placeholder 5"/>
          <p:cNvSpPr>
            <a:spLocks noGrp="1"/>
          </p:cNvSpPr>
          <p:nvPr>
            <p:ph type="ftr" sz="quarter" idx="11"/>
          </p:nvPr>
        </p:nvSpPr>
        <p:spPr/>
        <p:txBody>
          <a:bodyPr/>
          <a:lstStyle/>
          <a:p>
            <a:pPr algn="r"/>
            <a:r>
              <a:rPr lang="en-ZA" sz="1400" dirty="0">
                <a:solidFill>
                  <a:schemeClr val="tx2"/>
                </a:solidFill>
              </a:rPr>
              <a:t>Administration, Management and Governance Letaba TVET College</a:t>
            </a:r>
            <a:endParaRPr lang="en-US" sz="1400" dirty="0">
              <a:solidFill>
                <a:schemeClr val="tx2"/>
              </a:solidFill>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Tree>
    <p:extLst>
      <p:ext uri="{BB962C8B-B14F-4D97-AF65-F5344CB8AC3E}">
        <p14:creationId xmlns:p14="http://schemas.microsoft.com/office/powerpoint/2010/main" xmlns="" val="136702378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2A750C-74AD-40B2-8A00-CF58B29CE3EC}" type="datetime8">
              <a:rPr lang="en-US" smtClean="0">
                <a:solidFill>
                  <a:schemeClr val="tx2"/>
                </a:solidFill>
              </a:rPr>
              <a:pPr/>
              <a:t>6/7/2023 3:38 PM</a:t>
            </a:fld>
            <a:endParaRPr lang="en-US" dirty="0"/>
          </a:p>
        </p:txBody>
      </p:sp>
      <p:sp>
        <p:nvSpPr>
          <p:cNvPr id="5" name="Footer Placeholder 4"/>
          <p:cNvSpPr>
            <a:spLocks noGrp="1"/>
          </p:cNvSpPr>
          <p:nvPr>
            <p:ph type="ftr" sz="quarter" idx="11"/>
          </p:nvPr>
        </p:nvSpPr>
        <p:spPr/>
        <p:txBody>
          <a:bodyPr/>
          <a:lstStyle/>
          <a:p>
            <a:r>
              <a:rPr lang="en-ZA" dirty="0"/>
              <a:t>Administration, Management and Governance Letaba TVET College</a:t>
            </a:r>
            <a:endParaRPr lang="en-US" dirty="0"/>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a:t>
            </a:fld>
            <a:endParaRPr lang="en-US" dirty="0"/>
          </a:p>
        </p:txBody>
      </p:sp>
    </p:spTree>
    <p:extLst>
      <p:ext uri="{BB962C8B-B14F-4D97-AF65-F5344CB8AC3E}">
        <p14:creationId xmlns:p14="http://schemas.microsoft.com/office/powerpoint/2010/main" xmlns="" val="269602667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380" y="627407"/>
            <a:ext cx="220817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9C8173-A9DE-466B-A461-1B87BA873E02}" type="datetime8">
              <a:rPr lang="en-US" smtClean="0">
                <a:solidFill>
                  <a:schemeClr val="tx2"/>
                </a:solidFill>
              </a:rPr>
              <a:pPr/>
              <a:t>6/7/2023 3:38 PM</a:t>
            </a:fld>
            <a:endParaRPr lang="en-US" dirty="0"/>
          </a:p>
        </p:txBody>
      </p:sp>
      <p:sp>
        <p:nvSpPr>
          <p:cNvPr id="5" name="Footer Placeholder 4"/>
          <p:cNvSpPr>
            <a:spLocks noGrp="1"/>
          </p:cNvSpPr>
          <p:nvPr>
            <p:ph type="ftr" sz="quarter" idx="11"/>
          </p:nvPr>
        </p:nvSpPr>
        <p:spPr/>
        <p:txBody>
          <a:bodyPr/>
          <a:lstStyle/>
          <a:p>
            <a:r>
              <a:rPr lang="en-ZA" dirty="0"/>
              <a:t>Administration, Management and Governance Letaba TVET College</a:t>
            </a:r>
            <a:endParaRPr lang="en-US" dirty="0"/>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a:t>
            </a:fld>
            <a:endParaRPr lang="en-US" dirty="0"/>
          </a:p>
        </p:txBody>
      </p:sp>
    </p:spTree>
    <p:extLst>
      <p:ext uri="{BB962C8B-B14F-4D97-AF65-F5344CB8AC3E}">
        <p14:creationId xmlns:p14="http://schemas.microsoft.com/office/powerpoint/2010/main" xmlns="" val="1778690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D69B0D4-991A-4B34-B432-E19578227096}" type="datetimeFigureOut">
              <a:rPr lang="en-ZA" smtClean="0"/>
              <a:pPr/>
              <a:t>2023/06/07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A128803-DCFB-4FE1-82A8-2DBEA9FBDE22}" type="slidenum">
              <a:rPr lang="en-ZA" smtClean="0"/>
              <a:pPr/>
              <a:t>‹#›</a:t>
            </a:fld>
            <a:endParaRPr lang="en-ZA"/>
          </a:p>
        </p:txBody>
      </p:sp>
    </p:spTree>
    <p:extLst>
      <p:ext uri="{BB962C8B-B14F-4D97-AF65-F5344CB8AC3E}">
        <p14:creationId xmlns:p14="http://schemas.microsoft.com/office/powerpoint/2010/main" xmlns="" val="1001812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D69B0D4-991A-4B34-B432-E19578227096}" type="datetimeFigureOut">
              <a:rPr lang="en-ZA" smtClean="0"/>
              <a:pPr/>
              <a:t>2023/06/07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FA128803-DCFB-4FE1-82A8-2DBEA9FBDE22}" type="slidenum">
              <a:rPr lang="en-ZA" smtClean="0"/>
              <a:pPr/>
              <a:t>‹#›</a:t>
            </a:fld>
            <a:endParaRPr lang="en-ZA"/>
          </a:p>
        </p:txBody>
      </p:sp>
    </p:spTree>
    <p:extLst>
      <p:ext uri="{BB962C8B-B14F-4D97-AF65-F5344CB8AC3E}">
        <p14:creationId xmlns:p14="http://schemas.microsoft.com/office/powerpoint/2010/main" xmlns="" val="2287752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D69B0D4-991A-4B34-B432-E19578227096}" type="datetimeFigureOut">
              <a:rPr lang="en-ZA" smtClean="0"/>
              <a:pPr/>
              <a:t>2023/06/07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FA128803-DCFB-4FE1-82A8-2DBEA9FBDE22}" type="slidenum">
              <a:rPr lang="en-ZA" smtClean="0"/>
              <a:pPr/>
              <a:t>‹#›</a:t>
            </a:fld>
            <a:endParaRPr lang="en-ZA"/>
          </a:p>
        </p:txBody>
      </p:sp>
    </p:spTree>
    <p:extLst>
      <p:ext uri="{BB962C8B-B14F-4D97-AF65-F5344CB8AC3E}">
        <p14:creationId xmlns:p14="http://schemas.microsoft.com/office/powerpoint/2010/main" xmlns="" val="176304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69B0D4-991A-4B34-B432-E19578227096}" type="datetimeFigureOut">
              <a:rPr lang="en-ZA" smtClean="0"/>
              <a:pPr/>
              <a:t>2023/06/07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FA128803-DCFB-4FE1-82A8-2DBEA9FBDE22}" type="slidenum">
              <a:rPr lang="en-ZA" smtClean="0"/>
              <a:pPr/>
              <a:t>‹#›</a:t>
            </a:fld>
            <a:endParaRPr lang="en-ZA"/>
          </a:p>
        </p:txBody>
      </p:sp>
    </p:spTree>
    <p:extLst>
      <p:ext uri="{BB962C8B-B14F-4D97-AF65-F5344CB8AC3E}">
        <p14:creationId xmlns:p14="http://schemas.microsoft.com/office/powerpoint/2010/main" xmlns="" val="3916839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D69B0D4-991A-4B34-B432-E19578227096}" type="datetimeFigureOut">
              <a:rPr lang="en-ZA" smtClean="0"/>
              <a:pPr/>
              <a:t>2023/06/07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A128803-DCFB-4FE1-82A8-2DBEA9FBDE22}" type="slidenum">
              <a:rPr lang="en-ZA" smtClean="0"/>
              <a:pPr/>
              <a:t>‹#›</a:t>
            </a:fld>
            <a:endParaRPr lang="en-ZA"/>
          </a:p>
        </p:txBody>
      </p:sp>
    </p:spTree>
    <p:extLst>
      <p:ext uri="{BB962C8B-B14F-4D97-AF65-F5344CB8AC3E}">
        <p14:creationId xmlns:p14="http://schemas.microsoft.com/office/powerpoint/2010/main" xmlns="" val="235910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D69B0D4-991A-4B34-B432-E19578227096}" type="datetimeFigureOut">
              <a:rPr lang="en-ZA" smtClean="0"/>
              <a:pPr/>
              <a:t>2023/06/07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A128803-DCFB-4FE1-82A8-2DBEA9FBDE22}" type="slidenum">
              <a:rPr lang="en-ZA" smtClean="0"/>
              <a:pPr/>
              <a:t>‹#›</a:t>
            </a:fld>
            <a:endParaRPr lang="en-ZA"/>
          </a:p>
        </p:txBody>
      </p:sp>
    </p:spTree>
    <p:extLst>
      <p:ext uri="{BB962C8B-B14F-4D97-AF65-F5344CB8AC3E}">
        <p14:creationId xmlns:p14="http://schemas.microsoft.com/office/powerpoint/2010/main" xmlns="" val="3664104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69B0D4-991A-4B34-B432-E19578227096}" type="datetimeFigureOut">
              <a:rPr lang="en-ZA" smtClean="0"/>
              <a:pPr/>
              <a:t>2023/06/07</a:t>
            </a:fld>
            <a:endParaRPr lang="en-Z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A128803-DCFB-4FE1-82A8-2DBEA9FBDE22}" type="slidenum">
              <a:rPr lang="en-ZA" smtClean="0"/>
              <a:pPr/>
              <a:t>‹#›</a:t>
            </a:fld>
            <a:endParaRPr lang="en-ZA"/>
          </a:p>
        </p:txBody>
      </p:sp>
    </p:spTree>
    <p:extLst>
      <p:ext uri="{BB962C8B-B14F-4D97-AF65-F5344CB8AC3E}">
        <p14:creationId xmlns:p14="http://schemas.microsoft.com/office/powerpoint/2010/main" xmlns="" val="3051554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6416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285"/>
            <a:ext cx="2603029"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624110"/>
            <a:ext cx="87856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888" y="2133600"/>
            <a:ext cx="8789313"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3200" y="6135090"/>
            <a:ext cx="102184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D65BDC3F-6156-4F14-A744-55EBF3C08605}" type="datetime8">
              <a:rPr lang="en-US" smtClean="0">
                <a:solidFill>
                  <a:schemeClr val="tx2"/>
                </a:solidFill>
              </a:rPr>
              <a:pPr/>
              <a:t>6/7/2023 3:38 PM</a:t>
            </a:fld>
            <a:endParaRPr lang="en-US" sz="1400" dirty="0">
              <a:solidFill>
                <a:schemeClr val="tx2"/>
              </a:solidFill>
            </a:endParaRPr>
          </a:p>
        </p:txBody>
      </p:sp>
      <p:sp>
        <p:nvSpPr>
          <p:cNvPr id="5" name="Footer Placeholder 4"/>
          <p:cNvSpPr>
            <a:spLocks noGrp="1"/>
          </p:cNvSpPr>
          <p:nvPr>
            <p:ph type="ftr" sz="quarter" idx="3"/>
          </p:nvPr>
        </p:nvSpPr>
        <p:spPr>
          <a:xfrm>
            <a:off x="2589887" y="6135810"/>
            <a:ext cx="7621984"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r"/>
            <a:r>
              <a:rPr lang="en-ZA" sz="1400" dirty="0">
                <a:solidFill>
                  <a:schemeClr val="tx2"/>
                </a:solidFill>
              </a:rPr>
              <a:t>Administration, Management and Governance Letaba TVET College</a:t>
            </a:r>
            <a:endParaRPr lang="en-US" sz="1400" dirty="0">
              <a:solidFill>
                <a:schemeClr val="tx2"/>
              </a:solidFill>
            </a:endParaRPr>
          </a:p>
        </p:txBody>
      </p:sp>
      <p:sp>
        <p:nvSpPr>
          <p:cNvPr id="6" name="Slide Number Placeholder 5"/>
          <p:cNvSpPr>
            <a:spLocks noGrp="1"/>
          </p:cNvSpPr>
          <p:nvPr>
            <p:ph type="sldNum" sz="quarter" idx="4"/>
          </p:nvPr>
        </p:nvSpPr>
        <p:spPr>
          <a:xfrm>
            <a:off x="681637" y="787784"/>
            <a:ext cx="779971" cy="365125"/>
          </a:xfrm>
          <a:prstGeom prst="rect">
            <a:avLst/>
          </a:prstGeom>
        </p:spPr>
        <p:txBody>
          <a:bodyPr vert="horz" lIns="91440" tIns="45720" rIns="91440" bIns="45720" rtlCol="0" anchor="ctr"/>
          <a:lstStyle>
            <a:lvl1pPr algn="r">
              <a:defRPr sz="2000">
                <a:solidFill>
                  <a:srgbClr val="FEFFFF"/>
                </a:solidFill>
              </a:defRPr>
            </a:lvl1p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Tree>
    <p:extLst>
      <p:ext uri="{BB962C8B-B14F-4D97-AF65-F5344CB8AC3E}">
        <p14:creationId xmlns:p14="http://schemas.microsoft.com/office/powerpoint/2010/main" xmlns="" val="331866546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1775520" y="1628800"/>
            <a:ext cx="8712968" cy="4176464"/>
          </a:xfrm>
        </p:spPr>
        <p:txBody>
          <a:bodyPr>
            <a:normAutofit fontScale="90000"/>
          </a:bodyPr>
          <a:lstStyle/>
          <a:p>
            <a:pPr lvl="0">
              <a:lnSpc>
                <a:spcPct val="107000"/>
              </a:lnSpc>
              <a:spcBef>
                <a:spcPts val="0"/>
              </a:spcBef>
              <a:spcAft>
                <a:spcPts val="800"/>
              </a:spcAft>
            </a:pPr>
            <a:r>
              <a:rPr lang="en-US" sz="6000" b="1" dirty="0">
                <a:solidFill>
                  <a:schemeClr val="accent1">
                    <a:lumMod val="75000"/>
                  </a:schemeClr>
                </a:solidFill>
              </a:rPr>
              <a:t>LETABA TVET COLLEGE</a:t>
            </a:r>
            <a:r>
              <a:rPr lang="en-US" sz="3600" dirty="0">
                <a:solidFill>
                  <a:schemeClr val="accent1">
                    <a:lumMod val="75000"/>
                  </a:schemeClr>
                </a:solidFill>
              </a:rPr>
              <a:t/>
            </a:r>
            <a:br>
              <a:rPr lang="en-US" sz="3600" dirty="0">
                <a:solidFill>
                  <a:schemeClr val="accent1">
                    <a:lumMod val="75000"/>
                  </a:schemeClr>
                </a:solidFill>
              </a:rPr>
            </a:br>
            <a:r>
              <a:rPr lang="en-US" sz="3600" dirty="0">
                <a:solidFill>
                  <a:schemeClr val="accent1">
                    <a:lumMod val="75000"/>
                  </a:schemeClr>
                </a:solidFill>
              </a:rPr>
              <a:t>Presentation on state of the College to </a:t>
            </a:r>
            <a:br>
              <a:rPr lang="en-US" sz="3600" dirty="0">
                <a:solidFill>
                  <a:schemeClr val="accent1">
                    <a:lumMod val="75000"/>
                  </a:schemeClr>
                </a:solidFill>
              </a:rPr>
            </a:br>
            <a:r>
              <a:rPr lang="en-US" sz="3600" dirty="0">
                <a:solidFill>
                  <a:schemeClr val="accent1">
                    <a:lumMod val="75000"/>
                  </a:schemeClr>
                </a:solidFill>
              </a:rPr>
              <a:t>Portfolio Committee on Higher Education, Science and Innovation by </a:t>
            </a:r>
            <a:r>
              <a:rPr lang="en-US" sz="3600" dirty="0" err="1">
                <a:solidFill>
                  <a:schemeClr val="accent1">
                    <a:lumMod val="75000"/>
                  </a:schemeClr>
                </a:solidFill>
              </a:rPr>
              <a:t>Makoala</a:t>
            </a:r>
            <a:r>
              <a:rPr lang="en-US" sz="3600" dirty="0">
                <a:solidFill>
                  <a:schemeClr val="accent1">
                    <a:lumMod val="75000"/>
                  </a:schemeClr>
                </a:solidFill>
              </a:rPr>
              <a:t> TW President of Letaba TVET College SRC on </a:t>
            </a:r>
            <a:br>
              <a:rPr lang="en-US" sz="3600" dirty="0">
                <a:solidFill>
                  <a:schemeClr val="accent1">
                    <a:lumMod val="75000"/>
                  </a:schemeClr>
                </a:solidFill>
              </a:rPr>
            </a:br>
            <a:r>
              <a:rPr lang="en-US" sz="3600" dirty="0">
                <a:solidFill>
                  <a:schemeClr val="accent1">
                    <a:lumMod val="75000"/>
                  </a:schemeClr>
                </a:solidFill>
              </a:rPr>
              <a:t>07 June 2023</a:t>
            </a:r>
            <a:endParaRPr lang="en-US" dirty="0">
              <a:solidFill>
                <a:schemeClr val="accent1">
                  <a:lumMod val="75000"/>
                </a:schemeClr>
              </a:solidFill>
            </a:endParaRPr>
          </a:p>
        </p:txBody>
      </p:sp>
      <p:pic>
        <p:nvPicPr>
          <p:cNvPr id="3" name="Picture 4">
            <a:extLst>
              <a:ext uri="{FF2B5EF4-FFF2-40B4-BE49-F238E27FC236}">
                <a16:creationId xmlns:a16="http://schemas.microsoft.com/office/drawing/2014/main" xmlns="" id="{CF38D738-56DA-2E06-6B9E-3B1E11BDE464}"/>
              </a:ext>
            </a:extLst>
          </p:cNvPr>
          <p:cNvPicPr>
            <a:picLocks noChangeAspect="1"/>
          </p:cNvPicPr>
          <p:nvPr/>
        </p:nvPicPr>
        <p:blipFill>
          <a:blip r:embed="rId3" cstate="print"/>
          <a:stretch>
            <a:fillRect/>
          </a:stretch>
        </p:blipFill>
        <p:spPr>
          <a:xfrm>
            <a:off x="7579166" y="258195"/>
            <a:ext cx="2743200" cy="113521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16DFD3-62C6-44FE-F541-08B467067834}"/>
              </a:ext>
            </a:extLst>
          </p:cNvPr>
          <p:cNvSpPr txBox="1"/>
          <p:nvPr/>
        </p:nvSpPr>
        <p:spPr>
          <a:xfrm>
            <a:off x="1371599" y="1632857"/>
            <a:ext cx="9994007" cy="4562670"/>
          </a:xfrm>
          <a:prstGeom prst="rect">
            <a:avLst/>
          </a:prstGeom>
        </p:spPr>
        <p:txBody>
          <a:bodyPr vert="horz" lIns="91440" tIns="45720" rIns="91440" bIns="45720" rtlCol="0" anchor="ctr">
            <a:normAutofit fontScale="32500" lnSpcReduction="20000"/>
          </a:bodyPr>
          <a:lstStyle/>
          <a:p>
            <a:pPr lvl="0">
              <a:lnSpc>
                <a:spcPct val="90000"/>
              </a:lnSpc>
              <a:spcAft>
                <a:spcPts val="800"/>
              </a:spcAft>
            </a:pPr>
            <a:r>
              <a:rPr lang="en-US" sz="4500" b="1" dirty="0">
                <a:effectLst/>
              </a:rPr>
              <a:t>Challenges continue: Providing courses that are over saturated</a:t>
            </a:r>
          </a:p>
          <a:p>
            <a:pPr marL="742950" lvl="0" indent="-685800">
              <a:lnSpc>
                <a:spcPct val="90000"/>
              </a:lnSpc>
              <a:spcAft>
                <a:spcPts val="800"/>
              </a:spcAft>
              <a:buFont typeface="Wingdings" panose="05000000000000000000" pitchFamily="2" charset="2"/>
              <a:buChar char="Ø"/>
            </a:pPr>
            <a:r>
              <a:rPr lang="en-US" sz="4500" dirty="0"/>
              <a:t>The college is continuously providing the same courses that are no longer needed by employers</a:t>
            </a:r>
          </a:p>
          <a:p>
            <a:pPr marL="742950" lvl="0" indent="-685800">
              <a:lnSpc>
                <a:spcPct val="90000"/>
              </a:lnSpc>
              <a:spcAft>
                <a:spcPts val="800"/>
              </a:spcAft>
              <a:buFont typeface="Wingdings" panose="05000000000000000000" pitchFamily="2" charset="2"/>
              <a:buChar char="Ø"/>
            </a:pPr>
            <a:r>
              <a:rPr lang="en-US" sz="4500" dirty="0"/>
              <a:t>Students have done the same courses and it if difficult to find employment since competition is very high.</a:t>
            </a:r>
          </a:p>
          <a:p>
            <a:pPr marL="285750" lvl="0" indent="-228600">
              <a:lnSpc>
                <a:spcPct val="90000"/>
              </a:lnSpc>
              <a:spcAft>
                <a:spcPts val="800"/>
              </a:spcAft>
              <a:buFont typeface="Arial" panose="020B0604020202020204" pitchFamily="34" charset="0"/>
              <a:buChar char="•"/>
            </a:pPr>
            <a:endParaRPr lang="en-US" sz="4500" dirty="0"/>
          </a:p>
          <a:p>
            <a:pPr lvl="0">
              <a:lnSpc>
                <a:spcPct val="90000"/>
              </a:lnSpc>
              <a:spcAft>
                <a:spcPts val="800"/>
              </a:spcAft>
            </a:pPr>
            <a:r>
              <a:rPr lang="en-US" sz="4500" b="1" dirty="0"/>
              <a:t>Shortage of lecturers</a:t>
            </a:r>
          </a:p>
          <a:p>
            <a:pPr marL="742950" lvl="0" indent="-685800">
              <a:lnSpc>
                <a:spcPct val="90000"/>
              </a:lnSpc>
              <a:spcAft>
                <a:spcPts val="800"/>
              </a:spcAft>
              <a:buFont typeface="Wingdings" panose="05000000000000000000" pitchFamily="2" charset="2"/>
              <a:buChar char="Ø"/>
            </a:pPr>
            <a:r>
              <a:rPr lang="en-US" sz="4500" dirty="0"/>
              <a:t>There are not enough lecturers to some of our campuses</a:t>
            </a:r>
          </a:p>
          <a:p>
            <a:pPr marL="742950" lvl="0" indent="-685800">
              <a:lnSpc>
                <a:spcPct val="90000"/>
              </a:lnSpc>
              <a:spcAft>
                <a:spcPts val="800"/>
              </a:spcAft>
              <a:buFont typeface="Wingdings" panose="05000000000000000000" pitchFamily="2" charset="2"/>
              <a:buChar char="Ø"/>
            </a:pPr>
            <a:r>
              <a:rPr lang="en-US" sz="4500" dirty="0"/>
              <a:t>1 teacher teaching different subjects  which is compromising the student's education and contribute to high failure rate.</a:t>
            </a:r>
          </a:p>
          <a:p>
            <a:pPr lvl="0" indent="-228600">
              <a:lnSpc>
                <a:spcPct val="90000"/>
              </a:lnSpc>
              <a:spcAft>
                <a:spcPts val="800"/>
              </a:spcAft>
              <a:buFont typeface="Arial" panose="020B0604020202020204" pitchFamily="34" charset="0"/>
              <a:buChar char="•"/>
            </a:pPr>
            <a:endParaRPr lang="en-US" sz="800" dirty="0">
              <a:effectLst/>
            </a:endParaRPr>
          </a:p>
          <a:p>
            <a:pPr lvl="0" indent="-228600">
              <a:lnSpc>
                <a:spcPct val="90000"/>
              </a:lnSpc>
              <a:spcAft>
                <a:spcPts val="800"/>
              </a:spcAft>
              <a:buFont typeface="Arial" panose="020B0604020202020204" pitchFamily="34" charset="0"/>
              <a:buChar char="•"/>
            </a:pPr>
            <a:endParaRPr lang="en-US" sz="800" dirty="0"/>
          </a:p>
          <a:p>
            <a:pPr lvl="0" indent="-228600">
              <a:lnSpc>
                <a:spcPct val="90000"/>
              </a:lnSpc>
              <a:spcAft>
                <a:spcPts val="800"/>
              </a:spcAft>
              <a:buFont typeface="Arial" panose="020B0604020202020204" pitchFamily="34" charset="0"/>
              <a:buChar char="•"/>
            </a:pPr>
            <a:endParaRPr lang="en-US" dirty="0">
              <a:effectLst/>
            </a:endParaRPr>
          </a:p>
          <a:p>
            <a:pPr lvl="0" indent="-228600">
              <a:lnSpc>
                <a:spcPct val="90000"/>
              </a:lnSpc>
              <a:spcAft>
                <a:spcPts val="800"/>
              </a:spcAft>
              <a:buFont typeface="Arial" panose="020B0604020202020204" pitchFamily="34" charset="0"/>
              <a:buChar char="•"/>
            </a:pPr>
            <a:endParaRPr lang="en-US" sz="800" dirty="0"/>
          </a:p>
          <a:p>
            <a:pPr lvl="0" indent="-228600">
              <a:lnSpc>
                <a:spcPct val="90000"/>
              </a:lnSpc>
              <a:spcAft>
                <a:spcPts val="800"/>
              </a:spcAft>
              <a:buFont typeface="Arial" panose="020B0604020202020204" pitchFamily="34" charset="0"/>
              <a:buChar char="•"/>
            </a:pPr>
            <a:endParaRPr lang="en-US" sz="800" dirty="0">
              <a:effectLst/>
            </a:endParaRPr>
          </a:p>
          <a:p>
            <a:pPr lvl="0" indent="-228600">
              <a:lnSpc>
                <a:spcPct val="90000"/>
              </a:lnSpc>
              <a:spcAft>
                <a:spcPts val="800"/>
              </a:spcAft>
              <a:buFont typeface="Arial" panose="020B0604020202020204" pitchFamily="34" charset="0"/>
              <a:buChar char="•"/>
            </a:pPr>
            <a:endParaRPr lang="en-US" sz="800" dirty="0"/>
          </a:p>
          <a:p>
            <a:pPr lvl="0" indent="-228600">
              <a:lnSpc>
                <a:spcPct val="90000"/>
              </a:lnSpc>
              <a:spcAft>
                <a:spcPts val="800"/>
              </a:spcAft>
              <a:buFont typeface="Arial" panose="020B0604020202020204" pitchFamily="34" charset="0"/>
              <a:buChar char="•"/>
            </a:pPr>
            <a:endParaRPr lang="en-US" sz="800" dirty="0">
              <a:effectLst/>
            </a:endParaRPr>
          </a:p>
          <a:p>
            <a:pPr lvl="0" indent="-228600">
              <a:lnSpc>
                <a:spcPct val="90000"/>
              </a:lnSpc>
              <a:spcAft>
                <a:spcPts val="800"/>
              </a:spcAft>
              <a:buFont typeface="Arial" panose="020B0604020202020204" pitchFamily="34" charset="0"/>
              <a:buChar char="•"/>
            </a:pPr>
            <a:endParaRPr lang="en-US" sz="800" dirty="0"/>
          </a:p>
          <a:p>
            <a:pPr lvl="0" indent="-228600">
              <a:lnSpc>
                <a:spcPct val="90000"/>
              </a:lnSpc>
              <a:spcAft>
                <a:spcPts val="800"/>
              </a:spcAft>
              <a:buFont typeface="Arial" panose="020B0604020202020204" pitchFamily="34" charset="0"/>
              <a:buChar char="•"/>
            </a:pPr>
            <a:endParaRPr lang="en-US" sz="800" dirty="0">
              <a:effectLst/>
            </a:endParaRPr>
          </a:p>
          <a:p>
            <a:pPr lvl="0" indent="-228600">
              <a:lnSpc>
                <a:spcPct val="90000"/>
              </a:lnSpc>
              <a:spcAft>
                <a:spcPts val="800"/>
              </a:spcAft>
              <a:buFont typeface="Arial" panose="020B0604020202020204" pitchFamily="34" charset="0"/>
              <a:buChar char="•"/>
            </a:pPr>
            <a:endParaRPr lang="en-US" sz="800" dirty="0"/>
          </a:p>
          <a:p>
            <a:pPr lvl="0" indent="-228600">
              <a:lnSpc>
                <a:spcPct val="90000"/>
              </a:lnSpc>
              <a:spcAft>
                <a:spcPts val="800"/>
              </a:spcAft>
              <a:buFont typeface="Arial" panose="020B0604020202020204" pitchFamily="34" charset="0"/>
              <a:buChar char="•"/>
            </a:pPr>
            <a:endParaRPr lang="en-US" sz="800" dirty="0">
              <a:effectLst/>
            </a:endParaRPr>
          </a:p>
          <a:p>
            <a:pPr lvl="0" indent="-228600">
              <a:lnSpc>
                <a:spcPct val="90000"/>
              </a:lnSpc>
              <a:spcAft>
                <a:spcPts val="800"/>
              </a:spcAft>
              <a:buFont typeface="Arial" panose="020B0604020202020204" pitchFamily="34" charset="0"/>
              <a:buChar char="•"/>
            </a:pPr>
            <a:endParaRPr lang="en-US" sz="800" dirty="0"/>
          </a:p>
          <a:p>
            <a:pPr lvl="0" indent="-228600">
              <a:lnSpc>
                <a:spcPct val="90000"/>
              </a:lnSpc>
              <a:spcAft>
                <a:spcPts val="800"/>
              </a:spcAft>
              <a:buFont typeface="Arial" panose="020B0604020202020204" pitchFamily="34" charset="0"/>
              <a:buChar char="•"/>
            </a:pPr>
            <a:endParaRPr lang="en-US" sz="800" dirty="0">
              <a:effectLst/>
            </a:endParaRPr>
          </a:p>
          <a:p>
            <a:pPr lvl="0" indent="-228600">
              <a:lnSpc>
                <a:spcPct val="90000"/>
              </a:lnSpc>
              <a:spcAft>
                <a:spcPts val="800"/>
              </a:spcAft>
              <a:buFont typeface="Arial" panose="020B0604020202020204" pitchFamily="34" charset="0"/>
              <a:buChar char="•"/>
            </a:pPr>
            <a:endParaRPr lang="en-US" sz="800" dirty="0"/>
          </a:p>
          <a:p>
            <a:pPr lvl="0" indent="-228600">
              <a:lnSpc>
                <a:spcPct val="90000"/>
              </a:lnSpc>
              <a:spcAft>
                <a:spcPts val="800"/>
              </a:spcAft>
              <a:buFont typeface="Arial" panose="020B0604020202020204" pitchFamily="34" charset="0"/>
              <a:buChar char="•"/>
            </a:pPr>
            <a:endParaRPr lang="en-US" sz="800" dirty="0">
              <a:effectLst/>
            </a:endParaRPr>
          </a:p>
          <a:p>
            <a:pPr lvl="0" indent="-228600">
              <a:lnSpc>
                <a:spcPct val="90000"/>
              </a:lnSpc>
              <a:spcAft>
                <a:spcPts val="800"/>
              </a:spcAft>
              <a:buFont typeface="Arial" panose="020B0604020202020204" pitchFamily="34" charset="0"/>
              <a:buChar char="•"/>
            </a:pPr>
            <a:r>
              <a:rPr lang="en-US" sz="800" dirty="0">
                <a:effectLst/>
              </a:rPr>
              <a:t>.</a:t>
            </a:r>
          </a:p>
        </p:txBody>
      </p:sp>
    </p:spTree>
    <p:extLst>
      <p:ext uri="{BB962C8B-B14F-4D97-AF65-F5344CB8AC3E}">
        <p14:creationId xmlns:p14="http://schemas.microsoft.com/office/powerpoint/2010/main" xmlns="" val="3507627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D7D04F9-795A-389E-50DA-583CB110D5D7}"/>
              </a:ext>
            </a:extLst>
          </p:cNvPr>
          <p:cNvSpPr txBox="1"/>
          <p:nvPr/>
        </p:nvSpPr>
        <p:spPr>
          <a:xfrm>
            <a:off x="1160980" y="452063"/>
            <a:ext cx="10204627" cy="5749960"/>
          </a:xfrm>
          <a:prstGeom prst="rect">
            <a:avLst/>
          </a:prstGeom>
        </p:spPr>
        <p:txBody>
          <a:bodyPr vert="horz" lIns="91440" tIns="45720" rIns="91440" bIns="45720" rtlCol="0" anchor="ctr">
            <a:normAutofit/>
          </a:bodyPr>
          <a:lstStyle/>
          <a:p>
            <a:pPr lvl="0">
              <a:lnSpc>
                <a:spcPct val="90000"/>
              </a:lnSpc>
            </a:pPr>
            <a:r>
              <a:rPr lang="en-US" sz="1700" b="1" dirty="0">
                <a:effectLst/>
              </a:rPr>
              <a:t>6. Recommendations to take the college forward.</a:t>
            </a:r>
          </a:p>
          <a:p>
            <a:pPr lvl="0" indent="-228600">
              <a:lnSpc>
                <a:spcPct val="90000"/>
              </a:lnSpc>
              <a:buFont typeface="Arial" panose="020B0604020202020204" pitchFamily="34" charset="0"/>
              <a:buChar char="•"/>
            </a:pPr>
            <a:endParaRPr lang="en-US" sz="1700" b="1" dirty="0">
              <a:effectLst/>
            </a:endParaRPr>
          </a:p>
          <a:p>
            <a:pPr marL="342900" lvl="0" indent="-285750">
              <a:lnSpc>
                <a:spcPct val="90000"/>
              </a:lnSpc>
              <a:buFont typeface="Wingdings" panose="05000000000000000000" pitchFamily="2" charset="2"/>
              <a:buChar char="Ø"/>
            </a:pPr>
            <a:r>
              <a:rPr lang="en-US" sz="1700" dirty="0">
                <a:effectLst/>
              </a:rPr>
              <a:t>The college must ensure that the college environment are safe by putting securities that can be able to do their work properly</a:t>
            </a:r>
          </a:p>
          <a:p>
            <a:pPr marL="400050" lvl="0" indent="-285750">
              <a:lnSpc>
                <a:spcPct val="90000"/>
              </a:lnSpc>
              <a:buFont typeface="Wingdings" panose="05000000000000000000" pitchFamily="2" charset="2"/>
              <a:buChar char="Ø"/>
            </a:pPr>
            <a:r>
              <a:rPr lang="en-US" sz="1700" dirty="0">
                <a:effectLst/>
              </a:rPr>
              <a:t>Build advance infrastructure that goes with the advance courses that are done to the campuses.</a:t>
            </a:r>
          </a:p>
          <a:p>
            <a:pPr marL="400050" lvl="0" indent="-285750">
              <a:lnSpc>
                <a:spcPct val="90000"/>
              </a:lnSpc>
              <a:buFont typeface="Wingdings" panose="05000000000000000000" pitchFamily="2" charset="2"/>
              <a:buChar char="Ø"/>
            </a:pPr>
            <a:r>
              <a:rPr lang="en-US" sz="1700" dirty="0">
                <a:effectLst/>
              </a:rPr>
              <a:t>Intensive training programs of the student support services staff to ensure effective implementation of student support functions.</a:t>
            </a:r>
          </a:p>
          <a:p>
            <a:pPr marL="400050" lvl="0" indent="-285750">
              <a:lnSpc>
                <a:spcPct val="90000"/>
              </a:lnSpc>
              <a:buFont typeface="Wingdings" panose="05000000000000000000" pitchFamily="2" charset="2"/>
              <a:buChar char="Ø"/>
            </a:pPr>
            <a:r>
              <a:rPr lang="en-US" sz="1700" dirty="0">
                <a:effectLst/>
              </a:rPr>
              <a:t>Employ SSS staff with relevant qualifications that can ensure that campuses’ students are taken care of, and to get full support they require.</a:t>
            </a:r>
          </a:p>
          <a:p>
            <a:pPr marL="400050" lvl="0" indent="-285750">
              <a:lnSpc>
                <a:spcPct val="90000"/>
              </a:lnSpc>
              <a:buFont typeface="Wingdings" panose="05000000000000000000" pitchFamily="2" charset="2"/>
              <a:buChar char="Ø"/>
            </a:pPr>
            <a:r>
              <a:rPr lang="en-US" sz="1700" dirty="0"/>
              <a:t>Involve </a:t>
            </a:r>
            <a:r>
              <a:rPr lang="en-US" sz="1700" dirty="0">
                <a:effectLst/>
              </a:rPr>
              <a:t>different stake holders partnered with the college to ensure that there are adequate learning facilities.</a:t>
            </a:r>
          </a:p>
          <a:p>
            <a:pPr marL="400050" lvl="0" indent="-285750">
              <a:lnSpc>
                <a:spcPct val="90000"/>
              </a:lnSpc>
              <a:buFont typeface="Wingdings" panose="05000000000000000000" pitchFamily="2" charset="2"/>
              <a:buChar char="Ø"/>
            </a:pPr>
            <a:r>
              <a:rPr lang="en-US" sz="1700" dirty="0">
                <a:effectLst/>
              </a:rPr>
              <a:t>Employ staff member dealing with certificate only, the person who can make follow-ups every day.</a:t>
            </a:r>
          </a:p>
          <a:p>
            <a:pPr marL="400050" lvl="0" indent="-285750">
              <a:lnSpc>
                <a:spcPct val="90000"/>
              </a:lnSpc>
              <a:buFont typeface="Wingdings" panose="05000000000000000000" pitchFamily="2" charset="2"/>
              <a:buChar char="Ø"/>
            </a:pPr>
            <a:r>
              <a:rPr lang="en-US" sz="1700" dirty="0">
                <a:effectLst/>
              </a:rPr>
              <a:t>The college to ensure that all resources promoting teaching and learning are available. </a:t>
            </a:r>
          </a:p>
          <a:p>
            <a:pPr marL="400050" lvl="0" indent="-285750">
              <a:lnSpc>
                <a:spcPct val="90000"/>
              </a:lnSpc>
              <a:buFont typeface="Wingdings" panose="05000000000000000000" pitchFamily="2" charset="2"/>
              <a:buChar char="Ø"/>
            </a:pPr>
            <a:r>
              <a:rPr lang="en-US" sz="1700" dirty="0"/>
              <a:t>The management to address the issues of NSFAS with the department.</a:t>
            </a:r>
          </a:p>
          <a:p>
            <a:pPr marL="400050" lvl="0" indent="-285750">
              <a:lnSpc>
                <a:spcPct val="90000"/>
              </a:lnSpc>
              <a:buFont typeface="Wingdings" panose="05000000000000000000" pitchFamily="2" charset="2"/>
              <a:buChar char="Ø"/>
            </a:pPr>
            <a:r>
              <a:rPr lang="en-US" sz="1700" dirty="0">
                <a:effectLst/>
              </a:rPr>
              <a:t>To introduce courses that can address the needs of the students and the need of the community</a:t>
            </a:r>
          </a:p>
        </p:txBody>
      </p:sp>
    </p:spTree>
    <p:extLst>
      <p:ext uri="{BB962C8B-B14F-4D97-AF65-F5344CB8AC3E}">
        <p14:creationId xmlns:p14="http://schemas.microsoft.com/office/powerpoint/2010/main" xmlns="" val="4169183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6417" y="2514601"/>
            <a:ext cx="6600451" cy="1715294"/>
          </a:xfrm>
        </p:spPr>
        <p:txBody>
          <a:bodyPr>
            <a:normAutofit fontScale="90000"/>
          </a:bodyPr>
          <a:lstStyle/>
          <a:p>
            <a:r>
              <a:rPr lang="en-ZA" sz="6000" b="1" dirty="0">
                <a:latin typeface="Arial"/>
                <a:cs typeface="Arial"/>
              </a:rPr>
              <a:t/>
            </a:r>
            <a:br>
              <a:rPr lang="en-ZA" sz="6000" b="1" dirty="0">
                <a:latin typeface="Arial"/>
                <a:cs typeface="Arial"/>
              </a:rPr>
            </a:br>
            <a:r>
              <a:rPr lang="en-ZA" sz="6000" b="1" dirty="0">
                <a:latin typeface="Arial"/>
                <a:cs typeface="Arial"/>
              </a:rPr>
              <a:t>THANK YOU!!</a:t>
            </a:r>
          </a:p>
        </p:txBody>
      </p:sp>
      <p:sp>
        <p:nvSpPr>
          <p:cNvPr id="3" name="Subtitle 2"/>
          <p:cNvSpPr>
            <a:spLocks noGrp="1"/>
          </p:cNvSpPr>
          <p:nvPr>
            <p:ph type="subTitle" idx="1"/>
          </p:nvPr>
        </p:nvSpPr>
        <p:spPr/>
        <p:txBody>
          <a:bodyPr/>
          <a:lstStyle/>
          <a:p>
            <a:r>
              <a:rPr lang="en-ZA" dirty="0"/>
              <a:t> </a:t>
            </a:r>
          </a:p>
        </p:txBody>
      </p:sp>
    </p:spTree>
    <p:extLst>
      <p:ext uri="{BB962C8B-B14F-4D97-AF65-F5344CB8AC3E}">
        <p14:creationId xmlns:p14="http://schemas.microsoft.com/office/powerpoint/2010/main" xmlns="" val="412304356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D04C52-606B-4F42-97D0-CFD411AF820A}"/>
              </a:ext>
            </a:extLst>
          </p:cNvPr>
          <p:cNvSpPr>
            <a:spLocks noGrp="1"/>
          </p:cNvSpPr>
          <p:nvPr>
            <p:ph type="title"/>
          </p:nvPr>
        </p:nvSpPr>
        <p:spPr/>
        <p:txBody>
          <a:bodyPr/>
          <a:lstStyle/>
          <a:p>
            <a:r>
              <a:rPr lang="en-US" dirty="0"/>
              <a:t>Table of Contents</a:t>
            </a:r>
            <a:endParaRPr lang="en-ZA" dirty="0"/>
          </a:p>
        </p:txBody>
      </p:sp>
      <p:sp>
        <p:nvSpPr>
          <p:cNvPr id="3" name="Content Placeholder 2">
            <a:extLst>
              <a:ext uri="{FF2B5EF4-FFF2-40B4-BE49-F238E27FC236}">
                <a16:creationId xmlns:a16="http://schemas.microsoft.com/office/drawing/2014/main" xmlns="" id="{58427FA0-FD55-44F1-ACCB-D441118F4E4B}"/>
              </a:ext>
            </a:extLst>
          </p:cNvPr>
          <p:cNvSpPr>
            <a:spLocks noGrp="1"/>
          </p:cNvSpPr>
          <p:nvPr>
            <p:ph idx="1"/>
          </p:nvPr>
        </p:nvSpPr>
        <p:spPr/>
        <p:txBody>
          <a:bodyPr/>
          <a:lstStyle/>
          <a:p>
            <a:r>
              <a:rPr lang="en-US" dirty="0"/>
              <a:t>1.	SRC of Letaba TVET College</a:t>
            </a:r>
          </a:p>
          <a:p>
            <a:r>
              <a:rPr lang="en-US" dirty="0"/>
              <a:t>2.	SRC Constitution</a:t>
            </a:r>
          </a:p>
          <a:p>
            <a:r>
              <a:rPr lang="en-US" dirty="0"/>
              <a:t>3.	SRC participation in Governance</a:t>
            </a:r>
          </a:p>
          <a:p>
            <a:r>
              <a:rPr lang="en-US" dirty="0"/>
              <a:t>4.	Challenges experienced by students at Colleges</a:t>
            </a:r>
          </a:p>
          <a:p>
            <a:r>
              <a:rPr lang="en-US" dirty="0"/>
              <a:t>5.	Recommendations to take the College forward</a:t>
            </a:r>
            <a:endParaRPr lang="en-ZA" dirty="0"/>
          </a:p>
        </p:txBody>
      </p:sp>
      <p:sp>
        <p:nvSpPr>
          <p:cNvPr id="5" name="Slide Number Placeholder 4">
            <a:extLst>
              <a:ext uri="{FF2B5EF4-FFF2-40B4-BE49-F238E27FC236}">
                <a16:creationId xmlns:a16="http://schemas.microsoft.com/office/drawing/2014/main" xmlns="" id="{42A6C184-FB93-43AD-838B-4FA4FABAB120}"/>
              </a:ext>
            </a:extLst>
          </p:cNvPr>
          <p:cNvSpPr>
            <a:spLocks noGrp="1"/>
          </p:cNvSpPr>
          <p:nvPr>
            <p:ph type="sldNum" sz="quarter" idx="12"/>
          </p:nvPr>
        </p:nvSpPr>
        <p:spPr/>
        <p:txBody>
          <a:bodyPr/>
          <a:lstStyle/>
          <a:p>
            <a:fld id="{1AD93096-5B34-4342-9326-69289CEAE4C2}" type="slidenum">
              <a:rPr lang="en-US" smtClean="0"/>
              <a:pPr/>
              <a:t>2</a:t>
            </a:fld>
            <a:endParaRPr lang="en-US" dirty="0">
              <a:solidFill>
                <a:srgbClr val="FFFFFF"/>
              </a:solidFill>
            </a:endParaRPr>
          </a:p>
        </p:txBody>
      </p:sp>
    </p:spTree>
    <p:extLst>
      <p:ext uri="{BB962C8B-B14F-4D97-AF65-F5344CB8AC3E}">
        <p14:creationId xmlns:p14="http://schemas.microsoft.com/office/powerpoint/2010/main" xmlns="" val="39527948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3">
            <a:extLst>
              <a:ext uri="{FF2B5EF4-FFF2-40B4-BE49-F238E27FC236}">
                <a16:creationId xmlns:a16="http://schemas.microsoft.com/office/drawing/2014/main" xmlns="" id="{7459C506-5F4B-4B75-9218-C7C3F87FA8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xmlns="" id="{BC659EEB-C3AE-4544-8263-417009DCDF4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7" name="Straight Connector 16">
              <a:extLst>
                <a:ext uri="{FF2B5EF4-FFF2-40B4-BE49-F238E27FC236}">
                  <a16:creationId xmlns:a16="http://schemas.microsoft.com/office/drawing/2014/main" xmlns="" id="{D99DB6C6-36F9-4576-A558-95153EADBE4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xmlns="" id="{694E7916-EDE4-4B50-A4A1-6B28FDD4D9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xmlns="" id="{6F6CB7BB-4370-4173-97F8-F636C0F149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xmlns="" id="{B0F590BB-1F51-4138-A2D4-2E483C84FB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xmlns="" id="{4A492863-9797-45A2-BAB3-514F10C5F2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xmlns="" id="{7C1E33F6-6D0F-4ECF-92F4-6F71D8BAF3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xmlns="" id="{73EEEA64-7411-474B-BD0E-60C24B3F4E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xmlns="" id="{4F82A6DD-92BB-4443-B5A5-05240DD558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xmlns="" id="{79832BCB-1DCF-46AC-9FFA-170791668D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7" name="Rectangle 26">
            <a:extLst>
              <a:ext uri="{FF2B5EF4-FFF2-40B4-BE49-F238E27FC236}">
                <a16:creationId xmlns:a16="http://schemas.microsoft.com/office/drawing/2014/main" xmlns="" id="{4E74DA95-CD7A-4D5E-9D27-67A759CE70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sitting around a table&#10;&#10;Description automatically generated">
            <a:extLst>
              <a:ext uri="{FF2B5EF4-FFF2-40B4-BE49-F238E27FC236}">
                <a16:creationId xmlns:a16="http://schemas.microsoft.com/office/drawing/2014/main" xmlns="" id="{2F4D9278-089B-BE87-8A46-135CA765362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4262" y="1689482"/>
            <a:ext cx="4650004" cy="3771518"/>
          </a:xfrm>
          <a:prstGeom prst="rect">
            <a:avLst/>
          </a:prstGeom>
        </p:spPr>
      </p:pic>
      <p:cxnSp>
        <p:nvCxnSpPr>
          <p:cNvPr id="29" name="Straight Connector 28">
            <a:extLst>
              <a:ext uri="{FF2B5EF4-FFF2-40B4-BE49-F238E27FC236}">
                <a16:creationId xmlns:a16="http://schemas.microsoft.com/office/drawing/2014/main" xmlns="" id="{14AA3B5C-0C55-4FFF-9C45-8F9F7C074A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81305" y="1650669"/>
            <a:ext cx="0" cy="3431969"/>
          </a:xfrm>
          <a:prstGeom prst="line">
            <a:avLst/>
          </a:prstGeom>
        </p:spPr>
        <p:style>
          <a:lnRef idx="1">
            <a:schemeClr val="accent1"/>
          </a:lnRef>
          <a:fillRef idx="0">
            <a:schemeClr val="accent1"/>
          </a:fillRef>
          <a:effectRef idx="0">
            <a:schemeClr val="accent1"/>
          </a:effectRef>
          <a:fontRef idx="minor">
            <a:schemeClr val="tx1"/>
          </a:fontRef>
        </p:style>
      </p:cxnSp>
      <p:pic>
        <p:nvPicPr>
          <p:cNvPr id="2" name="Content Placeholder 6">
            <a:extLst>
              <a:ext uri="{FF2B5EF4-FFF2-40B4-BE49-F238E27FC236}">
                <a16:creationId xmlns:a16="http://schemas.microsoft.com/office/drawing/2014/main" xmlns="" id="{F0FF6E8E-E617-9E3C-7B50-06D2CB94947E}"/>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15278" r="1" b="16607"/>
          <a:stretch/>
        </p:blipFill>
        <p:spPr>
          <a:xfrm>
            <a:off x="6414367" y="1689482"/>
            <a:ext cx="5271232" cy="3771518"/>
          </a:xfrm>
          <a:prstGeom prst="rect">
            <a:avLst/>
          </a:prstGeom>
        </p:spPr>
      </p:pic>
    </p:spTree>
    <p:extLst>
      <p:ext uri="{BB962C8B-B14F-4D97-AF65-F5344CB8AC3E}">
        <p14:creationId xmlns:p14="http://schemas.microsoft.com/office/powerpoint/2010/main" xmlns="" val="783453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58A4F0-23CF-4481-2631-3B2CB2472C69}"/>
              </a:ext>
            </a:extLst>
          </p:cNvPr>
          <p:cNvSpPr>
            <a:spLocks noGrp="1"/>
          </p:cNvSpPr>
          <p:nvPr>
            <p:ph type="ctrTitle"/>
          </p:nvPr>
        </p:nvSpPr>
        <p:spPr>
          <a:xfrm>
            <a:off x="1524000" y="960928"/>
            <a:ext cx="9143998" cy="738399"/>
          </a:xfrm>
        </p:spPr>
        <p:txBody>
          <a:bodyPr>
            <a:normAutofit fontScale="90000"/>
          </a:bodyPr>
          <a:lstStyle/>
          <a:p>
            <a:pPr algn="l"/>
            <a:r>
              <a:rPr lang="en-GB" sz="2000" dirty="0"/>
              <a:t>1. STUDENT REPRESENTATIVE COUNCIL OF LETABA TVET COLLEGE</a:t>
            </a:r>
            <a:br>
              <a:rPr lang="en-GB" sz="2000" dirty="0"/>
            </a:br>
            <a:r>
              <a:rPr lang="en-GB" sz="2000" dirty="0"/>
              <a:t/>
            </a:r>
            <a:br>
              <a:rPr lang="en-GB" sz="2000" dirty="0"/>
            </a:br>
            <a:r>
              <a:rPr lang="en-GB" sz="2000" dirty="0"/>
              <a:t>-</a:t>
            </a:r>
            <a:r>
              <a:rPr lang="en-GB" sz="1800" dirty="0"/>
              <a:t>The Students Representative Council of Letaba TVET College is fully constituted in terms of section 9(1)and 14 of the CET  Act 16 of 2006</a:t>
            </a:r>
            <a:br>
              <a:rPr lang="en-GB" sz="1800" dirty="0"/>
            </a:br>
            <a:r>
              <a:rPr lang="en-GB" sz="1800" dirty="0"/>
              <a:t>-The Student Representative of the College consist of  the 12 members elected by Students of the college in line with the constitution of the SRC, consisting of   6  female and 6  males</a:t>
            </a:r>
            <a:endParaRPr lang="en-ZA" sz="2000" dirty="0"/>
          </a:p>
        </p:txBody>
      </p:sp>
      <p:sp>
        <p:nvSpPr>
          <p:cNvPr id="3" name="Subtitle 2">
            <a:extLst>
              <a:ext uri="{FF2B5EF4-FFF2-40B4-BE49-F238E27FC236}">
                <a16:creationId xmlns:a16="http://schemas.microsoft.com/office/drawing/2014/main" xmlns="" id="{233CC90E-9E0B-312D-3196-DB02EC0AC4AD}"/>
              </a:ext>
            </a:extLst>
          </p:cNvPr>
          <p:cNvSpPr>
            <a:spLocks noGrp="1"/>
          </p:cNvSpPr>
          <p:nvPr>
            <p:ph type="subTitle" idx="1"/>
          </p:nvPr>
        </p:nvSpPr>
        <p:spPr/>
        <p:txBody>
          <a:bodyPr/>
          <a:lstStyle/>
          <a:p>
            <a:endParaRPr lang="en-ZA" dirty="0"/>
          </a:p>
        </p:txBody>
      </p:sp>
      <p:graphicFrame>
        <p:nvGraphicFramePr>
          <p:cNvPr id="4" name="Table 5">
            <a:extLst>
              <a:ext uri="{FF2B5EF4-FFF2-40B4-BE49-F238E27FC236}">
                <a16:creationId xmlns:a16="http://schemas.microsoft.com/office/drawing/2014/main" xmlns="" id="{DDDD1FB4-7622-1E95-4705-23DE0F8327F2}"/>
              </a:ext>
            </a:extLst>
          </p:cNvPr>
          <p:cNvGraphicFramePr>
            <a:graphicFrameLocks noGrp="1"/>
          </p:cNvGraphicFramePr>
          <p:nvPr>
            <p:extLst>
              <p:ext uri="{D42A27DB-BD31-4B8C-83A1-F6EECF244321}">
                <p14:modId xmlns:p14="http://schemas.microsoft.com/office/powerpoint/2010/main" xmlns="" val="3963592938"/>
              </p:ext>
            </p:extLst>
          </p:nvPr>
        </p:nvGraphicFramePr>
        <p:xfrm>
          <a:off x="186268" y="1756721"/>
          <a:ext cx="11240207" cy="4561337"/>
        </p:xfrm>
        <a:graphic>
          <a:graphicData uri="http://schemas.openxmlformats.org/drawingml/2006/table">
            <a:tbl>
              <a:tblPr firstRow="1" bandRow="1">
                <a:tableStyleId>{5C22544A-7EE6-4342-B048-85BDC9FD1C3A}</a:tableStyleId>
              </a:tblPr>
              <a:tblGrid>
                <a:gridCol w="1484630">
                  <a:extLst>
                    <a:ext uri="{9D8B030D-6E8A-4147-A177-3AD203B41FA5}">
                      <a16:colId xmlns:a16="http://schemas.microsoft.com/office/drawing/2014/main" xmlns="" val="2314944461"/>
                    </a:ext>
                  </a:extLst>
                </a:gridCol>
                <a:gridCol w="2423069">
                  <a:extLst>
                    <a:ext uri="{9D8B030D-6E8A-4147-A177-3AD203B41FA5}">
                      <a16:colId xmlns:a16="http://schemas.microsoft.com/office/drawing/2014/main" xmlns="" val="1723064090"/>
                    </a:ext>
                  </a:extLst>
                </a:gridCol>
                <a:gridCol w="2488719">
                  <a:extLst>
                    <a:ext uri="{9D8B030D-6E8A-4147-A177-3AD203B41FA5}">
                      <a16:colId xmlns:a16="http://schemas.microsoft.com/office/drawing/2014/main" xmlns="" val="2049786072"/>
                    </a:ext>
                  </a:extLst>
                </a:gridCol>
                <a:gridCol w="2404895">
                  <a:extLst>
                    <a:ext uri="{9D8B030D-6E8A-4147-A177-3AD203B41FA5}">
                      <a16:colId xmlns:a16="http://schemas.microsoft.com/office/drawing/2014/main" xmlns="" val="2437597845"/>
                    </a:ext>
                  </a:extLst>
                </a:gridCol>
                <a:gridCol w="2438894">
                  <a:extLst>
                    <a:ext uri="{9D8B030D-6E8A-4147-A177-3AD203B41FA5}">
                      <a16:colId xmlns:a16="http://schemas.microsoft.com/office/drawing/2014/main" xmlns="" val="2728153300"/>
                    </a:ext>
                  </a:extLst>
                </a:gridCol>
              </a:tblGrid>
              <a:tr h="717560">
                <a:tc>
                  <a:txBody>
                    <a:bodyPr/>
                    <a:lstStyle/>
                    <a:p>
                      <a:r>
                        <a:rPr lang="en-GB" dirty="0"/>
                        <a:t>Names</a:t>
                      </a:r>
                      <a:endParaRPr lang="en-ZA" dirty="0"/>
                    </a:p>
                  </a:txBody>
                  <a:tcPr/>
                </a:tc>
                <a:tc>
                  <a:txBody>
                    <a:bodyPr/>
                    <a:lstStyle/>
                    <a:p>
                      <a:r>
                        <a:rPr lang="en-GB" dirty="0"/>
                        <a:t>Surnames</a:t>
                      </a:r>
                      <a:endParaRPr lang="en-ZA" dirty="0"/>
                    </a:p>
                  </a:txBody>
                  <a:tcPr/>
                </a:tc>
                <a:tc>
                  <a:txBody>
                    <a:bodyPr/>
                    <a:lstStyle/>
                    <a:p>
                      <a:r>
                        <a:rPr lang="en-GB" dirty="0"/>
                        <a:t>portfolio</a:t>
                      </a:r>
                      <a:endParaRPr lang="en-ZA" dirty="0"/>
                    </a:p>
                  </a:txBody>
                  <a:tcPr/>
                </a:tc>
                <a:tc>
                  <a:txBody>
                    <a:bodyPr/>
                    <a:lstStyle/>
                    <a:p>
                      <a:r>
                        <a:rPr lang="en-GB" dirty="0"/>
                        <a:t>Gender</a:t>
                      </a:r>
                      <a:endParaRPr lang="en-ZA" dirty="0"/>
                    </a:p>
                  </a:txBody>
                  <a:tcPr/>
                </a:tc>
                <a:tc>
                  <a:txBody>
                    <a:bodyPr/>
                    <a:lstStyle/>
                    <a:p>
                      <a:r>
                        <a:rPr lang="en-GB" dirty="0"/>
                        <a:t>Campus</a:t>
                      </a:r>
                      <a:endParaRPr lang="en-ZA" dirty="0"/>
                    </a:p>
                  </a:txBody>
                  <a:tcPr/>
                </a:tc>
                <a:extLst>
                  <a:ext uri="{0D108BD9-81ED-4DB2-BD59-A6C34878D82A}">
                    <a16:rowId xmlns:a16="http://schemas.microsoft.com/office/drawing/2014/main" xmlns="" val="25801951"/>
                  </a:ext>
                </a:extLst>
              </a:tr>
              <a:tr h="239174">
                <a:tc>
                  <a:txBody>
                    <a:bodyPr/>
                    <a:lstStyle/>
                    <a:p>
                      <a:r>
                        <a:rPr lang="en-GB" sz="1000" dirty="0"/>
                        <a:t>TSHEKGOFATSO WAYN</a:t>
                      </a:r>
                      <a:endParaRPr lang="en-ZA" sz="1000" dirty="0"/>
                    </a:p>
                  </a:txBody>
                  <a:tcPr/>
                </a:tc>
                <a:tc>
                  <a:txBody>
                    <a:bodyPr/>
                    <a:lstStyle/>
                    <a:p>
                      <a:r>
                        <a:rPr lang="en-GB" sz="1000" dirty="0"/>
                        <a:t>MAKOALA</a:t>
                      </a:r>
                      <a:endParaRPr lang="en-ZA" sz="1000" dirty="0"/>
                    </a:p>
                  </a:txBody>
                  <a:tcPr/>
                </a:tc>
                <a:tc>
                  <a:txBody>
                    <a:bodyPr/>
                    <a:lstStyle/>
                    <a:p>
                      <a:r>
                        <a:rPr lang="en-GB" sz="1000" dirty="0"/>
                        <a:t>PRESIDENT</a:t>
                      </a:r>
                      <a:endParaRPr lang="en-ZA" sz="1000" dirty="0"/>
                    </a:p>
                  </a:txBody>
                  <a:tcPr/>
                </a:tc>
                <a:tc>
                  <a:txBody>
                    <a:bodyPr/>
                    <a:lstStyle/>
                    <a:p>
                      <a:r>
                        <a:rPr lang="en-GB" sz="1000" dirty="0"/>
                        <a:t>MALE</a:t>
                      </a:r>
                      <a:endParaRPr lang="en-ZA" sz="1000" dirty="0"/>
                    </a:p>
                  </a:txBody>
                  <a:tcPr/>
                </a:tc>
                <a:tc>
                  <a:txBody>
                    <a:bodyPr/>
                    <a:lstStyle/>
                    <a:p>
                      <a:r>
                        <a:rPr lang="en-GB" sz="1000" dirty="0"/>
                        <a:t>MAAKE</a:t>
                      </a:r>
                      <a:endParaRPr lang="en-ZA" sz="1000" dirty="0"/>
                    </a:p>
                  </a:txBody>
                  <a:tcPr/>
                </a:tc>
                <a:extLst>
                  <a:ext uri="{0D108BD9-81ED-4DB2-BD59-A6C34878D82A}">
                    <a16:rowId xmlns:a16="http://schemas.microsoft.com/office/drawing/2014/main" xmlns="" val="1629955278"/>
                  </a:ext>
                </a:extLst>
              </a:tr>
              <a:tr h="255216">
                <a:tc>
                  <a:txBody>
                    <a:bodyPr/>
                    <a:lstStyle/>
                    <a:p>
                      <a:r>
                        <a:rPr lang="en-GB" sz="1000"/>
                        <a:t>LUCAS</a:t>
                      </a:r>
                      <a:endParaRPr lang="en-ZA" sz="1000" dirty="0"/>
                    </a:p>
                  </a:txBody>
                  <a:tcPr/>
                </a:tc>
                <a:tc>
                  <a:txBody>
                    <a:bodyPr/>
                    <a:lstStyle/>
                    <a:p>
                      <a:r>
                        <a:rPr lang="en-GB" sz="1000" dirty="0"/>
                        <a:t>LEBELO</a:t>
                      </a:r>
                      <a:endParaRPr lang="en-ZA" sz="1000" dirty="0"/>
                    </a:p>
                  </a:txBody>
                  <a:tcPr/>
                </a:tc>
                <a:tc>
                  <a:txBody>
                    <a:bodyPr/>
                    <a:lstStyle/>
                    <a:p>
                      <a:r>
                        <a:rPr lang="en-GB" sz="1000" dirty="0"/>
                        <a:t>DEPUTY PRESIDENT</a:t>
                      </a:r>
                      <a:endParaRPr lang="en-ZA" sz="1000" dirty="0"/>
                    </a:p>
                  </a:txBody>
                  <a:tcPr/>
                </a:tc>
                <a:tc>
                  <a:txBody>
                    <a:bodyPr/>
                    <a:lstStyle/>
                    <a:p>
                      <a:r>
                        <a:rPr lang="en-GB" sz="1000" dirty="0"/>
                        <a:t>MALE</a:t>
                      </a:r>
                      <a:endParaRPr lang="en-ZA" sz="1000" dirty="0"/>
                    </a:p>
                  </a:txBody>
                  <a:tcPr/>
                </a:tc>
                <a:tc>
                  <a:txBody>
                    <a:bodyPr/>
                    <a:lstStyle/>
                    <a:p>
                      <a:r>
                        <a:rPr lang="en-GB" sz="1000" dirty="0"/>
                        <a:t>MODJADJI</a:t>
                      </a:r>
                      <a:endParaRPr lang="en-ZA" sz="1000" dirty="0"/>
                    </a:p>
                  </a:txBody>
                  <a:tcPr/>
                </a:tc>
                <a:extLst>
                  <a:ext uri="{0D108BD9-81ED-4DB2-BD59-A6C34878D82A}">
                    <a16:rowId xmlns:a16="http://schemas.microsoft.com/office/drawing/2014/main" xmlns="" val="2185688615"/>
                  </a:ext>
                </a:extLst>
              </a:tr>
              <a:tr h="388422">
                <a:tc>
                  <a:txBody>
                    <a:bodyPr/>
                    <a:lstStyle/>
                    <a:p>
                      <a:r>
                        <a:rPr lang="en-GB" sz="1000" dirty="0"/>
                        <a:t>VALENCIA</a:t>
                      </a:r>
                      <a:endParaRPr lang="en-ZA" sz="1000" dirty="0"/>
                    </a:p>
                  </a:txBody>
                  <a:tcPr/>
                </a:tc>
                <a:tc>
                  <a:txBody>
                    <a:bodyPr/>
                    <a:lstStyle/>
                    <a:p>
                      <a:r>
                        <a:rPr lang="en-GB" sz="1000" dirty="0"/>
                        <a:t>MATHONSI</a:t>
                      </a:r>
                      <a:endParaRPr lang="en-ZA" sz="1000" dirty="0"/>
                    </a:p>
                  </a:txBody>
                  <a:tcPr/>
                </a:tc>
                <a:tc>
                  <a:txBody>
                    <a:bodyPr/>
                    <a:lstStyle/>
                    <a:p>
                      <a:r>
                        <a:rPr lang="en-GB" sz="1000" dirty="0"/>
                        <a:t>SECRETARY GENERAL</a:t>
                      </a:r>
                      <a:endParaRPr lang="en-ZA" sz="1000" dirty="0"/>
                    </a:p>
                  </a:txBody>
                  <a:tcPr/>
                </a:tc>
                <a:tc>
                  <a:txBody>
                    <a:bodyPr/>
                    <a:lstStyle/>
                    <a:p>
                      <a:r>
                        <a:rPr lang="en-GB" sz="1000" dirty="0"/>
                        <a:t>FEMALE</a:t>
                      </a:r>
                      <a:endParaRPr lang="en-ZA" sz="1000" dirty="0"/>
                    </a:p>
                  </a:txBody>
                  <a:tcPr/>
                </a:tc>
                <a:tc>
                  <a:txBody>
                    <a:bodyPr/>
                    <a:lstStyle/>
                    <a:p>
                      <a:r>
                        <a:rPr lang="en-GB" sz="1000" dirty="0"/>
                        <a:t>GIYANI</a:t>
                      </a:r>
                      <a:endParaRPr lang="en-ZA" sz="1000" dirty="0"/>
                    </a:p>
                  </a:txBody>
                  <a:tcPr/>
                </a:tc>
                <a:extLst>
                  <a:ext uri="{0D108BD9-81ED-4DB2-BD59-A6C34878D82A}">
                    <a16:rowId xmlns:a16="http://schemas.microsoft.com/office/drawing/2014/main" xmlns="" val="4274670453"/>
                  </a:ext>
                </a:extLst>
              </a:tr>
              <a:tr h="294972">
                <a:tc>
                  <a:txBody>
                    <a:bodyPr/>
                    <a:lstStyle/>
                    <a:p>
                      <a:r>
                        <a:rPr lang="en-GB" sz="1000" dirty="0"/>
                        <a:t>NOMONDE</a:t>
                      </a:r>
                      <a:endParaRPr lang="en-ZA" sz="1000" dirty="0"/>
                    </a:p>
                  </a:txBody>
                  <a:tcPr/>
                </a:tc>
                <a:tc>
                  <a:txBody>
                    <a:bodyPr/>
                    <a:lstStyle/>
                    <a:p>
                      <a:r>
                        <a:rPr lang="en-GB" sz="1000" dirty="0"/>
                        <a:t>MATHEBULA </a:t>
                      </a:r>
                      <a:endParaRPr lang="en-ZA" sz="1000" dirty="0"/>
                    </a:p>
                  </a:txBody>
                  <a:tcPr/>
                </a:tc>
                <a:tc>
                  <a:txBody>
                    <a:bodyPr/>
                    <a:lstStyle/>
                    <a:p>
                      <a:r>
                        <a:rPr lang="en-GB" sz="1000" dirty="0"/>
                        <a:t>DEPUTY SECRETARY</a:t>
                      </a:r>
                      <a:endParaRPr lang="en-ZA" sz="1000" dirty="0"/>
                    </a:p>
                  </a:txBody>
                  <a:tcPr/>
                </a:tc>
                <a:tc>
                  <a:txBody>
                    <a:bodyPr/>
                    <a:lstStyle/>
                    <a:p>
                      <a:r>
                        <a:rPr lang="en-GB" sz="1000" dirty="0"/>
                        <a:t>FEMALE</a:t>
                      </a:r>
                      <a:endParaRPr lang="en-ZA" sz="1000" dirty="0"/>
                    </a:p>
                  </a:txBody>
                  <a:tcPr/>
                </a:tc>
                <a:tc>
                  <a:txBody>
                    <a:bodyPr/>
                    <a:lstStyle/>
                    <a:p>
                      <a:r>
                        <a:rPr lang="en-GB" sz="1000" dirty="0"/>
                        <a:t>GIYANI</a:t>
                      </a:r>
                      <a:endParaRPr lang="en-ZA" sz="1000" dirty="0"/>
                    </a:p>
                  </a:txBody>
                  <a:tcPr/>
                </a:tc>
                <a:extLst>
                  <a:ext uri="{0D108BD9-81ED-4DB2-BD59-A6C34878D82A}">
                    <a16:rowId xmlns:a16="http://schemas.microsoft.com/office/drawing/2014/main" xmlns="" val="1416293450"/>
                  </a:ext>
                </a:extLst>
              </a:tr>
              <a:tr h="483553">
                <a:tc>
                  <a:txBody>
                    <a:bodyPr/>
                    <a:lstStyle/>
                    <a:p>
                      <a:r>
                        <a:rPr lang="en-GB" sz="1000" dirty="0"/>
                        <a:t>DZUNISANI </a:t>
                      </a:r>
                      <a:endParaRPr lang="en-ZA" sz="1000" dirty="0"/>
                    </a:p>
                  </a:txBody>
                  <a:tcPr/>
                </a:tc>
                <a:tc>
                  <a:txBody>
                    <a:bodyPr/>
                    <a:lstStyle/>
                    <a:p>
                      <a:r>
                        <a:rPr lang="en-GB" sz="1000" dirty="0"/>
                        <a:t>TLAKULA</a:t>
                      </a:r>
                      <a:endParaRPr lang="en-ZA" sz="1000" dirty="0"/>
                    </a:p>
                  </a:txBody>
                  <a:tcPr/>
                </a:tc>
                <a:tc>
                  <a:txBody>
                    <a:bodyPr/>
                    <a:lstStyle/>
                    <a:p>
                      <a:r>
                        <a:rPr lang="en-GB" sz="1000" dirty="0"/>
                        <a:t>EDUCATIONAL OFFICER</a:t>
                      </a:r>
                      <a:endParaRPr lang="en-ZA" sz="1000" dirty="0"/>
                    </a:p>
                  </a:txBody>
                  <a:tcPr/>
                </a:tc>
                <a:tc>
                  <a:txBody>
                    <a:bodyPr/>
                    <a:lstStyle/>
                    <a:p>
                      <a:r>
                        <a:rPr lang="en-GB" sz="1000" dirty="0"/>
                        <a:t>MALE </a:t>
                      </a:r>
                      <a:endParaRPr lang="en-ZA" sz="1000" dirty="0"/>
                    </a:p>
                  </a:txBody>
                  <a:tcPr/>
                </a:tc>
                <a:tc>
                  <a:txBody>
                    <a:bodyPr/>
                    <a:lstStyle/>
                    <a:p>
                      <a:r>
                        <a:rPr lang="en-GB" sz="1000" dirty="0"/>
                        <a:t>GIYANI</a:t>
                      </a:r>
                      <a:endParaRPr lang="en-ZA" sz="1000" dirty="0"/>
                    </a:p>
                  </a:txBody>
                  <a:tcPr/>
                </a:tc>
                <a:extLst>
                  <a:ext uri="{0D108BD9-81ED-4DB2-BD59-A6C34878D82A}">
                    <a16:rowId xmlns:a16="http://schemas.microsoft.com/office/drawing/2014/main" xmlns="" val="483069788"/>
                  </a:ext>
                </a:extLst>
              </a:tr>
              <a:tr h="353845">
                <a:tc>
                  <a:txBody>
                    <a:bodyPr/>
                    <a:lstStyle/>
                    <a:p>
                      <a:r>
                        <a:rPr lang="en-GB" sz="1000" dirty="0"/>
                        <a:t>DEVINE NHLALALA</a:t>
                      </a:r>
                      <a:endParaRPr lang="en-ZA" sz="1000" dirty="0"/>
                    </a:p>
                  </a:txBody>
                  <a:tcPr/>
                </a:tc>
                <a:tc>
                  <a:txBody>
                    <a:bodyPr/>
                    <a:lstStyle/>
                    <a:p>
                      <a:r>
                        <a:rPr lang="en-GB" sz="1000" dirty="0"/>
                        <a:t>CAUKE</a:t>
                      </a:r>
                      <a:endParaRPr lang="en-ZA" sz="1000" dirty="0"/>
                    </a:p>
                  </a:txBody>
                  <a:tcPr/>
                </a:tc>
                <a:tc>
                  <a:txBody>
                    <a:bodyPr/>
                    <a:lstStyle/>
                    <a:p>
                      <a:r>
                        <a:rPr lang="en-GB" sz="1000" dirty="0"/>
                        <a:t>POLICY DEVEOPMENT OFFICER</a:t>
                      </a:r>
                      <a:endParaRPr lang="en-ZA" sz="1000" dirty="0"/>
                    </a:p>
                  </a:txBody>
                  <a:tcPr/>
                </a:tc>
                <a:tc>
                  <a:txBody>
                    <a:bodyPr/>
                    <a:lstStyle/>
                    <a:p>
                      <a:r>
                        <a:rPr lang="en-GB" sz="1000" dirty="0"/>
                        <a:t>FEMALE</a:t>
                      </a:r>
                      <a:endParaRPr lang="en-ZA" sz="1000" dirty="0"/>
                    </a:p>
                  </a:txBody>
                  <a:tcPr/>
                </a:tc>
                <a:tc>
                  <a:txBody>
                    <a:bodyPr/>
                    <a:lstStyle/>
                    <a:p>
                      <a:r>
                        <a:rPr lang="en-GB" sz="1000" dirty="0"/>
                        <a:t>TZANEEN</a:t>
                      </a:r>
                      <a:endParaRPr lang="en-ZA" sz="1000" dirty="0"/>
                    </a:p>
                  </a:txBody>
                  <a:tcPr/>
                </a:tc>
                <a:extLst>
                  <a:ext uri="{0D108BD9-81ED-4DB2-BD59-A6C34878D82A}">
                    <a16:rowId xmlns:a16="http://schemas.microsoft.com/office/drawing/2014/main" xmlns="" val="2543018514"/>
                  </a:ext>
                </a:extLst>
              </a:tr>
              <a:tr h="1823929">
                <a:tc>
                  <a:txBody>
                    <a:bodyPr/>
                    <a:lstStyle/>
                    <a:p>
                      <a:r>
                        <a:rPr lang="en-GB" sz="1000" dirty="0"/>
                        <a:t>MAHLATSE </a:t>
                      </a:r>
                      <a:endParaRPr lang="en-ZA" sz="1000" dirty="0"/>
                    </a:p>
                  </a:txBody>
                  <a:tcPr/>
                </a:tc>
                <a:tc>
                  <a:txBody>
                    <a:bodyPr/>
                    <a:lstStyle/>
                    <a:p>
                      <a:r>
                        <a:rPr lang="en-GB" sz="1000" dirty="0"/>
                        <a:t>PHEKGOLE</a:t>
                      </a:r>
                      <a:endParaRPr lang="en-ZA" sz="1000" dirty="0"/>
                    </a:p>
                  </a:txBody>
                  <a:tcPr/>
                </a:tc>
                <a:tc>
                  <a:txBody>
                    <a:bodyPr/>
                    <a:lstStyle/>
                    <a:p>
                      <a:r>
                        <a:rPr lang="en-GB" sz="1000" dirty="0"/>
                        <a:t>MEDIA OFFICER</a:t>
                      </a:r>
                      <a:endParaRPr lang="en-ZA" sz="1000" dirty="0"/>
                    </a:p>
                  </a:txBody>
                  <a:tcPr/>
                </a:tc>
                <a:tc>
                  <a:txBody>
                    <a:bodyPr/>
                    <a:lstStyle/>
                    <a:p>
                      <a:r>
                        <a:rPr lang="en-GB" sz="1000" dirty="0"/>
                        <a:t>MALE</a:t>
                      </a:r>
                      <a:endParaRPr lang="en-ZA" sz="1000" dirty="0"/>
                    </a:p>
                  </a:txBody>
                  <a:tcPr/>
                </a:tc>
                <a:tc>
                  <a:txBody>
                    <a:bodyPr/>
                    <a:lstStyle/>
                    <a:p>
                      <a:r>
                        <a:rPr lang="en-GB" sz="1000" dirty="0"/>
                        <a:t>TZANEEN</a:t>
                      </a:r>
                      <a:endParaRPr lang="en-ZA" sz="1000" dirty="0"/>
                    </a:p>
                  </a:txBody>
                  <a:tcPr/>
                </a:tc>
                <a:extLst>
                  <a:ext uri="{0D108BD9-81ED-4DB2-BD59-A6C34878D82A}">
                    <a16:rowId xmlns:a16="http://schemas.microsoft.com/office/drawing/2014/main" xmlns="" val="2409848757"/>
                  </a:ext>
                </a:extLst>
              </a:tr>
            </a:tbl>
          </a:graphicData>
        </a:graphic>
      </p:graphicFrame>
      <p:graphicFrame>
        <p:nvGraphicFramePr>
          <p:cNvPr id="9" name="Table 9">
            <a:extLst>
              <a:ext uri="{FF2B5EF4-FFF2-40B4-BE49-F238E27FC236}">
                <a16:creationId xmlns:a16="http://schemas.microsoft.com/office/drawing/2014/main" xmlns="" id="{7262C15D-26DA-5936-4149-3ACCCE5BB3E4}"/>
              </a:ext>
            </a:extLst>
          </p:cNvPr>
          <p:cNvGraphicFramePr>
            <a:graphicFrameLocks noGrp="1"/>
          </p:cNvGraphicFramePr>
          <p:nvPr>
            <p:extLst>
              <p:ext uri="{D42A27DB-BD31-4B8C-83A1-F6EECF244321}">
                <p14:modId xmlns:p14="http://schemas.microsoft.com/office/powerpoint/2010/main" xmlns="" val="3618881765"/>
              </p:ext>
            </p:extLst>
          </p:nvPr>
        </p:nvGraphicFramePr>
        <p:xfrm>
          <a:off x="186268" y="5043638"/>
          <a:ext cx="11272915" cy="1687360"/>
        </p:xfrm>
        <a:graphic>
          <a:graphicData uri="http://schemas.openxmlformats.org/drawingml/2006/table">
            <a:tbl>
              <a:tblPr firstRow="1" bandRow="1">
                <a:tableStyleId>{5C22544A-7EE6-4342-B048-85BDC9FD1C3A}</a:tableStyleId>
              </a:tblPr>
              <a:tblGrid>
                <a:gridCol w="1527029">
                  <a:extLst>
                    <a:ext uri="{9D8B030D-6E8A-4147-A177-3AD203B41FA5}">
                      <a16:colId xmlns:a16="http://schemas.microsoft.com/office/drawing/2014/main" xmlns="" val="297856387"/>
                    </a:ext>
                  </a:extLst>
                </a:gridCol>
                <a:gridCol w="2415941">
                  <a:extLst>
                    <a:ext uri="{9D8B030D-6E8A-4147-A177-3AD203B41FA5}">
                      <a16:colId xmlns:a16="http://schemas.microsoft.com/office/drawing/2014/main" xmlns="" val="3088240378"/>
                    </a:ext>
                  </a:extLst>
                </a:gridCol>
                <a:gridCol w="2512194">
                  <a:extLst>
                    <a:ext uri="{9D8B030D-6E8A-4147-A177-3AD203B41FA5}">
                      <a16:colId xmlns:a16="http://schemas.microsoft.com/office/drawing/2014/main" xmlns="" val="1116718775"/>
                    </a:ext>
                  </a:extLst>
                </a:gridCol>
                <a:gridCol w="2367814">
                  <a:extLst>
                    <a:ext uri="{9D8B030D-6E8A-4147-A177-3AD203B41FA5}">
                      <a16:colId xmlns:a16="http://schemas.microsoft.com/office/drawing/2014/main" xmlns="" val="208987106"/>
                    </a:ext>
                  </a:extLst>
                </a:gridCol>
                <a:gridCol w="2449937">
                  <a:extLst>
                    <a:ext uri="{9D8B030D-6E8A-4147-A177-3AD203B41FA5}">
                      <a16:colId xmlns:a16="http://schemas.microsoft.com/office/drawing/2014/main" xmlns="" val="1048429733"/>
                    </a:ext>
                  </a:extLst>
                </a:gridCol>
              </a:tblGrid>
              <a:tr h="244640">
                <a:tc>
                  <a:txBody>
                    <a:bodyPr/>
                    <a:lstStyle/>
                    <a:p>
                      <a:r>
                        <a:rPr lang="en-GB" sz="1000" dirty="0"/>
                        <a:t>CELIA</a:t>
                      </a:r>
                      <a:endParaRPr lang="en-ZA" sz="1000" dirty="0"/>
                    </a:p>
                  </a:txBody>
                  <a:tcPr/>
                </a:tc>
                <a:tc>
                  <a:txBody>
                    <a:bodyPr/>
                    <a:lstStyle/>
                    <a:p>
                      <a:r>
                        <a:rPr lang="en-GB" sz="1000" dirty="0"/>
                        <a:t>BOPAPE</a:t>
                      </a:r>
                      <a:endParaRPr lang="en-ZA" sz="1000" dirty="0"/>
                    </a:p>
                  </a:txBody>
                  <a:tcPr/>
                </a:tc>
                <a:tc>
                  <a:txBody>
                    <a:bodyPr/>
                    <a:lstStyle/>
                    <a:p>
                      <a:r>
                        <a:rPr lang="en-GB" sz="1000" dirty="0"/>
                        <a:t>HEALTH AND WELLNESS OFFICER</a:t>
                      </a:r>
                      <a:endParaRPr lang="en-ZA" sz="1000" dirty="0"/>
                    </a:p>
                  </a:txBody>
                  <a:tcPr/>
                </a:tc>
                <a:tc>
                  <a:txBody>
                    <a:bodyPr/>
                    <a:lstStyle/>
                    <a:p>
                      <a:r>
                        <a:rPr lang="en-GB" sz="1000" dirty="0"/>
                        <a:t>FEMALE</a:t>
                      </a:r>
                      <a:endParaRPr lang="en-ZA" sz="1000" dirty="0"/>
                    </a:p>
                  </a:txBody>
                  <a:tcPr/>
                </a:tc>
                <a:tc>
                  <a:txBody>
                    <a:bodyPr/>
                    <a:lstStyle/>
                    <a:p>
                      <a:r>
                        <a:rPr lang="en-GB" sz="1000" dirty="0"/>
                        <a:t>MAAKE</a:t>
                      </a:r>
                      <a:endParaRPr lang="en-ZA" sz="1000" dirty="0"/>
                    </a:p>
                  </a:txBody>
                  <a:tcPr/>
                </a:tc>
                <a:extLst>
                  <a:ext uri="{0D108BD9-81ED-4DB2-BD59-A6C34878D82A}">
                    <a16:rowId xmlns:a16="http://schemas.microsoft.com/office/drawing/2014/main" xmlns="" val="3701318187"/>
                  </a:ext>
                </a:extLst>
              </a:tr>
              <a:tr h="360680">
                <a:tc>
                  <a:txBody>
                    <a:bodyPr/>
                    <a:lstStyle/>
                    <a:p>
                      <a:r>
                        <a:rPr lang="en-GB" sz="1000" dirty="0"/>
                        <a:t>NOLOFATSO</a:t>
                      </a:r>
                      <a:endParaRPr lang="en-ZA" sz="1000" dirty="0"/>
                    </a:p>
                  </a:txBody>
                  <a:tcPr/>
                </a:tc>
                <a:tc>
                  <a:txBody>
                    <a:bodyPr/>
                    <a:lstStyle/>
                    <a:p>
                      <a:r>
                        <a:rPr lang="en-GB" sz="1000" dirty="0"/>
                        <a:t>LEKGANYANE</a:t>
                      </a:r>
                      <a:endParaRPr lang="en-ZA" sz="1000" dirty="0"/>
                    </a:p>
                  </a:txBody>
                  <a:tcPr/>
                </a:tc>
                <a:tc>
                  <a:txBody>
                    <a:bodyPr/>
                    <a:lstStyle/>
                    <a:p>
                      <a:r>
                        <a:rPr lang="en-GB" sz="1000" dirty="0"/>
                        <a:t>SPORTS OFFICER</a:t>
                      </a:r>
                      <a:endParaRPr lang="en-ZA" sz="1000" dirty="0"/>
                    </a:p>
                  </a:txBody>
                  <a:tcPr/>
                </a:tc>
                <a:tc>
                  <a:txBody>
                    <a:bodyPr/>
                    <a:lstStyle/>
                    <a:p>
                      <a:r>
                        <a:rPr lang="en-GB" sz="1000" dirty="0"/>
                        <a:t>MALE</a:t>
                      </a:r>
                      <a:endParaRPr lang="en-ZA" sz="1000" dirty="0"/>
                    </a:p>
                  </a:txBody>
                  <a:tcPr/>
                </a:tc>
                <a:tc>
                  <a:txBody>
                    <a:bodyPr/>
                    <a:lstStyle/>
                    <a:p>
                      <a:r>
                        <a:rPr lang="en-GB" sz="1000" dirty="0"/>
                        <a:t>MAAKE</a:t>
                      </a:r>
                      <a:endParaRPr lang="en-ZA" sz="1000" dirty="0"/>
                    </a:p>
                  </a:txBody>
                  <a:tcPr/>
                </a:tc>
                <a:extLst>
                  <a:ext uri="{0D108BD9-81ED-4DB2-BD59-A6C34878D82A}">
                    <a16:rowId xmlns:a16="http://schemas.microsoft.com/office/drawing/2014/main" xmlns="" val="3801827888"/>
                  </a:ext>
                </a:extLst>
              </a:tr>
              <a:tr h="360680">
                <a:tc>
                  <a:txBody>
                    <a:bodyPr/>
                    <a:lstStyle/>
                    <a:p>
                      <a:r>
                        <a:rPr lang="en-GB" sz="1000" dirty="0"/>
                        <a:t>DESMOND</a:t>
                      </a:r>
                      <a:endParaRPr lang="en-ZA" sz="1000" dirty="0"/>
                    </a:p>
                  </a:txBody>
                  <a:tcPr/>
                </a:tc>
                <a:tc>
                  <a:txBody>
                    <a:bodyPr/>
                    <a:lstStyle/>
                    <a:p>
                      <a:r>
                        <a:rPr lang="en-GB" sz="1000" dirty="0"/>
                        <a:t>MACHAKA</a:t>
                      </a:r>
                      <a:endParaRPr lang="en-ZA" sz="1000" dirty="0"/>
                    </a:p>
                  </a:txBody>
                  <a:tcPr/>
                </a:tc>
                <a:tc>
                  <a:txBody>
                    <a:bodyPr/>
                    <a:lstStyle/>
                    <a:p>
                      <a:r>
                        <a:rPr lang="en-GB" sz="1000" dirty="0"/>
                        <a:t>TREASURER</a:t>
                      </a:r>
                      <a:endParaRPr lang="en-ZA" sz="1000" dirty="0"/>
                    </a:p>
                  </a:txBody>
                  <a:tcPr/>
                </a:tc>
                <a:tc>
                  <a:txBody>
                    <a:bodyPr/>
                    <a:lstStyle/>
                    <a:p>
                      <a:r>
                        <a:rPr lang="en-GB" sz="1000" dirty="0"/>
                        <a:t>MALE </a:t>
                      </a:r>
                      <a:endParaRPr lang="en-ZA" sz="1000" dirty="0"/>
                    </a:p>
                  </a:txBody>
                  <a:tcPr/>
                </a:tc>
                <a:tc>
                  <a:txBody>
                    <a:bodyPr/>
                    <a:lstStyle/>
                    <a:p>
                      <a:r>
                        <a:rPr lang="en-GB" sz="1000" dirty="0"/>
                        <a:t>MAAKE</a:t>
                      </a:r>
                      <a:endParaRPr lang="en-ZA" sz="1000" dirty="0"/>
                    </a:p>
                  </a:txBody>
                  <a:tcPr/>
                </a:tc>
                <a:extLst>
                  <a:ext uri="{0D108BD9-81ED-4DB2-BD59-A6C34878D82A}">
                    <a16:rowId xmlns:a16="http://schemas.microsoft.com/office/drawing/2014/main" xmlns="" val="3786008176"/>
                  </a:ext>
                </a:extLst>
              </a:tr>
              <a:tr h="360680">
                <a:tc>
                  <a:txBody>
                    <a:bodyPr/>
                    <a:lstStyle/>
                    <a:p>
                      <a:r>
                        <a:rPr lang="en-GB" sz="1000" dirty="0"/>
                        <a:t>KELEBOGILE</a:t>
                      </a:r>
                      <a:endParaRPr lang="en-ZA" sz="1000" dirty="0"/>
                    </a:p>
                  </a:txBody>
                  <a:tcPr/>
                </a:tc>
                <a:tc>
                  <a:txBody>
                    <a:bodyPr/>
                    <a:lstStyle/>
                    <a:p>
                      <a:r>
                        <a:rPr lang="en-GB" sz="1000" dirty="0"/>
                        <a:t>PHIRI</a:t>
                      </a:r>
                      <a:endParaRPr lang="en-ZA" sz="1000" dirty="0"/>
                    </a:p>
                  </a:txBody>
                  <a:tcPr/>
                </a:tc>
                <a:tc>
                  <a:txBody>
                    <a:bodyPr/>
                    <a:lstStyle/>
                    <a:p>
                      <a:r>
                        <a:rPr lang="en-GB" sz="1000" dirty="0"/>
                        <a:t>SAFETY OFFICER</a:t>
                      </a:r>
                      <a:endParaRPr lang="en-ZA" sz="1000" dirty="0"/>
                    </a:p>
                  </a:txBody>
                  <a:tcPr/>
                </a:tc>
                <a:tc>
                  <a:txBody>
                    <a:bodyPr/>
                    <a:lstStyle/>
                    <a:p>
                      <a:r>
                        <a:rPr lang="en-GB" sz="1000" dirty="0"/>
                        <a:t>FEMALE</a:t>
                      </a:r>
                      <a:endParaRPr lang="en-ZA" sz="1000" dirty="0"/>
                    </a:p>
                  </a:txBody>
                  <a:tcPr/>
                </a:tc>
                <a:tc>
                  <a:txBody>
                    <a:bodyPr/>
                    <a:lstStyle/>
                    <a:p>
                      <a:r>
                        <a:rPr lang="en-GB" sz="1000" dirty="0"/>
                        <a:t>TZANEEN</a:t>
                      </a:r>
                      <a:endParaRPr lang="en-ZA" sz="1000" dirty="0"/>
                    </a:p>
                  </a:txBody>
                  <a:tcPr/>
                </a:tc>
                <a:extLst>
                  <a:ext uri="{0D108BD9-81ED-4DB2-BD59-A6C34878D82A}">
                    <a16:rowId xmlns:a16="http://schemas.microsoft.com/office/drawing/2014/main" xmlns="" val="4247734132"/>
                  </a:ext>
                </a:extLst>
              </a:tr>
              <a:tr h="360680">
                <a:tc>
                  <a:txBody>
                    <a:bodyPr/>
                    <a:lstStyle/>
                    <a:p>
                      <a:r>
                        <a:rPr lang="en-GB" sz="1000" dirty="0"/>
                        <a:t>GLACIA</a:t>
                      </a:r>
                      <a:endParaRPr lang="en-ZA" sz="1000" dirty="0"/>
                    </a:p>
                  </a:txBody>
                  <a:tcPr/>
                </a:tc>
                <a:tc>
                  <a:txBody>
                    <a:bodyPr/>
                    <a:lstStyle/>
                    <a:p>
                      <a:r>
                        <a:rPr lang="en-GB" sz="1000" dirty="0"/>
                        <a:t>MAENETJA</a:t>
                      </a:r>
                      <a:endParaRPr lang="en-ZA" sz="1000" dirty="0"/>
                    </a:p>
                  </a:txBody>
                  <a:tcPr/>
                </a:tc>
                <a:tc>
                  <a:txBody>
                    <a:bodyPr/>
                    <a:lstStyle/>
                    <a:p>
                      <a:r>
                        <a:rPr lang="en-GB" sz="1000" dirty="0"/>
                        <a:t>GENDER AND DISABILITY OFFICER</a:t>
                      </a:r>
                      <a:endParaRPr lang="en-ZA" sz="1000" dirty="0"/>
                    </a:p>
                  </a:txBody>
                  <a:tcPr/>
                </a:tc>
                <a:tc>
                  <a:txBody>
                    <a:bodyPr/>
                    <a:lstStyle/>
                    <a:p>
                      <a:r>
                        <a:rPr lang="en-GB" sz="1000" dirty="0"/>
                        <a:t>FEMALE</a:t>
                      </a:r>
                      <a:endParaRPr lang="en-ZA" sz="1000" dirty="0"/>
                    </a:p>
                  </a:txBody>
                  <a:tcPr/>
                </a:tc>
                <a:tc>
                  <a:txBody>
                    <a:bodyPr/>
                    <a:lstStyle/>
                    <a:p>
                      <a:r>
                        <a:rPr lang="en-GB" sz="1000" dirty="0"/>
                        <a:t>MODJADJI</a:t>
                      </a:r>
                      <a:endParaRPr lang="en-ZA" sz="1000" dirty="0"/>
                    </a:p>
                  </a:txBody>
                  <a:tcPr/>
                </a:tc>
                <a:extLst>
                  <a:ext uri="{0D108BD9-81ED-4DB2-BD59-A6C34878D82A}">
                    <a16:rowId xmlns:a16="http://schemas.microsoft.com/office/drawing/2014/main" xmlns="" val="2029095512"/>
                  </a:ext>
                </a:extLst>
              </a:tr>
            </a:tbl>
          </a:graphicData>
        </a:graphic>
      </p:graphicFrame>
    </p:spTree>
    <p:extLst>
      <p:ext uri="{BB962C8B-B14F-4D97-AF65-F5344CB8AC3E}">
        <p14:creationId xmlns:p14="http://schemas.microsoft.com/office/powerpoint/2010/main" xmlns="" val="292454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sitting on a brick patio">
            <a:extLst>
              <a:ext uri="{FF2B5EF4-FFF2-40B4-BE49-F238E27FC236}">
                <a16:creationId xmlns:a16="http://schemas.microsoft.com/office/drawing/2014/main" xmlns="" id="{8F24D175-14DF-D0C3-706F-8566086355BA}"/>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14829" b="10171"/>
          <a:stretch/>
        </p:blipFill>
        <p:spPr>
          <a:xfrm>
            <a:off x="20" y="10"/>
            <a:ext cx="12191980" cy="6857990"/>
          </a:xfrm>
          <a:prstGeom prst="rect">
            <a:avLst/>
          </a:prstGeom>
        </p:spPr>
      </p:pic>
      <p:sp>
        <p:nvSpPr>
          <p:cNvPr id="8" name="Freeform: Shape 7">
            <a:extLst>
              <a:ext uri="{FF2B5EF4-FFF2-40B4-BE49-F238E27FC236}">
                <a16:creationId xmlns:a16="http://schemas.microsoft.com/office/drawing/2014/main" xmlns="" id="{85C2136B-77EC-41E9-BDB6-58A4AE1429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733800"/>
            <a:ext cx="762000" cy="3124200"/>
          </a:xfrm>
          <a:custGeom>
            <a:avLst/>
            <a:gdLst>
              <a:gd name="connsiteX0" fmla="*/ 0 w 762000"/>
              <a:gd name="connsiteY0" fmla="*/ 0 h 3124200"/>
              <a:gd name="connsiteX1" fmla="*/ 762000 w 762000"/>
              <a:gd name="connsiteY1" fmla="*/ 3124200 h 3124200"/>
              <a:gd name="connsiteX2" fmla="*/ 0 w 762000"/>
              <a:gd name="connsiteY2" fmla="*/ 3124200 h 3124200"/>
            </a:gdLst>
            <a:ahLst/>
            <a:cxnLst>
              <a:cxn ang="0">
                <a:pos x="connsiteX0" y="connsiteY0"/>
              </a:cxn>
              <a:cxn ang="0">
                <a:pos x="connsiteX1" y="connsiteY1"/>
              </a:cxn>
              <a:cxn ang="0">
                <a:pos x="connsiteX2" y="connsiteY2"/>
              </a:cxn>
            </a:cxnLst>
            <a:rect l="l" t="t" r="r" b="b"/>
            <a:pathLst>
              <a:path w="762000" h="3124200">
                <a:moveTo>
                  <a:pt x="0" y="0"/>
                </a:moveTo>
                <a:lnTo>
                  <a:pt x="762000" y="3124200"/>
                </a:lnTo>
                <a:lnTo>
                  <a:pt x="0" y="3124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0" name="Straight Connector 9">
            <a:extLst>
              <a:ext uri="{FF2B5EF4-FFF2-40B4-BE49-F238E27FC236}">
                <a16:creationId xmlns:a16="http://schemas.microsoft.com/office/drawing/2014/main" xmlns="" id="{E55891F3-A5E2-4418-8950-25FA2B73120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9274002" y="4502552"/>
            <a:ext cx="2917998" cy="2355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FB1FCEB1-A7E1-417C-A7EF-AA30D5A0859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953500" y="-16625"/>
            <a:ext cx="2667482" cy="6874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7FBCF2A6-1F18-4B68-B5D2-5B763ED415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22923" y="-16625"/>
            <a:ext cx="1269077" cy="6874625"/>
          </a:xfrm>
          <a:custGeom>
            <a:avLst/>
            <a:gdLst>
              <a:gd name="connsiteX0" fmla="*/ 714894 w 1269077"/>
              <a:gd name="connsiteY0" fmla="*/ 0 h 6874625"/>
              <a:gd name="connsiteX1" fmla="*/ 1269077 w 1269077"/>
              <a:gd name="connsiteY1" fmla="*/ 16625 h 6874625"/>
              <a:gd name="connsiteX2" fmla="*/ 1269077 w 1269077"/>
              <a:gd name="connsiteY2" fmla="*/ 6874625 h 6874625"/>
              <a:gd name="connsiteX3" fmla="*/ 0 w 1269077"/>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269077" h="6874625">
                <a:moveTo>
                  <a:pt x="714894" y="0"/>
                </a:moveTo>
                <a:lnTo>
                  <a:pt x="1269077" y="16625"/>
                </a:lnTo>
                <a:lnTo>
                  <a:pt x="1269077" y="6874625"/>
                </a:lnTo>
                <a:lnTo>
                  <a:pt x="0" y="6874625"/>
                </a:lnTo>
                <a:close/>
              </a:path>
            </a:pathLst>
          </a:cu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FF3A27FB-A693-4A75-951E-0C77CD98F0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374" y="-16624"/>
            <a:ext cx="1983626" cy="6874625"/>
          </a:xfrm>
          <a:custGeom>
            <a:avLst/>
            <a:gdLst>
              <a:gd name="connsiteX0" fmla="*/ 0 w 1983626"/>
              <a:gd name="connsiteY0" fmla="*/ 0 h 6874625"/>
              <a:gd name="connsiteX1" fmla="*/ 1983626 w 1983626"/>
              <a:gd name="connsiteY1" fmla="*/ 0 h 6874625"/>
              <a:gd name="connsiteX2" fmla="*/ 1983626 w 1983626"/>
              <a:gd name="connsiteY2" fmla="*/ 6874625 h 6874625"/>
              <a:gd name="connsiteX3" fmla="*/ 1522181 w 1983626"/>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983626" h="6874625">
                <a:moveTo>
                  <a:pt x="0" y="0"/>
                </a:moveTo>
                <a:lnTo>
                  <a:pt x="1983626" y="0"/>
                </a:lnTo>
                <a:lnTo>
                  <a:pt x="1983626" y="6874625"/>
                </a:lnTo>
                <a:lnTo>
                  <a:pt x="1522181" y="6874625"/>
                </a:ln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xmlns="" val="1879264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0D24209-5517-686D-2FE2-7C81447D795F}"/>
              </a:ext>
            </a:extLst>
          </p:cNvPr>
          <p:cNvSpPr txBox="1"/>
          <p:nvPr/>
        </p:nvSpPr>
        <p:spPr>
          <a:xfrm>
            <a:off x="420787" y="542166"/>
            <a:ext cx="8725236" cy="7541808"/>
          </a:xfrm>
          <a:prstGeom prst="rect">
            <a:avLst/>
          </a:prstGeom>
          <a:noFill/>
        </p:spPr>
        <p:txBody>
          <a:bodyPr wrap="square">
            <a:spAutoFit/>
          </a:bodyPr>
          <a:lstStyle/>
          <a:p>
            <a:pPr>
              <a:lnSpc>
                <a:spcPct val="107000"/>
              </a:lnSpc>
              <a:spcAft>
                <a:spcPts val="800"/>
              </a:spcAft>
            </a:pPr>
            <a:r>
              <a:rPr lang="en-GB" b="1" kern="100" dirty="0">
                <a:effectLst/>
                <a:latin typeface="Calibri" panose="020F0502020204030204" pitchFamily="34" charset="0"/>
                <a:ea typeface="Calibri" panose="020F0502020204030204" pitchFamily="34" charset="0"/>
                <a:cs typeface="Times New Roman" panose="02020603050405020304" pitchFamily="18" charset="0"/>
              </a:rPr>
              <a:t>2. The SRC Constitution </a:t>
            </a:r>
            <a:endParaRPr lang="en-ZA"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kern="100" dirty="0">
                <a:effectLst/>
                <a:latin typeface="Calibri" panose="020F0502020204030204" pitchFamily="34" charset="0"/>
                <a:ea typeface="Calibri" panose="020F0502020204030204" pitchFamily="34" charset="0"/>
                <a:cs typeface="Times New Roman" panose="02020603050405020304" pitchFamily="18" charset="0"/>
              </a:rPr>
              <a:t>The SRC Constitution was approved in 2016 and it was now reviewed in 2022.</a:t>
            </a:r>
            <a:endParaRPr lang="en-ZA"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kern="100" dirty="0">
                <a:effectLst/>
                <a:latin typeface="Calibri" panose="020F0502020204030204" pitchFamily="34" charset="0"/>
                <a:ea typeface="Calibri" panose="020F0502020204030204" pitchFamily="34" charset="0"/>
                <a:cs typeface="Times New Roman" panose="02020603050405020304" pitchFamily="18" charset="0"/>
              </a:rPr>
              <a:t>SRC Election</a:t>
            </a:r>
            <a:endParaRPr lang="en-ZA"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en-GB" kern="100" dirty="0">
                <a:effectLst/>
                <a:latin typeface="Calibri" panose="020F0502020204030204" pitchFamily="34" charset="0"/>
                <a:ea typeface="Calibri" panose="020F0502020204030204" pitchFamily="34" charset="0"/>
                <a:cs typeface="Times New Roman" panose="02020603050405020304" pitchFamily="18" charset="0"/>
              </a:rPr>
              <a:t>The Campus SRC are being elected by the SRC at the campus level democratically by using a</a:t>
            </a:r>
            <a:r>
              <a:rPr lang="en-ZA"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a:effectLst/>
                <a:latin typeface="Calibri" panose="020F0502020204030204" pitchFamily="34" charset="0"/>
                <a:ea typeface="Calibri" panose="020F0502020204030204" pitchFamily="34" charset="0"/>
                <a:cs typeface="Times New Roman" panose="02020603050405020304" pitchFamily="18" charset="0"/>
              </a:rPr>
              <a:t>close ballot paper with the help of IEC.</a:t>
            </a:r>
            <a:endParaRPr lang="en-ZA"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en-GB" kern="100" dirty="0">
                <a:effectLst/>
                <a:latin typeface="Calibri" panose="020F0502020204030204" pitchFamily="34" charset="0"/>
                <a:ea typeface="Calibri" panose="020F0502020204030204" pitchFamily="34" charset="0"/>
                <a:cs typeface="Times New Roman" panose="02020603050405020304" pitchFamily="18" charset="0"/>
              </a:rPr>
              <a:t>The College SRC are elected on the last day of the SRC induction by the four Campus SRCs</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b="1" kern="100" dirty="0">
                <a:effectLst/>
                <a:latin typeface="Calibri" panose="020F0502020204030204" pitchFamily="34" charset="0"/>
                <a:ea typeface="Calibri" panose="020F0502020204030204" pitchFamily="34" charset="0"/>
                <a:cs typeface="Times New Roman" panose="02020603050405020304" pitchFamily="18" charset="0"/>
              </a:rPr>
              <a:t>SRC FUNCTIONS</a:t>
            </a:r>
            <a:endParaRPr lang="en-ZA"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en-ZA" kern="0" dirty="0">
                <a:solidFill>
                  <a:srgbClr val="111111"/>
                </a:solidFill>
                <a:effectLst/>
                <a:latin typeface="Roboto" panose="02000000000000000000" pitchFamily="2" charset="0"/>
                <a:ea typeface="Times New Roman" panose="02020603050405020304" pitchFamily="18" charset="0"/>
                <a:cs typeface="Times New Roman" panose="02020603050405020304" pitchFamily="18" charset="0"/>
              </a:rPr>
              <a:t>Participating in institutional decision-making structures.</a:t>
            </a:r>
            <a:endParaRPr lang="en-ZA"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en-ZA" kern="0" dirty="0">
                <a:solidFill>
                  <a:srgbClr val="111111"/>
                </a:solidFill>
                <a:effectLst/>
                <a:latin typeface="Roboto" panose="02000000000000000000" pitchFamily="2" charset="0"/>
                <a:ea typeface="Times New Roman" panose="02020603050405020304" pitchFamily="18" charset="0"/>
                <a:cs typeface="Times New Roman" panose="02020603050405020304" pitchFamily="18" charset="0"/>
              </a:rPr>
              <a:t>Advising and supporting the delivery of effective and efficient student support services.</a:t>
            </a:r>
            <a:endParaRPr lang="en-ZA"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en-ZA" kern="0" dirty="0">
                <a:solidFill>
                  <a:srgbClr val="111111"/>
                </a:solidFill>
                <a:effectLst/>
                <a:latin typeface="Roboto" panose="02000000000000000000" pitchFamily="2" charset="0"/>
                <a:ea typeface="Times New Roman" panose="02020603050405020304" pitchFamily="18" charset="0"/>
                <a:cs typeface="Times New Roman" panose="02020603050405020304" pitchFamily="18" charset="0"/>
              </a:rPr>
              <a:t>Managing and administering student representation at different levels.</a:t>
            </a:r>
            <a:endParaRPr lang="en-ZA"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en-ZA" kern="0" dirty="0">
                <a:solidFill>
                  <a:srgbClr val="111111"/>
                </a:solidFill>
                <a:effectLst/>
                <a:latin typeface="Roboto" panose="02000000000000000000" pitchFamily="2" charset="0"/>
                <a:ea typeface="Times New Roman" panose="02020603050405020304" pitchFamily="18" charset="0"/>
                <a:cs typeface="Times New Roman" panose="02020603050405020304" pitchFamily="18" charset="0"/>
              </a:rPr>
              <a:t>Advising on the development of academic programmes and student-learning experiences</a:t>
            </a:r>
            <a:endParaRPr lang="en-ZA"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kern="0" dirty="0">
                <a:solidFill>
                  <a:srgbClr val="111111"/>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en-ZA"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519632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DEE03DF-6A5C-03AF-61AF-95F9B476EC8B}"/>
              </a:ext>
            </a:extLst>
          </p:cNvPr>
          <p:cNvSpPr txBox="1"/>
          <p:nvPr/>
        </p:nvSpPr>
        <p:spPr>
          <a:xfrm>
            <a:off x="954860" y="477430"/>
            <a:ext cx="8191162" cy="597150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3. SRC PARTICIPATION IN COLLEGE GOVERNANCE</a:t>
            </a:r>
            <a:endParaRPr kumimoji="0" lang="en-Z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GB" sz="200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President and secretary Participate in the college council.</a:t>
            </a:r>
            <a:endParaRPr kumimoji="0" lang="en-ZA" sz="200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GB" sz="200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4 Campus  SRC, the Educational desk together with the president attend the college academic board.</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GB" sz="200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4 </a:t>
            </a:r>
            <a:r>
              <a:rPr lang="en-GB" sz="2000"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C</a:t>
            </a:r>
            <a:r>
              <a:rPr kumimoji="0" lang="en-GB" sz="200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ampus</a:t>
            </a:r>
            <a:r>
              <a:rPr kumimoji="0" lang="en-GB" sz="200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GB" sz="2000"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T</a:t>
            </a:r>
            <a:r>
              <a:rPr kumimoji="0" lang="en-GB" sz="200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reasurers</a:t>
            </a:r>
            <a:r>
              <a:rPr kumimoji="0" lang="en-GB" sz="200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attend the financial committee meetings(NSFAS)</a:t>
            </a:r>
            <a:endParaRPr kumimoji="0" lang="en-ZA" sz="200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OTHER SRC ENGAGEMENT PLATFORMS </a:t>
            </a:r>
            <a:endParaRPr kumimoji="0" lang="en-Z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GB"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CAMPUS FORUM MEETINGS </a:t>
            </a:r>
            <a:endParaRPr kumimoji="0" lang="en-ZA"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All Campus SRCs form part of Campus forums Meeting, to discuss issues concerning the students.</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2000" b="1"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Sports committee meetings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Wellness committee meetings</a:t>
            </a:r>
            <a:endParaRPr kumimoji="0" lang="en-ZA" sz="2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GB" sz="200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SRC MEETINGS</a:t>
            </a:r>
            <a:endParaRPr kumimoji="0" lang="en-ZA" sz="200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Quarterly meeting between College Senior Management team and EXCO SRC. In this meeting they discuss issues concerning the students.</a:t>
            </a:r>
            <a:endParaRPr kumimoji="0" lang="en-Z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27861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6FA79C8-B23D-D3AD-44B0-131BF7551E4C}"/>
              </a:ext>
            </a:extLst>
          </p:cNvPr>
          <p:cNvSpPr txBox="1"/>
          <p:nvPr/>
        </p:nvSpPr>
        <p:spPr>
          <a:xfrm>
            <a:off x="485522" y="323682"/>
            <a:ext cx="10827143" cy="6207853"/>
          </a:xfrm>
          <a:prstGeom prst="rect">
            <a:avLst/>
          </a:prstGeom>
          <a:noFill/>
        </p:spPr>
        <p:txBody>
          <a:bodyPr wrap="square">
            <a:spAutoFit/>
          </a:bodyPr>
          <a:lstStyle/>
          <a:p>
            <a:pPr>
              <a:lnSpc>
                <a:spcPct val="107000"/>
              </a:lnSpc>
              <a:spcAft>
                <a:spcPts val="800"/>
              </a:spcAft>
            </a:pPr>
            <a:r>
              <a:rPr lang="en-GB" sz="2400" b="1" kern="100" dirty="0">
                <a:effectLst/>
                <a:latin typeface="Calibri" panose="020F0502020204030204" pitchFamily="34" charset="0"/>
                <a:ea typeface="Calibri" panose="020F0502020204030204" pitchFamily="34" charset="0"/>
                <a:cs typeface="Times New Roman" panose="02020603050405020304" pitchFamily="18" charset="0"/>
              </a:rPr>
              <a:t>5. Challenges experienced by students at the colleges.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en-ZA"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Ineffective control</a:t>
            </a:r>
          </a:p>
          <a:p>
            <a:pPr marL="285750" lvl="0" indent="-285750">
              <a:lnSpc>
                <a:spcPct val="107000"/>
              </a:lnSpc>
              <a:buFont typeface="Wingdings" panose="05000000000000000000" pitchFamily="2" charset="2"/>
              <a:buChar char="Ø"/>
            </a:pPr>
            <a:r>
              <a:rPr lang="en-GB" kern="100" dirty="0">
                <a:latin typeface="Calibri" panose="020F0502020204030204" pitchFamily="34" charset="0"/>
                <a:ea typeface="Calibri" panose="020F0502020204030204" pitchFamily="34" charset="0"/>
                <a:cs typeface="Times New Roman" panose="02020603050405020304" pitchFamily="18" charset="0"/>
              </a:rPr>
              <a:t>Students are always absent from school without valid reasons since there is no control measures in place  to deal with such problem, the college rely only in punctuality and attendance policy as measure, but it is not solving the problem.</a:t>
            </a:r>
            <a:endParaRPr lang="en-GB"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en-ZA"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Inadequate learning facilities.</a:t>
            </a:r>
          </a:p>
          <a:p>
            <a:pPr marL="285750" lvl="0" indent="-285750">
              <a:lnSpc>
                <a:spcPct val="107000"/>
              </a:lnSpc>
              <a:buFont typeface="Wingdings" panose="05000000000000000000" pitchFamily="2" charset="2"/>
              <a:buChar char="Ø"/>
            </a:pPr>
            <a:r>
              <a:rPr lang="en-GB" kern="100" dirty="0">
                <a:latin typeface="Calibri" panose="020F0502020204030204" pitchFamily="34" charset="0"/>
                <a:ea typeface="Calibri" panose="020F0502020204030204" pitchFamily="34" charset="0"/>
                <a:cs typeface="Times New Roman" panose="02020603050405020304" pitchFamily="18" charset="0"/>
              </a:rPr>
              <a:t>Due to lack of infrastructure students are forced to come on rotational basis and this poses a risk to the students that are using transport when we have late classes.</a:t>
            </a:r>
          </a:p>
          <a:p>
            <a:pPr marL="285750" lvl="0" indent="-285750">
              <a:lnSpc>
                <a:spcPct val="107000"/>
              </a:lnSpc>
              <a:buFont typeface="Wingdings" panose="05000000000000000000" pitchFamily="2" charset="2"/>
              <a:buChar char="Ø"/>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Some of our classes are not in good conditions</a:t>
            </a:r>
          </a:p>
          <a:p>
            <a:pPr marL="285750" lvl="0" indent="-285750">
              <a:lnSpc>
                <a:spcPct val="107000"/>
              </a:lnSpc>
              <a:buFont typeface="Wingdings" panose="05000000000000000000" pitchFamily="2" charset="2"/>
              <a:buChar char="Ø"/>
            </a:pPr>
            <a:r>
              <a:rPr lang="en-GB" kern="100" dirty="0">
                <a:latin typeface="Calibri" panose="020F0502020204030204" pitchFamily="34" charset="0"/>
                <a:ea typeface="Calibri" panose="020F0502020204030204" pitchFamily="34" charset="0"/>
                <a:cs typeface="Times New Roman" panose="02020603050405020304" pitchFamily="18" charset="0"/>
              </a:rPr>
              <a:t>The college infrastructures are not attractive as it was old infrastructure used long time ago , no rapid changes </a:t>
            </a:r>
            <a:r>
              <a:rPr lang="en-GB" kern="100" dirty="0" err="1">
                <a:latin typeface="Calibri" panose="020F0502020204030204" pitchFamily="34" charset="0"/>
                <a:ea typeface="Calibri" panose="020F0502020204030204" pitchFamily="34" charset="0"/>
                <a:cs typeface="Times New Roman" panose="02020603050405020304" pitchFamily="18" charset="0"/>
              </a:rPr>
              <a:t>E.g</a:t>
            </a:r>
            <a:r>
              <a:rPr lang="en-GB" kern="100" dirty="0">
                <a:latin typeface="Calibri" panose="020F0502020204030204" pitchFamily="34" charset="0"/>
                <a:ea typeface="Calibri" panose="020F0502020204030204" pitchFamily="34" charset="0"/>
                <a:cs typeface="Times New Roman" panose="02020603050405020304" pitchFamily="18" charset="0"/>
              </a:rPr>
              <a:t> Maake Campus infrastructures.</a:t>
            </a:r>
          </a:p>
          <a:p>
            <a:pPr marL="285750" lvl="0" indent="-285750">
              <a:lnSpc>
                <a:spcPct val="107000"/>
              </a:lnSpc>
              <a:buFont typeface="Wingdings" panose="05000000000000000000" pitchFamily="2" charset="2"/>
              <a:buChar char="Ø"/>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infrastructure and facilities and ground, ablution facilities are not in an excellent condition</a:t>
            </a:r>
          </a:p>
          <a:p>
            <a:pPr marL="342900" lvl="0" indent="-342900">
              <a:lnSpc>
                <a:spcPct val="107000"/>
              </a:lnSpc>
              <a:buFont typeface="Wingdings" panose="05000000000000000000" pitchFamily="2" charset="2"/>
              <a:buChar char="Ø"/>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No libraries or study centres in our campuses</a:t>
            </a:r>
            <a:endParaRPr lang="en-ZA"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en-Z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endParaRPr lang="en-GB" kern="1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en-Z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Z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213999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10BE40E3-5550-4CDD-B4FD-387C33EBF1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40" name="Straight Connector 9">
              <a:extLst>
                <a:ext uri="{FF2B5EF4-FFF2-40B4-BE49-F238E27FC236}">
                  <a16:creationId xmlns:a16="http://schemas.microsoft.com/office/drawing/2014/main" xmlns="" id="{71A6B738-E50C-4653-B343-B9D6A5EA27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498768D6-B28C-40A3-B381-39306F581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xmlns="" id="{B27C15B9-7795-4321-AB30-DF1DEF65C1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xmlns="" id="{578EC957-1F3F-4C00-B023-C8725C217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13">
              <a:extLst>
                <a:ext uri="{FF2B5EF4-FFF2-40B4-BE49-F238E27FC236}">
                  <a16:creationId xmlns:a16="http://schemas.microsoft.com/office/drawing/2014/main" xmlns="" id="{3D642632-BBD5-46D6-A91D-9B2BF6821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xmlns="" id="{BF9D518D-AFF5-4DE2-AEE2-0EC15479A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8">
              <a:extLst>
                <a:ext uri="{FF2B5EF4-FFF2-40B4-BE49-F238E27FC236}">
                  <a16:creationId xmlns:a16="http://schemas.microsoft.com/office/drawing/2014/main" xmlns="" id="{14EF979B-B00D-460C-BD56-7EEAFB7E0F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xmlns="" id="{3E40F9A1-6B82-400F-9397-26D1D36F1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Isosceles Triangle 17">
              <a:extLst>
                <a:ext uri="{FF2B5EF4-FFF2-40B4-BE49-F238E27FC236}">
                  <a16:creationId xmlns:a16="http://schemas.microsoft.com/office/drawing/2014/main" xmlns="" id="{2EF7DDF1-FF86-4CA4-B08B-8939557EBD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xmlns="" id="{6D7C1F89-72B2-4FDC-B9E2-04F52D5C5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5" name="Picture 4" descr="Large skydiving group mid-air">
            <a:extLst>
              <a:ext uri="{FF2B5EF4-FFF2-40B4-BE49-F238E27FC236}">
                <a16:creationId xmlns:a16="http://schemas.microsoft.com/office/drawing/2014/main" xmlns="" id="{A2F6BD4C-B5C9-F63B-84A2-40C218A0B32C}"/>
              </a:ext>
            </a:extLst>
          </p:cNvPr>
          <p:cNvPicPr>
            <a:picLocks noChangeAspect="1"/>
          </p:cNvPicPr>
          <p:nvPr/>
        </p:nvPicPr>
        <p:blipFill rotWithShape="1">
          <a:blip r:embed="rId2" cstate="print">
            <a:duotone>
              <a:prstClr val="black"/>
              <a:schemeClr val="tx2">
                <a:tint val="45000"/>
                <a:satMod val="400000"/>
              </a:schemeClr>
            </a:duotone>
          </a:blip>
          <a:srcRect l="37363" r="36196"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21" name="Isosceles Triangle 20">
            <a:extLst>
              <a:ext uri="{FF2B5EF4-FFF2-40B4-BE49-F238E27FC236}">
                <a16:creationId xmlns:a16="http://schemas.microsoft.com/office/drawing/2014/main" xmlns="" id="{518E5A25-92C5-4F27-8E26-0AAAB0CDC8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xmlns="" id="{9EB1D442-BB0F-61B7-6ED0-B97FFB7CA430}"/>
              </a:ext>
            </a:extLst>
          </p:cNvPr>
          <p:cNvSpPr txBox="1"/>
          <p:nvPr/>
        </p:nvSpPr>
        <p:spPr>
          <a:xfrm>
            <a:off x="2455524" y="685799"/>
            <a:ext cx="6818478" cy="5797193"/>
          </a:xfrm>
          <a:prstGeom prst="rect">
            <a:avLst/>
          </a:prstGeom>
        </p:spPr>
        <p:txBody>
          <a:bodyPr vert="horz" lIns="91440" tIns="45720" rIns="91440" bIns="45720" rtlCol="0">
            <a:normAutofit/>
          </a:bodyPr>
          <a:lstStyle/>
          <a:p>
            <a:pPr lvl="0">
              <a:lnSpc>
                <a:spcPct val="90000"/>
              </a:lnSpc>
              <a:spcBef>
                <a:spcPts val="1000"/>
              </a:spcBef>
              <a:buClr>
                <a:schemeClr val="accent1"/>
              </a:buClr>
              <a:buSzPct val="80000"/>
            </a:pPr>
            <a:r>
              <a:rPr lang="en-US" sz="1400" b="1" dirty="0">
                <a:solidFill>
                  <a:schemeClr val="tx1">
                    <a:lumMod val="75000"/>
                    <a:lumOff val="25000"/>
                  </a:schemeClr>
                </a:solidFill>
              </a:rPr>
              <a:t>Challenges continue : Delays </a:t>
            </a:r>
            <a:r>
              <a:rPr lang="en-US" sz="1400" b="1" dirty="0">
                <a:solidFill>
                  <a:schemeClr val="tx1">
                    <a:lumMod val="75000"/>
                    <a:lumOff val="25000"/>
                  </a:schemeClr>
                </a:solidFill>
                <a:effectLst/>
              </a:rPr>
              <a:t>for certificate </a:t>
            </a:r>
          </a:p>
          <a:p>
            <a:pPr lvl="0" indent="-228600">
              <a:lnSpc>
                <a:spcPct val="90000"/>
              </a:lnSpc>
              <a:spcBef>
                <a:spcPts val="1000"/>
              </a:spcBef>
              <a:buClr>
                <a:schemeClr val="accent1"/>
              </a:buClr>
              <a:buSzPct val="80000"/>
              <a:buFont typeface="Wingdings 3" charset="2"/>
              <a:buChar char=""/>
            </a:pPr>
            <a:endParaRPr lang="en-US" sz="1400" b="1" dirty="0">
              <a:solidFill>
                <a:schemeClr val="tx1">
                  <a:lumMod val="75000"/>
                  <a:lumOff val="25000"/>
                </a:schemeClr>
              </a:solidFill>
              <a:effectLst/>
            </a:endParaRPr>
          </a:p>
          <a:p>
            <a:pPr marL="285750" lvl="0" indent="-228600">
              <a:lnSpc>
                <a:spcPct val="90000"/>
              </a:lnSpc>
              <a:spcBef>
                <a:spcPts val="1000"/>
              </a:spcBef>
              <a:buClr>
                <a:schemeClr val="accent1"/>
              </a:buClr>
              <a:buSzPct val="80000"/>
              <a:buFont typeface="Wingdings 3" charset="2"/>
              <a:buChar char=""/>
            </a:pPr>
            <a:r>
              <a:rPr lang="en-US" sz="1400" dirty="0">
                <a:solidFill>
                  <a:schemeClr val="tx1">
                    <a:lumMod val="75000"/>
                    <a:lumOff val="25000"/>
                  </a:schemeClr>
                </a:solidFill>
              </a:rPr>
              <a:t>We have lot of students complaining about certificate, they wrote exams received statements, but certificates are not coming.</a:t>
            </a:r>
          </a:p>
          <a:p>
            <a:pPr marL="285750" lvl="0" indent="-228600">
              <a:lnSpc>
                <a:spcPct val="90000"/>
              </a:lnSpc>
              <a:spcBef>
                <a:spcPts val="1000"/>
              </a:spcBef>
              <a:buClr>
                <a:schemeClr val="accent1"/>
              </a:buClr>
              <a:buSzPct val="80000"/>
              <a:buFont typeface="Wingdings 3" charset="2"/>
              <a:buChar char=""/>
            </a:pPr>
            <a:r>
              <a:rPr lang="en-US" sz="1400" dirty="0">
                <a:solidFill>
                  <a:schemeClr val="tx1">
                    <a:lumMod val="75000"/>
                    <a:lumOff val="25000"/>
                  </a:schemeClr>
                </a:solidFill>
                <a:effectLst/>
              </a:rPr>
              <a:t>Students want to use certificates for various reasons, but certificate are not there. </a:t>
            </a:r>
          </a:p>
          <a:p>
            <a:pPr marL="285750" lvl="0" indent="-228600">
              <a:lnSpc>
                <a:spcPct val="90000"/>
              </a:lnSpc>
              <a:spcBef>
                <a:spcPts val="1000"/>
              </a:spcBef>
              <a:buClr>
                <a:schemeClr val="accent1"/>
              </a:buClr>
              <a:buSzPct val="80000"/>
              <a:buFont typeface="Wingdings 3" charset="2"/>
              <a:buChar char=""/>
            </a:pPr>
            <a:r>
              <a:rPr lang="en-US" sz="1400" dirty="0">
                <a:solidFill>
                  <a:schemeClr val="tx1">
                    <a:lumMod val="75000"/>
                    <a:lumOff val="25000"/>
                  </a:schemeClr>
                </a:solidFill>
              </a:rPr>
              <a:t>Delay of certificate lessen motivation to tell students to come to TVET Colleges.</a:t>
            </a:r>
          </a:p>
          <a:p>
            <a:pPr lvl="0" indent="-228600">
              <a:lnSpc>
                <a:spcPct val="90000"/>
              </a:lnSpc>
              <a:spcBef>
                <a:spcPts val="1000"/>
              </a:spcBef>
              <a:buClr>
                <a:schemeClr val="accent1"/>
              </a:buClr>
              <a:buSzPct val="80000"/>
              <a:buFont typeface="Wingdings 3" charset="2"/>
              <a:buChar char=""/>
            </a:pPr>
            <a:endParaRPr lang="en-US" sz="1400" dirty="0">
              <a:solidFill>
                <a:schemeClr val="tx1">
                  <a:lumMod val="75000"/>
                  <a:lumOff val="25000"/>
                </a:schemeClr>
              </a:solidFill>
              <a:effectLst/>
            </a:endParaRPr>
          </a:p>
          <a:p>
            <a:pPr lvl="0">
              <a:lnSpc>
                <a:spcPct val="90000"/>
              </a:lnSpc>
              <a:spcBef>
                <a:spcPts val="1000"/>
              </a:spcBef>
              <a:buClr>
                <a:schemeClr val="accent1"/>
              </a:buClr>
              <a:buSzPct val="80000"/>
            </a:pPr>
            <a:r>
              <a:rPr lang="en-US" sz="1400" b="1" dirty="0">
                <a:solidFill>
                  <a:schemeClr val="tx1">
                    <a:lumMod val="75000"/>
                    <a:lumOff val="25000"/>
                  </a:schemeClr>
                </a:solidFill>
                <a:effectLst/>
              </a:rPr>
              <a:t>Inadequate funding for students from NSFAS</a:t>
            </a:r>
          </a:p>
          <a:p>
            <a:pPr marL="285750" lvl="0" indent="-228600">
              <a:lnSpc>
                <a:spcPct val="90000"/>
              </a:lnSpc>
              <a:spcBef>
                <a:spcPts val="1000"/>
              </a:spcBef>
              <a:buClr>
                <a:schemeClr val="accent1"/>
              </a:buClr>
              <a:buSzPct val="80000"/>
              <a:buFont typeface="Wingdings 3" charset="2"/>
              <a:buChar char=""/>
            </a:pPr>
            <a:r>
              <a:rPr lang="en-US" sz="1400" dirty="0">
                <a:solidFill>
                  <a:schemeClr val="tx1">
                    <a:lumMod val="75000"/>
                    <a:lumOff val="25000"/>
                  </a:schemeClr>
                </a:solidFill>
                <a:effectLst/>
              </a:rPr>
              <a:t>Delay in the payment of accommodation and transport allowances it causes high   absenteeism, high drop rate and  poses </a:t>
            </a:r>
            <a:r>
              <a:rPr lang="en-US" sz="1400" dirty="0">
                <a:solidFill>
                  <a:schemeClr val="tx1">
                    <a:lumMod val="75000"/>
                    <a:lumOff val="25000"/>
                  </a:schemeClr>
                </a:solidFill>
              </a:rPr>
              <a:t>high risk of failure rate</a:t>
            </a:r>
            <a:r>
              <a:rPr lang="en-US" sz="1400" dirty="0">
                <a:solidFill>
                  <a:schemeClr val="tx1">
                    <a:lumMod val="75000"/>
                    <a:lumOff val="25000"/>
                  </a:schemeClr>
                </a:solidFill>
                <a:effectLst/>
              </a:rPr>
              <a:t>. </a:t>
            </a:r>
          </a:p>
          <a:p>
            <a:pPr lvl="0" indent="-228600">
              <a:lnSpc>
                <a:spcPct val="90000"/>
              </a:lnSpc>
              <a:spcBef>
                <a:spcPts val="1000"/>
              </a:spcBef>
              <a:buClr>
                <a:schemeClr val="accent1"/>
              </a:buClr>
              <a:buSzPct val="80000"/>
              <a:buFont typeface="Wingdings 3" charset="2"/>
              <a:buChar char=""/>
            </a:pPr>
            <a:endParaRPr lang="en-US" sz="1400" dirty="0">
              <a:solidFill>
                <a:schemeClr val="tx1">
                  <a:lumMod val="75000"/>
                  <a:lumOff val="25000"/>
                </a:schemeClr>
              </a:solidFill>
            </a:endParaRPr>
          </a:p>
          <a:p>
            <a:pPr lvl="0">
              <a:lnSpc>
                <a:spcPct val="90000"/>
              </a:lnSpc>
              <a:spcBef>
                <a:spcPts val="1000"/>
              </a:spcBef>
              <a:buClr>
                <a:schemeClr val="accent1"/>
              </a:buClr>
              <a:buSzPct val="80000"/>
            </a:pPr>
            <a:r>
              <a:rPr lang="en-US" sz="1400" b="1" dirty="0">
                <a:effectLst/>
              </a:rPr>
              <a:t>The college does not have sufficient staff qualified enough in student support services to </a:t>
            </a:r>
            <a:r>
              <a:rPr lang="en-US" sz="1400" b="1" dirty="0"/>
              <a:t>assist students </a:t>
            </a:r>
            <a:r>
              <a:rPr lang="en-US" sz="1400" b="1" dirty="0">
                <a:effectLst/>
              </a:rPr>
              <a:t>.</a:t>
            </a:r>
          </a:p>
          <a:p>
            <a:pPr marL="285750" lvl="0" indent="-228600">
              <a:lnSpc>
                <a:spcPct val="90000"/>
              </a:lnSpc>
              <a:spcBef>
                <a:spcPts val="1000"/>
              </a:spcBef>
              <a:buClr>
                <a:schemeClr val="accent1"/>
              </a:buClr>
              <a:buSzPct val="80000"/>
              <a:buFont typeface="Wingdings 3" charset="2"/>
              <a:buChar char=""/>
            </a:pPr>
            <a:r>
              <a:rPr lang="en-US" sz="1400" dirty="0"/>
              <a:t>We still have number of students that are dropping at the college and there is no support to those students</a:t>
            </a:r>
          </a:p>
          <a:p>
            <a:pPr marL="285750" lvl="0" indent="-228600">
              <a:lnSpc>
                <a:spcPct val="90000"/>
              </a:lnSpc>
              <a:spcBef>
                <a:spcPts val="1000"/>
              </a:spcBef>
              <a:buClr>
                <a:schemeClr val="accent1"/>
              </a:buClr>
              <a:buSzPct val="80000"/>
              <a:buFont typeface="Wingdings 3" charset="2"/>
              <a:buChar char=""/>
            </a:pPr>
            <a:r>
              <a:rPr lang="en-US" sz="1400" dirty="0">
                <a:effectLst/>
              </a:rPr>
              <a:t>There are students that are using substance abuse at the campuses but because we have one </a:t>
            </a:r>
            <a:r>
              <a:rPr lang="en-US" sz="1400" dirty="0"/>
              <a:t>person looking after the students it is difficult to attend all of them.</a:t>
            </a:r>
          </a:p>
          <a:p>
            <a:pPr marL="285750" lvl="0" indent="-228600">
              <a:lnSpc>
                <a:spcPct val="90000"/>
              </a:lnSpc>
              <a:spcBef>
                <a:spcPts val="1000"/>
              </a:spcBef>
              <a:buClr>
                <a:schemeClr val="accent1"/>
              </a:buClr>
              <a:buSzPct val="80000"/>
              <a:buFont typeface="Wingdings 3" charset="2"/>
              <a:buChar char=""/>
            </a:pPr>
            <a:r>
              <a:rPr lang="en-US" sz="1400" dirty="0">
                <a:solidFill>
                  <a:schemeClr val="tx1">
                    <a:lumMod val="75000"/>
                    <a:lumOff val="25000"/>
                  </a:schemeClr>
                </a:solidFill>
                <a:effectLst/>
              </a:rPr>
              <a:t>High pregnancy rate is also a challenge.</a:t>
            </a:r>
          </a:p>
          <a:p>
            <a:pPr indent="-228600">
              <a:lnSpc>
                <a:spcPct val="90000"/>
              </a:lnSpc>
              <a:spcBef>
                <a:spcPts val="1000"/>
              </a:spcBef>
              <a:buClr>
                <a:schemeClr val="accent1"/>
              </a:buClr>
              <a:buSzPct val="80000"/>
              <a:buFont typeface="Wingdings 3" charset="2"/>
              <a:buChar char=""/>
            </a:pPr>
            <a:endParaRPr lang="en-US" sz="900" dirty="0">
              <a:solidFill>
                <a:schemeClr val="tx1">
                  <a:lumMod val="75000"/>
                  <a:lumOff val="25000"/>
                </a:schemeClr>
              </a:solidFill>
              <a:effectLst/>
            </a:endParaRPr>
          </a:p>
          <a:p>
            <a:pPr lvl="0" indent="-228600">
              <a:lnSpc>
                <a:spcPct val="90000"/>
              </a:lnSpc>
              <a:spcBef>
                <a:spcPts val="1000"/>
              </a:spcBef>
              <a:buClr>
                <a:schemeClr val="accent1"/>
              </a:buClr>
              <a:buSzPct val="80000"/>
              <a:buFont typeface="Wingdings 3" charset="2"/>
              <a:buChar char=""/>
            </a:pPr>
            <a:endParaRPr lang="en-US" sz="900" dirty="0">
              <a:solidFill>
                <a:schemeClr val="tx1">
                  <a:lumMod val="75000"/>
                  <a:lumOff val="25000"/>
                </a:schemeClr>
              </a:solidFill>
              <a:effectLst/>
            </a:endParaRPr>
          </a:p>
        </p:txBody>
      </p:sp>
    </p:spTree>
    <p:extLst>
      <p:ext uri="{BB962C8B-B14F-4D97-AF65-F5344CB8AC3E}">
        <p14:creationId xmlns:p14="http://schemas.microsoft.com/office/powerpoint/2010/main" xmlns="" val="310067960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123ef43-6b5a-4272-805c-d7cdd771626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DE05219144AA3438C672523BE799A91" ma:contentTypeVersion="6" ma:contentTypeDescription="Create a new document." ma:contentTypeScope="" ma:versionID="3fbf6f94ce844a8deba087f458caaf5b">
  <xsd:schema xmlns:xsd="http://www.w3.org/2001/XMLSchema" xmlns:xs="http://www.w3.org/2001/XMLSchema" xmlns:p="http://schemas.microsoft.com/office/2006/metadata/properties" xmlns:ns3="1123ef43-6b5a-4272-805c-d7cdd7716264" xmlns:ns4="e1c0259f-c2b1-43e9-aae2-3da84261ed4b" targetNamespace="http://schemas.microsoft.com/office/2006/metadata/properties" ma:root="true" ma:fieldsID="b5e06b2133126e9274cbcdc187f48651" ns3:_="" ns4:_="">
    <xsd:import namespace="1123ef43-6b5a-4272-805c-d7cdd7716264"/>
    <xsd:import namespace="e1c0259f-c2b1-43e9-aae2-3da84261ed4b"/>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23ef43-6b5a-4272-805c-d7cdd77162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c0259f-c2b1-43e9-aae2-3da84261ed4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29C436-B2AA-44F0-A829-D6E35AB66D8D}">
  <ds:schemaRefs>
    <ds:schemaRef ds:uri="http://schemas.microsoft.com/sharepoint/v3/contenttype/forms"/>
  </ds:schemaRefs>
</ds:datastoreItem>
</file>

<file path=customXml/itemProps2.xml><?xml version="1.0" encoding="utf-8"?>
<ds:datastoreItem xmlns:ds="http://schemas.openxmlformats.org/officeDocument/2006/customXml" ds:itemID="{7B5D155A-3361-4AAE-A53F-ED33FF028C4D}">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 ds:uri="http://schemas.microsoft.com/office/infopath/2007/PartnerControls"/>
    <ds:schemaRef ds:uri="e1c0259f-c2b1-43e9-aae2-3da84261ed4b"/>
    <ds:schemaRef ds:uri="1123ef43-6b5a-4272-805c-d7cdd7716264"/>
    <ds:schemaRef ds:uri="http://purl.org/dc/dcmitype/"/>
    <ds:schemaRef ds:uri="http://purl.org/dc/elements/1.1/"/>
  </ds:schemaRefs>
</ds:datastoreItem>
</file>

<file path=customXml/itemProps3.xml><?xml version="1.0" encoding="utf-8"?>
<ds:datastoreItem xmlns:ds="http://schemas.openxmlformats.org/officeDocument/2006/customXml" ds:itemID="{4A0ECBE1-D0D0-40AB-9DDA-2DC982EDC8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23ef43-6b5a-4272-805c-d7cdd7716264"/>
    <ds:schemaRef ds:uri="e1c0259f-c2b1-43e9-aae2-3da84261ed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697</TotalTime>
  <Words>857</Words>
  <Application>Microsoft Office PowerPoint</Application>
  <PresentationFormat>Custom</PresentationFormat>
  <Paragraphs>165</Paragraphs>
  <Slides>12</Slides>
  <Notes>1</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Facet</vt:lpstr>
      <vt:lpstr>Wisp</vt:lpstr>
      <vt:lpstr>LETABA TVET COLLEGE Presentation on state of the College to  Portfolio Committee on Higher Education, Science and Innovation by Makoala TW President of Letaba TVET College SRC on  07 June 2023</vt:lpstr>
      <vt:lpstr>Table of Contents</vt:lpstr>
      <vt:lpstr>Slide 3</vt:lpstr>
      <vt:lpstr>1. STUDENT REPRESENTATIVE COUNCIL OF LETABA TVET COLLEGE  -The Students Representative Council of Letaba TVET College is fully constituted in terms of section 9(1)and 14 of the CET  Act 16 of 2006 -The Student Representative of the College consist of  the 12 members elected by Students of the college in line with the constitution of the SRC, consisting of   6  female and 6  males</vt:lpstr>
      <vt:lpstr>Slide 5</vt:lpstr>
      <vt:lpstr>Slide 6</vt:lpstr>
      <vt:lpstr>Slide 7</vt:lpstr>
      <vt:lpstr>Slide 8</vt:lpstr>
      <vt:lpstr>Slide 9</vt:lpstr>
      <vt:lpstr>Slide 10</vt:lpstr>
      <vt:lpstr>Slide 11</vt:lpstr>
      <vt:lpstr>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ln nghondzweni</dc:creator>
  <cp:lastModifiedBy>USER</cp:lastModifiedBy>
  <cp:revision>14</cp:revision>
  <dcterms:created xsi:type="dcterms:W3CDTF">2023-05-30T12:40:30Z</dcterms:created>
  <dcterms:modified xsi:type="dcterms:W3CDTF">2023-06-07T13:39:47Z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0x0101008DE05219144AA3438C672523BE799A91</vt:lpwstr>
  </property>
</Properties>
</file>