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870" r:id="rId2"/>
    <p:sldMasterId id="2147483887" r:id="rId3"/>
  </p:sldMasterIdLst>
  <p:notesMasterIdLst>
    <p:notesMasterId r:id="rId37"/>
  </p:notesMasterIdLst>
  <p:handoutMasterIdLst>
    <p:handoutMasterId r:id="rId38"/>
  </p:handoutMasterIdLst>
  <p:sldIdLst>
    <p:sldId id="256" r:id="rId4"/>
    <p:sldId id="294" r:id="rId5"/>
    <p:sldId id="415" r:id="rId6"/>
    <p:sldId id="353" r:id="rId7"/>
    <p:sldId id="354" r:id="rId8"/>
    <p:sldId id="333" r:id="rId9"/>
    <p:sldId id="417" r:id="rId10"/>
    <p:sldId id="418" r:id="rId11"/>
    <p:sldId id="440" r:id="rId12"/>
    <p:sldId id="420" r:id="rId13"/>
    <p:sldId id="444" r:id="rId14"/>
    <p:sldId id="419" r:id="rId15"/>
    <p:sldId id="422" r:id="rId16"/>
    <p:sldId id="423" r:id="rId17"/>
    <p:sldId id="425" r:id="rId18"/>
    <p:sldId id="428" r:id="rId19"/>
    <p:sldId id="429" r:id="rId20"/>
    <p:sldId id="435" r:id="rId21"/>
    <p:sldId id="437" r:id="rId22"/>
    <p:sldId id="421" r:id="rId23"/>
    <p:sldId id="436" r:id="rId24"/>
    <p:sldId id="438" r:id="rId25"/>
    <p:sldId id="453" r:id="rId26"/>
    <p:sldId id="442" r:id="rId27"/>
    <p:sldId id="454" r:id="rId28"/>
    <p:sldId id="432" r:id="rId29"/>
    <p:sldId id="452" r:id="rId30"/>
    <p:sldId id="431" r:id="rId31"/>
    <p:sldId id="433" r:id="rId32"/>
    <p:sldId id="446" r:id="rId33"/>
    <p:sldId id="449" r:id="rId34"/>
    <p:sldId id="450" r:id="rId35"/>
    <p:sldId id="274" r:id="rId36"/>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178573-CBD7-9663-3A70-4F67426B1258}" v="139" dt="2023-06-05T11:42:48.488"/>
    <p1510:client id="{504EFC04-8394-C635-9332-A62509E0989F}" v="26" dt="2023-06-05T10:24:08.724"/>
    <p1510:client id="{6FF78584-1BC2-7058-2CDB-A6FF98705DCF}" v="75" dt="2023-06-05T07:55:09.539"/>
    <p1510:client id="{BA3B7C0F-74B6-4F7E-BE59-3C67540D2B28}" v="4" dt="2023-06-05T07:21:41.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93883" autoAdjust="0"/>
  </p:normalViewPr>
  <p:slideViewPr>
    <p:cSldViewPr>
      <p:cViewPr varScale="1">
        <p:scale>
          <a:sx n="68" d="100"/>
          <a:sy n="68" d="100"/>
        </p:scale>
        <p:origin x="-1386" y="-108"/>
      </p:cViewPr>
      <p:guideLst>
        <p:guide orient="horz" pos="2160"/>
        <p:guide pos="2880"/>
      </p:guideLst>
    </p:cSldViewPr>
  </p:slideViewPr>
  <p:notesTextViewPr>
    <p:cViewPr>
      <p:scale>
        <a:sx n="3" d="2"/>
        <a:sy n="3" d="2"/>
      </p:scale>
      <p:origin x="0" y="0"/>
    </p:cViewPr>
  </p:notesTextViewPr>
  <p:sorterViewPr>
    <p:cViewPr>
      <p:scale>
        <a:sx n="100" d="100"/>
        <a:sy n="100" d="100"/>
      </p:scale>
      <p:origin x="0" y="-55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187"/>
          </a:xfrm>
          <a:prstGeom prst="rect">
            <a:avLst/>
          </a:prstGeom>
        </p:spPr>
        <p:txBody>
          <a:bodyPr vert="horz" lIns="91815" tIns="45907" rIns="91815" bIns="45907"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4187"/>
          </a:xfrm>
          <a:prstGeom prst="rect">
            <a:avLst/>
          </a:prstGeom>
        </p:spPr>
        <p:txBody>
          <a:bodyPr vert="horz" lIns="91815" tIns="45907" rIns="91815" bIns="45907" rtlCol="0"/>
          <a:lstStyle>
            <a:lvl1pPr algn="r">
              <a:defRPr sz="1200"/>
            </a:lvl1pPr>
          </a:lstStyle>
          <a:p>
            <a:fld id="{16AA5258-6EE0-47D2-8BCD-2759EB816CF8}" type="datetimeFigureOut">
              <a:rPr lang="en-ZA" smtClean="0"/>
              <a:pPr/>
              <a:t>2023/06/07</a:t>
            </a:fld>
            <a:endParaRPr lang="en-ZA" dirty="0"/>
          </a:p>
        </p:txBody>
      </p:sp>
      <p:sp>
        <p:nvSpPr>
          <p:cNvPr id="4" name="Footer Placeholder 3"/>
          <p:cNvSpPr>
            <a:spLocks noGrp="1"/>
          </p:cNvSpPr>
          <p:nvPr>
            <p:ph type="ftr" sz="quarter" idx="2"/>
          </p:nvPr>
        </p:nvSpPr>
        <p:spPr>
          <a:xfrm>
            <a:off x="1" y="9378478"/>
            <a:ext cx="2946400" cy="494187"/>
          </a:xfrm>
          <a:prstGeom prst="rect">
            <a:avLst/>
          </a:prstGeom>
        </p:spPr>
        <p:txBody>
          <a:bodyPr vert="horz" lIns="91815" tIns="45907" rIns="91815" bIns="45907"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378478"/>
            <a:ext cx="2946400" cy="494187"/>
          </a:xfrm>
          <a:prstGeom prst="rect">
            <a:avLst/>
          </a:prstGeom>
        </p:spPr>
        <p:txBody>
          <a:bodyPr vert="horz" lIns="91815" tIns="45907" rIns="91815" bIns="45907" rtlCol="0" anchor="b"/>
          <a:lstStyle>
            <a:lvl1pPr algn="r">
              <a:defRPr sz="1200"/>
            </a:lvl1pPr>
          </a:lstStyle>
          <a:p>
            <a:fld id="{0FF69BEC-569D-405C-BEED-FA2FADB462DF}" type="slidenum">
              <a:rPr lang="en-ZA" smtClean="0"/>
              <a:pPr/>
              <a:t>‹#›</a:t>
            </a:fld>
            <a:endParaRPr lang="en-ZA" dirty="0"/>
          </a:p>
        </p:txBody>
      </p:sp>
    </p:spTree>
    <p:extLst>
      <p:ext uri="{BB962C8B-B14F-4D97-AF65-F5344CB8AC3E}">
        <p14:creationId xmlns:p14="http://schemas.microsoft.com/office/powerpoint/2010/main" xmlns="" val="2237326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3634"/>
          </a:xfrm>
          <a:prstGeom prst="rect">
            <a:avLst/>
          </a:prstGeom>
        </p:spPr>
        <p:txBody>
          <a:bodyPr vert="horz" lIns="91815" tIns="45907" rIns="91815" bIns="45907" rtlCol="0"/>
          <a:lstStyle>
            <a:lvl1pPr algn="l">
              <a:defRPr sz="1200"/>
            </a:lvl1pPr>
          </a:lstStyle>
          <a:p>
            <a:endParaRPr lang="en-US" dirty="0"/>
          </a:p>
        </p:txBody>
      </p:sp>
      <p:sp>
        <p:nvSpPr>
          <p:cNvPr id="3" name="Date Placeholder 2"/>
          <p:cNvSpPr>
            <a:spLocks noGrp="1"/>
          </p:cNvSpPr>
          <p:nvPr>
            <p:ph type="dt" idx="1"/>
          </p:nvPr>
        </p:nvSpPr>
        <p:spPr>
          <a:xfrm>
            <a:off x="3850443" y="0"/>
            <a:ext cx="2945660" cy="493634"/>
          </a:xfrm>
          <a:prstGeom prst="rect">
            <a:avLst/>
          </a:prstGeom>
        </p:spPr>
        <p:txBody>
          <a:bodyPr vert="horz" lIns="91815" tIns="45907" rIns="91815" bIns="45907" rtlCol="0"/>
          <a:lstStyle>
            <a:lvl1pPr algn="r">
              <a:defRPr sz="1200"/>
            </a:lvl1pPr>
          </a:lstStyle>
          <a:p>
            <a:fld id="{2447E72A-D913-4DC2-9E0A-E520CE8FCC86}" type="datetimeFigureOut">
              <a:rPr lang="en-US" smtClean="0"/>
              <a:pPr/>
              <a:t>6/7/2023</a:t>
            </a:fld>
            <a:endParaRPr lang="en-US"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815" tIns="45907" rIns="91815" bIns="45907" rtlCol="0" anchor="ctr"/>
          <a:lstStyle/>
          <a:p>
            <a:endParaRPr lang="en-US" dirty="0"/>
          </a:p>
        </p:txBody>
      </p:sp>
      <p:sp>
        <p:nvSpPr>
          <p:cNvPr id="5" name="Notes Placeholder 4"/>
          <p:cNvSpPr>
            <a:spLocks noGrp="1"/>
          </p:cNvSpPr>
          <p:nvPr>
            <p:ph type="body" sz="quarter" idx="3"/>
          </p:nvPr>
        </p:nvSpPr>
        <p:spPr>
          <a:xfrm>
            <a:off x="679768" y="4689516"/>
            <a:ext cx="5438140" cy="4442699"/>
          </a:xfrm>
          <a:prstGeom prst="rect">
            <a:avLst/>
          </a:prstGeom>
        </p:spPr>
        <p:txBody>
          <a:bodyPr vert="horz" lIns="91815" tIns="45907" rIns="91815" bIns="459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5"/>
            <a:ext cx="2945660" cy="493634"/>
          </a:xfrm>
          <a:prstGeom prst="rect">
            <a:avLst/>
          </a:prstGeom>
        </p:spPr>
        <p:txBody>
          <a:bodyPr vert="horz" lIns="91815" tIns="45907" rIns="91815" bIns="459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377315"/>
            <a:ext cx="2945660" cy="493634"/>
          </a:xfrm>
          <a:prstGeom prst="rect">
            <a:avLst/>
          </a:prstGeom>
        </p:spPr>
        <p:txBody>
          <a:bodyPr vert="horz" lIns="91815" tIns="45907" rIns="91815" bIns="45907" rtlCol="0" anchor="b"/>
          <a:lstStyle>
            <a:lvl1pPr algn="r">
              <a:defRPr sz="1200"/>
            </a:lvl1pPr>
          </a:lstStyle>
          <a:p>
            <a:fld id="{A5D78FC6-CE17-4259-A63C-DDFC12E048F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D78FC6-CE17-4259-A63C-DDFC12E048F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878380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xmlns="" val="3886903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xmlns="" val="1418349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xmlns="" val="137894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750"/>
              </a:spcBef>
              <a:buFont typeface="Arial"/>
              <a:buChar char="•"/>
            </a:pPr>
            <a:r>
              <a:rPr lang="en-US" dirty="0"/>
              <a:t>The college has  rectified most of the  issues raised by the external auditors  except for governance related recommendations that  cannot be corrected retrospectively when the AFS was submitted.</a:t>
            </a:r>
          </a:p>
          <a:p>
            <a:endParaRPr lang="en-US" dirty="0">
              <a:cs typeface="Calibri"/>
            </a:endParaRPr>
          </a:p>
        </p:txBody>
      </p:sp>
      <p:sp>
        <p:nvSpPr>
          <p:cNvPr id="4" name="Slide Number Placeholder 3"/>
          <p:cNvSpPr>
            <a:spLocks noGrp="1"/>
          </p:cNvSpPr>
          <p:nvPr>
            <p:ph type="sldNum" sz="quarter" idx="5"/>
          </p:nvPr>
        </p:nvSpPr>
        <p:spPr/>
        <p:txBody>
          <a:bodyPr/>
          <a:lstStyle/>
          <a:p>
            <a:fld id="{A5D78FC6-CE17-4259-A63C-DDFC12E048FC}" type="slidenum">
              <a:rPr lang="en-US" smtClean="0"/>
              <a:pPr/>
              <a:t>30</a:t>
            </a:fld>
            <a:endParaRPr lang="en-US" dirty="0"/>
          </a:p>
        </p:txBody>
      </p:sp>
    </p:spTree>
    <p:extLst>
      <p:ext uri="{BB962C8B-B14F-4D97-AF65-F5344CB8AC3E}">
        <p14:creationId xmlns:p14="http://schemas.microsoft.com/office/powerpoint/2010/main" xmlns="" val="97813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ctr"/>
            <a:fld id="{198A8704-3A33-41FD-A878-FBDB633A8CB3}" type="datetime8">
              <a:rPr lang="en-US" smtClean="0"/>
              <a:pPr algn="ctr"/>
              <a:t>6/7/2023 3:39 PM</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r>
              <a:rPr lang="en-ZA" dirty="0">
                <a:solidFill>
                  <a:schemeClr val="tx2"/>
                </a:solidFill>
              </a:rPr>
              <a:t>Administration, Management and Governance Letaba TVET College</a:t>
            </a:r>
            <a:endParaRPr lang="en-US" dirty="0">
              <a:solidFill>
                <a:schemeClr val="tx2"/>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2AC53DF-4216-466D-99A7-94400E6C2A25}" type="slidenum">
              <a:rPr lang="en-US" smtClean="0"/>
              <a:pPr/>
              <a:t>‹#›</a:t>
            </a:fld>
            <a:endParaRPr lang="en-US" dirty="0">
              <a:solidFill>
                <a:schemeClr val="tx2"/>
              </a:solidFill>
            </a:endParaRPr>
          </a:p>
        </p:txBody>
      </p:sp>
    </p:spTree>
    <p:extLst>
      <p:ext uri="{BB962C8B-B14F-4D97-AF65-F5344CB8AC3E}">
        <p14:creationId xmlns:p14="http://schemas.microsoft.com/office/powerpoint/2010/main" xmlns="" val="88432187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B3ABC3-D2C8-4FBE-A5F3-446C074B322E}" type="datetime8">
              <a:rPr lang="en-US" smtClean="0">
                <a:solidFill>
                  <a:schemeClr val="tx2"/>
                </a:solidFill>
              </a:rPr>
              <a:pPr/>
              <a:t>6/7/2023 3:39 PM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ZA" sz="1400" dirty="0">
                <a:solidFill>
                  <a:schemeClr val="tx2"/>
                </a:solidFill>
              </a:rPr>
              <a:t>Administration, Management and Governance Letaba TVET College</a:t>
            </a:r>
            <a:endParaRPr lang="en-US" sz="1400" dirty="0">
              <a:solidFill>
                <a:schemeClr val="tx2"/>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xmlns="" val="407321798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24FA8C-8452-48FE-9B0E-00B3D0D3A036}" type="datetime8">
              <a:rPr lang="en-US" smtClean="0">
                <a:solidFill>
                  <a:schemeClr val="tx2"/>
                </a:solidFill>
              </a:rPr>
              <a:pPr/>
              <a:t>6/7/2023 3:39 PM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ZA" sz="1400" dirty="0">
                <a:solidFill>
                  <a:schemeClr val="tx2"/>
                </a:solidFill>
              </a:rPr>
              <a:t>Administration, Management and Governance Letaba TVET College</a:t>
            </a:r>
            <a:endParaRPr lang="en-US" sz="1400" dirty="0">
              <a:solidFill>
                <a:schemeClr val="tx2"/>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70234196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E331303-558B-49B5-AB58-9883281B145D}" type="datetime8">
              <a:rPr lang="en-US" smtClean="0">
                <a:solidFill>
                  <a:schemeClr val="tx2"/>
                </a:solidFill>
              </a:rPr>
              <a:pPr/>
              <a:t>6/7/2023 3:39 PM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ZA" sz="1400" dirty="0">
                <a:solidFill>
                  <a:schemeClr val="tx2"/>
                </a:solidFill>
              </a:rPr>
              <a:t>Administration, Management and Governance Letaba TVET College</a:t>
            </a:r>
            <a:endParaRPr lang="en-US" sz="1400" dirty="0">
              <a:solidFill>
                <a:schemeClr val="tx2"/>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xmlns="" val="256694422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A63D180-C876-4CAD-A23E-C12F760B5237}" type="datetime8">
              <a:rPr lang="en-US" smtClean="0">
                <a:solidFill>
                  <a:schemeClr val="tx2"/>
                </a:solidFill>
              </a:rPr>
              <a:pPr/>
              <a:t>6/7/2023 3:39 PM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ZA" sz="1400" dirty="0">
                <a:solidFill>
                  <a:schemeClr val="tx2"/>
                </a:solidFill>
              </a:rPr>
              <a:t>Administration, Management and Governance Letaba TVET College</a:t>
            </a:r>
            <a:endParaRPr lang="en-US" sz="1400" dirty="0">
              <a:solidFill>
                <a:schemeClr val="tx2"/>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92909536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1F59E50-EF79-43D7-8899-23CA148F1231}" type="datetime8">
              <a:rPr lang="en-US" smtClean="0">
                <a:solidFill>
                  <a:schemeClr val="tx2"/>
                </a:solidFill>
              </a:rPr>
              <a:pPr/>
              <a:t>6/7/2023 3:39 PM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ZA" sz="1400" dirty="0">
                <a:solidFill>
                  <a:schemeClr val="tx2"/>
                </a:solidFill>
              </a:rPr>
              <a:t>Administration, Management and Governance Letaba TVET College</a:t>
            </a:r>
            <a:endParaRPr lang="en-US" sz="1400" dirty="0">
              <a:solidFill>
                <a:schemeClr val="tx2"/>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xmlns="" val="94017395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A750C-74AD-40B2-8A00-CF58B29CE3EC}" type="datetime8">
              <a:rPr lang="en-US" smtClean="0">
                <a:solidFill>
                  <a:schemeClr val="tx2"/>
                </a:solidFill>
              </a:rPr>
              <a:pPr/>
              <a:t>6/7/2023 3:39 PM</a:t>
            </a:fld>
            <a:endParaRPr lang="en-US" dirty="0"/>
          </a:p>
        </p:txBody>
      </p:sp>
      <p:sp>
        <p:nvSpPr>
          <p:cNvPr id="5" name="Footer Placeholder 4"/>
          <p:cNvSpPr>
            <a:spLocks noGrp="1"/>
          </p:cNvSpPr>
          <p:nvPr>
            <p:ph type="ftr" sz="quarter" idx="11"/>
          </p:nvPr>
        </p:nvSpPr>
        <p:spPr/>
        <p:txBody>
          <a:bodyPr/>
          <a:lstStyle/>
          <a:p>
            <a:r>
              <a:rPr lang="en-ZA" dirty="0"/>
              <a:t>Administration, Management and Governance Letaba TVET College</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extLst>
      <p:ext uri="{BB962C8B-B14F-4D97-AF65-F5344CB8AC3E}">
        <p14:creationId xmlns:p14="http://schemas.microsoft.com/office/powerpoint/2010/main" xmlns="" val="77913466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9C8173-A9DE-466B-A461-1B87BA873E02}" type="datetime8">
              <a:rPr lang="en-US" smtClean="0">
                <a:solidFill>
                  <a:schemeClr val="tx2"/>
                </a:solidFill>
              </a:rPr>
              <a:pPr/>
              <a:t>6/7/2023 3:39 PM</a:t>
            </a:fld>
            <a:endParaRPr lang="en-US" dirty="0"/>
          </a:p>
        </p:txBody>
      </p:sp>
      <p:sp>
        <p:nvSpPr>
          <p:cNvPr id="5" name="Footer Placeholder 4"/>
          <p:cNvSpPr>
            <a:spLocks noGrp="1"/>
          </p:cNvSpPr>
          <p:nvPr>
            <p:ph type="ftr" sz="quarter" idx="11"/>
          </p:nvPr>
        </p:nvSpPr>
        <p:spPr/>
        <p:txBody>
          <a:bodyPr/>
          <a:lstStyle/>
          <a:p>
            <a:r>
              <a:rPr lang="en-ZA" dirty="0"/>
              <a:t>Administration, Management and Governance Letaba TVET College</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extLst>
      <p:ext uri="{BB962C8B-B14F-4D97-AF65-F5344CB8AC3E}">
        <p14:creationId xmlns:p14="http://schemas.microsoft.com/office/powerpoint/2010/main" xmlns="" val="257747159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extLst>
    <p:ext uri="{DCECCB84-F9BA-43D5-87BE-67443E8EF086}">
      <p15:sldGuideLst xmlns:p15="http://schemas.microsoft.com/office/powerpoint/2012/main" xmlns=""/>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236951447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261215726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63316758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C49CC-8B16-4768-8CDD-70D86C21DC22}" type="datetime8">
              <a:rPr lang="en-US" smtClean="0"/>
              <a:pPr/>
              <a:t>6/7/2023 3:39 PM</a:t>
            </a:fld>
            <a:endParaRPr lang="en-US" dirty="0"/>
          </a:p>
        </p:txBody>
      </p:sp>
      <p:sp>
        <p:nvSpPr>
          <p:cNvPr id="5" name="Footer Placeholder 4"/>
          <p:cNvSpPr>
            <a:spLocks noGrp="1"/>
          </p:cNvSpPr>
          <p:nvPr>
            <p:ph type="ftr" sz="quarter" idx="11"/>
          </p:nvPr>
        </p:nvSpPr>
        <p:spPr/>
        <p:txBody>
          <a:bodyPr/>
          <a:lstStyle/>
          <a:p>
            <a:r>
              <a:rPr lang="en-ZA" dirty="0"/>
              <a:t>Administration, Management and Governance Letaba TVET College</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extLst>
      <p:ext uri="{BB962C8B-B14F-4D97-AF65-F5344CB8AC3E}">
        <p14:creationId xmlns:p14="http://schemas.microsoft.com/office/powerpoint/2010/main" xmlns="" val="89795254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121457882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defTabSz="342900"/>
            <a:endParaRPr lang="en-US" dirty="0">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367516886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342900"/>
            <a:endParaRPr lang="en-US" dirty="0">
              <a:solidFill>
                <a:prstClr val="black">
                  <a:tint val="75000"/>
                </a:prstClr>
              </a:solidFill>
            </a:endParaRP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299965113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pPr defTabSz="342900"/>
            <a:endParaRPr lang="en-US" dirty="0">
              <a:solidFill>
                <a:prstClr val="black">
                  <a:tint val="75000"/>
                </a:prstClr>
              </a:solidFill>
            </a:endParaRP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256649006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en-US"/>
              <a:t>Click to edit Master title style</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219328342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344949796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30280909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pPr defTabSz="342900"/>
            <a:fld id="{D57F1E4F-1CFF-5643-939E-217C01CDF565}" type="slidenum">
              <a:rPr lang="en-US" smtClean="0"/>
              <a:pPr defTabSz="342900"/>
              <a:t>‹#›</a:t>
            </a:fld>
            <a:endParaRPr lang="en-US" dirty="0"/>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A53010"/>
                </a:solidFill>
                <a:effectLst/>
                <a:uLnTx/>
                <a:uFillTx/>
                <a:latin typeface="Arial"/>
                <a:ea typeface="+mn-ea"/>
                <a:cs typeface="+mn-cs"/>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A53010"/>
                </a:solidFill>
                <a:effectLst/>
                <a:uLnTx/>
                <a:uFillTx/>
                <a:latin typeface="Arial"/>
                <a:ea typeface="+mn-ea"/>
                <a:cs typeface="+mn-cs"/>
              </a:rPr>
              <a:t>”</a:t>
            </a:r>
          </a:p>
        </p:txBody>
      </p:sp>
    </p:spTree>
    <p:extLst>
      <p:ext uri="{BB962C8B-B14F-4D97-AF65-F5344CB8AC3E}">
        <p14:creationId xmlns:p14="http://schemas.microsoft.com/office/powerpoint/2010/main" xmlns="" val="218730278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306559934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pPr defTabSz="342900"/>
            <a:fld id="{D57F1E4F-1CFF-5643-939E-217C01CDF565}" type="slidenum">
              <a:rPr lang="en-US" smtClean="0"/>
              <a:pPr defTabSz="342900"/>
              <a:t>‹#›</a:t>
            </a:fld>
            <a:endParaRPr lang="en-US" dirty="0"/>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A53010"/>
                </a:solidFill>
                <a:effectLst/>
                <a:uLnTx/>
                <a:uFillTx/>
                <a:latin typeface="Arial"/>
                <a:ea typeface="+mn-ea"/>
                <a:cs typeface="+mn-cs"/>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w="3175" cmpd="sng">
                  <a:noFill/>
                </a:ln>
                <a:solidFill>
                  <a:srgbClr val="A53010"/>
                </a:solidFill>
                <a:effectLst/>
                <a:uLnTx/>
                <a:uFillTx/>
                <a:latin typeface="Arial"/>
                <a:ea typeface="+mn-ea"/>
                <a:cs typeface="+mn-cs"/>
              </a:rPr>
              <a:t>”</a:t>
            </a:r>
          </a:p>
        </p:txBody>
      </p:sp>
    </p:spTree>
    <p:extLst>
      <p:ext uri="{BB962C8B-B14F-4D97-AF65-F5344CB8AC3E}">
        <p14:creationId xmlns:p14="http://schemas.microsoft.com/office/powerpoint/2010/main" xmlns="" val="211957505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3EC97C6-E142-44B9-8377-7C989620F193}" type="datetime8">
              <a:rPr lang="en-US" smtClean="0"/>
              <a:pPr/>
              <a:t>6/7/2023 3:39 PM</a:t>
            </a:fld>
            <a:endParaRPr lang="en-US" dirty="0"/>
          </a:p>
        </p:txBody>
      </p:sp>
      <p:sp>
        <p:nvSpPr>
          <p:cNvPr id="5" name="Footer Placeholder 4"/>
          <p:cNvSpPr>
            <a:spLocks noGrp="1"/>
          </p:cNvSpPr>
          <p:nvPr>
            <p:ph type="ftr" sz="quarter" idx="11"/>
          </p:nvPr>
        </p:nvSpPr>
        <p:spPr/>
        <p:txBody>
          <a:bodyPr/>
          <a:lstStyle/>
          <a:p>
            <a:r>
              <a:rPr lang="en-ZA" dirty="0"/>
              <a:t>Administration, Management and Governance Letaba TVET College</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lgn="ctr"/>
            <a:fld id="{1AD93096-5B34-4342-9326-69289CEAE4C2}" type="slidenum">
              <a:rPr lang="en-US" smtClean="0"/>
              <a:pPr algn="ctr"/>
              <a:t>‹#›</a:t>
            </a:fld>
            <a:endParaRPr lang="en-US" sz="2400" dirty="0">
              <a:solidFill>
                <a:srgbClr val="FFFFFF"/>
              </a:solidFill>
            </a:endParaRPr>
          </a:p>
        </p:txBody>
      </p:sp>
    </p:spTree>
    <p:extLst>
      <p:ext uri="{BB962C8B-B14F-4D97-AF65-F5344CB8AC3E}">
        <p14:creationId xmlns:p14="http://schemas.microsoft.com/office/powerpoint/2010/main" xmlns="" val="233883367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318205467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354178253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endParaRPr lang="en-US" dirty="0">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110099036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DE7BED-9FEF-41EA-A954-819BDC20F6F4}" type="datetime8">
              <a:rPr lang="en-US" smtClean="0"/>
              <a:pPr/>
              <a:t>6/7/2023 3:39 PM</a:t>
            </a:fld>
            <a:endParaRPr lang="en-US" dirty="0"/>
          </a:p>
        </p:txBody>
      </p:sp>
      <p:sp>
        <p:nvSpPr>
          <p:cNvPr id="6" name="Footer Placeholder 5"/>
          <p:cNvSpPr>
            <a:spLocks noGrp="1"/>
          </p:cNvSpPr>
          <p:nvPr>
            <p:ph type="ftr" sz="quarter" idx="11"/>
          </p:nvPr>
        </p:nvSpPr>
        <p:spPr/>
        <p:txBody>
          <a:bodyPr/>
          <a:lstStyle/>
          <a:p>
            <a:r>
              <a:rPr lang="en-ZA" dirty="0"/>
              <a:t>Administration, Management and Governance Letaba TVET College</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lgn="ctr"/>
            <a:fld id="{1AD93096-5B34-4342-9326-69289CEAE4C2}" type="slidenum">
              <a:rPr lang="en-US" smtClean="0"/>
              <a:pPr algn="ctr"/>
              <a:t>‹#›</a:t>
            </a:fld>
            <a:endParaRPr lang="en-US" dirty="0"/>
          </a:p>
        </p:txBody>
      </p:sp>
    </p:spTree>
    <p:extLst>
      <p:ext uri="{BB962C8B-B14F-4D97-AF65-F5344CB8AC3E}">
        <p14:creationId xmlns:p14="http://schemas.microsoft.com/office/powerpoint/2010/main" xmlns="" val="365108692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A85C06-04E0-47D0-974B-993BE7DCC248}" type="datetime8">
              <a:rPr lang="en-US" smtClean="0"/>
              <a:pPr/>
              <a:t>6/7/2023 3:39 PM</a:t>
            </a:fld>
            <a:endParaRPr lang="en-US" dirty="0"/>
          </a:p>
        </p:txBody>
      </p:sp>
      <p:sp>
        <p:nvSpPr>
          <p:cNvPr id="8" name="Footer Placeholder 7"/>
          <p:cNvSpPr>
            <a:spLocks noGrp="1"/>
          </p:cNvSpPr>
          <p:nvPr>
            <p:ph type="ftr" sz="quarter" idx="11"/>
          </p:nvPr>
        </p:nvSpPr>
        <p:spPr/>
        <p:txBody>
          <a:bodyPr/>
          <a:lstStyle/>
          <a:p>
            <a:r>
              <a:rPr lang="en-ZA" dirty="0"/>
              <a:t>Administration, Management and Governance Letaba TVET College</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lgn="ctr"/>
            <a:fld id="{1AD93096-5B34-4342-9326-69289CEAE4C2}" type="slidenum">
              <a:rPr lang="en-US" smtClean="0"/>
              <a:pPr algn="ctr"/>
              <a:t>‹#›</a:t>
            </a:fld>
            <a:endParaRPr lang="en-US" dirty="0"/>
          </a:p>
        </p:txBody>
      </p:sp>
    </p:spTree>
    <p:extLst>
      <p:ext uri="{BB962C8B-B14F-4D97-AF65-F5344CB8AC3E}">
        <p14:creationId xmlns:p14="http://schemas.microsoft.com/office/powerpoint/2010/main" xmlns="" val="113899100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640A4A-E0B0-48D5-BA6A-326F98E9FC0B}" type="datetime8">
              <a:rPr lang="en-US" smtClean="0"/>
              <a:pPr/>
              <a:t>6/7/2023 3:39 PM</a:t>
            </a:fld>
            <a:endParaRPr lang="en-US" dirty="0"/>
          </a:p>
        </p:txBody>
      </p:sp>
      <p:sp>
        <p:nvSpPr>
          <p:cNvPr id="4" name="Footer Placeholder 3"/>
          <p:cNvSpPr>
            <a:spLocks noGrp="1"/>
          </p:cNvSpPr>
          <p:nvPr>
            <p:ph type="ftr" sz="quarter" idx="11"/>
          </p:nvPr>
        </p:nvSpPr>
        <p:spPr/>
        <p:txBody>
          <a:bodyPr/>
          <a:lstStyle/>
          <a:p>
            <a:r>
              <a:rPr lang="en-ZA" dirty="0"/>
              <a:t>Administration, Management and Governance Letaba TVET College</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extLst>
      <p:ext uri="{BB962C8B-B14F-4D97-AF65-F5344CB8AC3E}">
        <p14:creationId xmlns:p14="http://schemas.microsoft.com/office/powerpoint/2010/main" xmlns="" val="395586339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1BAAB-2055-4767-8B32-BF5D41AB23F0}" type="datetime8">
              <a:rPr lang="en-US" smtClean="0"/>
              <a:pPr/>
              <a:t>6/7/2023 3:39 PM</a:t>
            </a:fld>
            <a:endParaRPr lang="en-US" dirty="0"/>
          </a:p>
        </p:txBody>
      </p:sp>
      <p:sp>
        <p:nvSpPr>
          <p:cNvPr id="3" name="Footer Placeholder 2"/>
          <p:cNvSpPr>
            <a:spLocks noGrp="1"/>
          </p:cNvSpPr>
          <p:nvPr>
            <p:ph type="ftr" sz="quarter" idx="11"/>
          </p:nvPr>
        </p:nvSpPr>
        <p:spPr/>
        <p:txBody>
          <a:bodyPr/>
          <a:lstStyle/>
          <a:p>
            <a:r>
              <a:rPr lang="en-ZA" dirty="0"/>
              <a:t>Administration, Management and Governance Letaba TVET College</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extLst>
      <p:ext uri="{BB962C8B-B14F-4D97-AF65-F5344CB8AC3E}">
        <p14:creationId xmlns:p14="http://schemas.microsoft.com/office/powerpoint/2010/main" xmlns="" val="91083839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B464C7F-A7AA-4E3D-A642-0FCF054E7FDC}" type="datetime8">
              <a:rPr lang="en-US" smtClean="0">
                <a:solidFill>
                  <a:schemeClr val="tx2"/>
                </a:solidFill>
              </a:rPr>
              <a:pPr/>
              <a:t>6/7/2023 3:39 PM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ZA" sz="1400" dirty="0">
                <a:solidFill>
                  <a:schemeClr val="tx2"/>
                </a:solidFill>
              </a:rPr>
              <a:t>Administration, Management and Governance Letaba TVET College</a:t>
            </a:r>
            <a:endParaRPr lang="en-US" sz="1400" dirty="0">
              <a:solidFill>
                <a:schemeClr val="tx2"/>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xmlns="" val="24774345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66A01E-AB0B-47FD-B235-A3FCCDADE543}" type="datetime8">
              <a:rPr lang="en-US" smtClean="0"/>
              <a:pPr/>
              <a:t>6/7/2023 3:39 PM</a:t>
            </a:fld>
            <a:endParaRPr lang="en-US" dirty="0"/>
          </a:p>
        </p:txBody>
      </p:sp>
      <p:sp>
        <p:nvSpPr>
          <p:cNvPr id="6" name="Footer Placeholder 5"/>
          <p:cNvSpPr>
            <a:spLocks noGrp="1"/>
          </p:cNvSpPr>
          <p:nvPr>
            <p:ph type="ftr" sz="quarter" idx="11"/>
          </p:nvPr>
        </p:nvSpPr>
        <p:spPr/>
        <p:txBody>
          <a:bodyPr/>
          <a:lstStyle/>
          <a:p>
            <a:r>
              <a:rPr lang="en-ZA" dirty="0"/>
              <a:t>Administration, Management and Governance Letaba TVET College</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lgn="ctr"/>
            <a:fld id="{1AD93096-5B34-4342-9326-69289CEAE4C2}" type="slidenum">
              <a:rPr lang="en-US" smtClean="0"/>
              <a:pPr algn="ctr"/>
              <a:t>‹#›</a:t>
            </a:fld>
            <a:endParaRPr lang="en-US" sz="2800" dirty="0"/>
          </a:p>
        </p:txBody>
      </p:sp>
    </p:spTree>
    <p:extLst>
      <p:ext uri="{BB962C8B-B14F-4D97-AF65-F5344CB8AC3E}">
        <p14:creationId xmlns:p14="http://schemas.microsoft.com/office/powerpoint/2010/main" xmlns="" val="70987581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65BDC3F-6156-4F14-A744-55EBF3C08605}" type="datetime8">
              <a:rPr lang="en-US" smtClean="0">
                <a:solidFill>
                  <a:schemeClr val="tx2"/>
                </a:solidFill>
              </a:rPr>
              <a:pPr/>
              <a:t>6/7/2023 3:39 PM</a:t>
            </a:fld>
            <a:endParaRPr lang="en-US" sz="1400" dirty="0">
              <a:solidFill>
                <a:schemeClr val="tx2"/>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r>
              <a:rPr lang="en-ZA" sz="1400" dirty="0">
                <a:solidFill>
                  <a:schemeClr val="tx2"/>
                </a:solidFill>
              </a:rPr>
              <a:t>Administration, Management and Governance Letaba TVET College</a:t>
            </a:r>
            <a:endParaRPr lang="en-US" sz="1400" dirty="0">
              <a:solidFill>
                <a:schemeClr val="tx2"/>
              </a:solidFill>
            </a:endParaRPr>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xmlns="" val="3338284178"/>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pPr defTabSz="342900"/>
            <a:fld id="{B61BEF0D-F0BB-DE4B-95CE-6DB70DBA9567}" type="datetimeFigureOut">
              <a:rPr lang="en-US" smtClean="0">
                <a:solidFill>
                  <a:prstClr val="black">
                    <a:tint val="75000"/>
                  </a:prstClr>
                </a:solidFill>
              </a:rPr>
              <a:pPr defTabSz="342900"/>
              <a:t>6/7/2023</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pPr defTabSz="3429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pPr defTabSz="342900"/>
            <a:fld id="{D57F1E4F-1CFF-5643-939E-217C01CDF565}" type="slidenum">
              <a:rPr lang="en-US" smtClean="0"/>
              <a:pPr defTabSz="342900"/>
              <a:t>‹#›</a:t>
            </a:fld>
            <a:endParaRPr lang="en-US" dirty="0"/>
          </a:p>
        </p:txBody>
      </p:sp>
    </p:spTree>
    <p:extLst>
      <p:ext uri="{BB962C8B-B14F-4D97-AF65-F5344CB8AC3E}">
        <p14:creationId xmlns:p14="http://schemas.microsoft.com/office/powerpoint/2010/main" xmlns="" val="3711811066"/>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51520" y="1628800"/>
            <a:ext cx="8712968" cy="4176464"/>
          </a:xfrm>
        </p:spPr>
        <p:txBody>
          <a:bodyPr>
            <a:normAutofit fontScale="90000"/>
          </a:bodyPr>
          <a:lstStyle/>
          <a:p>
            <a:pPr algn="just"/>
            <a:r>
              <a:rPr lang="en-US" sz="6000" b="1" dirty="0">
                <a:solidFill>
                  <a:schemeClr val="accent1">
                    <a:lumMod val="75000"/>
                  </a:schemeClr>
                </a:solidFill>
              </a:rPr>
              <a:t>LETABA TVET COLLEGE</a:t>
            </a:r>
            <a:r>
              <a:rPr lang="en-US" sz="3600" dirty="0">
                <a:solidFill>
                  <a:schemeClr val="accent1">
                    <a:lumMod val="75000"/>
                  </a:schemeClr>
                </a:solidFill>
              </a:rPr>
              <a:t/>
            </a:r>
            <a:br>
              <a:rPr lang="en-US" sz="3600" dirty="0">
                <a:solidFill>
                  <a:schemeClr val="accent1">
                    <a:lumMod val="75000"/>
                  </a:schemeClr>
                </a:solidFill>
              </a:rPr>
            </a:br>
            <a:r>
              <a:rPr lang="en-US" sz="3600" dirty="0">
                <a:solidFill>
                  <a:schemeClr val="accent1">
                    <a:lumMod val="75000"/>
                  </a:schemeClr>
                </a:solidFill>
              </a:rPr>
              <a:t>Presentation on state of the College to </a:t>
            </a:r>
            <a:br>
              <a:rPr lang="en-US" sz="3600" dirty="0">
                <a:solidFill>
                  <a:schemeClr val="accent1">
                    <a:lumMod val="75000"/>
                  </a:schemeClr>
                </a:solidFill>
              </a:rPr>
            </a:br>
            <a:r>
              <a:rPr lang="en-US" sz="3600" dirty="0">
                <a:solidFill>
                  <a:schemeClr val="accent1">
                    <a:lumMod val="75000"/>
                  </a:schemeClr>
                </a:solidFill>
              </a:rPr>
              <a:t>Portfolio Committee on Higher Education, Science and Innovation </a:t>
            </a:r>
            <a:br>
              <a:rPr lang="en-US" sz="3600" dirty="0">
                <a:solidFill>
                  <a:schemeClr val="accent1">
                    <a:lumMod val="75000"/>
                  </a:schemeClr>
                </a:solidFill>
              </a:rPr>
            </a:br>
            <a:r>
              <a:rPr lang="en-US" sz="3600" dirty="0">
                <a:solidFill>
                  <a:schemeClr val="accent1">
                    <a:lumMod val="75000"/>
                  </a:schemeClr>
                </a:solidFill>
              </a:rPr>
              <a:t>by SC Sehlake on </a:t>
            </a:r>
            <a:br>
              <a:rPr lang="en-US" sz="3600" dirty="0">
                <a:solidFill>
                  <a:schemeClr val="accent1">
                    <a:lumMod val="75000"/>
                  </a:schemeClr>
                </a:solidFill>
              </a:rPr>
            </a:br>
            <a:r>
              <a:rPr lang="en-US" sz="3600" dirty="0">
                <a:solidFill>
                  <a:schemeClr val="accent1">
                    <a:lumMod val="75000"/>
                  </a:schemeClr>
                </a:solidFill>
              </a:rPr>
              <a:t>07 June 2023</a:t>
            </a:r>
            <a:endParaRPr lang="en-US" dirty="0">
              <a:solidFill>
                <a:schemeClr val="accent1">
                  <a:lumMod val="75000"/>
                </a:schemeClr>
              </a:solidFill>
            </a:endParaRPr>
          </a:p>
        </p:txBody>
      </p:sp>
      <p:pic>
        <p:nvPicPr>
          <p:cNvPr id="3" name="Picture 4">
            <a:extLst>
              <a:ext uri="{FF2B5EF4-FFF2-40B4-BE49-F238E27FC236}">
                <a16:creationId xmlns:a16="http://schemas.microsoft.com/office/drawing/2014/main" xmlns="" id="{CF38D738-56DA-2E06-6B9E-3B1E11BDE464}"/>
              </a:ext>
            </a:extLst>
          </p:cNvPr>
          <p:cNvPicPr>
            <a:picLocks noChangeAspect="1"/>
          </p:cNvPicPr>
          <p:nvPr/>
        </p:nvPicPr>
        <p:blipFill>
          <a:blip r:embed="rId3" cstate="print"/>
          <a:stretch>
            <a:fillRect/>
          </a:stretch>
        </p:blipFill>
        <p:spPr>
          <a:xfrm>
            <a:off x="6055166" y="258195"/>
            <a:ext cx="2743200" cy="113521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3CFEC8-61E7-40E5-833D-895D8A17661A}"/>
              </a:ext>
            </a:extLst>
          </p:cNvPr>
          <p:cNvSpPr>
            <a:spLocks noGrp="1"/>
          </p:cNvSpPr>
          <p:nvPr>
            <p:ph type="title"/>
          </p:nvPr>
        </p:nvSpPr>
        <p:spPr>
          <a:xfrm>
            <a:off x="539552" y="116632"/>
            <a:ext cx="8088907" cy="1788368"/>
          </a:xfrm>
        </p:spPr>
        <p:txBody>
          <a:bodyPr>
            <a:normAutofit/>
          </a:bodyPr>
          <a:lstStyle/>
          <a:p>
            <a:r>
              <a:rPr lang="en-ZA" sz="3200" b="1" dirty="0">
                <a:latin typeface="Arial"/>
                <a:cs typeface="Arial"/>
              </a:rPr>
              <a:t>Management continues : Gender in management and governance structure </a:t>
            </a:r>
          </a:p>
        </p:txBody>
      </p:sp>
      <p:graphicFrame>
        <p:nvGraphicFramePr>
          <p:cNvPr id="5" name="Content Placeholder 4">
            <a:extLst>
              <a:ext uri="{FF2B5EF4-FFF2-40B4-BE49-F238E27FC236}">
                <a16:creationId xmlns:a16="http://schemas.microsoft.com/office/drawing/2014/main" xmlns="" id="{73A65ECA-742D-4CB3-87E4-5C8522E9A51E}"/>
              </a:ext>
            </a:extLst>
          </p:cNvPr>
          <p:cNvGraphicFramePr>
            <a:graphicFrameLocks noGrp="1"/>
          </p:cNvGraphicFramePr>
          <p:nvPr>
            <p:ph idx="1"/>
            <p:extLst>
              <p:ext uri="{D42A27DB-BD31-4B8C-83A1-F6EECF244321}">
                <p14:modId xmlns:p14="http://schemas.microsoft.com/office/powerpoint/2010/main" xmlns="" val="4237433969"/>
              </p:ext>
            </p:extLst>
          </p:nvPr>
        </p:nvGraphicFramePr>
        <p:xfrm>
          <a:off x="251520" y="1484784"/>
          <a:ext cx="8712968" cy="4896544"/>
        </p:xfrm>
        <a:graphic>
          <a:graphicData uri="http://schemas.openxmlformats.org/drawingml/2006/table">
            <a:tbl>
              <a:tblPr firstRow="1" bandRow="1">
                <a:tableStyleId>{5C22544A-7EE6-4342-B048-85BDC9FD1C3A}</a:tableStyleId>
              </a:tblPr>
              <a:tblGrid>
                <a:gridCol w="2178242">
                  <a:extLst>
                    <a:ext uri="{9D8B030D-6E8A-4147-A177-3AD203B41FA5}">
                      <a16:colId xmlns:a16="http://schemas.microsoft.com/office/drawing/2014/main" xmlns="" val="3190184372"/>
                    </a:ext>
                  </a:extLst>
                </a:gridCol>
                <a:gridCol w="2178242">
                  <a:extLst>
                    <a:ext uri="{9D8B030D-6E8A-4147-A177-3AD203B41FA5}">
                      <a16:colId xmlns:a16="http://schemas.microsoft.com/office/drawing/2014/main" xmlns="" val="2407420715"/>
                    </a:ext>
                  </a:extLst>
                </a:gridCol>
                <a:gridCol w="2178242">
                  <a:extLst>
                    <a:ext uri="{9D8B030D-6E8A-4147-A177-3AD203B41FA5}">
                      <a16:colId xmlns:a16="http://schemas.microsoft.com/office/drawing/2014/main" xmlns="" val="3804112449"/>
                    </a:ext>
                  </a:extLst>
                </a:gridCol>
                <a:gridCol w="2178242">
                  <a:extLst>
                    <a:ext uri="{9D8B030D-6E8A-4147-A177-3AD203B41FA5}">
                      <a16:colId xmlns:a16="http://schemas.microsoft.com/office/drawing/2014/main" xmlns="" val="496578030"/>
                    </a:ext>
                  </a:extLst>
                </a:gridCol>
              </a:tblGrid>
              <a:tr h="727354">
                <a:tc>
                  <a:txBody>
                    <a:bodyPr/>
                    <a:lstStyle/>
                    <a:p>
                      <a:r>
                        <a:rPr lang="en-US" b="1" dirty="0"/>
                        <a:t>Structure</a:t>
                      </a:r>
                      <a:endParaRPr lang="en-ZA" b="1" dirty="0"/>
                    </a:p>
                  </a:txBody>
                  <a:tcPr/>
                </a:tc>
                <a:tc>
                  <a:txBody>
                    <a:bodyPr/>
                    <a:lstStyle/>
                    <a:p>
                      <a:r>
                        <a:rPr lang="en-US" b="1" dirty="0"/>
                        <a:t>Female</a:t>
                      </a:r>
                      <a:endParaRPr lang="en-ZA" b="1" dirty="0"/>
                    </a:p>
                  </a:txBody>
                  <a:tcPr/>
                </a:tc>
                <a:tc>
                  <a:txBody>
                    <a:bodyPr/>
                    <a:lstStyle/>
                    <a:p>
                      <a:r>
                        <a:rPr lang="en-US" b="1" dirty="0"/>
                        <a:t>Male</a:t>
                      </a:r>
                      <a:endParaRPr lang="en-ZA" b="1" dirty="0"/>
                    </a:p>
                  </a:txBody>
                  <a:tcPr/>
                </a:tc>
                <a:tc>
                  <a:txBody>
                    <a:bodyPr/>
                    <a:lstStyle/>
                    <a:p>
                      <a:r>
                        <a:rPr lang="en-US" b="1" dirty="0"/>
                        <a:t>Total</a:t>
                      </a:r>
                      <a:endParaRPr lang="en-ZA" b="1" dirty="0"/>
                    </a:p>
                  </a:txBody>
                  <a:tcPr/>
                </a:tc>
                <a:extLst>
                  <a:ext uri="{0D108BD9-81ED-4DB2-BD59-A6C34878D82A}">
                    <a16:rowId xmlns:a16="http://schemas.microsoft.com/office/drawing/2014/main" xmlns="" val="1966001745"/>
                  </a:ext>
                </a:extLst>
              </a:tr>
              <a:tr h="960278">
                <a:tc>
                  <a:txBody>
                    <a:bodyPr/>
                    <a:lstStyle/>
                    <a:p>
                      <a:r>
                        <a:rPr lang="en-GB" b="1" dirty="0"/>
                        <a:t>Independent Administrator (Governance)</a:t>
                      </a:r>
                      <a:endParaRPr lang="en-ZA" b="1" dirty="0"/>
                    </a:p>
                  </a:txBody>
                  <a:tcPr/>
                </a:tc>
                <a:tc>
                  <a:txBody>
                    <a:bodyPr/>
                    <a:lstStyle/>
                    <a:p>
                      <a:r>
                        <a:rPr lang="en-US" b="1" dirty="0"/>
                        <a:t>01</a:t>
                      </a:r>
                      <a:endParaRPr lang="en-ZA" b="1" dirty="0"/>
                    </a:p>
                  </a:txBody>
                  <a:tcPr/>
                </a:tc>
                <a:tc>
                  <a:txBody>
                    <a:bodyPr/>
                    <a:lstStyle/>
                    <a:p>
                      <a:r>
                        <a:rPr lang="en-US" b="1" dirty="0"/>
                        <a:t>0</a:t>
                      </a:r>
                      <a:endParaRPr lang="en-ZA" b="1" dirty="0"/>
                    </a:p>
                  </a:txBody>
                  <a:tcPr/>
                </a:tc>
                <a:tc>
                  <a:txBody>
                    <a:bodyPr/>
                    <a:lstStyle/>
                    <a:p>
                      <a:r>
                        <a:rPr lang="en-US" b="1" dirty="0"/>
                        <a:t>01</a:t>
                      </a:r>
                      <a:endParaRPr lang="en-ZA" b="1" dirty="0"/>
                    </a:p>
                  </a:txBody>
                  <a:tcPr/>
                </a:tc>
                <a:extLst>
                  <a:ext uri="{0D108BD9-81ED-4DB2-BD59-A6C34878D82A}">
                    <a16:rowId xmlns:a16="http://schemas.microsoft.com/office/drawing/2014/main" xmlns="" val="1791872950"/>
                  </a:ext>
                </a:extLst>
              </a:tr>
              <a:tr h="727354">
                <a:tc>
                  <a:txBody>
                    <a:bodyPr/>
                    <a:lstStyle/>
                    <a:p>
                      <a:r>
                        <a:rPr lang="en-US" b="1" dirty="0"/>
                        <a:t>Academic Board</a:t>
                      </a:r>
                      <a:endParaRPr lang="en-ZA" b="1" dirty="0"/>
                    </a:p>
                  </a:txBody>
                  <a:tcPr/>
                </a:tc>
                <a:tc>
                  <a:txBody>
                    <a:bodyPr/>
                    <a:lstStyle/>
                    <a:p>
                      <a:r>
                        <a:rPr lang="en-ZA" b="1" dirty="0"/>
                        <a:t>9</a:t>
                      </a:r>
                    </a:p>
                  </a:txBody>
                  <a:tcPr/>
                </a:tc>
                <a:tc>
                  <a:txBody>
                    <a:bodyPr/>
                    <a:lstStyle/>
                    <a:p>
                      <a:r>
                        <a:rPr lang="en-ZA" b="1" dirty="0"/>
                        <a:t>14</a:t>
                      </a:r>
                    </a:p>
                  </a:txBody>
                  <a:tcPr/>
                </a:tc>
                <a:tc>
                  <a:txBody>
                    <a:bodyPr/>
                    <a:lstStyle/>
                    <a:p>
                      <a:r>
                        <a:rPr lang="en-ZA" b="1" dirty="0"/>
                        <a:t>23</a:t>
                      </a:r>
                    </a:p>
                  </a:txBody>
                  <a:tcPr/>
                </a:tc>
                <a:extLst>
                  <a:ext uri="{0D108BD9-81ED-4DB2-BD59-A6C34878D82A}">
                    <a16:rowId xmlns:a16="http://schemas.microsoft.com/office/drawing/2014/main" xmlns="" val="4229492815"/>
                  </a:ext>
                </a:extLst>
              </a:tr>
              <a:tr h="877102">
                <a:tc>
                  <a:txBody>
                    <a:bodyPr/>
                    <a:lstStyle/>
                    <a:p>
                      <a:r>
                        <a:rPr lang="en-US" b="1" dirty="0"/>
                        <a:t>College Management</a:t>
                      </a:r>
                      <a:endParaRPr lang="en-ZA" b="1" dirty="0"/>
                    </a:p>
                  </a:txBody>
                  <a:tcPr/>
                </a:tc>
                <a:tc>
                  <a:txBody>
                    <a:bodyPr/>
                    <a:lstStyle/>
                    <a:p>
                      <a:r>
                        <a:rPr lang="en-US" b="1" dirty="0"/>
                        <a:t>0</a:t>
                      </a:r>
                      <a:endParaRPr lang="en-ZA" b="1" dirty="0"/>
                    </a:p>
                  </a:txBody>
                  <a:tcPr/>
                </a:tc>
                <a:tc>
                  <a:txBody>
                    <a:bodyPr/>
                    <a:lstStyle/>
                    <a:p>
                      <a:r>
                        <a:rPr lang="en-US" b="1" dirty="0"/>
                        <a:t>04</a:t>
                      </a:r>
                      <a:endParaRPr lang="en-ZA" b="1" dirty="0"/>
                    </a:p>
                  </a:txBody>
                  <a:tcPr/>
                </a:tc>
                <a:tc>
                  <a:txBody>
                    <a:bodyPr/>
                    <a:lstStyle/>
                    <a:p>
                      <a:r>
                        <a:rPr lang="en-US" b="1" dirty="0"/>
                        <a:t>04</a:t>
                      </a:r>
                      <a:endParaRPr lang="en-ZA" b="1" dirty="0"/>
                    </a:p>
                  </a:txBody>
                  <a:tcPr/>
                </a:tc>
                <a:extLst>
                  <a:ext uri="{0D108BD9-81ED-4DB2-BD59-A6C34878D82A}">
                    <a16:rowId xmlns:a16="http://schemas.microsoft.com/office/drawing/2014/main" xmlns="" val="3521456652"/>
                  </a:ext>
                </a:extLst>
              </a:tr>
              <a:tr h="727354">
                <a:tc>
                  <a:txBody>
                    <a:bodyPr/>
                    <a:lstStyle/>
                    <a:p>
                      <a:r>
                        <a:rPr lang="en-US" b="1" dirty="0"/>
                        <a:t>Senior Management</a:t>
                      </a:r>
                      <a:endParaRPr lang="en-ZA" b="1" dirty="0"/>
                    </a:p>
                  </a:txBody>
                  <a:tcPr/>
                </a:tc>
                <a:tc>
                  <a:txBody>
                    <a:bodyPr/>
                    <a:lstStyle/>
                    <a:p>
                      <a:r>
                        <a:rPr lang="en-US" b="1" dirty="0"/>
                        <a:t>01</a:t>
                      </a:r>
                      <a:endParaRPr lang="en-ZA" b="1" dirty="0"/>
                    </a:p>
                  </a:txBody>
                  <a:tcPr/>
                </a:tc>
                <a:tc>
                  <a:txBody>
                    <a:bodyPr/>
                    <a:lstStyle/>
                    <a:p>
                      <a:r>
                        <a:rPr lang="en-US" b="1" dirty="0"/>
                        <a:t>08</a:t>
                      </a:r>
                      <a:endParaRPr lang="en-ZA" b="1" dirty="0"/>
                    </a:p>
                  </a:txBody>
                  <a:tcPr/>
                </a:tc>
                <a:tc>
                  <a:txBody>
                    <a:bodyPr/>
                    <a:lstStyle/>
                    <a:p>
                      <a:r>
                        <a:rPr lang="en-US" b="1" dirty="0"/>
                        <a:t>08</a:t>
                      </a:r>
                      <a:endParaRPr lang="en-ZA" b="1" dirty="0"/>
                    </a:p>
                  </a:txBody>
                  <a:tcPr/>
                </a:tc>
                <a:extLst>
                  <a:ext uri="{0D108BD9-81ED-4DB2-BD59-A6C34878D82A}">
                    <a16:rowId xmlns:a16="http://schemas.microsoft.com/office/drawing/2014/main" xmlns="" val="780429033"/>
                  </a:ext>
                </a:extLst>
              </a:tr>
              <a:tr h="877102">
                <a:tc>
                  <a:txBody>
                    <a:bodyPr/>
                    <a:lstStyle/>
                    <a:p>
                      <a:r>
                        <a:rPr lang="en-US" b="1" dirty="0"/>
                        <a:t>Extended Management</a:t>
                      </a:r>
                      <a:endParaRPr lang="en-ZA" b="1" dirty="0"/>
                    </a:p>
                  </a:txBody>
                  <a:tcPr/>
                </a:tc>
                <a:tc>
                  <a:txBody>
                    <a:bodyPr/>
                    <a:lstStyle/>
                    <a:p>
                      <a:r>
                        <a:rPr lang="en-ZA" b="1" dirty="0"/>
                        <a:t>9</a:t>
                      </a:r>
                    </a:p>
                  </a:txBody>
                  <a:tcPr/>
                </a:tc>
                <a:tc>
                  <a:txBody>
                    <a:bodyPr/>
                    <a:lstStyle/>
                    <a:p>
                      <a:r>
                        <a:rPr lang="en-ZA" b="1" dirty="0"/>
                        <a:t>12</a:t>
                      </a:r>
                    </a:p>
                  </a:txBody>
                  <a:tcPr/>
                </a:tc>
                <a:tc>
                  <a:txBody>
                    <a:bodyPr/>
                    <a:lstStyle/>
                    <a:p>
                      <a:r>
                        <a:rPr lang="en-ZA" b="1" dirty="0"/>
                        <a:t>21</a:t>
                      </a:r>
                    </a:p>
                  </a:txBody>
                  <a:tcPr/>
                </a:tc>
                <a:extLst>
                  <a:ext uri="{0D108BD9-81ED-4DB2-BD59-A6C34878D82A}">
                    <a16:rowId xmlns:a16="http://schemas.microsoft.com/office/drawing/2014/main" xmlns="" val="3766413611"/>
                  </a:ext>
                </a:extLst>
              </a:tr>
            </a:tbl>
          </a:graphicData>
        </a:graphic>
      </p:graphicFrame>
    </p:spTree>
    <p:extLst>
      <p:ext uri="{BB962C8B-B14F-4D97-AF65-F5344CB8AC3E}">
        <p14:creationId xmlns:p14="http://schemas.microsoft.com/office/powerpoint/2010/main" xmlns="" val="342239387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394CA4-E748-9AD5-043F-D81D4FAA66C3}"/>
              </a:ext>
            </a:extLst>
          </p:cNvPr>
          <p:cNvSpPr>
            <a:spLocks noGrp="1"/>
          </p:cNvSpPr>
          <p:nvPr>
            <p:ph type="title"/>
          </p:nvPr>
        </p:nvSpPr>
        <p:spPr>
          <a:xfrm>
            <a:off x="971600" y="260648"/>
            <a:ext cx="7656859" cy="648072"/>
          </a:xfrm>
        </p:spPr>
        <p:txBody>
          <a:bodyPr/>
          <a:lstStyle/>
          <a:p>
            <a:pPr algn="ctr"/>
            <a:r>
              <a:rPr lang="en-ZA" b="1" dirty="0"/>
              <a:t>Management continues: Vacancies</a:t>
            </a:r>
          </a:p>
        </p:txBody>
      </p:sp>
      <p:graphicFrame>
        <p:nvGraphicFramePr>
          <p:cNvPr id="4" name="Table 4">
            <a:extLst>
              <a:ext uri="{FF2B5EF4-FFF2-40B4-BE49-F238E27FC236}">
                <a16:creationId xmlns:a16="http://schemas.microsoft.com/office/drawing/2014/main" xmlns="" id="{E977EBDB-15B4-F38A-CC01-AEF732AFF19C}"/>
              </a:ext>
            </a:extLst>
          </p:cNvPr>
          <p:cNvGraphicFramePr>
            <a:graphicFrameLocks noGrp="1"/>
          </p:cNvGraphicFramePr>
          <p:nvPr>
            <p:ph idx="1"/>
            <p:extLst>
              <p:ext uri="{D42A27DB-BD31-4B8C-83A1-F6EECF244321}">
                <p14:modId xmlns:p14="http://schemas.microsoft.com/office/powerpoint/2010/main" xmlns="" val="587749384"/>
              </p:ext>
            </p:extLst>
          </p:nvPr>
        </p:nvGraphicFramePr>
        <p:xfrm>
          <a:off x="323528" y="1124744"/>
          <a:ext cx="8640960" cy="5328594"/>
        </p:xfrm>
        <a:graphic>
          <a:graphicData uri="http://schemas.openxmlformats.org/drawingml/2006/table">
            <a:tbl>
              <a:tblPr firstRow="1" bandRow="1">
                <a:tableStyleId>{5C22544A-7EE6-4342-B048-85BDC9FD1C3A}</a:tableStyleId>
              </a:tblPr>
              <a:tblGrid>
                <a:gridCol w="4320480">
                  <a:extLst>
                    <a:ext uri="{9D8B030D-6E8A-4147-A177-3AD203B41FA5}">
                      <a16:colId xmlns:a16="http://schemas.microsoft.com/office/drawing/2014/main" xmlns="" val="3470569120"/>
                    </a:ext>
                  </a:extLst>
                </a:gridCol>
                <a:gridCol w="4320480">
                  <a:extLst>
                    <a:ext uri="{9D8B030D-6E8A-4147-A177-3AD203B41FA5}">
                      <a16:colId xmlns:a16="http://schemas.microsoft.com/office/drawing/2014/main" xmlns="" val="3594045593"/>
                    </a:ext>
                  </a:extLst>
                </a:gridCol>
              </a:tblGrid>
              <a:tr h="888099">
                <a:tc>
                  <a:txBody>
                    <a:bodyPr/>
                    <a:lstStyle/>
                    <a:p>
                      <a:r>
                        <a:rPr lang="en-ZA" sz="1600" dirty="0"/>
                        <a:t>STAFF CATEGORY</a:t>
                      </a:r>
                    </a:p>
                  </a:txBody>
                  <a:tcPr/>
                </a:tc>
                <a:tc>
                  <a:txBody>
                    <a:bodyPr/>
                    <a:lstStyle/>
                    <a:p>
                      <a:r>
                        <a:rPr lang="en-ZA" sz="1600" dirty="0"/>
                        <a:t>NUMBER OF VACANCIES</a:t>
                      </a:r>
                    </a:p>
                  </a:txBody>
                  <a:tcPr/>
                </a:tc>
                <a:extLst>
                  <a:ext uri="{0D108BD9-81ED-4DB2-BD59-A6C34878D82A}">
                    <a16:rowId xmlns:a16="http://schemas.microsoft.com/office/drawing/2014/main" xmlns="" val="1067170865"/>
                  </a:ext>
                </a:extLst>
              </a:tr>
              <a:tr h="888099">
                <a:tc>
                  <a:txBody>
                    <a:bodyPr/>
                    <a:lstStyle/>
                    <a:p>
                      <a:r>
                        <a:rPr lang="en-ZA" sz="1600" b="1" dirty="0"/>
                        <a:t>SENIOR MANAGEMENT</a:t>
                      </a:r>
                    </a:p>
                  </a:txBody>
                  <a:tcPr/>
                </a:tc>
                <a:tc>
                  <a:txBody>
                    <a:bodyPr/>
                    <a:lstStyle/>
                    <a:p>
                      <a:r>
                        <a:rPr lang="en-ZA" sz="1600" b="1" dirty="0"/>
                        <a:t>0</a:t>
                      </a:r>
                    </a:p>
                  </a:txBody>
                  <a:tcPr/>
                </a:tc>
                <a:extLst>
                  <a:ext uri="{0D108BD9-81ED-4DB2-BD59-A6C34878D82A}">
                    <a16:rowId xmlns:a16="http://schemas.microsoft.com/office/drawing/2014/main" xmlns="" val="174937301"/>
                  </a:ext>
                </a:extLst>
              </a:tr>
              <a:tr h="888099">
                <a:tc>
                  <a:txBody>
                    <a:bodyPr/>
                    <a:lstStyle/>
                    <a:p>
                      <a:r>
                        <a:rPr lang="en-ZA" sz="1600" b="1" dirty="0"/>
                        <a:t>EXTENDED MANAGEMENT</a:t>
                      </a:r>
                    </a:p>
                  </a:txBody>
                  <a:tcPr/>
                </a:tc>
                <a:tc>
                  <a:txBody>
                    <a:bodyPr/>
                    <a:lstStyle/>
                    <a:p>
                      <a:r>
                        <a:rPr lang="en-ZA" sz="1600" b="1" dirty="0"/>
                        <a:t>5</a:t>
                      </a:r>
                    </a:p>
                  </a:txBody>
                  <a:tcPr/>
                </a:tc>
                <a:extLst>
                  <a:ext uri="{0D108BD9-81ED-4DB2-BD59-A6C34878D82A}">
                    <a16:rowId xmlns:a16="http://schemas.microsoft.com/office/drawing/2014/main" xmlns="" val="3110222707"/>
                  </a:ext>
                </a:extLst>
              </a:tr>
              <a:tr h="888099">
                <a:tc>
                  <a:txBody>
                    <a:bodyPr/>
                    <a:lstStyle/>
                    <a:p>
                      <a:r>
                        <a:rPr lang="en-ZA" sz="1600" b="1" dirty="0"/>
                        <a:t>LECTURING STAFF</a:t>
                      </a:r>
                    </a:p>
                  </a:txBody>
                  <a:tcPr/>
                </a:tc>
                <a:tc>
                  <a:txBody>
                    <a:bodyPr/>
                    <a:lstStyle/>
                    <a:p>
                      <a:r>
                        <a:rPr lang="en-ZA" sz="1600" b="1" dirty="0"/>
                        <a:t>2</a:t>
                      </a:r>
                    </a:p>
                  </a:txBody>
                  <a:tcPr/>
                </a:tc>
                <a:extLst>
                  <a:ext uri="{0D108BD9-81ED-4DB2-BD59-A6C34878D82A}">
                    <a16:rowId xmlns:a16="http://schemas.microsoft.com/office/drawing/2014/main" xmlns="" val="2223105864"/>
                  </a:ext>
                </a:extLst>
              </a:tr>
              <a:tr h="888099">
                <a:tc>
                  <a:txBody>
                    <a:bodyPr/>
                    <a:lstStyle/>
                    <a:p>
                      <a:r>
                        <a:rPr lang="en-ZA" sz="1600" b="1" dirty="0"/>
                        <a:t>SUPPORT STAFF</a:t>
                      </a:r>
                    </a:p>
                  </a:txBody>
                  <a:tcPr/>
                </a:tc>
                <a:tc>
                  <a:txBody>
                    <a:bodyPr/>
                    <a:lstStyle/>
                    <a:p>
                      <a:r>
                        <a:rPr lang="en-ZA" sz="1600" b="1" dirty="0"/>
                        <a:t>11</a:t>
                      </a:r>
                    </a:p>
                  </a:txBody>
                  <a:tcPr/>
                </a:tc>
                <a:extLst>
                  <a:ext uri="{0D108BD9-81ED-4DB2-BD59-A6C34878D82A}">
                    <a16:rowId xmlns:a16="http://schemas.microsoft.com/office/drawing/2014/main" xmlns="" val="1124551369"/>
                  </a:ext>
                </a:extLst>
              </a:tr>
              <a:tr h="888099">
                <a:tc>
                  <a:txBody>
                    <a:bodyPr/>
                    <a:lstStyle/>
                    <a:p>
                      <a:r>
                        <a:rPr lang="en-ZA" sz="1600" b="1" dirty="0"/>
                        <a:t>TOTAL</a:t>
                      </a:r>
                    </a:p>
                  </a:txBody>
                  <a:tcPr/>
                </a:tc>
                <a:tc>
                  <a:txBody>
                    <a:bodyPr/>
                    <a:lstStyle/>
                    <a:p>
                      <a:r>
                        <a:rPr lang="en-ZA" sz="1600" b="1" dirty="0"/>
                        <a:t>18</a:t>
                      </a:r>
                    </a:p>
                  </a:txBody>
                  <a:tcPr/>
                </a:tc>
                <a:extLst>
                  <a:ext uri="{0D108BD9-81ED-4DB2-BD59-A6C34878D82A}">
                    <a16:rowId xmlns:a16="http://schemas.microsoft.com/office/drawing/2014/main" xmlns="" val="855754836"/>
                  </a:ext>
                </a:extLst>
              </a:tr>
            </a:tbl>
          </a:graphicData>
        </a:graphic>
      </p:graphicFrame>
    </p:spTree>
    <p:extLst>
      <p:ext uri="{BB962C8B-B14F-4D97-AF65-F5344CB8AC3E}">
        <p14:creationId xmlns:p14="http://schemas.microsoft.com/office/powerpoint/2010/main" xmlns="" val="177698449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D0BA5F-0D16-46E6-A8C8-D51D0382AA79}"/>
              </a:ext>
            </a:extLst>
          </p:cNvPr>
          <p:cNvSpPr>
            <a:spLocks noGrp="1"/>
          </p:cNvSpPr>
          <p:nvPr>
            <p:ph type="title"/>
          </p:nvPr>
        </p:nvSpPr>
        <p:spPr>
          <a:xfrm>
            <a:off x="1115616" y="116632"/>
            <a:ext cx="7512843" cy="576064"/>
          </a:xfrm>
        </p:spPr>
        <p:txBody>
          <a:bodyPr>
            <a:normAutofit fontScale="90000"/>
          </a:bodyPr>
          <a:lstStyle/>
          <a:p>
            <a:r>
              <a:rPr lang="en-US" sz="3200" b="1" dirty="0"/>
              <a:t>6. </a:t>
            </a:r>
            <a:r>
              <a:rPr lang="en-US" sz="3200" b="1" dirty="0">
                <a:latin typeface="Arial" panose="020B0604020202020204" pitchFamily="34" charset="0"/>
                <a:cs typeface="Arial" panose="020B0604020202020204" pitchFamily="34" charset="0"/>
              </a:rPr>
              <a:t>Teaching and Learning</a:t>
            </a:r>
            <a:endParaRPr lang="en-ZA" sz="3200" b="1"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xmlns="" id="{116646BC-1562-41DD-821A-36A22163AAA4}"/>
              </a:ext>
            </a:extLst>
          </p:cNvPr>
          <p:cNvGraphicFramePr>
            <a:graphicFrameLocks noGrp="1"/>
          </p:cNvGraphicFramePr>
          <p:nvPr>
            <p:ph idx="1"/>
            <p:extLst>
              <p:ext uri="{D42A27DB-BD31-4B8C-83A1-F6EECF244321}">
                <p14:modId xmlns:p14="http://schemas.microsoft.com/office/powerpoint/2010/main" xmlns="" val="1324611972"/>
              </p:ext>
            </p:extLst>
          </p:nvPr>
        </p:nvGraphicFramePr>
        <p:xfrm>
          <a:off x="179512" y="692696"/>
          <a:ext cx="8856985" cy="6216190"/>
        </p:xfrm>
        <a:graphic>
          <a:graphicData uri="http://schemas.openxmlformats.org/drawingml/2006/table">
            <a:tbl>
              <a:tblPr firstRow="1" bandRow="1">
                <a:tableStyleId>{5C22544A-7EE6-4342-B048-85BDC9FD1C3A}</a:tableStyleId>
              </a:tblPr>
              <a:tblGrid>
                <a:gridCol w="857127">
                  <a:extLst>
                    <a:ext uri="{9D8B030D-6E8A-4147-A177-3AD203B41FA5}">
                      <a16:colId xmlns:a16="http://schemas.microsoft.com/office/drawing/2014/main" xmlns="" val="4127232347"/>
                    </a:ext>
                  </a:extLst>
                </a:gridCol>
                <a:gridCol w="1428546">
                  <a:extLst>
                    <a:ext uri="{9D8B030D-6E8A-4147-A177-3AD203B41FA5}">
                      <a16:colId xmlns:a16="http://schemas.microsoft.com/office/drawing/2014/main" xmlns="" val="3867192525"/>
                    </a:ext>
                  </a:extLst>
                </a:gridCol>
                <a:gridCol w="1385313">
                  <a:extLst>
                    <a:ext uri="{9D8B030D-6E8A-4147-A177-3AD203B41FA5}">
                      <a16:colId xmlns:a16="http://schemas.microsoft.com/office/drawing/2014/main" xmlns="" val="311402691"/>
                    </a:ext>
                  </a:extLst>
                </a:gridCol>
                <a:gridCol w="1686060">
                  <a:extLst>
                    <a:ext uri="{9D8B030D-6E8A-4147-A177-3AD203B41FA5}">
                      <a16:colId xmlns:a16="http://schemas.microsoft.com/office/drawing/2014/main" xmlns="" val="1725819635"/>
                    </a:ext>
                  </a:extLst>
                </a:gridCol>
                <a:gridCol w="1693579">
                  <a:extLst>
                    <a:ext uri="{9D8B030D-6E8A-4147-A177-3AD203B41FA5}">
                      <a16:colId xmlns:a16="http://schemas.microsoft.com/office/drawing/2014/main" xmlns="" val="3672767905"/>
                    </a:ext>
                  </a:extLst>
                </a:gridCol>
                <a:gridCol w="1806360">
                  <a:extLst>
                    <a:ext uri="{9D8B030D-6E8A-4147-A177-3AD203B41FA5}">
                      <a16:colId xmlns:a16="http://schemas.microsoft.com/office/drawing/2014/main" xmlns="" val="1693424148"/>
                    </a:ext>
                  </a:extLst>
                </a:gridCol>
              </a:tblGrid>
              <a:tr h="423651">
                <a:tc>
                  <a:txBody>
                    <a:bodyPr/>
                    <a:lstStyle/>
                    <a:p>
                      <a:r>
                        <a:rPr lang="en-US" sz="1100" b="1" dirty="0">
                          <a:latin typeface="Arial" panose="020B0604020202020204" pitchFamily="34" charset="0"/>
                          <a:cs typeface="Arial" panose="020B0604020202020204" pitchFamily="34" charset="0"/>
                        </a:rPr>
                        <a:t>Campus</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Nated Engineering</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Nated Bus/Utility</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NCV Engineering</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NCV Business/Utility</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Other</a:t>
                      </a:r>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238147620"/>
                  </a:ext>
                </a:extLst>
              </a:tr>
              <a:tr h="1112086">
                <a:tc>
                  <a:txBody>
                    <a:bodyPr/>
                    <a:lstStyle/>
                    <a:p>
                      <a:r>
                        <a:rPr lang="en-US" sz="1100" b="1" dirty="0">
                          <a:latin typeface="Arial" panose="020B0604020202020204" pitchFamily="34" charset="0"/>
                          <a:cs typeface="Arial" panose="020B0604020202020204" pitchFamily="34" charset="0"/>
                        </a:rPr>
                        <a:t>Giyani</a:t>
                      </a: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Electrical </a:t>
                      </a: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Human Resource </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Marketing</a:t>
                      </a:r>
                    </a:p>
                    <a:p>
                      <a:pPr marL="0" indent="0">
                        <a:buFont typeface="Arial" panose="020B0604020202020204" pitchFamily="34" charset="0"/>
                        <a:buNone/>
                      </a:pP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Electrical</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Engineering and Related Design</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Pre-Vocational Learning</a:t>
                      </a:r>
                    </a:p>
                    <a:p>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Office Admin</a:t>
                      </a:r>
                    </a:p>
                    <a:p>
                      <a:pPr marL="285750" indent="-285750">
                        <a:buFont typeface="Arial" panose="020B0604020202020204" pitchFamily="34" charset="0"/>
                        <a:buChar char="•"/>
                      </a:pPr>
                      <a:r>
                        <a:rPr lang="en-GB" sz="1100" b="1" dirty="0">
                          <a:latin typeface="Arial" panose="020B0604020202020204" pitchFamily="34" charset="0"/>
                          <a:cs typeface="Arial" panose="020B0604020202020204" pitchFamily="34" charset="0"/>
                        </a:rPr>
                        <a:t>Generic </a:t>
                      </a:r>
                      <a:r>
                        <a:rPr lang="en-US" sz="1100" b="1" dirty="0">
                          <a:latin typeface="Arial" panose="020B0604020202020204" pitchFamily="34" charset="0"/>
                          <a:cs typeface="Arial" panose="020B0604020202020204" pitchFamily="34" charset="0"/>
                        </a:rPr>
                        <a:t>Management</a:t>
                      </a:r>
                    </a:p>
                    <a:p>
                      <a:endParaRPr lang="en-ZA" sz="1100" b="1" dirty="0">
                        <a:latin typeface="Arial" panose="020B0604020202020204" pitchFamily="34" charset="0"/>
                        <a:cs typeface="Arial" panose="020B0604020202020204" pitchFamily="34" charset="0"/>
                      </a:endParaRPr>
                    </a:p>
                  </a:txBody>
                  <a:tcPr/>
                </a:tc>
                <a:tc>
                  <a:txBody>
                    <a:bodyPr/>
                    <a:lstStyle/>
                    <a:p>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479188199"/>
                  </a:ext>
                </a:extLst>
              </a:tr>
              <a:tr h="1600200">
                <a:tc>
                  <a:txBody>
                    <a:bodyPr/>
                    <a:lstStyle/>
                    <a:p>
                      <a:r>
                        <a:rPr lang="en-US" sz="1100" b="1" dirty="0">
                          <a:latin typeface="Arial" panose="020B0604020202020204" pitchFamily="34" charset="0"/>
                          <a:cs typeface="Arial" panose="020B0604020202020204" pitchFamily="34" charset="0"/>
                        </a:rPr>
                        <a:t>Maake</a:t>
                      </a: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Electrical</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Mechanical</a:t>
                      </a: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Business Management</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Farming Management and Mechanization</a:t>
                      </a: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Civil (Masonry, Capentry and Plumbing)</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Engineering and Related Design ( Auto and Welding)</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Pre Vocational Learning</a:t>
                      </a:r>
                    </a:p>
                    <a:p>
                      <a:pPr marL="285750" indent="-285750">
                        <a:buFont typeface="Arial" panose="020B0604020202020204" pitchFamily="34" charset="0"/>
                        <a:buChar char="•"/>
                      </a:pP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Transport and Logistics</a:t>
                      </a: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01056170"/>
                  </a:ext>
                </a:extLst>
              </a:tr>
              <a:tr h="2144744">
                <a:tc>
                  <a:txBody>
                    <a:bodyPr/>
                    <a:lstStyle/>
                    <a:p>
                      <a:r>
                        <a:rPr lang="en-US" sz="1100" b="1" dirty="0">
                          <a:latin typeface="Arial" panose="020B0604020202020204" pitchFamily="34" charset="0"/>
                          <a:cs typeface="Arial" panose="020B0604020202020204" pitchFamily="34" charset="0"/>
                        </a:rPr>
                        <a:t>Tzaneen</a:t>
                      </a:r>
                      <a:endParaRPr lang="en-ZA" sz="1100" b="1"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US" sz="1100" b="1" dirty="0">
                          <a:latin typeface="Arial" panose="020B0604020202020204" pitchFamily="34" charset="0"/>
                          <a:cs typeface="Arial" panose="020B0604020202020204" pitchFamily="34" charset="0"/>
                        </a:rPr>
                        <a:t>-</a:t>
                      </a:r>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Human Resource</a:t>
                      </a:r>
                    </a:p>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Management Assistant</a:t>
                      </a:r>
                    </a:p>
                    <a:p>
                      <a:pPr marL="285750" lvl="0" indent="-285750">
                        <a:buFont typeface="Arial" panose="020B0604020202020204" pitchFamily="34" charset="0"/>
                        <a:buChar char="•"/>
                      </a:pPr>
                      <a:r>
                        <a:rPr lang="en-US" sz="1100" b="1" dirty="0">
                          <a:latin typeface="Arial"/>
                          <a:cs typeface="Arial"/>
                        </a:rPr>
                        <a:t>Business Management</a:t>
                      </a:r>
                    </a:p>
                    <a:p>
                      <a:pPr marL="285750" lvl="0" indent="-285750">
                        <a:buFont typeface="Arial" panose="020B0604020202020204" pitchFamily="34" charset="0"/>
                        <a:buChar char="•"/>
                      </a:pPr>
                      <a:r>
                        <a:rPr lang="en-US" sz="1100" b="1" dirty="0">
                          <a:latin typeface="Arial"/>
                          <a:cs typeface="Arial"/>
                        </a:rPr>
                        <a:t>Financial Management</a:t>
                      </a:r>
                    </a:p>
                    <a:p>
                      <a:pPr marL="285750" indent="-285750">
                        <a:buFont typeface="Arial" panose="020B0604020202020204" pitchFamily="34" charset="0"/>
                        <a:buChar char="•"/>
                      </a:pPr>
                      <a:endParaRPr lang="en-ZA" sz="1100" b="1" dirty="0">
                        <a:latin typeface="Arial" panose="020B0604020202020204" pitchFamily="34" charset="0"/>
                        <a:cs typeface="Arial" panose="020B0604020202020204" pitchFamily="34" charset="0"/>
                      </a:endParaRPr>
                    </a:p>
                  </a:txBody>
                  <a:tcPr/>
                </a:tc>
                <a:tc>
                  <a:txBody>
                    <a:bodyPr/>
                    <a:lstStyle/>
                    <a:p>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a:buChar char="•"/>
                      </a:pPr>
                      <a:r>
                        <a:rPr lang="en-GB" sz="1100" b="1" dirty="0">
                          <a:latin typeface="Arial" panose="020B0604020202020204" pitchFamily="34" charset="0"/>
                          <a:cs typeface="Arial" panose="020B0604020202020204" pitchFamily="34" charset="0"/>
                        </a:rPr>
                        <a:t>Finance, Economics and Accounting </a:t>
                      </a:r>
                    </a:p>
                    <a:p>
                      <a:pPr marL="285750" indent="-285750">
                        <a:buFont typeface="Arial"/>
                        <a:buChar char="•"/>
                      </a:pPr>
                      <a:r>
                        <a:rPr lang="en-GB" sz="1100" b="1" dirty="0">
                          <a:latin typeface="Arial"/>
                          <a:cs typeface="Arial"/>
                        </a:rPr>
                        <a:t>Office Administration </a:t>
                      </a:r>
                    </a:p>
                    <a:p>
                      <a:pPr marL="285750" lvl="0" indent="-285750">
                        <a:buFont typeface="Arial"/>
                        <a:buChar char="•"/>
                      </a:pPr>
                      <a:r>
                        <a:rPr lang="en-GB" sz="1100" b="1" dirty="0">
                          <a:latin typeface="Arial"/>
                          <a:cs typeface="Arial"/>
                        </a:rPr>
                        <a:t>Tourism</a:t>
                      </a:r>
                    </a:p>
                  </a:txBody>
                  <a:tcPr/>
                </a:tc>
                <a:tc>
                  <a:txBody>
                    <a:bodyPr/>
                    <a:lstStyle/>
                    <a:p>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971901655"/>
                  </a:ext>
                </a:extLst>
              </a:tr>
              <a:tr h="767869">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Modjadji</a:t>
                      </a:r>
                      <a:endParaRPr lang="en-ZA" sz="1100" b="1" dirty="0">
                        <a:latin typeface="Arial" panose="020B0604020202020204" pitchFamily="34" charset="0"/>
                        <a:cs typeface="Arial" panose="020B0604020202020204" pitchFamily="34" charset="0"/>
                      </a:endParaRPr>
                    </a:p>
                    <a:p>
                      <a:endParaRPr lang="en-ZA" sz="11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US" sz="1100" b="1" dirty="0">
                          <a:latin typeface="Arial" panose="020B0604020202020204" pitchFamily="34" charset="0"/>
                          <a:cs typeface="Arial" panose="020B0604020202020204" pitchFamily="34" charset="0"/>
                        </a:rPr>
                        <a:t>Civil (Building and Plastering)</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a:t>
                      </a:r>
                      <a:endParaRPr lang="en-ZA" sz="1100" b="1" dirty="0">
                        <a:latin typeface="Arial" panose="020B0604020202020204" pitchFamily="34" charset="0"/>
                        <a:cs typeface="Arial" panose="020B0604020202020204" pitchFamily="34" charset="0"/>
                      </a:endParaRPr>
                    </a:p>
                  </a:txBody>
                  <a:tcPr/>
                </a:tc>
                <a:tc>
                  <a:txBody>
                    <a:bodyPr/>
                    <a:lstStyle/>
                    <a:p>
                      <a:r>
                        <a:rPr lang="en-US" sz="1100" b="1" dirty="0">
                          <a:latin typeface="Arial" panose="020B0604020202020204" pitchFamily="34" charset="0"/>
                          <a:cs typeface="Arial" panose="020B0604020202020204" pitchFamily="34" charset="0"/>
                        </a:rPr>
                        <a:t>Occupational Programmes including Artisan Development</a:t>
                      </a:r>
                      <a:endParaRPr lang="en-ZA" sz="11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355147637"/>
                  </a:ext>
                </a:extLst>
              </a:tr>
            </a:tbl>
          </a:graphicData>
        </a:graphic>
      </p:graphicFrame>
    </p:spTree>
    <p:extLst>
      <p:ext uri="{BB962C8B-B14F-4D97-AF65-F5344CB8AC3E}">
        <p14:creationId xmlns:p14="http://schemas.microsoft.com/office/powerpoint/2010/main" xmlns="" val="323896177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938F6F-3025-4FBA-9319-79F849BB7791}"/>
              </a:ext>
            </a:extLst>
          </p:cNvPr>
          <p:cNvSpPr>
            <a:spLocks noGrp="1"/>
          </p:cNvSpPr>
          <p:nvPr>
            <p:ph type="title"/>
          </p:nvPr>
        </p:nvSpPr>
        <p:spPr>
          <a:xfrm>
            <a:off x="611560" y="188640"/>
            <a:ext cx="8016899" cy="976239"/>
          </a:xfrm>
        </p:spPr>
        <p:txBody>
          <a:bodyPr/>
          <a:lstStyle/>
          <a:p>
            <a:r>
              <a:rPr lang="en-US" b="1" dirty="0"/>
              <a:t>Teaching and Learning continues: Student Enrolment and Demographics</a:t>
            </a:r>
            <a:endParaRPr lang="en-ZA" b="1" dirty="0"/>
          </a:p>
        </p:txBody>
      </p:sp>
      <p:graphicFrame>
        <p:nvGraphicFramePr>
          <p:cNvPr id="9" name="Content Placeholder 8">
            <a:extLst>
              <a:ext uri="{FF2B5EF4-FFF2-40B4-BE49-F238E27FC236}">
                <a16:creationId xmlns:a16="http://schemas.microsoft.com/office/drawing/2014/main" xmlns="" id="{6CB66A12-D10D-0EC0-3A2D-E48914959104}"/>
              </a:ext>
            </a:extLst>
          </p:cNvPr>
          <p:cNvGraphicFramePr>
            <a:graphicFrameLocks noGrp="1"/>
          </p:cNvGraphicFramePr>
          <p:nvPr>
            <p:ph idx="1"/>
            <p:extLst>
              <p:ext uri="{D42A27DB-BD31-4B8C-83A1-F6EECF244321}">
                <p14:modId xmlns:p14="http://schemas.microsoft.com/office/powerpoint/2010/main" xmlns="" val="2832377274"/>
              </p:ext>
            </p:extLst>
          </p:nvPr>
        </p:nvGraphicFramePr>
        <p:xfrm>
          <a:off x="299519" y="1268760"/>
          <a:ext cx="8016898" cy="1965844"/>
        </p:xfrm>
        <a:graphic>
          <a:graphicData uri="http://schemas.openxmlformats.org/drawingml/2006/table">
            <a:tbl>
              <a:tblPr firstRow="1" bandRow="1">
                <a:tableStyleId>{5C22544A-7EE6-4342-B048-85BDC9FD1C3A}</a:tableStyleId>
              </a:tblPr>
              <a:tblGrid>
                <a:gridCol w="1304444">
                  <a:extLst>
                    <a:ext uri="{9D8B030D-6E8A-4147-A177-3AD203B41FA5}">
                      <a16:colId xmlns:a16="http://schemas.microsoft.com/office/drawing/2014/main" xmlns="" val="2856356092"/>
                    </a:ext>
                  </a:extLst>
                </a:gridCol>
                <a:gridCol w="2201250">
                  <a:extLst>
                    <a:ext uri="{9D8B030D-6E8A-4147-A177-3AD203B41FA5}">
                      <a16:colId xmlns:a16="http://schemas.microsoft.com/office/drawing/2014/main" xmlns="" val="2964773358"/>
                    </a:ext>
                  </a:extLst>
                </a:gridCol>
                <a:gridCol w="2038195">
                  <a:extLst>
                    <a:ext uri="{9D8B030D-6E8A-4147-A177-3AD203B41FA5}">
                      <a16:colId xmlns:a16="http://schemas.microsoft.com/office/drawing/2014/main" xmlns="" val="1435171167"/>
                    </a:ext>
                  </a:extLst>
                </a:gridCol>
                <a:gridCol w="2473009">
                  <a:extLst>
                    <a:ext uri="{9D8B030D-6E8A-4147-A177-3AD203B41FA5}">
                      <a16:colId xmlns:a16="http://schemas.microsoft.com/office/drawing/2014/main" xmlns="" val="4272331721"/>
                    </a:ext>
                  </a:extLst>
                </a:gridCol>
              </a:tblGrid>
              <a:tr h="491461">
                <a:tc>
                  <a:txBody>
                    <a:bodyPr/>
                    <a:lstStyle/>
                    <a:p>
                      <a:r>
                        <a:rPr lang="en-GB" b="1" dirty="0">
                          <a:effectLst/>
                        </a:rPr>
                        <a:t>YEAR </a:t>
                      </a:r>
                    </a:p>
                  </a:txBody>
                  <a:tcPr marL="0" marR="0" marT="0" marB="0" anchor="ctr"/>
                </a:tc>
                <a:tc>
                  <a:txBody>
                    <a:bodyPr/>
                    <a:lstStyle/>
                    <a:p>
                      <a:r>
                        <a:rPr lang="en-GB" b="1" dirty="0">
                          <a:effectLst/>
                        </a:rPr>
                        <a:t>ENROLMENT</a:t>
                      </a:r>
                    </a:p>
                  </a:txBody>
                  <a:tcPr marL="0" marR="0" marT="0" marB="0" anchor="ctr"/>
                </a:tc>
                <a:tc>
                  <a:txBody>
                    <a:bodyPr/>
                    <a:lstStyle/>
                    <a:p>
                      <a:r>
                        <a:rPr lang="en-GB" b="1" dirty="0">
                          <a:effectLst/>
                        </a:rPr>
                        <a:t>MALE</a:t>
                      </a:r>
                    </a:p>
                  </a:txBody>
                  <a:tcPr marL="0" marR="0" marT="0" marB="0" anchor="ctr"/>
                </a:tc>
                <a:tc>
                  <a:txBody>
                    <a:bodyPr/>
                    <a:lstStyle/>
                    <a:p>
                      <a:r>
                        <a:rPr lang="en-GB" b="1" dirty="0">
                          <a:effectLst/>
                        </a:rPr>
                        <a:t>MALE%</a:t>
                      </a:r>
                    </a:p>
                  </a:txBody>
                  <a:tcPr marL="0" marR="0" marT="0" marB="0" anchor="ctr"/>
                </a:tc>
                <a:extLst>
                  <a:ext uri="{0D108BD9-81ED-4DB2-BD59-A6C34878D82A}">
                    <a16:rowId xmlns:a16="http://schemas.microsoft.com/office/drawing/2014/main" xmlns="" val="191085003"/>
                  </a:ext>
                </a:extLst>
              </a:tr>
              <a:tr h="491461">
                <a:tc>
                  <a:txBody>
                    <a:bodyPr/>
                    <a:lstStyle/>
                    <a:p>
                      <a:pPr algn="r"/>
                      <a:r>
                        <a:rPr lang="en-GB" b="1" dirty="0">
                          <a:effectLst/>
                        </a:rPr>
                        <a:t>2020</a:t>
                      </a:r>
                    </a:p>
                  </a:txBody>
                  <a:tcPr marL="0" marR="0" marT="0" marB="0" anchor="ctr"/>
                </a:tc>
                <a:tc>
                  <a:txBody>
                    <a:bodyPr/>
                    <a:lstStyle/>
                    <a:p>
                      <a:pPr algn="r"/>
                      <a:r>
                        <a:rPr lang="en-GB" b="1" dirty="0">
                          <a:effectLst/>
                        </a:rPr>
                        <a:t>6775</a:t>
                      </a:r>
                    </a:p>
                  </a:txBody>
                  <a:tcPr marL="0" marR="0" marT="0" marB="0" anchor="ctr"/>
                </a:tc>
                <a:tc>
                  <a:txBody>
                    <a:bodyPr/>
                    <a:lstStyle/>
                    <a:p>
                      <a:pPr algn="r"/>
                      <a:r>
                        <a:rPr lang="en-GB" b="1" dirty="0">
                          <a:effectLst/>
                        </a:rPr>
                        <a:t>2279</a:t>
                      </a:r>
                    </a:p>
                  </a:txBody>
                  <a:tcPr marL="0" marR="0" marT="0" marB="0" anchor="ctr"/>
                </a:tc>
                <a:tc>
                  <a:txBody>
                    <a:bodyPr/>
                    <a:lstStyle/>
                    <a:p>
                      <a:pPr algn="r"/>
                      <a:r>
                        <a:rPr lang="en-GB" b="1" dirty="0">
                          <a:effectLst/>
                        </a:rPr>
                        <a:t>33,6</a:t>
                      </a:r>
                    </a:p>
                  </a:txBody>
                  <a:tcPr marL="0" marR="0" marT="0" marB="0" anchor="ctr"/>
                </a:tc>
                <a:extLst>
                  <a:ext uri="{0D108BD9-81ED-4DB2-BD59-A6C34878D82A}">
                    <a16:rowId xmlns:a16="http://schemas.microsoft.com/office/drawing/2014/main" xmlns="" val="125392093"/>
                  </a:ext>
                </a:extLst>
              </a:tr>
              <a:tr h="491461">
                <a:tc>
                  <a:txBody>
                    <a:bodyPr/>
                    <a:lstStyle/>
                    <a:p>
                      <a:pPr algn="r"/>
                      <a:r>
                        <a:rPr lang="en-GB" b="1" dirty="0">
                          <a:effectLst/>
                        </a:rPr>
                        <a:t>2021</a:t>
                      </a:r>
                    </a:p>
                  </a:txBody>
                  <a:tcPr marL="0" marR="0" marT="0" marB="0" anchor="ctr"/>
                </a:tc>
                <a:tc>
                  <a:txBody>
                    <a:bodyPr/>
                    <a:lstStyle/>
                    <a:p>
                      <a:pPr algn="r"/>
                      <a:r>
                        <a:rPr lang="en-GB" b="1" dirty="0">
                          <a:effectLst/>
                        </a:rPr>
                        <a:t>8924</a:t>
                      </a:r>
                    </a:p>
                  </a:txBody>
                  <a:tcPr marL="0" marR="0" marT="0" marB="0" anchor="ctr"/>
                </a:tc>
                <a:tc>
                  <a:txBody>
                    <a:bodyPr/>
                    <a:lstStyle/>
                    <a:p>
                      <a:pPr algn="r"/>
                      <a:r>
                        <a:rPr lang="en-GB" b="1" dirty="0">
                          <a:effectLst/>
                        </a:rPr>
                        <a:t>2693</a:t>
                      </a:r>
                    </a:p>
                  </a:txBody>
                  <a:tcPr marL="0" marR="0" marT="0" marB="0" anchor="ctr"/>
                </a:tc>
                <a:tc>
                  <a:txBody>
                    <a:bodyPr/>
                    <a:lstStyle/>
                    <a:p>
                      <a:pPr algn="r"/>
                      <a:r>
                        <a:rPr lang="en-GB" b="1" dirty="0">
                          <a:effectLst/>
                        </a:rPr>
                        <a:t>30</a:t>
                      </a:r>
                    </a:p>
                  </a:txBody>
                  <a:tcPr marL="0" marR="0" marT="0" marB="0" anchor="ctr"/>
                </a:tc>
                <a:extLst>
                  <a:ext uri="{0D108BD9-81ED-4DB2-BD59-A6C34878D82A}">
                    <a16:rowId xmlns:a16="http://schemas.microsoft.com/office/drawing/2014/main" xmlns="" val="3359086766"/>
                  </a:ext>
                </a:extLst>
              </a:tr>
              <a:tr h="491461">
                <a:tc>
                  <a:txBody>
                    <a:bodyPr/>
                    <a:lstStyle/>
                    <a:p>
                      <a:pPr algn="r"/>
                      <a:r>
                        <a:rPr lang="en-GB" b="1" dirty="0">
                          <a:effectLst/>
                        </a:rPr>
                        <a:t>2022</a:t>
                      </a:r>
                    </a:p>
                  </a:txBody>
                  <a:tcPr marL="0" marR="0" marT="0" marB="0" anchor="ctr"/>
                </a:tc>
                <a:tc>
                  <a:txBody>
                    <a:bodyPr/>
                    <a:lstStyle/>
                    <a:p>
                      <a:pPr algn="r"/>
                      <a:r>
                        <a:rPr lang="en-GB" b="1" dirty="0">
                          <a:effectLst/>
                        </a:rPr>
                        <a:t>10559</a:t>
                      </a:r>
                    </a:p>
                  </a:txBody>
                  <a:tcPr marL="0" marR="0" marT="0" marB="0" anchor="ctr"/>
                </a:tc>
                <a:tc>
                  <a:txBody>
                    <a:bodyPr/>
                    <a:lstStyle/>
                    <a:p>
                      <a:pPr algn="r"/>
                      <a:r>
                        <a:rPr lang="en-GB" b="1" dirty="0">
                          <a:effectLst/>
                        </a:rPr>
                        <a:t>3688</a:t>
                      </a:r>
                    </a:p>
                  </a:txBody>
                  <a:tcPr marL="0" marR="0" marT="0" marB="0" anchor="ctr"/>
                </a:tc>
                <a:tc>
                  <a:txBody>
                    <a:bodyPr/>
                    <a:lstStyle/>
                    <a:p>
                      <a:pPr algn="r"/>
                      <a:r>
                        <a:rPr lang="en-GB" b="1" dirty="0">
                          <a:effectLst/>
                        </a:rPr>
                        <a:t>34,9</a:t>
                      </a:r>
                    </a:p>
                  </a:txBody>
                  <a:tcPr marL="0" marR="0" marT="0" marB="0" anchor="ctr"/>
                </a:tc>
                <a:extLst>
                  <a:ext uri="{0D108BD9-81ED-4DB2-BD59-A6C34878D82A}">
                    <a16:rowId xmlns:a16="http://schemas.microsoft.com/office/drawing/2014/main" xmlns="" val="1546397891"/>
                  </a:ext>
                </a:extLst>
              </a:tr>
            </a:tbl>
          </a:graphicData>
        </a:graphic>
      </p:graphicFrame>
      <p:graphicFrame>
        <p:nvGraphicFramePr>
          <p:cNvPr id="11" name="Table 10">
            <a:extLst>
              <a:ext uri="{FF2B5EF4-FFF2-40B4-BE49-F238E27FC236}">
                <a16:creationId xmlns:a16="http://schemas.microsoft.com/office/drawing/2014/main" xmlns="" id="{0A28DBA3-F122-949C-A4DB-1F8D68DC5E3A}"/>
              </a:ext>
            </a:extLst>
          </p:cNvPr>
          <p:cNvGraphicFramePr>
            <a:graphicFrameLocks noGrp="1"/>
          </p:cNvGraphicFramePr>
          <p:nvPr>
            <p:extLst>
              <p:ext uri="{D42A27DB-BD31-4B8C-83A1-F6EECF244321}">
                <p14:modId xmlns:p14="http://schemas.microsoft.com/office/powerpoint/2010/main" xmlns="" val="55441117"/>
              </p:ext>
            </p:extLst>
          </p:nvPr>
        </p:nvGraphicFramePr>
        <p:xfrm>
          <a:off x="299519" y="3623397"/>
          <a:ext cx="8016899" cy="2069724"/>
        </p:xfrm>
        <a:graphic>
          <a:graphicData uri="http://schemas.openxmlformats.org/drawingml/2006/table">
            <a:tbl>
              <a:tblPr firstRow="1" bandRow="1">
                <a:tableStyleId>{5C22544A-7EE6-4342-B048-85BDC9FD1C3A}</a:tableStyleId>
              </a:tblPr>
              <a:tblGrid>
                <a:gridCol w="1304445">
                  <a:extLst>
                    <a:ext uri="{9D8B030D-6E8A-4147-A177-3AD203B41FA5}">
                      <a16:colId xmlns:a16="http://schemas.microsoft.com/office/drawing/2014/main" xmlns="" val="2490560105"/>
                    </a:ext>
                  </a:extLst>
                </a:gridCol>
                <a:gridCol w="2201250">
                  <a:extLst>
                    <a:ext uri="{9D8B030D-6E8A-4147-A177-3AD203B41FA5}">
                      <a16:colId xmlns:a16="http://schemas.microsoft.com/office/drawing/2014/main" xmlns="" val="77244145"/>
                    </a:ext>
                  </a:extLst>
                </a:gridCol>
                <a:gridCol w="2038194">
                  <a:extLst>
                    <a:ext uri="{9D8B030D-6E8A-4147-A177-3AD203B41FA5}">
                      <a16:colId xmlns:a16="http://schemas.microsoft.com/office/drawing/2014/main" xmlns="" val="2334101668"/>
                    </a:ext>
                  </a:extLst>
                </a:gridCol>
                <a:gridCol w="2473010">
                  <a:extLst>
                    <a:ext uri="{9D8B030D-6E8A-4147-A177-3AD203B41FA5}">
                      <a16:colId xmlns:a16="http://schemas.microsoft.com/office/drawing/2014/main" xmlns="" val="302515992"/>
                    </a:ext>
                  </a:extLst>
                </a:gridCol>
              </a:tblGrid>
              <a:tr h="517431">
                <a:tc>
                  <a:txBody>
                    <a:bodyPr/>
                    <a:lstStyle/>
                    <a:p>
                      <a:r>
                        <a:rPr lang="en-GB" b="1" dirty="0">
                          <a:effectLst/>
                        </a:rPr>
                        <a:t>YEAR </a:t>
                      </a:r>
                    </a:p>
                  </a:txBody>
                  <a:tcPr marL="0" marR="0" marT="0" marB="0" anchor="ctr"/>
                </a:tc>
                <a:tc>
                  <a:txBody>
                    <a:bodyPr/>
                    <a:lstStyle/>
                    <a:p>
                      <a:r>
                        <a:rPr lang="en-GB" b="1" dirty="0">
                          <a:effectLst/>
                        </a:rPr>
                        <a:t>ENROLMENT</a:t>
                      </a:r>
                    </a:p>
                  </a:txBody>
                  <a:tcPr marL="0" marR="0" marT="0" marB="0" anchor="ctr"/>
                </a:tc>
                <a:tc>
                  <a:txBody>
                    <a:bodyPr/>
                    <a:lstStyle/>
                    <a:p>
                      <a:r>
                        <a:rPr lang="en-GB" b="1" dirty="0">
                          <a:effectLst/>
                        </a:rPr>
                        <a:t>FEMALE</a:t>
                      </a:r>
                    </a:p>
                  </a:txBody>
                  <a:tcPr marL="0" marR="0" marT="0" marB="0" anchor="ctr"/>
                </a:tc>
                <a:tc>
                  <a:txBody>
                    <a:bodyPr/>
                    <a:lstStyle/>
                    <a:p>
                      <a:r>
                        <a:rPr lang="en-GB" b="1" dirty="0">
                          <a:effectLst/>
                        </a:rPr>
                        <a:t>FEMALE%</a:t>
                      </a:r>
                    </a:p>
                  </a:txBody>
                  <a:tcPr marL="0" marR="0" marT="0" marB="0" anchor="ctr"/>
                </a:tc>
                <a:extLst>
                  <a:ext uri="{0D108BD9-81ED-4DB2-BD59-A6C34878D82A}">
                    <a16:rowId xmlns:a16="http://schemas.microsoft.com/office/drawing/2014/main" xmlns="" val="3446931550"/>
                  </a:ext>
                </a:extLst>
              </a:tr>
              <a:tr h="517431">
                <a:tc>
                  <a:txBody>
                    <a:bodyPr/>
                    <a:lstStyle/>
                    <a:p>
                      <a:pPr algn="r"/>
                      <a:r>
                        <a:rPr lang="en-GB" b="1" dirty="0">
                          <a:effectLst/>
                        </a:rPr>
                        <a:t>2020</a:t>
                      </a:r>
                    </a:p>
                  </a:txBody>
                  <a:tcPr marL="0" marR="0" marT="0" marB="0" anchor="ctr"/>
                </a:tc>
                <a:tc>
                  <a:txBody>
                    <a:bodyPr/>
                    <a:lstStyle/>
                    <a:p>
                      <a:pPr algn="r"/>
                      <a:r>
                        <a:rPr lang="en-GB" b="1" dirty="0">
                          <a:effectLst/>
                        </a:rPr>
                        <a:t>6775</a:t>
                      </a:r>
                    </a:p>
                  </a:txBody>
                  <a:tcPr marL="0" marR="0" marT="0" marB="0" anchor="ctr"/>
                </a:tc>
                <a:tc>
                  <a:txBody>
                    <a:bodyPr/>
                    <a:lstStyle/>
                    <a:p>
                      <a:pPr algn="r"/>
                      <a:r>
                        <a:rPr lang="en-GB" b="1" dirty="0">
                          <a:effectLst/>
                        </a:rPr>
                        <a:t>4496</a:t>
                      </a:r>
                    </a:p>
                  </a:txBody>
                  <a:tcPr marL="0" marR="0" marT="0" marB="0" anchor="ctr"/>
                </a:tc>
                <a:tc>
                  <a:txBody>
                    <a:bodyPr/>
                    <a:lstStyle/>
                    <a:p>
                      <a:pPr algn="r"/>
                      <a:r>
                        <a:rPr lang="en-GB" b="1" dirty="0">
                          <a:effectLst/>
                        </a:rPr>
                        <a:t>66,4</a:t>
                      </a:r>
                    </a:p>
                  </a:txBody>
                  <a:tcPr marL="0" marR="0" marT="0" marB="0" anchor="ctr"/>
                </a:tc>
                <a:extLst>
                  <a:ext uri="{0D108BD9-81ED-4DB2-BD59-A6C34878D82A}">
                    <a16:rowId xmlns:a16="http://schemas.microsoft.com/office/drawing/2014/main" xmlns="" val="2757228275"/>
                  </a:ext>
                </a:extLst>
              </a:tr>
              <a:tr h="517431">
                <a:tc>
                  <a:txBody>
                    <a:bodyPr/>
                    <a:lstStyle/>
                    <a:p>
                      <a:pPr algn="r"/>
                      <a:r>
                        <a:rPr lang="en-GB" b="1" dirty="0">
                          <a:effectLst/>
                        </a:rPr>
                        <a:t>2021</a:t>
                      </a:r>
                    </a:p>
                  </a:txBody>
                  <a:tcPr marL="0" marR="0" marT="0" marB="0" anchor="ctr"/>
                </a:tc>
                <a:tc>
                  <a:txBody>
                    <a:bodyPr/>
                    <a:lstStyle/>
                    <a:p>
                      <a:pPr algn="r"/>
                      <a:r>
                        <a:rPr lang="en-GB" b="1" dirty="0">
                          <a:effectLst/>
                        </a:rPr>
                        <a:t>8924</a:t>
                      </a:r>
                    </a:p>
                  </a:txBody>
                  <a:tcPr marL="0" marR="0" marT="0" marB="0" anchor="ctr"/>
                </a:tc>
                <a:tc>
                  <a:txBody>
                    <a:bodyPr/>
                    <a:lstStyle/>
                    <a:p>
                      <a:pPr algn="r"/>
                      <a:r>
                        <a:rPr lang="en-GB" b="1" dirty="0">
                          <a:effectLst/>
                        </a:rPr>
                        <a:t>6231</a:t>
                      </a:r>
                    </a:p>
                  </a:txBody>
                  <a:tcPr marL="0" marR="0" marT="0" marB="0" anchor="ctr"/>
                </a:tc>
                <a:tc>
                  <a:txBody>
                    <a:bodyPr/>
                    <a:lstStyle/>
                    <a:p>
                      <a:pPr algn="r"/>
                      <a:r>
                        <a:rPr lang="en-GB" b="1" dirty="0">
                          <a:effectLst/>
                        </a:rPr>
                        <a:t>70</a:t>
                      </a:r>
                    </a:p>
                  </a:txBody>
                  <a:tcPr marL="0" marR="0" marT="0" marB="0" anchor="ctr"/>
                </a:tc>
                <a:extLst>
                  <a:ext uri="{0D108BD9-81ED-4DB2-BD59-A6C34878D82A}">
                    <a16:rowId xmlns:a16="http://schemas.microsoft.com/office/drawing/2014/main" xmlns="" val="3179045095"/>
                  </a:ext>
                </a:extLst>
              </a:tr>
              <a:tr h="517431">
                <a:tc>
                  <a:txBody>
                    <a:bodyPr/>
                    <a:lstStyle/>
                    <a:p>
                      <a:pPr algn="r"/>
                      <a:r>
                        <a:rPr lang="en-GB" b="1" dirty="0">
                          <a:effectLst/>
                        </a:rPr>
                        <a:t>2022</a:t>
                      </a:r>
                    </a:p>
                  </a:txBody>
                  <a:tcPr marL="0" marR="0" marT="0" marB="0" anchor="ctr"/>
                </a:tc>
                <a:tc>
                  <a:txBody>
                    <a:bodyPr/>
                    <a:lstStyle/>
                    <a:p>
                      <a:pPr algn="r"/>
                      <a:r>
                        <a:rPr lang="en-GB" b="1" dirty="0">
                          <a:effectLst/>
                        </a:rPr>
                        <a:t>10559</a:t>
                      </a:r>
                    </a:p>
                  </a:txBody>
                  <a:tcPr marL="0" marR="0" marT="0" marB="0" anchor="ctr"/>
                </a:tc>
                <a:tc>
                  <a:txBody>
                    <a:bodyPr/>
                    <a:lstStyle/>
                    <a:p>
                      <a:pPr algn="r"/>
                      <a:r>
                        <a:rPr lang="en-GB" b="1" dirty="0">
                          <a:effectLst/>
                        </a:rPr>
                        <a:t>6871</a:t>
                      </a:r>
                    </a:p>
                  </a:txBody>
                  <a:tcPr marL="0" marR="0" marT="0" marB="0" anchor="ctr"/>
                </a:tc>
                <a:tc>
                  <a:txBody>
                    <a:bodyPr/>
                    <a:lstStyle/>
                    <a:p>
                      <a:pPr algn="r"/>
                      <a:r>
                        <a:rPr lang="en-GB" b="1" dirty="0">
                          <a:effectLst/>
                        </a:rPr>
                        <a:t>65,1</a:t>
                      </a:r>
                    </a:p>
                  </a:txBody>
                  <a:tcPr marL="0" marR="0" marT="0" marB="0" anchor="ctr"/>
                </a:tc>
                <a:extLst>
                  <a:ext uri="{0D108BD9-81ED-4DB2-BD59-A6C34878D82A}">
                    <a16:rowId xmlns:a16="http://schemas.microsoft.com/office/drawing/2014/main" xmlns="" val="1924633655"/>
                  </a:ext>
                </a:extLst>
              </a:tr>
            </a:tbl>
          </a:graphicData>
        </a:graphic>
      </p:graphicFrame>
    </p:spTree>
    <p:extLst>
      <p:ext uri="{BB962C8B-B14F-4D97-AF65-F5344CB8AC3E}">
        <p14:creationId xmlns:p14="http://schemas.microsoft.com/office/powerpoint/2010/main" xmlns="" val="297512910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938F6F-3025-4FBA-9319-79F849BB7791}"/>
              </a:ext>
            </a:extLst>
          </p:cNvPr>
          <p:cNvSpPr>
            <a:spLocks noGrp="1"/>
          </p:cNvSpPr>
          <p:nvPr>
            <p:ph type="title"/>
          </p:nvPr>
        </p:nvSpPr>
        <p:spPr>
          <a:xfrm>
            <a:off x="395536" y="116632"/>
            <a:ext cx="8496944" cy="1152128"/>
          </a:xfrm>
        </p:spPr>
        <p:txBody>
          <a:bodyPr/>
          <a:lstStyle/>
          <a:p>
            <a:r>
              <a:rPr lang="en-US" b="1" dirty="0"/>
              <a:t>Teaching and Learning continues: Certification /Pass Rate</a:t>
            </a:r>
            <a:endParaRPr lang="en-ZA" b="1" dirty="0"/>
          </a:p>
        </p:txBody>
      </p:sp>
      <p:graphicFrame>
        <p:nvGraphicFramePr>
          <p:cNvPr id="7" name="Table 6">
            <a:extLst>
              <a:ext uri="{FF2B5EF4-FFF2-40B4-BE49-F238E27FC236}">
                <a16:creationId xmlns:a16="http://schemas.microsoft.com/office/drawing/2014/main" xmlns="" id="{123A6746-6DDB-2B98-E9FD-1DA6ECD760EF}"/>
              </a:ext>
            </a:extLst>
          </p:cNvPr>
          <p:cNvGraphicFramePr>
            <a:graphicFrameLocks noGrp="1"/>
          </p:cNvGraphicFramePr>
          <p:nvPr>
            <p:extLst>
              <p:ext uri="{D42A27DB-BD31-4B8C-83A1-F6EECF244321}">
                <p14:modId xmlns:p14="http://schemas.microsoft.com/office/powerpoint/2010/main" xmlns="" val="2034171035"/>
              </p:ext>
            </p:extLst>
          </p:nvPr>
        </p:nvGraphicFramePr>
        <p:xfrm>
          <a:off x="755576" y="1060966"/>
          <a:ext cx="7887890" cy="1851650"/>
        </p:xfrm>
        <a:graphic>
          <a:graphicData uri="http://schemas.openxmlformats.org/drawingml/2006/table">
            <a:tbl>
              <a:tblPr firstRow="1" bandRow="1">
                <a:tableStyleId>{5C22544A-7EE6-4342-B048-85BDC9FD1C3A}</a:tableStyleId>
              </a:tblPr>
              <a:tblGrid>
                <a:gridCol w="2010181">
                  <a:extLst>
                    <a:ext uri="{9D8B030D-6E8A-4147-A177-3AD203B41FA5}">
                      <a16:colId xmlns:a16="http://schemas.microsoft.com/office/drawing/2014/main" xmlns="" val="1362392950"/>
                    </a:ext>
                  </a:extLst>
                </a:gridCol>
                <a:gridCol w="5877709">
                  <a:extLst>
                    <a:ext uri="{9D8B030D-6E8A-4147-A177-3AD203B41FA5}">
                      <a16:colId xmlns:a16="http://schemas.microsoft.com/office/drawing/2014/main" xmlns="" val="729522159"/>
                    </a:ext>
                  </a:extLst>
                </a:gridCol>
              </a:tblGrid>
              <a:tr h="451184">
                <a:tc>
                  <a:txBody>
                    <a:bodyPr/>
                    <a:lstStyle/>
                    <a:p>
                      <a:pPr marL="0" algn="l" rtl="0" eaLnBrk="1" latinLnBrk="0" hangingPunct="1">
                        <a:spcBef>
                          <a:spcPts val="0"/>
                        </a:spcBef>
                        <a:spcAft>
                          <a:spcPts val="0"/>
                        </a:spcAft>
                      </a:pPr>
                      <a:r>
                        <a:rPr lang="en-GB" sz="3300" kern="1200" dirty="0">
                          <a:effectLst/>
                        </a:rPr>
                        <a:t>YEAR</a:t>
                      </a:r>
                      <a:endParaRPr lang="en-GB" dirty="0">
                        <a:effectLst/>
                      </a:endParaRPr>
                    </a:p>
                  </a:txBody>
                  <a:tcPr marL="0" marR="0" marT="0" marB="0" anchor="ctr"/>
                </a:tc>
                <a:tc>
                  <a:txBody>
                    <a:bodyPr/>
                    <a:lstStyle/>
                    <a:p>
                      <a:pPr marL="0" algn="l" rtl="0" eaLnBrk="1" latinLnBrk="0" hangingPunct="1">
                        <a:spcBef>
                          <a:spcPts val="0"/>
                        </a:spcBef>
                        <a:spcAft>
                          <a:spcPts val="0"/>
                        </a:spcAft>
                      </a:pPr>
                      <a:r>
                        <a:rPr lang="en-GB" sz="2400" kern="1200" dirty="0">
                          <a:effectLst/>
                        </a:rPr>
                        <a:t>CERTIFICATION%</a:t>
                      </a:r>
                      <a:endParaRPr lang="en-GB" sz="2400" dirty="0">
                        <a:effectLst/>
                      </a:endParaRPr>
                    </a:p>
                  </a:txBody>
                  <a:tcPr marL="0" marR="0" marT="0" marB="0" anchor="ctr"/>
                </a:tc>
                <a:extLst>
                  <a:ext uri="{0D108BD9-81ED-4DB2-BD59-A6C34878D82A}">
                    <a16:rowId xmlns:a16="http://schemas.microsoft.com/office/drawing/2014/main" xmlns="" val="2297457796"/>
                  </a:ext>
                </a:extLst>
              </a:tr>
              <a:tr h="451184">
                <a:tc>
                  <a:txBody>
                    <a:bodyPr/>
                    <a:lstStyle/>
                    <a:p>
                      <a:pPr marL="0" algn="l" rtl="0" eaLnBrk="1" latinLnBrk="0" hangingPunct="1">
                        <a:spcBef>
                          <a:spcPts val="0"/>
                        </a:spcBef>
                        <a:spcAft>
                          <a:spcPts val="0"/>
                        </a:spcAft>
                      </a:pPr>
                      <a:r>
                        <a:rPr lang="en-GB" sz="1400" kern="1200" dirty="0">
                          <a:effectLst/>
                        </a:rPr>
                        <a:t>2020</a:t>
                      </a:r>
                      <a:endParaRPr lang="en-GB" sz="1400" dirty="0">
                        <a:effectLst/>
                      </a:endParaRPr>
                    </a:p>
                  </a:txBody>
                  <a:tcPr marL="0" marR="0" marT="0" marB="0" anchor="ctr"/>
                </a:tc>
                <a:tc>
                  <a:txBody>
                    <a:bodyPr/>
                    <a:lstStyle/>
                    <a:p>
                      <a:pPr marL="0" algn="l" rtl="0" eaLnBrk="1" latinLnBrk="0" hangingPunct="1">
                        <a:spcBef>
                          <a:spcPts val="0"/>
                        </a:spcBef>
                        <a:spcAft>
                          <a:spcPts val="0"/>
                        </a:spcAft>
                      </a:pPr>
                      <a:r>
                        <a:rPr lang="en-GB" sz="1400" kern="1200" dirty="0">
                          <a:effectLst/>
                        </a:rPr>
                        <a:t>43,4</a:t>
                      </a:r>
                    </a:p>
                  </a:txBody>
                  <a:tcPr marL="0" marR="0" marT="0" marB="0" anchor="ctr"/>
                </a:tc>
                <a:extLst>
                  <a:ext uri="{0D108BD9-81ED-4DB2-BD59-A6C34878D82A}">
                    <a16:rowId xmlns:a16="http://schemas.microsoft.com/office/drawing/2014/main" xmlns="" val="1830169988"/>
                  </a:ext>
                </a:extLst>
              </a:tr>
              <a:tr h="446362">
                <a:tc>
                  <a:txBody>
                    <a:bodyPr/>
                    <a:lstStyle/>
                    <a:p>
                      <a:pPr marL="0" algn="l" rtl="0" eaLnBrk="1" latinLnBrk="0" hangingPunct="1">
                        <a:spcBef>
                          <a:spcPts val="0"/>
                        </a:spcBef>
                        <a:spcAft>
                          <a:spcPts val="0"/>
                        </a:spcAft>
                      </a:pPr>
                      <a:r>
                        <a:rPr lang="en-GB" sz="1400" kern="1200" dirty="0">
                          <a:effectLst/>
                        </a:rPr>
                        <a:t>2021</a:t>
                      </a:r>
                      <a:endParaRPr lang="en-GB" sz="1400" dirty="0">
                        <a:effectLst/>
                      </a:endParaRPr>
                    </a:p>
                  </a:txBody>
                  <a:tcPr marL="0" marR="0" marT="0" marB="0" anchor="ctr"/>
                </a:tc>
                <a:tc>
                  <a:txBody>
                    <a:bodyPr/>
                    <a:lstStyle/>
                    <a:p>
                      <a:pPr marL="0" algn="l" rtl="0" eaLnBrk="1" latinLnBrk="0" hangingPunct="1">
                        <a:spcBef>
                          <a:spcPts val="0"/>
                        </a:spcBef>
                        <a:spcAft>
                          <a:spcPts val="0"/>
                        </a:spcAft>
                      </a:pPr>
                      <a:r>
                        <a:rPr lang="en-GB" sz="1400" kern="1200" dirty="0">
                          <a:effectLst/>
                        </a:rPr>
                        <a:t>22,5</a:t>
                      </a:r>
                      <a:endParaRPr lang="en-GB" sz="1400" dirty="0">
                        <a:effectLst/>
                      </a:endParaRPr>
                    </a:p>
                  </a:txBody>
                  <a:tcPr marL="0" marR="0" marT="0" marB="0" anchor="ctr"/>
                </a:tc>
                <a:extLst>
                  <a:ext uri="{0D108BD9-81ED-4DB2-BD59-A6C34878D82A}">
                    <a16:rowId xmlns:a16="http://schemas.microsoft.com/office/drawing/2014/main" xmlns="" val="2472436531"/>
                  </a:ext>
                </a:extLst>
              </a:tr>
              <a:tr h="451184">
                <a:tc>
                  <a:txBody>
                    <a:bodyPr/>
                    <a:lstStyle/>
                    <a:p>
                      <a:pPr marL="0" algn="l" rtl="0" eaLnBrk="1" latinLnBrk="0" hangingPunct="1">
                        <a:spcBef>
                          <a:spcPts val="0"/>
                        </a:spcBef>
                        <a:spcAft>
                          <a:spcPts val="0"/>
                        </a:spcAft>
                      </a:pPr>
                      <a:r>
                        <a:rPr lang="en-GB" sz="1400" kern="1200" dirty="0">
                          <a:effectLst/>
                        </a:rPr>
                        <a:t>2022</a:t>
                      </a:r>
                      <a:endParaRPr lang="en-GB" sz="1400" dirty="0">
                        <a:effectLst/>
                      </a:endParaRPr>
                    </a:p>
                  </a:txBody>
                  <a:tcPr marL="0" marR="0" marT="0" marB="0" anchor="ctr"/>
                </a:tc>
                <a:tc>
                  <a:txBody>
                    <a:bodyPr/>
                    <a:lstStyle/>
                    <a:p>
                      <a:pPr marL="0" algn="l" rtl="0" eaLnBrk="1" latinLnBrk="0" hangingPunct="1">
                        <a:spcBef>
                          <a:spcPts val="0"/>
                        </a:spcBef>
                        <a:spcAft>
                          <a:spcPts val="0"/>
                        </a:spcAft>
                      </a:pPr>
                      <a:r>
                        <a:rPr lang="en-GB" sz="1400" kern="1200" dirty="0">
                          <a:effectLst/>
                        </a:rPr>
                        <a:t>44,59</a:t>
                      </a:r>
                      <a:endParaRPr lang="en-GB" sz="1400" dirty="0">
                        <a:effectLst/>
                      </a:endParaRPr>
                    </a:p>
                  </a:txBody>
                  <a:tcPr marL="0" marR="0" marT="0" marB="0" anchor="ctr"/>
                </a:tc>
                <a:extLst>
                  <a:ext uri="{0D108BD9-81ED-4DB2-BD59-A6C34878D82A}">
                    <a16:rowId xmlns:a16="http://schemas.microsoft.com/office/drawing/2014/main" xmlns="" val="3469524801"/>
                  </a:ext>
                </a:extLst>
              </a:tr>
            </a:tbl>
          </a:graphicData>
        </a:graphic>
      </p:graphicFrame>
      <p:graphicFrame>
        <p:nvGraphicFramePr>
          <p:cNvPr id="9" name="Table 8">
            <a:extLst>
              <a:ext uri="{FF2B5EF4-FFF2-40B4-BE49-F238E27FC236}">
                <a16:creationId xmlns:a16="http://schemas.microsoft.com/office/drawing/2014/main" xmlns="" id="{E65FED58-E2D1-88C1-4414-1AC8C9459925}"/>
              </a:ext>
            </a:extLst>
          </p:cNvPr>
          <p:cNvGraphicFramePr>
            <a:graphicFrameLocks noGrp="1"/>
          </p:cNvGraphicFramePr>
          <p:nvPr>
            <p:extLst>
              <p:ext uri="{D42A27DB-BD31-4B8C-83A1-F6EECF244321}">
                <p14:modId xmlns:p14="http://schemas.microsoft.com/office/powerpoint/2010/main" xmlns="" val="459835562"/>
              </p:ext>
            </p:extLst>
          </p:nvPr>
        </p:nvGraphicFramePr>
        <p:xfrm>
          <a:off x="755576" y="3423530"/>
          <a:ext cx="7919376" cy="2373504"/>
        </p:xfrm>
        <a:graphic>
          <a:graphicData uri="http://schemas.openxmlformats.org/drawingml/2006/table">
            <a:tbl>
              <a:tblPr firstRow="1" bandRow="1">
                <a:tableStyleId>{5C22544A-7EE6-4342-B048-85BDC9FD1C3A}</a:tableStyleId>
              </a:tblPr>
              <a:tblGrid>
                <a:gridCol w="2184018">
                  <a:extLst>
                    <a:ext uri="{9D8B030D-6E8A-4147-A177-3AD203B41FA5}">
                      <a16:colId xmlns:a16="http://schemas.microsoft.com/office/drawing/2014/main" xmlns="" val="1927097408"/>
                    </a:ext>
                  </a:extLst>
                </a:gridCol>
                <a:gridCol w="5735358">
                  <a:extLst>
                    <a:ext uri="{9D8B030D-6E8A-4147-A177-3AD203B41FA5}">
                      <a16:colId xmlns:a16="http://schemas.microsoft.com/office/drawing/2014/main" xmlns="" val="3808294334"/>
                    </a:ext>
                  </a:extLst>
                </a:gridCol>
              </a:tblGrid>
              <a:tr h="442674">
                <a:tc>
                  <a:txBody>
                    <a:bodyPr/>
                    <a:lstStyle/>
                    <a:p>
                      <a:pPr marL="0" algn="l" rtl="0" eaLnBrk="1" latinLnBrk="0" hangingPunct="1">
                        <a:spcBef>
                          <a:spcPts val="0"/>
                        </a:spcBef>
                        <a:spcAft>
                          <a:spcPts val="0"/>
                        </a:spcAft>
                      </a:pPr>
                      <a:r>
                        <a:rPr lang="en-GB" sz="2400" kern="1200" dirty="0">
                          <a:effectLst/>
                        </a:rPr>
                        <a:t>YEAR </a:t>
                      </a:r>
                      <a:endParaRPr lang="en-GB" sz="2400" dirty="0">
                        <a:effectLst/>
                      </a:endParaRPr>
                    </a:p>
                  </a:txBody>
                  <a:tcPr marL="0" marR="0" marT="0" marB="0" anchor="ctr"/>
                </a:tc>
                <a:tc>
                  <a:txBody>
                    <a:bodyPr/>
                    <a:lstStyle/>
                    <a:p>
                      <a:pPr marL="0" algn="l" rtl="0" eaLnBrk="1" latinLnBrk="0" hangingPunct="1">
                        <a:spcBef>
                          <a:spcPts val="0"/>
                        </a:spcBef>
                        <a:spcAft>
                          <a:spcPts val="0"/>
                        </a:spcAft>
                      </a:pPr>
                      <a:r>
                        <a:rPr lang="en-GB" sz="2400" kern="1200" dirty="0">
                          <a:effectLst/>
                        </a:rPr>
                        <a:t>PASS% ( PROGRESSION)</a:t>
                      </a:r>
                      <a:endParaRPr lang="en-GB" sz="2400" dirty="0">
                        <a:effectLst/>
                      </a:endParaRPr>
                    </a:p>
                  </a:txBody>
                  <a:tcPr marL="0" marR="0" marT="0" marB="0" anchor="ctr"/>
                </a:tc>
                <a:extLst>
                  <a:ext uri="{0D108BD9-81ED-4DB2-BD59-A6C34878D82A}">
                    <a16:rowId xmlns:a16="http://schemas.microsoft.com/office/drawing/2014/main" xmlns="" val="652650544"/>
                  </a:ext>
                </a:extLst>
              </a:tr>
              <a:tr h="643610">
                <a:tc>
                  <a:txBody>
                    <a:bodyPr/>
                    <a:lstStyle/>
                    <a:p>
                      <a:pPr marL="0" algn="l" rtl="0" eaLnBrk="1" latinLnBrk="0" hangingPunct="1">
                        <a:spcBef>
                          <a:spcPts val="0"/>
                        </a:spcBef>
                        <a:spcAft>
                          <a:spcPts val="0"/>
                        </a:spcAft>
                      </a:pPr>
                      <a:r>
                        <a:rPr lang="en-GB" sz="1400" kern="1200" dirty="0">
                          <a:effectLst/>
                        </a:rPr>
                        <a:t>2020</a:t>
                      </a:r>
                      <a:endParaRPr lang="en-GB" sz="1400" dirty="0">
                        <a:effectLst/>
                      </a:endParaRPr>
                    </a:p>
                  </a:txBody>
                  <a:tcPr marL="0" marR="0" marT="0" marB="0" anchor="ctr"/>
                </a:tc>
                <a:tc>
                  <a:txBody>
                    <a:bodyPr/>
                    <a:lstStyle/>
                    <a:p>
                      <a:pPr marL="0" algn="l" rtl="0" eaLnBrk="1" latinLnBrk="0" hangingPunct="1">
                        <a:spcBef>
                          <a:spcPts val="0"/>
                        </a:spcBef>
                        <a:spcAft>
                          <a:spcPts val="0"/>
                        </a:spcAft>
                      </a:pPr>
                      <a:r>
                        <a:rPr lang="en-GB" sz="1400" kern="1200" dirty="0">
                          <a:effectLst/>
                        </a:rPr>
                        <a:t>53,62</a:t>
                      </a:r>
                    </a:p>
                  </a:txBody>
                  <a:tcPr marL="0" marR="0" marT="0" marB="0" anchor="ctr"/>
                </a:tc>
                <a:extLst>
                  <a:ext uri="{0D108BD9-81ED-4DB2-BD59-A6C34878D82A}">
                    <a16:rowId xmlns:a16="http://schemas.microsoft.com/office/drawing/2014/main" xmlns="" val="1940149306"/>
                  </a:ext>
                </a:extLst>
              </a:tr>
              <a:tr h="643610">
                <a:tc>
                  <a:txBody>
                    <a:bodyPr/>
                    <a:lstStyle/>
                    <a:p>
                      <a:pPr marL="0" algn="l" rtl="0" eaLnBrk="1" latinLnBrk="0" hangingPunct="1">
                        <a:spcBef>
                          <a:spcPts val="0"/>
                        </a:spcBef>
                        <a:spcAft>
                          <a:spcPts val="0"/>
                        </a:spcAft>
                      </a:pPr>
                      <a:r>
                        <a:rPr lang="en-GB" sz="1400" kern="1200" dirty="0">
                          <a:effectLst/>
                        </a:rPr>
                        <a:t>2021</a:t>
                      </a:r>
                      <a:endParaRPr lang="en-GB" sz="1400" dirty="0">
                        <a:effectLst/>
                      </a:endParaRPr>
                    </a:p>
                  </a:txBody>
                  <a:tcPr marL="0" marR="0" marT="0" marB="0" anchor="ctr"/>
                </a:tc>
                <a:tc>
                  <a:txBody>
                    <a:bodyPr/>
                    <a:lstStyle/>
                    <a:p>
                      <a:pPr marL="0" algn="l" rtl="0" eaLnBrk="1" latinLnBrk="0" hangingPunct="1">
                        <a:spcBef>
                          <a:spcPts val="0"/>
                        </a:spcBef>
                        <a:spcAft>
                          <a:spcPts val="0"/>
                        </a:spcAft>
                      </a:pPr>
                      <a:r>
                        <a:rPr lang="en-GB" sz="1400" kern="1200" dirty="0">
                          <a:effectLst/>
                        </a:rPr>
                        <a:t>49</a:t>
                      </a:r>
                      <a:endParaRPr lang="en-GB" sz="1400" dirty="0">
                        <a:effectLst/>
                      </a:endParaRPr>
                    </a:p>
                  </a:txBody>
                  <a:tcPr marL="0" marR="0" marT="0" marB="0" anchor="ctr"/>
                </a:tc>
                <a:extLst>
                  <a:ext uri="{0D108BD9-81ED-4DB2-BD59-A6C34878D82A}">
                    <a16:rowId xmlns:a16="http://schemas.microsoft.com/office/drawing/2014/main" xmlns="" val="3202181843"/>
                  </a:ext>
                </a:extLst>
              </a:tr>
              <a:tr h="643610">
                <a:tc>
                  <a:txBody>
                    <a:bodyPr/>
                    <a:lstStyle/>
                    <a:p>
                      <a:pPr marL="0" algn="l" rtl="0" eaLnBrk="1" latinLnBrk="0" hangingPunct="1">
                        <a:spcBef>
                          <a:spcPts val="0"/>
                        </a:spcBef>
                        <a:spcAft>
                          <a:spcPts val="0"/>
                        </a:spcAft>
                      </a:pPr>
                      <a:r>
                        <a:rPr lang="en-GB" sz="1400" kern="1200" dirty="0">
                          <a:effectLst/>
                        </a:rPr>
                        <a:t>2022</a:t>
                      </a:r>
                      <a:endParaRPr lang="en-GB" sz="1400" dirty="0">
                        <a:effectLst/>
                      </a:endParaRPr>
                    </a:p>
                  </a:txBody>
                  <a:tcPr marL="0" marR="0" marT="0" marB="0" anchor="ctr"/>
                </a:tc>
                <a:tc>
                  <a:txBody>
                    <a:bodyPr/>
                    <a:lstStyle/>
                    <a:p>
                      <a:pPr marL="0" algn="l" rtl="0" eaLnBrk="1" latinLnBrk="0" hangingPunct="1">
                        <a:spcBef>
                          <a:spcPts val="0"/>
                        </a:spcBef>
                        <a:spcAft>
                          <a:spcPts val="0"/>
                        </a:spcAft>
                      </a:pPr>
                      <a:r>
                        <a:rPr lang="en-GB" sz="1400" kern="1200" dirty="0">
                          <a:effectLst/>
                        </a:rPr>
                        <a:t>58</a:t>
                      </a:r>
                      <a:endParaRPr lang="en-GB" sz="1400" dirty="0">
                        <a:effectLst/>
                      </a:endParaRPr>
                    </a:p>
                  </a:txBody>
                  <a:tcPr marL="0" marR="0" marT="0" marB="0" anchor="ctr"/>
                </a:tc>
                <a:extLst>
                  <a:ext uri="{0D108BD9-81ED-4DB2-BD59-A6C34878D82A}">
                    <a16:rowId xmlns:a16="http://schemas.microsoft.com/office/drawing/2014/main" xmlns="" val="2944197476"/>
                  </a:ext>
                </a:extLst>
              </a:tr>
            </a:tbl>
          </a:graphicData>
        </a:graphic>
      </p:graphicFrame>
    </p:spTree>
    <p:extLst>
      <p:ext uri="{BB962C8B-B14F-4D97-AF65-F5344CB8AC3E}">
        <p14:creationId xmlns:p14="http://schemas.microsoft.com/office/powerpoint/2010/main" xmlns="" val="339269995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938F6F-3025-4FBA-9319-79F849BB7791}"/>
              </a:ext>
            </a:extLst>
          </p:cNvPr>
          <p:cNvSpPr>
            <a:spLocks noGrp="1"/>
          </p:cNvSpPr>
          <p:nvPr>
            <p:ph type="title"/>
          </p:nvPr>
        </p:nvSpPr>
        <p:spPr>
          <a:xfrm>
            <a:off x="467544" y="188640"/>
            <a:ext cx="8160915" cy="1080120"/>
          </a:xfrm>
        </p:spPr>
        <p:txBody>
          <a:bodyPr/>
          <a:lstStyle/>
          <a:p>
            <a:r>
              <a:rPr lang="en-US" b="1" dirty="0"/>
              <a:t>Teaching and Learning continues: Retention and Drop-Out rates</a:t>
            </a:r>
            <a:endParaRPr lang="en-ZA" b="1" dirty="0"/>
          </a:p>
        </p:txBody>
      </p:sp>
      <p:graphicFrame>
        <p:nvGraphicFramePr>
          <p:cNvPr id="5" name="Content Placeholder 6">
            <a:extLst>
              <a:ext uri="{FF2B5EF4-FFF2-40B4-BE49-F238E27FC236}">
                <a16:creationId xmlns:a16="http://schemas.microsoft.com/office/drawing/2014/main" xmlns="" id="{1E839E0F-AA2A-555D-6476-F5905C7B11FF}"/>
              </a:ext>
            </a:extLst>
          </p:cNvPr>
          <p:cNvGraphicFramePr>
            <a:graphicFrameLocks/>
          </p:cNvGraphicFramePr>
          <p:nvPr>
            <p:extLst>
              <p:ext uri="{D42A27DB-BD31-4B8C-83A1-F6EECF244321}">
                <p14:modId xmlns:p14="http://schemas.microsoft.com/office/powerpoint/2010/main" xmlns="" val="1586029388"/>
              </p:ext>
            </p:extLst>
          </p:nvPr>
        </p:nvGraphicFramePr>
        <p:xfrm>
          <a:off x="251520" y="1484784"/>
          <a:ext cx="8757091" cy="4896544"/>
        </p:xfrm>
        <a:graphic>
          <a:graphicData uri="http://schemas.openxmlformats.org/drawingml/2006/table">
            <a:tbl>
              <a:tblPr firstRow="1" bandRow="1">
                <a:tableStyleId>{5C22544A-7EE6-4342-B048-85BDC9FD1C3A}</a:tableStyleId>
              </a:tblPr>
              <a:tblGrid>
                <a:gridCol w="1424882">
                  <a:extLst>
                    <a:ext uri="{9D8B030D-6E8A-4147-A177-3AD203B41FA5}">
                      <a16:colId xmlns:a16="http://schemas.microsoft.com/office/drawing/2014/main" xmlns="" val="1156960884"/>
                    </a:ext>
                  </a:extLst>
                </a:gridCol>
                <a:gridCol w="2404489">
                  <a:extLst>
                    <a:ext uri="{9D8B030D-6E8A-4147-A177-3AD203B41FA5}">
                      <a16:colId xmlns:a16="http://schemas.microsoft.com/office/drawing/2014/main" xmlns="" val="3484686242"/>
                    </a:ext>
                  </a:extLst>
                </a:gridCol>
                <a:gridCol w="2226379">
                  <a:extLst>
                    <a:ext uri="{9D8B030D-6E8A-4147-A177-3AD203B41FA5}">
                      <a16:colId xmlns:a16="http://schemas.microsoft.com/office/drawing/2014/main" xmlns="" val="3947045874"/>
                    </a:ext>
                  </a:extLst>
                </a:gridCol>
                <a:gridCol w="2701341">
                  <a:extLst>
                    <a:ext uri="{9D8B030D-6E8A-4147-A177-3AD203B41FA5}">
                      <a16:colId xmlns:a16="http://schemas.microsoft.com/office/drawing/2014/main" xmlns="" val="4100521313"/>
                    </a:ext>
                  </a:extLst>
                </a:gridCol>
              </a:tblGrid>
              <a:tr h="1224136">
                <a:tc>
                  <a:txBody>
                    <a:bodyPr/>
                    <a:lstStyle/>
                    <a:p>
                      <a:r>
                        <a:rPr lang="en-GB" b="1" dirty="0">
                          <a:effectLst/>
                        </a:rPr>
                        <a:t>Year </a:t>
                      </a:r>
                    </a:p>
                  </a:txBody>
                  <a:tcPr marL="0" marR="0" marT="0" marB="0" anchor="ctr"/>
                </a:tc>
                <a:tc>
                  <a:txBody>
                    <a:bodyPr/>
                    <a:lstStyle/>
                    <a:p>
                      <a:r>
                        <a:rPr lang="en-GB" b="1" dirty="0">
                          <a:effectLst/>
                        </a:rPr>
                        <a:t>ENROLMENT</a:t>
                      </a:r>
                    </a:p>
                  </a:txBody>
                  <a:tcPr marL="0" marR="0" marT="0" marB="0" anchor="ctr"/>
                </a:tc>
                <a:tc>
                  <a:txBody>
                    <a:bodyPr/>
                    <a:lstStyle/>
                    <a:p>
                      <a:r>
                        <a:rPr lang="en-GB" b="1" dirty="0">
                          <a:effectLst/>
                        </a:rPr>
                        <a:t>DROP OUT</a:t>
                      </a:r>
                    </a:p>
                  </a:txBody>
                  <a:tcPr marL="0" marR="0" marT="0" marB="0" anchor="ctr"/>
                </a:tc>
                <a:tc>
                  <a:txBody>
                    <a:bodyPr/>
                    <a:lstStyle/>
                    <a:p>
                      <a:r>
                        <a:rPr lang="en-GB" b="1" dirty="0">
                          <a:effectLst/>
                        </a:rPr>
                        <a:t>DROP OUT%</a:t>
                      </a:r>
                    </a:p>
                  </a:txBody>
                  <a:tcPr marL="0" marR="0" marT="0" marB="0" anchor="ctr"/>
                </a:tc>
                <a:extLst>
                  <a:ext uri="{0D108BD9-81ED-4DB2-BD59-A6C34878D82A}">
                    <a16:rowId xmlns:a16="http://schemas.microsoft.com/office/drawing/2014/main" xmlns="" val="1565531319"/>
                  </a:ext>
                </a:extLst>
              </a:tr>
              <a:tr h="1224136">
                <a:tc>
                  <a:txBody>
                    <a:bodyPr/>
                    <a:lstStyle/>
                    <a:p>
                      <a:pPr algn="l"/>
                      <a:r>
                        <a:rPr lang="en-GB" b="1" dirty="0">
                          <a:effectLst/>
                        </a:rPr>
                        <a:t>2020</a:t>
                      </a:r>
                    </a:p>
                  </a:txBody>
                  <a:tcPr marL="0" marR="0" marT="0" marB="0" anchor="ctr"/>
                </a:tc>
                <a:tc>
                  <a:txBody>
                    <a:bodyPr/>
                    <a:lstStyle/>
                    <a:p>
                      <a:pPr algn="l"/>
                      <a:r>
                        <a:rPr lang="en-GB" b="1" dirty="0">
                          <a:effectLst/>
                        </a:rPr>
                        <a:t>6775</a:t>
                      </a:r>
                    </a:p>
                  </a:txBody>
                  <a:tcPr marL="0" marR="0" marT="0" marB="0" anchor="ctr"/>
                </a:tc>
                <a:tc>
                  <a:txBody>
                    <a:bodyPr/>
                    <a:lstStyle/>
                    <a:p>
                      <a:pPr algn="l"/>
                      <a:r>
                        <a:rPr lang="en-GB" b="1" dirty="0">
                          <a:effectLst/>
                        </a:rPr>
                        <a:t>693</a:t>
                      </a:r>
                    </a:p>
                  </a:txBody>
                  <a:tcPr marL="0" marR="0" marT="0" marB="0" anchor="ctr"/>
                </a:tc>
                <a:tc>
                  <a:txBody>
                    <a:bodyPr/>
                    <a:lstStyle/>
                    <a:p>
                      <a:pPr algn="l"/>
                      <a:r>
                        <a:rPr lang="en-GB" b="1" dirty="0">
                          <a:effectLst/>
                        </a:rPr>
                        <a:t>10</a:t>
                      </a:r>
                    </a:p>
                  </a:txBody>
                  <a:tcPr marL="0" marR="0" marT="0" marB="0" anchor="ctr"/>
                </a:tc>
                <a:extLst>
                  <a:ext uri="{0D108BD9-81ED-4DB2-BD59-A6C34878D82A}">
                    <a16:rowId xmlns:a16="http://schemas.microsoft.com/office/drawing/2014/main" xmlns="" val="2078435040"/>
                  </a:ext>
                </a:extLst>
              </a:tr>
              <a:tr h="1224136">
                <a:tc>
                  <a:txBody>
                    <a:bodyPr/>
                    <a:lstStyle/>
                    <a:p>
                      <a:pPr algn="l"/>
                      <a:r>
                        <a:rPr lang="en-GB" b="1" dirty="0">
                          <a:effectLst/>
                        </a:rPr>
                        <a:t>2021</a:t>
                      </a:r>
                    </a:p>
                  </a:txBody>
                  <a:tcPr marL="0" marR="0" marT="0" marB="0" anchor="ctr"/>
                </a:tc>
                <a:tc>
                  <a:txBody>
                    <a:bodyPr/>
                    <a:lstStyle/>
                    <a:p>
                      <a:pPr algn="l"/>
                      <a:r>
                        <a:rPr lang="en-GB" b="1" dirty="0">
                          <a:effectLst/>
                        </a:rPr>
                        <a:t>8924</a:t>
                      </a:r>
                    </a:p>
                  </a:txBody>
                  <a:tcPr marL="0" marR="0" marT="0" marB="0" anchor="ctr"/>
                </a:tc>
                <a:tc>
                  <a:txBody>
                    <a:bodyPr/>
                    <a:lstStyle/>
                    <a:p>
                      <a:pPr algn="l"/>
                      <a:r>
                        <a:rPr lang="en-GB" b="1" dirty="0">
                          <a:effectLst/>
                        </a:rPr>
                        <a:t>339</a:t>
                      </a:r>
                    </a:p>
                  </a:txBody>
                  <a:tcPr marL="0" marR="0" marT="0" marB="0" anchor="ctr"/>
                </a:tc>
                <a:tc>
                  <a:txBody>
                    <a:bodyPr/>
                    <a:lstStyle/>
                    <a:p>
                      <a:pPr algn="l"/>
                      <a:r>
                        <a:rPr lang="en-GB" b="1" dirty="0">
                          <a:effectLst/>
                        </a:rPr>
                        <a:t>4</a:t>
                      </a:r>
                    </a:p>
                  </a:txBody>
                  <a:tcPr marL="0" marR="0" marT="0" marB="0" anchor="ctr"/>
                </a:tc>
                <a:extLst>
                  <a:ext uri="{0D108BD9-81ED-4DB2-BD59-A6C34878D82A}">
                    <a16:rowId xmlns:a16="http://schemas.microsoft.com/office/drawing/2014/main" xmlns="" val="2125143036"/>
                  </a:ext>
                </a:extLst>
              </a:tr>
              <a:tr h="1224136">
                <a:tc>
                  <a:txBody>
                    <a:bodyPr/>
                    <a:lstStyle/>
                    <a:p>
                      <a:pPr algn="l"/>
                      <a:r>
                        <a:rPr lang="en-GB" b="1" dirty="0">
                          <a:effectLst/>
                        </a:rPr>
                        <a:t>2022</a:t>
                      </a:r>
                    </a:p>
                  </a:txBody>
                  <a:tcPr marL="0" marR="0" marT="0" marB="0" anchor="ctr"/>
                </a:tc>
                <a:tc>
                  <a:txBody>
                    <a:bodyPr/>
                    <a:lstStyle/>
                    <a:p>
                      <a:pPr algn="l"/>
                      <a:r>
                        <a:rPr lang="en-GB" b="1" dirty="0">
                          <a:effectLst/>
                        </a:rPr>
                        <a:t>10559</a:t>
                      </a:r>
                    </a:p>
                  </a:txBody>
                  <a:tcPr marL="0" marR="0" marT="0" marB="0" anchor="ctr"/>
                </a:tc>
                <a:tc>
                  <a:txBody>
                    <a:bodyPr/>
                    <a:lstStyle/>
                    <a:p>
                      <a:pPr algn="l"/>
                      <a:r>
                        <a:rPr lang="en-GB" b="1" dirty="0">
                          <a:effectLst/>
                        </a:rPr>
                        <a:t>107</a:t>
                      </a:r>
                    </a:p>
                  </a:txBody>
                  <a:tcPr marL="0" marR="0" marT="0" marB="0" anchor="ctr"/>
                </a:tc>
                <a:tc>
                  <a:txBody>
                    <a:bodyPr/>
                    <a:lstStyle/>
                    <a:p>
                      <a:pPr algn="l"/>
                      <a:r>
                        <a:rPr lang="en-GB" b="1" dirty="0">
                          <a:effectLst/>
                        </a:rPr>
                        <a:t>1</a:t>
                      </a:r>
                    </a:p>
                  </a:txBody>
                  <a:tcPr marL="0" marR="0" marT="0" marB="0" anchor="ctr"/>
                </a:tc>
                <a:extLst>
                  <a:ext uri="{0D108BD9-81ED-4DB2-BD59-A6C34878D82A}">
                    <a16:rowId xmlns:a16="http://schemas.microsoft.com/office/drawing/2014/main" xmlns="" val="1218785954"/>
                  </a:ext>
                </a:extLst>
              </a:tr>
            </a:tbl>
          </a:graphicData>
        </a:graphic>
      </p:graphicFrame>
    </p:spTree>
    <p:extLst>
      <p:ext uri="{BB962C8B-B14F-4D97-AF65-F5344CB8AC3E}">
        <p14:creationId xmlns:p14="http://schemas.microsoft.com/office/powerpoint/2010/main" xmlns="" val="333163301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8D56B5-23B8-E934-E82F-0F1CEA18BFFA}"/>
              </a:ext>
            </a:extLst>
          </p:cNvPr>
          <p:cNvSpPr>
            <a:spLocks noGrp="1"/>
          </p:cNvSpPr>
          <p:nvPr>
            <p:ph type="title"/>
          </p:nvPr>
        </p:nvSpPr>
        <p:spPr>
          <a:xfrm>
            <a:off x="605932" y="219956"/>
            <a:ext cx="8022527" cy="624139"/>
          </a:xfrm>
        </p:spPr>
        <p:txBody>
          <a:bodyPr vert="horz" lIns="91440" tIns="45720" rIns="91440" bIns="45720" rtlCol="0" anchor="t">
            <a:noAutofit/>
          </a:bodyPr>
          <a:lstStyle/>
          <a:p>
            <a:r>
              <a:rPr lang="en-US" sz="2400" b="1" dirty="0">
                <a:solidFill>
                  <a:prstClr val="black">
                    <a:lumMod val="85000"/>
                    <a:lumOff val="15000"/>
                  </a:prstClr>
                </a:solidFill>
              </a:rPr>
              <a:t>Teaching and Learning continues: Student Support Services (Safety and security, GBV, partner for WIL and Student with disabilities</a:t>
            </a:r>
            <a:endParaRPr lang="en-ZA" sz="3600" b="1" dirty="0">
              <a:latin typeface="Arial"/>
              <a:cs typeface="Arial"/>
            </a:endParaRPr>
          </a:p>
        </p:txBody>
      </p:sp>
      <p:sp>
        <p:nvSpPr>
          <p:cNvPr id="3" name="Content Placeholder 2">
            <a:extLst>
              <a:ext uri="{FF2B5EF4-FFF2-40B4-BE49-F238E27FC236}">
                <a16:creationId xmlns:a16="http://schemas.microsoft.com/office/drawing/2014/main" xmlns="" id="{7F753872-BF8E-98C7-6184-5D43474D9F89}"/>
              </a:ext>
            </a:extLst>
          </p:cNvPr>
          <p:cNvSpPr>
            <a:spLocks noGrp="1"/>
          </p:cNvSpPr>
          <p:nvPr>
            <p:ph idx="1"/>
          </p:nvPr>
        </p:nvSpPr>
        <p:spPr>
          <a:xfrm>
            <a:off x="243772" y="1340769"/>
            <a:ext cx="8898763" cy="5297276"/>
          </a:xfrm>
        </p:spPr>
        <p:txBody>
          <a:bodyPr vert="horz" lIns="91440" tIns="45720" rIns="91440" bIns="45720" rtlCol="0" anchor="t">
            <a:normAutofit fontScale="92500" lnSpcReduction="20000"/>
          </a:bodyPr>
          <a:lstStyle/>
          <a:p>
            <a:pPr marL="457200" indent="-457200">
              <a:buAutoNum type="alphaUcPeriod"/>
            </a:pPr>
            <a:r>
              <a:rPr lang="en-ZA" sz="2000" b="1" dirty="0">
                <a:latin typeface="Arial"/>
                <a:cs typeface="Arial"/>
              </a:rPr>
              <a:t>Pre-entry support</a:t>
            </a:r>
            <a:endParaRPr lang="en-US" sz="2000" dirty="0">
              <a:latin typeface="Arial"/>
              <a:cs typeface="Arial"/>
            </a:endParaRPr>
          </a:p>
          <a:p>
            <a:r>
              <a:rPr lang="en-ZA" sz="1600" dirty="0">
                <a:latin typeface="Arial"/>
                <a:cs typeface="Arial"/>
              </a:rPr>
              <a:t>Career guidance and career counselling were provided to all the potential students at the Campuses.</a:t>
            </a:r>
          </a:p>
          <a:p>
            <a:r>
              <a:rPr lang="en-ZA" sz="1600" dirty="0">
                <a:latin typeface="Arial"/>
                <a:cs typeface="Arial"/>
              </a:rPr>
              <a:t>Orientation and induction was provided to all the students before they assumed with their lectures.</a:t>
            </a:r>
          </a:p>
          <a:p>
            <a:pPr marL="0" indent="0">
              <a:buNone/>
            </a:pPr>
            <a:endParaRPr lang="en-ZA" dirty="0"/>
          </a:p>
          <a:p>
            <a:pPr marL="0" indent="0">
              <a:buNone/>
            </a:pPr>
            <a:r>
              <a:rPr lang="en-ZA" sz="2000" b="1" dirty="0">
                <a:latin typeface="Arial"/>
                <a:cs typeface="Arial"/>
              </a:rPr>
              <a:t>B. Oncourse Support</a:t>
            </a:r>
          </a:p>
          <a:p>
            <a:pPr marL="0" indent="0">
              <a:buNone/>
            </a:pPr>
            <a:r>
              <a:rPr lang="en-ZA" sz="2000" b="1" dirty="0"/>
              <a:t>B.1 Academic support </a:t>
            </a:r>
            <a:r>
              <a:rPr lang="en-ZA" sz="1600" b="1" dirty="0">
                <a:latin typeface="Arial"/>
                <a:cs typeface="Arial"/>
              </a:rPr>
              <a:t> </a:t>
            </a:r>
            <a:r>
              <a:rPr lang="en-ZA" sz="1600" dirty="0">
                <a:latin typeface="Arial"/>
                <a:cs typeface="Arial"/>
              </a:rPr>
              <a:t>is provided to the </a:t>
            </a:r>
            <a:r>
              <a:rPr lang="en-GB" sz="1600" dirty="0">
                <a:latin typeface="Arial"/>
                <a:cs typeface="Arial"/>
              </a:rPr>
              <a:t>poor</a:t>
            </a:r>
            <a:r>
              <a:rPr lang="en-ZA" sz="1600" dirty="0">
                <a:latin typeface="Arial"/>
                <a:cs typeface="Arial"/>
              </a:rPr>
              <a:t>- performing students in the following forms:</a:t>
            </a:r>
          </a:p>
          <a:p>
            <a:r>
              <a:rPr lang="en-ZA" sz="1600" dirty="0">
                <a:latin typeface="Arial"/>
                <a:cs typeface="Arial"/>
              </a:rPr>
              <a:t>Peer tutoring</a:t>
            </a:r>
          </a:p>
          <a:p>
            <a:r>
              <a:rPr lang="en-ZA" sz="1600" dirty="0">
                <a:latin typeface="Arial"/>
                <a:cs typeface="Arial"/>
              </a:rPr>
              <a:t>Classroom support, catchup support ,extra classes and group sessions</a:t>
            </a:r>
          </a:p>
          <a:p>
            <a:pPr marL="0" indent="0">
              <a:buNone/>
            </a:pPr>
            <a:endParaRPr lang="en-ZA" sz="1600" dirty="0">
              <a:latin typeface="Arial"/>
              <a:cs typeface="Arial"/>
            </a:endParaRPr>
          </a:p>
          <a:p>
            <a:pPr marL="0" indent="0">
              <a:buNone/>
            </a:pPr>
            <a:r>
              <a:rPr lang="en-ZA" sz="2000" b="1" dirty="0">
                <a:latin typeface="Arial"/>
                <a:cs typeface="Arial"/>
              </a:rPr>
              <a:t>B.2. Wellness Support</a:t>
            </a:r>
          </a:p>
          <a:p>
            <a:pPr>
              <a:buFont typeface="Wingdings 3"/>
              <a:buChar char=""/>
            </a:pPr>
            <a:r>
              <a:rPr lang="en-ZA" sz="1600" dirty="0">
                <a:latin typeface="Arial"/>
                <a:cs typeface="Arial"/>
              </a:rPr>
              <a:t>Counselling and referrals are done at the campuses by the Career Guidance Officers and the Clinic sisters at all campuses.</a:t>
            </a:r>
            <a:endParaRPr lang="en-US" sz="1600" dirty="0">
              <a:latin typeface="Arial"/>
              <a:cs typeface="Arial"/>
            </a:endParaRPr>
          </a:p>
          <a:p>
            <a:pPr>
              <a:buFont typeface="Wingdings 3"/>
              <a:buChar char=""/>
            </a:pPr>
            <a:r>
              <a:rPr lang="en-ZA" sz="1600" dirty="0">
                <a:latin typeface="Arial"/>
                <a:cs typeface="Arial"/>
              </a:rPr>
              <a:t>Disability students are taken care of  and concessions for them are done for examination purposes</a:t>
            </a:r>
            <a:endParaRPr lang="en-US" sz="1600" dirty="0">
              <a:latin typeface="Arial"/>
              <a:cs typeface="Arial"/>
            </a:endParaRPr>
          </a:p>
          <a:p>
            <a:pPr>
              <a:buFont typeface="Wingdings 3"/>
              <a:buChar char=""/>
            </a:pPr>
            <a:r>
              <a:rPr lang="en-US" sz="1600" dirty="0">
                <a:latin typeface="Arial"/>
                <a:cs typeface="Arial"/>
              </a:rPr>
              <a:t>Events and activities are arranged with external partners in the awareness for the safety and security and gender based violence. Measures used to curb against GBV at the College is b doing awareness campaigns and educate students on the root causes of violence. The College uses SRC Health Officer, Gender Office and Wellness Peer Educators to advocate issues that affect especially female student (victim blaming, stop rape culture, stop rape culture, stop sexual harassment etc.)</a:t>
            </a:r>
          </a:p>
          <a:p>
            <a:pPr>
              <a:buFont typeface="Wingdings 3"/>
              <a:buChar char=""/>
            </a:pPr>
            <a:r>
              <a:rPr lang="en-ZA" sz="1600" dirty="0">
                <a:latin typeface="Arial"/>
                <a:cs typeface="Arial"/>
              </a:rPr>
              <a:t>Students are given opportunities to participate in sporting and culture activities at the Campuses.</a:t>
            </a:r>
            <a:endParaRPr lang="en-US" sz="1600" dirty="0">
              <a:latin typeface="Arial"/>
              <a:cs typeface="Arial"/>
            </a:endParaRPr>
          </a:p>
          <a:p>
            <a:pPr marL="0" indent="0">
              <a:buNone/>
            </a:pPr>
            <a:endParaRPr lang="en-ZA" dirty="0"/>
          </a:p>
        </p:txBody>
      </p:sp>
    </p:spTree>
    <p:extLst>
      <p:ext uri="{BB962C8B-B14F-4D97-AF65-F5344CB8AC3E}">
        <p14:creationId xmlns:p14="http://schemas.microsoft.com/office/powerpoint/2010/main" xmlns="" val="30125421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22D692-5312-F345-3F88-56CFA75805EB}"/>
              </a:ext>
            </a:extLst>
          </p:cNvPr>
          <p:cNvSpPr>
            <a:spLocks noGrp="1"/>
          </p:cNvSpPr>
          <p:nvPr>
            <p:ph type="title"/>
          </p:nvPr>
        </p:nvSpPr>
        <p:spPr>
          <a:xfrm>
            <a:off x="1179049" y="182066"/>
            <a:ext cx="7449410" cy="939886"/>
          </a:xfrm>
        </p:spPr>
        <p:txBody>
          <a:bodyPr/>
          <a:lstStyle/>
          <a:p>
            <a:r>
              <a:rPr lang="en-ZA" sz="3600" b="1" dirty="0">
                <a:latin typeface="Arial"/>
                <a:cs typeface="Arial"/>
              </a:rPr>
              <a:t>SSS continues C.</a:t>
            </a:r>
            <a:r>
              <a:rPr lang="en-ZA" sz="3600" dirty="0">
                <a:latin typeface="Arial"/>
                <a:cs typeface="Arial"/>
              </a:rPr>
              <a:t> </a:t>
            </a:r>
            <a:r>
              <a:rPr lang="en-ZA" sz="3600" b="1" dirty="0">
                <a:latin typeface="Arial"/>
                <a:cs typeface="Arial"/>
              </a:rPr>
              <a:t>Exit Support</a:t>
            </a:r>
          </a:p>
        </p:txBody>
      </p:sp>
      <p:sp>
        <p:nvSpPr>
          <p:cNvPr id="3" name="Content Placeholder 2">
            <a:extLst>
              <a:ext uri="{FF2B5EF4-FFF2-40B4-BE49-F238E27FC236}">
                <a16:creationId xmlns:a16="http://schemas.microsoft.com/office/drawing/2014/main" xmlns="" id="{82963A5B-E693-6628-1FBD-132445C8F2DE}"/>
              </a:ext>
            </a:extLst>
          </p:cNvPr>
          <p:cNvSpPr>
            <a:spLocks noGrp="1"/>
          </p:cNvSpPr>
          <p:nvPr>
            <p:ph idx="1"/>
          </p:nvPr>
        </p:nvSpPr>
        <p:spPr>
          <a:xfrm>
            <a:off x="514738" y="1124744"/>
            <a:ext cx="8507481" cy="5606812"/>
          </a:xfrm>
        </p:spPr>
        <p:txBody>
          <a:bodyPr vert="horz" lIns="91440" tIns="45720" rIns="91440" bIns="45720" rtlCol="0" anchor="t">
            <a:normAutofit/>
          </a:bodyPr>
          <a:lstStyle/>
          <a:p>
            <a:pPr marL="0" indent="0">
              <a:buNone/>
            </a:pPr>
            <a:r>
              <a:rPr lang="en-ZA" sz="2000" b="1" dirty="0">
                <a:latin typeface="Arial"/>
                <a:cs typeface="Arial"/>
              </a:rPr>
              <a:t>C</a:t>
            </a:r>
            <a:r>
              <a:rPr lang="en-ZA" sz="1600" b="1" dirty="0">
                <a:latin typeface="Arial"/>
                <a:cs typeface="Arial"/>
              </a:rPr>
              <a:t>.1 Tracking system</a:t>
            </a:r>
            <a:endParaRPr lang="en-US" sz="1600" dirty="0">
              <a:latin typeface="Arial"/>
              <a:cs typeface="Arial"/>
            </a:endParaRPr>
          </a:p>
          <a:p>
            <a:r>
              <a:rPr lang="en-ZA" sz="1600" dirty="0">
                <a:latin typeface="Arial"/>
                <a:cs typeface="Arial"/>
              </a:rPr>
              <a:t>The college is fin</a:t>
            </a:r>
            <a:r>
              <a:rPr lang="en-GB" sz="1600" dirty="0">
                <a:latin typeface="Arial"/>
                <a:cs typeface="Arial"/>
              </a:rPr>
              <a:t>a</a:t>
            </a:r>
            <a:r>
              <a:rPr lang="en-ZA" sz="1600" dirty="0">
                <a:latin typeface="Arial"/>
                <a:cs typeface="Arial"/>
              </a:rPr>
              <a:t>lising the tracking systems where all the </a:t>
            </a:r>
            <a:r>
              <a:rPr lang="en-GB" sz="1600" dirty="0">
                <a:latin typeface="Arial"/>
                <a:cs typeface="Arial"/>
              </a:rPr>
              <a:t>former</a:t>
            </a:r>
            <a:r>
              <a:rPr lang="en-ZA" sz="1600" dirty="0">
                <a:latin typeface="Arial"/>
                <a:cs typeface="Arial"/>
              </a:rPr>
              <a:t> students  will be tracked where they are and what they are doing.</a:t>
            </a:r>
          </a:p>
          <a:p>
            <a:pPr marL="0" indent="0">
              <a:buNone/>
            </a:pPr>
            <a:endParaRPr lang="en-ZA" sz="1600" dirty="0">
              <a:latin typeface="Arial"/>
              <a:cs typeface="Arial"/>
            </a:endParaRPr>
          </a:p>
          <a:p>
            <a:pPr marL="0" indent="0">
              <a:buNone/>
            </a:pPr>
            <a:r>
              <a:rPr lang="en-ZA" sz="1600" b="1" dirty="0">
                <a:latin typeface="Arial"/>
                <a:cs typeface="Arial"/>
              </a:rPr>
              <a:t>C.2 Work Based Exposure</a:t>
            </a:r>
          </a:p>
          <a:p>
            <a:r>
              <a:rPr lang="en-ZA" sz="1600" dirty="0">
                <a:latin typeface="Arial"/>
                <a:cs typeface="Arial"/>
              </a:rPr>
              <a:t>The College has developed plans to expose students in the work situation for the Work Integrated Learning during the recess for 5 days</a:t>
            </a:r>
          </a:p>
          <a:p>
            <a:pPr marL="0" indent="0">
              <a:buNone/>
            </a:pPr>
            <a:endParaRPr lang="en-ZA" sz="1600" dirty="0">
              <a:latin typeface="Arial"/>
              <a:cs typeface="Arial"/>
            </a:endParaRPr>
          </a:p>
          <a:p>
            <a:pPr marL="0" indent="0">
              <a:buNone/>
            </a:pPr>
            <a:r>
              <a:rPr lang="en-ZA" sz="1600" b="1" dirty="0">
                <a:latin typeface="Arial"/>
                <a:cs typeface="Arial"/>
              </a:rPr>
              <a:t>C.3 Placements</a:t>
            </a:r>
          </a:p>
          <a:p>
            <a:r>
              <a:rPr lang="en-ZA" sz="1600" dirty="0">
                <a:latin typeface="Arial"/>
                <a:cs typeface="Arial"/>
              </a:rPr>
              <a:t>Students of Letaba TVET college who completed their N6 are given the opportunity for the placement</a:t>
            </a:r>
            <a:r>
              <a:rPr lang="en-GB" sz="1600" dirty="0">
                <a:latin typeface="Arial"/>
                <a:cs typeface="Arial"/>
              </a:rPr>
              <a:t>.</a:t>
            </a:r>
            <a:r>
              <a:rPr lang="en-ZA" sz="1600" dirty="0">
                <a:latin typeface="Arial"/>
                <a:cs typeface="Arial"/>
              </a:rPr>
              <a:t> W</a:t>
            </a:r>
            <a:r>
              <a:rPr lang="en-GB" sz="1600" dirty="0">
                <a:latin typeface="Arial"/>
                <a:cs typeface="Arial"/>
              </a:rPr>
              <a:t>ork placements and Internships are mostly funded by SETAs and NSF.</a:t>
            </a:r>
            <a:r>
              <a:rPr lang="en-ZA" sz="1600" dirty="0">
                <a:latin typeface="Arial"/>
                <a:cs typeface="Arial"/>
              </a:rPr>
              <a:t> </a:t>
            </a:r>
            <a:r>
              <a:rPr lang="en-GB" sz="1600" dirty="0">
                <a:latin typeface="Arial"/>
                <a:cs typeface="Arial"/>
              </a:rPr>
              <a:t>College students are also given an opportunity to participate</a:t>
            </a:r>
            <a:r>
              <a:rPr lang="en-ZA" sz="1600" dirty="0">
                <a:latin typeface="Arial"/>
                <a:cs typeface="Arial"/>
              </a:rPr>
              <a:t> in learnerships or apprenticeship programmes after completing their main qualifications.</a:t>
            </a:r>
          </a:p>
          <a:p>
            <a:pPr marL="0" indent="0">
              <a:buNone/>
            </a:pPr>
            <a:r>
              <a:rPr lang="en-ZA" sz="1600" b="1" dirty="0">
                <a:latin typeface="Arial"/>
                <a:cs typeface="Arial"/>
              </a:rPr>
              <a:t>C.4 Entrepreneurship </a:t>
            </a:r>
          </a:p>
          <a:p>
            <a:r>
              <a:rPr lang="en-ZA" sz="1600" dirty="0">
                <a:latin typeface="Arial"/>
                <a:cs typeface="Arial"/>
              </a:rPr>
              <a:t>The college has registered students in entrepreneurship  skills program  to enhance their knowledge  in partnership with  TETA.</a:t>
            </a:r>
          </a:p>
          <a:p>
            <a:r>
              <a:rPr lang="en-ZA" sz="1600" dirty="0">
                <a:latin typeface="Arial"/>
                <a:cs typeface="Arial"/>
              </a:rPr>
              <a:t>After the trainings all students will be register their small businesses for freely.</a:t>
            </a:r>
          </a:p>
          <a:p>
            <a:endParaRPr lang="en-ZA" dirty="0"/>
          </a:p>
          <a:p>
            <a:pPr marL="0" indent="0">
              <a:buNone/>
            </a:pPr>
            <a:endParaRPr lang="en-ZA" dirty="0"/>
          </a:p>
          <a:p>
            <a:pPr marL="0" indent="0">
              <a:buNone/>
            </a:pPr>
            <a:endParaRPr lang="en-ZA" dirty="0"/>
          </a:p>
          <a:p>
            <a:pPr marL="0" indent="0">
              <a:buNone/>
            </a:pPr>
            <a:endParaRPr lang="en-ZA" dirty="0"/>
          </a:p>
        </p:txBody>
      </p:sp>
    </p:spTree>
    <p:extLst>
      <p:ext uri="{BB962C8B-B14F-4D97-AF65-F5344CB8AC3E}">
        <p14:creationId xmlns:p14="http://schemas.microsoft.com/office/powerpoint/2010/main" xmlns="" val="286681580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DC53F6-A468-5F9C-B1D7-7A734CFD6A55}"/>
              </a:ext>
            </a:extLst>
          </p:cNvPr>
          <p:cNvSpPr>
            <a:spLocks noGrp="1"/>
          </p:cNvSpPr>
          <p:nvPr>
            <p:ph type="title"/>
          </p:nvPr>
        </p:nvSpPr>
        <p:spPr>
          <a:xfrm>
            <a:off x="216524" y="656"/>
            <a:ext cx="8685380" cy="1423082"/>
          </a:xfrm>
        </p:spPr>
        <p:txBody>
          <a:bodyPr>
            <a:normAutofit fontScale="90000"/>
          </a:bodyPr>
          <a:lstStyle/>
          <a:p>
            <a:r>
              <a:rPr lang="en-ZA" sz="3600" b="1" dirty="0">
                <a:latin typeface="Arial"/>
                <a:cs typeface="Arial"/>
              </a:rPr>
              <a:t>SSS continues: Overview of the College 's partnerships with Industry for work Intergrated Learning and related matters</a:t>
            </a:r>
            <a:endParaRPr lang="en-US" dirty="0"/>
          </a:p>
        </p:txBody>
      </p:sp>
      <p:graphicFrame>
        <p:nvGraphicFramePr>
          <p:cNvPr id="4" name="Table 4">
            <a:extLst>
              <a:ext uri="{FF2B5EF4-FFF2-40B4-BE49-F238E27FC236}">
                <a16:creationId xmlns:a16="http://schemas.microsoft.com/office/drawing/2014/main" xmlns="" id="{9809D2F6-CD3D-635D-AC60-3EAB0683A643}"/>
              </a:ext>
            </a:extLst>
          </p:cNvPr>
          <p:cNvGraphicFramePr>
            <a:graphicFrameLocks noGrp="1"/>
          </p:cNvGraphicFramePr>
          <p:nvPr>
            <p:ph idx="1"/>
            <p:extLst>
              <p:ext uri="{D42A27DB-BD31-4B8C-83A1-F6EECF244321}">
                <p14:modId xmlns:p14="http://schemas.microsoft.com/office/powerpoint/2010/main" xmlns="" val="194865919"/>
              </p:ext>
            </p:extLst>
          </p:nvPr>
        </p:nvGraphicFramePr>
        <p:xfrm>
          <a:off x="218755" y="1629732"/>
          <a:ext cx="8758086" cy="4895614"/>
        </p:xfrm>
        <a:graphic>
          <a:graphicData uri="http://schemas.openxmlformats.org/drawingml/2006/table">
            <a:tbl>
              <a:tblPr firstRow="1" bandRow="1">
                <a:tableStyleId>{5C22544A-7EE6-4342-B048-85BDC9FD1C3A}</a:tableStyleId>
              </a:tblPr>
              <a:tblGrid>
                <a:gridCol w="2914536">
                  <a:extLst>
                    <a:ext uri="{9D8B030D-6E8A-4147-A177-3AD203B41FA5}">
                      <a16:colId xmlns:a16="http://schemas.microsoft.com/office/drawing/2014/main" xmlns="" val="4195531860"/>
                    </a:ext>
                  </a:extLst>
                </a:gridCol>
                <a:gridCol w="3920675">
                  <a:extLst>
                    <a:ext uri="{9D8B030D-6E8A-4147-A177-3AD203B41FA5}">
                      <a16:colId xmlns:a16="http://schemas.microsoft.com/office/drawing/2014/main" xmlns="" val="1056660466"/>
                    </a:ext>
                  </a:extLst>
                </a:gridCol>
                <a:gridCol w="1922875">
                  <a:extLst>
                    <a:ext uri="{9D8B030D-6E8A-4147-A177-3AD203B41FA5}">
                      <a16:colId xmlns:a16="http://schemas.microsoft.com/office/drawing/2014/main" xmlns="" val="122455040"/>
                    </a:ext>
                  </a:extLst>
                </a:gridCol>
              </a:tblGrid>
              <a:tr h="543958">
                <a:tc>
                  <a:txBody>
                    <a:bodyPr/>
                    <a:lstStyle/>
                    <a:p>
                      <a:r>
                        <a:rPr lang="en-US" b="1" dirty="0"/>
                        <a:t>Parners/Funder</a:t>
                      </a:r>
                    </a:p>
                  </a:txBody>
                  <a:tcPr/>
                </a:tc>
                <a:tc>
                  <a:txBody>
                    <a:bodyPr/>
                    <a:lstStyle/>
                    <a:p>
                      <a:r>
                        <a:rPr lang="en-US" b="1" dirty="0"/>
                        <a:t>Type of Intervention</a:t>
                      </a:r>
                    </a:p>
                  </a:txBody>
                  <a:tcPr/>
                </a:tc>
                <a:tc>
                  <a:txBody>
                    <a:bodyPr/>
                    <a:lstStyle/>
                    <a:p>
                      <a:r>
                        <a:rPr lang="en-US" b="1" dirty="0"/>
                        <a:t>No of Students</a:t>
                      </a:r>
                    </a:p>
                  </a:txBody>
                  <a:tcPr/>
                </a:tc>
                <a:extLst>
                  <a:ext uri="{0D108BD9-81ED-4DB2-BD59-A6C34878D82A}">
                    <a16:rowId xmlns:a16="http://schemas.microsoft.com/office/drawing/2014/main" xmlns="" val="2790634811"/>
                  </a:ext>
                </a:extLst>
              </a:tr>
              <a:tr h="543958">
                <a:tc>
                  <a:txBody>
                    <a:bodyPr/>
                    <a:lstStyle/>
                    <a:p>
                      <a:r>
                        <a:rPr lang="en-US" b="1" dirty="0"/>
                        <a:t>Bank seta </a:t>
                      </a:r>
                    </a:p>
                  </a:txBody>
                  <a:tcPr/>
                </a:tc>
                <a:tc>
                  <a:txBody>
                    <a:bodyPr/>
                    <a:lstStyle/>
                    <a:p>
                      <a:r>
                        <a:rPr lang="en-US" b="1" dirty="0"/>
                        <a:t>Work Integrated Learning</a:t>
                      </a:r>
                    </a:p>
                  </a:txBody>
                  <a:tcPr/>
                </a:tc>
                <a:tc>
                  <a:txBody>
                    <a:bodyPr/>
                    <a:lstStyle/>
                    <a:p>
                      <a:r>
                        <a:rPr lang="en-US" b="1" dirty="0"/>
                        <a:t>81</a:t>
                      </a:r>
                    </a:p>
                  </a:txBody>
                  <a:tcPr/>
                </a:tc>
                <a:extLst>
                  <a:ext uri="{0D108BD9-81ED-4DB2-BD59-A6C34878D82A}">
                    <a16:rowId xmlns:a16="http://schemas.microsoft.com/office/drawing/2014/main" xmlns="" val="4138474937"/>
                  </a:ext>
                </a:extLst>
              </a:tr>
              <a:tr h="543958">
                <a:tc>
                  <a:txBody>
                    <a:bodyPr/>
                    <a:lstStyle/>
                    <a:p>
                      <a:r>
                        <a:rPr lang="en-US" b="1" dirty="0"/>
                        <a:t>Services seta </a:t>
                      </a:r>
                    </a:p>
                  </a:txBody>
                  <a:tcPr/>
                </a:tc>
                <a:tc>
                  <a:txBody>
                    <a:bodyPr/>
                    <a:lstStyle/>
                    <a:p>
                      <a:r>
                        <a:rPr lang="en-US" b="1" dirty="0"/>
                        <a:t>Work Integrated Learning</a:t>
                      </a:r>
                    </a:p>
                  </a:txBody>
                  <a:tcPr/>
                </a:tc>
                <a:tc>
                  <a:txBody>
                    <a:bodyPr/>
                    <a:lstStyle/>
                    <a:p>
                      <a:r>
                        <a:rPr lang="en-US" b="1" dirty="0"/>
                        <a:t>170</a:t>
                      </a:r>
                    </a:p>
                  </a:txBody>
                  <a:tcPr/>
                </a:tc>
                <a:extLst>
                  <a:ext uri="{0D108BD9-81ED-4DB2-BD59-A6C34878D82A}">
                    <a16:rowId xmlns:a16="http://schemas.microsoft.com/office/drawing/2014/main" xmlns="" val="555135717"/>
                  </a:ext>
                </a:extLst>
              </a:tr>
              <a:tr h="543958">
                <a:tc>
                  <a:txBody>
                    <a:bodyPr/>
                    <a:lstStyle/>
                    <a:p>
                      <a:r>
                        <a:rPr lang="en-US" b="1" dirty="0"/>
                        <a:t>ETDP SETA</a:t>
                      </a:r>
                    </a:p>
                  </a:txBody>
                  <a:tcPr/>
                </a:tc>
                <a:tc>
                  <a:txBody>
                    <a:bodyPr/>
                    <a:lstStyle/>
                    <a:p>
                      <a:r>
                        <a:rPr lang="en-US" b="1" dirty="0"/>
                        <a:t>Work Integrated Learning</a:t>
                      </a:r>
                    </a:p>
                  </a:txBody>
                  <a:tcPr/>
                </a:tc>
                <a:tc>
                  <a:txBody>
                    <a:bodyPr/>
                    <a:lstStyle/>
                    <a:p>
                      <a:r>
                        <a:rPr lang="en-US" b="1" dirty="0"/>
                        <a:t>31</a:t>
                      </a:r>
                    </a:p>
                  </a:txBody>
                  <a:tcPr/>
                </a:tc>
                <a:extLst>
                  <a:ext uri="{0D108BD9-81ED-4DB2-BD59-A6C34878D82A}">
                    <a16:rowId xmlns:a16="http://schemas.microsoft.com/office/drawing/2014/main" xmlns="" val="604167665"/>
                  </a:ext>
                </a:extLst>
              </a:tr>
              <a:tr h="543958">
                <a:tc>
                  <a:txBody>
                    <a:bodyPr/>
                    <a:lstStyle/>
                    <a:p>
                      <a:r>
                        <a:rPr lang="en-US" b="1" dirty="0"/>
                        <a:t>MERSETA</a:t>
                      </a:r>
                    </a:p>
                  </a:txBody>
                  <a:tcPr/>
                </a:tc>
                <a:tc>
                  <a:txBody>
                    <a:bodyPr/>
                    <a:lstStyle/>
                    <a:p>
                      <a:r>
                        <a:rPr lang="en-US" b="1" dirty="0"/>
                        <a:t>Work Integrated Learning</a:t>
                      </a:r>
                    </a:p>
                  </a:txBody>
                  <a:tcPr/>
                </a:tc>
                <a:tc>
                  <a:txBody>
                    <a:bodyPr/>
                    <a:lstStyle/>
                    <a:p>
                      <a:r>
                        <a:rPr lang="en-US" b="1" dirty="0"/>
                        <a:t>30</a:t>
                      </a:r>
                    </a:p>
                  </a:txBody>
                  <a:tcPr/>
                </a:tc>
                <a:extLst>
                  <a:ext uri="{0D108BD9-81ED-4DB2-BD59-A6C34878D82A}">
                    <a16:rowId xmlns:a16="http://schemas.microsoft.com/office/drawing/2014/main" xmlns="" val="251521403"/>
                  </a:ext>
                </a:extLst>
              </a:tr>
              <a:tr h="543957">
                <a:tc>
                  <a:txBody>
                    <a:bodyPr/>
                    <a:lstStyle/>
                    <a:p>
                      <a:pPr lvl="0">
                        <a:buNone/>
                      </a:pPr>
                      <a:r>
                        <a:rPr lang="en-US" b="1" dirty="0"/>
                        <a:t>TETA</a:t>
                      </a:r>
                    </a:p>
                  </a:txBody>
                  <a:tcPr/>
                </a:tc>
                <a:tc>
                  <a:txBody>
                    <a:bodyPr/>
                    <a:lstStyle/>
                    <a:p>
                      <a:pPr lvl="0">
                        <a:buNone/>
                      </a:pPr>
                      <a:r>
                        <a:rPr lang="en-US" b="1" dirty="0"/>
                        <a:t>Work Integrated Learning</a:t>
                      </a:r>
                    </a:p>
                  </a:txBody>
                  <a:tcPr/>
                </a:tc>
                <a:tc>
                  <a:txBody>
                    <a:bodyPr/>
                    <a:lstStyle/>
                    <a:p>
                      <a:pPr lvl="0">
                        <a:buNone/>
                      </a:pPr>
                      <a:r>
                        <a:rPr lang="en-US" b="1" dirty="0"/>
                        <a:t>19</a:t>
                      </a:r>
                    </a:p>
                  </a:txBody>
                  <a:tcPr/>
                </a:tc>
                <a:extLst>
                  <a:ext uri="{0D108BD9-81ED-4DB2-BD59-A6C34878D82A}">
                    <a16:rowId xmlns:a16="http://schemas.microsoft.com/office/drawing/2014/main" xmlns="" val="3478097478"/>
                  </a:ext>
                </a:extLst>
              </a:tr>
              <a:tr h="543957">
                <a:tc>
                  <a:txBody>
                    <a:bodyPr/>
                    <a:lstStyle/>
                    <a:p>
                      <a:pPr lvl="0">
                        <a:buNone/>
                      </a:pPr>
                      <a:r>
                        <a:rPr lang="en-US" b="1" dirty="0"/>
                        <a:t>INSETA</a:t>
                      </a:r>
                    </a:p>
                  </a:txBody>
                  <a:tcPr/>
                </a:tc>
                <a:tc>
                  <a:txBody>
                    <a:bodyPr/>
                    <a:lstStyle/>
                    <a:p>
                      <a:pPr lvl="0">
                        <a:buNone/>
                      </a:pPr>
                      <a:r>
                        <a:rPr lang="en-US" b="1" dirty="0"/>
                        <a:t>Work Integrated Learning</a:t>
                      </a:r>
                    </a:p>
                  </a:txBody>
                  <a:tcPr/>
                </a:tc>
                <a:tc>
                  <a:txBody>
                    <a:bodyPr/>
                    <a:lstStyle/>
                    <a:p>
                      <a:pPr lvl="0">
                        <a:buNone/>
                      </a:pPr>
                      <a:r>
                        <a:rPr lang="en-US" b="1" dirty="0"/>
                        <a:t>19</a:t>
                      </a:r>
                    </a:p>
                  </a:txBody>
                  <a:tcPr/>
                </a:tc>
                <a:extLst>
                  <a:ext uri="{0D108BD9-81ED-4DB2-BD59-A6C34878D82A}">
                    <a16:rowId xmlns:a16="http://schemas.microsoft.com/office/drawing/2014/main" xmlns="" val="1934340663"/>
                  </a:ext>
                </a:extLst>
              </a:tr>
              <a:tr h="543955">
                <a:tc>
                  <a:txBody>
                    <a:bodyPr/>
                    <a:lstStyle/>
                    <a:p>
                      <a:pPr lvl="0">
                        <a:buNone/>
                      </a:pPr>
                      <a:r>
                        <a:rPr lang="en-US" b="1" dirty="0"/>
                        <a:t>WRSETA</a:t>
                      </a:r>
                    </a:p>
                  </a:txBody>
                  <a:tcPr/>
                </a:tc>
                <a:tc>
                  <a:txBody>
                    <a:bodyPr/>
                    <a:lstStyle/>
                    <a:p>
                      <a:pPr lvl="0">
                        <a:buNone/>
                      </a:pPr>
                      <a:r>
                        <a:rPr lang="en-US" b="1" dirty="0"/>
                        <a:t>Work Integrated Learning</a:t>
                      </a:r>
                    </a:p>
                  </a:txBody>
                  <a:tcPr/>
                </a:tc>
                <a:tc>
                  <a:txBody>
                    <a:bodyPr/>
                    <a:lstStyle/>
                    <a:p>
                      <a:pPr lvl="0">
                        <a:buNone/>
                      </a:pPr>
                      <a:r>
                        <a:rPr lang="en-US" b="1" dirty="0"/>
                        <a:t>56</a:t>
                      </a:r>
                    </a:p>
                  </a:txBody>
                  <a:tcPr/>
                </a:tc>
                <a:extLst>
                  <a:ext uri="{0D108BD9-81ED-4DB2-BD59-A6C34878D82A}">
                    <a16:rowId xmlns:a16="http://schemas.microsoft.com/office/drawing/2014/main" xmlns="" val="3962371890"/>
                  </a:ext>
                </a:extLst>
              </a:tr>
              <a:tr h="543955">
                <a:tc>
                  <a:txBody>
                    <a:bodyPr/>
                    <a:lstStyle/>
                    <a:p>
                      <a:pPr lvl="0">
                        <a:buNone/>
                      </a:pPr>
                      <a:r>
                        <a:rPr lang="en-US" b="1" dirty="0"/>
                        <a:t>Total</a:t>
                      </a:r>
                    </a:p>
                  </a:txBody>
                  <a:tcPr/>
                </a:tc>
                <a:tc>
                  <a:txBody>
                    <a:bodyPr/>
                    <a:lstStyle/>
                    <a:p>
                      <a:pPr lvl="0">
                        <a:buNone/>
                      </a:pPr>
                      <a:endParaRPr lang="en-US" b="1" dirty="0"/>
                    </a:p>
                  </a:txBody>
                  <a:tcPr/>
                </a:tc>
                <a:tc>
                  <a:txBody>
                    <a:bodyPr/>
                    <a:lstStyle/>
                    <a:p>
                      <a:pPr lvl="0">
                        <a:buNone/>
                      </a:pPr>
                      <a:r>
                        <a:rPr lang="en-US" b="1" dirty="0"/>
                        <a:t>406</a:t>
                      </a:r>
                    </a:p>
                  </a:txBody>
                  <a:tcPr/>
                </a:tc>
                <a:extLst>
                  <a:ext uri="{0D108BD9-81ED-4DB2-BD59-A6C34878D82A}">
                    <a16:rowId xmlns:a16="http://schemas.microsoft.com/office/drawing/2014/main" xmlns="" val="1873621304"/>
                  </a:ext>
                </a:extLst>
              </a:tr>
            </a:tbl>
          </a:graphicData>
        </a:graphic>
      </p:graphicFrame>
    </p:spTree>
    <p:extLst>
      <p:ext uri="{BB962C8B-B14F-4D97-AF65-F5344CB8AC3E}">
        <p14:creationId xmlns:p14="http://schemas.microsoft.com/office/powerpoint/2010/main" xmlns="" val="165202519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DC53F6-A468-5F9C-B1D7-7A734CFD6A55}"/>
              </a:ext>
            </a:extLst>
          </p:cNvPr>
          <p:cNvSpPr>
            <a:spLocks noGrp="1"/>
          </p:cNvSpPr>
          <p:nvPr>
            <p:ph type="title"/>
          </p:nvPr>
        </p:nvSpPr>
        <p:spPr>
          <a:xfrm>
            <a:off x="227461" y="656"/>
            <a:ext cx="8707256" cy="1904344"/>
          </a:xfrm>
        </p:spPr>
        <p:txBody>
          <a:bodyPr>
            <a:normAutofit/>
          </a:bodyPr>
          <a:lstStyle/>
          <a:p>
            <a:r>
              <a:rPr lang="en-ZA" sz="2000" b="1" dirty="0">
                <a:latin typeface="Arial"/>
                <a:cs typeface="Arial"/>
              </a:rPr>
              <a:t>SSS continues: Overview of the College 's partnerships with Industry for work Intergrated Learning and related</a:t>
            </a:r>
            <a:r>
              <a:rPr lang="en-ZA" sz="2400" b="1" dirty="0">
                <a:latin typeface="Arial"/>
                <a:cs typeface="Arial"/>
              </a:rPr>
              <a:t> </a:t>
            </a:r>
            <a:r>
              <a:rPr lang="en-ZA" sz="2000" b="1" dirty="0">
                <a:latin typeface="Arial"/>
                <a:cs typeface="Arial"/>
              </a:rPr>
              <a:t>matters</a:t>
            </a:r>
            <a:endParaRPr lang="en-US" sz="2000" dirty="0"/>
          </a:p>
        </p:txBody>
      </p:sp>
      <p:graphicFrame>
        <p:nvGraphicFramePr>
          <p:cNvPr id="4" name="Table 4">
            <a:extLst>
              <a:ext uri="{FF2B5EF4-FFF2-40B4-BE49-F238E27FC236}">
                <a16:creationId xmlns:a16="http://schemas.microsoft.com/office/drawing/2014/main" xmlns="" id="{9809D2F6-CD3D-635D-AC60-3EAB0683A643}"/>
              </a:ext>
            </a:extLst>
          </p:cNvPr>
          <p:cNvGraphicFramePr>
            <a:graphicFrameLocks noGrp="1"/>
          </p:cNvGraphicFramePr>
          <p:nvPr>
            <p:ph idx="1"/>
            <p:extLst>
              <p:ext uri="{D42A27DB-BD31-4B8C-83A1-F6EECF244321}">
                <p14:modId xmlns:p14="http://schemas.microsoft.com/office/powerpoint/2010/main" xmlns="" val="1514476212"/>
              </p:ext>
            </p:extLst>
          </p:nvPr>
        </p:nvGraphicFramePr>
        <p:xfrm>
          <a:off x="218755" y="754708"/>
          <a:ext cx="8905750" cy="5691716"/>
        </p:xfrm>
        <a:graphic>
          <a:graphicData uri="http://schemas.openxmlformats.org/drawingml/2006/table">
            <a:tbl>
              <a:tblPr firstRow="1" bandRow="1">
                <a:tableStyleId>{5C22544A-7EE6-4342-B048-85BDC9FD1C3A}</a:tableStyleId>
              </a:tblPr>
              <a:tblGrid>
                <a:gridCol w="2963676">
                  <a:extLst>
                    <a:ext uri="{9D8B030D-6E8A-4147-A177-3AD203B41FA5}">
                      <a16:colId xmlns:a16="http://schemas.microsoft.com/office/drawing/2014/main" xmlns="" val="4195531860"/>
                    </a:ext>
                  </a:extLst>
                </a:gridCol>
                <a:gridCol w="3986779">
                  <a:extLst>
                    <a:ext uri="{9D8B030D-6E8A-4147-A177-3AD203B41FA5}">
                      <a16:colId xmlns:a16="http://schemas.microsoft.com/office/drawing/2014/main" xmlns="" val="1056660466"/>
                    </a:ext>
                  </a:extLst>
                </a:gridCol>
                <a:gridCol w="1955295">
                  <a:extLst>
                    <a:ext uri="{9D8B030D-6E8A-4147-A177-3AD203B41FA5}">
                      <a16:colId xmlns:a16="http://schemas.microsoft.com/office/drawing/2014/main" xmlns="" val="122455040"/>
                    </a:ext>
                  </a:extLst>
                </a:gridCol>
              </a:tblGrid>
              <a:tr h="299564">
                <a:tc>
                  <a:txBody>
                    <a:bodyPr/>
                    <a:lstStyle/>
                    <a:p>
                      <a:r>
                        <a:rPr lang="en-US" dirty="0"/>
                        <a:t>Parners/Funder</a:t>
                      </a:r>
                    </a:p>
                  </a:txBody>
                  <a:tcPr/>
                </a:tc>
                <a:tc>
                  <a:txBody>
                    <a:bodyPr/>
                    <a:lstStyle/>
                    <a:p>
                      <a:r>
                        <a:rPr lang="en-US" dirty="0"/>
                        <a:t>Type of Intervention</a:t>
                      </a:r>
                    </a:p>
                  </a:txBody>
                  <a:tcPr/>
                </a:tc>
                <a:tc>
                  <a:txBody>
                    <a:bodyPr/>
                    <a:lstStyle/>
                    <a:p>
                      <a:r>
                        <a:rPr lang="en-US" dirty="0"/>
                        <a:t>No of Students</a:t>
                      </a:r>
                    </a:p>
                  </a:txBody>
                  <a:tcPr/>
                </a:tc>
                <a:extLst>
                  <a:ext uri="{0D108BD9-81ED-4DB2-BD59-A6C34878D82A}">
                    <a16:rowId xmlns:a16="http://schemas.microsoft.com/office/drawing/2014/main" xmlns="" val="2790634811"/>
                  </a:ext>
                </a:extLst>
              </a:tr>
              <a:tr h="299564">
                <a:tc>
                  <a:txBody>
                    <a:bodyPr/>
                    <a:lstStyle/>
                    <a:p>
                      <a:r>
                        <a:rPr lang="en-US" dirty="0"/>
                        <a:t>FoodBevSETA</a:t>
                      </a:r>
                    </a:p>
                  </a:txBody>
                  <a:tcPr/>
                </a:tc>
                <a:tc>
                  <a:txBody>
                    <a:bodyPr/>
                    <a:lstStyle/>
                    <a:p>
                      <a:r>
                        <a:rPr lang="en-US" dirty="0"/>
                        <a:t>Welding Apprenticeship</a:t>
                      </a:r>
                    </a:p>
                  </a:txBody>
                  <a:tcPr/>
                </a:tc>
                <a:tc>
                  <a:txBody>
                    <a:bodyPr/>
                    <a:lstStyle/>
                    <a:p>
                      <a:r>
                        <a:rPr lang="en-US" dirty="0"/>
                        <a:t>08</a:t>
                      </a:r>
                    </a:p>
                  </a:txBody>
                  <a:tcPr/>
                </a:tc>
                <a:extLst>
                  <a:ext uri="{0D108BD9-81ED-4DB2-BD59-A6C34878D82A}">
                    <a16:rowId xmlns:a16="http://schemas.microsoft.com/office/drawing/2014/main" xmlns="" val="791015806"/>
                  </a:ext>
                </a:extLst>
              </a:tr>
              <a:tr h="299564">
                <a:tc>
                  <a:txBody>
                    <a:bodyPr/>
                    <a:lstStyle/>
                    <a:p>
                      <a:r>
                        <a:rPr lang="en-US" dirty="0"/>
                        <a:t>FP&amp;MSETA</a:t>
                      </a:r>
                    </a:p>
                  </a:txBody>
                  <a:tcPr/>
                </a:tc>
                <a:tc>
                  <a:txBody>
                    <a:bodyPr/>
                    <a:lstStyle/>
                    <a:p>
                      <a:r>
                        <a:rPr lang="en-US" dirty="0"/>
                        <a:t>Auto Electrical Apprenticeship</a:t>
                      </a:r>
                    </a:p>
                  </a:txBody>
                  <a:tcPr/>
                </a:tc>
                <a:tc>
                  <a:txBody>
                    <a:bodyPr/>
                    <a:lstStyle/>
                    <a:p>
                      <a:r>
                        <a:rPr lang="en-US" dirty="0"/>
                        <a:t>10</a:t>
                      </a:r>
                    </a:p>
                  </a:txBody>
                  <a:tcPr/>
                </a:tc>
                <a:extLst>
                  <a:ext uri="{0D108BD9-81ED-4DB2-BD59-A6C34878D82A}">
                    <a16:rowId xmlns:a16="http://schemas.microsoft.com/office/drawing/2014/main" xmlns="" val="435950754"/>
                  </a:ext>
                </a:extLst>
              </a:tr>
              <a:tr h="299564">
                <a:tc>
                  <a:txBody>
                    <a:bodyPr/>
                    <a:lstStyle/>
                    <a:p>
                      <a:r>
                        <a:rPr lang="en-US" dirty="0"/>
                        <a:t>NSF</a:t>
                      </a:r>
                    </a:p>
                  </a:txBody>
                  <a:tcPr/>
                </a:tc>
                <a:tc>
                  <a:txBody>
                    <a:bodyPr/>
                    <a:lstStyle/>
                    <a:p>
                      <a:r>
                        <a:rPr lang="en-US" dirty="0"/>
                        <a:t>Electrical Apprenticeship</a:t>
                      </a:r>
                    </a:p>
                  </a:txBody>
                  <a:tcPr/>
                </a:tc>
                <a:tc>
                  <a:txBody>
                    <a:bodyPr/>
                    <a:lstStyle/>
                    <a:p>
                      <a:r>
                        <a:rPr lang="en-US" dirty="0"/>
                        <a:t>20</a:t>
                      </a:r>
                    </a:p>
                  </a:txBody>
                  <a:tcPr/>
                </a:tc>
                <a:extLst>
                  <a:ext uri="{0D108BD9-81ED-4DB2-BD59-A6C34878D82A}">
                    <a16:rowId xmlns:a16="http://schemas.microsoft.com/office/drawing/2014/main" xmlns="" val="1701026306"/>
                  </a:ext>
                </a:extLst>
              </a:tr>
              <a:tr h="299564">
                <a:tc>
                  <a:txBody>
                    <a:bodyPr/>
                    <a:lstStyle/>
                    <a:p>
                      <a:r>
                        <a:rPr lang="en-US" dirty="0"/>
                        <a:t>NSF</a:t>
                      </a:r>
                    </a:p>
                  </a:txBody>
                  <a:tcPr/>
                </a:tc>
                <a:tc>
                  <a:txBody>
                    <a:bodyPr/>
                    <a:lstStyle/>
                    <a:p>
                      <a:r>
                        <a:rPr lang="en-US" dirty="0"/>
                        <a:t>Bricklaying Apprenticeship</a:t>
                      </a:r>
                    </a:p>
                  </a:txBody>
                  <a:tcPr/>
                </a:tc>
                <a:tc>
                  <a:txBody>
                    <a:bodyPr/>
                    <a:lstStyle/>
                    <a:p>
                      <a:r>
                        <a:rPr lang="en-US" dirty="0"/>
                        <a:t>20</a:t>
                      </a:r>
                    </a:p>
                  </a:txBody>
                  <a:tcPr/>
                </a:tc>
                <a:extLst>
                  <a:ext uri="{0D108BD9-81ED-4DB2-BD59-A6C34878D82A}">
                    <a16:rowId xmlns:a16="http://schemas.microsoft.com/office/drawing/2014/main" xmlns="" val="4138474937"/>
                  </a:ext>
                </a:extLst>
              </a:tr>
              <a:tr h="299564">
                <a:tc>
                  <a:txBody>
                    <a:bodyPr/>
                    <a:lstStyle/>
                    <a:p>
                      <a:r>
                        <a:rPr lang="en-US" dirty="0"/>
                        <a:t>NSF</a:t>
                      </a:r>
                    </a:p>
                  </a:txBody>
                  <a:tcPr/>
                </a:tc>
                <a:tc>
                  <a:txBody>
                    <a:bodyPr/>
                    <a:lstStyle/>
                    <a:p>
                      <a:r>
                        <a:rPr lang="en-US" dirty="0"/>
                        <a:t>Plumbing Apprenticeship</a:t>
                      </a:r>
                    </a:p>
                  </a:txBody>
                  <a:tcPr/>
                </a:tc>
                <a:tc>
                  <a:txBody>
                    <a:bodyPr/>
                    <a:lstStyle/>
                    <a:p>
                      <a:r>
                        <a:rPr lang="en-US" dirty="0"/>
                        <a:t>26</a:t>
                      </a:r>
                    </a:p>
                  </a:txBody>
                  <a:tcPr/>
                </a:tc>
                <a:extLst>
                  <a:ext uri="{0D108BD9-81ED-4DB2-BD59-A6C34878D82A}">
                    <a16:rowId xmlns:a16="http://schemas.microsoft.com/office/drawing/2014/main" xmlns="" val="555135717"/>
                  </a:ext>
                </a:extLst>
              </a:tr>
              <a:tr h="299564">
                <a:tc>
                  <a:txBody>
                    <a:bodyPr/>
                    <a:lstStyle/>
                    <a:p>
                      <a:r>
                        <a:rPr lang="en-US" dirty="0"/>
                        <a:t>DRDLR (Gauteng)</a:t>
                      </a:r>
                    </a:p>
                  </a:txBody>
                  <a:tcPr/>
                </a:tc>
                <a:tc>
                  <a:txBody>
                    <a:bodyPr/>
                    <a:lstStyle/>
                    <a:p>
                      <a:r>
                        <a:rPr lang="en-US" dirty="0"/>
                        <a:t>Poultry Production Learnership</a:t>
                      </a:r>
                    </a:p>
                  </a:txBody>
                  <a:tcPr/>
                </a:tc>
                <a:tc>
                  <a:txBody>
                    <a:bodyPr/>
                    <a:lstStyle/>
                    <a:p>
                      <a:r>
                        <a:rPr lang="en-US" dirty="0"/>
                        <a:t>20</a:t>
                      </a:r>
                    </a:p>
                  </a:txBody>
                  <a:tcPr/>
                </a:tc>
                <a:extLst>
                  <a:ext uri="{0D108BD9-81ED-4DB2-BD59-A6C34878D82A}">
                    <a16:rowId xmlns:a16="http://schemas.microsoft.com/office/drawing/2014/main" xmlns="" val="604167665"/>
                  </a:ext>
                </a:extLst>
              </a:tr>
              <a:tr h="299564">
                <a:tc>
                  <a:txBody>
                    <a:bodyPr/>
                    <a:lstStyle/>
                    <a:p>
                      <a:r>
                        <a:rPr lang="en-US" dirty="0"/>
                        <a:t>DRDLR (Limpopo)</a:t>
                      </a:r>
                    </a:p>
                  </a:txBody>
                  <a:tcPr/>
                </a:tc>
                <a:tc>
                  <a:txBody>
                    <a:bodyPr/>
                    <a:lstStyle/>
                    <a:p>
                      <a:r>
                        <a:rPr lang="en-US" dirty="0"/>
                        <a:t>New Venture Creation Skills Programme</a:t>
                      </a:r>
                    </a:p>
                  </a:txBody>
                  <a:tcPr/>
                </a:tc>
                <a:tc>
                  <a:txBody>
                    <a:bodyPr/>
                    <a:lstStyle/>
                    <a:p>
                      <a:r>
                        <a:rPr lang="en-US" dirty="0"/>
                        <a:t>10</a:t>
                      </a:r>
                    </a:p>
                  </a:txBody>
                  <a:tcPr/>
                </a:tc>
                <a:extLst>
                  <a:ext uri="{0D108BD9-81ED-4DB2-BD59-A6C34878D82A}">
                    <a16:rowId xmlns:a16="http://schemas.microsoft.com/office/drawing/2014/main" xmlns="" val="251521403"/>
                  </a:ext>
                </a:extLst>
              </a:tr>
              <a:tr h="299564">
                <a:tc>
                  <a:txBody>
                    <a:bodyPr/>
                    <a:lstStyle/>
                    <a:p>
                      <a:pPr lvl="0">
                        <a:buNone/>
                      </a:pPr>
                      <a:r>
                        <a:rPr lang="en-US" dirty="0"/>
                        <a:t>DRDLR (Limpopo)</a:t>
                      </a:r>
                    </a:p>
                  </a:txBody>
                  <a:tcPr/>
                </a:tc>
                <a:tc>
                  <a:txBody>
                    <a:bodyPr/>
                    <a:lstStyle/>
                    <a:p>
                      <a:pPr lvl="0">
                        <a:buNone/>
                      </a:pPr>
                      <a:r>
                        <a:rPr lang="en-US" dirty="0"/>
                        <a:t>Poultry Production Learnership</a:t>
                      </a:r>
                    </a:p>
                  </a:txBody>
                  <a:tcPr/>
                </a:tc>
                <a:tc>
                  <a:txBody>
                    <a:bodyPr/>
                    <a:lstStyle/>
                    <a:p>
                      <a:pPr lvl="0">
                        <a:buNone/>
                      </a:pPr>
                      <a:r>
                        <a:rPr lang="en-US" dirty="0"/>
                        <a:t>09</a:t>
                      </a:r>
                    </a:p>
                  </a:txBody>
                  <a:tcPr/>
                </a:tc>
                <a:extLst>
                  <a:ext uri="{0D108BD9-81ED-4DB2-BD59-A6C34878D82A}">
                    <a16:rowId xmlns:a16="http://schemas.microsoft.com/office/drawing/2014/main" xmlns="" val="3478097478"/>
                  </a:ext>
                </a:extLst>
              </a:tr>
              <a:tr h="299564">
                <a:tc>
                  <a:txBody>
                    <a:bodyPr/>
                    <a:lstStyle/>
                    <a:p>
                      <a:pPr lvl="0">
                        <a:buNone/>
                      </a:pPr>
                      <a:r>
                        <a:rPr lang="en-US" dirty="0"/>
                        <a:t>Chieta</a:t>
                      </a:r>
                    </a:p>
                  </a:txBody>
                  <a:tcPr/>
                </a:tc>
                <a:tc>
                  <a:txBody>
                    <a:bodyPr/>
                    <a:lstStyle/>
                    <a:p>
                      <a:pPr lvl="0">
                        <a:buNone/>
                      </a:pPr>
                      <a:r>
                        <a:rPr lang="en-US" dirty="0"/>
                        <a:t>Fitting and Turning Apprenticeship</a:t>
                      </a:r>
                    </a:p>
                  </a:txBody>
                  <a:tcPr/>
                </a:tc>
                <a:tc>
                  <a:txBody>
                    <a:bodyPr/>
                    <a:lstStyle/>
                    <a:p>
                      <a:pPr lvl="0">
                        <a:buNone/>
                      </a:pPr>
                      <a:r>
                        <a:rPr lang="en-US" dirty="0"/>
                        <a:t>05</a:t>
                      </a:r>
                    </a:p>
                  </a:txBody>
                  <a:tcPr/>
                </a:tc>
                <a:extLst>
                  <a:ext uri="{0D108BD9-81ED-4DB2-BD59-A6C34878D82A}">
                    <a16:rowId xmlns:a16="http://schemas.microsoft.com/office/drawing/2014/main" xmlns="" val="1934340663"/>
                  </a:ext>
                </a:extLst>
              </a:tr>
              <a:tr h="299564">
                <a:tc>
                  <a:txBody>
                    <a:bodyPr/>
                    <a:lstStyle/>
                    <a:p>
                      <a:pPr lvl="0">
                        <a:buNone/>
                      </a:pPr>
                      <a:r>
                        <a:rPr lang="en-US" dirty="0"/>
                        <a:t>FP&amp;MSETA</a:t>
                      </a:r>
                    </a:p>
                  </a:txBody>
                  <a:tcPr/>
                </a:tc>
                <a:tc>
                  <a:txBody>
                    <a:bodyPr/>
                    <a:lstStyle/>
                    <a:p>
                      <a:pPr lvl="0">
                        <a:buNone/>
                      </a:pPr>
                      <a:r>
                        <a:rPr lang="en-US" dirty="0"/>
                        <a:t>Electrical Apprenticeship</a:t>
                      </a:r>
                    </a:p>
                  </a:txBody>
                  <a:tcPr/>
                </a:tc>
                <a:tc>
                  <a:txBody>
                    <a:bodyPr/>
                    <a:lstStyle/>
                    <a:p>
                      <a:pPr lvl="0">
                        <a:buNone/>
                      </a:pPr>
                      <a:r>
                        <a:rPr lang="en-US" dirty="0"/>
                        <a:t>04</a:t>
                      </a:r>
                    </a:p>
                  </a:txBody>
                  <a:tcPr/>
                </a:tc>
                <a:extLst>
                  <a:ext uri="{0D108BD9-81ED-4DB2-BD59-A6C34878D82A}">
                    <a16:rowId xmlns:a16="http://schemas.microsoft.com/office/drawing/2014/main" xmlns="" val="3962371890"/>
                  </a:ext>
                </a:extLst>
              </a:tr>
              <a:tr h="299564">
                <a:tc>
                  <a:txBody>
                    <a:bodyPr/>
                    <a:lstStyle/>
                    <a:p>
                      <a:pPr lvl="0">
                        <a:buNone/>
                      </a:pPr>
                      <a:r>
                        <a:rPr lang="en-US" dirty="0"/>
                        <a:t>CETA</a:t>
                      </a:r>
                    </a:p>
                  </a:txBody>
                  <a:tcPr/>
                </a:tc>
                <a:tc>
                  <a:txBody>
                    <a:bodyPr/>
                    <a:lstStyle/>
                    <a:p>
                      <a:pPr lvl="0">
                        <a:buNone/>
                      </a:pPr>
                      <a:r>
                        <a:rPr lang="en-US" dirty="0"/>
                        <a:t>Capentry Apprenticeship</a:t>
                      </a:r>
                    </a:p>
                  </a:txBody>
                  <a:tcPr/>
                </a:tc>
                <a:tc>
                  <a:txBody>
                    <a:bodyPr/>
                    <a:lstStyle/>
                    <a:p>
                      <a:pPr lvl="0">
                        <a:buNone/>
                      </a:pPr>
                      <a:r>
                        <a:rPr lang="en-US" dirty="0"/>
                        <a:t>25</a:t>
                      </a:r>
                    </a:p>
                  </a:txBody>
                  <a:tcPr/>
                </a:tc>
                <a:extLst>
                  <a:ext uri="{0D108BD9-81ED-4DB2-BD59-A6C34878D82A}">
                    <a16:rowId xmlns:a16="http://schemas.microsoft.com/office/drawing/2014/main" xmlns="" val="1873621304"/>
                  </a:ext>
                </a:extLst>
              </a:tr>
              <a:tr h="299564">
                <a:tc>
                  <a:txBody>
                    <a:bodyPr/>
                    <a:lstStyle/>
                    <a:p>
                      <a:pPr lvl="0">
                        <a:buNone/>
                      </a:pPr>
                      <a:r>
                        <a:rPr lang="en-US" dirty="0"/>
                        <a:t>MerSETA</a:t>
                      </a:r>
                    </a:p>
                  </a:txBody>
                  <a:tcPr/>
                </a:tc>
                <a:tc>
                  <a:txBody>
                    <a:bodyPr/>
                    <a:lstStyle/>
                    <a:p>
                      <a:pPr lvl="0">
                        <a:buNone/>
                      </a:pPr>
                      <a:r>
                        <a:rPr lang="en-US" dirty="0"/>
                        <a:t>Welding Apprenticeship</a:t>
                      </a:r>
                    </a:p>
                  </a:txBody>
                  <a:tcPr/>
                </a:tc>
                <a:tc>
                  <a:txBody>
                    <a:bodyPr/>
                    <a:lstStyle/>
                    <a:p>
                      <a:pPr lvl="0">
                        <a:buNone/>
                      </a:pPr>
                      <a:r>
                        <a:rPr lang="en-US" dirty="0"/>
                        <a:t>20</a:t>
                      </a:r>
                    </a:p>
                  </a:txBody>
                  <a:tcPr/>
                </a:tc>
                <a:extLst>
                  <a:ext uri="{0D108BD9-81ED-4DB2-BD59-A6C34878D82A}">
                    <a16:rowId xmlns:a16="http://schemas.microsoft.com/office/drawing/2014/main" xmlns="" val="2402948941"/>
                  </a:ext>
                </a:extLst>
              </a:tr>
              <a:tr h="299564">
                <a:tc>
                  <a:txBody>
                    <a:bodyPr/>
                    <a:lstStyle/>
                    <a:p>
                      <a:pPr lvl="0">
                        <a:buNone/>
                      </a:pPr>
                      <a:r>
                        <a:rPr lang="en-US" dirty="0"/>
                        <a:t>FoodBevSETA</a:t>
                      </a:r>
                    </a:p>
                  </a:txBody>
                  <a:tcPr/>
                </a:tc>
                <a:tc>
                  <a:txBody>
                    <a:bodyPr/>
                    <a:lstStyle/>
                    <a:p>
                      <a:pPr lvl="0">
                        <a:buNone/>
                      </a:pPr>
                      <a:r>
                        <a:rPr lang="en-US" dirty="0"/>
                        <a:t>Electrical Apprenticeship</a:t>
                      </a:r>
                    </a:p>
                  </a:txBody>
                  <a:tcPr/>
                </a:tc>
                <a:tc>
                  <a:txBody>
                    <a:bodyPr/>
                    <a:lstStyle/>
                    <a:p>
                      <a:pPr lvl="0">
                        <a:buNone/>
                      </a:pPr>
                      <a:r>
                        <a:rPr lang="en-US" dirty="0"/>
                        <a:t>08</a:t>
                      </a:r>
                    </a:p>
                  </a:txBody>
                  <a:tcPr/>
                </a:tc>
                <a:extLst>
                  <a:ext uri="{0D108BD9-81ED-4DB2-BD59-A6C34878D82A}">
                    <a16:rowId xmlns:a16="http://schemas.microsoft.com/office/drawing/2014/main" xmlns="" val="2899834097"/>
                  </a:ext>
                </a:extLst>
              </a:tr>
              <a:tr h="299564">
                <a:tc>
                  <a:txBody>
                    <a:bodyPr/>
                    <a:lstStyle/>
                    <a:p>
                      <a:pPr lvl="0">
                        <a:buNone/>
                      </a:pPr>
                      <a:r>
                        <a:rPr lang="en-US" dirty="0"/>
                        <a:t>EWSETA</a:t>
                      </a:r>
                    </a:p>
                  </a:txBody>
                  <a:tcPr/>
                </a:tc>
                <a:tc>
                  <a:txBody>
                    <a:bodyPr/>
                    <a:lstStyle/>
                    <a:p>
                      <a:pPr lvl="0">
                        <a:buNone/>
                      </a:pPr>
                      <a:r>
                        <a:rPr lang="en-US" dirty="0"/>
                        <a:t>Electrical Apprenticeship</a:t>
                      </a:r>
                    </a:p>
                  </a:txBody>
                  <a:tcPr/>
                </a:tc>
                <a:tc>
                  <a:txBody>
                    <a:bodyPr/>
                    <a:lstStyle/>
                    <a:p>
                      <a:pPr lvl="0">
                        <a:buNone/>
                      </a:pPr>
                      <a:r>
                        <a:rPr lang="en-US" dirty="0"/>
                        <a:t>39</a:t>
                      </a:r>
                    </a:p>
                  </a:txBody>
                  <a:tcPr/>
                </a:tc>
                <a:extLst>
                  <a:ext uri="{0D108BD9-81ED-4DB2-BD59-A6C34878D82A}">
                    <a16:rowId xmlns:a16="http://schemas.microsoft.com/office/drawing/2014/main" xmlns="" val="3661869543"/>
                  </a:ext>
                </a:extLst>
              </a:tr>
              <a:tr h="299564">
                <a:tc>
                  <a:txBody>
                    <a:bodyPr/>
                    <a:lstStyle/>
                    <a:p>
                      <a:pPr lvl="0">
                        <a:buNone/>
                      </a:pPr>
                      <a:r>
                        <a:rPr lang="en-US" dirty="0"/>
                        <a:t>EWSETA</a:t>
                      </a:r>
                    </a:p>
                  </a:txBody>
                  <a:tcPr/>
                </a:tc>
                <a:tc>
                  <a:txBody>
                    <a:bodyPr/>
                    <a:lstStyle/>
                    <a:p>
                      <a:pPr lvl="0">
                        <a:buNone/>
                      </a:pPr>
                      <a:r>
                        <a:rPr lang="en-US" dirty="0"/>
                        <a:t>Welding Apprenticeship</a:t>
                      </a:r>
                    </a:p>
                  </a:txBody>
                  <a:tcPr/>
                </a:tc>
                <a:tc>
                  <a:txBody>
                    <a:bodyPr/>
                    <a:lstStyle/>
                    <a:p>
                      <a:pPr lvl="0">
                        <a:buNone/>
                      </a:pPr>
                      <a:r>
                        <a:rPr lang="en-US" dirty="0"/>
                        <a:t>16</a:t>
                      </a:r>
                    </a:p>
                  </a:txBody>
                  <a:tcPr/>
                </a:tc>
                <a:extLst>
                  <a:ext uri="{0D108BD9-81ED-4DB2-BD59-A6C34878D82A}">
                    <a16:rowId xmlns:a16="http://schemas.microsoft.com/office/drawing/2014/main" xmlns="" val="2137467017"/>
                  </a:ext>
                </a:extLst>
              </a:tr>
              <a:tr h="299564">
                <a:tc>
                  <a:txBody>
                    <a:bodyPr/>
                    <a:lstStyle/>
                    <a:p>
                      <a:pPr lvl="0">
                        <a:buNone/>
                      </a:pPr>
                      <a:r>
                        <a:rPr lang="en-US" dirty="0"/>
                        <a:t>FPMSETA</a:t>
                      </a:r>
                    </a:p>
                  </a:txBody>
                  <a:tcPr/>
                </a:tc>
                <a:tc>
                  <a:txBody>
                    <a:bodyPr/>
                    <a:lstStyle/>
                    <a:p>
                      <a:pPr lvl="0">
                        <a:buNone/>
                      </a:pPr>
                      <a:r>
                        <a:rPr lang="en-US" dirty="0"/>
                        <a:t>Carpentry Apprenticeship</a:t>
                      </a:r>
                    </a:p>
                  </a:txBody>
                  <a:tcPr/>
                </a:tc>
                <a:tc>
                  <a:txBody>
                    <a:bodyPr/>
                    <a:lstStyle/>
                    <a:p>
                      <a:pPr lvl="0">
                        <a:buNone/>
                      </a:pPr>
                      <a:r>
                        <a:rPr lang="en-US" dirty="0"/>
                        <a:t>03</a:t>
                      </a:r>
                    </a:p>
                  </a:txBody>
                  <a:tcPr/>
                </a:tc>
                <a:extLst>
                  <a:ext uri="{0D108BD9-81ED-4DB2-BD59-A6C34878D82A}">
                    <a16:rowId xmlns:a16="http://schemas.microsoft.com/office/drawing/2014/main" xmlns="" val="50512740"/>
                  </a:ext>
                </a:extLst>
              </a:tr>
              <a:tr h="299564">
                <a:tc>
                  <a:txBody>
                    <a:bodyPr/>
                    <a:lstStyle/>
                    <a:p>
                      <a:pPr lvl="0">
                        <a:buNone/>
                      </a:pPr>
                      <a:r>
                        <a:rPr lang="en-US" dirty="0"/>
                        <a:t>TETA</a:t>
                      </a:r>
                    </a:p>
                  </a:txBody>
                  <a:tcPr/>
                </a:tc>
                <a:tc>
                  <a:txBody>
                    <a:bodyPr/>
                    <a:lstStyle/>
                    <a:p>
                      <a:pPr lvl="0">
                        <a:buNone/>
                      </a:pPr>
                      <a:r>
                        <a:rPr lang="en-US" dirty="0"/>
                        <a:t>Entrepreneurship Programme</a:t>
                      </a:r>
                    </a:p>
                  </a:txBody>
                  <a:tcPr/>
                </a:tc>
                <a:tc>
                  <a:txBody>
                    <a:bodyPr/>
                    <a:lstStyle/>
                    <a:p>
                      <a:pPr lvl="0">
                        <a:buNone/>
                      </a:pPr>
                      <a:r>
                        <a:rPr lang="en-US" dirty="0"/>
                        <a:t>393</a:t>
                      </a:r>
                    </a:p>
                  </a:txBody>
                  <a:tcPr/>
                </a:tc>
                <a:extLst>
                  <a:ext uri="{0D108BD9-81ED-4DB2-BD59-A6C34878D82A}">
                    <a16:rowId xmlns:a16="http://schemas.microsoft.com/office/drawing/2014/main" xmlns="" val="3821012401"/>
                  </a:ext>
                </a:extLst>
              </a:tr>
              <a:tr h="299564">
                <a:tc>
                  <a:txBody>
                    <a:bodyPr/>
                    <a:lstStyle/>
                    <a:p>
                      <a:pPr lvl="0">
                        <a:buNone/>
                      </a:pPr>
                      <a:r>
                        <a:rPr lang="en-US" b="1" dirty="0"/>
                        <a:t>Total</a:t>
                      </a:r>
                    </a:p>
                  </a:txBody>
                  <a:tcPr/>
                </a:tc>
                <a:tc>
                  <a:txBody>
                    <a:bodyPr/>
                    <a:lstStyle/>
                    <a:p>
                      <a:pPr lvl="0">
                        <a:buNone/>
                      </a:pPr>
                      <a:endParaRPr lang="en-US" b="1" dirty="0"/>
                    </a:p>
                  </a:txBody>
                  <a:tcPr/>
                </a:tc>
                <a:tc>
                  <a:txBody>
                    <a:bodyPr/>
                    <a:lstStyle/>
                    <a:p>
                      <a:pPr lvl="0">
                        <a:buNone/>
                      </a:pPr>
                      <a:r>
                        <a:rPr lang="en-US" b="1" dirty="0"/>
                        <a:t>243</a:t>
                      </a:r>
                    </a:p>
                  </a:txBody>
                  <a:tcPr/>
                </a:tc>
                <a:extLst>
                  <a:ext uri="{0D108BD9-81ED-4DB2-BD59-A6C34878D82A}">
                    <a16:rowId xmlns:a16="http://schemas.microsoft.com/office/drawing/2014/main" xmlns="" val="1597531055"/>
                  </a:ext>
                </a:extLst>
              </a:tr>
            </a:tbl>
          </a:graphicData>
        </a:graphic>
      </p:graphicFrame>
    </p:spTree>
    <p:extLst>
      <p:ext uri="{BB962C8B-B14F-4D97-AF65-F5344CB8AC3E}">
        <p14:creationId xmlns:p14="http://schemas.microsoft.com/office/powerpoint/2010/main" xmlns="" val="67597547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a:latin typeface="Arial"/>
                <a:cs typeface="Arial"/>
              </a:rPr>
              <a:t>Table of Contents</a:t>
            </a:r>
          </a:p>
        </p:txBody>
      </p:sp>
      <p:sp>
        <p:nvSpPr>
          <p:cNvPr id="3" name="Content Placeholder 2"/>
          <p:cNvSpPr>
            <a:spLocks noGrp="1"/>
          </p:cNvSpPr>
          <p:nvPr>
            <p:ph idx="1"/>
          </p:nvPr>
        </p:nvSpPr>
        <p:spPr>
          <a:xfrm>
            <a:off x="1942415" y="2133600"/>
            <a:ext cx="6591985" cy="4103712"/>
          </a:xfrm>
        </p:spPr>
        <p:txBody>
          <a:bodyPr vert="horz" lIns="91440" tIns="45720" rIns="91440" bIns="45720" rtlCol="0" anchor="t">
            <a:normAutofit/>
          </a:bodyPr>
          <a:lstStyle/>
          <a:p>
            <a:r>
              <a:rPr lang="en-ZA" dirty="0">
                <a:latin typeface="Arial"/>
                <a:cs typeface="Arial"/>
              </a:rPr>
              <a:t>1.	College Profile</a:t>
            </a:r>
          </a:p>
          <a:p>
            <a:r>
              <a:rPr lang="en-ZA" dirty="0">
                <a:latin typeface="Arial"/>
                <a:cs typeface="Arial"/>
              </a:rPr>
              <a:t>2.	Vision and Mission</a:t>
            </a:r>
          </a:p>
          <a:p>
            <a:r>
              <a:rPr lang="en-ZA" dirty="0">
                <a:latin typeface="Arial"/>
                <a:cs typeface="Arial"/>
              </a:rPr>
              <a:t>3.	Core Values</a:t>
            </a:r>
          </a:p>
          <a:p>
            <a:r>
              <a:rPr lang="en-ZA" dirty="0">
                <a:latin typeface="Arial"/>
                <a:cs typeface="Arial"/>
              </a:rPr>
              <a:t>4.	Governance</a:t>
            </a:r>
          </a:p>
          <a:p>
            <a:r>
              <a:rPr lang="en-US" dirty="0">
                <a:latin typeface="Arial"/>
                <a:cs typeface="Arial"/>
              </a:rPr>
              <a:t>5</a:t>
            </a:r>
            <a:r>
              <a:rPr lang="en-ZA" dirty="0">
                <a:latin typeface="Arial"/>
                <a:cs typeface="Arial"/>
              </a:rPr>
              <a:t>.	Management</a:t>
            </a:r>
          </a:p>
          <a:p>
            <a:r>
              <a:rPr lang="en-US" dirty="0">
                <a:latin typeface="Arial"/>
                <a:cs typeface="Arial"/>
              </a:rPr>
              <a:t>6</a:t>
            </a:r>
            <a:r>
              <a:rPr lang="en-ZA" dirty="0">
                <a:latin typeface="Arial"/>
                <a:cs typeface="Arial"/>
              </a:rPr>
              <a:t>.	Teaching and Learning</a:t>
            </a:r>
          </a:p>
          <a:p>
            <a:r>
              <a:rPr lang="en-US" dirty="0">
                <a:latin typeface="Arial"/>
                <a:cs typeface="Arial"/>
              </a:rPr>
              <a:t>7</a:t>
            </a:r>
            <a:r>
              <a:rPr lang="en-ZA" dirty="0">
                <a:latin typeface="Arial"/>
                <a:cs typeface="Arial"/>
              </a:rPr>
              <a:t>.	Infrastructure</a:t>
            </a:r>
          </a:p>
          <a:p>
            <a:r>
              <a:rPr lang="en-US" dirty="0">
                <a:latin typeface="Arial"/>
                <a:cs typeface="Arial"/>
              </a:rPr>
              <a:t>8</a:t>
            </a:r>
            <a:r>
              <a:rPr lang="en-ZA" dirty="0">
                <a:latin typeface="Arial"/>
                <a:cs typeface="Arial"/>
              </a:rPr>
              <a:t>.	Finances</a:t>
            </a:r>
          </a:p>
          <a:p>
            <a:endParaRPr lang="en-ZA" dirty="0">
              <a:latin typeface="Arial"/>
              <a:cs typeface="Arial"/>
            </a:endParaRPr>
          </a:p>
          <a:p>
            <a:endParaRPr lang="en-ZA" dirty="0"/>
          </a:p>
        </p:txBody>
      </p:sp>
      <p:sp>
        <p:nvSpPr>
          <p:cNvPr id="5" name="Slide Number Placeholder 4"/>
          <p:cNvSpPr>
            <a:spLocks noGrp="1"/>
          </p:cNvSpPr>
          <p:nvPr>
            <p:ph type="sldNum" sz="quarter" idx="12"/>
          </p:nvPr>
        </p:nvSpPr>
        <p:spPr/>
        <p:txBody>
          <a:bodyPr/>
          <a:lstStyle/>
          <a:p>
            <a:fld id="{1AD93096-5B34-4342-9326-69289CEAE4C2}" type="slidenum">
              <a:rPr lang="en-US" smtClean="0"/>
              <a:pPr/>
              <a:t>2</a:t>
            </a:fld>
            <a:endParaRPr lang="en-US" dirty="0">
              <a:solidFill>
                <a:srgbClr val="FFFFFF"/>
              </a:solidFill>
            </a:endParaRPr>
          </a:p>
        </p:txBody>
      </p:sp>
    </p:spTree>
    <p:extLst>
      <p:ext uri="{BB962C8B-B14F-4D97-AF65-F5344CB8AC3E}">
        <p14:creationId xmlns:p14="http://schemas.microsoft.com/office/powerpoint/2010/main" xmlns="" val="139958165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6FE4E-D1B9-46F6-9F6B-D6E3F4124668}"/>
              </a:ext>
            </a:extLst>
          </p:cNvPr>
          <p:cNvSpPr>
            <a:spLocks noGrp="1"/>
          </p:cNvSpPr>
          <p:nvPr>
            <p:ph type="title"/>
          </p:nvPr>
        </p:nvSpPr>
        <p:spPr>
          <a:xfrm>
            <a:off x="508618" y="624110"/>
            <a:ext cx="8119841" cy="1280890"/>
          </a:xfrm>
        </p:spPr>
        <p:txBody>
          <a:bodyPr>
            <a:normAutofit/>
          </a:bodyPr>
          <a:lstStyle/>
          <a:p>
            <a:r>
              <a:rPr lang="en-US" sz="2800" b="1" dirty="0">
                <a:latin typeface="Arial"/>
                <a:cs typeface="Arial"/>
              </a:rPr>
              <a:t>7. Infrastructure projects at Giyani campus </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CCF6607E-B6C1-4386-905E-B4D1540873DC}"/>
              </a:ext>
            </a:extLst>
          </p:cNvPr>
          <p:cNvSpPr>
            <a:spLocks noGrp="1"/>
          </p:cNvSpPr>
          <p:nvPr>
            <p:ph idx="1"/>
          </p:nvPr>
        </p:nvSpPr>
        <p:spPr>
          <a:xfrm>
            <a:off x="683568" y="2133600"/>
            <a:ext cx="7944891" cy="3777622"/>
          </a:xfrm>
        </p:spPr>
        <p:txBody>
          <a:bodyPr vert="horz" lIns="91440" tIns="45720" rIns="91440" bIns="45720" rtlCol="0" anchor="t">
            <a:normAutofit/>
          </a:bodyPr>
          <a:lstStyle/>
          <a:p>
            <a:endParaRPr lang="en-ZA" dirty="0"/>
          </a:p>
          <a:p>
            <a:endParaRPr lang="en-ZA" dirty="0"/>
          </a:p>
        </p:txBody>
      </p:sp>
      <p:graphicFrame>
        <p:nvGraphicFramePr>
          <p:cNvPr id="5" name="Table 5">
            <a:extLst>
              <a:ext uri="{FF2B5EF4-FFF2-40B4-BE49-F238E27FC236}">
                <a16:creationId xmlns:a16="http://schemas.microsoft.com/office/drawing/2014/main" xmlns="" id="{EED22E86-B0BB-F547-E1EB-86E2A551BF94}"/>
              </a:ext>
            </a:extLst>
          </p:cNvPr>
          <p:cNvGraphicFramePr>
            <a:graphicFrameLocks noGrp="1"/>
          </p:cNvGraphicFramePr>
          <p:nvPr>
            <p:extLst>
              <p:ext uri="{D42A27DB-BD31-4B8C-83A1-F6EECF244321}">
                <p14:modId xmlns:p14="http://schemas.microsoft.com/office/powerpoint/2010/main" xmlns="" val="853421713"/>
              </p:ext>
            </p:extLst>
          </p:nvPr>
        </p:nvGraphicFramePr>
        <p:xfrm>
          <a:off x="229693" y="1607856"/>
          <a:ext cx="8764038" cy="4925370"/>
        </p:xfrm>
        <a:graphic>
          <a:graphicData uri="http://schemas.openxmlformats.org/drawingml/2006/table">
            <a:tbl>
              <a:tblPr firstRow="1" bandRow="1">
                <a:tableStyleId>{5C22544A-7EE6-4342-B048-85BDC9FD1C3A}</a:tableStyleId>
              </a:tblPr>
              <a:tblGrid>
                <a:gridCol w="6402347">
                  <a:extLst>
                    <a:ext uri="{9D8B030D-6E8A-4147-A177-3AD203B41FA5}">
                      <a16:colId xmlns:a16="http://schemas.microsoft.com/office/drawing/2014/main" xmlns="" val="3683079517"/>
                    </a:ext>
                  </a:extLst>
                </a:gridCol>
                <a:gridCol w="2361691">
                  <a:extLst>
                    <a:ext uri="{9D8B030D-6E8A-4147-A177-3AD203B41FA5}">
                      <a16:colId xmlns:a16="http://schemas.microsoft.com/office/drawing/2014/main" xmlns="" val="2627985514"/>
                    </a:ext>
                  </a:extLst>
                </a:gridCol>
              </a:tblGrid>
              <a:tr h="432275">
                <a:tc>
                  <a:txBody>
                    <a:bodyPr/>
                    <a:lstStyle/>
                    <a:p>
                      <a:r>
                        <a:rPr lang="en-GB" dirty="0"/>
                        <a:t>Project </a:t>
                      </a:r>
                    </a:p>
                  </a:txBody>
                  <a:tcPr/>
                </a:tc>
                <a:tc>
                  <a:txBody>
                    <a:bodyPr/>
                    <a:lstStyle/>
                    <a:p>
                      <a:r>
                        <a:rPr lang="en-GB" dirty="0"/>
                        <a:t>Status </a:t>
                      </a:r>
                    </a:p>
                  </a:txBody>
                  <a:tcPr/>
                </a:tc>
                <a:extLst>
                  <a:ext uri="{0D108BD9-81ED-4DB2-BD59-A6C34878D82A}">
                    <a16:rowId xmlns:a16="http://schemas.microsoft.com/office/drawing/2014/main" xmlns="" val="3204868184"/>
                  </a:ext>
                </a:extLst>
              </a:tr>
              <a:tr h="700584">
                <a:tc>
                  <a:txBody>
                    <a:bodyPr/>
                    <a:lstStyle/>
                    <a:p>
                      <a:pPr marL="0" lvl="0" indent="0" algn="l">
                        <a:lnSpc>
                          <a:spcPct val="100000"/>
                        </a:lnSpc>
                        <a:buNone/>
                      </a:pPr>
                      <a:r>
                        <a:rPr lang="en-GB" sz="1350" b="1" i="0" u="none" strike="noStrike" baseline="0" noProof="0" dirty="0">
                          <a:solidFill>
                            <a:srgbClr val="000000"/>
                          </a:solidFill>
                          <a:latin typeface="Century Gothic"/>
                        </a:rPr>
                        <a:t>Giyani Campus </a:t>
                      </a:r>
                    </a:p>
                    <a:p>
                      <a:pPr marL="0" lvl="0" indent="0" algn="l">
                        <a:lnSpc>
                          <a:spcPct val="100000"/>
                        </a:lnSpc>
                        <a:buNone/>
                      </a:pPr>
                      <a:endParaRPr lang="en-GB" sz="1350" b="0" i="0" u="none" strike="noStrike" baseline="0" noProof="0" dirty="0">
                        <a:solidFill>
                          <a:srgbClr val="000000"/>
                        </a:solidFill>
                        <a:latin typeface="Century Gothic"/>
                      </a:endParaRPr>
                    </a:p>
                    <a:p>
                      <a:pPr marL="0" lvl="0" indent="0" algn="l">
                        <a:lnSpc>
                          <a:spcPct val="100000"/>
                        </a:lnSpc>
                        <a:buNone/>
                      </a:pPr>
                      <a:endParaRPr lang="en-GB" sz="1350" b="0" i="0" u="none" strike="noStrike" baseline="0" noProof="0" dirty="0">
                        <a:solidFill>
                          <a:srgbClr val="000000"/>
                        </a:solidFill>
                        <a:latin typeface="Century Gothic"/>
                      </a:endParaRPr>
                    </a:p>
                  </a:txBody>
                  <a:tcPr/>
                </a:tc>
                <a:tc>
                  <a:txBody>
                    <a:bodyPr/>
                    <a:lstStyle/>
                    <a:p>
                      <a:endParaRPr lang="en-GB" dirty="0"/>
                    </a:p>
                  </a:txBody>
                  <a:tcPr/>
                </a:tc>
                <a:extLst>
                  <a:ext uri="{0D108BD9-81ED-4DB2-BD59-A6C34878D82A}">
                    <a16:rowId xmlns:a16="http://schemas.microsoft.com/office/drawing/2014/main" xmlns="" val="218316559"/>
                  </a:ext>
                </a:extLst>
              </a:tr>
              <a:tr h="432275">
                <a:tc>
                  <a:txBody>
                    <a:bodyPr/>
                    <a:lstStyle/>
                    <a:p>
                      <a:pPr marL="342900" lvl="0" indent="-342900">
                        <a:buAutoNum type="arabicPeriod"/>
                      </a:pPr>
                      <a:r>
                        <a:rPr lang="en-GB" sz="1350" b="0" i="0" u="none" strike="noStrike" baseline="0" noProof="0" dirty="0">
                          <a:solidFill>
                            <a:srgbClr val="000000"/>
                          </a:solidFill>
                          <a:latin typeface="Century Gothic"/>
                        </a:rPr>
                        <a:t>Construction of Clearview fence</a:t>
                      </a:r>
                      <a:endParaRPr lang="en-US" dirty="0"/>
                    </a:p>
                  </a:txBody>
                  <a:tcPr/>
                </a:tc>
                <a:tc>
                  <a:txBody>
                    <a:bodyPr/>
                    <a:lstStyle/>
                    <a:p>
                      <a:r>
                        <a:rPr lang="en-GB" dirty="0"/>
                        <a:t>Complete </a:t>
                      </a:r>
                    </a:p>
                  </a:txBody>
                  <a:tcPr/>
                </a:tc>
                <a:extLst>
                  <a:ext uri="{0D108BD9-81ED-4DB2-BD59-A6C34878D82A}">
                    <a16:rowId xmlns:a16="http://schemas.microsoft.com/office/drawing/2014/main" xmlns="" val="1550483233"/>
                  </a:ext>
                </a:extLst>
              </a:tr>
              <a:tr h="432275">
                <a:tc>
                  <a:txBody>
                    <a:bodyPr/>
                    <a:lstStyle/>
                    <a:p>
                      <a:pPr marL="0" lvl="0" indent="0">
                        <a:buNone/>
                      </a:pPr>
                      <a:r>
                        <a:rPr lang="en-GB" sz="1350" b="0" i="0" u="none" strike="noStrike" baseline="0" noProof="0" dirty="0">
                          <a:solidFill>
                            <a:srgbClr val="000000"/>
                          </a:solidFill>
                          <a:latin typeface="Century Gothic"/>
                        </a:rPr>
                        <a:t>2.   Construction of a gate house</a:t>
                      </a:r>
                      <a:endParaRPr lang="en-US" dirty="0"/>
                    </a:p>
                  </a:txBody>
                  <a:tcPr/>
                </a:tc>
                <a:tc>
                  <a:txBody>
                    <a:bodyPr/>
                    <a:lstStyle/>
                    <a:p>
                      <a:r>
                        <a:rPr lang="en-GB" dirty="0"/>
                        <a:t>Design phase </a:t>
                      </a:r>
                    </a:p>
                  </a:txBody>
                  <a:tcPr/>
                </a:tc>
                <a:extLst>
                  <a:ext uri="{0D108BD9-81ED-4DB2-BD59-A6C34878D82A}">
                    <a16:rowId xmlns:a16="http://schemas.microsoft.com/office/drawing/2014/main" xmlns="" val="306720525"/>
                  </a:ext>
                </a:extLst>
              </a:tr>
              <a:tr h="700584">
                <a:tc>
                  <a:txBody>
                    <a:bodyPr/>
                    <a:lstStyle/>
                    <a:p>
                      <a:pPr marL="0" lvl="0" indent="0" algn="l">
                        <a:lnSpc>
                          <a:spcPct val="100000"/>
                        </a:lnSpc>
                        <a:buNone/>
                      </a:pPr>
                      <a:r>
                        <a:rPr lang="en-GB" sz="1350" b="0" i="0" u="none" strike="noStrike" baseline="0" noProof="0" dirty="0">
                          <a:solidFill>
                            <a:srgbClr val="000000"/>
                          </a:solidFill>
                          <a:latin typeface="Century Gothic"/>
                        </a:rPr>
                        <a:t>3.  Conversion of female dormitories into lecture halls </a:t>
                      </a:r>
                    </a:p>
                    <a:p>
                      <a:pPr marL="0" lvl="0" indent="0" algn="l">
                        <a:lnSpc>
                          <a:spcPct val="100000"/>
                        </a:lnSpc>
                        <a:buNone/>
                      </a:pPr>
                      <a:endParaRPr lang="en-GB" sz="1350" b="0" i="0" u="none" strike="noStrike" baseline="0" noProof="0" dirty="0">
                        <a:solidFill>
                          <a:srgbClr val="000000"/>
                        </a:solidFill>
                        <a:latin typeface="Century Gothic"/>
                      </a:endParaRPr>
                    </a:p>
                    <a:p>
                      <a:pPr lvl="0">
                        <a:buNone/>
                      </a:pPr>
                      <a:endParaRPr lang="en-GB" dirty="0"/>
                    </a:p>
                  </a:txBody>
                  <a:tcPr/>
                </a:tc>
                <a:tc>
                  <a:txBody>
                    <a:bodyPr/>
                    <a:lstStyle/>
                    <a:p>
                      <a:r>
                        <a:rPr lang="en-GB" dirty="0"/>
                        <a:t>Construction phase </a:t>
                      </a:r>
                    </a:p>
                  </a:txBody>
                  <a:tcPr/>
                </a:tc>
                <a:extLst>
                  <a:ext uri="{0D108BD9-81ED-4DB2-BD59-A6C34878D82A}">
                    <a16:rowId xmlns:a16="http://schemas.microsoft.com/office/drawing/2014/main" xmlns="" val="1052675579"/>
                  </a:ext>
                </a:extLst>
              </a:tr>
              <a:tr h="432275">
                <a:tc>
                  <a:txBody>
                    <a:bodyPr/>
                    <a:lstStyle/>
                    <a:p>
                      <a:pPr marL="0" indent="0">
                        <a:buNone/>
                      </a:pPr>
                      <a:r>
                        <a:rPr lang="en-GB" dirty="0"/>
                        <a:t>4. Construction of classrooms, Library and E-learning centre </a:t>
                      </a:r>
                    </a:p>
                  </a:txBody>
                  <a:tcPr/>
                </a:tc>
                <a:tc>
                  <a:txBody>
                    <a:bodyPr/>
                    <a:lstStyle/>
                    <a:p>
                      <a:r>
                        <a:rPr lang="en-GB" dirty="0"/>
                        <a:t>Construction phase </a:t>
                      </a:r>
                    </a:p>
                  </a:txBody>
                  <a:tcPr/>
                </a:tc>
                <a:extLst>
                  <a:ext uri="{0D108BD9-81ED-4DB2-BD59-A6C34878D82A}">
                    <a16:rowId xmlns:a16="http://schemas.microsoft.com/office/drawing/2014/main" xmlns="" val="4165779790"/>
                  </a:ext>
                </a:extLst>
              </a:tr>
              <a:tr h="432275">
                <a:tc>
                  <a:txBody>
                    <a:bodyPr/>
                    <a:lstStyle/>
                    <a:p>
                      <a:pPr marL="0" indent="0">
                        <a:buNone/>
                      </a:pPr>
                      <a:r>
                        <a:rPr lang="en-GB" dirty="0"/>
                        <a:t>5. Conversion of male dormitories into lecture halls </a:t>
                      </a:r>
                    </a:p>
                  </a:txBody>
                  <a:tcPr/>
                </a:tc>
                <a:tc>
                  <a:txBody>
                    <a:bodyPr/>
                    <a:lstStyle/>
                    <a:p>
                      <a:r>
                        <a:rPr lang="en-GB" dirty="0"/>
                        <a:t>Complete </a:t>
                      </a:r>
                    </a:p>
                  </a:txBody>
                  <a:tcPr/>
                </a:tc>
                <a:extLst>
                  <a:ext uri="{0D108BD9-81ED-4DB2-BD59-A6C34878D82A}">
                    <a16:rowId xmlns:a16="http://schemas.microsoft.com/office/drawing/2014/main" xmlns="" val="2202524645"/>
                  </a:ext>
                </a:extLst>
              </a:tr>
              <a:tr h="432275">
                <a:tc>
                  <a:txBody>
                    <a:bodyPr/>
                    <a:lstStyle/>
                    <a:p>
                      <a:pPr marL="0" indent="0">
                        <a:buNone/>
                      </a:pPr>
                      <a:r>
                        <a:rPr lang="en-GB" dirty="0"/>
                        <a:t>6. Renovations of ablution facilities </a:t>
                      </a:r>
                    </a:p>
                  </a:txBody>
                  <a:tcPr/>
                </a:tc>
                <a:tc>
                  <a:txBody>
                    <a:bodyPr/>
                    <a:lstStyle/>
                    <a:p>
                      <a:r>
                        <a:rPr lang="en-GB" dirty="0"/>
                        <a:t>Complete </a:t>
                      </a:r>
                    </a:p>
                  </a:txBody>
                  <a:tcPr/>
                </a:tc>
                <a:extLst>
                  <a:ext uri="{0D108BD9-81ED-4DB2-BD59-A6C34878D82A}">
                    <a16:rowId xmlns:a16="http://schemas.microsoft.com/office/drawing/2014/main" xmlns="" val="2798122349"/>
                  </a:ext>
                </a:extLst>
              </a:tr>
              <a:tr h="894361">
                <a:tc>
                  <a:txBody>
                    <a:bodyPr/>
                    <a:lstStyle/>
                    <a:p>
                      <a:pPr marL="0" lvl="0" indent="0">
                        <a:buNone/>
                      </a:pPr>
                      <a:r>
                        <a:rPr lang="en-GB" dirty="0"/>
                        <a:t>7. Renovations of workshops </a:t>
                      </a:r>
                    </a:p>
                  </a:txBody>
                  <a:tcPr/>
                </a:tc>
                <a:tc>
                  <a:txBody>
                    <a:bodyPr/>
                    <a:lstStyle/>
                    <a:p>
                      <a:pPr marL="0" lvl="0" indent="0" algn="l">
                        <a:lnSpc>
                          <a:spcPct val="100000"/>
                        </a:lnSpc>
                        <a:buNone/>
                      </a:pPr>
                      <a:r>
                        <a:rPr lang="en-GB" sz="1350" b="0" i="0" u="none" strike="noStrike" baseline="0" noProof="0" dirty="0">
                          <a:solidFill>
                            <a:srgbClr val="000000"/>
                          </a:solidFill>
                          <a:latin typeface="Century Gothic"/>
                        </a:rPr>
                        <a:t>Request for funding has been submitted to the department </a:t>
                      </a:r>
                    </a:p>
                    <a:p>
                      <a:pPr lvl="0">
                        <a:buNone/>
                      </a:pPr>
                      <a:endParaRPr lang="en-GB" dirty="0"/>
                    </a:p>
                  </a:txBody>
                  <a:tcPr/>
                </a:tc>
                <a:extLst>
                  <a:ext uri="{0D108BD9-81ED-4DB2-BD59-A6C34878D82A}">
                    <a16:rowId xmlns:a16="http://schemas.microsoft.com/office/drawing/2014/main" xmlns="" val="2589205102"/>
                  </a:ext>
                </a:extLst>
              </a:tr>
            </a:tbl>
          </a:graphicData>
        </a:graphic>
      </p:graphicFrame>
    </p:spTree>
    <p:extLst>
      <p:ext uri="{BB962C8B-B14F-4D97-AF65-F5344CB8AC3E}">
        <p14:creationId xmlns:p14="http://schemas.microsoft.com/office/powerpoint/2010/main" xmlns="" val="385555465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6FE4E-D1B9-46F6-9F6B-D6E3F4124668}"/>
              </a:ext>
            </a:extLst>
          </p:cNvPr>
          <p:cNvSpPr>
            <a:spLocks noGrp="1"/>
          </p:cNvSpPr>
          <p:nvPr>
            <p:ph type="title"/>
          </p:nvPr>
        </p:nvSpPr>
        <p:spPr>
          <a:xfrm>
            <a:off x="508618" y="624110"/>
            <a:ext cx="8119841" cy="716658"/>
          </a:xfrm>
        </p:spPr>
        <p:txBody>
          <a:bodyPr>
            <a:normAutofit/>
          </a:bodyPr>
          <a:lstStyle/>
          <a:p>
            <a:r>
              <a:rPr lang="en-US" sz="2800" b="1" dirty="0">
                <a:latin typeface="Arial"/>
                <a:cs typeface="Arial"/>
              </a:rPr>
              <a:t>Infrastructure continues: Modjadji campus </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CCF6607E-B6C1-4386-905E-B4D1540873DC}"/>
              </a:ext>
            </a:extLst>
          </p:cNvPr>
          <p:cNvSpPr>
            <a:spLocks noGrp="1"/>
          </p:cNvSpPr>
          <p:nvPr>
            <p:ph idx="1"/>
          </p:nvPr>
        </p:nvSpPr>
        <p:spPr>
          <a:xfrm>
            <a:off x="683568" y="2133600"/>
            <a:ext cx="7944891" cy="3777622"/>
          </a:xfrm>
        </p:spPr>
        <p:txBody>
          <a:bodyPr vert="horz" lIns="91440" tIns="45720" rIns="91440" bIns="45720" rtlCol="0" anchor="t">
            <a:normAutofit/>
          </a:bodyPr>
          <a:lstStyle/>
          <a:p>
            <a:endParaRPr lang="en-ZA" dirty="0"/>
          </a:p>
          <a:p>
            <a:endParaRPr lang="en-ZA" dirty="0"/>
          </a:p>
        </p:txBody>
      </p:sp>
      <p:graphicFrame>
        <p:nvGraphicFramePr>
          <p:cNvPr id="5" name="Table 5">
            <a:extLst>
              <a:ext uri="{FF2B5EF4-FFF2-40B4-BE49-F238E27FC236}">
                <a16:creationId xmlns:a16="http://schemas.microsoft.com/office/drawing/2014/main" xmlns="" id="{EED22E86-B0BB-F547-E1EB-86E2A551BF94}"/>
              </a:ext>
            </a:extLst>
          </p:cNvPr>
          <p:cNvGraphicFramePr>
            <a:graphicFrameLocks noGrp="1"/>
          </p:cNvGraphicFramePr>
          <p:nvPr>
            <p:extLst>
              <p:ext uri="{D42A27DB-BD31-4B8C-83A1-F6EECF244321}">
                <p14:modId xmlns:p14="http://schemas.microsoft.com/office/powerpoint/2010/main" xmlns="" val="481483120"/>
              </p:ext>
            </p:extLst>
          </p:nvPr>
        </p:nvGraphicFramePr>
        <p:xfrm>
          <a:off x="302846" y="1484784"/>
          <a:ext cx="8709284" cy="4831704"/>
        </p:xfrm>
        <a:graphic>
          <a:graphicData uri="http://schemas.openxmlformats.org/drawingml/2006/table">
            <a:tbl>
              <a:tblPr firstRow="1" bandRow="1">
                <a:tableStyleId>{5C22544A-7EE6-4342-B048-85BDC9FD1C3A}</a:tableStyleId>
              </a:tblPr>
              <a:tblGrid>
                <a:gridCol w="6268687">
                  <a:extLst>
                    <a:ext uri="{9D8B030D-6E8A-4147-A177-3AD203B41FA5}">
                      <a16:colId xmlns:a16="http://schemas.microsoft.com/office/drawing/2014/main" xmlns="" val="3683079517"/>
                    </a:ext>
                  </a:extLst>
                </a:gridCol>
                <a:gridCol w="2440597">
                  <a:extLst>
                    <a:ext uri="{9D8B030D-6E8A-4147-A177-3AD203B41FA5}">
                      <a16:colId xmlns:a16="http://schemas.microsoft.com/office/drawing/2014/main" xmlns="" val="2627985514"/>
                    </a:ext>
                  </a:extLst>
                </a:gridCol>
              </a:tblGrid>
              <a:tr h="575290">
                <a:tc>
                  <a:txBody>
                    <a:bodyPr/>
                    <a:lstStyle/>
                    <a:p>
                      <a:r>
                        <a:rPr lang="en-GB" dirty="0"/>
                        <a:t>Project </a:t>
                      </a:r>
                    </a:p>
                  </a:txBody>
                  <a:tcPr/>
                </a:tc>
                <a:tc>
                  <a:txBody>
                    <a:bodyPr/>
                    <a:lstStyle/>
                    <a:p>
                      <a:r>
                        <a:rPr lang="en-GB" dirty="0"/>
                        <a:t>Status </a:t>
                      </a:r>
                    </a:p>
                  </a:txBody>
                  <a:tcPr/>
                </a:tc>
                <a:extLst>
                  <a:ext uri="{0D108BD9-81ED-4DB2-BD59-A6C34878D82A}">
                    <a16:rowId xmlns:a16="http://schemas.microsoft.com/office/drawing/2014/main" xmlns="" val="3204868184"/>
                  </a:ext>
                </a:extLst>
              </a:tr>
              <a:tr h="575290">
                <a:tc>
                  <a:txBody>
                    <a:bodyPr/>
                    <a:lstStyle/>
                    <a:p>
                      <a:r>
                        <a:rPr lang="en-GB" b="1" dirty="0"/>
                        <a:t>Modjadji Campus </a:t>
                      </a:r>
                    </a:p>
                  </a:txBody>
                  <a:tcPr/>
                </a:tc>
                <a:tc>
                  <a:txBody>
                    <a:bodyPr/>
                    <a:lstStyle/>
                    <a:p>
                      <a:endParaRPr lang="en-GB" dirty="0"/>
                    </a:p>
                  </a:txBody>
                  <a:tcPr/>
                </a:tc>
                <a:extLst>
                  <a:ext uri="{0D108BD9-81ED-4DB2-BD59-A6C34878D82A}">
                    <a16:rowId xmlns:a16="http://schemas.microsoft.com/office/drawing/2014/main" xmlns="" val="218316559"/>
                  </a:ext>
                </a:extLst>
              </a:tr>
              <a:tr h="804674">
                <a:tc>
                  <a:txBody>
                    <a:bodyPr/>
                    <a:lstStyle/>
                    <a:p>
                      <a:pPr marL="342900" lvl="0" indent="-342900" algn="l">
                        <a:lnSpc>
                          <a:spcPct val="100000"/>
                        </a:lnSpc>
                        <a:buAutoNum type="arabicPeriod"/>
                      </a:pPr>
                      <a:r>
                        <a:rPr lang="en-GB" sz="1350" b="0" i="0" u="none" strike="noStrike" baseline="0" noProof="0" dirty="0">
                          <a:solidFill>
                            <a:srgbClr val="000000"/>
                          </a:solidFill>
                          <a:latin typeface="Century Gothic"/>
                        </a:rPr>
                        <a:t>Renovations of student hostels (Male and Female)</a:t>
                      </a:r>
                    </a:p>
                    <a:p>
                      <a:pPr lvl="0">
                        <a:buNone/>
                      </a:pPr>
                      <a:endParaRPr lang="en-GB" dirty="0"/>
                    </a:p>
                  </a:txBody>
                  <a:tcPr/>
                </a:tc>
                <a:tc>
                  <a:txBody>
                    <a:bodyPr/>
                    <a:lstStyle/>
                    <a:p>
                      <a:r>
                        <a:rPr lang="en-GB" dirty="0"/>
                        <a:t>Request for funding has been submitted to the department </a:t>
                      </a:r>
                    </a:p>
                  </a:txBody>
                  <a:tcPr/>
                </a:tc>
                <a:extLst>
                  <a:ext uri="{0D108BD9-81ED-4DB2-BD59-A6C34878D82A}">
                    <a16:rowId xmlns:a16="http://schemas.microsoft.com/office/drawing/2014/main" xmlns="" val="1550483233"/>
                  </a:ext>
                </a:extLst>
              </a:tr>
              <a:tr h="575290">
                <a:tc>
                  <a:txBody>
                    <a:bodyPr/>
                    <a:lstStyle/>
                    <a:p>
                      <a:pPr marL="0" lvl="0" indent="0" algn="l">
                        <a:lnSpc>
                          <a:spcPct val="100000"/>
                        </a:lnSpc>
                        <a:buNone/>
                      </a:pPr>
                      <a:r>
                        <a:rPr lang="en-GB" sz="1350" b="0" i="0" u="none" strike="noStrike" baseline="0" noProof="0" dirty="0">
                          <a:solidFill>
                            <a:srgbClr val="000000"/>
                          </a:solidFill>
                          <a:latin typeface="Century Gothic"/>
                        </a:rPr>
                        <a:t>2. Renovations of Classrooms</a:t>
                      </a:r>
                    </a:p>
                    <a:p>
                      <a:pPr lvl="0">
                        <a:buNone/>
                      </a:pPr>
                      <a:endParaRPr lang="en-GB" dirty="0"/>
                    </a:p>
                  </a:txBody>
                  <a:tcPr/>
                </a:tc>
                <a:tc>
                  <a:txBody>
                    <a:bodyPr/>
                    <a:lstStyle/>
                    <a:p>
                      <a:r>
                        <a:rPr lang="en-GB" dirty="0"/>
                        <a:t>On going </a:t>
                      </a:r>
                    </a:p>
                  </a:txBody>
                  <a:tcPr/>
                </a:tc>
                <a:extLst>
                  <a:ext uri="{0D108BD9-81ED-4DB2-BD59-A6C34878D82A}">
                    <a16:rowId xmlns:a16="http://schemas.microsoft.com/office/drawing/2014/main" xmlns="" val="306720525"/>
                  </a:ext>
                </a:extLst>
              </a:tr>
              <a:tr h="575290">
                <a:tc>
                  <a:txBody>
                    <a:bodyPr/>
                    <a:lstStyle/>
                    <a:p>
                      <a:pPr marL="0" lvl="0" indent="0" algn="l">
                        <a:lnSpc>
                          <a:spcPct val="100000"/>
                        </a:lnSpc>
                        <a:buNone/>
                      </a:pPr>
                      <a:r>
                        <a:rPr lang="en-GB" sz="1350" b="0" i="0" u="none" strike="noStrike" baseline="0" noProof="0" dirty="0">
                          <a:solidFill>
                            <a:srgbClr val="000000"/>
                          </a:solidFill>
                          <a:latin typeface="Century Gothic"/>
                        </a:rPr>
                        <a:t>3. Construction of Clearview fence and gate house </a:t>
                      </a:r>
                    </a:p>
                    <a:p>
                      <a:pPr lvl="0">
                        <a:buNone/>
                      </a:pPr>
                      <a:endParaRPr lang="en-GB" dirty="0"/>
                    </a:p>
                  </a:txBody>
                  <a:tcPr/>
                </a:tc>
                <a:tc>
                  <a:txBody>
                    <a:bodyPr/>
                    <a:lstStyle/>
                    <a:p>
                      <a:r>
                        <a:rPr lang="en-GB" dirty="0"/>
                        <a:t>Construction phase </a:t>
                      </a:r>
                    </a:p>
                  </a:txBody>
                  <a:tcPr/>
                </a:tc>
                <a:extLst>
                  <a:ext uri="{0D108BD9-81ED-4DB2-BD59-A6C34878D82A}">
                    <a16:rowId xmlns:a16="http://schemas.microsoft.com/office/drawing/2014/main" xmlns="" val="1052675579"/>
                  </a:ext>
                </a:extLst>
              </a:tr>
              <a:tr h="575290">
                <a:tc>
                  <a:txBody>
                    <a:bodyPr/>
                    <a:lstStyle/>
                    <a:p>
                      <a:pPr marL="0" lvl="0" indent="0" algn="l">
                        <a:lnSpc>
                          <a:spcPct val="100000"/>
                        </a:lnSpc>
                        <a:buNone/>
                      </a:pPr>
                      <a:r>
                        <a:rPr lang="en-GB" sz="1350" b="0" i="0" u="none" strike="noStrike" baseline="0" noProof="0" dirty="0">
                          <a:solidFill>
                            <a:srgbClr val="000000"/>
                          </a:solidFill>
                          <a:latin typeface="Century Gothic"/>
                        </a:rPr>
                        <a:t>4. Renovations of admin building and construction of conference rooms </a:t>
                      </a:r>
                    </a:p>
                    <a:p>
                      <a:pPr lvl="0">
                        <a:buNone/>
                      </a:pPr>
                      <a:endParaRPr lang="en-GB" dirty="0"/>
                    </a:p>
                  </a:txBody>
                  <a:tcPr/>
                </a:tc>
                <a:tc>
                  <a:txBody>
                    <a:bodyPr/>
                    <a:lstStyle/>
                    <a:p>
                      <a:r>
                        <a:rPr lang="en-GB" dirty="0"/>
                        <a:t>On going </a:t>
                      </a:r>
                    </a:p>
                  </a:txBody>
                  <a:tcPr/>
                </a:tc>
                <a:extLst>
                  <a:ext uri="{0D108BD9-81ED-4DB2-BD59-A6C34878D82A}">
                    <a16:rowId xmlns:a16="http://schemas.microsoft.com/office/drawing/2014/main" xmlns="" val="4165779790"/>
                  </a:ext>
                </a:extLst>
              </a:tr>
              <a:tr h="575290">
                <a:tc>
                  <a:txBody>
                    <a:bodyPr/>
                    <a:lstStyle/>
                    <a:p>
                      <a:pPr marL="0" indent="0">
                        <a:buNone/>
                      </a:pPr>
                      <a:r>
                        <a:rPr lang="en-GB" dirty="0"/>
                        <a:t>5. Construction of brick wall </a:t>
                      </a:r>
                    </a:p>
                  </a:txBody>
                  <a:tcPr/>
                </a:tc>
                <a:tc>
                  <a:txBody>
                    <a:bodyPr/>
                    <a:lstStyle/>
                    <a:p>
                      <a:r>
                        <a:rPr lang="en-GB" dirty="0"/>
                        <a:t>Construction phase  </a:t>
                      </a:r>
                    </a:p>
                  </a:txBody>
                  <a:tcPr/>
                </a:tc>
                <a:extLst>
                  <a:ext uri="{0D108BD9-81ED-4DB2-BD59-A6C34878D82A}">
                    <a16:rowId xmlns:a16="http://schemas.microsoft.com/office/drawing/2014/main" xmlns="" val="2202524645"/>
                  </a:ext>
                </a:extLst>
              </a:tr>
              <a:tr h="575290">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2798122349"/>
                  </a:ext>
                </a:extLst>
              </a:tr>
            </a:tbl>
          </a:graphicData>
        </a:graphic>
      </p:graphicFrame>
    </p:spTree>
    <p:extLst>
      <p:ext uri="{BB962C8B-B14F-4D97-AF65-F5344CB8AC3E}">
        <p14:creationId xmlns:p14="http://schemas.microsoft.com/office/powerpoint/2010/main" xmlns="" val="404720068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6FE4E-D1B9-46F6-9F6B-D6E3F4124668}"/>
              </a:ext>
            </a:extLst>
          </p:cNvPr>
          <p:cNvSpPr>
            <a:spLocks noGrp="1"/>
          </p:cNvSpPr>
          <p:nvPr>
            <p:ph type="title"/>
          </p:nvPr>
        </p:nvSpPr>
        <p:spPr>
          <a:xfrm>
            <a:off x="508618" y="624110"/>
            <a:ext cx="8119841" cy="727299"/>
          </a:xfrm>
        </p:spPr>
        <p:txBody>
          <a:bodyPr>
            <a:normAutofit/>
          </a:bodyPr>
          <a:lstStyle/>
          <a:p>
            <a:r>
              <a:rPr lang="en-US" sz="2800" b="1" dirty="0">
                <a:latin typeface="Arial"/>
                <a:cs typeface="Arial"/>
              </a:rPr>
              <a:t> Infrastructure continues: Maake campus </a:t>
            </a:r>
            <a:endParaRPr lang="en-US"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CCF6607E-B6C1-4386-905E-B4D1540873DC}"/>
              </a:ext>
            </a:extLst>
          </p:cNvPr>
          <p:cNvSpPr>
            <a:spLocks noGrp="1"/>
          </p:cNvSpPr>
          <p:nvPr>
            <p:ph idx="1"/>
          </p:nvPr>
        </p:nvSpPr>
        <p:spPr>
          <a:xfrm>
            <a:off x="683568" y="2133600"/>
            <a:ext cx="7944891" cy="3777622"/>
          </a:xfrm>
        </p:spPr>
        <p:txBody>
          <a:bodyPr vert="horz" lIns="91440" tIns="45720" rIns="91440" bIns="45720" rtlCol="0" anchor="t">
            <a:normAutofit/>
          </a:bodyPr>
          <a:lstStyle/>
          <a:p>
            <a:endParaRPr lang="en-ZA" dirty="0"/>
          </a:p>
          <a:p>
            <a:endParaRPr lang="en-ZA" dirty="0"/>
          </a:p>
        </p:txBody>
      </p:sp>
      <p:graphicFrame>
        <p:nvGraphicFramePr>
          <p:cNvPr id="5" name="Table 5">
            <a:extLst>
              <a:ext uri="{FF2B5EF4-FFF2-40B4-BE49-F238E27FC236}">
                <a16:creationId xmlns:a16="http://schemas.microsoft.com/office/drawing/2014/main" xmlns="" id="{EED22E86-B0BB-F547-E1EB-86E2A551BF94}"/>
              </a:ext>
            </a:extLst>
          </p:cNvPr>
          <p:cNvGraphicFramePr>
            <a:graphicFrameLocks noGrp="1"/>
          </p:cNvGraphicFramePr>
          <p:nvPr>
            <p:extLst>
              <p:ext uri="{D42A27DB-BD31-4B8C-83A1-F6EECF244321}">
                <p14:modId xmlns:p14="http://schemas.microsoft.com/office/powerpoint/2010/main" xmlns="" val="3475255963"/>
              </p:ext>
            </p:extLst>
          </p:nvPr>
        </p:nvGraphicFramePr>
        <p:xfrm>
          <a:off x="302846" y="1351409"/>
          <a:ext cx="8589634" cy="5269714"/>
        </p:xfrm>
        <a:graphic>
          <a:graphicData uri="http://schemas.openxmlformats.org/drawingml/2006/table">
            <a:tbl>
              <a:tblPr firstRow="1" bandRow="1">
                <a:tableStyleId>{5C22544A-7EE6-4342-B048-85BDC9FD1C3A}</a:tableStyleId>
              </a:tblPr>
              <a:tblGrid>
                <a:gridCol w="5852081">
                  <a:extLst>
                    <a:ext uri="{9D8B030D-6E8A-4147-A177-3AD203B41FA5}">
                      <a16:colId xmlns:a16="http://schemas.microsoft.com/office/drawing/2014/main" xmlns="" val="3683079517"/>
                    </a:ext>
                  </a:extLst>
                </a:gridCol>
                <a:gridCol w="2737553">
                  <a:extLst>
                    <a:ext uri="{9D8B030D-6E8A-4147-A177-3AD203B41FA5}">
                      <a16:colId xmlns:a16="http://schemas.microsoft.com/office/drawing/2014/main" xmlns="" val="2627985514"/>
                    </a:ext>
                  </a:extLst>
                </a:gridCol>
              </a:tblGrid>
              <a:tr h="585524">
                <a:tc>
                  <a:txBody>
                    <a:bodyPr/>
                    <a:lstStyle/>
                    <a:p>
                      <a:r>
                        <a:rPr lang="en-GB" dirty="0"/>
                        <a:t>Project </a:t>
                      </a:r>
                    </a:p>
                  </a:txBody>
                  <a:tcPr/>
                </a:tc>
                <a:tc>
                  <a:txBody>
                    <a:bodyPr/>
                    <a:lstStyle/>
                    <a:p>
                      <a:r>
                        <a:rPr lang="en-GB" dirty="0"/>
                        <a:t>Status </a:t>
                      </a:r>
                    </a:p>
                  </a:txBody>
                  <a:tcPr/>
                </a:tc>
                <a:extLst>
                  <a:ext uri="{0D108BD9-81ED-4DB2-BD59-A6C34878D82A}">
                    <a16:rowId xmlns:a16="http://schemas.microsoft.com/office/drawing/2014/main" xmlns="" val="3204868184"/>
                  </a:ext>
                </a:extLst>
              </a:tr>
              <a:tr h="585524">
                <a:tc>
                  <a:txBody>
                    <a:bodyPr/>
                    <a:lstStyle/>
                    <a:p>
                      <a:r>
                        <a:rPr lang="en-GB" b="1" dirty="0"/>
                        <a:t>Maake Campus </a:t>
                      </a:r>
                    </a:p>
                  </a:txBody>
                  <a:tcPr/>
                </a:tc>
                <a:tc>
                  <a:txBody>
                    <a:bodyPr/>
                    <a:lstStyle/>
                    <a:p>
                      <a:endParaRPr lang="en-GB" dirty="0"/>
                    </a:p>
                  </a:txBody>
                  <a:tcPr/>
                </a:tc>
                <a:extLst>
                  <a:ext uri="{0D108BD9-81ED-4DB2-BD59-A6C34878D82A}">
                    <a16:rowId xmlns:a16="http://schemas.microsoft.com/office/drawing/2014/main" xmlns="" val="218316559"/>
                  </a:ext>
                </a:extLst>
              </a:tr>
              <a:tr h="585524">
                <a:tc>
                  <a:txBody>
                    <a:bodyPr/>
                    <a:lstStyle/>
                    <a:p>
                      <a:pPr marL="342900" lvl="0" indent="-342900" algn="l">
                        <a:lnSpc>
                          <a:spcPct val="100000"/>
                        </a:lnSpc>
                        <a:buAutoNum type="arabicPeriod"/>
                      </a:pPr>
                      <a:r>
                        <a:rPr lang="en-GB" sz="1350" b="0" i="0" u="none" strike="noStrike" baseline="0" noProof="0" dirty="0">
                          <a:solidFill>
                            <a:srgbClr val="000000"/>
                          </a:solidFill>
                          <a:latin typeface="Century Gothic"/>
                        </a:rPr>
                        <a:t>Renovations of student hostels (Male and Female)</a:t>
                      </a:r>
                    </a:p>
                    <a:p>
                      <a:pPr lvl="0">
                        <a:buNone/>
                      </a:pPr>
                      <a:endParaRPr lang="en-GB" dirty="0"/>
                    </a:p>
                  </a:txBody>
                  <a:tcPr/>
                </a:tc>
                <a:tc>
                  <a:txBody>
                    <a:bodyPr/>
                    <a:lstStyle/>
                    <a:p>
                      <a:r>
                        <a:rPr lang="en-GB" dirty="0"/>
                        <a:t>Request for funding has been submitted to the department </a:t>
                      </a:r>
                    </a:p>
                  </a:txBody>
                  <a:tcPr/>
                </a:tc>
                <a:extLst>
                  <a:ext uri="{0D108BD9-81ED-4DB2-BD59-A6C34878D82A}">
                    <a16:rowId xmlns:a16="http://schemas.microsoft.com/office/drawing/2014/main" xmlns="" val="1550483233"/>
                  </a:ext>
                </a:extLst>
              </a:tr>
              <a:tr h="585524">
                <a:tc>
                  <a:txBody>
                    <a:bodyPr/>
                    <a:lstStyle/>
                    <a:p>
                      <a:pPr marL="0" lvl="0" indent="0" algn="l">
                        <a:lnSpc>
                          <a:spcPct val="100000"/>
                        </a:lnSpc>
                        <a:buNone/>
                      </a:pPr>
                      <a:r>
                        <a:rPr lang="en-GB" sz="1350" b="0" i="0" u="none" strike="noStrike" baseline="0" noProof="0" dirty="0">
                          <a:solidFill>
                            <a:srgbClr val="000000"/>
                          </a:solidFill>
                          <a:latin typeface="Century Gothic"/>
                        </a:rPr>
                        <a:t>2. Renovations of auditorium classrooms phase 1</a:t>
                      </a:r>
                    </a:p>
                    <a:p>
                      <a:pPr lvl="0">
                        <a:buNone/>
                      </a:pPr>
                      <a:endParaRPr lang="en-GB" dirty="0"/>
                    </a:p>
                  </a:txBody>
                  <a:tcPr/>
                </a:tc>
                <a:tc>
                  <a:txBody>
                    <a:bodyPr/>
                    <a:lstStyle/>
                    <a:p>
                      <a:r>
                        <a:rPr lang="en-GB" dirty="0"/>
                        <a:t>Complete </a:t>
                      </a:r>
                    </a:p>
                  </a:txBody>
                  <a:tcPr/>
                </a:tc>
                <a:extLst>
                  <a:ext uri="{0D108BD9-81ED-4DB2-BD59-A6C34878D82A}">
                    <a16:rowId xmlns:a16="http://schemas.microsoft.com/office/drawing/2014/main" xmlns="" val="306720525"/>
                  </a:ext>
                </a:extLst>
              </a:tr>
              <a:tr h="585524">
                <a:tc>
                  <a:txBody>
                    <a:bodyPr/>
                    <a:lstStyle/>
                    <a:p>
                      <a:pPr marL="0" lvl="0" indent="0" algn="l">
                        <a:lnSpc>
                          <a:spcPct val="100000"/>
                        </a:lnSpc>
                        <a:buNone/>
                      </a:pPr>
                      <a:r>
                        <a:rPr lang="en-GB" sz="1350" b="0" i="0" u="none" strike="noStrike" baseline="0" noProof="0" dirty="0">
                          <a:solidFill>
                            <a:srgbClr val="000000"/>
                          </a:solidFill>
                          <a:latin typeface="Century Gothic"/>
                        </a:rPr>
                        <a:t>3. Construction of Clearview fence and gate house </a:t>
                      </a:r>
                    </a:p>
                    <a:p>
                      <a:pPr lvl="0">
                        <a:buNone/>
                      </a:pPr>
                      <a:endParaRPr lang="en-GB" dirty="0"/>
                    </a:p>
                  </a:txBody>
                  <a:tcPr/>
                </a:tc>
                <a:tc>
                  <a:txBody>
                    <a:bodyPr/>
                    <a:lstStyle/>
                    <a:p>
                      <a:r>
                        <a:rPr lang="en-GB" dirty="0"/>
                        <a:t>Complete  </a:t>
                      </a:r>
                    </a:p>
                  </a:txBody>
                  <a:tcPr/>
                </a:tc>
                <a:extLst>
                  <a:ext uri="{0D108BD9-81ED-4DB2-BD59-A6C34878D82A}">
                    <a16:rowId xmlns:a16="http://schemas.microsoft.com/office/drawing/2014/main" xmlns="" val="1052675579"/>
                  </a:ext>
                </a:extLst>
              </a:tr>
              <a:tr h="585524">
                <a:tc>
                  <a:txBody>
                    <a:bodyPr/>
                    <a:lstStyle/>
                    <a:p>
                      <a:pPr marL="0" lvl="0" indent="0" algn="l">
                        <a:lnSpc>
                          <a:spcPct val="100000"/>
                        </a:lnSpc>
                        <a:buNone/>
                      </a:pPr>
                      <a:r>
                        <a:rPr lang="en-GB" sz="1350" b="0" i="0" u="none" strike="noStrike" baseline="0" noProof="0" dirty="0">
                          <a:solidFill>
                            <a:srgbClr val="000000"/>
                          </a:solidFill>
                          <a:latin typeface="Century Gothic"/>
                        </a:rPr>
                        <a:t>4. Renovations of ablutions facilities </a:t>
                      </a:r>
                    </a:p>
                    <a:p>
                      <a:pPr lvl="0">
                        <a:buNone/>
                      </a:pPr>
                      <a:endParaRPr lang="en-GB" dirty="0"/>
                    </a:p>
                  </a:txBody>
                  <a:tcPr/>
                </a:tc>
                <a:tc>
                  <a:txBody>
                    <a:bodyPr/>
                    <a:lstStyle/>
                    <a:p>
                      <a:r>
                        <a:rPr lang="en-GB" dirty="0"/>
                        <a:t>Complete </a:t>
                      </a:r>
                    </a:p>
                  </a:txBody>
                  <a:tcPr/>
                </a:tc>
                <a:extLst>
                  <a:ext uri="{0D108BD9-81ED-4DB2-BD59-A6C34878D82A}">
                    <a16:rowId xmlns:a16="http://schemas.microsoft.com/office/drawing/2014/main" xmlns="" val="4165779790"/>
                  </a:ext>
                </a:extLst>
              </a:tr>
              <a:tr h="585524">
                <a:tc>
                  <a:txBody>
                    <a:bodyPr/>
                    <a:lstStyle/>
                    <a:p>
                      <a:pPr marL="0" indent="0">
                        <a:buNone/>
                      </a:pPr>
                      <a:r>
                        <a:rPr lang="en-GB" dirty="0"/>
                        <a:t>5. Construction of new hall </a:t>
                      </a:r>
                    </a:p>
                  </a:txBody>
                  <a:tcPr/>
                </a:tc>
                <a:tc>
                  <a:txBody>
                    <a:bodyPr/>
                    <a:lstStyle/>
                    <a:p>
                      <a:r>
                        <a:rPr lang="en-GB" dirty="0"/>
                        <a:t>Design phase </a:t>
                      </a:r>
                    </a:p>
                  </a:txBody>
                  <a:tcPr/>
                </a:tc>
                <a:extLst>
                  <a:ext uri="{0D108BD9-81ED-4DB2-BD59-A6C34878D82A}">
                    <a16:rowId xmlns:a16="http://schemas.microsoft.com/office/drawing/2014/main" xmlns="" val="2202524645"/>
                  </a:ext>
                </a:extLst>
              </a:tr>
              <a:tr h="585524">
                <a:tc>
                  <a:txBody>
                    <a:bodyPr/>
                    <a:lstStyle/>
                    <a:p>
                      <a:pPr marL="0" indent="0">
                        <a:buNone/>
                      </a:pPr>
                      <a:r>
                        <a:rPr lang="en-GB" dirty="0"/>
                        <a:t>6. Construction of Steel water tank </a:t>
                      </a:r>
                    </a:p>
                  </a:txBody>
                  <a:tcPr/>
                </a:tc>
                <a:tc>
                  <a:txBody>
                    <a:bodyPr/>
                    <a:lstStyle/>
                    <a:p>
                      <a:r>
                        <a:rPr lang="en-GB" dirty="0"/>
                        <a:t>Construction phase </a:t>
                      </a:r>
                    </a:p>
                  </a:txBody>
                  <a:tcPr/>
                </a:tc>
                <a:extLst>
                  <a:ext uri="{0D108BD9-81ED-4DB2-BD59-A6C34878D82A}">
                    <a16:rowId xmlns:a16="http://schemas.microsoft.com/office/drawing/2014/main" xmlns="" val="2798122349"/>
                  </a:ext>
                </a:extLst>
              </a:tr>
              <a:tr h="585522">
                <a:tc>
                  <a:txBody>
                    <a:bodyPr/>
                    <a:lstStyle/>
                    <a:p>
                      <a:pPr marL="0" lvl="0" indent="0">
                        <a:buNone/>
                      </a:pPr>
                      <a:r>
                        <a:rPr lang="en-GB" dirty="0"/>
                        <a:t>7. Construction of septic tank </a:t>
                      </a:r>
                    </a:p>
                  </a:txBody>
                  <a:tcPr/>
                </a:tc>
                <a:tc>
                  <a:txBody>
                    <a:bodyPr/>
                    <a:lstStyle/>
                    <a:p>
                      <a:pPr lvl="0">
                        <a:buNone/>
                      </a:pPr>
                      <a:r>
                        <a:rPr lang="en-GB" dirty="0"/>
                        <a:t>On going </a:t>
                      </a:r>
                    </a:p>
                  </a:txBody>
                  <a:tcPr/>
                </a:tc>
                <a:extLst>
                  <a:ext uri="{0D108BD9-81ED-4DB2-BD59-A6C34878D82A}">
                    <a16:rowId xmlns:a16="http://schemas.microsoft.com/office/drawing/2014/main" xmlns="" val="1511273670"/>
                  </a:ext>
                </a:extLst>
              </a:tr>
            </a:tbl>
          </a:graphicData>
        </a:graphic>
      </p:graphicFrame>
    </p:spTree>
    <p:extLst>
      <p:ext uri="{BB962C8B-B14F-4D97-AF65-F5344CB8AC3E}">
        <p14:creationId xmlns:p14="http://schemas.microsoft.com/office/powerpoint/2010/main" xmlns="" val="425485258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07BF7E-B86E-45F7-9EAC-9B7BBDD39969}"/>
              </a:ext>
            </a:extLst>
          </p:cNvPr>
          <p:cNvSpPr>
            <a:spLocks noGrp="1"/>
          </p:cNvSpPr>
          <p:nvPr>
            <p:ph type="title"/>
          </p:nvPr>
        </p:nvSpPr>
        <p:spPr>
          <a:xfrm>
            <a:off x="539552" y="188640"/>
            <a:ext cx="8088907" cy="864096"/>
          </a:xfrm>
        </p:spPr>
        <p:txBody>
          <a:bodyPr>
            <a:normAutofit/>
          </a:bodyPr>
          <a:lstStyle/>
          <a:p>
            <a:r>
              <a:rPr lang="en-US" sz="2800" b="1" dirty="0"/>
              <a:t>8. Finance </a:t>
            </a:r>
            <a:endParaRPr lang="en-ZA" sz="2800" b="1" dirty="0"/>
          </a:p>
        </p:txBody>
      </p:sp>
      <p:sp>
        <p:nvSpPr>
          <p:cNvPr id="3" name="Content Placeholder 2">
            <a:extLst>
              <a:ext uri="{FF2B5EF4-FFF2-40B4-BE49-F238E27FC236}">
                <a16:creationId xmlns:a16="http://schemas.microsoft.com/office/drawing/2014/main" xmlns="" id="{B18DF5D4-87B3-43BE-9FBA-F6A4EBDDC9F9}"/>
              </a:ext>
            </a:extLst>
          </p:cNvPr>
          <p:cNvSpPr>
            <a:spLocks noGrp="1"/>
          </p:cNvSpPr>
          <p:nvPr>
            <p:ph idx="1"/>
          </p:nvPr>
        </p:nvSpPr>
        <p:spPr>
          <a:xfrm>
            <a:off x="251520" y="1196752"/>
            <a:ext cx="8376939" cy="4714470"/>
          </a:xfrm>
        </p:spPr>
        <p:txBody>
          <a:bodyPr/>
          <a:lstStyle/>
          <a:p>
            <a:r>
              <a:rPr lang="en-US" b="1" dirty="0"/>
              <a:t>8.1.Required budget versus Allocated budget.</a:t>
            </a:r>
          </a:p>
          <a:p>
            <a:r>
              <a:rPr lang="en-US" dirty="0"/>
              <a:t>The college has been receiving funds below the required budget ;however, it has managed to sustain itself by implementing cost containment measures and controlling expenses but  giving preference to teaching and learning. This did not have any negative impact on service delivery. The table below shows the details the required budget versus the allocated budget;</a:t>
            </a:r>
          </a:p>
          <a:p>
            <a:pPr marL="0" indent="0">
              <a:buNone/>
            </a:pPr>
            <a:r>
              <a:rPr lang="en-ZA" dirty="0"/>
              <a:t>,</a:t>
            </a:r>
          </a:p>
        </p:txBody>
      </p:sp>
      <p:graphicFrame>
        <p:nvGraphicFramePr>
          <p:cNvPr id="4" name="Table 3">
            <a:extLst>
              <a:ext uri="{FF2B5EF4-FFF2-40B4-BE49-F238E27FC236}">
                <a16:creationId xmlns:a16="http://schemas.microsoft.com/office/drawing/2014/main" xmlns="" id="{57CCB570-D4BA-0066-0CF7-5C715B034189}"/>
              </a:ext>
            </a:extLst>
          </p:cNvPr>
          <p:cNvGraphicFramePr>
            <a:graphicFrameLocks noGrp="1"/>
          </p:cNvGraphicFramePr>
          <p:nvPr>
            <p:extLst>
              <p:ext uri="{D42A27DB-BD31-4B8C-83A1-F6EECF244321}">
                <p14:modId xmlns:p14="http://schemas.microsoft.com/office/powerpoint/2010/main" xmlns="" val="1840461377"/>
              </p:ext>
            </p:extLst>
          </p:nvPr>
        </p:nvGraphicFramePr>
        <p:xfrm>
          <a:off x="545966" y="2708920"/>
          <a:ext cx="8598034" cy="2958879"/>
        </p:xfrm>
        <a:graphic>
          <a:graphicData uri="http://schemas.openxmlformats.org/drawingml/2006/table">
            <a:tbl>
              <a:tblPr>
                <a:tableStyleId>{5C22544A-7EE6-4342-B048-85BDC9FD1C3A}</a:tableStyleId>
              </a:tblPr>
              <a:tblGrid>
                <a:gridCol w="2688471">
                  <a:extLst>
                    <a:ext uri="{9D8B030D-6E8A-4147-A177-3AD203B41FA5}">
                      <a16:colId xmlns:a16="http://schemas.microsoft.com/office/drawing/2014/main" xmlns="" val="1889032026"/>
                    </a:ext>
                  </a:extLst>
                </a:gridCol>
                <a:gridCol w="2054397">
                  <a:extLst>
                    <a:ext uri="{9D8B030D-6E8A-4147-A177-3AD203B41FA5}">
                      <a16:colId xmlns:a16="http://schemas.microsoft.com/office/drawing/2014/main" xmlns="" val="921461675"/>
                    </a:ext>
                  </a:extLst>
                </a:gridCol>
                <a:gridCol w="1800769">
                  <a:extLst>
                    <a:ext uri="{9D8B030D-6E8A-4147-A177-3AD203B41FA5}">
                      <a16:colId xmlns:a16="http://schemas.microsoft.com/office/drawing/2014/main" xmlns="" val="645672575"/>
                    </a:ext>
                  </a:extLst>
                </a:gridCol>
                <a:gridCol w="2054397">
                  <a:extLst>
                    <a:ext uri="{9D8B030D-6E8A-4147-A177-3AD203B41FA5}">
                      <a16:colId xmlns:a16="http://schemas.microsoft.com/office/drawing/2014/main" xmlns="" val="235057137"/>
                    </a:ext>
                  </a:extLst>
                </a:gridCol>
              </a:tblGrid>
              <a:tr h="733397">
                <a:tc>
                  <a:txBody>
                    <a:bodyPr/>
                    <a:lstStyle/>
                    <a:p>
                      <a:pPr algn="l" fontAlgn="b"/>
                      <a:r>
                        <a:rPr lang="en-ZA" sz="1100" b="1" u="none" strike="noStrike" dirty="0">
                          <a:effectLst/>
                        </a:rPr>
                        <a:t>Description</a:t>
                      </a:r>
                      <a:endParaRPr lang="en-ZA"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ctr"/>
                      <a:r>
                        <a:rPr lang="en-ZA" sz="1100" b="1" u="none" strike="noStrike" dirty="0">
                          <a:effectLst/>
                        </a:rPr>
                        <a:t>2021/22</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ZA" sz="1100" b="1" u="none" strike="noStrike" dirty="0">
                          <a:effectLst/>
                        </a:rPr>
                        <a:t>2022/23</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ZA" sz="1100" b="1" u="none" strike="noStrike" dirty="0">
                          <a:effectLst/>
                        </a:rPr>
                        <a:t>2023/24</a:t>
                      </a:r>
                      <a:endParaRPr lang="en-ZA"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xmlns="" val="3322602033"/>
                  </a:ext>
                </a:extLst>
              </a:tr>
              <a:tr h="733397">
                <a:tc>
                  <a:txBody>
                    <a:bodyPr/>
                    <a:lstStyle/>
                    <a:p>
                      <a:pPr algn="l" fontAlgn="b"/>
                      <a:r>
                        <a:rPr lang="en-ZA" sz="1100" u="none" strike="noStrike" dirty="0">
                          <a:effectLst/>
                        </a:rPr>
                        <a:t>Total required budget</a:t>
                      </a:r>
                      <a:endParaRPr lang="en-Z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dirty="0">
                          <a:effectLst/>
                        </a:rPr>
                        <a:t>        210 279 000 </a:t>
                      </a:r>
                      <a:endParaRPr lang="en-Z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dirty="0">
                          <a:effectLst/>
                        </a:rPr>
                        <a:t>    215 976 000 </a:t>
                      </a:r>
                      <a:endParaRPr lang="en-Z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dirty="0">
                          <a:effectLst/>
                        </a:rPr>
                        <a:t>        218 684 853 </a:t>
                      </a:r>
                      <a:endParaRPr lang="en-ZA"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1612769228"/>
                  </a:ext>
                </a:extLst>
              </a:tr>
              <a:tr h="733397">
                <a:tc>
                  <a:txBody>
                    <a:bodyPr/>
                    <a:lstStyle/>
                    <a:p>
                      <a:pPr algn="l" fontAlgn="b"/>
                      <a:r>
                        <a:rPr lang="en-ZA" sz="1100" u="none" strike="noStrike" dirty="0">
                          <a:effectLst/>
                        </a:rPr>
                        <a:t>Funded budget</a:t>
                      </a:r>
                      <a:endParaRPr lang="en-Z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dirty="0">
                          <a:effectLst/>
                        </a:rPr>
                        <a:t>        162 711 000 </a:t>
                      </a:r>
                      <a:endParaRPr lang="en-Z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dirty="0">
                          <a:effectLst/>
                        </a:rPr>
                        <a:t>    165 166 000 </a:t>
                      </a:r>
                      <a:endParaRPr lang="en-ZA"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u="none" strike="noStrike" dirty="0">
                          <a:effectLst/>
                        </a:rPr>
                        <a:t>        166 351 000 </a:t>
                      </a:r>
                      <a:endParaRPr lang="en-ZA"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228754097"/>
                  </a:ext>
                </a:extLst>
              </a:tr>
              <a:tr h="758688">
                <a:tc>
                  <a:txBody>
                    <a:bodyPr/>
                    <a:lstStyle/>
                    <a:p>
                      <a:pPr algn="l" fontAlgn="b"/>
                      <a:r>
                        <a:rPr lang="en-ZA" sz="1100" b="1" u="none" strike="noStrike" dirty="0">
                          <a:effectLst/>
                        </a:rPr>
                        <a:t>Underfunding</a:t>
                      </a:r>
                      <a:r>
                        <a:rPr lang="en-ZA" sz="1100" u="none" strike="noStrike" dirty="0">
                          <a:effectLst/>
                        </a:rPr>
                        <a:t> </a:t>
                      </a:r>
                      <a:endParaRPr lang="en-ZA"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b="1" u="none" strike="noStrike" dirty="0">
                          <a:effectLst/>
                        </a:rPr>
                        <a:t>          47 568 000 </a:t>
                      </a:r>
                      <a:endParaRPr lang="en-ZA"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b="1" u="none" strike="noStrike" dirty="0">
                          <a:effectLst/>
                        </a:rPr>
                        <a:t>      50 810 000 </a:t>
                      </a:r>
                      <a:endParaRPr lang="en-ZA"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ZA" sz="1100" b="1" u="none" strike="noStrike" dirty="0">
                          <a:effectLst/>
                        </a:rPr>
                        <a:t>          52 333 853 </a:t>
                      </a:r>
                      <a:endParaRPr lang="en-ZA"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xmlns="" val="3806826931"/>
                  </a:ext>
                </a:extLst>
              </a:tr>
            </a:tbl>
          </a:graphicData>
        </a:graphic>
      </p:graphicFrame>
    </p:spTree>
    <p:extLst>
      <p:ext uri="{BB962C8B-B14F-4D97-AF65-F5344CB8AC3E}">
        <p14:creationId xmlns:p14="http://schemas.microsoft.com/office/powerpoint/2010/main" xmlns="" val="15708352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829" y="624110"/>
            <a:ext cx="7529008" cy="860674"/>
          </a:xfrm>
        </p:spPr>
        <p:txBody>
          <a:bodyPr>
            <a:normAutofit fontScale="90000"/>
          </a:bodyPr>
          <a:lstStyle/>
          <a:p>
            <a:r>
              <a:rPr lang="en-ZA" sz="4000" b="1" dirty="0">
                <a:latin typeface="Arial"/>
                <a:cs typeface="Arial"/>
              </a:rPr>
              <a:t> FINANCIAL SERVICES continues</a:t>
            </a:r>
            <a:r>
              <a:rPr lang="en-ZA" sz="2800" b="1" dirty="0">
                <a:latin typeface="Arial"/>
              </a:rPr>
              <a:t/>
            </a:r>
            <a:br>
              <a:rPr lang="en-ZA" sz="2800" b="1" dirty="0">
                <a:latin typeface="Arial"/>
              </a:rPr>
            </a:br>
            <a:r>
              <a:rPr lang="en-ZA" sz="2800" b="1" dirty="0">
                <a:latin typeface="Arial"/>
                <a:cs typeface="Arial"/>
              </a:rPr>
              <a:t> </a:t>
            </a:r>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724669" y="1772816"/>
            <a:ext cx="8419331" cy="648072"/>
          </a:xfrm>
        </p:spPr>
        <p:txBody>
          <a:bodyPr vert="horz" lIns="91440" tIns="45720" rIns="91440" bIns="45720" rtlCol="0" anchor="t">
            <a:noAutofit/>
          </a:bodyPr>
          <a:lstStyle/>
          <a:p>
            <a:pPr marL="0" indent="0">
              <a:buNone/>
            </a:pPr>
            <a:r>
              <a:rPr lang="en-ZA" sz="2800" b="1" dirty="0">
                <a:latin typeface="Arial"/>
                <a:cs typeface="Arial"/>
              </a:rPr>
              <a:t>8.2. BUDGET AT COLLEGE LEVEL</a:t>
            </a:r>
            <a:endParaRPr lang="en-ZA" sz="2800" b="1" dirty="0">
              <a:latin typeface="Arial" panose="020B0604020202020204" pitchFamily="34" charset="0"/>
              <a:cs typeface="Arial" panose="020B0604020202020204" pitchFamily="34" charset="0"/>
            </a:endParaRPr>
          </a:p>
          <a:p>
            <a:pPr algn="just"/>
            <a:endParaRPr lang="en-ZA" sz="1800" dirty="0">
              <a:solidFill>
                <a:schemeClr val="tx1"/>
              </a:solidFill>
              <a:latin typeface="Arial"/>
              <a:cs typeface="Arial"/>
            </a:endParaRPr>
          </a:p>
          <a:p>
            <a:pPr marL="0" indent="0">
              <a:buNone/>
            </a:pPr>
            <a:endParaRPr lang="en-ZA" sz="1400" dirty="0"/>
          </a:p>
        </p:txBody>
      </p:sp>
      <p:graphicFrame>
        <p:nvGraphicFramePr>
          <p:cNvPr id="4" name="Table 3">
            <a:extLst>
              <a:ext uri="{FF2B5EF4-FFF2-40B4-BE49-F238E27FC236}">
                <a16:creationId xmlns:a16="http://schemas.microsoft.com/office/drawing/2014/main" xmlns="" id="{D9046611-F735-662C-EEE8-4EB0D535F2F3}"/>
              </a:ext>
            </a:extLst>
          </p:cNvPr>
          <p:cNvGraphicFramePr>
            <a:graphicFrameLocks noGrp="1"/>
          </p:cNvGraphicFramePr>
          <p:nvPr>
            <p:extLst>
              <p:ext uri="{D42A27DB-BD31-4B8C-83A1-F6EECF244321}">
                <p14:modId xmlns:p14="http://schemas.microsoft.com/office/powerpoint/2010/main" xmlns="" val="4001812840"/>
              </p:ext>
            </p:extLst>
          </p:nvPr>
        </p:nvGraphicFramePr>
        <p:xfrm>
          <a:off x="179513" y="2398507"/>
          <a:ext cx="8964489" cy="6533850"/>
        </p:xfrm>
        <a:graphic>
          <a:graphicData uri="http://schemas.openxmlformats.org/drawingml/2006/table">
            <a:tbl>
              <a:tblPr firstRow="1" bandRow="1">
                <a:tableStyleId>{5C22544A-7EE6-4342-B048-85BDC9FD1C3A}</a:tableStyleId>
              </a:tblPr>
              <a:tblGrid>
                <a:gridCol w="1283254">
                  <a:extLst>
                    <a:ext uri="{9D8B030D-6E8A-4147-A177-3AD203B41FA5}">
                      <a16:colId xmlns:a16="http://schemas.microsoft.com/office/drawing/2014/main" xmlns="" val="1102927971"/>
                    </a:ext>
                  </a:extLst>
                </a:gridCol>
                <a:gridCol w="1480998">
                  <a:extLst>
                    <a:ext uri="{9D8B030D-6E8A-4147-A177-3AD203B41FA5}">
                      <a16:colId xmlns:a16="http://schemas.microsoft.com/office/drawing/2014/main" xmlns="" val="4279810528"/>
                    </a:ext>
                  </a:extLst>
                </a:gridCol>
                <a:gridCol w="1981913">
                  <a:extLst>
                    <a:ext uri="{9D8B030D-6E8A-4147-A177-3AD203B41FA5}">
                      <a16:colId xmlns:a16="http://schemas.microsoft.com/office/drawing/2014/main" xmlns="" val="622753911"/>
                    </a:ext>
                  </a:extLst>
                </a:gridCol>
                <a:gridCol w="1625455">
                  <a:extLst>
                    <a:ext uri="{9D8B030D-6E8A-4147-A177-3AD203B41FA5}">
                      <a16:colId xmlns:a16="http://schemas.microsoft.com/office/drawing/2014/main" xmlns="" val="337652399"/>
                    </a:ext>
                  </a:extLst>
                </a:gridCol>
                <a:gridCol w="434898">
                  <a:extLst>
                    <a:ext uri="{9D8B030D-6E8A-4147-A177-3AD203B41FA5}">
                      <a16:colId xmlns:a16="http://schemas.microsoft.com/office/drawing/2014/main" xmlns="" val="1892118843"/>
                    </a:ext>
                  </a:extLst>
                </a:gridCol>
                <a:gridCol w="2157971">
                  <a:extLst>
                    <a:ext uri="{9D8B030D-6E8A-4147-A177-3AD203B41FA5}">
                      <a16:colId xmlns:a16="http://schemas.microsoft.com/office/drawing/2014/main" xmlns="" val="3867157651"/>
                    </a:ext>
                  </a:extLst>
                </a:gridCol>
              </a:tblGrid>
              <a:tr h="681690">
                <a:tc>
                  <a:txBody>
                    <a:bodyPr/>
                    <a:lstStyle/>
                    <a:p>
                      <a:r>
                        <a:rPr lang="en-US" sz="1100" dirty="0">
                          <a:effectLst/>
                        </a:rPr>
                        <a:t>Description</a:t>
                      </a:r>
                    </a:p>
                  </a:txBody>
                  <a:tcPr marL="0" marR="0" marT="0" marB="0" anchor="ctr"/>
                </a:tc>
                <a:tc>
                  <a:txBody>
                    <a:bodyPr/>
                    <a:lstStyle/>
                    <a:p>
                      <a:r>
                        <a:rPr lang="en-US" sz="1100" dirty="0">
                          <a:effectLst/>
                        </a:rPr>
                        <a:t>Budgeted 2022</a:t>
                      </a:r>
                    </a:p>
                  </a:txBody>
                  <a:tcPr marL="0" marR="0" marT="0" marB="0" anchor="ctr"/>
                </a:tc>
                <a:tc>
                  <a:txBody>
                    <a:bodyPr/>
                    <a:lstStyle/>
                    <a:p>
                      <a:r>
                        <a:rPr lang="en-US" sz="1100" dirty="0">
                          <a:effectLst/>
                        </a:rPr>
                        <a:t>Actual 2022</a:t>
                      </a:r>
                    </a:p>
                  </a:txBody>
                  <a:tcPr marL="0" marR="0" marT="0" marB="0" anchor="ctr"/>
                </a:tc>
                <a:tc>
                  <a:txBody>
                    <a:bodyPr/>
                    <a:lstStyle/>
                    <a:p>
                      <a:r>
                        <a:rPr lang="en-US" sz="1100" dirty="0">
                          <a:effectLst/>
                        </a:rPr>
                        <a:t>Movement</a:t>
                      </a:r>
                    </a:p>
                  </a:txBody>
                  <a:tcPr marL="0" marR="0" marT="0" marB="0" anchor="ctr"/>
                </a:tc>
                <a:tc>
                  <a:txBody>
                    <a:bodyPr/>
                    <a:lstStyle/>
                    <a:p>
                      <a:r>
                        <a:rPr lang="en-US" sz="1100" dirty="0">
                          <a:effectLst/>
                        </a:rPr>
                        <a:t>Percentage change</a:t>
                      </a:r>
                    </a:p>
                  </a:txBody>
                  <a:tcPr marL="0" marR="0" marT="0" marB="0" anchor="ctr"/>
                </a:tc>
                <a:tc>
                  <a:txBody>
                    <a:bodyPr/>
                    <a:lstStyle/>
                    <a:p>
                      <a:r>
                        <a:rPr lang="en-US" sz="1100" dirty="0">
                          <a:effectLst/>
                        </a:rPr>
                        <a:t>Comments</a:t>
                      </a:r>
                    </a:p>
                  </a:txBody>
                  <a:tcPr marL="0" marR="0" marT="0" marB="0" anchor="ctr"/>
                </a:tc>
                <a:extLst>
                  <a:ext uri="{0D108BD9-81ED-4DB2-BD59-A6C34878D82A}">
                    <a16:rowId xmlns:a16="http://schemas.microsoft.com/office/drawing/2014/main" xmlns="" val="762391565"/>
                  </a:ext>
                </a:extLst>
              </a:tr>
              <a:tr h="161993">
                <a:tc>
                  <a:txBody>
                    <a:bodyPr/>
                    <a:lstStyle/>
                    <a:p>
                      <a:r>
                        <a:rPr lang="en-US" sz="1100" dirty="0">
                          <a:effectLst/>
                        </a:rPr>
                        <a:t>REVENUE</a:t>
                      </a: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extLst>
                  <a:ext uri="{0D108BD9-81ED-4DB2-BD59-A6C34878D82A}">
                    <a16:rowId xmlns:a16="http://schemas.microsoft.com/office/drawing/2014/main" xmlns="" val="1749365748"/>
                  </a:ext>
                </a:extLst>
              </a:tr>
              <a:tr h="485978">
                <a:tc>
                  <a:txBody>
                    <a:bodyPr/>
                    <a:lstStyle/>
                    <a:p>
                      <a:r>
                        <a:rPr lang="en-US" sz="1100" dirty="0">
                          <a:effectLst/>
                        </a:rPr>
                        <a:t>Revenue from exchange transactions</a:t>
                      </a: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tc>
                  <a:txBody>
                    <a:bodyPr/>
                    <a:lstStyle/>
                    <a:p>
                      <a:endParaRPr lang="en-US" sz="1100" dirty="0">
                        <a:effectLst/>
                      </a:endParaRPr>
                    </a:p>
                  </a:txBody>
                  <a:tcPr marL="0" marR="0" marT="0" marB="0" anchor="ctr"/>
                </a:tc>
                <a:extLst>
                  <a:ext uri="{0D108BD9-81ED-4DB2-BD59-A6C34878D82A}">
                    <a16:rowId xmlns:a16="http://schemas.microsoft.com/office/drawing/2014/main" xmlns="" val="2495175044"/>
                  </a:ext>
                </a:extLst>
              </a:tr>
              <a:tr h="323985">
                <a:tc>
                  <a:txBody>
                    <a:bodyPr/>
                    <a:lstStyle/>
                    <a:p>
                      <a:r>
                        <a:rPr lang="en-US" sz="1100" dirty="0">
                          <a:effectLst/>
                        </a:rPr>
                        <a:t>Tuition and related fees</a:t>
                      </a:r>
                    </a:p>
                  </a:txBody>
                  <a:tcPr marL="0" marR="0" marT="0" marB="0" anchor="ctr"/>
                </a:tc>
                <a:tc>
                  <a:txBody>
                    <a:bodyPr/>
                    <a:lstStyle/>
                    <a:p>
                      <a:r>
                        <a:rPr lang="en-US" sz="1100" dirty="0">
                          <a:effectLst/>
                        </a:rPr>
                        <a:t>      36 463 000 </a:t>
                      </a:r>
                    </a:p>
                  </a:txBody>
                  <a:tcPr marL="0" marR="0" marT="0" marB="0" anchor="ctr"/>
                </a:tc>
                <a:tc>
                  <a:txBody>
                    <a:bodyPr/>
                    <a:lstStyle/>
                    <a:p>
                      <a:r>
                        <a:rPr lang="en-US" sz="1100" dirty="0">
                          <a:effectLst/>
                        </a:rPr>
                        <a:t>          38 675 566 </a:t>
                      </a:r>
                    </a:p>
                  </a:txBody>
                  <a:tcPr marL="0" marR="0" marT="0" marB="0" anchor="ctr"/>
                </a:tc>
                <a:tc>
                  <a:txBody>
                    <a:bodyPr/>
                    <a:lstStyle/>
                    <a:p>
                      <a:r>
                        <a:rPr lang="en-US" sz="1100" dirty="0">
                          <a:effectLst/>
                        </a:rPr>
                        <a:t>-           2 212 566 </a:t>
                      </a:r>
                    </a:p>
                  </a:txBody>
                  <a:tcPr marL="0" marR="0" marT="0" marB="0" anchor="ctr"/>
                </a:tc>
                <a:tc>
                  <a:txBody>
                    <a:bodyPr/>
                    <a:lstStyle/>
                    <a:p>
                      <a:pPr algn="r"/>
                      <a:r>
                        <a:rPr lang="en-US" sz="1100" dirty="0">
                          <a:effectLst/>
                        </a:rPr>
                        <a:t>-6%</a:t>
                      </a:r>
                    </a:p>
                  </a:txBody>
                  <a:tcPr marL="0" marR="0" marT="0" marB="0" anchor="ctr"/>
                </a:tc>
                <a:tc>
                  <a:txBody>
                    <a:bodyPr/>
                    <a:lstStyle/>
                    <a:p>
                      <a:endParaRPr lang="en-US" sz="1100" dirty="0">
                        <a:effectLst/>
                      </a:endParaRPr>
                    </a:p>
                  </a:txBody>
                  <a:tcPr marL="0" marR="0" marT="0" marB="0" anchor="ctr"/>
                </a:tc>
                <a:extLst>
                  <a:ext uri="{0D108BD9-81ED-4DB2-BD59-A6C34878D82A}">
                    <a16:rowId xmlns:a16="http://schemas.microsoft.com/office/drawing/2014/main" xmlns="" val="2764262014"/>
                  </a:ext>
                </a:extLst>
              </a:tr>
              <a:tr h="1133948">
                <a:tc>
                  <a:txBody>
                    <a:bodyPr/>
                    <a:lstStyle/>
                    <a:p>
                      <a:r>
                        <a:rPr lang="en-US" sz="1100" dirty="0">
                          <a:effectLst/>
                        </a:rPr>
                        <a:t>Rental of facilities and equipment</a:t>
                      </a:r>
                    </a:p>
                  </a:txBody>
                  <a:tcPr marL="0" marR="0" marT="0" marB="0" anchor="ctr"/>
                </a:tc>
                <a:tc>
                  <a:txBody>
                    <a:bodyPr/>
                    <a:lstStyle/>
                    <a:p>
                      <a:r>
                        <a:rPr lang="en-US" sz="1100" dirty="0">
                          <a:effectLst/>
                        </a:rPr>
                        <a:t>             91 600 </a:t>
                      </a:r>
                    </a:p>
                  </a:txBody>
                  <a:tcPr marL="0" marR="0" marT="0" marB="0" anchor="ctr"/>
                </a:tc>
                <a:tc>
                  <a:txBody>
                    <a:bodyPr/>
                    <a:lstStyle/>
                    <a:p>
                      <a:r>
                        <a:rPr lang="en-US" sz="1100" dirty="0">
                          <a:effectLst/>
                        </a:rPr>
                        <a:t>               176 689 </a:t>
                      </a:r>
                    </a:p>
                  </a:txBody>
                  <a:tcPr marL="0" marR="0" marT="0" marB="0" anchor="ctr"/>
                </a:tc>
                <a:tc>
                  <a:txBody>
                    <a:bodyPr/>
                    <a:lstStyle/>
                    <a:p>
                      <a:r>
                        <a:rPr lang="en-US" sz="1100" dirty="0">
                          <a:effectLst/>
                        </a:rPr>
                        <a:t>-                85 089 </a:t>
                      </a:r>
                    </a:p>
                  </a:txBody>
                  <a:tcPr marL="0" marR="0" marT="0" marB="0" anchor="ctr"/>
                </a:tc>
                <a:tc>
                  <a:txBody>
                    <a:bodyPr/>
                    <a:lstStyle/>
                    <a:p>
                      <a:pPr algn="r"/>
                      <a:r>
                        <a:rPr lang="en-US" sz="1100" dirty="0">
                          <a:effectLst/>
                        </a:rPr>
                        <a:t>-93%</a:t>
                      </a:r>
                    </a:p>
                  </a:txBody>
                  <a:tcPr marL="0" marR="0" marT="0" marB="0" anchor="ctr"/>
                </a:tc>
                <a:tc>
                  <a:txBody>
                    <a:bodyPr/>
                    <a:lstStyle/>
                    <a:p>
                      <a:r>
                        <a:rPr lang="en-US" sz="1100" dirty="0">
                          <a:effectLst/>
                        </a:rPr>
                        <a:t>The college under budgeted  thinking that the community e.g.  churches which sometimes use the college facilities would not respond as COVID 19 was still lingering.</a:t>
                      </a:r>
                    </a:p>
                  </a:txBody>
                  <a:tcPr marL="0" marR="0" marT="0" marB="0" anchor="ctr"/>
                </a:tc>
                <a:extLst>
                  <a:ext uri="{0D108BD9-81ED-4DB2-BD59-A6C34878D82A}">
                    <a16:rowId xmlns:a16="http://schemas.microsoft.com/office/drawing/2014/main" xmlns="" val="2118262782"/>
                  </a:ext>
                </a:extLst>
              </a:tr>
              <a:tr h="1457933">
                <a:tc>
                  <a:txBody>
                    <a:bodyPr/>
                    <a:lstStyle/>
                    <a:p>
                      <a:r>
                        <a:rPr lang="en-US" sz="1100" dirty="0">
                          <a:effectLst/>
                        </a:rPr>
                        <a:t>Other income</a:t>
                      </a:r>
                    </a:p>
                  </a:txBody>
                  <a:tcPr marL="0" marR="0" marT="0" marB="0" anchor="ctr"/>
                </a:tc>
                <a:tc>
                  <a:txBody>
                    <a:bodyPr/>
                    <a:lstStyle/>
                    <a:p>
                      <a:r>
                        <a:rPr lang="en-US" sz="1100" dirty="0">
                          <a:effectLst/>
                        </a:rPr>
                        <a:t>           307 000 </a:t>
                      </a:r>
                    </a:p>
                  </a:txBody>
                  <a:tcPr marL="0" marR="0" marT="0" marB="0" anchor="ctr"/>
                </a:tc>
                <a:tc>
                  <a:txBody>
                    <a:bodyPr/>
                    <a:lstStyle/>
                    <a:p>
                      <a:r>
                        <a:rPr lang="en-US" sz="1100" dirty="0">
                          <a:effectLst/>
                        </a:rPr>
                        <a:t>                 61 417 </a:t>
                      </a:r>
                    </a:p>
                  </a:txBody>
                  <a:tcPr marL="0" marR="0" marT="0" marB="0" anchor="ctr"/>
                </a:tc>
                <a:tc>
                  <a:txBody>
                    <a:bodyPr/>
                    <a:lstStyle/>
                    <a:p>
                      <a:r>
                        <a:rPr lang="en-US" sz="1100" dirty="0">
                          <a:effectLst/>
                        </a:rPr>
                        <a:t>               245 583 </a:t>
                      </a:r>
                    </a:p>
                  </a:txBody>
                  <a:tcPr marL="0" marR="0" marT="0" marB="0" anchor="ctr"/>
                </a:tc>
                <a:tc>
                  <a:txBody>
                    <a:bodyPr/>
                    <a:lstStyle/>
                    <a:p>
                      <a:pPr algn="r"/>
                      <a:r>
                        <a:rPr lang="en-US" sz="1100" dirty="0">
                          <a:effectLst/>
                        </a:rPr>
                        <a:t>80%</a:t>
                      </a:r>
                    </a:p>
                  </a:txBody>
                  <a:tcPr marL="0" marR="0" marT="0" marB="0" anchor="ctr"/>
                </a:tc>
                <a:tc>
                  <a:txBody>
                    <a:bodyPr/>
                    <a:lstStyle/>
                    <a:p>
                      <a:r>
                        <a:rPr lang="en-US" sz="1100" dirty="0">
                          <a:effectLst/>
                        </a:rPr>
                        <a:t>The other income consist of tender sales and profit on disposal of assets .The difference was mainly because the college could not go for tender as the budget was not approved. No profit was made from sale of assets during the year.</a:t>
                      </a:r>
                    </a:p>
                  </a:txBody>
                  <a:tcPr marL="0" marR="0" marT="0" marB="0" anchor="ctr"/>
                </a:tc>
                <a:extLst>
                  <a:ext uri="{0D108BD9-81ED-4DB2-BD59-A6C34878D82A}">
                    <a16:rowId xmlns:a16="http://schemas.microsoft.com/office/drawing/2014/main" xmlns="" val="2396311726"/>
                  </a:ext>
                </a:extLst>
              </a:tr>
              <a:tr h="1295941">
                <a:tc>
                  <a:txBody>
                    <a:bodyPr/>
                    <a:lstStyle/>
                    <a:p>
                      <a:r>
                        <a:rPr lang="en-US" sz="1100" dirty="0">
                          <a:effectLst/>
                        </a:rPr>
                        <a:t>Interest received</a:t>
                      </a:r>
                    </a:p>
                  </a:txBody>
                  <a:tcPr marL="0" marR="0" marT="0" marB="0" anchor="ctr"/>
                </a:tc>
                <a:tc>
                  <a:txBody>
                    <a:bodyPr/>
                    <a:lstStyle/>
                    <a:p>
                      <a:r>
                        <a:rPr lang="en-US" sz="1100" dirty="0">
                          <a:effectLst/>
                        </a:rPr>
                        <a:t>        9 000 000 </a:t>
                      </a:r>
                    </a:p>
                  </a:txBody>
                  <a:tcPr marL="0" marR="0" marT="0" marB="0" anchor="ctr"/>
                </a:tc>
                <a:tc>
                  <a:txBody>
                    <a:bodyPr/>
                    <a:lstStyle/>
                    <a:p>
                      <a:r>
                        <a:rPr lang="en-US" sz="1100" dirty="0">
                          <a:effectLst/>
                        </a:rPr>
                        <a:t>          16 336 852 </a:t>
                      </a:r>
                    </a:p>
                  </a:txBody>
                  <a:tcPr marL="0" marR="0" marT="0" marB="0" anchor="ctr"/>
                </a:tc>
                <a:tc>
                  <a:txBody>
                    <a:bodyPr/>
                    <a:lstStyle/>
                    <a:p>
                      <a:r>
                        <a:rPr lang="en-US" sz="1100" dirty="0">
                          <a:effectLst/>
                        </a:rPr>
                        <a:t>-           7 336 852 </a:t>
                      </a:r>
                    </a:p>
                  </a:txBody>
                  <a:tcPr marL="0" marR="0" marT="0" marB="0" anchor="ctr"/>
                </a:tc>
                <a:tc>
                  <a:txBody>
                    <a:bodyPr/>
                    <a:lstStyle/>
                    <a:p>
                      <a:pPr algn="r"/>
                      <a:r>
                        <a:rPr lang="en-US" sz="1100" dirty="0">
                          <a:effectLst/>
                        </a:rPr>
                        <a:t>-82%</a:t>
                      </a:r>
                    </a:p>
                  </a:txBody>
                  <a:tcPr marL="0" marR="0" marT="0" marB="0" anchor="ctr"/>
                </a:tc>
                <a:tc>
                  <a:txBody>
                    <a:bodyPr/>
                    <a:lstStyle/>
                    <a:p>
                      <a:r>
                        <a:rPr lang="en-US" sz="1100" dirty="0">
                          <a:effectLst/>
                        </a:rPr>
                        <a:t>The difference was due to the fact that more cash was  injected for infrastructure  at the beginning of  2022.There was also continuous increase in  interest rates resulting in more interest being earned.</a:t>
                      </a:r>
                    </a:p>
                  </a:txBody>
                  <a:tcPr marL="0" marR="0" marT="0" marB="0" anchor="ctr"/>
                </a:tc>
                <a:extLst>
                  <a:ext uri="{0D108BD9-81ED-4DB2-BD59-A6C34878D82A}">
                    <a16:rowId xmlns:a16="http://schemas.microsoft.com/office/drawing/2014/main" xmlns="" val="216923623"/>
                  </a:ext>
                </a:extLst>
              </a:tr>
              <a:tr h="795236">
                <a:tc>
                  <a:txBody>
                    <a:bodyPr/>
                    <a:lstStyle/>
                    <a:p>
                      <a:r>
                        <a:rPr lang="en-US" dirty="0">
                          <a:effectLst/>
                        </a:rPr>
                        <a:t>Total revenue from exchange transactions</a:t>
                      </a:r>
                    </a:p>
                  </a:txBody>
                  <a:tcPr marL="0" marR="0" marT="0" marB="0" anchor="ctr"/>
                </a:tc>
                <a:tc>
                  <a:txBody>
                    <a:bodyPr/>
                    <a:lstStyle/>
                    <a:p>
                      <a:r>
                        <a:rPr lang="en-US" dirty="0">
                          <a:effectLst/>
                        </a:rPr>
                        <a:t>      45 861 600 </a:t>
                      </a:r>
                    </a:p>
                  </a:txBody>
                  <a:tcPr marL="0" marR="0" marT="0" marB="0" anchor="ctr"/>
                </a:tc>
                <a:tc>
                  <a:txBody>
                    <a:bodyPr/>
                    <a:lstStyle/>
                    <a:p>
                      <a:r>
                        <a:rPr lang="en-US" dirty="0">
                          <a:effectLst/>
                        </a:rPr>
                        <a:t>          55 250 524 </a:t>
                      </a:r>
                    </a:p>
                  </a:txBody>
                  <a:tcPr marL="0" marR="0" marT="0" marB="0" anchor="ctr"/>
                </a:tc>
                <a:tc>
                  <a:txBody>
                    <a:bodyPr/>
                    <a:lstStyle/>
                    <a:p>
                      <a:r>
                        <a:rPr lang="en-US" dirty="0">
                          <a:effectLst/>
                        </a:rPr>
                        <a:t>-           9 388 924 </a:t>
                      </a:r>
                    </a:p>
                  </a:txBody>
                  <a:tcPr marL="0" marR="0" marT="0" marB="0" anchor="ctr"/>
                </a:tc>
                <a:tc>
                  <a:txBody>
                    <a:bodyPr/>
                    <a:lstStyle/>
                    <a:p>
                      <a:endParaRPr lang="en-US" dirty="0">
                        <a:effectLst/>
                      </a:endParaRPr>
                    </a:p>
                  </a:txBody>
                  <a:tcPr marL="0" marR="0" marT="0" marB="0" anchor="ctr"/>
                </a:tc>
                <a:tc>
                  <a:txBody>
                    <a:bodyPr/>
                    <a:lstStyle/>
                    <a:p>
                      <a:endParaRPr lang="en-US" dirty="0">
                        <a:effectLst/>
                      </a:endParaRPr>
                    </a:p>
                  </a:txBody>
                  <a:tcPr marL="0" marR="0" marT="0" marB="0" anchor="ctr"/>
                </a:tc>
                <a:extLst>
                  <a:ext uri="{0D108BD9-81ED-4DB2-BD59-A6C34878D82A}">
                    <a16:rowId xmlns:a16="http://schemas.microsoft.com/office/drawing/2014/main" xmlns="" val="2227412715"/>
                  </a:ext>
                </a:extLst>
              </a:tr>
            </a:tbl>
          </a:graphicData>
        </a:graphic>
      </p:graphicFrame>
    </p:spTree>
    <p:extLst>
      <p:ext uri="{BB962C8B-B14F-4D97-AF65-F5344CB8AC3E}">
        <p14:creationId xmlns:p14="http://schemas.microsoft.com/office/powerpoint/2010/main" xmlns="" val="26526471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00845F-2F5D-E4D1-DA7F-78DF77710490}"/>
              </a:ext>
            </a:extLst>
          </p:cNvPr>
          <p:cNvSpPr>
            <a:spLocks noGrp="1"/>
          </p:cNvSpPr>
          <p:nvPr>
            <p:ph type="title"/>
          </p:nvPr>
        </p:nvSpPr>
        <p:spPr>
          <a:xfrm>
            <a:off x="1187624" y="624110"/>
            <a:ext cx="7440835" cy="572642"/>
          </a:xfrm>
        </p:spPr>
        <p:txBody>
          <a:bodyPr/>
          <a:lstStyle/>
          <a:p>
            <a:r>
              <a:rPr lang="en-US" dirty="0"/>
              <a:t>8.2 College Budget for 2022 (Continued)</a:t>
            </a:r>
            <a:endParaRPr lang="en-ZA" dirty="0"/>
          </a:p>
        </p:txBody>
      </p:sp>
      <p:graphicFrame>
        <p:nvGraphicFramePr>
          <p:cNvPr id="7" name="Content Placeholder 6">
            <a:extLst>
              <a:ext uri="{FF2B5EF4-FFF2-40B4-BE49-F238E27FC236}">
                <a16:creationId xmlns:a16="http://schemas.microsoft.com/office/drawing/2014/main" xmlns="" id="{025FC9E8-8822-0DB7-F2A3-C1507DC7FE4F}"/>
              </a:ext>
            </a:extLst>
          </p:cNvPr>
          <p:cNvGraphicFramePr>
            <a:graphicFrameLocks noGrp="1"/>
          </p:cNvGraphicFramePr>
          <p:nvPr>
            <p:ph idx="1"/>
            <p:extLst>
              <p:ext uri="{D42A27DB-BD31-4B8C-83A1-F6EECF244321}">
                <p14:modId xmlns:p14="http://schemas.microsoft.com/office/powerpoint/2010/main" xmlns="" val="2222884650"/>
              </p:ext>
            </p:extLst>
          </p:nvPr>
        </p:nvGraphicFramePr>
        <p:xfrm>
          <a:off x="251521" y="1052736"/>
          <a:ext cx="8892480" cy="5872032"/>
        </p:xfrm>
        <a:graphic>
          <a:graphicData uri="http://schemas.openxmlformats.org/drawingml/2006/table">
            <a:tbl>
              <a:tblPr>
                <a:tableStyleId>{5C22544A-7EE6-4342-B048-85BDC9FD1C3A}</a:tableStyleId>
              </a:tblPr>
              <a:tblGrid>
                <a:gridCol w="1408385">
                  <a:extLst>
                    <a:ext uri="{9D8B030D-6E8A-4147-A177-3AD203B41FA5}">
                      <a16:colId xmlns:a16="http://schemas.microsoft.com/office/drawing/2014/main" xmlns="" val="1896270438"/>
                    </a:ext>
                  </a:extLst>
                </a:gridCol>
                <a:gridCol w="1162736">
                  <a:extLst>
                    <a:ext uri="{9D8B030D-6E8A-4147-A177-3AD203B41FA5}">
                      <a16:colId xmlns:a16="http://schemas.microsoft.com/office/drawing/2014/main" xmlns="" val="4263388980"/>
                    </a:ext>
                  </a:extLst>
                </a:gridCol>
                <a:gridCol w="1326503">
                  <a:extLst>
                    <a:ext uri="{9D8B030D-6E8A-4147-A177-3AD203B41FA5}">
                      <a16:colId xmlns:a16="http://schemas.microsoft.com/office/drawing/2014/main" xmlns="" val="398055121"/>
                    </a:ext>
                  </a:extLst>
                </a:gridCol>
                <a:gridCol w="1326503">
                  <a:extLst>
                    <a:ext uri="{9D8B030D-6E8A-4147-A177-3AD203B41FA5}">
                      <a16:colId xmlns:a16="http://schemas.microsoft.com/office/drawing/2014/main" xmlns="" val="311997485"/>
                    </a:ext>
                  </a:extLst>
                </a:gridCol>
                <a:gridCol w="687817">
                  <a:extLst>
                    <a:ext uri="{9D8B030D-6E8A-4147-A177-3AD203B41FA5}">
                      <a16:colId xmlns:a16="http://schemas.microsoft.com/office/drawing/2014/main" xmlns="" val="1917887485"/>
                    </a:ext>
                  </a:extLst>
                </a:gridCol>
                <a:gridCol w="2980536">
                  <a:extLst>
                    <a:ext uri="{9D8B030D-6E8A-4147-A177-3AD203B41FA5}">
                      <a16:colId xmlns:a16="http://schemas.microsoft.com/office/drawing/2014/main" xmlns="" val="2246861368"/>
                    </a:ext>
                  </a:extLst>
                </a:gridCol>
              </a:tblGrid>
              <a:tr h="208344">
                <a:tc>
                  <a:txBody>
                    <a:bodyPr/>
                    <a:lstStyle/>
                    <a:p>
                      <a:pPr algn="l" fontAlgn="b"/>
                      <a:r>
                        <a:rPr lang="en-ZA" sz="1100" b="1" u="none" strike="noStrike" dirty="0">
                          <a:effectLst/>
                        </a:rPr>
                        <a:t>EXPENDITURE</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4144514893"/>
                  </a:ext>
                </a:extLst>
              </a:tr>
              <a:tr h="833374">
                <a:tc>
                  <a:txBody>
                    <a:bodyPr/>
                    <a:lstStyle/>
                    <a:p>
                      <a:pPr algn="l" fontAlgn="b"/>
                      <a:r>
                        <a:rPr lang="en-ZA" sz="1100" b="1" u="none" strike="noStrike" dirty="0">
                          <a:effectLst/>
                        </a:rPr>
                        <a:t>Employee related costs</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6 329 781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5 213 080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1 116 701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r" fontAlgn="b"/>
                      <a:r>
                        <a:rPr lang="en-ZA" sz="1100" b="1" u="none" strike="noStrike" dirty="0">
                          <a:effectLst/>
                        </a:rPr>
                        <a:t>18%</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US" sz="1100" b="0" u="none" strike="noStrike" dirty="0">
                          <a:effectLst/>
                        </a:rPr>
                        <a:t>The difference was  due to the transfer of council paid employees to Persal during the year. The transfer was quicker than expected.</a:t>
                      </a:r>
                      <a:endParaRPr lang="en-US" sz="1100" b="0"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2135409901"/>
                  </a:ext>
                </a:extLst>
              </a:tr>
              <a:tr h="416688">
                <a:tc>
                  <a:txBody>
                    <a:bodyPr/>
                    <a:lstStyle/>
                    <a:p>
                      <a:pPr algn="l" fontAlgn="b"/>
                      <a:r>
                        <a:rPr lang="en-ZA" sz="1100" b="1" u="none" strike="noStrike" dirty="0">
                          <a:effectLst/>
                        </a:rPr>
                        <a:t>Management fees -Persal</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86 191 589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85 895 720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295 869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r" fontAlgn="b"/>
                      <a:r>
                        <a:rPr lang="en-ZA" sz="1100" b="1" u="none" strike="noStrike" dirty="0">
                          <a:effectLst/>
                        </a:rPr>
                        <a:t>0%</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0" u="none" strike="noStrike" dirty="0">
                          <a:effectLst/>
                        </a:rPr>
                        <a:t> </a:t>
                      </a:r>
                      <a:endParaRPr lang="en-ZA" sz="1100" b="0"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752956335"/>
                  </a:ext>
                </a:extLst>
              </a:tr>
              <a:tr h="833374">
                <a:tc>
                  <a:txBody>
                    <a:bodyPr/>
                    <a:lstStyle/>
                    <a:p>
                      <a:pPr algn="l" fontAlgn="b"/>
                      <a:r>
                        <a:rPr lang="en-ZA" sz="1100" b="1" u="none" strike="noStrike" dirty="0">
                          <a:effectLst/>
                        </a:rPr>
                        <a:t>Depreciation and Amortisation</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9 010 000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11 286 543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2 276 543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r" fontAlgn="b"/>
                      <a:r>
                        <a:rPr lang="en-ZA" sz="1100" b="1" u="none" strike="noStrike" dirty="0">
                          <a:effectLst/>
                        </a:rPr>
                        <a:t>-25%</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US" sz="1100" b="0" u="none" strike="noStrike" dirty="0">
                          <a:effectLst/>
                        </a:rPr>
                        <a:t>Movement due to increase in assets addition which were not expected .The college got assets from NSF through workshop upgrading. </a:t>
                      </a:r>
                      <a:endParaRPr lang="en-US" sz="1100" b="0"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2659179573"/>
                  </a:ext>
                </a:extLst>
              </a:tr>
              <a:tr h="208344">
                <a:tc>
                  <a:txBody>
                    <a:bodyPr/>
                    <a:lstStyle/>
                    <a:p>
                      <a:pPr algn="l" fontAlgn="b"/>
                      <a:r>
                        <a:rPr lang="en-ZA" sz="1100" b="1" u="none" strike="noStrike" dirty="0">
                          <a:effectLst/>
                        </a:rPr>
                        <a:t>Finance costs</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34 990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34 990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r" fontAlgn="b"/>
                      <a:r>
                        <a:rPr lang="en-ZA" sz="1100" b="1" u="none" strike="noStrike" dirty="0">
                          <a:effectLst/>
                        </a:rPr>
                        <a:t>0%</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0" u="none" strike="noStrike" dirty="0">
                          <a:effectLst/>
                        </a:rPr>
                        <a:t> </a:t>
                      </a:r>
                      <a:endParaRPr lang="en-ZA" sz="1100" b="0"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419925888"/>
                  </a:ext>
                </a:extLst>
              </a:tr>
              <a:tr h="693614">
                <a:tc>
                  <a:txBody>
                    <a:bodyPr/>
                    <a:lstStyle/>
                    <a:p>
                      <a:pPr algn="l" fontAlgn="b"/>
                      <a:r>
                        <a:rPr lang="en-ZA" sz="1100" b="1" u="none" strike="noStrike" dirty="0">
                          <a:effectLst/>
                        </a:rPr>
                        <a:t>Debt impairment</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2 203 000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2 903 425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700 425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r" fontAlgn="b"/>
                      <a:r>
                        <a:rPr lang="en-ZA" sz="1100" b="1" u="none" strike="noStrike" dirty="0">
                          <a:effectLst/>
                        </a:rPr>
                        <a:t>-32%</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US" sz="1100" b="0" u="none" strike="noStrike" dirty="0">
                          <a:effectLst/>
                        </a:rPr>
                        <a:t>The difference was due to  slow payment by self- funded students  than expected. The college will increase the frequency of SMS send to students owing the college.</a:t>
                      </a:r>
                      <a:endParaRPr lang="en-US" sz="1100" b="0"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4215997115"/>
                  </a:ext>
                </a:extLst>
              </a:tr>
              <a:tr h="1041718">
                <a:tc>
                  <a:txBody>
                    <a:bodyPr/>
                    <a:lstStyle/>
                    <a:p>
                      <a:pPr algn="l" fontAlgn="b"/>
                      <a:r>
                        <a:rPr lang="en-ZA" sz="1100" b="1" u="none" strike="noStrike" dirty="0">
                          <a:effectLst/>
                        </a:rPr>
                        <a:t>General expenses</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68 152 838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60 285 941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7 866 897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r" fontAlgn="b"/>
                      <a:r>
                        <a:rPr lang="en-ZA" sz="1100" b="1" u="none" strike="noStrike" dirty="0">
                          <a:effectLst/>
                        </a:rPr>
                        <a:t>12%</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US" sz="1100" b="0" u="none" strike="noStrike" dirty="0">
                          <a:effectLst/>
                        </a:rPr>
                        <a:t>The difference was due to the fact that the college could not commit on big projects as the  budget was not  approved  due to  challenges .The college could not go for tenders.</a:t>
                      </a:r>
                      <a:endParaRPr lang="en-US" sz="1100" b="0"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853234440"/>
                  </a:ext>
                </a:extLst>
              </a:tr>
              <a:tr h="208344">
                <a:tc>
                  <a:txBody>
                    <a:bodyPr/>
                    <a:lstStyle/>
                    <a:p>
                      <a:pPr algn="l" fontAlgn="b"/>
                      <a:r>
                        <a:rPr lang="en-ZA" sz="1100" b="1" u="none" strike="noStrike" dirty="0">
                          <a:effectLst/>
                        </a:rPr>
                        <a:t>Total expenditure</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171 922 198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165 619 699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6 302 499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2185431584"/>
                  </a:ext>
                </a:extLst>
              </a:tr>
              <a:tr h="208344">
                <a:tc>
                  <a:txBody>
                    <a:bodyPr/>
                    <a:lstStyle/>
                    <a:p>
                      <a:pPr algn="l" fontAlgn="b"/>
                      <a:r>
                        <a:rPr lang="en-ZA" sz="1100" b="1" u="none" strike="noStrike" dirty="0">
                          <a:effectLst/>
                        </a:rPr>
                        <a:t>Operating surplus</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44 698 306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57 024 364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12 326 058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3388144629"/>
                  </a:ext>
                </a:extLst>
              </a:tr>
              <a:tr h="625031">
                <a:tc>
                  <a:txBody>
                    <a:bodyPr/>
                    <a:lstStyle/>
                    <a:p>
                      <a:pPr algn="l" fontAlgn="b"/>
                      <a:r>
                        <a:rPr lang="en-US" sz="1100" b="1" u="none" strike="noStrike" dirty="0">
                          <a:effectLst/>
                        </a:rPr>
                        <a:t>Loss/gains on disposal of assets and liabilities</a:t>
                      </a:r>
                      <a:endParaRPr lang="en-US"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900 000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1 401 501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501 501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r" fontAlgn="b"/>
                      <a:r>
                        <a:rPr lang="en-ZA" sz="1100" b="1" u="none" strike="noStrike" dirty="0">
                          <a:effectLst/>
                        </a:rPr>
                        <a:t>-56%</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US" sz="1100" b="0" u="none" strike="noStrike" dirty="0">
                          <a:effectLst/>
                        </a:rPr>
                        <a:t>More assets were disposed as compared to estimated /budgeted  cost.</a:t>
                      </a:r>
                      <a:endParaRPr lang="en-US" sz="1100" b="0"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1029187364"/>
                  </a:ext>
                </a:extLst>
              </a:tr>
              <a:tr h="208344">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2633055106"/>
                  </a:ext>
                </a:extLst>
              </a:tr>
              <a:tr h="386513">
                <a:tc>
                  <a:txBody>
                    <a:bodyPr/>
                    <a:lstStyle/>
                    <a:p>
                      <a:pPr algn="l" fontAlgn="b"/>
                      <a:r>
                        <a:rPr lang="en-ZA" sz="1100" b="1" u="none" strike="noStrike" dirty="0">
                          <a:effectLst/>
                        </a:rPr>
                        <a:t>Surplus for the year</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43 798 306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55 622 863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11 824 557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tc>
                  <a:txBody>
                    <a:bodyPr/>
                    <a:lstStyle/>
                    <a:p>
                      <a:pPr algn="l" fontAlgn="b"/>
                      <a:r>
                        <a:rPr lang="en-ZA" sz="1100" b="1" u="none" strike="noStrike" dirty="0">
                          <a:effectLst/>
                        </a:rPr>
                        <a:t> </a:t>
                      </a:r>
                      <a:endParaRPr lang="en-ZA" sz="1100" b="1" i="0" u="none" strike="noStrike" dirty="0">
                        <a:solidFill>
                          <a:srgbClr val="000000"/>
                        </a:solidFill>
                        <a:effectLst/>
                        <a:latin typeface="Calibri" panose="020F0502020204030204" pitchFamily="34" charset="0"/>
                      </a:endParaRPr>
                    </a:p>
                  </a:txBody>
                  <a:tcPr marL="4677" marR="4677" marT="4677" marB="0" anchor="b"/>
                </a:tc>
                <a:extLst>
                  <a:ext uri="{0D108BD9-81ED-4DB2-BD59-A6C34878D82A}">
                    <a16:rowId xmlns:a16="http://schemas.microsoft.com/office/drawing/2014/main" xmlns="" val="4077724042"/>
                  </a:ext>
                </a:extLst>
              </a:tr>
            </a:tbl>
          </a:graphicData>
        </a:graphic>
      </p:graphicFrame>
    </p:spTree>
    <p:extLst>
      <p:ext uri="{BB962C8B-B14F-4D97-AF65-F5344CB8AC3E}">
        <p14:creationId xmlns:p14="http://schemas.microsoft.com/office/powerpoint/2010/main" xmlns="" val="171472617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6820BC-AE61-4D83-A57C-2DFB96B9A69F}"/>
              </a:ext>
            </a:extLst>
          </p:cNvPr>
          <p:cNvSpPr>
            <a:spLocks noGrp="1"/>
          </p:cNvSpPr>
          <p:nvPr>
            <p:ph type="title"/>
          </p:nvPr>
        </p:nvSpPr>
        <p:spPr>
          <a:xfrm>
            <a:off x="1137871" y="624111"/>
            <a:ext cx="7490588" cy="572642"/>
          </a:xfrm>
        </p:spPr>
        <p:txBody>
          <a:bodyPr>
            <a:normAutofit fontScale="90000"/>
          </a:bodyPr>
          <a:lstStyle/>
          <a:p>
            <a:r>
              <a:rPr lang="en-US" sz="3100" b="1" dirty="0">
                <a:latin typeface="Arial"/>
                <a:cs typeface="Arial"/>
              </a:rPr>
              <a:t>Financial Services continues…</a:t>
            </a:r>
            <a:r>
              <a:rPr lang="en-US" b="1" dirty="0">
                <a:latin typeface="Arial"/>
              </a:rPr>
              <a:t/>
            </a:r>
            <a:br>
              <a:rPr lang="en-US" b="1" dirty="0">
                <a:latin typeface="Arial"/>
              </a:rPr>
            </a:br>
            <a:endParaRPr lang="en-ZA" b="1" dirty="0">
              <a:latin typeface="Arial"/>
              <a:cs typeface="Arial"/>
            </a:endParaRPr>
          </a:p>
        </p:txBody>
      </p:sp>
      <p:sp>
        <p:nvSpPr>
          <p:cNvPr id="3" name="Content Placeholder 2">
            <a:extLst>
              <a:ext uri="{FF2B5EF4-FFF2-40B4-BE49-F238E27FC236}">
                <a16:creationId xmlns:a16="http://schemas.microsoft.com/office/drawing/2014/main" xmlns="" id="{148DAC30-2444-4859-8F35-3BEE912227D1}"/>
              </a:ext>
            </a:extLst>
          </p:cNvPr>
          <p:cNvSpPr>
            <a:spLocks noGrp="1"/>
          </p:cNvSpPr>
          <p:nvPr>
            <p:ph idx="1"/>
          </p:nvPr>
        </p:nvSpPr>
        <p:spPr>
          <a:xfrm>
            <a:off x="323528" y="1556792"/>
            <a:ext cx="8675621" cy="4824536"/>
          </a:xfrm>
        </p:spPr>
        <p:txBody>
          <a:bodyPr vert="horz" lIns="91440" tIns="45720" rIns="91440" bIns="45720" rtlCol="0" anchor="t">
            <a:normAutofit/>
          </a:bodyPr>
          <a:lstStyle/>
          <a:p>
            <a:pPr marL="0" indent="0">
              <a:buNone/>
            </a:pPr>
            <a:r>
              <a:rPr lang="en-US" sz="2800" b="1" dirty="0">
                <a:latin typeface="Arial"/>
                <a:cs typeface="Arial"/>
              </a:rPr>
              <a:t>8.3. Audited AFS for past two years (Income &amp; Expenses)</a:t>
            </a:r>
          </a:p>
          <a:p>
            <a:endParaRPr lang="en-US" sz="1600" dirty="0">
              <a:latin typeface="Arial"/>
              <a:cs typeface="Arial"/>
            </a:endParaRPr>
          </a:p>
        </p:txBody>
      </p:sp>
      <p:graphicFrame>
        <p:nvGraphicFramePr>
          <p:cNvPr id="7" name="Table 6">
            <a:extLst>
              <a:ext uri="{FF2B5EF4-FFF2-40B4-BE49-F238E27FC236}">
                <a16:creationId xmlns:a16="http://schemas.microsoft.com/office/drawing/2014/main" xmlns="" id="{06D8F83C-DB37-3755-61D0-37310F967FC4}"/>
              </a:ext>
            </a:extLst>
          </p:cNvPr>
          <p:cNvGraphicFramePr>
            <a:graphicFrameLocks noGrp="1"/>
          </p:cNvGraphicFramePr>
          <p:nvPr>
            <p:extLst>
              <p:ext uri="{D42A27DB-BD31-4B8C-83A1-F6EECF244321}">
                <p14:modId xmlns:p14="http://schemas.microsoft.com/office/powerpoint/2010/main" xmlns="" val="495534069"/>
              </p:ext>
            </p:extLst>
          </p:nvPr>
        </p:nvGraphicFramePr>
        <p:xfrm>
          <a:off x="323528" y="2481890"/>
          <a:ext cx="8820474" cy="4115455"/>
        </p:xfrm>
        <a:graphic>
          <a:graphicData uri="http://schemas.openxmlformats.org/drawingml/2006/table">
            <a:tbl>
              <a:tblPr firstRow="1" bandRow="1">
                <a:tableStyleId>{5C22544A-7EE6-4342-B048-85BDC9FD1C3A}</a:tableStyleId>
              </a:tblPr>
              <a:tblGrid>
                <a:gridCol w="1123031">
                  <a:extLst>
                    <a:ext uri="{9D8B030D-6E8A-4147-A177-3AD203B41FA5}">
                      <a16:colId xmlns:a16="http://schemas.microsoft.com/office/drawing/2014/main" xmlns="" val="1862806636"/>
                    </a:ext>
                  </a:extLst>
                </a:gridCol>
                <a:gridCol w="1123031">
                  <a:extLst>
                    <a:ext uri="{9D8B030D-6E8A-4147-A177-3AD203B41FA5}">
                      <a16:colId xmlns:a16="http://schemas.microsoft.com/office/drawing/2014/main" xmlns="" val="999427854"/>
                    </a:ext>
                  </a:extLst>
                </a:gridCol>
                <a:gridCol w="1123031">
                  <a:extLst>
                    <a:ext uri="{9D8B030D-6E8A-4147-A177-3AD203B41FA5}">
                      <a16:colId xmlns:a16="http://schemas.microsoft.com/office/drawing/2014/main" xmlns="" val="83598428"/>
                    </a:ext>
                  </a:extLst>
                </a:gridCol>
                <a:gridCol w="1661151">
                  <a:extLst>
                    <a:ext uri="{9D8B030D-6E8A-4147-A177-3AD203B41FA5}">
                      <a16:colId xmlns:a16="http://schemas.microsoft.com/office/drawing/2014/main" xmlns="" val="2610085147"/>
                    </a:ext>
                  </a:extLst>
                </a:gridCol>
                <a:gridCol w="1895115">
                  <a:extLst>
                    <a:ext uri="{9D8B030D-6E8A-4147-A177-3AD203B41FA5}">
                      <a16:colId xmlns:a16="http://schemas.microsoft.com/office/drawing/2014/main" xmlns="" val="1082419419"/>
                    </a:ext>
                  </a:extLst>
                </a:gridCol>
                <a:gridCol w="1895115">
                  <a:extLst>
                    <a:ext uri="{9D8B030D-6E8A-4147-A177-3AD203B41FA5}">
                      <a16:colId xmlns:a16="http://schemas.microsoft.com/office/drawing/2014/main" xmlns="" val="291506853"/>
                    </a:ext>
                  </a:extLst>
                </a:gridCol>
              </a:tblGrid>
              <a:tr h="235449">
                <a:tc>
                  <a:txBody>
                    <a:bodyPr/>
                    <a:lstStyle/>
                    <a:p>
                      <a:endParaRPr lang="en-US" dirty="0">
                        <a:effectLst/>
                      </a:endParaRPr>
                    </a:p>
                  </a:txBody>
                  <a:tcPr marL="0" marR="0" marT="0" marB="0" anchor="ctr"/>
                </a:tc>
                <a:tc>
                  <a:txBody>
                    <a:bodyPr/>
                    <a:lstStyle/>
                    <a:p>
                      <a:endParaRPr lang="en-US" dirty="0">
                        <a:effectLst/>
                      </a:endParaRPr>
                    </a:p>
                  </a:txBody>
                  <a:tcPr marL="0" marR="0" marT="0" marB="0" anchor="ctr"/>
                </a:tc>
                <a:tc>
                  <a:txBody>
                    <a:bodyPr/>
                    <a:lstStyle/>
                    <a:p>
                      <a:endParaRPr lang="en-US" dirty="0">
                        <a:effectLst/>
                      </a:endParaRPr>
                    </a:p>
                  </a:txBody>
                  <a:tcPr marL="0" marR="0" marT="0" marB="0" anchor="ctr"/>
                </a:tc>
                <a:tc>
                  <a:txBody>
                    <a:bodyPr/>
                    <a:lstStyle/>
                    <a:p>
                      <a:endParaRPr lang="en-US" dirty="0">
                        <a:effectLst/>
                      </a:endParaRPr>
                    </a:p>
                  </a:txBody>
                  <a:tcPr marL="0" marR="0" marT="0" marB="0" anchor="ctr"/>
                </a:tc>
                <a:tc>
                  <a:txBody>
                    <a:bodyPr/>
                    <a:lstStyle/>
                    <a:p>
                      <a:r>
                        <a:rPr lang="en-US" dirty="0">
                          <a:effectLst/>
                        </a:rPr>
                        <a:t>2022</a:t>
                      </a:r>
                    </a:p>
                  </a:txBody>
                  <a:tcPr marL="0" marR="0" marT="0" marB="0" anchor="ctr"/>
                </a:tc>
                <a:tc>
                  <a:txBody>
                    <a:bodyPr/>
                    <a:lstStyle/>
                    <a:p>
                      <a:r>
                        <a:rPr lang="en-US" dirty="0">
                          <a:effectLst/>
                        </a:rPr>
                        <a:t>2021</a:t>
                      </a:r>
                    </a:p>
                  </a:txBody>
                  <a:tcPr marL="0" marR="0" marT="0" marB="0" anchor="ctr"/>
                </a:tc>
                <a:extLst>
                  <a:ext uri="{0D108BD9-81ED-4DB2-BD59-A6C34878D82A}">
                    <a16:rowId xmlns:a16="http://schemas.microsoft.com/office/drawing/2014/main" xmlns="" val="2066359632"/>
                  </a:ext>
                </a:extLst>
              </a:tr>
              <a:tr h="235449">
                <a:tc gridSpan="4">
                  <a:txBody>
                    <a:bodyPr/>
                    <a:lstStyle/>
                    <a:p>
                      <a:r>
                        <a:rPr lang="en-US" dirty="0">
                          <a:effectLst/>
                        </a:rPr>
                        <a:t>REVENUE</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extLst>
                  <a:ext uri="{0D108BD9-81ED-4DB2-BD59-A6C34878D82A}">
                    <a16:rowId xmlns:a16="http://schemas.microsoft.com/office/drawing/2014/main" xmlns="" val="884390840"/>
                  </a:ext>
                </a:extLst>
              </a:tr>
              <a:tr h="235449">
                <a:tc gridSpan="4">
                  <a:txBody>
                    <a:bodyPr/>
                    <a:lstStyle/>
                    <a:p>
                      <a:r>
                        <a:rPr lang="en-US" dirty="0">
                          <a:effectLst/>
                        </a:rPr>
                        <a:t>Revenue from exchange transactions</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extLst>
                  <a:ext uri="{0D108BD9-81ED-4DB2-BD59-A6C34878D82A}">
                    <a16:rowId xmlns:a16="http://schemas.microsoft.com/office/drawing/2014/main" xmlns="" val="4204327455"/>
                  </a:ext>
                </a:extLst>
              </a:tr>
              <a:tr h="235449">
                <a:tc gridSpan="3">
                  <a:txBody>
                    <a:bodyPr/>
                    <a:lstStyle/>
                    <a:p>
                      <a:r>
                        <a:rPr lang="en-US" dirty="0">
                          <a:effectLst/>
                        </a:rPr>
                        <a:t>Tuition and related fees</a:t>
                      </a:r>
                    </a:p>
                  </a:txBody>
                  <a:tcPr marL="0" marR="0" marT="0" marB="0" anchor="ctr"/>
                </a:tc>
                <a:tc hMerge="1">
                  <a:txBody>
                    <a:bodyPr/>
                    <a:lstStyle/>
                    <a:p>
                      <a:endParaRPr lang="en-US"/>
                    </a:p>
                  </a:txBody>
                  <a:tcPr/>
                </a:tc>
                <a:tc hMerge="1">
                  <a:txBody>
                    <a:bodyPr/>
                    <a:lstStyle/>
                    <a:p>
                      <a:endParaRPr lang="en-US"/>
                    </a:p>
                  </a:txBody>
                  <a:tcPr/>
                </a:tc>
                <a:tc>
                  <a:txBody>
                    <a:bodyPr/>
                    <a:lstStyle/>
                    <a:p>
                      <a:endParaRPr lang="en-US" dirty="0"/>
                    </a:p>
                  </a:txBody>
                  <a:tcPr marL="0" marR="0" marT="0" marB="0" anchor="ctr"/>
                </a:tc>
                <a:tc>
                  <a:txBody>
                    <a:bodyPr/>
                    <a:lstStyle/>
                    <a:p>
                      <a:r>
                        <a:rPr lang="en-US" dirty="0"/>
                        <a:t>          38 675 566 </a:t>
                      </a:r>
                    </a:p>
                  </a:txBody>
                  <a:tcPr marL="0" marR="0" marT="0" marB="0" anchor="ctr"/>
                </a:tc>
                <a:tc>
                  <a:txBody>
                    <a:bodyPr/>
                    <a:lstStyle/>
                    <a:p>
                      <a:r>
                        <a:rPr lang="en-US" dirty="0"/>
                        <a:t>          37 860 753 </a:t>
                      </a:r>
                    </a:p>
                  </a:txBody>
                  <a:tcPr marL="0" marR="0" marT="0" marB="0" anchor="ctr"/>
                </a:tc>
                <a:extLst>
                  <a:ext uri="{0D108BD9-81ED-4DB2-BD59-A6C34878D82A}">
                    <a16:rowId xmlns:a16="http://schemas.microsoft.com/office/drawing/2014/main" xmlns="" val="4134498744"/>
                  </a:ext>
                </a:extLst>
              </a:tr>
              <a:tr h="235449">
                <a:tc gridSpan="4">
                  <a:txBody>
                    <a:bodyPr/>
                    <a:lstStyle/>
                    <a:p>
                      <a:r>
                        <a:rPr lang="en-US" dirty="0">
                          <a:effectLst/>
                        </a:rPr>
                        <a:t>Rental of facilities and equipment</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a:t>               176 689 </a:t>
                      </a:r>
                    </a:p>
                  </a:txBody>
                  <a:tcPr marL="0" marR="0" marT="0" marB="0" anchor="ctr"/>
                </a:tc>
                <a:tc>
                  <a:txBody>
                    <a:bodyPr/>
                    <a:lstStyle/>
                    <a:p>
                      <a:r>
                        <a:rPr lang="en-US" dirty="0"/>
                        <a:t>               126 517 </a:t>
                      </a:r>
                    </a:p>
                  </a:txBody>
                  <a:tcPr marL="0" marR="0" marT="0" marB="0" anchor="ctr"/>
                </a:tc>
                <a:extLst>
                  <a:ext uri="{0D108BD9-81ED-4DB2-BD59-A6C34878D82A}">
                    <a16:rowId xmlns:a16="http://schemas.microsoft.com/office/drawing/2014/main" xmlns="" val="4051272905"/>
                  </a:ext>
                </a:extLst>
              </a:tr>
              <a:tr h="235449">
                <a:tc gridSpan="2">
                  <a:txBody>
                    <a:bodyPr/>
                    <a:lstStyle/>
                    <a:p>
                      <a:r>
                        <a:rPr lang="en-US" dirty="0">
                          <a:effectLst/>
                        </a:rPr>
                        <a:t>Other income</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61 417 </a:t>
                      </a:r>
                    </a:p>
                  </a:txBody>
                  <a:tcPr marL="0" marR="0" marT="0" marB="0" anchor="ctr"/>
                </a:tc>
                <a:tc>
                  <a:txBody>
                    <a:bodyPr/>
                    <a:lstStyle/>
                    <a:p>
                      <a:r>
                        <a:rPr lang="en-US" dirty="0"/>
                        <a:t>            1 597 711 </a:t>
                      </a:r>
                    </a:p>
                  </a:txBody>
                  <a:tcPr marL="0" marR="0" marT="0" marB="0" anchor="ctr"/>
                </a:tc>
                <a:extLst>
                  <a:ext uri="{0D108BD9-81ED-4DB2-BD59-A6C34878D82A}">
                    <a16:rowId xmlns:a16="http://schemas.microsoft.com/office/drawing/2014/main" xmlns="" val="3725809758"/>
                  </a:ext>
                </a:extLst>
              </a:tr>
              <a:tr h="235449">
                <a:tc gridSpan="2">
                  <a:txBody>
                    <a:bodyPr/>
                    <a:lstStyle/>
                    <a:p>
                      <a:r>
                        <a:rPr lang="en-US" dirty="0">
                          <a:effectLst/>
                        </a:rPr>
                        <a:t>Interest received</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16 336 852 </a:t>
                      </a:r>
                    </a:p>
                  </a:txBody>
                  <a:tcPr marL="0" marR="0" marT="0" marB="0" anchor="ctr"/>
                </a:tc>
                <a:tc>
                  <a:txBody>
                    <a:bodyPr/>
                    <a:lstStyle/>
                    <a:p>
                      <a:r>
                        <a:rPr lang="en-US" dirty="0"/>
                        <a:t>            8 968 764 </a:t>
                      </a:r>
                    </a:p>
                  </a:txBody>
                  <a:tcPr marL="0" marR="0" marT="0" marB="0" anchor="ctr"/>
                </a:tc>
                <a:extLst>
                  <a:ext uri="{0D108BD9-81ED-4DB2-BD59-A6C34878D82A}">
                    <a16:rowId xmlns:a16="http://schemas.microsoft.com/office/drawing/2014/main" xmlns="" val="742259479"/>
                  </a:ext>
                </a:extLst>
              </a:tr>
              <a:tr h="235449">
                <a:tc gridSpan="4">
                  <a:txBody>
                    <a:bodyPr/>
                    <a:lstStyle/>
                    <a:p>
                      <a:r>
                        <a:rPr lang="en-US" dirty="0">
                          <a:effectLst/>
                        </a:rPr>
                        <a:t>Total revenue from exchange transactions</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a:t>          55 250 524 </a:t>
                      </a:r>
                    </a:p>
                  </a:txBody>
                  <a:tcPr marL="0" marR="0" marT="0" marB="0" anchor="ctr"/>
                </a:tc>
                <a:tc>
                  <a:txBody>
                    <a:bodyPr/>
                    <a:lstStyle/>
                    <a:p>
                      <a:r>
                        <a:rPr lang="en-US" dirty="0"/>
                        <a:t>          48 553 745 </a:t>
                      </a:r>
                    </a:p>
                  </a:txBody>
                  <a:tcPr marL="0" marR="0" marT="0" marB="0" anchor="ctr"/>
                </a:tc>
                <a:extLst>
                  <a:ext uri="{0D108BD9-81ED-4DB2-BD59-A6C34878D82A}">
                    <a16:rowId xmlns:a16="http://schemas.microsoft.com/office/drawing/2014/main" xmlns="" val="3930499072"/>
                  </a:ext>
                </a:extLst>
              </a:tr>
              <a:tr h="235449">
                <a:tc>
                  <a:txBody>
                    <a:bodyPr/>
                    <a:lstStyle/>
                    <a:p>
                      <a:endParaRPr lang="en-US" dirty="0">
                        <a:effectLst/>
                      </a:endParaRPr>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extLst>
                  <a:ext uri="{0D108BD9-81ED-4DB2-BD59-A6C34878D82A}">
                    <a16:rowId xmlns:a16="http://schemas.microsoft.com/office/drawing/2014/main" xmlns="" val="3943459098"/>
                  </a:ext>
                </a:extLst>
              </a:tr>
              <a:tr h="235449">
                <a:tc gridSpan="4">
                  <a:txBody>
                    <a:bodyPr/>
                    <a:lstStyle/>
                    <a:p>
                      <a:r>
                        <a:rPr lang="en-US" dirty="0">
                          <a:effectLst/>
                        </a:rPr>
                        <a:t>Revenue from non-exchange transactions</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extLst>
                  <a:ext uri="{0D108BD9-81ED-4DB2-BD59-A6C34878D82A}">
                    <a16:rowId xmlns:a16="http://schemas.microsoft.com/office/drawing/2014/main" xmlns="" val="3592004715"/>
                  </a:ext>
                </a:extLst>
              </a:tr>
              <a:tr h="235449">
                <a:tc gridSpan="4">
                  <a:txBody>
                    <a:bodyPr/>
                    <a:lstStyle/>
                    <a:p>
                      <a:r>
                        <a:rPr lang="en-US" dirty="0">
                          <a:effectLst/>
                        </a:rPr>
                        <a:t>Government grants and subsidies</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a:t>        166 056 218 </a:t>
                      </a:r>
                    </a:p>
                  </a:txBody>
                  <a:tcPr marL="0" marR="0" marT="0" marB="0" anchor="ctr"/>
                </a:tc>
                <a:tc>
                  <a:txBody>
                    <a:bodyPr/>
                    <a:lstStyle/>
                    <a:p>
                      <a:r>
                        <a:rPr lang="en-US" dirty="0"/>
                        <a:t>        148 462 055 </a:t>
                      </a:r>
                    </a:p>
                  </a:txBody>
                  <a:tcPr marL="0" marR="0" marT="0" marB="0" anchor="ctr"/>
                </a:tc>
                <a:extLst>
                  <a:ext uri="{0D108BD9-81ED-4DB2-BD59-A6C34878D82A}">
                    <a16:rowId xmlns:a16="http://schemas.microsoft.com/office/drawing/2014/main" xmlns="" val="2910059305"/>
                  </a:ext>
                </a:extLst>
              </a:tr>
              <a:tr h="235449">
                <a:tc gridSpan="2">
                  <a:txBody>
                    <a:bodyPr/>
                    <a:lstStyle/>
                    <a:p>
                      <a:r>
                        <a:rPr lang="en-US" dirty="0">
                          <a:effectLst/>
                        </a:rPr>
                        <a:t>Public contribution</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1 337 321 </a:t>
                      </a:r>
                    </a:p>
                  </a:txBody>
                  <a:tcPr marL="0" marR="0" marT="0" marB="0" anchor="ctr"/>
                </a:tc>
                <a:tc>
                  <a:txBody>
                    <a:bodyPr/>
                    <a:lstStyle/>
                    <a:p>
                      <a:r>
                        <a:rPr lang="en-US" dirty="0"/>
                        <a:t>            1 407 604 </a:t>
                      </a:r>
                    </a:p>
                  </a:txBody>
                  <a:tcPr marL="0" marR="0" marT="0" marB="0" anchor="ctr"/>
                </a:tc>
                <a:extLst>
                  <a:ext uri="{0D108BD9-81ED-4DB2-BD59-A6C34878D82A}">
                    <a16:rowId xmlns:a16="http://schemas.microsoft.com/office/drawing/2014/main" xmlns="" val="223586310"/>
                  </a:ext>
                </a:extLst>
              </a:tr>
              <a:tr h="235449">
                <a:tc gridSpan="4">
                  <a:txBody>
                    <a:bodyPr/>
                    <a:lstStyle/>
                    <a:p>
                      <a:r>
                        <a:rPr lang="en-US" dirty="0">
                          <a:effectLst/>
                        </a:rPr>
                        <a:t>Total Revenue from non-exchange transactions</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a:t>        167 393 539 </a:t>
                      </a:r>
                    </a:p>
                  </a:txBody>
                  <a:tcPr marL="0" marR="0" marT="0" marB="0" anchor="ctr"/>
                </a:tc>
                <a:tc>
                  <a:txBody>
                    <a:bodyPr/>
                    <a:lstStyle/>
                    <a:p>
                      <a:r>
                        <a:rPr lang="en-US" dirty="0"/>
                        <a:t>        149 869 659 </a:t>
                      </a:r>
                    </a:p>
                  </a:txBody>
                  <a:tcPr marL="0" marR="0" marT="0" marB="0" anchor="ctr"/>
                </a:tc>
                <a:extLst>
                  <a:ext uri="{0D108BD9-81ED-4DB2-BD59-A6C34878D82A}">
                    <a16:rowId xmlns:a16="http://schemas.microsoft.com/office/drawing/2014/main" xmlns="" val="1347023164"/>
                  </a:ext>
                </a:extLst>
              </a:tr>
              <a:tr h="1054618">
                <a:tc gridSpan="2">
                  <a:txBody>
                    <a:bodyPr/>
                    <a:lstStyle/>
                    <a:p>
                      <a:r>
                        <a:rPr lang="en-US" dirty="0">
                          <a:effectLst/>
                        </a:rPr>
                        <a:t>Total revenue</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222 644 063 </a:t>
                      </a:r>
                    </a:p>
                  </a:txBody>
                  <a:tcPr marL="0" marR="0" marT="0" marB="0" anchor="ctr"/>
                </a:tc>
                <a:tc>
                  <a:txBody>
                    <a:bodyPr/>
                    <a:lstStyle/>
                    <a:p>
                      <a:r>
                        <a:rPr lang="en-US" dirty="0"/>
                        <a:t>        198 423 404 </a:t>
                      </a:r>
                    </a:p>
                  </a:txBody>
                  <a:tcPr marL="0" marR="0" marT="0" marB="0" anchor="ctr"/>
                </a:tc>
                <a:extLst>
                  <a:ext uri="{0D108BD9-81ED-4DB2-BD59-A6C34878D82A}">
                    <a16:rowId xmlns:a16="http://schemas.microsoft.com/office/drawing/2014/main" xmlns="" val="581465928"/>
                  </a:ext>
                </a:extLst>
              </a:tr>
            </a:tbl>
          </a:graphicData>
        </a:graphic>
      </p:graphicFrame>
    </p:spTree>
    <p:extLst>
      <p:ext uri="{BB962C8B-B14F-4D97-AF65-F5344CB8AC3E}">
        <p14:creationId xmlns:p14="http://schemas.microsoft.com/office/powerpoint/2010/main" xmlns="" val="281227761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480731-41FA-994B-B8F4-2B34DA10DED3}"/>
              </a:ext>
            </a:extLst>
          </p:cNvPr>
          <p:cNvSpPr>
            <a:spLocks noGrp="1"/>
          </p:cNvSpPr>
          <p:nvPr>
            <p:ph type="title"/>
          </p:nvPr>
        </p:nvSpPr>
        <p:spPr>
          <a:xfrm>
            <a:off x="683568" y="116632"/>
            <a:ext cx="7944891" cy="1152128"/>
          </a:xfrm>
        </p:spPr>
        <p:txBody>
          <a:bodyPr>
            <a:normAutofit fontScale="90000"/>
          </a:bodyPr>
          <a:lstStyle/>
          <a:p>
            <a:r>
              <a:rPr lang="en-US" b="1" dirty="0"/>
              <a:t>Finances continues: </a:t>
            </a:r>
            <a:br>
              <a:rPr lang="en-US" b="1" dirty="0"/>
            </a:br>
            <a:r>
              <a:rPr lang="en-US" b="1" dirty="0"/>
              <a:t/>
            </a:r>
            <a:br>
              <a:rPr lang="en-US" b="1" dirty="0"/>
            </a:br>
            <a:r>
              <a:rPr lang="en-US" b="1" dirty="0"/>
              <a:t>8.3.Audited AFS for past two years (Income &amp; expenses)</a:t>
            </a:r>
          </a:p>
        </p:txBody>
      </p:sp>
      <p:graphicFrame>
        <p:nvGraphicFramePr>
          <p:cNvPr id="5" name="Content Placeholder 4">
            <a:extLst>
              <a:ext uri="{FF2B5EF4-FFF2-40B4-BE49-F238E27FC236}">
                <a16:creationId xmlns:a16="http://schemas.microsoft.com/office/drawing/2014/main" xmlns="" id="{A1E27BD8-D135-989A-108C-B5874C0CFDA8}"/>
              </a:ext>
            </a:extLst>
          </p:cNvPr>
          <p:cNvGraphicFramePr>
            <a:graphicFrameLocks noGrp="1"/>
          </p:cNvGraphicFramePr>
          <p:nvPr>
            <p:ph idx="1"/>
            <p:extLst>
              <p:ext uri="{D42A27DB-BD31-4B8C-83A1-F6EECF244321}">
                <p14:modId xmlns:p14="http://schemas.microsoft.com/office/powerpoint/2010/main" xmlns="" val="3007063143"/>
              </p:ext>
            </p:extLst>
          </p:nvPr>
        </p:nvGraphicFramePr>
        <p:xfrm>
          <a:off x="251520" y="1268760"/>
          <a:ext cx="8892483" cy="5400600"/>
        </p:xfrm>
        <a:graphic>
          <a:graphicData uri="http://schemas.openxmlformats.org/drawingml/2006/table">
            <a:tbl>
              <a:tblPr firstRow="1" bandRow="1">
                <a:tableStyleId>{5C22544A-7EE6-4342-B048-85BDC9FD1C3A}</a:tableStyleId>
              </a:tblPr>
              <a:tblGrid>
                <a:gridCol w="1132199">
                  <a:extLst>
                    <a:ext uri="{9D8B030D-6E8A-4147-A177-3AD203B41FA5}">
                      <a16:colId xmlns:a16="http://schemas.microsoft.com/office/drawing/2014/main" xmlns="" val="2870910128"/>
                    </a:ext>
                  </a:extLst>
                </a:gridCol>
                <a:gridCol w="1132199">
                  <a:extLst>
                    <a:ext uri="{9D8B030D-6E8A-4147-A177-3AD203B41FA5}">
                      <a16:colId xmlns:a16="http://schemas.microsoft.com/office/drawing/2014/main" xmlns="" val="2718816156"/>
                    </a:ext>
                  </a:extLst>
                </a:gridCol>
                <a:gridCol w="1132199">
                  <a:extLst>
                    <a:ext uri="{9D8B030D-6E8A-4147-A177-3AD203B41FA5}">
                      <a16:colId xmlns:a16="http://schemas.microsoft.com/office/drawing/2014/main" xmlns="" val="108285729"/>
                    </a:ext>
                  </a:extLst>
                </a:gridCol>
                <a:gridCol w="1674712">
                  <a:extLst>
                    <a:ext uri="{9D8B030D-6E8A-4147-A177-3AD203B41FA5}">
                      <a16:colId xmlns:a16="http://schemas.microsoft.com/office/drawing/2014/main" xmlns="" val="2898527764"/>
                    </a:ext>
                  </a:extLst>
                </a:gridCol>
                <a:gridCol w="1910587">
                  <a:extLst>
                    <a:ext uri="{9D8B030D-6E8A-4147-A177-3AD203B41FA5}">
                      <a16:colId xmlns:a16="http://schemas.microsoft.com/office/drawing/2014/main" xmlns="" val="1975104252"/>
                    </a:ext>
                  </a:extLst>
                </a:gridCol>
                <a:gridCol w="1910587">
                  <a:extLst>
                    <a:ext uri="{9D8B030D-6E8A-4147-A177-3AD203B41FA5}">
                      <a16:colId xmlns:a16="http://schemas.microsoft.com/office/drawing/2014/main" xmlns="" val="1493348607"/>
                    </a:ext>
                  </a:extLst>
                </a:gridCol>
              </a:tblGrid>
              <a:tr h="675075">
                <a:tc gridSpan="2">
                  <a:txBody>
                    <a:bodyPr/>
                    <a:lstStyle/>
                    <a:p>
                      <a:r>
                        <a:rPr lang="en-US" dirty="0">
                          <a:effectLst/>
                        </a:rPr>
                        <a:t>EXPENDITURE</a:t>
                      </a:r>
                    </a:p>
                  </a:txBody>
                  <a:tcPr marL="0" marR="0" marT="0" marB="0" anchor="ctr"/>
                </a:tc>
                <a:tc hMerge="1">
                  <a:txBody>
                    <a:bodyPr/>
                    <a:lstStyle/>
                    <a:p>
                      <a:endParaRPr lang="en-US"/>
                    </a:p>
                  </a:txBody>
                  <a:tcPr/>
                </a:tc>
                <a:tc>
                  <a:txBody>
                    <a:bodyPr/>
                    <a:lstStyle/>
                    <a:p>
                      <a:endParaRPr lang="en-US" dirty="0">
                        <a:effectLst/>
                      </a:endParaRPr>
                    </a:p>
                  </a:txBody>
                  <a:tcPr marL="0" marR="0" marT="0" marB="0" anchor="ctr"/>
                </a:tc>
                <a:tc>
                  <a:txBody>
                    <a:bodyPr/>
                    <a:lstStyle/>
                    <a:p>
                      <a:endParaRPr lang="en-US" dirty="0">
                        <a:effectLst/>
                      </a:endParaRPr>
                    </a:p>
                  </a:txBody>
                  <a:tcPr marL="0" marR="0" marT="0" marB="0" anchor="ctr"/>
                </a:tc>
                <a:tc>
                  <a:txBody>
                    <a:bodyPr/>
                    <a:lstStyle/>
                    <a:p>
                      <a:pPr algn="ctr"/>
                      <a:r>
                        <a:rPr lang="en-US" dirty="0">
                          <a:effectLst/>
                        </a:rPr>
                        <a:t>2022</a:t>
                      </a:r>
                    </a:p>
                  </a:txBody>
                  <a:tcPr marL="0" marR="0" marT="0" marB="0" anchor="ctr"/>
                </a:tc>
                <a:tc>
                  <a:txBody>
                    <a:bodyPr/>
                    <a:lstStyle/>
                    <a:p>
                      <a:pPr algn="ctr"/>
                      <a:r>
                        <a:rPr lang="en-US" dirty="0">
                          <a:effectLst/>
                        </a:rPr>
                        <a:t>2021</a:t>
                      </a:r>
                    </a:p>
                  </a:txBody>
                  <a:tcPr marL="0" marR="0" marT="0" marB="0" anchor="ctr"/>
                </a:tc>
                <a:extLst>
                  <a:ext uri="{0D108BD9-81ED-4DB2-BD59-A6C34878D82A}">
                    <a16:rowId xmlns:a16="http://schemas.microsoft.com/office/drawing/2014/main" xmlns="" val="2317562471"/>
                  </a:ext>
                </a:extLst>
              </a:tr>
              <a:tr h="675075">
                <a:tc gridSpan="2">
                  <a:txBody>
                    <a:bodyPr/>
                    <a:lstStyle/>
                    <a:p>
                      <a:r>
                        <a:rPr lang="en-US" dirty="0">
                          <a:effectLst/>
                        </a:rPr>
                        <a:t>General expenses</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60 285 941 </a:t>
                      </a:r>
                    </a:p>
                  </a:txBody>
                  <a:tcPr marL="0" marR="0" marT="0" marB="0" anchor="ctr"/>
                </a:tc>
                <a:tc>
                  <a:txBody>
                    <a:bodyPr/>
                    <a:lstStyle/>
                    <a:p>
                      <a:r>
                        <a:rPr lang="en-US" dirty="0"/>
                        <a:t>          39 409 729 </a:t>
                      </a:r>
                    </a:p>
                  </a:txBody>
                  <a:tcPr marL="0" marR="0" marT="0" marB="0" anchor="ctr"/>
                </a:tc>
                <a:extLst>
                  <a:ext uri="{0D108BD9-81ED-4DB2-BD59-A6C34878D82A}">
                    <a16:rowId xmlns:a16="http://schemas.microsoft.com/office/drawing/2014/main" xmlns="" val="978489638"/>
                  </a:ext>
                </a:extLst>
              </a:tr>
              <a:tr h="675075">
                <a:tc gridSpan="2">
                  <a:txBody>
                    <a:bodyPr/>
                    <a:lstStyle/>
                    <a:p>
                      <a:r>
                        <a:rPr lang="en-US" dirty="0">
                          <a:effectLst/>
                        </a:rPr>
                        <a:t>Total expenditure</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165 619 699 </a:t>
                      </a:r>
                    </a:p>
                  </a:txBody>
                  <a:tcPr marL="0" marR="0" marT="0" marB="0" anchor="ctr"/>
                </a:tc>
                <a:tc>
                  <a:txBody>
                    <a:bodyPr/>
                    <a:lstStyle/>
                    <a:p>
                      <a:r>
                        <a:rPr lang="en-US" dirty="0"/>
                        <a:t>        141 151 785 </a:t>
                      </a:r>
                    </a:p>
                  </a:txBody>
                  <a:tcPr marL="0" marR="0" marT="0" marB="0" anchor="ctr"/>
                </a:tc>
                <a:extLst>
                  <a:ext uri="{0D108BD9-81ED-4DB2-BD59-A6C34878D82A}">
                    <a16:rowId xmlns:a16="http://schemas.microsoft.com/office/drawing/2014/main" xmlns="" val="3701378252"/>
                  </a:ext>
                </a:extLst>
              </a:tr>
              <a:tr h="675075">
                <a:tc gridSpan="2">
                  <a:txBody>
                    <a:bodyPr/>
                    <a:lstStyle/>
                    <a:p>
                      <a:r>
                        <a:rPr lang="en-US" dirty="0">
                          <a:effectLst/>
                        </a:rPr>
                        <a:t>Operating surplus</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57 024 364 </a:t>
                      </a:r>
                    </a:p>
                  </a:txBody>
                  <a:tcPr marL="0" marR="0" marT="0" marB="0" anchor="ctr"/>
                </a:tc>
                <a:tc>
                  <a:txBody>
                    <a:bodyPr/>
                    <a:lstStyle/>
                    <a:p>
                      <a:r>
                        <a:rPr lang="en-US" dirty="0"/>
                        <a:t>          57 271 619 </a:t>
                      </a:r>
                    </a:p>
                  </a:txBody>
                  <a:tcPr marL="0" marR="0" marT="0" marB="0" anchor="ctr"/>
                </a:tc>
                <a:extLst>
                  <a:ext uri="{0D108BD9-81ED-4DB2-BD59-A6C34878D82A}">
                    <a16:rowId xmlns:a16="http://schemas.microsoft.com/office/drawing/2014/main" xmlns="" val="170575842"/>
                  </a:ext>
                </a:extLst>
              </a:tr>
              <a:tr h="675075">
                <a:tc gridSpan="4">
                  <a:txBody>
                    <a:bodyPr/>
                    <a:lstStyle/>
                    <a:p>
                      <a:r>
                        <a:rPr lang="en-US" dirty="0">
                          <a:effectLst/>
                        </a:rPr>
                        <a:t>Loss)gains on disposal of assets and liabilities</a:t>
                      </a: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US" dirty="0"/>
                        <a:t>            1 401 501 </a:t>
                      </a:r>
                    </a:p>
                  </a:txBody>
                  <a:tcPr marL="0" marR="0" marT="0" marB="0" anchor="ctr"/>
                </a:tc>
                <a:tc>
                  <a:txBody>
                    <a:bodyPr/>
                    <a:lstStyle/>
                    <a:p>
                      <a:r>
                        <a:rPr lang="en-US" dirty="0"/>
                        <a:t>                    2 772 </a:t>
                      </a:r>
                    </a:p>
                  </a:txBody>
                  <a:tcPr marL="0" marR="0" marT="0" marB="0" anchor="ctr"/>
                </a:tc>
                <a:extLst>
                  <a:ext uri="{0D108BD9-81ED-4DB2-BD59-A6C34878D82A}">
                    <a16:rowId xmlns:a16="http://schemas.microsoft.com/office/drawing/2014/main" xmlns="" val="1067598208"/>
                  </a:ext>
                </a:extLst>
              </a:tr>
              <a:tr h="675075">
                <a:tc gridSpan="2">
                  <a:txBody>
                    <a:bodyPr/>
                    <a:lstStyle/>
                    <a:p>
                      <a:r>
                        <a:rPr lang="en-US" dirty="0">
                          <a:effectLst/>
                        </a:rPr>
                        <a:t>Impairment loss</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   </a:t>
                      </a:r>
                    </a:p>
                  </a:txBody>
                  <a:tcPr marL="0" marR="0" marT="0" marB="0" anchor="ctr"/>
                </a:tc>
                <a:tc>
                  <a:txBody>
                    <a:bodyPr/>
                    <a:lstStyle/>
                    <a:p>
                      <a:r>
                        <a:rPr lang="en-US" dirty="0"/>
                        <a:t>               355 045 </a:t>
                      </a:r>
                    </a:p>
                  </a:txBody>
                  <a:tcPr marL="0" marR="0" marT="0" marB="0" anchor="ctr"/>
                </a:tc>
                <a:extLst>
                  <a:ext uri="{0D108BD9-81ED-4DB2-BD59-A6C34878D82A}">
                    <a16:rowId xmlns:a16="http://schemas.microsoft.com/office/drawing/2014/main" xmlns="" val="46122350"/>
                  </a:ext>
                </a:extLst>
              </a:tr>
              <a:tr h="675075">
                <a:tc>
                  <a:txBody>
                    <a:bodyPr/>
                    <a:lstStyle/>
                    <a:p>
                      <a:endParaRPr lang="en-US" dirty="0">
                        <a:effectLst/>
                      </a:endParaRPr>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tc>
                  <a:txBody>
                    <a:bodyPr/>
                    <a:lstStyle/>
                    <a:p>
                      <a:endParaRPr lang="en-US" dirty="0"/>
                    </a:p>
                  </a:txBody>
                  <a:tcPr marL="0" marR="0" marT="0" marB="0" anchor="ctr"/>
                </a:tc>
                <a:extLst>
                  <a:ext uri="{0D108BD9-81ED-4DB2-BD59-A6C34878D82A}">
                    <a16:rowId xmlns:a16="http://schemas.microsoft.com/office/drawing/2014/main" xmlns="" val="4077978619"/>
                  </a:ext>
                </a:extLst>
              </a:tr>
              <a:tr h="675075">
                <a:tc gridSpan="2">
                  <a:txBody>
                    <a:bodyPr/>
                    <a:lstStyle/>
                    <a:p>
                      <a:r>
                        <a:rPr lang="en-US" dirty="0">
                          <a:effectLst/>
                        </a:rPr>
                        <a:t>Surplus for the year</a:t>
                      </a:r>
                    </a:p>
                  </a:txBody>
                  <a:tcPr marL="0" marR="0" marT="0" marB="0" anchor="ctr"/>
                </a:tc>
                <a:tc hMerge="1">
                  <a:txBody>
                    <a:bodyPr/>
                    <a:lstStyle/>
                    <a:p>
                      <a:endParaRPr lang="en-US"/>
                    </a:p>
                  </a:txBody>
                  <a:tcPr/>
                </a:tc>
                <a:tc>
                  <a:txBody>
                    <a:bodyPr/>
                    <a:lstStyle/>
                    <a:p>
                      <a:endParaRPr lang="en-US" dirty="0"/>
                    </a:p>
                  </a:txBody>
                  <a:tcPr marL="0" marR="0" marT="0" marB="0" anchor="ctr"/>
                </a:tc>
                <a:tc>
                  <a:txBody>
                    <a:bodyPr/>
                    <a:lstStyle/>
                    <a:p>
                      <a:endParaRPr lang="en-US" dirty="0"/>
                    </a:p>
                  </a:txBody>
                  <a:tcPr marL="0" marR="0" marT="0" marB="0" anchor="ctr"/>
                </a:tc>
                <a:tc>
                  <a:txBody>
                    <a:bodyPr/>
                    <a:lstStyle/>
                    <a:p>
                      <a:r>
                        <a:rPr lang="en-US" dirty="0"/>
                        <a:t>          55 622 863 </a:t>
                      </a:r>
                    </a:p>
                  </a:txBody>
                  <a:tcPr marL="0" marR="0" marT="0" marB="0" anchor="ctr"/>
                </a:tc>
                <a:tc>
                  <a:txBody>
                    <a:bodyPr/>
                    <a:lstStyle/>
                    <a:p>
                      <a:r>
                        <a:rPr lang="en-US" dirty="0"/>
                        <a:t>          56 913 802 </a:t>
                      </a:r>
                    </a:p>
                  </a:txBody>
                  <a:tcPr marL="0" marR="0" marT="0" marB="0" anchor="ctr"/>
                </a:tc>
                <a:extLst>
                  <a:ext uri="{0D108BD9-81ED-4DB2-BD59-A6C34878D82A}">
                    <a16:rowId xmlns:a16="http://schemas.microsoft.com/office/drawing/2014/main" xmlns="" val="1408279439"/>
                  </a:ext>
                </a:extLst>
              </a:tr>
            </a:tbl>
          </a:graphicData>
        </a:graphic>
      </p:graphicFrame>
    </p:spTree>
    <p:extLst>
      <p:ext uri="{BB962C8B-B14F-4D97-AF65-F5344CB8AC3E}">
        <p14:creationId xmlns:p14="http://schemas.microsoft.com/office/powerpoint/2010/main" xmlns="" val="342524034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5DE126-FF9E-4139-A8C1-A960D9FF4F9D}"/>
              </a:ext>
            </a:extLst>
          </p:cNvPr>
          <p:cNvSpPr>
            <a:spLocks noGrp="1"/>
          </p:cNvSpPr>
          <p:nvPr>
            <p:ph type="title"/>
          </p:nvPr>
        </p:nvSpPr>
        <p:spPr>
          <a:xfrm>
            <a:off x="1147537" y="624111"/>
            <a:ext cx="7480922" cy="644649"/>
          </a:xfrm>
        </p:spPr>
        <p:txBody>
          <a:bodyPr>
            <a:normAutofit fontScale="90000"/>
          </a:bodyPr>
          <a:lstStyle/>
          <a:p>
            <a:r>
              <a:rPr lang="en-US" sz="3100" b="1" dirty="0">
                <a:latin typeface="Arial"/>
                <a:cs typeface="Arial"/>
              </a:rPr>
              <a:t>Financial services continues : </a:t>
            </a:r>
            <a:br>
              <a:rPr lang="en-US" sz="3100" b="1" dirty="0">
                <a:latin typeface="Arial"/>
                <a:cs typeface="Arial"/>
              </a:rPr>
            </a:br>
            <a:r>
              <a:rPr lang="en-US" sz="3100" b="1" dirty="0">
                <a:latin typeface="Arial"/>
                <a:cs typeface="Arial"/>
              </a:rPr>
              <a:t/>
            </a:r>
            <a:br>
              <a:rPr lang="en-US" sz="3100" b="1" dirty="0">
                <a:latin typeface="Arial"/>
                <a:cs typeface="Arial"/>
              </a:rPr>
            </a:br>
            <a:r>
              <a:rPr lang="en-US" sz="3100" b="1" dirty="0">
                <a:latin typeface="Arial"/>
                <a:cs typeface="Arial"/>
              </a:rPr>
              <a:t>8.4.Bank balances</a:t>
            </a:r>
            <a:r>
              <a:rPr lang="en-GB" sz="3100" b="1" dirty="0">
                <a:latin typeface="Arial"/>
                <a:cs typeface="Arial"/>
              </a:rPr>
              <a:t> </a:t>
            </a:r>
            <a:br>
              <a:rPr lang="en-GB" sz="3100" b="1" dirty="0">
                <a:latin typeface="Arial"/>
                <a:cs typeface="Arial"/>
              </a:rPr>
            </a:br>
            <a:r>
              <a:rPr lang="en-GB" sz="1800" dirty="0">
                <a:latin typeface="Arial"/>
                <a:cs typeface="Arial"/>
              </a:rPr>
              <a:t>The college has the following bank balances</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F343FA1F-2A1E-4165-BBC6-19441B42738A}"/>
              </a:ext>
            </a:extLst>
          </p:cNvPr>
          <p:cNvSpPr>
            <a:spLocks noGrp="1"/>
          </p:cNvSpPr>
          <p:nvPr>
            <p:ph idx="1"/>
          </p:nvPr>
        </p:nvSpPr>
        <p:spPr>
          <a:xfrm>
            <a:off x="1132076" y="2564904"/>
            <a:ext cx="7397323" cy="2952328"/>
          </a:xfrm>
        </p:spPr>
        <p:txBody>
          <a:bodyPr vert="horz" lIns="91440" tIns="45720" rIns="91440" bIns="45720" rtlCol="0" anchor="t">
            <a:normAutofit/>
          </a:bodyPr>
          <a:lstStyle/>
          <a:p>
            <a:pPr marL="0" indent="0">
              <a:buNone/>
            </a:pPr>
            <a:endParaRPr lang="en-US" sz="1800" dirty="0">
              <a:solidFill>
                <a:schemeClr val="tx1"/>
              </a:solidFill>
              <a:latin typeface="Arial"/>
              <a:cs typeface="Arial"/>
            </a:endParaRPr>
          </a:p>
          <a:p>
            <a:endParaRPr lang="en-US" sz="1800" dirty="0">
              <a:solidFill>
                <a:schemeClr val="tx1"/>
              </a:solidFill>
              <a:latin typeface="Arial"/>
              <a:cs typeface="Arial"/>
            </a:endParaRPr>
          </a:p>
          <a:p>
            <a:endParaRPr lang="en-US" sz="1800" dirty="0">
              <a:solidFill>
                <a:schemeClr val="tx1"/>
              </a:solidFill>
              <a:latin typeface="Arial"/>
              <a:cs typeface="Arial"/>
            </a:endParaRPr>
          </a:p>
          <a:p>
            <a:endParaRPr lang="en-US" sz="1800" dirty="0">
              <a:solidFill>
                <a:schemeClr val="tx1"/>
              </a:solidFill>
              <a:latin typeface="Arial"/>
              <a:cs typeface="Arial"/>
            </a:endParaRPr>
          </a:p>
        </p:txBody>
      </p:sp>
      <p:graphicFrame>
        <p:nvGraphicFramePr>
          <p:cNvPr id="5" name="Table 4">
            <a:extLst>
              <a:ext uri="{FF2B5EF4-FFF2-40B4-BE49-F238E27FC236}">
                <a16:creationId xmlns:a16="http://schemas.microsoft.com/office/drawing/2014/main" xmlns="" id="{5D88489F-69C1-60BB-13BC-80D7E86AF1BB}"/>
              </a:ext>
            </a:extLst>
          </p:cNvPr>
          <p:cNvGraphicFramePr>
            <a:graphicFrameLocks noGrp="1"/>
          </p:cNvGraphicFramePr>
          <p:nvPr>
            <p:extLst>
              <p:ext uri="{D42A27DB-BD31-4B8C-83A1-F6EECF244321}">
                <p14:modId xmlns:p14="http://schemas.microsoft.com/office/powerpoint/2010/main" xmlns="" val="1858888599"/>
              </p:ext>
            </p:extLst>
          </p:nvPr>
        </p:nvGraphicFramePr>
        <p:xfrm>
          <a:off x="167418" y="2204864"/>
          <a:ext cx="8496944" cy="4184349"/>
        </p:xfrm>
        <a:graphic>
          <a:graphicData uri="http://schemas.openxmlformats.org/drawingml/2006/table">
            <a:tbl>
              <a:tblPr firstRow="1" bandRow="1">
                <a:tableStyleId>{5C22544A-7EE6-4342-B048-85BDC9FD1C3A}</a:tableStyleId>
              </a:tblPr>
              <a:tblGrid>
                <a:gridCol w="3230648">
                  <a:extLst>
                    <a:ext uri="{9D8B030D-6E8A-4147-A177-3AD203B41FA5}">
                      <a16:colId xmlns:a16="http://schemas.microsoft.com/office/drawing/2014/main" xmlns="" val="1170962844"/>
                    </a:ext>
                  </a:extLst>
                </a:gridCol>
                <a:gridCol w="1920762">
                  <a:extLst>
                    <a:ext uri="{9D8B030D-6E8A-4147-A177-3AD203B41FA5}">
                      <a16:colId xmlns:a16="http://schemas.microsoft.com/office/drawing/2014/main" xmlns="" val="2224944327"/>
                    </a:ext>
                  </a:extLst>
                </a:gridCol>
                <a:gridCol w="1592357">
                  <a:extLst>
                    <a:ext uri="{9D8B030D-6E8A-4147-A177-3AD203B41FA5}">
                      <a16:colId xmlns:a16="http://schemas.microsoft.com/office/drawing/2014/main" xmlns="" val="3082890020"/>
                    </a:ext>
                  </a:extLst>
                </a:gridCol>
                <a:gridCol w="1753177">
                  <a:extLst>
                    <a:ext uri="{9D8B030D-6E8A-4147-A177-3AD203B41FA5}">
                      <a16:colId xmlns:a16="http://schemas.microsoft.com/office/drawing/2014/main" xmlns="" val="1681644828"/>
                    </a:ext>
                  </a:extLst>
                </a:gridCol>
              </a:tblGrid>
              <a:tr h="982412">
                <a:tc>
                  <a:txBody>
                    <a:bodyPr/>
                    <a:lstStyle/>
                    <a:p>
                      <a:r>
                        <a:rPr lang="en-US" dirty="0">
                          <a:effectLst/>
                        </a:rPr>
                        <a:t>Description</a:t>
                      </a:r>
                    </a:p>
                  </a:txBody>
                  <a:tcPr marL="0" marR="0" marT="0" marB="0" anchor="ctr"/>
                </a:tc>
                <a:tc>
                  <a:txBody>
                    <a:bodyPr/>
                    <a:lstStyle/>
                    <a:p>
                      <a:r>
                        <a:rPr lang="en-US" dirty="0">
                          <a:effectLst/>
                        </a:rPr>
                        <a:t>Bank statement balance at 31/03 /2023</a:t>
                      </a:r>
                    </a:p>
                  </a:txBody>
                  <a:tcPr marL="0" marR="0" marT="0" marB="0" anchor="ctr"/>
                </a:tc>
                <a:tc>
                  <a:txBody>
                    <a:bodyPr/>
                    <a:lstStyle/>
                    <a:p>
                      <a:r>
                        <a:rPr lang="en-US" dirty="0">
                          <a:effectLst/>
                        </a:rPr>
                        <a:t>Bank statement balance at 31/12 /2022</a:t>
                      </a:r>
                    </a:p>
                  </a:txBody>
                  <a:tcPr marL="0" marR="0" marT="0" marB="0" anchor="ctr"/>
                </a:tc>
                <a:tc>
                  <a:txBody>
                    <a:bodyPr/>
                    <a:lstStyle/>
                    <a:p>
                      <a:r>
                        <a:rPr lang="en-US" dirty="0">
                          <a:effectLst/>
                        </a:rPr>
                        <a:t>Bank statement balance at 31/12/2021</a:t>
                      </a:r>
                    </a:p>
                  </a:txBody>
                  <a:tcPr marL="0" marR="0" marT="0" marB="0" anchor="ctr"/>
                </a:tc>
                <a:extLst>
                  <a:ext uri="{0D108BD9-81ED-4DB2-BD59-A6C34878D82A}">
                    <a16:rowId xmlns:a16="http://schemas.microsoft.com/office/drawing/2014/main" xmlns="" val="1536336919"/>
                  </a:ext>
                </a:extLst>
              </a:tr>
              <a:tr h="327472">
                <a:tc>
                  <a:txBody>
                    <a:bodyPr/>
                    <a:lstStyle/>
                    <a:p>
                      <a:r>
                        <a:rPr lang="en-US" dirty="0">
                          <a:effectLst/>
                        </a:rPr>
                        <a:t>Current Accounts (Standard Bank)</a:t>
                      </a:r>
                    </a:p>
                  </a:txBody>
                  <a:tcPr marL="0" marR="0" marT="0" marB="0" anchor="ctr"/>
                </a:tc>
                <a:tc>
                  <a:txBody>
                    <a:bodyPr/>
                    <a:lstStyle/>
                    <a:p>
                      <a:r>
                        <a:rPr lang="en-US" dirty="0">
                          <a:effectLst/>
                        </a:rPr>
                        <a:t>                  6950 677</a:t>
                      </a:r>
                    </a:p>
                  </a:txBody>
                  <a:tcPr marL="0" marR="0" marT="0" marB="0" anchor="ctr"/>
                </a:tc>
                <a:tc>
                  <a:txBody>
                    <a:bodyPr/>
                    <a:lstStyle/>
                    <a:p>
                      <a:r>
                        <a:rPr lang="en-US" dirty="0">
                          <a:effectLst/>
                        </a:rPr>
                        <a:t>          2 275 243 </a:t>
                      </a:r>
                    </a:p>
                  </a:txBody>
                  <a:tcPr marL="0" marR="0" marT="0" marB="0" anchor="ctr"/>
                </a:tc>
                <a:tc>
                  <a:txBody>
                    <a:bodyPr/>
                    <a:lstStyle/>
                    <a:p>
                      <a:pPr algn="r"/>
                      <a:r>
                        <a:rPr lang="en-US" dirty="0">
                          <a:effectLst/>
                        </a:rPr>
                        <a:t>           19 127 375 </a:t>
                      </a:r>
                    </a:p>
                  </a:txBody>
                  <a:tcPr marL="0" marR="0" marT="0" marB="0" anchor="ctr"/>
                </a:tc>
                <a:extLst>
                  <a:ext uri="{0D108BD9-81ED-4DB2-BD59-A6C34878D82A}">
                    <a16:rowId xmlns:a16="http://schemas.microsoft.com/office/drawing/2014/main" xmlns="" val="2075717913"/>
                  </a:ext>
                </a:extLst>
              </a:tr>
              <a:tr h="327472">
                <a:tc>
                  <a:txBody>
                    <a:bodyPr/>
                    <a:lstStyle/>
                    <a:p>
                      <a:r>
                        <a:rPr lang="en-US" dirty="0">
                          <a:effectLst/>
                        </a:rPr>
                        <a:t>Current Accounts (ABSA)</a:t>
                      </a:r>
                    </a:p>
                  </a:txBody>
                  <a:tcPr marL="0" marR="0" marT="0" marB="0" anchor="ctr"/>
                </a:tc>
                <a:tc>
                  <a:txBody>
                    <a:bodyPr/>
                    <a:lstStyle/>
                    <a:p>
                      <a:r>
                        <a:rPr lang="en-US" dirty="0">
                          <a:effectLst/>
                        </a:rPr>
                        <a:t>                      646 711 </a:t>
                      </a:r>
                    </a:p>
                  </a:txBody>
                  <a:tcPr marL="0" marR="0" marT="0" marB="0" anchor="ctr"/>
                </a:tc>
                <a:tc>
                  <a:txBody>
                    <a:bodyPr/>
                    <a:lstStyle/>
                    <a:p>
                      <a:r>
                        <a:rPr lang="en-US" dirty="0">
                          <a:effectLst/>
                        </a:rPr>
                        <a:t>             645 700 </a:t>
                      </a:r>
                    </a:p>
                  </a:txBody>
                  <a:tcPr marL="0" marR="0" marT="0" marB="0" anchor="ctr"/>
                </a:tc>
                <a:tc>
                  <a:txBody>
                    <a:bodyPr/>
                    <a:lstStyle/>
                    <a:p>
                      <a:pPr algn="r"/>
                      <a:r>
                        <a:rPr lang="en-US" dirty="0">
                          <a:effectLst/>
                        </a:rPr>
                        <a:t>             3 267 221 </a:t>
                      </a:r>
                    </a:p>
                  </a:txBody>
                  <a:tcPr marL="0" marR="0" marT="0" marB="0" anchor="ctr"/>
                </a:tc>
                <a:extLst>
                  <a:ext uri="{0D108BD9-81ED-4DB2-BD59-A6C34878D82A}">
                    <a16:rowId xmlns:a16="http://schemas.microsoft.com/office/drawing/2014/main" xmlns="" val="2234518610"/>
                  </a:ext>
                </a:extLst>
              </a:tr>
              <a:tr h="909641">
                <a:tc>
                  <a:txBody>
                    <a:bodyPr/>
                    <a:lstStyle/>
                    <a:p>
                      <a:r>
                        <a:rPr lang="en-US" dirty="0">
                          <a:effectLst/>
                        </a:rPr>
                        <a:t>Investment Accounts(Standard Bank-College owned)</a:t>
                      </a:r>
                    </a:p>
                  </a:txBody>
                  <a:tcPr marL="0" marR="0" marT="0" marB="0" anchor="ctr"/>
                </a:tc>
                <a:tc>
                  <a:txBody>
                    <a:bodyPr/>
                    <a:lstStyle/>
                    <a:p>
                      <a:r>
                        <a:rPr lang="en-US" dirty="0"/>
                        <a:t>              203 531 743 </a:t>
                      </a:r>
                    </a:p>
                  </a:txBody>
                  <a:tcPr marL="0" marR="0" marT="0" marB="0" anchor="ctr"/>
                </a:tc>
                <a:tc>
                  <a:txBody>
                    <a:bodyPr/>
                    <a:lstStyle/>
                    <a:p>
                      <a:r>
                        <a:rPr lang="en-US" dirty="0">
                          <a:effectLst/>
                        </a:rPr>
                        <a:t>      195 965 905 </a:t>
                      </a:r>
                    </a:p>
                  </a:txBody>
                  <a:tcPr marL="0" marR="0" marT="0" marB="0" anchor="ctr"/>
                </a:tc>
                <a:tc>
                  <a:txBody>
                    <a:bodyPr/>
                    <a:lstStyle/>
                    <a:p>
                      <a:pPr algn="r"/>
                      <a:r>
                        <a:rPr lang="en-US" dirty="0">
                          <a:effectLst/>
                        </a:rPr>
                        <a:t>         145 736 194 </a:t>
                      </a:r>
                    </a:p>
                  </a:txBody>
                  <a:tcPr marL="0" marR="0" marT="0" marB="0" anchor="ctr"/>
                </a:tc>
                <a:extLst>
                  <a:ext uri="{0D108BD9-81ED-4DB2-BD59-A6C34878D82A}">
                    <a16:rowId xmlns:a16="http://schemas.microsoft.com/office/drawing/2014/main" xmlns="" val="835666971"/>
                  </a:ext>
                </a:extLst>
              </a:tr>
              <a:tr h="654940">
                <a:tc>
                  <a:txBody>
                    <a:bodyPr/>
                    <a:lstStyle/>
                    <a:p>
                      <a:r>
                        <a:rPr lang="en-US" dirty="0">
                          <a:effectLst/>
                        </a:rPr>
                        <a:t>Investment Accounts(Standard Bank-CIEG-Ring fenced)</a:t>
                      </a:r>
                    </a:p>
                  </a:txBody>
                  <a:tcPr marL="0" marR="0" marT="0" marB="0" anchor="ctr"/>
                </a:tc>
                <a:tc>
                  <a:txBody>
                    <a:bodyPr/>
                    <a:lstStyle/>
                    <a:p>
                      <a:r>
                        <a:rPr lang="en-US" dirty="0">
                          <a:effectLst/>
                        </a:rPr>
                        <a:t>                 21 538 332 </a:t>
                      </a:r>
                    </a:p>
                  </a:txBody>
                  <a:tcPr marL="0" marR="0" marT="0" marB="0" anchor="ctr"/>
                </a:tc>
                <a:tc>
                  <a:txBody>
                    <a:bodyPr/>
                    <a:lstStyle/>
                    <a:p>
                      <a:r>
                        <a:rPr lang="en-US" dirty="0">
                          <a:effectLst/>
                        </a:rPr>
                        <a:t>        24 295 110 </a:t>
                      </a:r>
                    </a:p>
                  </a:txBody>
                  <a:tcPr marL="0" marR="0" marT="0" marB="0" anchor="ctr"/>
                </a:tc>
                <a:tc>
                  <a:txBody>
                    <a:bodyPr/>
                    <a:lstStyle/>
                    <a:p>
                      <a:pPr algn="r"/>
                      <a:r>
                        <a:rPr lang="en-US" dirty="0">
                          <a:effectLst/>
                        </a:rPr>
                        <a:t>           32 809 554 </a:t>
                      </a:r>
                    </a:p>
                  </a:txBody>
                  <a:tcPr marL="0" marR="0" marT="0" marB="0" anchor="ctr"/>
                </a:tc>
                <a:extLst>
                  <a:ext uri="{0D108BD9-81ED-4DB2-BD59-A6C34878D82A}">
                    <a16:rowId xmlns:a16="http://schemas.microsoft.com/office/drawing/2014/main" xmlns="" val="2462376141"/>
                  </a:ext>
                </a:extLst>
              </a:tr>
              <a:tr h="654940">
                <a:tc>
                  <a:txBody>
                    <a:bodyPr/>
                    <a:lstStyle/>
                    <a:p>
                      <a:r>
                        <a:rPr lang="en-US" dirty="0">
                          <a:effectLst/>
                        </a:rPr>
                        <a:t>Investment Accounts(Standard Bank-Special project, Ring fenced)</a:t>
                      </a:r>
                    </a:p>
                  </a:txBody>
                  <a:tcPr marL="0" marR="0" marT="0" marB="0" anchor="ctr"/>
                </a:tc>
                <a:tc>
                  <a:txBody>
                    <a:bodyPr/>
                    <a:lstStyle/>
                    <a:p>
                      <a:r>
                        <a:rPr lang="en-US" dirty="0">
                          <a:effectLst/>
                        </a:rPr>
                        <a:t>                111 232 343 </a:t>
                      </a:r>
                    </a:p>
                  </a:txBody>
                  <a:tcPr marL="0" marR="0" marT="0" marB="0" anchor="ctr"/>
                </a:tc>
                <a:tc>
                  <a:txBody>
                    <a:bodyPr/>
                    <a:lstStyle/>
                    <a:p>
                      <a:r>
                        <a:rPr lang="en-US" dirty="0">
                          <a:effectLst/>
                        </a:rPr>
                        <a:t>        85 007 408 </a:t>
                      </a:r>
                    </a:p>
                  </a:txBody>
                  <a:tcPr marL="0" marR="0" marT="0" marB="0" anchor="ctr"/>
                </a:tc>
                <a:tc>
                  <a:txBody>
                    <a:bodyPr/>
                    <a:lstStyle/>
                    <a:p>
                      <a:pPr algn="r"/>
                      <a:r>
                        <a:rPr lang="en-US" dirty="0">
                          <a:effectLst/>
                        </a:rPr>
                        <a:t>           51 136 816 </a:t>
                      </a:r>
                    </a:p>
                  </a:txBody>
                  <a:tcPr marL="0" marR="0" marT="0" marB="0" anchor="ctr"/>
                </a:tc>
                <a:extLst>
                  <a:ext uri="{0D108BD9-81ED-4DB2-BD59-A6C34878D82A}">
                    <a16:rowId xmlns:a16="http://schemas.microsoft.com/office/drawing/2014/main" xmlns="" val="862271480"/>
                  </a:ext>
                </a:extLst>
              </a:tr>
              <a:tr h="327472">
                <a:tc>
                  <a:txBody>
                    <a:bodyPr/>
                    <a:lstStyle/>
                    <a:p>
                      <a:r>
                        <a:rPr lang="en-US" dirty="0">
                          <a:effectLst/>
                        </a:rPr>
                        <a:t>Total</a:t>
                      </a:r>
                    </a:p>
                  </a:txBody>
                  <a:tcPr marL="0" marR="0" marT="0" marB="0" anchor="ctr"/>
                </a:tc>
                <a:tc>
                  <a:txBody>
                    <a:bodyPr/>
                    <a:lstStyle/>
                    <a:p>
                      <a:r>
                        <a:rPr lang="en-US" dirty="0">
                          <a:effectLst/>
                        </a:rPr>
                        <a:t>              343 899 805 </a:t>
                      </a:r>
                    </a:p>
                  </a:txBody>
                  <a:tcPr marL="0" marR="0" marT="0" marB="0" anchor="ctr"/>
                </a:tc>
                <a:tc>
                  <a:txBody>
                    <a:bodyPr/>
                    <a:lstStyle/>
                    <a:p>
                      <a:r>
                        <a:rPr lang="en-US" dirty="0">
                          <a:effectLst/>
                        </a:rPr>
                        <a:t>      308 189 366 </a:t>
                      </a:r>
                    </a:p>
                  </a:txBody>
                  <a:tcPr marL="0" marR="0" marT="0" marB="0" anchor="ctr"/>
                </a:tc>
                <a:tc>
                  <a:txBody>
                    <a:bodyPr/>
                    <a:lstStyle/>
                    <a:p>
                      <a:r>
                        <a:rPr lang="en-US" dirty="0">
                          <a:effectLst/>
                        </a:rPr>
                        <a:t>         252 077 160 </a:t>
                      </a:r>
                    </a:p>
                  </a:txBody>
                  <a:tcPr marL="0" marR="0" marT="0" marB="0" anchor="ctr"/>
                </a:tc>
                <a:extLst>
                  <a:ext uri="{0D108BD9-81ED-4DB2-BD59-A6C34878D82A}">
                    <a16:rowId xmlns:a16="http://schemas.microsoft.com/office/drawing/2014/main" xmlns="" val="1036629961"/>
                  </a:ext>
                </a:extLst>
              </a:tr>
            </a:tbl>
          </a:graphicData>
        </a:graphic>
      </p:graphicFrame>
    </p:spTree>
    <p:extLst>
      <p:ext uri="{BB962C8B-B14F-4D97-AF65-F5344CB8AC3E}">
        <p14:creationId xmlns:p14="http://schemas.microsoft.com/office/powerpoint/2010/main" xmlns="" val="230333471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0D2612-D79D-477D-9E1A-54F381D0CDC7}"/>
              </a:ext>
            </a:extLst>
          </p:cNvPr>
          <p:cNvSpPr>
            <a:spLocks noGrp="1"/>
          </p:cNvSpPr>
          <p:nvPr>
            <p:ph type="title"/>
          </p:nvPr>
        </p:nvSpPr>
        <p:spPr>
          <a:xfrm>
            <a:off x="1224316" y="624110"/>
            <a:ext cx="7404143" cy="788666"/>
          </a:xfrm>
        </p:spPr>
        <p:txBody>
          <a:bodyPr>
            <a:normAutofit fontScale="90000"/>
          </a:bodyPr>
          <a:lstStyle/>
          <a:p>
            <a:r>
              <a:rPr lang="en-US" sz="3600" b="1" dirty="0">
                <a:latin typeface="Arial"/>
                <a:cs typeface="Arial"/>
              </a:rPr>
              <a:t>Financial services continues….</a:t>
            </a:r>
            <a:r>
              <a:rPr lang="en-US" sz="3600" b="1" dirty="0">
                <a:latin typeface="Arial"/>
              </a:rPr>
              <a:t/>
            </a:r>
            <a:br>
              <a:rPr lang="en-US" sz="3600" b="1" dirty="0">
                <a:latin typeface="Arial"/>
              </a:rPr>
            </a:br>
            <a:endParaRPr lang="en-ZA" sz="3600" b="1" dirty="0">
              <a:latin typeface="Arial"/>
              <a:cs typeface="Arial"/>
            </a:endParaRPr>
          </a:p>
        </p:txBody>
      </p:sp>
      <p:sp>
        <p:nvSpPr>
          <p:cNvPr id="3" name="Content Placeholder 2">
            <a:extLst>
              <a:ext uri="{FF2B5EF4-FFF2-40B4-BE49-F238E27FC236}">
                <a16:creationId xmlns:a16="http://schemas.microsoft.com/office/drawing/2014/main" xmlns="" id="{2AE32346-8316-45B3-BF37-49E53F348C0A}"/>
              </a:ext>
            </a:extLst>
          </p:cNvPr>
          <p:cNvSpPr>
            <a:spLocks noGrp="1"/>
          </p:cNvSpPr>
          <p:nvPr>
            <p:ph idx="1"/>
          </p:nvPr>
        </p:nvSpPr>
        <p:spPr>
          <a:xfrm>
            <a:off x="971600" y="1715185"/>
            <a:ext cx="7656859" cy="4426074"/>
          </a:xfrm>
        </p:spPr>
        <p:txBody>
          <a:bodyPr vert="horz" lIns="91440" tIns="45720" rIns="91440" bIns="45720" rtlCol="0" anchor="t">
            <a:normAutofit/>
          </a:bodyPr>
          <a:lstStyle/>
          <a:p>
            <a:pPr marL="0" indent="0">
              <a:buNone/>
            </a:pPr>
            <a:r>
              <a:rPr lang="en-US" sz="2800" b="1" dirty="0">
                <a:latin typeface="Arial"/>
                <a:cs typeface="Arial"/>
              </a:rPr>
              <a:t>8.5. Audit outcome for past three years</a:t>
            </a:r>
          </a:p>
          <a:p>
            <a:pPr marL="0" indent="0">
              <a:buNone/>
            </a:pPr>
            <a:r>
              <a:rPr lang="en-US" sz="1600" dirty="0">
                <a:ea typeface="+mn-lt"/>
                <a:cs typeface="+mn-lt"/>
              </a:rPr>
              <a:t>The college is audited by the Auditor General of South Africa and the audit outcome for the past three years is as follows;</a:t>
            </a:r>
          </a:p>
          <a:p>
            <a:pPr marL="0" indent="0">
              <a:buNone/>
            </a:pPr>
            <a:endParaRPr lang="en-US" sz="1600" dirty="0"/>
          </a:p>
        </p:txBody>
      </p:sp>
      <p:graphicFrame>
        <p:nvGraphicFramePr>
          <p:cNvPr id="5" name="Table 4">
            <a:extLst>
              <a:ext uri="{FF2B5EF4-FFF2-40B4-BE49-F238E27FC236}">
                <a16:creationId xmlns:a16="http://schemas.microsoft.com/office/drawing/2014/main" xmlns="" id="{5BF01C3B-48B7-9871-0EEE-0840030D0E0E}"/>
              </a:ext>
            </a:extLst>
          </p:cNvPr>
          <p:cNvGraphicFramePr>
            <a:graphicFrameLocks noGrp="1"/>
          </p:cNvGraphicFramePr>
          <p:nvPr>
            <p:extLst>
              <p:ext uri="{D42A27DB-BD31-4B8C-83A1-F6EECF244321}">
                <p14:modId xmlns:p14="http://schemas.microsoft.com/office/powerpoint/2010/main" xmlns="" val="2339140729"/>
              </p:ext>
            </p:extLst>
          </p:nvPr>
        </p:nvGraphicFramePr>
        <p:xfrm>
          <a:off x="971601" y="2832842"/>
          <a:ext cx="7776863" cy="2324350"/>
        </p:xfrm>
        <a:graphic>
          <a:graphicData uri="http://schemas.openxmlformats.org/drawingml/2006/table">
            <a:tbl>
              <a:tblPr firstRow="1" bandRow="1">
                <a:tableStyleId>{5C22544A-7EE6-4342-B048-85BDC9FD1C3A}</a:tableStyleId>
              </a:tblPr>
              <a:tblGrid>
                <a:gridCol w="2389277">
                  <a:extLst>
                    <a:ext uri="{9D8B030D-6E8A-4147-A177-3AD203B41FA5}">
                      <a16:colId xmlns:a16="http://schemas.microsoft.com/office/drawing/2014/main" xmlns="" val="3446497287"/>
                    </a:ext>
                  </a:extLst>
                </a:gridCol>
                <a:gridCol w="1124366">
                  <a:extLst>
                    <a:ext uri="{9D8B030D-6E8A-4147-A177-3AD203B41FA5}">
                      <a16:colId xmlns:a16="http://schemas.microsoft.com/office/drawing/2014/main" xmlns="" val="4168728408"/>
                    </a:ext>
                  </a:extLst>
                </a:gridCol>
                <a:gridCol w="1311760">
                  <a:extLst>
                    <a:ext uri="{9D8B030D-6E8A-4147-A177-3AD203B41FA5}">
                      <a16:colId xmlns:a16="http://schemas.microsoft.com/office/drawing/2014/main" xmlns="" val="3412448097"/>
                    </a:ext>
                  </a:extLst>
                </a:gridCol>
                <a:gridCol w="1499154">
                  <a:extLst>
                    <a:ext uri="{9D8B030D-6E8A-4147-A177-3AD203B41FA5}">
                      <a16:colId xmlns:a16="http://schemas.microsoft.com/office/drawing/2014/main" xmlns="" val="2025772214"/>
                    </a:ext>
                  </a:extLst>
                </a:gridCol>
                <a:gridCol w="1452306">
                  <a:extLst>
                    <a:ext uri="{9D8B030D-6E8A-4147-A177-3AD203B41FA5}">
                      <a16:colId xmlns:a16="http://schemas.microsoft.com/office/drawing/2014/main" xmlns="" val="3707409940"/>
                    </a:ext>
                  </a:extLst>
                </a:gridCol>
              </a:tblGrid>
              <a:tr h="1162175">
                <a:tc>
                  <a:txBody>
                    <a:bodyPr/>
                    <a:lstStyle/>
                    <a:p>
                      <a:r>
                        <a:rPr lang="en-US" dirty="0">
                          <a:effectLst/>
                        </a:rPr>
                        <a:t>Description</a:t>
                      </a:r>
                    </a:p>
                  </a:txBody>
                  <a:tcPr marL="0" marR="0" marT="0" marB="0" anchor="ctr"/>
                </a:tc>
                <a:tc>
                  <a:txBody>
                    <a:bodyPr/>
                    <a:lstStyle/>
                    <a:p>
                      <a:endParaRPr lang="en-US" dirty="0">
                        <a:effectLst/>
                      </a:endParaRPr>
                    </a:p>
                  </a:txBody>
                  <a:tcPr marL="0" marR="0" marT="0" marB="0" anchor="ctr"/>
                </a:tc>
                <a:tc>
                  <a:txBody>
                    <a:bodyPr/>
                    <a:lstStyle/>
                    <a:p>
                      <a:pPr algn="r"/>
                      <a:r>
                        <a:rPr lang="en-US" dirty="0">
                          <a:effectLst/>
                        </a:rPr>
                        <a:t>2020</a:t>
                      </a:r>
                    </a:p>
                  </a:txBody>
                  <a:tcPr marL="0" marR="0" marT="0" marB="0" anchor="ctr"/>
                </a:tc>
                <a:tc>
                  <a:txBody>
                    <a:bodyPr/>
                    <a:lstStyle/>
                    <a:p>
                      <a:pPr algn="r"/>
                      <a:r>
                        <a:rPr lang="en-US" dirty="0">
                          <a:effectLst/>
                        </a:rPr>
                        <a:t>2021</a:t>
                      </a:r>
                    </a:p>
                  </a:txBody>
                  <a:tcPr marL="0" marR="0" marT="0" marB="0" anchor="ctr"/>
                </a:tc>
                <a:tc>
                  <a:txBody>
                    <a:bodyPr/>
                    <a:lstStyle/>
                    <a:p>
                      <a:pPr algn="r"/>
                      <a:r>
                        <a:rPr lang="en-US" dirty="0">
                          <a:effectLst/>
                        </a:rPr>
                        <a:t>2022</a:t>
                      </a:r>
                    </a:p>
                  </a:txBody>
                  <a:tcPr marL="0" marR="0" marT="0" marB="0" anchor="ctr"/>
                </a:tc>
                <a:extLst>
                  <a:ext uri="{0D108BD9-81ED-4DB2-BD59-A6C34878D82A}">
                    <a16:rowId xmlns:a16="http://schemas.microsoft.com/office/drawing/2014/main" xmlns="" val="1977907118"/>
                  </a:ext>
                </a:extLst>
              </a:tr>
              <a:tr h="1162175">
                <a:tc>
                  <a:txBody>
                    <a:bodyPr/>
                    <a:lstStyle/>
                    <a:p>
                      <a:r>
                        <a:rPr lang="en-US" dirty="0">
                          <a:effectLst/>
                        </a:rPr>
                        <a:t>Audit outcome </a:t>
                      </a:r>
                    </a:p>
                  </a:txBody>
                  <a:tcPr marL="0" marR="0" marT="0" marB="0" anchor="ctr"/>
                </a:tc>
                <a:tc>
                  <a:txBody>
                    <a:bodyPr/>
                    <a:lstStyle/>
                    <a:p>
                      <a:endParaRPr lang="en-US" dirty="0">
                        <a:effectLst/>
                      </a:endParaRPr>
                    </a:p>
                  </a:txBody>
                  <a:tcPr marL="0" marR="0" marT="0" marB="0" anchor="ctr"/>
                </a:tc>
                <a:tc>
                  <a:txBody>
                    <a:bodyPr/>
                    <a:lstStyle/>
                    <a:p>
                      <a:r>
                        <a:rPr lang="en-US" dirty="0">
                          <a:effectLst/>
                        </a:rPr>
                        <a:t>Unqualified</a:t>
                      </a:r>
                    </a:p>
                  </a:txBody>
                  <a:tcPr marL="0" marR="0" marT="0" marB="0" anchor="ctr"/>
                </a:tc>
                <a:tc>
                  <a:txBody>
                    <a:bodyPr/>
                    <a:lstStyle/>
                    <a:p>
                      <a:r>
                        <a:rPr lang="en-US" dirty="0">
                          <a:effectLst/>
                        </a:rPr>
                        <a:t>Unqualified</a:t>
                      </a:r>
                    </a:p>
                  </a:txBody>
                  <a:tcPr marL="0" marR="0" marT="0" marB="0" anchor="ctr"/>
                </a:tc>
                <a:tc>
                  <a:txBody>
                    <a:bodyPr/>
                    <a:lstStyle/>
                    <a:p>
                      <a:r>
                        <a:rPr lang="en-US" dirty="0">
                          <a:effectLst/>
                        </a:rPr>
                        <a:t>Unqualified</a:t>
                      </a:r>
                    </a:p>
                  </a:txBody>
                  <a:tcPr marL="0" marR="0" marT="0" marB="0" anchor="ctr"/>
                </a:tc>
                <a:extLst>
                  <a:ext uri="{0D108BD9-81ED-4DB2-BD59-A6C34878D82A}">
                    <a16:rowId xmlns:a16="http://schemas.microsoft.com/office/drawing/2014/main" xmlns="" val="3009236814"/>
                  </a:ext>
                </a:extLst>
              </a:tr>
            </a:tbl>
          </a:graphicData>
        </a:graphic>
      </p:graphicFrame>
    </p:spTree>
    <p:extLst>
      <p:ext uri="{BB962C8B-B14F-4D97-AF65-F5344CB8AC3E}">
        <p14:creationId xmlns:p14="http://schemas.microsoft.com/office/powerpoint/2010/main" xmlns="" val="260576286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D0FE3A-47A9-4F66-B8EC-5A55E2324A8A}"/>
              </a:ext>
            </a:extLst>
          </p:cNvPr>
          <p:cNvSpPr>
            <a:spLocks noGrp="1"/>
          </p:cNvSpPr>
          <p:nvPr>
            <p:ph type="title"/>
          </p:nvPr>
        </p:nvSpPr>
        <p:spPr>
          <a:xfrm>
            <a:off x="1115616" y="260648"/>
            <a:ext cx="7512843" cy="936104"/>
          </a:xfrm>
        </p:spPr>
        <p:txBody>
          <a:bodyPr>
            <a:normAutofit/>
          </a:bodyPr>
          <a:lstStyle/>
          <a:p>
            <a:r>
              <a:rPr lang="en-US" sz="4000" b="1" dirty="0">
                <a:latin typeface="Arial" panose="020B0604020202020204" pitchFamily="34" charset="0"/>
                <a:ea typeface="Cambria Math" panose="02040503050406030204" pitchFamily="18" charset="0"/>
                <a:cs typeface="Arial" panose="020B0604020202020204" pitchFamily="34" charset="0"/>
              </a:rPr>
              <a:t>1. College Profile</a:t>
            </a:r>
            <a:endParaRPr lang="en-ZA" sz="4000" b="1" dirty="0">
              <a:latin typeface="Arial" panose="020B0604020202020204" pitchFamily="34" charset="0"/>
              <a:ea typeface="Cambria Math" panose="020405030504060302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xmlns="" id="{1D646840-A90A-4CE9-932A-1AFC1D99AF4B}"/>
              </a:ext>
            </a:extLst>
          </p:cNvPr>
          <p:cNvSpPr>
            <a:spLocks noGrp="1"/>
          </p:cNvSpPr>
          <p:nvPr>
            <p:ph idx="1"/>
          </p:nvPr>
        </p:nvSpPr>
        <p:spPr>
          <a:xfrm>
            <a:off x="395536" y="1052736"/>
            <a:ext cx="8232923" cy="4858486"/>
          </a:xfrm>
        </p:spPr>
        <p:txBody>
          <a:bodyPr>
            <a:normAutofit/>
          </a:bodyPr>
          <a:lstStyle/>
          <a:p>
            <a:pPr algn="just">
              <a:lnSpc>
                <a:spcPct val="150000"/>
              </a:lnSpc>
            </a:pPr>
            <a:endParaRPr lang="en-ZA" sz="22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ZA" sz="2200" dirty="0">
                <a:latin typeface="Arial" panose="020B0604020202020204" pitchFamily="34" charset="0"/>
                <a:ea typeface="Times New Roman" panose="02020603050405020304" pitchFamily="18" charset="0"/>
                <a:cs typeface="Arial" panose="020B0604020202020204" pitchFamily="34" charset="0"/>
              </a:rPr>
              <a:t>Letaba TVET College is situated in Mopani District Municipality, Limpopo Province. It has a central office and four campuses which are Giyani, Maake, Modjadji and Tzaneen.  The Central Office shares premise with Tzaneen campus. Maake Campus is 24km while Giyani campus is 112 km and Modjadji campus is 24 km away from the Central Office.</a:t>
            </a:r>
          </a:p>
          <a:p>
            <a:pPr algn="just"/>
            <a:endParaRPr lang="en-ZA" dirty="0"/>
          </a:p>
        </p:txBody>
      </p:sp>
    </p:spTree>
    <p:extLst>
      <p:ext uri="{BB962C8B-B14F-4D97-AF65-F5344CB8AC3E}">
        <p14:creationId xmlns:p14="http://schemas.microsoft.com/office/powerpoint/2010/main" xmlns="" val="45559750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6C3588-357B-5BC6-D530-7F367A39E19E}"/>
              </a:ext>
            </a:extLst>
          </p:cNvPr>
          <p:cNvSpPr>
            <a:spLocks noGrp="1"/>
          </p:cNvSpPr>
          <p:nvPr>
            <p:ph type="title"/>
          </p:nvPr>
        </p:nvSpPr>
        <p:spPr>
          <a:xfrm>
            <a:off x="827584" y="116632"/>
            <a:ext cx="7800875" cy="1644595"/>
          </a:xfrm>
        </p:spPr>
        <p:txBody>
          <a:bodyPr>
            <a:normAutofit/>
          </a:bodyPr>
          <a:lstStyle/>
          <a:p>
            <a:r>
              <a:rPr lang="en-US" b="1" dirty="0"/>
              <a:t>Finances continues: </a:t>
            </a:r>
            <a:br>
              <a:rPr lang="en-US" b="1" dirty="0"/>
            </a:br>
            <a:r>
              <a:rPr lang="en-US" b="1" dirty="0"/>
              <a:t>8.5.Overview of Audit findings in 2021/22</a:t>
            </a:r>
            <a:br>
              <a:rPr lang="en-US" b="1" dirty="0"/>
            </a:br>
            <a:r>
              <a:rPr lang="en-US" b="1" dirty="0"/>
              <a:t/>
            </a:r>
            <a:br>
              <a:rPr lang="en-US" b="1" dirty="0"/>
            </a:br>
            <a:r>
              <a:rPr lang="en-US" sz="1600" dirty="0">
                <a:solidFill>
                  <a:srgbClr val="404040"/>
                </a:solidFill>
              </a:rPr>
              <a:t>The following is the summary audit findings raised in 2021/22</a:t>
            </a:r>
            <a:endParaRPr lang="en-US" dirty="0"/>
          </a:p>
        </p:txBody>
      </p:sp>
      <p:sp>
        <p:nvSpPr>
          <p:cNvPr id="3" name="Content Placeholder 2">
            <a:extLst>
              <a:ext uri="{FF2B5EF4-FFF2-40B4-BE49-F238E27FC236}">
                <a16:creationId xmlns:a16="http://schemas.microsoft.com/office/drawing/2014/main" xmlns="" id="{4B521CA8-E9BD-9F3C-11DF-C06830B9BF71}"/>
              </a:ext>
            </a:extLst>
          </p:cNvPr>
          <p:cNvSpPr>
            <a:spLocks noGrp="1"/>
          </p:cNvSpPr>
          <p:nvPr>
            <p:ph idx="1"/>
          </p:nvPr>
        </p:nvSpPr>
        <p:spPr>
          <a:xfrm>
            <a:off x="1539343" y="1774166"/>
            <a:ext cx="6686550" cy="4395848"/>
          </a:xfrm>
        </p:spPr>
        <p:txBody>
          <a:bodyPr vert="horz" lIns="91440" tIns="45720" rIns="91440" bIns="45720" rtlCol="0" anchor="t">
            <a:normAutofit/>
          </a:bodyPr>
          <a:lstStyle/>
          <a:p>
            <a:endParaRPr lang="en-US" dirty="0"/>
          </a:p>
          <a:p>
            <a:endParaRPr lang="en-US" dirty="0"/>
          </a:p>
        </p:txBody>
      </p:sp>
      <p:graphicFrame>
        <p:nvGraphicFramePr>
          <p:cNvPr id="5" name="Table 4">
            <a:extLst>
              <a:ext uri="{FF2B5EF4-FFF2-40B4-BE49-F238E27FC236}">
                <a16:creationId xmlns:a16="http://schemas.microsoft.com/office/drawing/2014/main" xmlns="" id="{09D94AAE-6C98-04B5-5B6A-D3762D94FE4C}"/>
              </a:ext>
            </a:extLst>
          </p:cNvPr>
          <p:cNvGraphicFramePr>
            <a:graphicFrameLocks noGrp="1"/>
          </p:cNvGraphicFramePr>
          <p:nvPr>
            <p:extLst>
              <p:ext uri="{D42A27DB-BD31-4B8C-83A1-F6EECF244321}">
                <p14:modId xmlns:p14="http://schemas.microsoft.com/office/powerpoint/2010/main" xmlns="" val="2578576963"/>
              </p:ext>
            </p:extLst>
          </p:nvPr>
        </p:nvGraphicFramePr>
        <p:xfrm>
          <a:off x="442451" y="1985359"/>
          <a:ext cx="8234005" cy="4373107"/>
        </p:xfrm>
        <a:graphic>
          <a:graphicData uri="http://schemas.openxmlformats.org/drawingml/2006/table">
            <a:tbl>
              <a:tblPr firstRow="1" bandRow="1">
                <a:tableStyleId>{5C22544A-7EE6-4342-B048-85BDC9FD1C3A}</a:tableStyleId>
              </a:tblPr>
              <a:tblGrid>
                <a:gridCol w="6264264">
                  <a:extLst>
                    <a:ext uri="{9D8B030D-6E8A-4147-A177-3AD203B41FA5}">
                      <a16:colId xmlns:a16="http://schemas.microsoft.com/office/drawing/2014/main" xmlns="" val="148009557"/>
                    </a:ext>
                  </a:extLst>
                </a:gridCol>
                <a:gridCol w="1969741">
                  <a:extLst>
                    <a:ext uri="{9D8B030D-6E8A-4147-A177-3AD203B41FA5}">
                      <a16:colId xmlns:a16="http://schemas.microsoft.com/office/drawing/2014/main" xmlns="" val="4185800510"/>
                    </a:ext>
                  </a:extLst>
                </a:gridCol>
              </a:tblGrid>
              <a:tr h="574950">
                <a:tc>
                  <a:txBody>
                    <a:bodyPr/>
                    <a:lstStyle/>
                    <a:p>
                      <a:r>
                        <a:rPr lang="en-US" dirty="0">
                          <a:effectLst/>
                        </a:rPr>
                        <a:t>Audit findings raised for 2021</a:t>
                      </a:r>
                    </a:p>
                  </a:txBody>
                  <a:tcPr marL="0" marR="0" marT="0" marB="0" anchor="ctr"/>
                </a:tc>
                <a:tc>
                  <a:txBody>
                    <a:bodyPr/>
                    <a:lstStyle/>
                    <a:p>
                      <a:r>
                        <a:rPr lang="en-US" dirty="0">
                          <a:effectLst/>
                        </a:rPr>
                        <a:t>30</a:t>
                      </a:r>
                    </a:p>
                  </a:txBody>
                  <a:tcPr marL="0" marR="0" marT="0" marB="0" anchor="ctr"/>
                </a:tc>
                <a:extLst>
                  <a:ext uri="{0D108BD9-81ED-4DB2-BD59-A6C34878D82A}">
                    <a16:rowId xmlns:a16="http://schemas.microsoft.com/office/drawing/2014/main" xmlns="" val="2420086006"/>
                  </a:ext>
                </a:extLst>
              </a:tr>
              <a:tr h="2648257">
                <a:tc>
                  <a:txBody>
                    <a:bodyPr/>
                    <a:lstStyle/>
                    <a:p>
                      <a:r>
                        <a:rPr lang="en-US" dirty="0">
                          <a:effectLst/>
                        </a:rPr>
                        <a:t>Number of Governance related not rectified because cant be corrected retrospectively</a:t>
                      </a:r>
                    </a:p>
                  </a:txBody>
                  <a:tcPr marL="0" marR="0" marT="0" marB="0" anchor="ctr"/>
                </a:tc>
                <a:tc>
                  <a:txBody>
                    <a:bodyPr/>
                    <a:lstStyle/>
                    <a:p>
                      <a:pPr lvl="2"/>
                      <a:r>
                        <a:rPr lang="en-US" dirty="0">
                          <a:effectLst/>
                        </a:rPr>
                        <a:t>9</a:t>
                      </a:r>
                    </a:p>
                  </a:txBody>
                  <a:tcPr marL="0" marR="0" marT="0" marB="0" anchor="ctr"/>
                </a:tc>
                <a:extLst>
                  <a:ext uri="{0D108BD9-81ED-4DB2-BD59-A6C34878D82A}">
                    <a16:rowId xmlns:a16="http://schemas.microsoft.com/office/drawing/2014/main" xmlns="" val="2095999812"/>
                  </a:ext>
                </a:extLst>
              </a:tr>
              <a:tr h="574950">
                <a:tc>
                  <a:txBody>
                    <a:bodyPr/>
                    <a:lstStyle/>
                    <a:p>
                      <a:r>
                        <a:rPr lang="en-US" dirty="0">
                          <a:effectLst/>
                        </a:rPr>
                        <a:t>Number of normal (Administrative)</a:t>
                      </a:r>
                    </a:p>
                  </a:txBody>
                  <a:tcPr marL="0" marR="0" marT="0" marB="0" anchor="ctr"/>
                </a:tc>
                <a:tc>
                  <a:txBody>
                    <a:bodyPr/>
                    <a:lstStyle/>
                    <a:p>
                      <a:pPr lvl="2"/>
                      <a:r>
                        <a:rPr lang="en-US" dirty="0">
                          <a:effectLst/>
                        </a:rPr>
                        <a:t>21</a:t>
                      </a:r>
                    </a:p>
                  </a:txBody>
                  <a:tcPr marL="0" marR="0" marT="0" marB="0" anchor="ctr"/>
                </a:tc>
                <a:extLst>
                  <a:ext uri="{0D108BD9-81ED-4DB2-BD59-A6C34878D82A}">
                    <a16:rowId xmlns:a16="http://schemas.microsoft.com/office/drawing/2014/main" xmlns="" val="3651120323"/>
                  </a:ext>
                </a:extLst>
              </a:tr>
              <a:tr h="574950">
                <a:tc>
                  <a:txBody>
                    <a:bodyPr/>
                    <a:lstStyle/>
                    <a:p>
                      <a:r>
                        <a:rPr lang="en-US" dirty="0">
                          <a:effectLst/>
                        </a:rPr>
                        <a:t>Audit findings responded to on submission of AFS</a:t>
                      </a:r>
                    </a:p>
                  </a:txBody>
                  <a:tcPr marL="0" marR="0" marT="0" marB="0" anchor="ctr"/>
                </a:tc>
                <a:tc>
                  <a:txBody>
                    <a:bodyPr/>
                    <a:lstStyle/>
                    <a:p>
                      <a:pPr lvl="2"/>
                      <a:r>
                        <a:rPr lang="en-US" dirty="0">
                          <a:effectLst/>
                        </a:rPr>
                        <a:t>21</a:t>
                      </a:r>
                    </a:p>
                  </a:txBody>
                  <a:tcPr marL="0" marR="0" marT="0" marB="0" anchor="ctr"/>
                </a:tc>
                <a:extLst>
                  <a:ext uri="{0D108BD9-81ED-4DB2-BD59-A6C34878D82A}">
                    <a16:rowId xmlns:a16="http://schemas.microsoft.com/office/drawing/2014/main" xmlns="" val="3873551667"/>
                  </a:ext>
                </a:extLst>
              </a:tr>
            </a:tbl>
          </a:graphicData>
        </a:graphic>
      </p:graphicFrame>
    </p:spTree>
    <p:extLst>
      <p:ext uri="{BB962C8B-B14F-4D97-AF65-F5344CB8AC3E}">
        <p14:creationId xmlns:p14="http://schemas.microsoft.com/office/powerpoint/2010/main" xmlns="" val="224789565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1" name="Freeform 11">
            <a:extLst>
              <a:ext uri="{FF2B5EF4-FFF2-40B4-BE49-F238E27FC236}">
                <a16:creationId xmlns:a16="http://schemas.microsoft.com/office/drawing/2014/main" xmlns="" id="{54EEEBD9-D37D-42B9-BE64-2C102B1D6E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2" name="Rectangle 25">
            <a:extLst>
              <a:ext uri="{FF2B5EF4-FFF2-40B4-BE49-F238E27FC236}">
                <a16:creationId xmlns:a16="http://schemas.microsoft.com/office/drawing/2014/main" xmlns="" id="{A2F47212-081A-4E41-8623-C5BD41ADD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41908" y="643467"/>
            <a:ext cx="6719491" cy="5571066"/>
          </a:xfrm>
          <a:prstGeom prst="rect">
            <a:avLst/>
          </a:prstGeom>
          <a:solidFill>
            <a:srgbClr val="FFFFFF"/>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2">
            <a:extLst>
              <a:ext uri="{FF2B5EF4-FFF2-40B4-BE49-F238E27FC236}">
                <a16:creationId xmlns:a16="http://schemas.microsoft.com/office/drawing/2014/main" xmlns="" id="{8F9C11EF-71F0-4D0A-0576-58426844C2AD}"/>
              </a:ext>
            </a:extLst>
          </p:cNvPr>
          <p:cNvGraphicFramePr>
            <a:graphicFrameLocks noGrp="1"/>
          </p:cNvGraphicFramePr>
          <p:nvPr>
            <p:extLst>
              <p:ext uri="{D42A27DB-BD31-4B8C-83A1-F6EECF244321}">
                <p14:modId xmlns:p14="http://schemas.microsoft.com/office/powerpoint/2010/main" xmlns="" val="2135744775"/>
              </p:ext>
            </p:extLst>
          </p:nvPr>
        </p:nvGraphicFramePr>
        <p:xfrm>
          <a:off x="179512" y="9895"/>
          <a:ext cx="8784975" cy="6854068"/>
        </p:xfrm>
        <a:graphic>
          <a:graphicData uri="http://schemas.openxmlformats.org/drawingml/2006/table">
            <a:tbl>
              <a:tblPr firstRow="1" bandRow="1">
                <a:tableStyleId>{5C22544A-7EE6-4342-B048-85BDC9FD1C3A}</a:tableStyleId>
              </a:tblPr>
              <a:tblGrid>
                <a:gridCol w="2165609">
                  <a:extLst>
                    <a:ext uri="{9D8B030D-6E8A-4147-A177-3AD203B41FA5}">
                      <a16:colId xmlns:a16="http://schemas.microsoft.com/office/drawing/2014/main" xmlns="" val="3984290427"/>
                    </a:ext>
                  </a:extLst>
                </a:gridCol>
                <a:gridCol w="1287658">
                  <a:extLst>
                    <a:ext uri="{9D8B030D-6E8A-4147-A177-3AD203B41FA5}">
                      <a16:colId xmlns:a16="http://schemas.microsoft.com/office/drawing/2014/main" xmlns="" val="617461808"/>
                    </a:ext>
                  </a:extLst>
                </a:gridCol>
                <a:gridCol w="1369966">
                  <a:extLst>
                    <a:ext uri="{9D8B030D-6E8A-4147-A177-3AD203B41FA5}">
                      <a16:colId xmlns:a16="http://schemas.microsoft.com/office/drawing/2014/main" xmlns="" val="2881737388"/>
                    </a:ext>
                  </a:extLst>
                </a:gridCol>
                <a:gridCol w="894410">
                  <a:extLst>
                    <a:ext uri="{9D8B030D-6E8A-4147-A177-3AD203B41FA5}">
                      <a16:colId xmlns:a16="http://schemas.microsoft.com/office/drawing/2014/main" xmlns="" val="1871313662"/>
                    </a:ext>
                  </a:extLst>
                </a:gridCol>
                <a:gridCol w="1132189">
                  <a:extLst>
                    <a:ext uri="{9D8B030D-6E8A-4147-A177-3AD203B41FA5}">
                      <a16:colId xmlns:a16="http://schemas.microsoft.com/office/drawing/2014/main" xmlns="" val="4201841317"/>
                    </a:ext>
                  </a:extLst>
                </a:gridCol>
                <a:gridCol w="876119">
                  <a:extLst>
                    <a:ext uri="{9D8B030D-6E8A-4147-A177-3AD203B41FA5}">
                      <a16:colId xmlns:a16="http://schemas.microsoft.com/office/drawing/2014/main" xmlns="" val="3213338352"/>
                    </a:ext>
                  </a:extLst>
                </a:gridCol>
                <a:gridCol w="1059024">
                  <a:extLst>
                    <a:ext uri="{9D8B030D-6E8A-4147-A177-3AD203B41FA5}">
                      <a16:colId xmlns:a16="http://schemas.microsoft.com/office/drawing/2014/main" xmlns="" val="2182956015"/>
                    </a:ext>
                  </a:extLst>
                </a:gridCol>
              </a:tblGrid>
              <a:tr h="339560">
                <a:tc gridSpan="7">
                  <a:txBody>
                    <a:bodyPr/>
                    <a:lstStyle/>
                    <a:p>
                      <a:pPr marL="0" algn="l" rtl="0" eaLnBrk="1" latinLnBrk="0" hangingPunct="1">
                        <a:spcBef>
                          <a:spcPts val="0"/>
                        </a:spcBef>
                        <a:spcAft>
                          <a:spcPts val="0"/>
                        </a:spcAft>
                      </a:pPr>
                      <a:r>
                        <a:rPr lang="en-GB" sz="1300" kern="1200" dirty="0">
                          <a:effectLst/>
                        </a:rPr>
                        <a:t>                           Finances continues: Overview  of   NSFAS 2022  for Letaba TVET College </a:t>
                      </a:r>
                      <a:endParaRPr lang="en-GB" sz="1000" dirty="0">
                        <a:effectLst/>
                      </a:endParaRPr>
                    </a:p>
                  </a:txBody>
                  <a:tcPr marL="0" marR="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3077472107"/>
                  </a:ext>
                </a:extLst>
              </a:tr>
              <a:tr h="477898">
                <a:tc>
                  <a:txBody>
                    <a:bodyPr/>
                    <a:lstStyle/>
                    <a:p>
                      <a:pPr marL="0" algn="l" rtl="0" eaLnBrk="1" latinLnBrk="0" hangingPunct="1">
                        <a:spcBef>
                          <a:spcPts val="0"/>
                        </a:spcBef>
                        <a:spcAft>
                          <a:spcPts val="0"/>
                        </a:spcAft>
                      </a:pPr>
                      <a:r>
                        <a:rPr lang="en-GB" sz="900" kern="1200" dirty="0">
                          <a:effectLst/>
                        </a:rPr>
                        <a:t>No of students funded for 2022</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4088</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4079725458"/>
                  </a:ext>
                </a:extLst>
              </a:tr>
              <a:tr h="477898">
                <a:tc>
                  <a:txBody>
                    <a:bodyPr/>
                    <a:lstStyle/>
                    <a:p>
                      <a:pPr marL="0" algn="l" rtl="0" eaLnBrk="1" latinLnBrk="0" hangingPunct="1">
                        <a:spcBef>
                          <a:spcPts val="0"/>
                        </a:spcBef>
                        <a:spcAft>
                          <a:spcPts val="0"/>
                        </a:spcAft>
                      </a:pPr>
                      <a:r>
                        <a:rPr lang="en-GB" sz="900" kern="1200" dirty="0">
                          <a:effectLst/>
                        </a:rPr>
                        <a:t>Registration data uploaded for students 2022</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3538</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3305697554"/>
                  </a:ext>
                </a:extLst>
              </a:tr>
              <a:tr h="477898">
                <a:tc>
                  <a:txBody>
                    <a:bodyPr/>
                    <a:lstStyle/>
                    <a:p>
                      <a:pPr marL="0" algn="l" rtl="0" eaLnBrk="1" latinLnBrk="0" hangingPunct="1">
                        <a:spcBef>
                          <a:spcPts val="0"/>
                        </a:spcBef>
                        <a:spcAft>
                          <a:spcPts val="0"/>
                        </a:spcAft>
                      </a:pPr>
                      <a:r>
                        <a:rPr lang="en-GB" sz="900" kern="1200" dirty="0">
                          <a:effectLst/>
                        </a:rPr>
                        <a:t>Number of students under progress 2022</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550</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4282508003"/>
                  </a:ext>
                </a:extLst>
              </a:tr>
              <a:tr h="314407">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1892303265"/>
                  </a:ext>
                </a:extLst>
              </a:tr>
              <a:tr h="477898">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Tuition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Accommodation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Transport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Actual meals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Living allowance</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Grand Total </a:t>
                      </a:r>
                      <a:endParaRPr lang="en-GB" sz="1000" dirty="0">
                        <a:effectLst/>
                      </a:endParaRPr>
                    </a:p>
                  </a:txBody>
                  <a:tcPr marL="0" marR="0" marT="0" marB="0" anchor="ctr"/>
                </a:tc>
                <a:extLst>
                  <a:ext uri="{0D108BD9-81ED-4DB2-BD59-A6C34878D82A}">
                    <a16:rowId xmlns:a16="http://schemas.microsoft.com/office/drawing/2014/main" xmlns="" val="659328897"/>
                  </a:ext>
                </a:extLst>
              </a:tr>
              <a:tr h="477898">
                <a:tc>
                  <a:txBody>
                    <a:bodyPr/>
                    <a:lstStyle/>
                    <a:p>
                      <a:pPr marL="0" algn="l" rtl="0" eaLnBrk="1" latinLnBrk="0" hangingPunct="1">
                        <a:spcBef>
                          <a:spcPts val="0"/>
                        </a:spcBef>
                        <a:spcAft>
                          <a:spcPts val="0"/>
                        </a:spcAft>
                      </a:pPr>
                      <a:r>
                        <a:rPr lang="en-GB" sz="900" kern="1200" dirty="0">
                          <a:effectLst/>
                        </a:rPr>
                        <a:t>Registration data upload for 2022</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1115320935"/>
                  </a:ext>
                </a:extLst>
              </a:tr>
              <a:tr h="477898">
                <a:tc>
                  <a:txBody>
                    <a:bodyPr/>
                    <a:lstStyle/>
                    <a:p>
                      <a:pPr marL="0" algn="l" rtl="0" eaLnBrk="1" latinLnBrk="0" hangingPunct="1">
                        <a:spcBef>
                          <a:spcPts val="0"/>
                        </a:spcBef>
                        <a:spcAft>
                          <a:spcPts val="0"/>
                        </a:spcAft>
                      </a:pPr>
                      <a:r>
                        <a:rPr lang="en-GB" sz="900" kern="1200" dirty="0">
                          <a:effectLst/>
                        </a:rPr>
                        <a:t>Number of students –Reg Loaded  2022</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3533</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1862</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1671</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3533</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3533</a:t>
                      </a:r>
                      <a:endParaRPr lang="en-GB" sz="1000" dirty="0">
                        <a:effectLst/>
                      </a:endParaRPr>
                    </a:p>
                  </a:txBody>
                  <a:tcPr marL="0" marR="0" marT="0" marB="0" anchor="ctr"/>
                </a:tc>
                <a:extLst>
                  <a:ext uri="{0D108BD9-81ED-4DB2-BD59-A6C34878D82A}">
                    <a16:rowId xmlns:a16="http://schemas.microsoft.com/office/drawing/2014/main" xmlns="" val="3007148991"/>
                  </a:ext>
                </a:extLst>
              </a:tr>
              <a:tr h="477898">
                <a:tc>
                  <a:txBody>
                    <a:bodyPr/>
                    <a:lstStyle/>
                    <a:p>
                      <a:pPr marL="0" algn="l" rtl="0" eaLnBrk="1" latinLnBrk="0" hangingPunct="1">
                        <a:spcBef>
                          <a:spcPts val="0"/>
                        </a:spcBef>
                        <a:spcAft>
                          <a:spcPts val="0"/>
                        </a:spcAft>
                      </a:pPr>
                      <a:r>
                        <a:rPr lang="en-GB" sz="900" kern="1200" dirty="0">
                          <a:effectLst/>
                        </a:rPr>
                        <a:t>Amounts – Reg loaded  2022</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ZA" sz="900" kern="1200" dirty="0">
                          <a:effectLst/>
                        </a:rPr>
                        <a:t> R29 699 820.00</a:t>
                      </a:r>
                      <a:endParaRPr lang="en-ZA"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R22 779 750.00</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R8 769 775.00</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ZA" sz="900" kern="1200" dirty="0">
                          <a:effectLst/>
                        </a:rPr>
                        <a:t>  R7 655 704.00</a:t>
                      </a:r>
                      <a:endParaRPr lang="en-ZA"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R68 905 049.00</a:t>
                      </a:r>
                      <a:endParaRPr lang="en-GB" sz="1000" dirty="0">
                        <a:effectLst/>
                      </a:endParaRPr>
                    </a:p>
                  </a:txBody>
                  <a:tcPr marL="0" marR="0" marT="0" marB="0" anchor="ctr"/>
                </a:tc>
                <a:extLst>
                  <a:ext uri="{0D108BD9-81ED-4DB2-BD59-A6C34878D82A}">
                    <a16:rowId xmlns:a16="http://schemas.microsoft.com/office/drawing/2014/main" xmlns="" val="3911972646"/>
                  </a:ext>
                </a:extLst>
              </a:tr>
              <a:tr h="314407">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2458978587"/>
                  </a:ext>
                </a:extLst>
              </a:tr>
              <a:tr h="377288">
                <a:tc>
                  <a:txBody>
                    <a:bodyPr/>
                    <a:lstStyle/>
                    <a:p>
                      <a:pPr marL="0" algn="l" rtl="0" eaLnBrk="1" latinLnBrk="0" hangingPunct="1">
                        <a:spcBef>
                          <a:spcPts val="0"/>
                        </a:spcBef>
                        <a:spcAft>
                          <a:spcPts val="0"/>
                        </a:spcAft>
                      </a:pPr>
                      <a:r>
                        <a:rPr lang="en-GB" sz="900" kern="1200" dirty="0">
                          <a:effectLst/>
                        </a:rPr>
                        <a:t>Disbursement to college2022</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Allowances</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1073578475"/>
                  </a:ext>
                </a:extLst>
              </a:tr>
              <a:tr h="276678">
                <a:tc>
                  <a:txBody>
                    <a:bodyPr/>
                    <a:lstStyle/>
                    <a:p>
                      <a:pPr marL="0" algn="l" rtl="0" eaLnBrk="1" latinLnBrk="0" hangingPunct="1">
                        <a:spcBef>
                          <a:spcPts val="0"/>
                        </a:spcBef>
                        <a:spcAft>
                          <a:spcPts val="0"/>
                        </a:spcAft>
                      </a:pPr>
                      <a:r>
                        <a:rPr lang="en-GB" sz="900" kern="1200" dirty="0">
                          <a:effectLst/>
                        </a:rPr>
                        <a:t>Number of students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3329</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3300</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3904369249"/>
                  </a:ext>
                </a:extLst>
              </a:tr>
              <a:tr h="477898">
                <a:tc>
                  <a:txBody>
                    <a:bodyPr/>
                    <a:lstStyle/>
                    <a:p>
                      <a:pPr marL="0" algn="l" rtl="0" eaLnBrk="1" latinLnBrk="0" hangingPunct="1">
                        <a:spcBef>
                          <a:spcPts val="0"/>
                        </a:spcBef>
                        <a:spcAft>
                          <a:spcPts val="0"/>
                        </a:spcAft>
                      </a:pPr>
                      <a:r>
                        <a:rPr lang="en-GB" sz="900" kern="1200" dirty="0">
                          <a:effectLst/>
                        </a:rPr>
                        <a:t>Amount disbursed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 R28 588 278.00</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R37 137 861</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R65 726 139.00</a:t>
                      </a:r>
                      <a:endParaRPr lang="en-GB" sz="1000" dirty="0">
                        <a:effectLst/>
                      </a:endParaRPr>
                    </a:p>
                  </a:txBody>
                  <a:tcPr marL="0" marR="0" marT="0" marB="0" anchor="ctr"/>
                </a:tc>
                <a:extLst>
                  <a:ext uri="{0D108BD9-81ED-4DB2-BD59-A6C34878D82A}">
                    <a16:rowId xmlns:a16="http://schemas.microsoft.com/office/drawing/2014/main" xmlns="" val="3618216837"/>
                  </a:ext>
                </a:extLst>
              </a:tr>
              <a:tr h="314407">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1932384538"/>
                  </a:ext>
                </a:extLst>
              </a:tr>
              <a:tr h="540781">
                <a:tc>
                  <a:txBody>
                    <a:bodyPr/>
                    <a:lstStyle/>
                    <a:p>
                      <a:pPr marL="0" algn="l" rtl="0" eaLnBrk="1" latinLnBrk="0" hangingPunct="1">
                        <a:spcBef>
                          <a:spcPts val="0"/>
                        </a:spcBef>
                        <a:spcAft>
                          <a:spcPts val="0"/>
                        </a:spcAft>
                      </a:pPr>
                      <a:r>
                        <a:rPr lang="en-GB" sz="900" kern="1200" dirty="0">
                          <a:effectLst/>
                        </a:rPr>
                        <a:t>Payment received by college 2022</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900" kern="1200" dirty="0">
                        <a:effectLst/>
                      </a:endParaRPr>
                    </a:p>
                  </a:txBody>
                  <a:tcPr marL="0" marR="0" marT="0" marB="0" anchor="ctr"/>
                </a:tc>
                <a:extLst>
                  <a:ext uri="{0D108BD9-81ED-4DB2-BD59-A6C34878D82A}">
                    <a16:rowId xmlns:a16="http://schemas.microsoft.com/office/drawing/2014/main" xmlns="" val="4149345341"/>
                  </a:ext>
                </a:extLst>
              </a:tr>
              <a:tr h="276678">
                <a:tc>
                  <a:txBody>
                    <a:bodyPr/>
                    <a:lstStyle/>
                    <a:p>
                      <a:pPr marL="0" algn="l" rtl="0" eaLnBrk="1" latinLnBrk="0" hangingPunct="1">
                        <a:spcBef>
                          <a:spcPts val="0"/>
                        </a:spcBef>
                        <a:spcAft>
                          <a:spcPts val="0"/>
                        </a:spcAft>
                      </a:pPr>
                      <a:r>
                        <a:rPr lang="en-GB" sz="900" kern="1200" dirty="0">
                          <a:effectLst/>
                        </a:rPr>
                        <a:t>Upfront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GB" sz="900" kern="1200" dirty="0">
                          <a:effectLst/>
                        </a:rPr>
                        <a:t>6516563.00</a:t>
                      </a:r>
                      <a:endParaRPr lang="en-GB"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extLst>
                  <a:ext uri="{0D108BD9-81ED-4DB2-BD59-A6C34878D82A}">
                    <a16:rowId xmlns:a16="http://schemas.microsoft.com/office/drawing/2014/main" xmlns="" val="2729915191"/>
                  </a:ext>
                </a:extLst>
              </a:tr>
              <a:tr h="276678">
                <a:tc>
                  <a:txBody>
                    <a:bodyPr/>
                    <a:lstStyle/>
                    <a:p>
                      <a:pPr marL="0" algn="l" rtl="0" eaLnBrk="1" latinLnBrk="0" hangingPunct="1">
                        <a:spcBef>
                          <a:spcPts val="0"/>
                        </a:spcBef>
                        <a:spcAft>
                          <a:spcPts val="0"/>
                        </a:spcAft>
                      </a:pPr>
                      <a:r>
                        <a:rPr lang="en-GB" sz="900" kern="1200" dirty="0">
                          <a:effectLst/>
                        </a:rPr>
                        <a:t>Other payments </a:t>
                      </a:r>
                      <a:endParaRPr lang="en-GB" sz="1000" dirty="0">
                        <a:effectLst/>
                      </a:endParaRPr>
                    </a:p>
                  </a:txBody>
                  <a:tcPr marL="0" marR="0" marT="0" marB="0" anchor="ctr"/>
                </a:tc>
                <a:tc>
                  <a:txBody>
                    <a:bodyPr/>
                    <a:lstStyle/>
                    <a:p>
                      <a:pPr marL="0" algn="l" rtl="0" eaLnBrk="1" latinLnBrk="0" hangingPunct="1">
                        <a:spcBef>
                          <a:spcPts val="0"/>
                        </a:spcBef>
                        <a:spcAft>
                          <a:spcPts val="0"/>
                        </a:spcAft>
                      </a:pPr>
                      <a:r>
                        <a:rPr lang="en-ZA" sz="900" kern="1200" dirty="0">
                          <a:effectLst/>
                        </a:rPr>
                        <a:t> 25 778 887.56 </a:t>
                      </a: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algn="l" rtl="0" eaLnBrk="1" latinLnBrk="0" hangingPunct="1">
                        <a:spcBef>
                          <a:spcPts val="0"/>
                        </a:spcBef>
                        <a:spcAft>
                          <a:spcPts val="0"/>
                        </a:spcAft>
                      </a:pPr>
                      <a:endParaRPr lang="en-ZA" sz="1000" dirty="0">
                        <a:effectLst/>
                      </a:endParaRPr>
                    </a:p>
                  </a:txBody>
                  <a:tcPr marL="0" marR="0" marT="0" marB="0" anchor="ctr"/>
                </a:tc>
                <a:tc>
                  <a:txBody>
                    <a:bodyPr/>
                    <a:lstStyle/>
                    <a:p>
                      <a:pPr marL="0" lvl="0" algn="l">
                        <a:spcBef>
                          <a:spcPts val="0"/>
                        </a:spcBef>
                        <a:spcAft>
                          <a:spcPts val="0"/>
                        </a:spcAft>
                        <a:buNone/>
                      </a:pPr>
                      <a:r>
                        <a:rPr lang="en-ZA" sz="1000" b="0" i="0" u="none" strike="noStrike" baseline="0" noProof="0" dirty="0">
                          <a:solidFill>
                            <a:srgbClr val="000000"/>
                          </a:solidFill>
                          <a:effectLst/>
                          <a:latin typeface="Century Gothic"/>
                        </a:rPr>
                        <a:t>R32 295 450.56 </a:t>
                      </a:r>
                      <a:endParaRPr lang="en-US" dirty="0"/>
                    </a:p>
                  </a:txBody>
                  <a:tcPr marL="0" marR="0" marT="0" marB="0" anchor="ctr"/>
                </a:tc>
                <a:extLst>
                  <a:ext uri="{0D108BD9-81ED-4DB2-BD59-A6C34878D82A}">
                    <a16:rowId xmlns:a16="http://schemas.microsoft.com/office/drawing/2014/main" xmlns="" val="3565492822"/>
                  </a:ext>
                </a:extLst>
              </a:tr>
            </a:tbl>
          </a:graphicData>
        </a:graphic>
      </p:graphicFrame>
    </p:spTree>
    <p:extLst>
      <p:ext uri="{BB962C8B-B14F-4D97-AF65-F5344CB8AC3E}">
        <p14:creationId xmlns:p14="http://schemas.microsoft.com/office/powerpoint/2010/main" xmlns="" val="319636111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Freeform 11">
            <a:extLst>
              <a:ext uri="{FF2B5EF4-FFF2-40B4-BE49-F238E27FC236}">
                <a16:creationId xmlns:a16="http://schemas.microsoft.com/office/drawing/2014/main" xmlns="" id="{54EEEBD9-D37D-42B9-BE64-2C102B1D6E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Rectangle 9">
            <a:extLst>
              <a:ext uri="{FF2B5EF4-FFF2-40B4-BE49-F238E27FC236}">
                <a16:creationId xmlns:a16="http://schemas.microsoft.com/office/drawing/2014/main" xmlns="" id="{A2F47212-081A-4E41-8623-C5BD41ADDC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941908" y="643467"/>
            <a:ext cx="6719491" cy="5571066"/>
          </a:xfrm>
          <a:prstGeom prst="rect">
            <a:avLst/>
          </a:prstGeom>
          <a:solidFill>
            <a:srgbClr val="FFFFFF"/>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2">
            <a:extLst>
              <a:ext uri="{FF2B5EF4-FFF2-40B4-BE49-F238E27FC236}">
                <a16:creationId xmlns:a16="http://schemas.microsoft.com/office/drawing/2014/main" xmlns="" id="{87710DAD-5C9E-292E-230E-909AF050DB30}"/>
              </a:ext>
            </a:extLst>
          </p:cNvPr>
          <p:cNvGraphicFramePr>
            <a:graphicFrameLocks noGrp="1"/>
          </p:cNvGraphicFramePr>
          <p:nvPr>
            <p:extLst>
              <p:ext uri="{D42A27DB-BD31-4B8C-83A1-F6EECF244321}">
                <p14:modId xmlns:p14="http://schemas.microsoft.com/office/powerpoint/2010/main" xmlns="" val="1367220598"/>
              </p:ext>
            </p:extLst>
          </p:nvPr>
        </p:nvGraphicFramePr>
        <p:xfrm>
          <a:off x="251520" y="116632"/>
          <a:ext cx="8784975" cy="6480719"/>
        </p:xfrm>
        <a:graphic>
          <a:graphicData uri="http://schemas.openxmlformats.org/drawingml/2006/table">
            <a:tbl>
              <a:tblPr firstRow="1" bandRow="1">
                <a:tableStyleId>{5C22544A-7EE6-4342-B048-85BDC9FD1C3A}</a:tableStyleId>
              </a:tblPr>
              <a:tblGrid>
                <a:gridCol w="2012733">
                  <a:extLst>
                    <a:ext uri="{9D8B030D-6E8A-4147-A177-3AD203B41FA5}">
                      <a16:colId xmlns:a16="http://schemas.microsoft.com/office/drawing/2014/main" xmlns="" val="635924954"/>
                    </a:ext>
                  </a:extLst>
                </a:gridCol>
                <a:gridCol w="1018577">
                  <a:extLst>
                    <a:ext uri="{9D8B030D-6E8A-4147-A177-3AD203B41FA5}">
                      <a16:colId xmlns:a16="http://schemas.microsoft.com/office/drawing/2014/main" xmlns="" val="1337908588"/>
                    </a:ext>
                  </a:extLst>
                </a:gridCol>
                <a:gridCol w="1144220">
                  <a:extLst>
                    <a:ext uri="{9D8B030D-6E8A-4147-A177-3AD203B41FA5}">
                      <a16:colId xmlns:a16="http://schemas.microsoft.com/office/drawing/2014/main" xmlns="" val="1694694774"/>
                    </a:ext>
                  </a:extLst>
                </a:gridCol>
                <a:gridCol w="1018577">
                  <a:extLst>
                    <a:ext uri="{9D8B030D-6E8A-4147-A177-3AD203B41FA5}">
                      <a16:colId xmlns:a16="http://schemas.microsoft.com/office/drawing/2014/main" xmlns="" val="3773672789"/>
                    </a:ext>
                  </a:extLst>
                </a:gridCol>
                <a:gridCol w="1018577">
                  <a:extLst>
                    <a:ext uri="{9D8B030D-6E8A-4147-A177-3AD203B41FA5}">
                      <a16:colId xmlns:a16="http://schemas.microsoft.com/office/drawing/2014/main" xmlns="" val="2122607823"/>
                    </a:ext>
                  </a:extLst>
                </a:gridCol>
                <a:gridCol w="1018577">
                  <a:extLst>
                    <a:ext uri="{9D8B030D-6E8A-4147-A177-3AD203B41FA5}">
                      <a16:colId xmlns:a16="http://schemas.microsoft.com/office/drawing/2014/main" xmlns="" val="2627072533"/>
                    </a:ext>
                  </a:extLst>
                </a:gridCol>
                <a:gridCol w="1553714">
                  <a:extLst>
                    <a:ext uri="{9D8B030D-6E8A-4147-A177-3AD203B41FA5}">
                      <a16:colId xmlns:a16="http://schemas.microsoft.com/office/drawing/2014/main" xmlns="" val="935308104"/>
                    </a:ext>
                  </a:extLst>
                </a:gridCol>
              </a:tblGrid>
              <a:tr h="479356">
                <a:tc gridSpan="7">
                  <a:txBody>
                    <a:bodyPr/>
                    <a:lstStyle/>
                    <a:p>
                      <a:pPr marL="0" algn="l" rtl="0" eaLnBrk="1" latinLnBrk="0" hangingPunct="1">
                        <a:spcBef>
                          <a:spcPts val="0"/>
                        </a:spcBef>
                        <a:spcAft>
                          <a:spcPts val="0"/>
                        </a:spcAft>
                      </a:pPr>
                      <a:r>
                        <a:rPr lang="en-GB" sz="1200" kern="1200" dirty="0">
                          <a:effectLst/>
                        </a:rPr>
                        <a:t> Overview  of  NSFAS at  31  March  2023 for Letaba TVET College </a:t>
                      </a:r>
                      <a:endParaRPr lang="en-GB" sz="1200" dirty="0">
                        <a:effectLst/>
                      </a:endParaRPr>
                    </a:p>
                  </a:txBody>
                  <a:tcPr marL="0" marR="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567971523"/>
                  </a:ext>
                </a:extLst>
              </a:tr>
              <a:tr h="456529">
                <a:tc>
                  <a:txBody>
                    <a:bodyPr/>
                    <a:lstStyle/>
                    <a:p>
                      <a:pPr marL="0" algn="l" rtl="0" eaLnBrk="1" latinLnBrk="0" hangingPunct="1">
                        <a:spcBef>
                          <a:spcPts val="0"/>
                        </a:spcBef>
                        <a:spcAft>
                          <a:spcPts val="0"/>
                        </a:spcAft>
                      </a:pPr>
                      <a:r>
                        <a:rPr lang="en-GB" sz="1200" kern="1200" dirty="0">
                          <a:effectLst/>
                        </a:rPr>
                        <a:t>No of students funded for 2023</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3849</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1704642141"/>
                  </a:ext>
                </a:extLst>
              </a:tr>
              <a:tr h="570662">
                <a:tc>
                  <a:txBody>
                    <a:bodyPr/>
                    <a:lstStyle/>
                    <a:p>
                      <a:pPr marL="0" algn="l" rtl="0" eaLnBrk="1" latinLnBrk="0" hangingPunct="1">
                        <a:spcBef>
                          <a:spcPts val="0"/>
                        </a:spcBef>
                        <a:spcAft>
                          <a:spcPts val="0"/>
                        </a:spcAft>
                      </a:pPr>
                      <a:r>
                        <a:rPr lang="en-GB" sz="1200" kern="1200" dirty="0">
                          <a:effectLst/>
                        </a:rPr>
                        <a:t>Registration data uploaded for students 2023</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2360</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76742903"/>
                  </a:ext>
                </a:extLst>
              </a:tr>
              <a:tr h="386048">
                <a:tc>
                  <a:txBody>
                    <a:bodyPr/>
                    <a:lstStyle/>
                    <a:p>
                      <a:pPr marL="0" algn="l" rtl="0" eaLnBrk="1" latinLnBrk="0" hangingPunct="1">
                        <a:spcBef>
                          <a:spcPts val="0"/>
                        </a:spcBef>
                        <a:spcAft>
                          <a:spcPts val="0"/>
                        </a:spcAft>
                      </a:pPr>
                      <a:r>
                        <a:rPr lang="en-GB" sz="1200" kern="1200" dirty="0">
                          <a:effectLst/>
                        </a:rPr>
                        <a:t>Number of students under progress 2023</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1489</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185016435"/>
                  </a:ext>
                </a:extLst>
              </a:tr>
              <a:tr h="194025">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1315753027"/>
                  </a:ext>
                </a:extLst>
              </a:tr>
              <a:tr h="467943">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Tuition </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Accommodation </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Transport </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Actual meals </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Living allowance</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Grand Total </a:t>
                      </a:r>
                      <a:endParaRPr lang="en-GB" sz="1200" dirty="0">
                        <a:effectLst/>
                      </a:endParaRPr>
                    </a:p>
                  </a:txBody>
                  <a:tcPr marL="0" marR="0" marT="0" marB="0" anchor="ctr"/>
                </a:tc>
                <a:extLst>
                  <a:ext uri="{0D108BD9-81ED-4DB2-BD59-A6C34878D82A}">
                    <a16:rowId xmlns:a16="http://schemas.microsoft.com/office/drawing/2014/main" xmlns="" val="3190260838"/>
                  </a:ext>
                </a:extLst>
              </a:tr>
              <a:tr h="467943">
                <a:tc>
                  <a:txBody>
                    <a:bodyPr/>
                    <a:lstStyle/>
                    <a:p>
                      <a:pPr marL="0" algn="l" rtl="0" eaLnBrk="1" latinLnBrk="0" hangingPunct="1">
                        <a:spcBef>
                          <a:spcPts val="0"/>
                        </a:spcBef>
                        <a:spcAft>
                          <a:spcPts val="0"/>
                        </a:spcAft>
                      </a:pPr>
                      <a:r>
                        <a:rPr lang="en-GB" sz="1200" kern="1200" dirty="0">
                          <a:effectLst/>
                        </a:rPr>
                        <a:t>Registration data upload for 2023</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2999468504"/>
                  </a:ext>
                </a:extLst>
              </a:tr>
              <a:tr h="467943">
                <a:tc>
                  <a:txBody>
                    <a:bodyPr/>
                    <a:lstStyle/>
                    <a:p>
                      <a:pPr marL="0" algn="l" rtl="0" eaLnBrk="1" latinLnBrk="0" hangingPunct="1">
                        <a:spcBef>
                          <a:spcPts val="0"/>
                        </a:spcBef>
                        <a:spcAft>
                          <a:spcPts val="0"/>
                        </a:spcAft>
                      </a:pPr>
                      <a:r>
                        <a:rPr lang="en-GB" sz="1200" kern="1200" dirty="0">
                          <a:effectLst/>
                        </a:rPr>
                        <a:t>Number of students –Reg Loaded  2023</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2360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1650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711</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2360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2360</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981188848"/>
                  </a:ext>
                </a:extLst>
              </a:tr>
              <a:tr h="467943">
                <a:tc>
                  <a:txBody>
                    <a:bodyPr/>
                    <a:lstStyle/>
                    <a:p>
                      <a:pPr marL="0" algn="l" rtl="0" eaLnBrk="1" latinLnBrk="0" hangingPunct="1">
                        <a:spcBef>
                          <a:spcPts val="0"/>
                        </a:spcBef>
                        <a:spcAft>
                          <a:spcPts val="0"/>
                        </a:spcAft>
                      </a:pPr>
                      <a:r>
                        <a:rPr lang="en-GB" sz="1200" kern="1200" dirty="0">
                          <a:effectLst/>
                        </a:rPr>
                        <a:t>Amounts – Reg loaded  2023</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R22 917 519.00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R33 492 500.00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R4 181 821.00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R11 334 000.00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R5 751 737.00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ZA" sz="1200" kern="1200" dirty="0">
                          <a:effectLst/>
                        </a:rPr>
                        <a:t>R77 677 577.00</a:t>
                      </a:r>
                      <a:endParaRPr lang="en-ZA" sz="1200" dirty="0">
                        <a:effectLst/>
                      </a:endParaRPr>
                    </a:p>
                  </a:txBody>
                  <a:tcPr marL="0" marR="0" marT="0" marB="0" anchor="ctr"/>
                </a:tc>
                <a:extLst>
                  <a:ext uri="{0D108BD9-81ED-4DB2-BD59-A6C34878D82A}">
                    <a16:rowId xmlns:a16="http://schemas.microsoft.com/office/drawing/2014/main" xmlns="" val="4268645001"/>
                  </a:ext>
                </a:extLst>
              </a:tr>
              <a:tr h="319571">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3466648264"/>
                  </a:ext>
                </a:extLst>
              </a:tr>
              <a:tr h="456529">
                <a:tc>
                  <a:txBody>
                    <a:bodyPr/>
                    <a:lstStyle/>
                    <a:p>
                      <a:pPr marL="0" algn="l" rtl="0" eaLnBrk="1" latinLnBrk="0" hangingPunct="1">
                        <a:spcBef>
                          <a:spcPts val="0"/>
                        </a:spcBef>
                        <a:spcAft>
                          <a:spcPts val="0"/>
                        </a:spcAft>
                      </a:pPr>
                      <a:r>
                        <a:rPr lang="en-GB" sz="1200" kern="1200" dirty="0">
                          <a:effectLst/>
                        </a:rPr>
                        <a:t>Disbursement to college2023</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950880594"/>
                  </a:ext>
                </a:extLst>
              </a:tr>
              <a:tr h="239678">
                <a:tc>
                  <a:txBody>
                    <a:bodyPr/>
                    <a:lstStyle/>
                    <a:p>
                      <a:pPr marL="0" algn="l" rtl="0" eaLnBrk="1" latinLnBrk="0" hangingPunct="1">
                        <a:spcBef>
                          <a:spcPts val="0"/>
                        </a:spcBef>
                        <a:spcAft>
                          <a:spcPts val="0"/>
                        </a:spcAft>
                      </a:pPr>
                      <a:r>
                        <a:rPr lang="en-GB" sz="1200" kern="1200" dirty="0">
                          <a:effectLst/>
                        </a:rPr>
                        <a:t>Number of students </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2138</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1111</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376</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1489</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1489</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1136380048"/>
                  </a:ext>
                </a:extLst>
              </a:tr>
              <a:tr h="467943">
                <a:tc>
                  <a:txBody>
                    <a:bodyPr/>
                    <a:lstStyle/>
                    <a:p>
                      <a:pPr marL="0" algn="l" rtl="0" eaLnBrk="1" latinLnBrk="0" hangingPunct="1">
                        <a:spcBef>
                          <a:spcPts val="0"/>
                        </a:spcBef>
                        <a:spcAft>
                          <a:spcPts val="0"/>
                        </a:spcAft>
                      </a:pPr>
                      <a:r>
                        <a:rPr lang="en-GB" sz="1200" kern="1200" dirty="0">
                          <a:effectLst/>
                        </a:rPr>
                        <a:t>Amount disbursed </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R3 649 786.00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R23 915 000.00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R2 353 982.00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R7 589 000.00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R3 851 271.00</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ZA" sz="1200" kern="1200" dirty="0">
                          <a:effectLst/>
                        </a:rPr>
                        <a:t>R41 359 039.00</a:t>
                      </a:r>
                      <a:endParaRPr lang="en-ZA" sz="1200" dirty="0">
                        <a:effectLst/>
                      </a:endParaRPr>
                    </a:p>
                  </a:txBody>
                  <a:tcPr marL="0" marR="0" marT="0" marB="0" anchor="ctr"/>
                </a:tc>
                <a:extLst>
                  <a:ext uri="{0D108BD9-81ED-4DB2-BD59-A6C34878D82A}">
                    <a16:rowId xmlns:a16="http://schemas.microsoft.com/office/drawing/2014/main" xmlns="" val="2335695064"/>
                  </a:ext>
                </a:extLst>
              </a:tr>
              <a:tr h="194025">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3278277508"/>
                  </a:ext>
                </a:extLst>
              </a:tr>
              <a:tr h="467943">
                <a:tc>
                  <a:txBody>
                    <a:bodyPr/>
                    <a:lstStyle/>
                    <a:p>
                      <a:pPr marL="0" algn="l" rtl="0" eaLnBrk="1" latinLnBrk="0" hangingPunct="1">
                        <a:spcBef>
                          <a:spcPts val="0"/>
                        </a:spcBef>
                        <a:spcAft>
                          <a:spcPts val="0"/>
                        </a:spcAft>
                      </a:pPr>
                      <a:r>
                        <a:rPr lang="en-GB" sz="1200" kern="1200" dirty="0">
                          <a:effectLst/>
                        </a:rPr>
                        <a:t>Payment received by college 2023</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extLst>
                  <a:ext uri="{0D108BD9-81ED-4DB2-BD59-A6C34878D82A}">
                    <a16:rowId xmlns:a16="http://schemas.microsoft.com/office/drawing/2014/main" xmlns="" val="1439340049"/>
                  </a:ext>
                </a:extLst>
              </a:tr>
              <a:tr h="376638">
                <a:tc>
                  <a:txBody>
                    <a:bodyPr/>
                    <a:lstStyle/>
                    <a:p>
                      <a:pPr marL="0" algn="l" rtl="0" eaLnBrk="1" latinLnBrk="0" hangingPunct="1">
                        <a:spcBef>
                          <a:spcPts val="0"/>
                        </a:spcBef>
                        <a:spcAft>
                          <a:spcPts val="0"/>
                        </a:spcAft>
                      </a:pPr>
                      <a:r>
                        <a:rPr lang="en-GB" sz="1200" kern="1200" dirty="0">
                          <a:effectLst/>
                        </a:rPr>
                        <a:t>Upfront </a:t>
                      </a:r>
                      <a:endParaRPr lang="en-GB" sz="1200" dirty="0">
                        <a:effectLst/>
                      </a:endParaRPr>
                    </a:p>
                  </a:txBody>
                  <a:tcPr marL="0" marR="0" marT="0" marB="0" anchor="ctr"/>
                </a:tc>
                <a:tc>
                  <a:txBody>
                    <a:bodyPr/>
                    <a:lstStyle/>
                    <a:p>
                      <a:pPr marL="0" algn="l" rtl="0" eaLnBrk="1" latinLnBrk="0" hangingPunct="1">
                        <a:spcBef>
                          <a:spcPts val="0"/>
                        </a:spcBef>
                        <a:spcAft>
                          <a:spcPts val="0"/>
                        </a:spcAft>
                      </a:pPr>
                      <a:r>
                        <a:rPr lang="en-GB" sz="1200" kern="1200" dirty="0">
                          <a:effectLst/>
                        </a:rPr>
                        <a:t>R70 66 529.00</a:t>
                      </a:r>
                      <a:endParaRPr lang="en-GB"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endParaRPr lang="en-ZA" sz="1200" dirty="0">
                        <a:effectLst/>
                      </a:endParaRPr>
                    </a:p>
                  </a:txBody>
                  <a:tcPr marL="0" marR="0" marT="0" marB="0" anchor="ctr"/>
                </a:tc>
                <a:tc>
                  <a:txBody>
                    <a:bodyPr/>
                    <a:lstStyle/>
                    <a:p>
                      <a:pPr marL="0" algn="l" rtl="0" eaLnBrk="1" latinLnBrk="0" hangingPunct="1">
                        <a:spcBef>
                          <a:spcPts val="0"/>
                        </a:spcBef>
                        <a:spcAft>
                          <a:spcPts val="0"/>
                        </a:spcAft>
                      </a:pPr>
                      <a:r>
                        <a:rPr lang="en-ZA" sz="1200" dirty="0">
                          <a:effectLst/>
                        </a:rPr>
                        <a:t>R70 66 529.00</a:t>
                      </a:r>
                    </a:p>
                  </a:txBody>
                  <a:tcPr marL="0" marR="0" marT="0" marB="0" anchor="ctr"/>
                </a:tc>
                <a:extLst>
                  <a:ext uri="{0D108BD9-81ED-4DB2-BD59-A6C34878D82A}">
                    <a16:rowId xmlns:a16="http://schemas.microsoft.com/office/drawing/2014/main" xmlns="" val="686006622"/>
                  </a:ext>
                </a:extLst>
              </a:tr>
            </a:tbl>
          </a:graphicData>
        </a:graphic>
      </p:graphicFrame>
    </p:spTree>
    <p:extLst>
      <p:ext uri="{BB962C8B-B14F-4D97-AF65-F5344CB8AC3E}">
        <p14:creationId xmlns:p14="http://schemas.microsoft.com/office/powerpoint/2010/main" xmlns="" val="77879811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1715294"/>
          </a:xfrm>
        </p:spPr>
        <p:txBody>
          <a:bodyPr>
            <a:normAutofit/>
          </a:bodyPr>
          <a:lstStyle/>
          <a:p>
            <a:r>
              <a:rPr lang="en-ZA" sz="6000" b="1" dirty="0">
                <a:latin typeface="Arial"/>
                <a:cs typeface="Arial"/>
              </a:rPr>
              <a:t>THANK YOU!!</a:t>
            </a:r>
          </a:p>
        </p:txBody>
      </p:sp>
      <p:sp>
        <p:nvSpPr>
          <p:cNvPr id="3" name="Subtitle 2"/>
          <p:cNvSpPr>
            <a:spLocks noGrp="1"/>
          </p:cNvSpPr>
          <p:nvPr>
            <p:ph type="subTitle" idx="1"/>
          </p:nvPr>
        </p:nvSpPr>
        <p:spPr/>
        <p:txBody>
          <a:bodyPr/>
          <a:lstStyle/>
          <a:p>
            <a:r>
              <a:rPr lang="en-ZA" dirty="0"/>
              <a:t> </a:t>
            </a:r>
          </a:p>
        </p:txBody>
      </p:sp>
    </p:spTree>
    <p:extLst>
      <p:ext uri="{BB962C8B-B14F-4D97-AF65-F5344CB8AC3E}">
        <p14:creationId xmlns:p14="http://schemas.microsoft.com/office/powerpoint/2010/main" xmlns="" val="412304356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2D4195-7C57-CC44-6D99-DFA547A5F1DB}"/>
              </a:ext>
            </a:extLst>
          </p:cNvPr>
          <p:cNvSpPr>
            <a:spLocks noGrp="1"/>
          </p:cNvSpPr>
          <p:nvPr>
            <p:ph type="title"/>
          </p:nvPr>
        </p:nvSpPr>
        <p:spPr>
          <a:xfrm>
            <a:off x="1096206" y="116632"/>
            <a:ext cx="7438195" cy="1036276"/>
          </a:xfrm>
        </p:spPr>
        <p:txBody>
          <a:bodyPr/>
          <a:lstStyle/>
          <a:p>
            <a:r>
              <a:rPr lang="en-ZA" b="1" dirty="0"/>
              <a:t>2.	VISION AND MISSION</a:t>
            </a:r>
          </a:p>
        </p:txBody>
      </p:sp>
      <p:sp>
        <p:nvSpPr>
          <p:cNvPr id="3" name="Content Placeholder 2">
            <a:extLst>
              <a:ext uri="{FF2B5EF4-FFF2-40B4-BE49-F238E27FC236}">
                <a16:creationId xmlns:a16="http://schemas.microsoft.com/office/drawing/2014/main" xmlns="" id="{03E93C30-8AD4-A790-AA92-E81EDA214DC0}"/>
              </a:ext>
            </a:extLst>
          </p:cNvPr>
          <p:cNvSpPr>
            <a:spLocks noGrp="1"/>
          </p:cNvSpPr>
          <p:nvPr>
            <p:ph idx="1"/>
          </p:nvPr>
        </p:nvSpPr>
        <p:spPr>
          <a:xfrm>
            <a:off x="323528" y="1412776"/>
            <a:ext cx="8568952" cy="3672408"/>
          </a:xfrm>
        </p:spPr>
        <p:txBody>
          <a:bodyPr/>
          <a:lstStyle/>
          <a:p>
            <a:pPr marL="0" indent="0">
              <a:buNone/>
            </a:pPr>
            <a:r>
              <a:rPr lang="en-GB" sz="2000" b="1" dirty="0"/>
              <a:t>VISION:</a:t>
            </a:r>
          </a:p>
          <a:p>
            <a:r>
              <a:rPr lang="en-GB" dirty="0"/>
              <a:t>To be the college of choice in Technical and Vocational Education and Training</a:t>
            </a:r>
          </a:p>
          <a:p>
            <a:endParaRPr lang="en-GB" dirty="0"/>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GB"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MISSION:</a:t>
            </a:r>
            <a:endParaRPr lang="en-GB" sz="2000" b="1" dirty="0"/>
          </a:p>
          <a:p>
            <a:r>
              <a:rPr lang="en-GB" dirty="0"/>
              <a:t>To provide responsive quality skills development programmes.</a:t>
            </a:r>
          </a:p>
          <a:p>
            <a:endParaRPr lang="en-GB" dirty="0"/>
          </a:p>
        </p:txBody>
      </p:sp>
      <p:sp>
        <p:nvSpPr>
          <p:cNvPr id="5" name="Slide Number Placeholder 4">
            <a:extLst>
              <a:ext uri="{FF2B5EF4-FFF2-40B4-BE49-F238E27FC236}">
                <a16:creationId xmlns:a16="http://schemas.microsoft.com/office/drawing/2014/main" xmlns="" id="{B80D4CE1-1BE4-F11F-5105-A2365CC0958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AD93096-5B34-4342-9326-69289CEAE4C2}" type="slidenum">
              <a:rPr kumimoji="0" lang="en-US"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2000" b="0" i="0" u="none" strike="noStrike" kern="1200" cap="none" spc="0" normalizeH="0" baseline="0" noProof="0" dirty="0">
              <a:ln>
                <a:noFill/>
              </a:ln>
              <a:solidFill>
                <a:srgbClr val="FF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xmlns="" val="332931135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8C78EE-153B-C6BD-6F3D-BA8EC10F7C1D}"/>
              </a:ext>
            </a:extLst>
          </p:cNvPr>
          <p:cNvSpPr>
            <a:spLocks noGrp="1"/>
          </p:cNvSpPr>
          <p:nvPr>
            <p:ph type="title"/>
          </p:nvPr>
        </p:nvSpPr>
        <p:spPr>
          <a:xfrm>
            <a:off x="511228" y="109672"/>
            <a:ext cx="8309244" cy="678111"/>
          </a:xfrm>
        </p:spPr>
        <p:txBody>
          <a:bodyPr/>
          <a:lstStyle/>
          <a:p>
            <a:r>
              <a:rPr lang="en-ZA" b="1" dirty="0"/>
              <a:t>3. CORE VALUES</a:t>
            </a:r>
          </a:p>
        </p:txBody>
      </p:sp>
      <p:graphicFrame>
        <p:nvGraphicFramePr>
          <p:cNvPr id="6" name="Content Placeholder 5">
            <a:extLst>
              <a:ext uri="{FF2B5EF4-FFF2-40B4-BE49-F238E27FC236}">
                <a16:creationId xmlns:a16="http://schemas.microsoft.com/office/drawing/2014/main" xmlns="" id="{2844EED0-79DE-24E4-7013-D611ACD6736F}"/>
              </a:ext>
            </a:extLst>
          </p:cNvPr>
          <p:cNvGraphicFramePr>
            <a:graphicFrameLocks noGrp="1"/>
          </p:cNvGraphicFramePr>
          <p:nvPr>
            <p:ph idx="1"/>
            <p:extLst>
              <p:ext uri="{D42A27DB-BD31-4B8C-83A1-F6EECF244321}">
                <p14:modId xmlns:p14="http://schemas.microsoft.com/office/powerpoint/2010/main" xmlns="" val="2662873072"/>
              </p:ext>
            </p:extLst>
          </p:nvPr>
        </p:nvGraphicFramePr>
        <p:xfrm>
          <a:off x="511228" y="752355"/>
          <a:ext cx="8309244" cy="6048032"/>
        </p:xfrm>
        <a:graphic>
          <a:graphicData uri="http://schemas.openxmlformats.org/drawingml/2006/table">
            <a:tbl>
              <a:tblPr firstRow="1" firstCol="1" bandRow="1"/>
              <a:tblGrid>
                <a:gridCol w="1765925">
                  <a:extLst>
                    <a:ext uri="{9D8B030D-6E8A-4147-A177-3AD203B41FA5}">
                      <a16:colId xmlns:a16="http://schemas.microsoft.com/office/drawing/2014/main" xmlns="" val="3559376631"/>
                    </a:ext>
                  </a:extLst>
                </a:gridCol>
                <a:gridCol w="6543319">
                  <a:extLst>
                    <a:ext uri="{9D8B030D-6E8A-4147-A177-3AD203B41FA5}">
                      <a16:colId xmlns:a16="http://schemas.microsoft.com/office/drawing/2014/main" xmlns="" val="2706049461"/>
                    </a:ext>
                  </a:extLst>
                </a:gridCol>
              </a:tblGrid>
              <a:tr h="431750">
                <a:tc>
                  <a:txBody>
                    <a:bodyPr/>
                    <a:lstStyle/>
                    <a:p>
                      <a:pPr algn="just">
                        <a:lnSpc>
                          <a:spcPct val="115000"/>
                        </a:lnSpc>
                        <a:spcAft>
                          <a:spcPts val="80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VALUE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4BC96"/>
                    </a:solidFill>
                  </a:tcPr>
                </a:tc>
                <a:tc>
                  <a:txBody>
                    <a:bodyPr/>
                    <a:lstStyle/>
                    <a:p>
                      <a:pPr algn="just">
                        <a:lnSpc>
                          <a:spcPct val="115000"/>
                        </a:lnSpc>
                        <a:spcAft>
                          <a:spcPts val="800"/>
                        </a:spcAft>
                      </a:pPr>
                      <a:r>
                        <a:rPr lang="en-US" sz="1400" b="1" dirty="0">
                          <a:solidFill>
                            <a:srgbClr val="000000"/>
                          </a:solidFill>
                          <a:effectLst/>
                          <a:latin typeface="+mn-lt"/>
                          <a:ea typeface="Times New Roman" panose="02020603050405020304" pitchFamily="18" charset="0"/>
                          <a:cs typeface="Times New Roman" panose="02020603050405020304" pitchFamily="18" charset="0"/>
                        </a:rPr>
                        <a:t>BEHAVIOUR</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4BC96"/>
                    </a:solidFill>
                  </a:tcPr>
                </a:tc>
                <a:extLst>
                  <a:ext uri="{0D108BD9-81ED-4DB2-BD59-A6C34878D82A}">
                    <a16:rowId xmlns:a16="http://schemas.microsoft.com/office/drawing/2014/main" xmlns="" val="3711985679"/>
                  </a:ext>
                </a:extLst>
              </a:tr>
              <a:tr h="531531">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Leadership</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We value leadership in directing performance of others in the TVET sector and leading the way.</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1564821"/>
                  </a:ext>
                </a:extLst>
              </a:tr>
              <a:tr h="580959">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Teamwork</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Our employees work as a team and value the contributions of each individual. We know that our people are our most important resource.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7701849"/>
                  </a:ext>
                </a:extLst>
              </a:tr>
              <a:tr h="640990">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Creativity</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Implement innovative technological methods of achieving our goals and exceeding the expectations of our stakeholders.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7444172"/>
                  </a:ext>
                </a:extLst>
              </a:tr>
              <a:tr h="531531">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Innovative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Create and implement ICT solutions that will enable modernized business solutions.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54009276"/>
                  </a:ext>
                </a:extLst>
              </a:tr>
              <a:tr h="640990">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Integrity</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Maintain the highest level of ethics, professionalism, and discretion in interaction with staff, students, and other stakeholders.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62995560"/>
                  </a:ext>
                </a:extLst>
              </a:tr>
              <a:tr h="531531">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Respect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Recognition the worth and dignity of each individual and each one’s capacity to make unique contributions.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31775183"/>
                  </a:ext>
                </a:extLst>
              </a:tr>
              <a:tr h="431750">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Accountability </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All stakeholders should own up to their actions.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51433359"/>
                  </a:ext>
                </a:extLst>
              </a:tr>
              <a:tr h="431750">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Empathy</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Strive towards understanding and having compassion for one another.</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5620300"/>
                  </a:ext>
                </a:extLst>
              </a:tr>
              <a:tr h="431750">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Unity</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Foster teamwork, dedication, and commitment.</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45010435"/>
                  </a:ext>
                </a:extLst>
              </a:tr>
              <a:tr h="431750">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Excellence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Being the centre of excellence</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013226"/>
                  </a:ext>
                </a:extLst>
              </a:tr>
              <a:tr h="431750">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Transparency</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en-US" sz="1400" dirty="0">
                          <a:effectLst/>
                          <a:latin typeface="+mn-lt"/>
                          <a:ea typeface="Times New Roman" panose="02020603050405020304" pitchFamily="18" charset="0"/>
                          <a:cs typeface="Times New Roman" panose="02020603050405020304" pitchFamily="18" charset="0"/>
                        </a:rPr>
                        <a:t>Create a culture of openness and fairness.</a:t>
                      </a:r>
                      <a:endParaRPr lang="en-ZA" sz="1400" dirty="0">
                        <a:effectLst/>
                        <a:latin typeface="+mn-lt"/>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77932971"/>
                  </a:ext>
                </a:extLst>
              </a:tr>
            </a:tbl>
          </a:graphicData>
        </a:graphic>
      </p:graphicFrame>
    </p:spTree>
    <p:extLst>
      <p:ext uri="{BB962C8B-B14F-4D97-AF65-F5344CB8AC3E}">
        <p14:creationId xmlns:p14="http://schemas.microsoft.com/office/powerpoint/2010/main" xmlns="" val="408718504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078" y="314910"/>
            <a:ext cx="7461773" cy="716658"/>
          </a:xfrm>
        </p:spPr>
        <p:txBody>
          <a:bodyPr>
            <a:normAutofit/>
          </a:bodyPr>
          <a:lstStyle/>
          <a:p>
            <a:r>
              <a:rPr lang="en-ZA" sz="3600" b="1" dirty="0">
                <a:latin typeface="Arial"/>
                <a:cs typeface="Arial"/>
              </a:rPr>
              <a:t>4. Governance</a:t>
            </a:r>
          </a:p>
        </p:txBody>
      </p:sp>
      <p:sp>
        <p:nvSpPr>
          <p:cNvPr id="3" name="Content Placeholder 2"/>
          <p:cNvSpPr>
            <a:spLocks noGrp="1"/>
          </p:cNvSpPr>
          <p:nvPr>
            <p:ph idx="1"/>
          </p:nvPr>
        </p:nvSpPr>
        <p:spPr>
          <a:xfrm>
            <a:off x="251520" y="1052736"/>
            <a:ext cx="8376939" cy="5544616"/>
          </a:xfrm>
        </p:spPr>
        <p:txBody>
          <a:bodyPr vert="horz" lIns="91440" tIns="45720" rIns="91440" bIns="45720" rtlCol="0" anchor="t">
            <a:normAutofit/>
          </a:bodyPr>
          <a:lstStyle/>
          <a:p>
            <a:endParaRPr lang="en-ZA" sz="1600" dirty="0">
              <a:solidFill>
                <a:srgbClr val="FF0000"/>
              </a:solidFill>
              <a:latin typeface="Arial"/>
              <a:cs typeface="Arial"/>
            </a:endParaRPr>
          </a:p>
          <a:p>
            <a:pPr algn="just"/>
            <a:endParaRPr lang="en-US" sz="2000" dirty="0">
              <a:solidFill>
                <a:schemeClr val="tx1"/>
              </a:solidFill>
              <a:latin typeface="Arial"/>
              <a:cs typeface="Arial"/>
            </a:endParaRPr>
          </a:p>
          <a:p>
            <a:pPr algn="just"/>
            <a:r>
              <a:rPr lang="en-US" sz="2000" dirty="0">
                <a:solidFill>
                  <a:schemeClr val="tx1"/>
                </a:solidFill>
                <a:latin typeface="Arial"/>
                <a:cs typeface="Arial"/>
              </a:rPr>
              <a:t>The Minister appointed an Independent Investigator to examine the conflict between the Council and Management of Letaba TVET College. </a:t>
            </a:r>
            <a:endParaRPr lang="en-GB" sz="2000" dirty="0">
              <a:solidFill>
                <a:schemeClr val="tx1"/>
              </a:solidFill>
              <a:latin typeface="Arial"/>
              <a:cs typeface="Arial"/>
            </a:endParaRPr>
          </a:p>
          <a:p>
            <a:pPr algn="just"/>
            <a:r>
              <a:rPr lang="en-US" sz="2000" dirty="0">
                <a:solidFill>
                  <a:schemeClr val="tx1"/>
                </a:solidFill>
                <a:latin typeface="Arial"/>
                <a:cs typeface="Arial"/>
              </a:rPr>
              <a:t>The report was received by the Minister and thereafter the College Council of Letaba TVET College was dissolved on 15 May 2022</a:t>
            </a:r>
            <a:r>
              <a:rPr lang="en-GB" sz="2000" dirty="0">
                <a:solidFill>
                  <a:schemeClr val="tx1"/>
                </a:solidFill>
                <a:latin typeface="Arial"/>
                <a:cs typeface="Arial"/>
              </a:rPr>
              <a:t>. </a:t>
            </a:r>
          </a:p>
          <a:p>
            <a:pPr algn="just"/>
            <a:r>
              <a:rPr lang="en-GB" sz="2000" dirty="0">
                <a:solidFill>
                  <a:schemeClr val="tx1"/>
                </a:solidFill>
                <a:latin typeface="Arial"/>
                <a:cs typeface="Arial"/>
              </a:rPr>
              <a:t>The Minister appointed </a:t>
            </a:r>
            <a:r>
              <a:rPr lang="en-US" sz="2000" dirty="0">
                <a:solidFill>
                  <a:schemeClr val="tx1"/>
                </a:solidFill>
                <a:latin typeface="Arial"/>
                <a:cs typeface="Arial"/>
              </a:rPr>
              <a:t>an Indepe</a:t>
            </a:r>
            <a:r>
              <a:rPr lang="en-GB" sz="2000" dirty="0">
                <a:solidFill>
                  <a:schemeClr val="tx1"/>
                </a:solidFill>
                <a:latin typeface="Arial"/>
                <a:cs typeface="Arial"/>
              </a:rPr>
              <a:t>n</a:t>
            </a:r>
            <a:r>
              <a:rPr lang="en-US" sz="2000" dirty="0">
                <a:solidFill>
                  <a:schemeClr val="tx1"/>
                </a:solidFill>
                <a:latin typeface="Arial"/>
                <a:cs typeface="Arial"/>
              </a:rPr>
              <a:t>dent  Administrator to take over the</a:t>
            </a:r>
            <a:r>
              <a:rPr lang="en-GB" sz="2000" dirty="0">
                <a:solidFill>
                  <a:schemeClr val="tx1"/>
                </a:solidFill>
                <a:latin typeface="Arial"/>
                <a:cs typeface="Arial"/>
              </a:rPr>
              <a:t>e </a:t>
            </a:r>
            <a:r>
              <a:rPr lang="en-US" sz="2000" dirty="0">
                <a:solidFill>
                  <a:schemeClr val="tx1"/>
                </a:solidFill>
                <a:latin typeface="Arial"/>
                <a:cs typeface="Arial"/>
              </a:rPr>
              <a:t>responsibility</a:t>
            </a:r>
            <a:r>
              <a:rPr lang="en-GB" sz="2000" dirty="0">
                <a:solidFill>
                  <a:schemeClr val="tx1"/>
                </a:solidFill>
                <a:latin typeface="Arial"/>
                <a:cs typeface="Arial"/>
              </a:rPr>
              <a:t> </a:t>
            </a:r>
            <a:r>
              <a:rPr lang="en-US" sz="2000" dirty="0">
                <a:solidFill>
                  <a:schemeClr val="tx1"/>
                </a:solidFill>
                <a:latin typeface="Arial"/>
                <a:cs typeface="Arial"/>
              </a:rPr>
              <a:t> of governance </a:t>
            </a:r>
            <a:r>
              <a:rPr lang="en-GB" sz="2000" dirty="0">
                <a:solidFill>
                  <a:schemeClr val="tx1"/>
                </a:solidFill>
                <a:latin typeface="Arial"/>
                <a:cs typeface="Arial"/>
              </a:rPr>
              <a:t>of the College until a new council is</a:t>
            </a:r>
            <a:r>
              <a:rPr lang="en-US" sz="2000" dirty="0">
                <a:solidFill>
                  <a:schemeClr val="tx1"/>
                </a:solidFill>
                <a:latin typeface="Arial"/>
                <a:cs typeface="Arial"/>
              </a:rPr>
              <a:t> appointed</a:t>
            </a:r>
            <a:r>
              <a:rPr lang="en-GB" sz="2000" dirty="0">
                <a:solidFill>
                  <a:schemeClr val="tx1"/>
                </a:solidFill>
                <a:latin typeface="Arial"/>
                <a:cs typeface="Arial"/>
              </a:rPr>
              <a:t>.</a:t>
            </a:r>
            <a:r>
              <a:rPr lang="en-US" sz="2000" dirty="0">
                <a:solidFill>
                  <a:schemeClr val="tx1"/>
                </a:solidFill>
                <a:latin typeface="Arial"/>
                <a:cs typeface="Arial"/>
              </a:rPr>
              <a:t> </a:t>
            </a:r>
          </a:p>
          <a:p>
            <a:pPr algn="just"/>
            <a:endParaRPr lang="en-US" sz="2000" dirty="0">
              <a:solidFill>
                <a:schemeClr val="tx1"/>
              </a:solidFill>
              <a:latin typeface="Arial"/>
              <a:cs typeface="Arial"/>
            </a:endParaRPr>
          </a:p>
          <a:p>
            <a:pPr algn="just"/>
            <a:endParaRPr lang="en-US" sz="2000" dirty="0">
              <a:solidFill>
                <a:schemeClr val="tx1"/>
              </a:solidFill>
              <a:latin typeface="Arial"/>
              <a:cs typeface="Arial"/>
            </a:endParaRPr>
          </a:p>
          <a:p>
            <a:pPr marL="0" indent="0" algn="just">
              <a:buNone/>
            </a:pPr>
            <a:endParaRPr lang="en-ZA" dirty="0"/>
          </a:p>
          <a:p>
            <a:pPr marL="0" indent="0" algn="just">
              <a:buNone/>
            </a:pPr>
            <a:r>
              <a:rPr lang="en-ZA" dirty="0"/>
              <a:t> </a:t>
            </a:r>
          </a:p>
        </p:txBody>
      </p:sp>
    </p:spTree>
    <p:extLst>
      <p:ext uri="{BB962C8B-B14F-4D97-AF65-F5344CB8AC3E}">
        <p14:creationId xmlns:p14="http://schemas.microsoft.com/office/powerpoint/2010/main" xmlns="" val="153910356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656859" cy="576064"/>
          </a:xfrm>
        </p:spPr>
        <p:txBody>
          <a:bodyPr>
            <a:normAutofit fontScale="90000"/>
          </a:bodyPr>
          <a:lstStyle/>
          <a:p>
            <a:r>
              <a:rPr lang="en-ZA" sz="3600" b="1" dirty="0">
                <a:latin typeface="Arial"/>
                <a:cs typeface="Arial"/>
              </a:rPr>
              <a:t> Governance continues</a:t>
            </a:r>
          </a:p>
        </p:txBody>
      </p:sp>
      <p:sp>
        <p:nvSpPr>
          <p:cNvPr id="3" name="Content Placeholder 2"/>
          <p:cNvSpPr>
            <a:spLocks noGrp="1"/>
          </p:cNvSpPr>
          <p:nvPr>
            <p:ph idx="1"/>
          </p:nvPr>
        </p:nvSpPr>
        <p:spPr>
          <a:xfrm>
            <a:off x="251520" y="1052736"/>
            <a:ext cx="8376939" cy="5544616"/>
          </a:xfrm>
        </p:spPr>
        <p:txBody>
          <a:bodyPr vert="horz" lIns="91440" tIns="45720" rIns="91440" bIns="45720" rtlCol="0" anchor="t">
            <a:normAutofit fontScale="92500" lnSpcReduction="10000"/>
          </a:bodyPr>
          <a:lstStyle/>
          <a:p>
            <a:endParaRPr lang="en-ZA" sz="1600" dirty="0">
              <a:solidFill>
                <a:srgbClr val="FF0000"/>
              </a:solidFill>
              <a:latin typeface="Arial"/>
              <a:cs typeface="Arial"/>
            </a:endParaRPr>
          </a:p>
          <a:p>
            <a:pPr algn="just"/>
            <a:r>
              <a:rPr lang="en-US" sz="1800" dirty="0">
                <a:solidFill>
                  <a:schemeClr val="tx1"/>
                </a:solidFill>
                <a:latin typeface="Arial"/>
                <a:cs typeface="Arial"/>
              </a:rPr>
              <a:t>The Independent Administrator assumed duty in November 2022. The Independent Administrator </a:t>
            </a:r>
            <a:r>
              <a:rPr lang="en-GB" sz="1800" dirty="0">
                <a:solidFill>
                  <a:schemeClr val="tx1"/>
                </a:solidFill>
                <a:latin typeface="Arial"/>
                <a:cs typeface="Arial"/>
              </a:rPr>
              <a:t>established</a:t>
            </a:r>
            <a:r>
              <a:rPr lang="en-ZA" sz="1800" dirty="0">
                <a:latin typeface="Arial" panose="020B0604020202020204" pitchFamily="34" charset="0"/>
                <a:ea typeface="Calibri" panose="020F0502020204030204" pitchFamily="34" charset="0"/>
              </a:rPr>
              <a:t> </a:t>
            </a:r>
            <a:r>
              <a:rPr lang="en-GB" sz="1800" dirty="0">
                <a:latin typeface="Arial" panose="020B0604020202020204" pitchFamily="34" charset="0"/>
                <a:ea typeface="Calibri" panose="020F0502020204030204" pitchFamily="34" charset="0"/>
              </a:rPr>
              <a:t>governance </a:t>
            </a:r>
            <a:r>
              <a:rPr lang="en-ZA" sz="1800" dirty="0">
                <a:latin typeface="Arial" panose="020B0604020202020204" pitchFamily="34" charset="0"/>
                <a:ea typeface="Calibri" panose="020F0502020204030204" pitchFamily="34" charset="0"/>
              </a:rPr>
              <a:t>Committees and had first meetings between November </a:t>
            </a:r>
            <a:r>
              <a:rPr lang="en-GB" sz="1800" dirty="0">
                <a:latin typeface="Arial" panose="020B0604020202020204" pitchFamily="34" charset="0"/>
                <a:ea typeface="Calibri" panose="020F0502020204030204" pitchFamily="34" charset="0"/>
              </a:rPr>
              <a:t>and </a:t>
            </a:r>
            <a:r>
              <a:rPr lang="en-ZA" sz="1800" dirty="0">
                <a:latin typeface="Arial" panose="020B0604020202020204" pitchFamily="34" charset="0"/>
                <a:ea typeface="Calibri" panose="020F0502020204030204" pitchFamily="34" charset="0"/>
              </a:rPr>
              <a:t>December</a:t>
            </a:r>
            <a:r>
              <a:rPr lang="en-GB" sz="1800" dirty="0">
                <a:latin typeface="Arial" panose="020B0604020202020204" pitchFamily="34" charset="0"/>
                <a:ea typeface="Calibri" panose="020F0502020204030204" pitchFamily="34" charset="0"/>
              </a:rPr>
              <a:t> 2022</a:t>
            </a:r>
            <a:r>
              <a:rPr lang="en-US" sz="1800" dirty="0">
                <a:solidFill>
                  <a:schemeClr val="tx1"/>
                </a:solidFill>
                <a:latin typeface="Arial"/>
                <a:ea typeface="Calibri" panose="020F0502020204030204" pitchFamily="34" charset="0"/>
                <a:cs typeface="Arial"/>
              </a:rPr>
              <a:t>.</a:t>
            </a:r>
          </a:p>
          <a:p>
            <a:pPr algn="just"/>
            <a:r>
              <a:rPr lang="en-US" sz="1800" dirty="0">
                <a:solidFill>
                  <a:schemeClr val="tx1"/>
                </a:solidFill>
                <a:latin typeface="Arial"/>
                <a:cs typeface="Arial"/>
              </a:rPr>
              <a:t>All the committee meetings (Audit and Risk, Finance, Planning and Resources, ICT, Human Resources) and Academic Board for quarter 4 of 2022 and quarter 1of 2023 were held  with the exception of the Audit and Risk Committee quarter 1 of 2023 which was delayed due to the submission of Annual Financial Statements and AGSA being onsite.</a:t>
            </a:r>
          </a:p>
          <a:p>
            <a:pPr algn="just"/>
            <a:r>
              <a:rPr lang="en-US" sz="1800" dirty="0">
                <a:solidFill>
                  <a:schemeClr val="tx1"/>
                </a:solidFill>
                <a:latin typeface="Arial"/>
                <a:cs typeface="Arial"/>
              </a:rPr>
              <a:t>The Administrator </a:t>
            </a:r>
            <a:r>
              <a:rPr lang="en-GB" sz="1800" dirty="0">
                <a:solidFill>
                  <a:schemeClr val="tx1"/>
                </a:solidFill>
                <a:latin typeface="Arial"/>
                <a:cs typeface="Arial"/>
              </a:rPr>
              <a:t>approved ??? Recommendations from committees which are now referred to as governance </a:t>
            </a:r>
            <a:r>
              <a:rPr lang="en-US" sz="1800" dirty="0">
                <a:solidFill>
                  <a:schemeClr val="tx1"/>
                </a:solidFill>
                <a:latin typeface="Arial"/>
                <a:cs typeface="Arial"/>
              </a:rPr>
              <a:t>resolutions including </a:t>
            </a:r>
            <a:r>
              <a:rPr lang="en-GB" sz="1800" dirty="0">
                <a:solidFill>
                  <a:schemeClr val="tx1"/>
                </a:solidFill>
                <a:latin typeface="Arial"/>
                <a:cs typeface="Arial"/>
              </a:rPr>
              <a:t>but not limited to Budget 2023, </a:t>
            </a:r>
            <a:r>
              <a:rPr lang="en-US" sz="1800" dirty="0">
                <a:solidFill>
                  <a:schemeClr val="tx1"/>
                </a:solidFill>
                <a:latin typeface="Arial"/>
                <a:cs typeface="Arial"/>
              </a:rPr>
              <a:t>the approval of reviewed college policies, </a:t>
            </a:r>
            <a:r>
              <a:rPr lang="en-GB" sz="1800" dirty="0">
                <a:solidFill>
                  <a:schemeClr val="tx1"/>
                </a:solidFill>
                <a:latin typeface="Arial"/>
                <a:cs typeface="Arial"/>
              </a:rPr>
              <a:t>draft Annual Financial Statements and audited annual financial statements. </a:t>
            </a:r>
          </a:p>
          <a:p>
            <a:pPr algn="just"/>
            <a:r>
              <a:rPr lang="en-US" sz="1800" dirty="0">
                <a:solidFill>
                  <a:schemeClr val="tx1"/>
                </a:solidFill>
                <a:latin typeface="Arial"/>
                <a:cs typeface="Arial"/>
              </a:rPr>
              <a:t>The College held a Strategy Prioritization session on 03-04 February 2023, where critical areas that needed urgent actioning were identified and will be followed up.</a:t>
            </a:r>
          </a:p>
          <a:p>
            <a:pPr algn="just"/>
            <a:endParaRPr lang="en-US" sz="1800" dirty="0">
              <a:solidFill>
                <a:schemeClr val="tx1"/>
              </a:solidFill>
              <a:latin typeface="Arial"/>
              <a:cs typeface="Arial"/>
            </a:endParaRPr>
          </a:p>
          <a:p>
            <a:pPr algn="just"/>
            <a:endParaRPr lang="en-US" sz="1600" dirty="0">
              <a:solidFill>
                <a:schemeClr val="tx1"/>
              </a:solidFill>
              <a:latin typeface="Arial"/>
              <a:cs typeface="Arial"/>
            </a:endParaRPr>
          </a:p>
          <a:p>
            <a:pPr marL="0" indent="0" algn="just">
              <a:buNone/>
            </a:pPr>
            <a:endParaRPr lang="en-ZA" dirty="0"/>
          </a:p>
          <a:p>
            <a:pPr marL="0" indent="0" algn="just">
              <a:buNone/>
            </a:pPr>
            <a:r>
              <a:rPr lang="en-ZA" dirty="0"/>
              <a:t> </a:t>
            </a:r>
          </a:p>
        </p:txBody>
      </p:sp>
    </p:spTree>
    <p:extLst>
      <p:ext uri="{BB962C8B-B14F-4D97-AF65-F5344CB8AC3E}">
        <p14:creationId xmlns:p14="http://schemas.microsoft.com/office/powerpoint/2010/main" xmlns="" val="209675908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686" y="116632"/>
            <a:ext cx="7461773" cy="576064"/>
          </a:xfrm>
        </p:spPr>
        <p:txBody>
          <a:bodyPr>
            <a:normAutofit fontScale="90000"/>
          </a:bodyPr>
          <a:lstStyle/>
          <a:p>
            <a:r>
              <a:rPr lang="en-ZA" sz="3600" b="1" dirty="0">
                <a:latin typeface="Arial"/>
                <a:cs typeface="Arial"/>
              </a:rPr>
              <a:t> 5. Management Composition </a:t>
            </a:r>
          </a:p>
        </p:txBody>
      </p:sp>
      <p:sp>
        <p:nvSpPr>
          <p:cNvPr id="3" name="Content Placeholder 2"/>
          <p:cNvSpPr>
            <a:spLocks noGrp="1"/>
          </p:cNvSpPr>
          <p:nvPr>
            <p:ph idx="1"/>
          </p:nvPr>
        </p:nvSpPr>
        <p:spPr>
          <a:xfrm>
            <a:off x="251520" y="1052736"/>
            <a:ext cx="8376939" cy="5544616"/>
          </a:xfrm>
        </p:spPr>
        <p:txBody>
          <a:bodyPr vert="horz" lIns="91440" tIns="45720" rIns="91440" bIns="45720" numCol="3" rtlCol="0" anchor="t">
            <a:normAutofit/>
          </a:bodyPr>
          <a:lstStyle/>
          <a:p>
            <a:endParaRPr lang="en-ZA" sz="1600" dirty="0">
              <a:solidFill>
                <a:srgbClr val="FF0000"/>
              </a:solidFill>
              <a:latin typeface="Arial"/>
              <a:cs typeface="Arial"/>
            </a:endParaRPr>
          </a:p>
          <a:p>
            <a:pPr algn="just"/>
            <a:endParaRPr lang="en-US" sz="1800" dirty="0">
              <a:solidFill>
                <a:schemeClr val="tx1"/>
              </a:solidFill>
              <a:latin typeface="Arial"/>
              <a:cs typeface="Arial"/>
            </a:endParaRPr>
          </a:p>
          <a:p>
            <a:pPr algn="just"/>
            <a:endParaRPr lang="en-US" sz="1600" dirty="0">
              <a:solidFill>
                <a:schemeClr val="tx1"/>
              </a:solidFill>
              <a:latin typeface="Arial"/>
              <a:cs typeface="Arial"/>
            </a:endParaRPr>
          </a:p>
          <a:p>
            <a:pPr marL="0" indent="0" algn="just">
              <a:buNone/>
            </a:pPr>
            <a:endParaRPr lang="en-ZA" dirty="0"/>
          </a:p>
          <a:p>
            <a:pPr marL="0" indent="0" algn="just">
              <a:buNone/>
            </a:pPr>
            <a:r>
              <a:rPr lang="en-ZA" dirty="0"/>
              <a:t> </a:t>
            </a:r>
          </a:p>
        </p:txBody>
      </p:sp>
      <p:graphicFrame>
        <p:nvGraphicFramePr>
          <p:cNvPr id="4" name="Table 3">
            <a:extLst>
              <a:ext uri="{FF2B5EF4-FFF2-40B4-BE49-F238E27FC236}">
                <a16:creationId xmlns:a16="http://schemas.microsoft.com/office/drawing/2014/main" xmlns="" id="{AD9524B5-D7A6-41BD-84CB-D87F8F0AAAAB}"/>
              </a:ext>
            </a:extLst>
          </p:cNvPr>
          <p:cNvGraphicFramePr>
            <a:graphicFrameLocks noGrp="1"/>
          </p:cNvGraphicFramePr>
          <p:nvPr>
            <p:extLst>
              <p:ext uri="{D42A27DB-BD31-4B8C-83A1-F6EECF244321}">
                <p14:modId xmlns:p14="http://schemas.microsoft.com/office/powerpoint/2010/main" xmlns="" val="3329818932"/>
              </p:ext>
            </p:extLst>
          </p:nvPr>
        </p:nvGraphicFramePr>
        <p:xfrm>
          <a:off x="323528" y="836712"/>
          <a:ext cx="8568951" cy="3456382"/>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xmlns="" val="454482804"/>
                    </a:ext>
                  </a:extLst>
                </a:gridCol>
                <a:gridCol w="2856317">
                  <a:extLst>
                    <a:ext uri="{9D8B030D-6E8A-4147-A177-3AD203B41FA5}">
                      <a16:colId xmlns:a16="http://schemas.microsoft.com/office/drawing/2014/main" xmlns="" val="3759846019"/>
                    </a:ext>
                  </a:extLst>
                </a:gridCol>
                <a:gridCol w="2856317">
                  <a:extLst>
                    <a:ext uri="{9D8B030D-6E8A-4147-A177-3AD203B41FA5}">
                      <a16:colId xmlns:a16="http://schemas.microsoft.com/office/drawing/2014/main" xmlns="" val="3993783570"/>
                    </a:ext>
                  </a:extLst>
                </a:gridCol>
              </a:tblGrid>
              <a:tr h="547264">
                <a:tc>
                  <a:txBody>
                    <a:bodyPr/>
                    <a:lstStyle/>
                    <a:p>
                      <a:r>
                        <a:rPr lang="en-US" dirty="0"/>
                        <a:t>College Management</a:t>
                      </a:r>
                      <a:endParaRPr lang="en-ZA" dirty="0"/>
                    </a:p>
                  </a:txBody>
                  <a:tcPr/>
                </a:tc>
                <a:tc>
                  <a:txBody>
                    <a:bodyPr/>
                    <a:lstStyle/>
                    <a:p>
                      <a:r>
                        <a:rPr lang="en-US" dirty="0"/>
                        <a:t>Senior Management</a:t>
                      </a:r>
                      <a:endParaRPr lang="en-ZA" dirty="0"/>
                    </a:p>
                  </a:txBody>
                  <a:tcPr/>
                </a:tc>
                <a:tc>
                  <a:txBody>
                    <a:bodyPr/>
                    <a:lstStyle/>
                    <a:p>
                      <a:r>
                        <a:rPr lang="en-US" dirty="0"/>
                        <a:t>Extended Management</a:t>
                      </a:r>
                      <a:endParaRPr lang="en-ZA" dirty="0"/>
                    </a:p>
                  </a:txBody>
                  <a:tcPr/>
                </a:tc>
                <a:extLst>
                  <a:ext uri="{0D108BD9-81ED-4DB2-BD59-A6C34878D82A}">
                    <a16:rowId xmlns:a16="http://schemas.microsoft.com/office/drawing/2014/main" xmlns="" val="1037469640"/>
                  </a:ext>
                </a:extLst>
              </a:tr>
              <a:tr h="610852">
                <a:tc>
                  <a:txBody>
                    <a:bodyPr/>
                    <a:lstStyle/>
                    <a:p>
                      <a:r>
                        <a:rPr lang="en-US" dirty="0"/>
                        <a:t>Acting College Principal</a:t>
                      </a:r>
                      <a:endParaRPr lang="en-ZA" dirty="0"/>
                    </a:p>
                  </a:txBody>
                  <a:tcPr/>
                </a:tc>
                <a:tc>
                  <a:txBody>
                    <a:bodyPr/>
                    <a:lstStyle/>
                    <a:p>
                      <a:pPr lvl="0">
                        <a:buNone/>
                      </a:pPr>
                      <a:r>
                        <a:rPr lang="en-US" sz="1400" b="0" i="0" u="none" strike="noStrike" noProof="0" dirty="0">
                          <a:solidFill>
                            <a:srgbClr val="000000"/>
                          </a:solidFill>
                          <a:latin typeface="Century Gothic"/>
                        </a:rPr>
                        <a:t>Three (3) Campus Managers</a:t>
                      </a:r>
                      <a:endParaRPr lang="en-US" dirty="0"/>
                    </a:p>
                  </a:txBody>
                  <a:tcPr/>
                </a:tc>
                <a:tc>
                  <a:txBody>
                    <a:bodyPr/>
                    <a:lstStyle/>
                    <a:p>
                      <a:pPr lvl="0">
                        <a:buNone/>
                      </a:pPr>
                      <a:r>
                        <a:rPr lang="en-US" sz="1400" b="0" i="0" u="none" strike="noStrike" noProof="0" dirty="0">
                          <a:solidFill>
                            <a:srgbClr val="000000"/>
                          </a:solidFill>
                          <a:latin typeface="Century Gothic"/>
                        </a:rPr>
                        <a:t>Six (6) Heads of Department</a:t>
                      </a:r>
                      <a:endParaRPr lang="en-US" dirty="0"/>
                    </a:p>
                  </a:txBody>
                  <a:tcPr/>
                </a:tc>
                <a:extLst>
                  <a:ext uri="{0D108BD9-81ED-4DB2-BD59-A6C34878D82A}">
                    <a16:rowId xmlns:a16="http://schemas.microsoft.com/office/drawing/2014/main" xmlns="" val="2449373071"/>
                  </a:ext>
                </a:extLst>
              </a:tr>
              <a:tr h="610852">
                <a:tc>
                  <a:txBody>
                    <a:bodyPr/>
                    <a:lstStyle/>
                    <a:p>
                      <a:r>
                        <a:rPr lang="en-US" dirty="0"/>
                        <a:t>Deputy Principal :Academic</a:t>
                      </a:r>
                      <a:endParaRPr lang="en-ZA" dirty="0"/>
                    </a:p>
                  </a:txBody>
                  <a:tcPr/>
                </a:tc>
                <a:tc>
                  <a:txBody>
                    <a:bodyPr/>
                    <a:lstStyle/>
                    <a:p>
                      <a:pPr lvl="0">
                        <a:buNone/>
                      </a:pPr>
                      <a:r>
                        <a:rPr lang="en-GB" sz="1400" b="0" i="0" u="none" strike="noStrike" noProof="0" dirty="0">
                          <a:solidFill>
                            <a:srgbClr val="000000"/>
                          </a:solidFill>
                          <a:latin typeface="Century Gothic"/>
                        </a:rPr>
                        <a:t>One</a:t>
                      </a:r>
                      <a:r>
                        <a:rPr lang="en-US" sz="1400" b="0" i="0" u="none" strike="noStrike" noProof="0" dirty="0">
                          <a:solidFill>
                            <a:srgbClr val="000000"/>
                          </a:solidFill>
                          <a:latin typeface="Century Gothic"/>
                        </a:rPr>
                        <a:t> (1) Campus Coordinator</a:t>
                      </a:r>
                      <a:endParaRPr lang="en-US" dirty="0"/>
                    </a:p>
                  </a:txBody>
                  <a:tcPr/>
                </a:tc>
                <a:tc>
                  <a:txBody>
                    <a:bodyPr/>
                    <a:lstStyle/>
                    <a:p>
                      <a:pPr lvl="0">
                        <a:buNone/>
                      </a:pPr>
                      <a:r>
                        <a:rPr lang="en-US" sz="1400" b="0" i="0" u="none" strike="noStrike" noProof="0" dirty="0">
                          <a:solidFill>
                            <a:srgbClr val="000000"/>
                          </a:solidFill>
                          <a:latin typeface="Century Gothic"/>
                        </a:rPr>
                        <a:t>Seven (7) Assistant Directors</a:t>
                      </a:r>
                      <a:endParaRPr lang="en-US" dirty="0"/>
                    </a:p>
                  </a:txBody>
                  <a:tcPr/>
                </a:tc>
                <a:extLst>
                  <a:ext uri="{0D108BD9-81ED-4DB2-BD59-A6C34878D82A}">
                    <a16:rowId xmlns:a16="http://schemas.microsoft.com/office/drawing/2014/main" xmlns="" val="4231724993"/>
                  </a:ext>
                </a:extLst>
              </a:tr>
              <a:tr h="547264">
                <a:tc>
                  <a:txBody>
                    <a:bodyPr/>
                    <a:lstStyle/>
                    <a:p>
                      <a:r>
                        <a:rPr lang="en-US" dirty="0"/>
                        <a:t>Deputy Principal :Finance</a:t>
                      </a:r>
                      <a:endParaRPr lang="en-ZA"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256236557"/>
                  </a:ext>
                </a:extLst>
              </a:tr>
              <a:tr h="592886">
                <a:tc>
                  <a:txBody>
                    <a:bodyPr/>
                    <a:lstStyle/>
                    <a:p>
                      <a:r>
                        <a:rPr lang="en-US" dirty="0"/>
                        <a:t>Acting Deputy Principal: Corporate</a:t>
                      </a:r>
                      <a:endParaRPr lang="en-ZA" dirty="0"/>
                    </a:p>
                  </a:txBody>
                  <a:tcPr/>
                </a:tc>
                <a:tc>
                  <a:txBody>
                    <a:bodyPr/>
                    <a:lstStyle/>
                    <a:p>
                      <a:endParaRPr lang="en-ZA" dirty="0"/>
                    </a:p>
                  </a:txBody>
                  <a:tcPr/>
                </a:tc>
                <a:tc>
                  <a:txBody>
                    <a:bodyPr/>
                    <a:lstStyle/>
                    <a:p>
                      <a:endParaRPr lang="en-US" dirty="0"/>
                    </a:p>
                  </a:txBody>
                  <a:tcPr/>
                </a:tc>
                <a:extLst>
                  <a:ext uri="{0D108BD9-81ED-4DB2-BD59-A6C34878D82A}">
                    <a16:rowId xmlns:a16="http://schemas.microsoft.com/office/drawing/2014/main" xmlns="" val="207038863"/>
                  </a:ext>
                </a:extLst>
              </a:tr>
              <a:tr h="547264">
                <a:tc>
                  <a:txBody>
                    <a:bodyPr/>
                    <a:lstStyle/>
                    <a:p>
                      <a:endParaRPr lang="en-ZA" dirty="0"/>
                    </a:p>
                  </a:txBody>
                  <a:tcPr/>
                </a:tc>
                <a:tc>
                  <a:txBody>
                    <a:bodyPr/>
                    <a:lstStyle/>
                    <a:p>
                      <a:endParaRPr lang="en-ZA" dirty="0"/>
                    </a:p>
                  </a:txBody>
                  <a:tcPr/>
                </a:tc>
                <a:tc>
                  <a:txBody>
                    <a:bodyPr/>
                    <a:lstStyle/>
                    <a:p>
                      <a:endParaRPr lang="en-US" dirty="0"/>
                    </a:p>
                  </a:txBody>
                  <a:tcPr/>
                </a:tc>
                <a:extLst>
                  <a:ext uri="{0D108BD9-81ED-4DB2-BD59-A6C34878D82A}">
                    <a16:rowId xmlns:a16="http://schemas.microsoft.com/office/drawing/2014/main" xmlns="" val="4198049637"/>
                  </a:ext>
                </a:extLst>
              </a:tr>
            </a:tbl>
          </a:graphicData>
        </a:graphic>
      </p:graphicFrame>
    </p:spTree>
    <p:extLst>
      <p:ext uri="{BB962C8B-B14F-4D97-AF65-F5344CB8AC3E}">
        <p14:creationId xmlns:p14="http://schemas.microsoft.com/office/powerpoint/2010/main" xmlns="" val="1086158664"/>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8CCCAE-F2EE-43EF-7301-B21F5B980E53}"/>
              </a:ext>
            </a:extLst>
          </p:cNvPr>
          <p:cNvSpPr>
            <a:spLocks noGrp="1"/>
          </p:cNvSpPr>
          <p:nvPr>
            <p:ph type="title"/>
          </p:nvPr>
        </p:nvSpPr>
        <p:spPr>
          <a:xfrm>
            <a:off x="1080608" y="131910"/>
            <a:ext cx="7547851" cy="952756"/>
          </a:xfrm>
        </p:spPr>
        <p:txBody>
          <a:bodyPr>
            <a:normAutofit fontScale="90000"/>
          </a:bodyPr>
          <a:lstStyle/>
          <a:p>
            <a:r>
              <a:rPr lang="en-ZA" sz="3200" b="1" dirty="0">
                <a:latin typeface="Arial"/>
                <a:cs typeface="Arial"/>
              </a:rPr>
              <a:t>Management continues: Staff Demographics </a:t>
            </a:r>
            <a:endParaRPr lang="en-US" sz="3200" dirty="0">
              <a:latin typeface="Arial"/>
              <a:cs typeface="Arial"/>
            </a:endParaRPr>
          </a:p>
          <a:p>
            <a:r>
              <a:rPr lang="en-US" dirty="0"/>
              <a:t/>
            </a:r>
            <a:br>
              <a:rPr lang="en-US" dirty="0"/>
            </a:br>
            <a:r>
              <a:rPr lang="en-US" dirty="0"/>
              <a:t/>
            </a:r>
            <a:br>
              <a:rPr lang="en-US" dirty="0"/>
            </a:br>
            <a:r>
              <a:rPr lang="en-US" dirty="0"/>
              <a:t/>
            </a:r>
            <a:br>
              <a:rPr lang="en-US" dirty="0"/>
            </a:br>
            <a:endParaRPr lang="en-US" dirty="0"/>
          </a:p>
        </p:txBody>
      </p:sp>
      <p:graphicFrame>
        <p:nvGraphicFramePr>
          <p:cNvPr id="7" name="Content Placeholder 6">
            <a:extLst>
              <a:ext uri="{FF2B5EF4-FFF2-40B4-BE49-F238E27FC236}">
                <a16:creationId xmlns:a16="http://schemas.microsoft.com/office/drawing/2014/main" xmlns="" id="{4832ADD9-DA5B-A895-FB38-F2098FAEA276}"/>
              </a:ext>
            </a:extLst>
          </p:cNvPr>
          <p:cNvGraphicFramePr>
            <a:graphicFrameLocks noGrp="1"/>
          </p:cNvGraphicFramePr>
          <p:nvPr>
            <p:ph idx="1"/>
            <p:extLst>
              <p:ext uri="{D42A27DB-BD31-4B8C-83A1-F6EECF244321}">
                <p14:modId xmlns:p14="http://schemas.microsoft.com/office/powerpoint/2010/main" xmlns="" val="787314756"/>
              </p:ext>
            </p:extLst>
          </p:nvPr>
        </p:nvGraphicFramePr>
        <p:xfrm>
          <a:off x="539552" y="1335974"/>
          <a:ext cx="8352929" cy="4692552"/>
        </p:xfrm>
        <a:graphic>
          <a:graphicData uri="http://schemas.openxmlformats.org/drawingml/2006/table">
            <a:tbl>
              <a:tblPr firstRow="1" bandRow="1">
                <a:tableStyleId>{5C22544A-7EE6-4342-B048-85BDC9FD1C3A}</a:tableStyleId>
              </a:tblPr>
              <a:tblGrid>
                <a:gridCol w="2510610">
                  <a:extLst>
                    <a:ext uri="{9D8B030D-6E8A-4147-A177-3AD203B41FA5}">
                      <a16:colId xmlns:a16="http://schemas.microsoft.com/office/drawing/2014/main" xmlns="" val="1905789255"/>
                    </a:ext>
                  </a:extLst>
                </a:gridCol>
                <a:gridCol w="1724759">
                  <a:extLst>
                    <a:ext uri="{9D8B030D-6E8A-4147-A177-3AD203B41FA5}">
                      <a16:colId xmlns:a16="http://schemas.microsoft.com/office/drawing/2014/main" xmlns="" val="3442430892"/>
                    </a:ext>
                  </a:extLst>
                </a:gridCol>
                <a:gridCol w="1809783">
                  <a:extLst>
                    <a:ext uri="{9D8B030D-6E8A-4147-A177-3AD203B41FA5}">
                      <a16:colId xmlns:a16="http://schemas.microsoft.com/office/drawing/2014/main" xmlns="" val="761254566"/>
                    </a:ext>
                  </a:extLst>
                </a:gridCol>
                <a:gridCol w="2307777">
                  <a:extLst>
                    <a:ext uri="{9D8B030D-6E8A-4147-A177-3AD203B41FA5}">
                      <a16:colId xmlns:a16="http://schemas.microsoft.com/office/drawing/2014/main" xmlns="" val="150664319"/>
                    </a:ext>
                  </a:extLst>
                </a:gridCol>
              </a:tblGrid>
              <a:tr h="638543">
                <a:tc gridSpan="3">
                  <a:txBody>
                    <a:bodyPr/>
                    <a:lstStyle/>
                    <a:p>
                      <a:pPr marL="0" algn="ctr" rtl="0" eaLnBrk="1" latinLnBrk="0" hangingPunct="1">
                        <a:spcBef>
                          <a:spcPts val="0"/>
                        </a:spcBef>
                        <a:spcAft>
                          <a:spcPts val="0"/>
                        </a:spcAft>
                      </a:pPr>
                      <a:r>
                        <a:rPr lang="en-ZA" sz="1600" b="1" kern="1200" dirty="0">
                          <a:effectLst/>
                        </a:rPr>
                        <a:t>STAFF DEMOGRAPHICS</a:t>
                      </a:r>
                      <a:endParaRPr lang="en-ZA" b="1" dirty="0">
                        <a:effectLst/>
                      </a:endParaRPr>
                    </a:p>
                  </a:txBody>
                  <a:tcPr marL="0" marR="0" marT="0" marB="0" anchor="ctr"/>
                </a:tc>
                <a:tc hMerge="1">
                  <a:txBody>
                    <a:bodyPr/>
                    <a:lstStyle/>
                    <a:p>
                      <a:endParaRPr lang="en-GB"/>
                    </a:p>
                  </a:txBody>
                  <a:tcPr/>
                </a:tc>
                <a:tc hMerge="1">
                  <a:txBody>
                    <a:bodyPr/>
                    <a:lstStyle/>
                    <a:p>
                      <a:endParaRPr lang="en-GB"/>
                    </a:p>
                  </a:txBody>
                  <a:tcPr/>
                </a:tc>
                <a:tc>
                  <a:txBody>
                    <a:bodyPr/>
                    <a:lstStyle/>
                    <a:p>
                      <a:pPr marL="0" algn="ctr" rtl="0" eaLnBrk="1" latinLnBrk="0" hangingPunct="1">
                        <a:spcBef>
                          <a:spcPts val="0"/>
                        </a:spcBef>
                        <a:spcAft>
                          <a:spcPts val="0"/>
                        </a:spcAft>
                      </a:pPr>
                      <a:endParaRPr lang="en-ZA" b="1" dirty="0">
                        <a:effectLst/>
                      </a:endParaRPr>
                    </a:p>
                  </a:txBody>
                  <a:tcPr marL="0" marR="0" marT="0" marB="0" anchor="ctr"/>
                </a:tc>
                <a:extLst>
                  <a:ext uri="{0D108BD9-81ED-4DB2-BD59-A6C34878D82A}">
                    <a16:rowId xmlns:a16="http://schemas.microsoft.com/office/drawing/2014/main" xmlns="" val="3403359492"/>
                  </a:ext>
                </a:extLst>
              </a:tr>
              <a:tr h="490045">
                <a:tc>
                  <a:txBody>
                    <a:bodyPr/>
                    <a:lstStyle/>
                    <a:p>
                      <a:pPr marL="0" algn="l" rtl="0" eaLnBrk="1" latinLnBrk="0" hangingPunct="1">
                        <a:spcBef>
                          <a:spcPts val="0"/>
                        </a:spcBef>
                        <a:spcAft>
                          <a:spcPts val="0"/>
                        </a:spcAft>
                      </a:pPr>
                      <a:r>
                        <a:rPr lang="en-ZA" sz="1600" b="1" kern="1200" dirty="0">
                          <a:effectLst/>
                        </a:rPr>
                        <a:t>CAMPUS / OFFICE</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FEMALE</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MALE</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TOTAL</a:t>
                      </a:r>
                      <a:endParaRPr lang="en-ZA" b="1" dirty="0">
                        <a:effectLst/>
                      </a:endParaRPr>
                    </a:p>
                  </a:txBody>
                  <a:tcPr marL="0" marR="0" marT="0" marB="0" anchor="ctr"/>
                </a:tc>
                <a:extLst>
                  <a:ext uri="{0D108BD9-81ED-4DB2-BD59-A6C34878D82A}">
                    <a16:rowId xmlns:a16="http://schemas.microsoft.com/office/drawing/2014/main" xmlns="" val="4208137935"/>
                  </a:ext>
                </a:extLst>
              </a:tr>
              <a:tr h="519744">
                <a:tc>
                  <a:txBody>
                    <a:bodyPr/>
                    <a:lstStyle/>
                    <a:p>
                      <a:pPr marL="0" algn="l" rtl="0" eaLnBrk="1" latinLnBrk="0" hangingPunct="1">
                        <a:spcBef>
                          <a:spcPts val="0"/>
                        </a:spcBef>
                        <a:spcAft>
                          <a:spcPts val="0"/>
                        </a:spcAft>
                      </a:pPr>
                      <a:r>
                        <a:rPr lang="en-ZA" sz="1600" b="1" kern="1200" dirty="0">
                          <a:effectLst/>
                        </a:rPr>
                        <a:t>TZANEEN</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34</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19</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53</a:t>
                      </a:r>
                      <a:endParaRPr lang="en-ZA" b="1" dirty="0">
                        <a:effectLst/>
                      </a:endParaRPr>
                    </a:p>
                  </a:txBody>
                  <a:tcPr marL="0" marR="0" marT="0" marB="0" anchor="ctr"/>
                </a:tc>
                <a:extLst>
                  <a:ext uri="{0D108BD9-81ED-4DB2-BD59-A6C34878D82A}">
                    <a16:rowId xmlns:a16="http://schemas.microsoft.com/office/drawing/2014/main" xmlns="" val="3483739191"/>
                  </a:ext>
                </a:extLst>
              </a:tr>
              <a:tr h="608844">
                <a:tc>
                  <a:txBody>
                    <a:bodyPr/>
                    <a:lstStyle/>
                    <a:p>
                      <a:pPr marL="0" algn="l" rtl="0" eaLnBrk="1" latinLnBrk="0" hangingPunct="1">
                        <a:spcBef>
                          <a:spcPts val="0"/>
                        </a:spcBef>
                        <a:spcAft>
                          <a:spcPts val="0"/>
                        </a:spcAft>
                      </a:pPr>
                      <a:r>
                        <a:rPr lang="en-ZA" sz="1600" b="1" kern="1200" dirty="0">
                          <a:effectLst/>
                        </a:rPr>
                        <a:t>MAAKE</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44</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41</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85</a:t>
                      </a:r>
                      <a:endParaRPr lang="en-ZA" b="1" dirty="0">
                        <a:effectLst/>
                      </a:endParaRPr>
                    </a:p>
                  </a:txBody>
                  <a:tcPr marL="0" marR="0" marT="0" marB="0" anchor="ctr"/>
                </a:tc>
                <a:extLst>
                  <a:ext uri="{0D108BD9-81ED-4DB2-BD59-A6C34878D82A}">
                    <a16:rowId xmlns:a16="http://schemas.microsoft.com/office/drawing/2014/main" xmlns="" val="3633744052"/>
                  </a:ext>
                </a:extLst>
              </a:tr>
              <a:tr h="608844">
                <a:tc>
                  <a:txBody>
                    <a:bodyPr/>
                    <a:lstStyle/>
                    <a:p>
                      <a:pPr marL="0" algn="l" rtl="0" eaLnBrk="1" latinLnBrk="0" hangingPunct="1">
                        <a:spcBef>
                          <a:spcPts val="0"/>
                        </a:spcBef>
                        <a:spcAft>
                          <a:spcPts val="0"/>
                        </a:spcAft>
                      </a:pPr>
                      <a:r>
                        <a:rPr lang="en-ZA" sz="1600" b="1" kern="1200" dirty="0">
                          <a:effectLst/>
                        </a:rPr>
                        <a:t>GIYANI</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42</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29</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71</a:t>
                      </a:r>
                      <a:endParaRPr lang="en-ZA" b="1" dirty="0">
                        <a:effectLst/>
                      </a:endParaRPr>
                    </a:p>
                  </a:txBody>
                  <a:tcPr marL="0" marR="0" marT="0" marB="0" anchor="ctr"/>
                </a:tc>
                <a:extLst>
                  <a:ext uri="{0D108BD9-81ED-4DB2-BD59-A6C34878D82A}">
                    <a16:rowId xmlns:a16="http://schemas.microsoft.com/office/drawing/2014/main" xmlns="" val="886402378"/>
                  </a:ext>
                </a:extLst>
              </a:tr>
              <a:tr h="608844">
                <a:tc>
                  <a:txBody>
                    <a:bodyPr/>
                    <a:lstStyle/>
                    <a:p>
                      <a:pPr marL="0" algn="l" rtl="0" eaLnBrk="1" latinLnBrk="0" hangingPunct="1">
                        <a:spcBef>
                          <a:spcPts val="0"/>
                        </a:spcBef>
                        <a:spcAft>
                          <a:spcPts val="0"/>
                        </a:spcAft>
                      </a:pPr>
                      <a:r>
                        <a:rPr lang="en-ZA" sz="1600" b="1" kern="1200" dirty="0">
                          <a:effectLst/>
                        </a:rPr>
                        <a:t>MODJADJI</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0</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5</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5</a:t>
                      </a:r>
                      <a:endParaRPr lang="en-ZA" b="1" dirty="0">
                        <a:effectLst/>
                      </a:endParaRPr>
                    </a:p>
                  </a:txBody>
                  <a:tcPr marL="0" marR="0" marT="0" marB="0" anchor="ctr"/>
                </a:tc>
                <a:extLst>
                  <a:ext uri="{0D108BD9-81ED-4DB2-BD59-A6C34878D82A}">
                    <a16:rowId xmlns:a16="http://schemas.microsoft.com/office/drawing/2014/main" xmlns="" val="2297011457"/>
                  </a:ext>
                </a:extLst>
              </a:tr>
              <a:tr h="608844">
                <a:tc>
                  <a:txBody>
                    <a:bodyPr/>
                    <a:lstStyle/>
                    <a:p>
                      <a:pPr marL="0" algn="l" rtl="0" eaLnBrk="1" latinLnBrk="0" hangingPunct="1">
                        <a:spcBef>
                          <a:spcPts val="0"/>
                        </a:spcBef>
                        <a:spcAft>
                          <a:spcPts val="0"/>
                        </a:spcAft>
                      </a:pPr>
                      <a:r>
                        <a:rPr lang="en-ZA" sz="1600" b="1" kern="1200" dirty="0">
                          <a:effectLst/>
                        </a:rPr>
                        <a:t>CENTRAL</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20</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17</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37</a:t>
                      </a:r>
                      <a:endParaRPr lang="en-ZA" b="1" dirty="0">
                        <a:effectLst/>
                      </a:endParaRPr>
                    </a:p>
                  </a:txBody>
                  <a:tcPr marL="0" marR="0" marT="0" marB="0" anchor="ctr"/>
                </a:tc>
                <a:extLst>
                  <a:ext uri="{0D108BD9-81ED-4DB2-BD59-A6C34878D82A}">
                    <a16:rowId xmlns:a16="http://schemas.microsoft.com/office/drawing/2014/main" xmlns="" val="2556467065"/>
                  </a:ext>
                </a:extLst>
              </a:tr>
              <a:tr h="608844">
                <a:tc>
                  <a:txBody>
                    <a:bodyPr/>
                    <a:lstStyle/>
                    <a:p>
                      <a:pPr marL="0" algn="l" rtl="0" eaLnBrk="1" latinLnBrk="0" hangingPunct="1">
                        <a:spcBef>
                          <a:spcPts val="0"/>
                        </a:spcBef>
                        <a:spcAft>
                          <a:spcPts val="0"/>
                        </a:spcAft>
                      </a:pPr>
                      <a:r>
                        <a:rPr lang="en-ZA" sz="1600" b="1" kern="1200" dirty="0">
                          <a:effectLst/>
                        </a:rPr>
                        <a:t>TOTAL</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140</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111</a:t>
                      </a:r>
                      <a:endParaRPr lang="en-ZA" b="1" dirty="0">
                        <a:effectLst/>
                      </a:endParaRPr>
                    </a:p>
                  </a:txBody>
                  <a:tcPr marL="0" marR="0" marT="0" marB="0" anchor="ctr"/>
                </a:tc>
                <a:tc>
                  <a:txBody>
                    <a:bodyPr/>
                    <a:lstStyle/>
                    <a:p>
                      <a:pPr marL="0" algn="l" rtl="0" eaLnBrk="1" latinLnBrk="0" hangingPunct="1">
                        <a:spcBef>
                          <a:spcPts val="0"/>
                        </a:spcBef>
                        <a:spcAft>
                          <a:spcPts val="0"/>
                        </a:spcAft>
                      </a:pPr>
                      <a:r>
                        <a:rPr lang="en-ZA" sz="1600" b="1" kern="1200" dirty="0">
                          <a:effectLst/>
                        </a:rPr>
                        <a:t>251</a:t>
                      </a:r>
                      <a:endParaRPr lang="en-ZA" b="1" dirty="0">
                        <a:effectLst/>
                      </a:endParaRPr>
                    </a:p>
                  </a:txBody>
                  <a:tcPr marL="0" marR="0" marT="0" marB="0" anchor="ctr"/>
                </a:tc>
                <a:extLst>
                  <a:ext uri="{0D108BD9-81ED-4DB2-BD59-A6C34878D82A}">
                    <a16:rowId xmlns:a16="http://schemas.microsoft.com/office/drawing/2014/main" xmlns="" val="3597850030"/>
                  </a:ext>
                </a:extLst>
              </a:tr>
            </a:tbl>
          </a:graphicData>
        </a:graphic>
      </p:graphicFrame>
      <p:sp>
        <p:nvSpPr>
          <p:cNvPr id="8" name="TextBox 7">
            <a:extLst>
              <a:ext uri="{FF2B5EF4-FFF2-40B4-BE49-F238E27FC236}">
                <a16:creationId xmlns:a16="http://schemas.microsoft.com/office/drawing/2014/main" xmlns="" id="{A16574EA-9688-F10F-62F2-B6E93937364E}"/>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Tree>
    <p:extLst>
      <p:ext uri="{BB962C8B-B14F-4D97-AF65-F5344CB8AC3E}">
        <p14:creationId xmlns:p14="http://schemas.microsoft.com/office/powerpoint/2010/main" xmlns="" val="259942896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B6A5FA-AEDC-493D-A38F-607DB1F38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2132</Words>
  <Application>Microsoft Office PowerPoint</Application>
  <PresentationFormat>On-screen Show (4:3)</PresentationFormat>
  <Paragraphs>755</Paragraphs>
  <Slides>33</Slides>
  <Notes>6</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Wisp</vt:lpstr>
      <vt:lpstr>1_Wisp</vt:lpstr>
      <vt:lpstr>LETABA TVET COLLEGE Presentation on state of the College to  Portfolio Committee on Higher Education, Science and Innovation  by SC Sehlake on  07 June 2023</vt:lpstr>
      <vt:lpstr>Table of Contents</vt:lpstr>
      <vt:lpstr>1. College Profile</vt:lpstr>
      <vt:lpstr>2. VISION AND MISSION</vt:lpstr>
      <vt:lpstr>3. CORE VALUES</vt:lpstr>
      <vt:lpstr>4. Governance</vt:lpstr>
      <vt:lpstr> Governance continues</vt:lpstr>
      <vt:lpstr> 5. Management Composition </vt:lpstr>
      <vt:lpstr>Management continues: Staff Demographics     </vt:lpstr>
      <vt:lpstr>Management continues : Gender in management and governance structure </vt:lpstr>
      <vt:lpstr>Management continues: Vacancies</vt:lpstr>
      <vt:lpstr>6. Teaching and Learning</vt:lpstr>
      <vt:lpstr>Teaching and Learning continues: Student Enrolment and Demographics</vt:lpstr>
      <vt:lpstr>Teaching and Learning continues: Certification /Pass Rate</vt:lpstr>
      <vt:lpstr>Teaching and Learning continues: Retention and Drop-Out rates</vt:lpstr>
      <vt:lpstr>Teaching and Learning continues: Student Support Services (Safety and security, GBV, partner for WIL and Student with disabilities</vt:lpstr>
      <vt:lpstr>SSS continues C. Exit Support</vt:lpstr>
      <vt:lpstr>SSS continues: Overview of the College 's partnerships with Industry for work Intergrated Learning and related matters</vt:lpstr>
      <vt:lpstr>SSS continues: Overview of the College 's partnerships with Industry for work Intergrated Learning and related matters</vt:lpstr>
      <vt:lpstr>7. Infrastructure projects at Giyani campus </vt:lpstr>
      <vt:lpstr>Infrastructure continues: Modjadji campus </vt:lpstr>
      <vt:lpstr> Infrastructure continues: Maake campus </vt:lpstr>
      <vt:lpstr>8. Finance </vt:lpstr>
      <vt:lpstr> FINANCIAL SERVICES continues    </vt:lpstr>
      <vt:lpstr>8.2 College Budget for 2022 (Continued)</vt:lpstr>
      <vt:lpstr>Financial Services continues… </vt:lpstr>
      <vt:lpstr>Finances continues:   8.3.Audited AFS for past two years (Income &amp; expenses)</vt:lpstr>
      <vt:lpstr>Financial services continues :   8.4.Bank balances  The college has the following bank balances </vt:lpstr>
      <vt:lpstr>Financial services continues…. </vt:lpstr>
      <vt:lpstr>Finances continues:  8.5.Overview of Audit findings in 2021/22  The following is the summary audit findings raised in 2021/22</vt:lpstr>
      <vt:lpstr>Slide 31</vt:lpstr>
      <vt:lpstr>Slide 32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Letaba TVET College Overview : Administration, Management and Governance</dc:title>
  <dc:creator/>
  <cp:lastModifiedBy/>
  <cp:revision>5751</cp:revision>
  <dcterms:created xsi:type="dcterms:W3CDTF">2017-01-17T08:44:24Z</dcterms:created>
  <dcterms:modified xsi:type="dcterms:W3CDTF">2023-06-07T13:41:03Z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