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61" r:id="rId3"/>
    <p:sldId id="257" r:id="rId4"/>
    <p:sldId id="258" r:id="rId5"/>
    <p:sldId id="259" r:id="rId6"/>
    <p:sldId id="271" r:id="rId7"/>
    <p:sldId id="272" r:id="rId8"/>
    <p:sldId id="273" r:id="rId9"/>
    <p:sldId id="274" r:id="rId10"/>
    <p:sldId id="275" r:id="rId11"/>
    <p:sldId id="276" r:id="rId12"/>
    <p:sldId id="277" r:id="rId13"/>
    <p:sldId id="278" r:id="rId14"/>
    <p:sldId id="279" r:id="rId15"/>
    <p:sldId id="280" r:id="rId16"/>
    <p:sldId id="260" r:id="rId17"/>
    <p:sldId id="262" r:id="rId18"/>
    <p:sldId id="263" r:id="rId19"/>
    <p:sldId id="264" r:id="rId20"/>
    <p:sldId id="265" r:id="rId21"/>
    <p:sldId id="266" r:id="rId22"/>
    <p:sldId id="267" r:id="rId23"/>
    <p:sldId id="268" r:id="rId24"/>
    <p:sldId id="269" r:id="rId25"/>
    <p:sldId id="27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5527EE-0D29-41C3-9A4A-F990B3519BEA}" v="35" dt="2023-05-31T09:49:47.8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2" d="100"/>
          <a:sy n="52" d="100"/>
        </p:scale>
        <p:origin x="751" y="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F8037A-71E7-42E4-8358-52F97E337BFE}" type="datetimeFigureOut">
              <a:rPr lang="en-ZA" smtClean="0"/>
              <a:t>2023/06/02</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577A11-CCB2-4425-94B8-DE968F513A0F}" type="slidenum">
              <a:rPr lang="en-ZA" smtClean="0"/>
              <a:t>‹#›</a:t>
            </a:fld>
            <a:endParaRPr lang="en-ZA"/>
          </a:p>
        </p:txBody>
      </p:sp>
    </p:spTree>
    <p:extLst>
      <p:ext uri="{BB962C8B-B14F-4D97-AF65-F5344CB8AC3E}">
        <p14:creationId xmlns:p14="http://schemas.microsoft.com/office/powerpoint/2010/main" val="4059045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B07B1-E87B-0169-D0E7-A025BBC962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6BC5D6B3-3597-BCDC-9A44-4716182364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8F0E6D2F-2CEC-5465-68AD-01E095811390}"/>
              </a:ext>
            </a:extLst>
          </p:cNvPr>
          <p:cNvSpPr>
            <a:spLocks noGrp="1"/>
          </p:cNvSpPr>
          <p:nvPr>
            <p:ph type="dt" sz="half" idx="10"/>
          </p:nvPr>
        </p:nvSpPr>
        <p:spPr/>
        <p:txBody>
          <a:bodyPr/>
          <a:lstStyle/>
          <a:p>
            <a:fld id="{91F51E1E-1EE9-45EF-AE5B-C97C93C8A4AB}" type="datetime1">
              <a:rPr lang="en-ZA" smtClean="0"/>
              <a:t>2023/06/02</a:t>
            </a:fld>
            <a:endParaRPr lang="en-ZA"/>
          </a:p>
        </p:txBody>
      </p:sp>
      <p:sp>
        <p:nvSpPr>
          <p:cNvPr id="5" name="Footer Placeholder 4">
            <a:extLst>
              <a:ext uri="{FF2B5EF4-FFF2-40B4-BE49-F238E27FC236}">
                <a16:creationId xmlns:a16="http://schemas.microsoft.com/office/drawing/2014/main" id="{5672FF9C-C4A8-3443-B62B-C467E7ED41A5}"/>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2CCEC577-2E42-5497-596B-6C03712E7B1F}"/>
              </a:ext>
            </a:extLst>
          </p:cNvPr>
          <p:cNvSpPr>
            <a:spLocks noGrp="1"/>
          </p:cNvSpPr>
          <p:nvPr>
            <p:ph type="sldNum" sz="quarter" idx="12"/>
          </p:nvPr>
        </p:nvSpPr>
        <p:spPr/>
        <p:txBody>
          <a:bodyPr/>
          <a:lstStyle/>
          <a:p>
            <a:fld id="{84BD8DE4-3405-4D71-865E-F07DD39B08A8}" type="slidenum">
              <a:rPr lang="en-ZA" smtClean="0"/>
              <a:t>‹#›</a:t>
            </a:fld>
            <a:endParaRPr lang="en-ZA"/>
          </a:p>
        </p:txBody>
      </p:sp>
    </p:spTree>
    <p:extLst>
      <p:ext uri="{BB962C8B-B14F-4D97-AF65-F5344CB8AC3E}">
        <p14:creationId xmlns:p14="http://schemas.microsoft.com/office/powerpoint/2010/main" val="3776371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1E628-D0E1-8360-FAF1-77A0A9AC8A74}"/>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8C97BECF-E6A6-6FCB-4511-5E12EB4104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5081D6B2-376B-52FE-E6E5-EB97AC36D77F}"/>
              </a:ext>
            </a:extLst>
          </p:cNvPr>
          <p:cNvSpPr>
            <a:spLocks noGrp="1"/>
          </p:cNvSpPr>
          <p:nvPr>
            <p:ph type="dt" sz="half" idx="10"/>
          </p:nvPr>
        </p:nvSpPr>
        <p:spPr/>
        <p:txBody>
          <a:bodyPr/>
          <a:lstStyle/>
          <a:p>
            <a:fld id="{1ED422E1-084E-42AD-B9AF-39BB072E7411}" type="datetime1">
              <a:rPr lang="en-ZA" smtClean="0"/>
              <a:t>2023/06/02</a:t>
            </a:fld>
            <a:endParaRPr lang="en-ZA"/>
          </a:p>
        </p:txBody>
      </p:sp>
      <p:sp>
        <p:nvSpPr>
          <p:cNvPr id="5" name="Footer Placeholder 4">
            <a:extLst>
              <a:ext uri="{FF2B5EF4-FFF2-40B4-BE49-F238E27FC236}">
                <a16:creationId xmlns:a16="http://schemas.microsoft.com/office/drawing/2014/main" id="{B741B29E-8D29-2AB7-A754-61DB6F9670E2}"/>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8FA814DA-D822-AB0F-9429-1087AD5E2873}"/>
              </a:ext>
            </a:extLst>
          </p:cNvPr>
          <p:cNvSpPr>
            <a:spLocks noGrp="1"/>
          </p:cNvSpPr>
          <p:nvPr>
            <p:ph type="sldNum" sz="quarter" idx="12"/>
          </p:nvPr>
        </p:nvSpPr>
        <p:spPr/>
        <p:txBody>
          <a:bodyPr/>
          <a:lstStyle/>
          <a:p>
            <a:fld id="{84BD8DE4-3405-4D71-865E-F07DD39B08A8}" type="slidenum">
              <a:rPr lang="en-ZA" smtClean="0"/>
              <a:t>‹#›</a:t>
            </a:fld>
            <a:endParaRPr lang="en-ZA"/>
          </a:p>
        </p:txBody>
      </p:sp>
    </p:spTree>
    <p:extLst>
      <p:ext uri="{BB962C8B-B14F-4D97-AF65-F5344CB8AC3E}">
        <p14:creationId xmlns:p14="http://schemas.microsoft.com/office/powerpoint/2010/main" val="1063795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D27B90-9A78-815E-F246-CC4F6ECC8EA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5DFB54AB-1404-6E6B-4505-9E09491CC8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4530FBD4-1488-54E9-A9CE-228F6C794E02}"/>
              </a:ext>
            </a:extLst>
          </p:cNvPr>
          <p:cNvSpPr>
            <a:spLocks noGrp="1"/>
          </p:cNvSpPr>
          <p:nvPr>
            <p:ph type="dt" sz="half" idx="10"/>
          </p:nvPr>
        </p:nvSpPr>
        <p:spPr/>
        <p:txBody>
          <a:bodyPr/>
          <a:lstStyle/>
          <a:p>
            <a:fld id="{E3E57BBC-8A58-4108-AC82-410B85671438}" type="datetime1">
              <a:rPr lang="en-ZA" smtClean="0"/>
              <a:t>2023/06/02</a:t>
            </a:fld>
            <a:endParaRPr lang="en-ZA"/>
          </a:p>
        </p:txBody>
      </p:sp>
      <p:sp>
        <p:nvSpPr>
          <p:cNvPr id="5" name="Footer Placeholder 4">
            <a:extLst>
              <a:ext uri="{FF2B5EF4-FFF2-40B4-BE49-F238E27FC236}">
                <a16:creationId xmlns:a16="http://schemas.microsoft.com/office/drawing/2014/main" id="{D5F82FA8-E00B-EC40-08DF-3D853A8B5B0B}"/>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B2521D72-B4D7-0C23-63F6-C7844F5E503C}"/>
              </a:ext>
            </a:extLst>
          </p:cNvPr>
          <p:cNvSpPr>
            <a:spLocks noGrp="1"/>
          </p:cNvSpPr>
          <p:nvPr>
            <p:ph type="sldNum" sz="quarter" idx="12"/>
          </p:nvPr>
        </p:nvSpPr>
        <p:spPr/>
        <p:txBody>
          <a:bodyPr/>
          <a:lstStyle/>
          <a:p>
            <a:fld id="{84BD8DE4-3405-4D71-865E-F07DD39B08A8}" type="slidenum">
              <a:rPr lang="en-ZA" smtClean="0"/>
              <a:t>‹#›</a:t>
            </a:fld>
            <a:endParaRPr lang="en-ZA"/>
          </a:p>
        </p:txBody>
      </p:sp>
    </p:spTree>
    <p:extLst>
      <p:ext uri="{BB962C8B-B14F-4D97-AF65-F5344CB8AC3E}">
        <p14:creationId xmlns:p14="http://schemas.microsoft.com/office/powerpoint/2010/main" val="1115616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94FA4-5197-894A-D79A-806253F37AE4}"/>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22202840-8A07-DF56-FABC-7482A16669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E2205D84-E7E5-2CE4-135F-4E325E61C472}"/>
              </a:ext>
            </a:extLst>
          </p:cNvPr>
          <p:cNvSpPr>
            <a:spLocks noGrp="1"/>
          </p:cNvSpPr>
          <p:nvPr>
            <p:ph type="dt" sz="half" idx="10"/>
          </p:nvPr>
        </p:nvSpPr>
        <p:spPr/>
        <p:txBody>
          <a:bodyPr/>
          <a:lstStyle/>
          <a:p>
            <a:fld id="{89807FCF-2104-4F15-A27D-7B83809B4DCE}" type="datetime1">
              <a:rPr lang="en-ZA" smtClean="0"/>
              <a:t>2023/06/02</a:t>
            </a:fld>
            <a:endParaRPr lang="en-ZA"/>
          </a:p>
        </p:txBody>
      </p:sp>
      <p:sp>
        <p:nvSpPr>
          <p:cNvPr id="5" name="Footer Placeholder 4">
            <a:extLst>
              <a:ext uri="{FF2B5EF4-FFF2-40B4-BE49-F238E27FC236}">
                <a16:creationId xmlns:a16="http://schemas.microsoft.com/office/drawing/2014/main" id="{7F73C111-4303-7B89-2124-3C307948D24B}"/>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9F78F33C-6461-E3B7-BE49-6DA14075D8F4}"/>
              </a:ext>
            </a:extLst>
          </p:cNvPr>
          <p:cNvSpPr>
            <a:spLocks noGrp="1"/>
          </p:cNvSpPr>
          <p:nvPr>
            <p:ph type="sldNum" sz="quarter" idx="12"/>
          </p:nvPr>
        </p:nvSpPr>
        <p:spPr/>
        <p:txBody>
          <a:bodyPr/>
          <a:lstStyle/>
          <a:p>
            <a:fld id="{84BD8DE4-3405-4D71-865E-F07DD39B08A8}" type="slidenum">
              <a:rPr lang="en-ZA" smtClean="0"/>
              <a:t>‹#›</a:t>
            </a:fld>
            <a:endParaRPr lang="en-ZA"/>
          </a:p>
        </p:txBody>
      </p:sp>
    </p:spTree>
    <p:extLst>
      <p:ext uri="{BB962C8B-B14F-4D97-AF65-F5344CB8AC3E}">
        <p14:creationId xmlns:p14="http://schemas.microsoft.com/office/powerpoint/2010/main" val="3053227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D8783-1421-BEC4-DD53-93233FAE10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96C42847-2377-8734-417A-EBB59A4118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DBF7D5-9302-AADF-2018-BB5EB2FA167F}"/>
              </a:ext>
            </a:extLst>
          </p:cNvPr>
          <p:cNvSpPr>
            <a:spLocks noGrp="1"/>
          </p:cNvSpPr>
          <p:nvPr>
            <p:ph type="dt" sz="half" idx="10"/>
          </p:nvPr>
        </p:nvSpPr>
        <p:spPr/>
        <p:txBody>
          <a:bodyPr/>
          <a:lstStyle/>
          <a:p>
            <a:fld id="{A2702073-769B-44DF-8D60-2D2C2F1AD090}" type="datetime1">
              <a:rPr lang="en-ZA" smtClean="0"/>
              <a:t>2023/06/02</a:t>
            </a:fld>
            <a:endParaRPr lang="en-ZA"/>
          </a:p>
        </p:txBody>
      </p:sp>
      <p:sp>
        <p:nvSpPr>
          <p:cNvPr id="5" name="Footer Placeholder 4">
            <a:extLst>
              <a:ext uri="{FF2B5EF4-FFF2-40B4-BE49-F238E27FC236}">
                <a16:creationId xmlns:a16="http://schemas.microsoft.com/office/drawing/2014/main" id="{DEC1CBA0-88DE-D1AE-532A-EB20C53CB9D5}"/>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61DCBFAE-BF39-0F5C-9FBC-D8E87542F79E}"/>
              </a:ext>
            </a:extLst>
          </p:cNvPr>
          <p:cNvSpPr>
            <a:spLocks noGrp="1"/>
          </p:cNvSpPr>
          <p:nvPr>
            <p:ph type="sldNum" sz="quarter" idx="12"/>
          </p:nvPr>
        </p:nvSpPr>
        <p:spPr/>
        <p:txBody>
          <a:bodyPr/>
          <a:lstStyle/>
          <a:p>
            <a:fld id="{84BD8DE4-3405-4D71-865E-F07DD39B08A8}" type="slidenum">
              <a:rPr lang="en-ZA" smtClean="0"/>
              <a:t>‹#›</a:t>
            </a:fld>
            <a:endParaRPr lang="en-ZA"/>
          </a:p>
        </p:txBody>
      </p:sp>
    </p:spTree>
    <p:extLst>
      <p:ext uri="{BB962C8B-B14F-4D97-AF65-F5344CB8AC3E}">
        <p14:creationId xmlns:p14="http://schemas.microsoft.com/office/powerpoint/2010/main" val="2144194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79A86-79BB-5425-B6B8-DC130E068A31}"/>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A737C15D-B52E-5C1C-273F-941956E726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4EECA410-3607-EA1C-D59F-D152ED24E0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34866D46-8BD3-66D1-806D-4A12DFBB6263}"/>
              </a:ext>
            </a:extLst>
          </p:cNvPr>
          <p:cNvSpPr>
            <a:spLocks noGrp="1"/>
          </p:cNvSpPr>
          <p:nvPr>
            <p:ph type="dt" sz="half" idx="10"/>
          </p:nvPr>
        </p:nvSpPr>
        <p:spPr/>
        <p:txBody>
          <a:bodyPr/>
          <a:lstStyle/>
          <a:p>
            <a:fld id="{27899275-1068-4607-8066-4AF1CD81BD91}" type="datetime1">
              <a:rPr lang="en-ZA" smtClean="0"/>
              <a:t>2023/06/02</a:t>
            </a:fld>
            <a:endParaRPr lang="en-ZA"/>
          </a:p>
        </p:txBody>
      </p:sp>
      <p:sp>
        <p:nvSpPr>
          <p:cNvPr id="6" name="Footer Placeholder 5">
            <a:extLst>
              <a:ext uri="{FF2B5EF4-FFF2-40B4-BE49-F238E27FC236}">
                <a16:creationId xmlns:a16="http://schemas.microsoft.com/office/drawing/2014/main" id="{AFB2B67B-2793-DB0F-37A4-D0E7BF79E033}"/>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19FD8E30-AD2B-574C-D4D4-EA53D8E268CA}"/>
              </a:ext>
            </a:extLst>
          </p:cNvPr>
          <p:cNvSpPr>
            <a:spLocks noGrp="1"/>
          </p:cNvSpPr>
          <p:nvPr>
            <p:ph type="sldNum" sz="quarter" idx="12"/>
          </p:nvPr>
        </p:nvSpPr>
        <p:spPr/>
        <p:txBody>
          <a:bodyPr/>
          <a:lstStyle/>
          <a:p>
            <a:fld id="{84BD8DE4-3405-4D71-865E-F07DD39B08A8}" type="slidenum">
              <a:rPr lang="en-ZA" smtClean="0"/>
              <a:t>‹#›</a:t>
            </a:fld>
            <a:endParaRPr lang="en-ZA"/>
          </a:p>
        </p:txBody>
      </p:sp>
    </p:spTree>
    <p:extLst>
      <p:ext uri="{BB962C8B-B14F-4D97-AF65-F5344CB8AC3E}">
        <p14:creationId xmlns:p14="http://schemas.microsoft.com/office/powerpoint/2010/main" val="3432334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1593-8CA5-3639-F39B-E654733CD887}"/>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47BF1852-FE21-703B-DA45-062A723862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9E4F4C-3C11-6D19-99CE-149D832518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E39229AB-81B5-E769-AE03-B14CE2C756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B7B0BB-045D-C457-2D2B-2BA3FEB213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BA61B97A-B004-6B30-1624-BFD7EA82771C}"/>
              </a:ext>
            </a:extLst>
          </p:cNvPr>
          <p:cNvSpPr>
            <a:spLocks noGrp="1"/>
          </p:cNvSpPr>
          <p:nvPr>
            <p:ph type="dt" sz="half" idx="10"/>
          </p:nvPr>
        </p:nvSpPr>
        <p:spPr/>
        <p:txBody>
          <a:bodyPr/>
          <a:lstStyle/>
          <a:p>
            <a:fld id="{B32371ED-3294-4067-B571-A1F127D413D4}" type="datetime1">
              <a:rPr lang="en-ZA" smtClean="0"/>
              <a:t>2023/06/02</a:t>
            </a:fld>
            <a:endParaRPr lang="en-ZA"/>
          </a:p>
        </p:txBody>
      </p:sp>
      <p:sp>
        <p:nvSpPr>
          <p:cNvPr id="8" name="Footer Placeholder 7">
            <a:extLst>
              <a:ext uri="{FF2B5EF4-FFF2-40B4-BE49-F238E27FC236}">
                <a16:creationId xmlns:a16="http://schemas.microsoft.com/office/drawing/2014/main" id="{D3D6468E-7584-85CE-B016-B1ADB1097E98}"/>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72B996D8-C6D2-BEF5-F199-158019B5B926}"/>
              </a:ext>
            </a:extLst>
          </p:cNvPr>
          <p:cNvSpPr>
            <a:spLocks noGrp="1"/>
          </p:cNvSpPr>
          <p:nvPr>
            <p:ph type="sldNum" sz="quarter" idx="12"/>
          </p:nvPr>
        </p:nvSpPr>
        <p:spPr/>
        <p:txBody>
          <a:bodyPr/>
          <a:lstStyle/>
          <a:p>
            <a:fld id="{84BD8DE4-3405-4D71-865E-F07DD39B08A8}" type="slidenum">
              <a:rPr lang="en-ZA" smtClean="0"/>
              <a:t>‹#›</a:t>
            </a:fld>
            <a:endParaRPr lang="en-ZA"/>
          </a:p>
        </p:txBody>
      </p:sp>
    </p:spTree>
    <p:extLst>
      <p:ext uri="{BB962C8B-B14F-4D97-AF65-F5344CB8AC3E}">
        <p14:creationId xmlns:p14="http://schemas.microsoft.com/office/powerpoint/2010/main" val="1679675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73BE8-61B0-03BD-BDFD-69D19CA0141F}"/>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3FA3B105-60A1-EAE6-0278-13A3EE9ECD1A}"/>
              </a:ext>
            </a:extLst>
          </p:cNvPr>
          <p:cNvSpPr>
            <a:spLocks noGrp="1"/>
          </p:cNvSpPr>
          <p:nvPr>
            <p:ph type="dt" sz="half" idx="10"/>
          </p:nvPr>
        </p:nvSpPr>
        <p:spPr/>
        <p:txBody>
          <a:bodyPr/>
          <a:lstStyle/>
          <a:p>
            <a:fld id="{F55170C5-FA1A-4D23-8C7F-C0A7711EEFEA}" type="datetime1">
              <a:rPr lang="en-ZA" smtClean="0"/>
              <a:t>2023/06/02</a:t>
            </a:fld>
            <a:endParaRPr lang="en-ZA"/>
          </a:p>
        </p:txBody>
      </p:sp>
      <p:sp>
        <p:nvSpPr>
          <p:cNvPr id="4" name="Footer Placeholder 3">
            <a:extLst>
              <a:ext uri="{FF2B5EF4-FFF2-40B4-BE49-F238E27FC236}">
                <a16:creationId xmlns:a16="http://schemas.microsoft.com/office/drawing/2014/main" id="{2C473B9B-28AE-766C-5E0D-656455F163AF}"/>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01139206-9CA7-08C3-1A42-C1DDE8538831}"/>
              </a:ext>
            </a:extLst>
          </p:cNvPr>
          <p:cNvSpPr>
            <a:spLocks noGrp="1"/>
          </p:cNvSpPr>
          <p:nvPr>
            <p:ph type="sldNum" sz="quarter" idx="12"/>
          </p:nvPr>
        </p:nvSpPr>
        <p:spPr/>
        <p:txBody>
          <a:bodyPr/>
          <a:lstStyle/>
          <a:p>
            <a:fld id="{84BD8DE4-3405-4D71-865E-F07DD39B08A8}" type="slidenum">
              <a:rPr lang="en-ZA" smtClean="0"/>
              <a:t>‹#›</a:t>
            </a:fld>
            <a:endParaRPr lang="en-ZA"/>
          </a:p>
        </p:txBody>
      </p:sp>
    </p:spTree>
    <p:extLst>
      <p:ext uri="{BB962C8B-B14F-4D97-AF65-F5344CB8AC3E}">
        <p14:creationId xmlns:p14="http://schemas.microsoft.com/office/powerpoint/2010/main" val="134142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2E4927-E0F6-9F07-AA1D-67987035A530}"/>
              </a:ext>
            </a:extLst>
          </p:cNvPr>
          <p:cNvSpPr>
            <a:spLocks noGrp="1"/>
          </p:cNvSpPr>
          <p:nvPr>
            <p:ph type="dt" sz="half" idx="10"/>
          </p:nvPr>
        </p:nvSpPr>
        <p:spPr/>
        <p:txBody>
          <a:bodyPr/>
          <a:lstStyle/>
          <a:p>
            <a:fld id="{BC374EF1-4319-4CD5-A06F-C60F7F3177F7}" type="datetime1">
              <a:rPr lang="en-ZA" smtClean="0"/>
              <a:t>2023/06/02</a:t>
            </a:fld>
            <a:endParaRPr lang="en-ZA"/>
          </a:p>
        </p:txBody>
      </p:sp>
      <p:sp>
        <p:nvSpPr>
          <p:cNvPr id="3" name="Footer Placeholder 2">
            <a:extLst>
              <a:ext uri="{FF2B5EF4-FFF2-40B4-BE49-F238E27FC236}">
                <a16:creationId xmlns:a16="http://schemas.microsoft.com/office/drawing/2014/main" id="{0B77AB54-D17E-DD7B-FD14-1E97474D3F4D}"/>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B0BDF8F4-BBA7-0740-9838-377FAE775C6F}"/>
              </a:ext>
            </a:extLst>
          </p:cNvPr>
          <p:cNvSpPr>
            <a:spLocks noGrp="1"/>
          </p:cNvSpPr>
          <p:nvPr>
            <p:ph type="sldNum" sz="quarter" idx="12"/>
          </p:nvPr>
        </p:nvSpPr>
        <p:spPr/>
        <p:txBody>
          <a:bodyPr/>
          <a:lstStyle/>
          <a:p>
            <a:fld id="{84BD8DE4-3405-4D71-865E-F07DD39B08A8}" type="slidenum">
              <a:rPr lang="en-ZA" smtClean="0"/>
              <a:t>‹#›</a:t>
            </a:fld>
            <a:endParaRPr lang="en-ZA"/>
          </a:p>
        </p:txBody>
      </p:sp>
    </p:spTree>
    <p:extLst>
      <p:ext uri="{BB962C8B-B14F-4D97-AF65-F5344CB8AC3E}">
        <p14:creationId xmlns:p14="http://schemas.microsoft.com/office/powerpoint/2010/main" val="566160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84DFF-EB65-DDA0-FE02-498E139BEA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0A645F8D-81AB-4430-DDD6-99DD138F1A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EE783507-ABDD-A4C6-A294-036A9F1B0D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1F8507-7939-7074-3B35-FAA3D7272B56}"/>
              </a:ext>
            </a:extLst>
          </p:cNvPr>
          <p:cNvSpPr>
            <a:spLocks noGrp="1"/>
          </p:cNvSpPr>
          <p:nvPr>
            <p:ph type="dt" sz="half" idx="10"/>
          </p:nvPr>
        </p:nvSpPr>
        <p:spPr/>
        <p:txBody>
          <a:bodyPr/>
          <a:lstStyle/>
          <a:p>
            <a:fld id="{7157D958-40F9-4035-905A-CA445A30AB93}" type="datetime1">
              <a:rPr lang="en-ZA" smtClean="0"/>
              <a:t>2023/06/02</a:t>
            </a:fld>
            <a:endParaRPr lang="en-ZA"/>
          </a:p>
        </p:txBody>
      </p:sp>
      <p:sp>
        <p:nvSpPr>
          <p:cNvPr id="6" name="Footer Placeholder 5">
            <a:extLst>
              <a:ext uri="{FF2B5EF4-FFF2-40B4-BE49-F238E27FC236}">
                <a16:creationId xmlns:a16="http://schemas.microsoft.com/office/drawing/2014/main" id="{2D6A6617-3B56-FE2A-A7D6-FD77DE838D37}"/>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ABC5D3A0-A543-509B-3B95-5AE495C8B6FF}"/>
              </a:ext>
            </a:extLst>
          </p:cNvPr>
          <p:cNvSpPr>
            <a:spLocks noGrp="1"/>
          </p:cNvSpPr>
          <p:nvPr>
            <p:ph type="sldNum" sz="quarter" idx="12"/>
          </p:nvPr>
        </p:nvSpPr>
        <p:spPr/>
        <p:txBody>
          <a:bodyPr/>
          <a:lstStyle/>
          <a:p>
            <a:fld id="{84BD8DE4-3405-4D71-865E-F07DD39B08A8}" type="slidenum">
              <a:rPr lang="en-ZA" smtClean="0"/>
              <a:t>‹#›</a:t>
            </a:fld>
            <a:endParaRPr lang="en-ZA"/>
          </a:p>
        </p:txBody>
      </p:sp>
    </p:spTree>
    <p:extLst>
      <p:ext uri="{BB962C8B-B14F-4D97-AF65-F5344CB8AC3E}">
        <p14:creationId xmlns:p14="http://schemas.microsoft.com/office/powerpoint/2010/main" val="1500773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9484D-7CEC-5C89-C5F2-806C28D55C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19087EA8-AD90-3BF8-CBA0-69DCA2D496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E45323E7-C55A-73F6-E69D-77EBC879C5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66F5F5-D5A9-2AF5-A623-50D4EC98514A}"/>
              </a:ext>
            </a:extLst>
          </p:cNvPr>
          <p:cNvSpPr>
            <a:spLocks noGrp="1"/>
          </p:cNvSpPr>
          <p:nvPr>
            <p:ph type="dt" sz="half" idx="10"/>
          </p:nvPr>
        </p:nvSpPr>
        <p:spPr/>
        <p:txBody>
          <a:bodyPr/>
          <a:lstStyle/>
          <a:p>
            <a:fld id="{1C500EB4-74B5-4B47-B6C1-3A378E25F970}" type="datetime1">
              <a:rPr lang="en-ZA" smtClean="0"/>
              <a:t>2023/06/02</a:t>
            </a:fld>
            <a:endParaRPr lang="en-ZA"/>
          </a:p>
        </p:txBody>
      </p:sp>
      <p:sp>
        <p:nvSpPr>
          <p:cNvPr id="6" name="Footer Placeholder 5">
            <a:extLst>
              <a:ext uri="{FF2B5EF4-FFF2-40B4-BE49-F238E27FC236}">
                <a16:creationId xmlns:a16="http://schemas.microsoft.com/office/drawing/2014/main" id="{4F7E4C26-5960-6148-CF01-788685842798}"/>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467F0BB9-FAD0-6C78-9C45-3483F5BF549C}"/>
              </a:ext>
            </a:extLst>
          </p:cNvPr>
          <p:cNvSpPr>
            <a:spLocks noGrp="1"/>
          </p:cNvSpPr>
          <p:nvPr>
            <p:ph type="sldNum" sz="quarter" idx="12"/>
          </p:nvPr>
        </p:nvSpPr>
        <p:spPr/>
        <p:txBody>
          <a:bodyPr/>
          <a:lstStyle/>
          <a:p>
            <a:fld id="{84BD8DE4-3405-4D71-865E-F07DD39B08A8}" type="slidenum">
              <a:rPr lang="en-ZA" smtClean="0"/>
              <a:t>‹#›</a:t>
            </a:fld>
            <a:endParaRPr lang="en-ZA"/>
          </a:p>
        </p:txBody>
      </p:sp>
    </p:spTree>
    <p:extLst>
      <p:ext uri="{BB962C8B-B14F-4D97-AF65-F5344CB8AC3E}">
        <p14:creationId xmlns:p14="http://schemas.microsoft.com/office/powerpoint/2010/main" val="1689607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320052-D270-F4EF-8BD3-3FC0F5999B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FA9436B0-9944-B276-DDFA-42031F492E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D8D3E320-F566-3DC6-A5BF-681BA35D98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31E49-CF1B-4EAB-A486-1E92CF3C29AB}" type="datetime1">
              <a:rPr lang="en-ZA" smtClean="0"/>
              <a:t>2023/06/02</a:t>
            </a:fld>
            <a:endParaRPr lang="en-ZA"/>
          </a:p>
        </p:txBody>
      </p:sp>
      <p:sp>
        <p:nvSpPr>
          <p:cNvPr id="5" name="Footer Placeholder 4">
            <a:extLst>
              <a:ext uri="{FF2B5EF4-FFF2-40B4-BE49-F238E27FC236}">
                <a16:creationId xmlns:a16="http://schemas.microsoft.com/office/drawing/2014/main" id="{0E850BE0-14A0-7C88-C231-E323F5A278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DE2272A5-7E39-E173-06DC-E60B430CF7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BD8DE4-3405-4D71-865E-F07DD39B08A8}" type="slidenum">
              <a:rPr lang="en-ZA" smtClean="0"/>
              <a:t>‹#›</a:t>
            </a:fld>
            <a:endParaRPr lang="en-ZA"/>
          </a:p>
        </p:txBody>
      </p:sp>
    </p:spTree>
    <p:extLst>
      <p:ext uri="{BB962C8B-B14F-4D97-AF65-F5344CB8AC3E}">
        <p14:creationId xmlns:p14="http://schemas.microsoft.com/office/powerpoint/2010/main" val="2459045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0A698-1C20-6B0F-D747-E796BDD37897}"/>
              </a:ext>
            </a:extLst>
          </p:cNvPr>
          <p:cNvSpPr>
            <a:spLocks noGrp="1"/>
          </p:cNvSpPr>
          <p:nvPr>
            <p:ph type="ctrTitle"/>
          </p:nvPr>
        </p:nvSpPr>
        <p:spPr/>
        <p:txBody>
          <a:bodyPr>
            <a:noAutofit/>
          </a:bodyPr>
          <a:lstStyle/>
          <a:p>
            <a:r>
              <a:rPr lang="en-US" sz="3600"/>
              <a:t>Economic Regulation of Transport Bill (B1B-2020)</a:t>
            </a:r>
            <a:br>
              <a:rPr lang="en-US" sz="3600"/>
            </a:br>
            <a:r>
              <a:rPr lang="en-US" sz="3600"/>
              <a:t>National Land Transport Amendment Bill (B7F – 2016)</a:t>
            </a:r>
            <a:endParaRPr lang="en-ZA" sz="3600" dirty="0"/>
          </a:p>
        </p:txBody>
      </p:sp>
      <p:sp>
        <p:nvSpPr>
          <p:cNvPr id="3" name="Subtitle 2">
            <a:extLst>
              <a:ext uri="{FF2B5EF4-FFF2-40B4-BE49-F238E27FC236}">
                <a16:creationId xmlns:a16="http://schemas.microsoft.com/office/drawing/2014/main" id="{4B016331-0B2E-0A81-1017-2D31DDA716D1}"/>
              </a:ext>
            </a:extLst>
          </p:cNvPr>
          <p:cNvSpPr>
            <a:spLocks noGrp="1"/>
          </p:cNvSpPr>
          <p:nvPr>
            <p:ph type="subTitle" idx="1"/>
          </p:nvPr>
        </p:nvSpPr>
        <p:spPr/>
        <p:txBody>
          <a:bodyPr>
            <a:normAutofit lnSpcReduction="10000"/>
          </a:bodyPr>
          <a:lstStyle/>
          <a:p>
            <a:endParaRPr lang="en-ZA" sz="2400">
              <a:effectLst/>
              <a:latin typeface="Calibri" panose="020F0502020204030204" pitchFamily="34" charset="0"/>
              <a:ea typeface="Calibri" panose="020F0502020204030204" pitchFamily="34" charset="0"/>
            </a:endParaRPr>
          </a:p>
          <a:p>
            <a:r>
              <a:rPr lang="en-ZA" sz="2400">
                <a:effectLst/>
                <a:latin typeface="Calibri" panose="020F0502020204030204" pitchFamily="34" charset="0"/>
                <a:ea typeface="Calibri" panose="020F0502020204030204" pitchFamily="34" charset="0"/>
              </a:rPr>
              <a:t>SABOA presentation to the Select Committee on Transport, Public Service and Administration, Public Works and Infrastructure </a:t>
            </a:r>
          </a:p>
          <a:p>
            <a:r>
              <a:rPr lang="en-ZA">
                <a:latin typeface="Calibri" panose="020F0502020204030204" pitchFamily="34" charset="0"/>
              </a:rPr>
              <a:t>7 June 2023</a:t>
            </a:r>
            <a:endParaRPr lang="en-ZA" dirty="0"/>
          </a:p>
        </p:txBody>
      </p:sp>
      <p:sp>
        <p:nvSpPr>
          <p:cNvPr id="4" name="Slide Number Placeholder 3">
            <a:extLst>
              <a:ext uri="{FF2B5EF4-FFF2-40B4-BE49-F238E27FC236}">
                <a16:creationId xmlns:a16="http://schemas.microsoft.com/office/drawing/2014/main" id="{AE05747B-D9AA-41FF-1906-DDBED5FDCA71}"/>
              </a:ext>
            </a:extLst>
          </p:cNvPr>
          <p:cNvSpPr>
            <a:spLocks noGrp="1"/>
          </p:cNvSpPr>
          <p:nvPr>
            <p:ph type="sldNum" sz="quarter" idx="12"/>
          </p:nvPr>
        </p:nvSpPr>
        <p:spPr/>
        <p:txBody>
          <a:bodyPr/>
          <a:lstStyle/>
          <a:p>
            <a:fld id="{84BD8DE4-3405-4D71-865E-F07DD39B08A8}" type="slidenum">
              <a:rPr lang="en-ZA" smtClean="0"/>
              <a:t>1</a:t>
            </a:fld>
            <a:endParaRPr lang="en-ZA"/>
          </a:p>
        </p:txBody>
      </p:sp>
      <p:pic>
        <p:nvPicPr>
          <p:cNvPr id="1026" name="Picture 8" descr="SABOA - Southern African Bus Operators Association">
            <a:extLst>
              <a:ext uri="{FF2B5EF4-FFF2-40B4-BE49-F238E27FC236}">
                <a16:creationId xmlns:a16="http://schemas.microsoft.com/office/drawing/2014/main" id="{D8ACE733-EB9E-BE15-8B23-E594388C40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403358"/>
            <a:ext cx="3997839" cy="1454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1987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285B3-68B5-C98D-CAA3-65F3CD7A17F5}"/>
              </a:ext>
            </a:extLst>
          </p:cNvPr>
          <p:cNvSpPr>
            <a:spLocks noGrp="1"/>
          </p:cNvSpPr>
          <p:nvPr>
            <p:ph type="title"/>
          </p:nvPr>
        </p:nvSpPr>
        <p:spPr/>
        <p:txBody>
          <a:bodyPr/>
          <a:lstStyle/>
          <a:p>
            <a:r>
              <a:rPr kumimoji="0" lang="en-US" sz="3600" b="0" i="0" u="none" strike="noStrike" kern="1200" cap="none" spc="0" normalizeH="0" baseline="0" noProof="0" dirty="0">
                <a:ln>
                  <a:noFill/>
                </a:ln>
                <a:solidFill>
                  <a:prstClr val="black"/>
                </a:solidFill>
                <a:effectLst/>
                <a:uLnTx/>
                <a:uFillTx/>
                <a:latin typeface="Calibri Light" panose="020F0302020204030204"/>
                <a:ea typeface="+mj-ea"/>
                <a:cs typeface="+mj-cs"/>
              </a:rPr>
              <a:t>The following deals with specific aspects of the Economic Regulation of Transport Amendment Bill</a:t>
            </a:r>
            <a:endParaRPr lang="en-ZA" dirty="0"/>
          </a:p>
        </p:txBody>
      </p:sp>
      <p:sp>
        <p:nvSpPr>
          <p:cNvPr id="4" name="Slide Number Placeholder 3">
            <a:extLst>
              <a:ext uri="{FF2B5EF4-FFF2-40B4-BE49-F238E27FC236}">
                <a16:creationId xmlns:a16="http://schemas.microsoft.com/office/drawing/2014/main" id="{D4BAD903-719B-A167-5FE4-C162AA5D6F0F}"/>
              </a:ext>
            </a:extLst>
          </p:cNvPr>
          <p:cNvSpPr>
            <a:spLocks noGrp="1"/>
          </p:cNvSpPr>
          <p:nvPr>
            <p:ph type="sldNum" sz="quarter" idx="12"/>
          </p:nvPr>
        </p:nvSpPr>
        <p:spPr/>
        <p:txBody>
          <a:bodyPr/>
          <a:lstStyle/>
          <a:p>
            <a:fld id="{84BD8DE4-3405-4D71-865E-F07DD39B08A8}" type="slidenum">
              <a:rPr lang="en-ZA" smtClean="0"/>
              <a:t>10</a:t>
            </a:fld>
            <a:endParaRPr lang="en-ZA"/>
          </a:p>
        </p:txBody>
      </p:sp>
      <p:graphicFrame>
        <p:nvGraphicFramePr>
          <p:cNvPr id="10" name="Content Placeholder 9">
            <a:extLst>
              <a:ext uri="{FF2B5EF4-FFF2-40B4-BE49-F238E27FC236}">
                <a16:creationId xmlns:a16="http://schemas.microsoft.com/office/drawing/2014/main" id="{3FDBA76A-F697-AC36-62E8-6239C8E18746}"/>
              </a:ext>
            </a:extLst>
          </p:cNvPr>
          <p:cNvGraphicFramePr>
            <a:graphicFrameLocks noGrp="1"/>
          </p:cNvGraphicFramePr>
          <p:nvPr>
            <p:ph idx="1"/>
            <p:extLst>
              <p:ext uri="{D42A27DB-BD31-4B8C-83A1-F6EECF244321}">
                <p14:modId xmlns:p14="http://schemas.microsoft.com/office/powerpoint/2010/main" val="470054817"/>
              </p:ext>
            </p:extLst>
          </p:nvPr>
        </p:nvGraphicFramePr>
        <p:xfrm>
          <a:off x="838201" y="1825625"/>
          <a:ext cx="10185398" cy="4351338"/>
        </p:xfrm>
        <a:graphic>
          <a:graphicData uri="http://schemas.openxmlformats.org/drawingml/2006/table">
            <a:tbl>
              <a:tblPr firstRow="1" firstCol="1" bandRow="1"/>
              <a:tblGrid>
                <a:gridCol w="3394406">
                  <a:extLst>
                    <a:ext uri="{9D8B030D-6E8A-4147-A177-3AD203B41FA5}">
                      <a16:colId xmlns:a16="http://schemas.microsoft.com/office/drawing/2014/main" val="743989480"/>
                    </a:ext>
                  </a:extLst>
                </a:gridCol>
                <a:gridCol w="3395496">
                  <a:extLst>
                    <a:ext uri="{9D8B030D-6E8A-4147-A177-3AD203B41FA5}">
                      <a16:colId xmlns:a16="http://schemas.microsoft.com/office/drawing/2014/main" val="3536023849"/>
                    </a:ext>
                  </a:extLst>
                </a:gridCol>
                <a:gridCol w="3395496">
                  <a:extLst>
                    <a:ext uri="{9D8B030D-6E8A-4147-A177-3AD203B41FA5}">
                      <a16:colId xmlns:a16="http://schemas.microsoft.com/office/drawing/2014/main" val="1404916962"/>
                    </a:ext>
                  </a:extLst>
                </a:gridCol>
              </a:tblGrid>
              <a:tr h="4351338">
                <a:tc>
                  <a:txBody>
                    <a:bodyPr/>
                    <a:lstStyle/>
                    <a:p>
                      <a:pPr>
                        <a:lnSpc>
                          <a:spcPct val="107000"/>
                        </a:lnSpc>
                        <a:spcAft>
                          <a:spcPts val="800"/>
                        </a:spcAft>
                      </a:pPr>
                      <a:r>
                        <a:rPr lang="en-US" sz="1050" b="1">
                          <a:effectLst/>
                          <a:latin typeface="Calibri" panose="020F0502020204030204" pitchFamily="34" charset="0"/>
                          <a:ea typeface="Calibri" panose="020F0502020204030204" pitchFamily="34" charset="0"/>
                          <a:cs typeface="Arial" panose="020B0604020202020204" pitchFamily="34" charset="0"/>
                        </a:rPr>
                        <a:t>Determination of price controls</a:t>
                      </a:r>
                      <a:endParaRPr lang="en-ZA" sz="105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b="1">
                          <a:effectLst/>
                          <a:latin typeface="Calibri" panose="020F0502020204030204" pitchFamily="34" charset="0"/>
                          <a:ea typeface="Calibri" panose="020F0502020204030204" pitchFamily="34" charset="0"/>
                          <a:cs typeface="Arial" panose="020B0604020202020204" pitchFamily="34" charset="0"/>
                        </a:rPr>
                        <a:t>11 (1)</a:t>
                      </a:r>
                      <a:r>
                        <a:rPr lang="en-US" sz="1050">
                          <a:effectLst/>
                          <a:latin typeface="Calibri" panose="020F0502020204030204" pitchFamily="34" charset="0"/>
                          <a:ea typeface="Calibri" panose="020F0502020204030204" pitchFamily="34" charset="0"/>
                          <a:cs typeface="Arial" panose="020B0604020202020204" pitchFamily="34" charset="0"/>
                        </a:rPr>
                        <a:t> Every regulated entity is subject to price regulation in accordance with a price</a:t>
                      </a:r>
                      <a:endParaRPr lang="en-ZA" sz="105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a:effectLst/>
                          <a:latin typeface="Calibri" panose="020F0502020204030204" pitchFamily="34" charset="0"/>
                          <a:ea typeface="Calibri" panose="020F0502020204030204" pitchFamily="34" charset="0"/>
                          <a:cs typeface="Arial" panose="020B0604020202020204" pitchFamily="34" charset="0"/>
                        </a:rPr>
                        <a:t>control determined by the Regulator.</a:t>
                      </a:r>
                      <a:endParaRPr lang="en-ZA" sz="105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b="1">
                          <a:effectLst/>
                          <a:latin typeface="Calibri" panose="020F0502020204030204" pitchFamily="34" charset="0"/>
                          <a:ea typeface="Calibri" panose="020F0502020204030204" pitchFamily="34" charset="0"/>
                          <a:cs typeface="Arial" panose="020B0604020202020204" pitchFamily="34" charset="0"/>
                        </a:rPr>
                        <a:t>11 (2)</a:t>
                      </a:r>
                      <a:r>
                        <a:rPr lang="en-US" sz="1050">
                          <a:effectLst/>
                          <a:latin typeface="Calibri" panose="020F0502020204030204" pitchFamily="34" charset="0"/>
                          <a:ea typeface="Calibri" panose="020F0502020204030204" pitchFamily="34" charset="0"/>
                          <a:cs typeface="Arial" panose="020B0604020202020204" pitchFamily="34" charset="0"/>
                        </a:rPr>
                        <a:t>	The price control for a regulated entity may comprise—</a:t>
                      </a:r>
                      <a:endParaRPr lang="en-ZA" sz="105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a:effectLst/>
                          <a:latin typeface="Calibri" panose="020F0502020204030204" pitchFamily="34" charset="0"/>
                          <a:ea typeface="Calibri" panose="020F0502020204030204" pitchFamily="34" charset="0"/>
                          <a:cs typeface="Arial" panose="020B0604020202020204" pitchFamily="34" charset="0"/>
                        </a:rPr>
                        <a:t>(b)	</a:t>
                      </a:r>
                      <a:r>
                        <a:rPr lang="en-US" sz="1050" u="sng">
                          <a:effectLst/>
                          <a:latin typeface="Calibri" panose="020F0502020204030204" pitchFamily="34" charset="0"/>
                          <a:ea typeface="Calibri" panose="020F0502020204030204" pitchFamily="34" charset="0"/>
                          <a:cs typeface="Arial" panose="020B0604020202020204" pitchFamily="34" charset="0"/>
                        </a:rPr>
                        <a:t>a limit on the total amount of revenue it may raise from the facilities and services offered by it</a:t>
                      </a:r>
                      <a:r>
                        <a:rPr lang="en-US" sz="1050">
                          <a:effectLst/>
                          <a:latin typeface="Calibri" panose="020F0502020204030204" pitchFamily="34" charset="0"/>
                          <a:ea typeface="Calibri" panose="020F0502020204030204" pitchFamily="34" charset="0"/>
                          <a:cs typeface="Arial" panose="020B0604020202020204" pitchFamily="34" charset="0"/>
                        </a:rPr>
                        <a:t>;</a:t>
                      </a:r>
                      <a:endParaRPr lang="en-ZA" sz="105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a:effectLst/>
                          <a:latin typeface="Calibri" panose="020F0502020204030204" pitchFamily="34" charset="0"/>
                          <a:ea typeface="Calibri" panose="020F0502020204030204" pitchFamily="34" charset="0"/>
                          <a:cs typeface="Arial" panose="020B0604020202020204" pitchFamily="34" charset="0"/>
                        </a:rPr>
                        <a:t>(c)	</a:t>
                      </a:r>
                      <a:r>
                        <a:rPr lang="en-US" sz="1050" u="sng">
                          <a:effectLst/>
                          <a:latin typeface="Calibri" panose="020F0502020204030204" pitchFamily="34" charset="0"/>
                          <a:ea typeface="Calibri" panose="020F0502020204030204" pitchFamily="34" charset="0"/>
                          <a:cs typeface="Arial" panose="020B0604020202020204" pitchFamily="34" charset="0"/>
                        </a:rPr>
                        <a:t>a limit on the return it may derive from the assets utilised by it to provide its facilities and services</a:t>
                      </a:r>
                      <a:r>
                        <a:rPr lang="en-US" sz="1050">
                          <a:effectLst/>
                          <a:latin typeface="Calibri" panose="020F0502020204030204" pitchFamily="34" charset="0"/>
                          <a:ea typeface="Calibri" panose="020F0502020204030204" pitchFamily="34" charset="0"/>
                          <a:cs typeface="Arial" panose="020B0604020202020204" pitchFamily="34" charset="0"/>
                        </a:rPr>
                        <a:t>; or</a:t>
                      </a:r>
                      <a:endParaRPr lang="en-ZA" sz="1050">
                        <a:effectLst/>
                        <a:latin typeface="Calibri" panose="020F0502020204030204" pitchFamily="34" charset="0"/>
                        <a:ea typeface="Calibri" panose="020F0502020204030204" pitchFamily="34" charset="0"/>
                        <a:cs typeface="Arial" panose="020B0604020202020204" pitchFamily="34" charset="0"/>
                      </a:endParaRPr>
                    </a:p>
                  </a:txBody>
                  <a:tcPr marL="39809" marR="39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050">
                          <a:effectLst/>
                          <a:latin typeface="Calibri" panose="020F0502020204030204" pitchFamily="34" charset="0"/>
                          <a:ea typeface="Calibri" panose="020F0502020204030204" pitchFamily="34" charset="0"/>
                          <a:cs typeface="Arial" panose="020B0604020202020204" pitchFamily="34" charset="0"/>
                        </a:rPr>
                        <a:t>This is a drastic measure that will deter investments and entrepreneurship. The market determines tariffs in a competitive economy. A Regulator can never be fully informed of all factors determining investment decisions and venture capital projects  that result in  prices for facilities and services or  returns on investments.</a:t>
                      </a:r>
                      <a:endParaRPr lang="en-ZA" sz="105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a:effectLst/>
                          <a:latin typeface="Calibri" panose="020F0502020204030204" pitchFamily="34" charset="0"/>
                          <a:ea typeface="Calibri" panose="020F0502020204030204" pitchFamily="34" charset="0"/>
                          <a:cs typeface="Arial" panose="020B0604020202020204" pitchFamily="34" charset="0"/>
                        </a:rPr>
                        <a:t>This measure may have serious unintended consequences for investments in the transportation sector by the private sector, locally and internationally.</a:t>
                      </a:r>
                      <a:endParaRPr lang="en-ZA" sz="105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a:effectLst/>
                          <a:latin typeface="Calibri" panose="020F0502020204030204" pitchFamily="34" charset="0"/>
                          <a:ea typeface="Calibri" panose="020F0502020204030204" pitchFamily="34" charset="0"/>
                          <a:cs typeface="Arial" panose="020B0604020202020204" pitchFamily="34" charset="0"/>
                        </a:rPr>
                        <a:t>These measures can be seen as just another hindrance/obstacle to investments in the industry when SA is seeking local and international investments to stimulate the economy and grow employment. </a:t>
                      </a:r>
                      <a:endParaRPr lang="en-ZA" sz="105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a:effectLst/>
                          <a:latin typeface="Calibri" panose="020F0502020204030204" pitchFamily="34" charset="0"/>
                          <a:ea typeface="Calibri" panose="020F0502020204030204" pitchFamily="34" charset="0"/>
                          <a:cs typeface="Arial" panose="020B0604020202020204" pitchFamily="34" charset="0"/>
                        </a:rPr>
                        <a:t>What if the Regulator gets it wrong and regulates a too low price/tariff or return and the entity ceases to exist?</a:t>
                      </a:r>
                      <a:endParaRPr lang="en-ZA" sz="105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a:effectLst/>
                          <a:latin typeface="Calibri" panose="020F0502020204030204" pitchFamily="34" charset="0"/>
                          <a:ea typeface="Calibri" panose="020F0502020204030204" pitchFamily="34" charset="0"/>
                          <a:cs typeface="Arial" panose="020B0604020202020204" pitchFamily="34" charset="0"/>
                        </a:rPr>
                        <a:t>There is also a risk that financiers will more carefully consider business plans if prices/tariffs/returns are to be determined by an external party e.g. the Regulator.</a:t>
                      </a:r>
                      <a:endParaRPr lang="en-ZA" sz="105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a:effectLst/>
                          <a:latin typeface="Calibri" panose="020F0502020204030204" pitchFamily="34" charset="0"/>
                          <a:ea typeface="Calibri" panose="020F0502020204030204" pitchFamily="34" charset="0"/>
                          <a:cs typeface="Arial" panose="020B0604020202020204" pitchFamily="34" charset="0"/>
                        </a:rPr>
                        <a:t>When does the Regulator get involved? Prior to the consideration of investments or afterwards? </a:t>
                      </a:r>
                      <a:endParaRPr lang="en-ZA" sz="1050">
                        <a:effectLst/>
                        <a:latin typeface="Calibri" panose="020F0502020204030204" pitchFamily="34" charset="0"/>
                        <a:ea typeface="Calibri" panose="020F0502020204030204" pitchFamily="34" charset="0"/>
                        <a:cs typeface="Arial" panose="020B0604020202020204" pitchFamily="34" charset="0"/>
                      </a:endParaRPr>
                    </a:p>
                  </a:txBody>
                  <a:tcPr marL="39809" marR="39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050" dirty="0">
                          <a:effectLst/>
                          <a:latin typeface="Calibri" panose="020F0502020204030204" pitchFamily="34" charset="0"/>
                          <a:ea typeface="Calibri" panose="020F0502020204030204" pitchFamily="34" charset="0"/>
                          <a:cs typeface="Arial" panose="020B0604020202020204" pitchFamily="34" charset="0"/>
                        </a:rPr>
                        <a:t>There ought to be limits to the ability of the Regulator to intervene to this extent in the market as it may have serious consequences for investments in the industry.</a:t>
                      </a:r>
                      <a:endParaRPr lang="en-ZA" sz="105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dirty="0">
                          <a:effectLst/>
                          <a:latin typeface="Calibri" panose="020F0502020204030204" pitchFamily="34" charset="0"/>
                          <a:ea typeface="Calibri" panose="020F0502020204030204" pitchFamily="34" charset="0"/>
                          <a:cs typeface="Arial" panose="020B0604020202020204" pitchFamily="34" charset="0"/>
                        </a:rPr>
                        <a:t> </a:t>
                      </a:r>
                      <a:endParaRPr lang="en-ZA" sz="105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dirty="0">
                          <a:effectLst/>
                          <a:latin typeface="Calibri" panose="020F0502020204030204" pitchFamily="34" charset="0"/>
                          <a:ea typeface="Calibri" panose="020F0502020204030204" pitchFamily="34" charset="0"/>
                          <a:cs typeface="Arial" panose="020B0604020202020204" pitchFamily="34" charset="0"/>
                        </a:rPr>
                        <a:t>Regulators have a role to play in monopoly enterprises e.g. such as ACSA, </a:t>
                      </a:r>
                      <a:r>
                        <a:rPr lang="en-US" sz="1050" dirty="0" err="1">
                          <a:effectLst/>
                          <a:latin typeface="Calibri" panose="020F0502020204030204" pitchFamily="34" charset="0"/>
                          <a:ea typeface="Calibri" panose="020F0502020204030204" pitchFamily="34" charset="0"/>
                          <a:cs typeface="Arial" panose="020B0604020202020204" pitchFamily="34" charset="0"/>
                        </a:rPr>
                        <a:t>Ports,Navigation</a:t>
                      </a:r>
                      <a:r>
                        <a:rPr lang="en-US" sz="1050" dirty="0">
                          <a:effectLst/>
                          <a:latin typeface="Calibri" panose="020F0502020204030204" pitchFamily="34" charset="0"/>
                          <a:ea typeface="Calibri" panose="020F0502020204030204" pitchFamily="34" charset="0"/>
                          <a:cs typeface="Arial" panose="020B0604020202020204" pitchFamily="34" charset="0"/>
                        </a:rPr>
                        <a:t> services etc. but ought not to get involved in the economy in general as it appears this section  intends to achieve. </a:t>
                      </a:r>
                      <a:endParaRPr lang="en-ZA" sz="105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dirty="0">
                          <a:effectLst/>
                          <a:latin typeface="Calibri" panose="020F0502020204030204" pitchFamily="34" charset="0"/>
                          <a:ea typeface="Calibri" panose="020F0502020204030204" pitchFamily="34" charset="0"/>
                          <a:cs typeface="Arial" panose="020B0604020202020204" pitchFamily="34" charset="0"/>
                        </a:rPr>
                        <a:t> </a:t>
                      </a:r>
                      <a:endParaRPr lang="en-ZA" sz="1050" dirty="0">
                        <a:effectLst/>
                        <a:latin typeface="Calibri" panose="020F0502020204030204" pitchFamily="34" charset="0"/>
                        <a:ea typeface="Calibri" panose="020F0502020204030204" pitchFamily="34" charset="0"/>
                        <a:cs typeface="Arial" panose="020B0604020202020204" pitchFamily="34" charset="0"/>
                      </a:endParaRPr>
                    </a:p>
                  </a:txBody>
                  <a:tcPr marL="39809" marR="39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9939587"/>
                  </a:ext>
                </a:extLst>
              </a:tr>
            </a:tbl>
          </a:graphicData>
        </a:graphic>
      </p:graphicFrame>
    </p:spTree>
    <p:extLst>
      <p:ext uri="{BB962C8B-B14F-4D97-AF65-F5344CB8AC3E}">
        <p14:creationId xmlns:p14="http://schemas.microsoft.com/office/powerpoint/2010/main" val="1296274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285B3-68B5-C98D-CAA3-65F3CD7A17F5}"/>
              </a:ext>
            </a:extLst>
          </p:cNvPr>
          <p:cNvSpPr>
            <a:spLocks noGrp="1"/>
          </p:cNvSpPr>
          <p:nvPr>
            <p:ph type="title"/>
          </p:nvPr>
        </p:nvSpPr>
        <p:spPr/>
        <p:txBody>
          <a:bodyPr/>
          <a:lstStyle/>
          <a:p>
            <a:r>
              <a:rPr kumimoji="0" lang="en-US" sz="3600" b="0" i="0" u="none" strike="noStrike" kern="1200" cap="none" spc="0" normalizeH="0" baseline="0" noProof="0" dirty="0">
                <a:ln>
                  <a:noFill/>
                </a:ln>
                <a:solidFill>
                  <a:prstClr val="black"/>
                </a:solidFill>
                <a:effectLst/>
                <a:uLnTx/>
                <a:uFillTx/>
                <a:latin typeface="Calibri Light" panose="020F0302020204030204"/>
                <a:ea typeface="+mj-ea"/>
                <a:cs typeface="+mj-cs"/>
              </a:rPr>
              <a:t>The following deals with specific aspects of the Economic Regulation of Transport Amendment Bill</a:t>
            </a:r>
            <a:endParaRPr lang="en-ZA" dirty="0"/>
          </a:p>
        </p:txBody>
      </p:sp>
      <p:sp>
        <p:nvSpPr>
          <p:cNvPr id="4" name="Slide Number Placeholder 3">
            <a:extLst>
              <a:ext uri="{FF2B5EF4-FFF2-40B4-BE49-F238E27FC236}">
                <a16:creationId xmlns:a16="http://schemas.microsoft.com/office/drawing/2014/main" id="{D4BAD903-719B-A167-5FE4-C162AA5D6F0F}"/>
              </a:ext>
            </a:extLst>
          </p:cNvPr>
          <p:cNvSpPr>
            <a:spLocks noGrp="1"/>
          </p:cNvSpPr>
          <p:nvPr>
            <p:ph type="sldNum" sz="quarter" idx="12"/>
          </p:nvPr>
        </p:nvSpPr>
        <p:spPr/>
        <p:txBody>
          <a:bodyPr/>
          <a:lstStyle/>
          <a:p>
            <a:fld id="{84BD8DE4-3405-4D71-865E-F07DD39B08A8}" type="slidenum">
              <a:rPr lang="en-ZA" smtClean="0"/>
              <a:t>11</a:t>
            </a:fld>
            <a:endParaRPr lang="en-ZA"/>
          </a:p>
        </p:txBody>
      </p:sp>
      <p:graphicFrame>
        <p:nvGraphicFramePr>
          <p:cNvPr id="6" name="Content Placeholder 5">
            <a:extLst>
              <a:ext uri="{FF2B5EF4-FFF2-40B4-BE49-F238E27FC236}">
                <a16:creationId xmlns:a16="http://schemas.microsoft.com/office/drawing/2014/main" id="{122C2802-EC74-5C18-A3F6-2C29689BE9C3}"/>
              </a:ext>
            </a:extLst>
          </p:cNvPr>
          <p:cNvGraphicFramePr>
            <a:graphicFrameLocks noGrp="1"/>
          </p:cNvGraphicFramePr>
          <p:nvPr>
            <p:ph idx="1"/>
            <p:extLst>
              <p:ext uri="{D42A27DB-BD31-4B8C-83A1-F6EECF244321}">
                <p14:modId xmlns:p14="http://schemas.microsoft.com/office/powerpoint/2010/main" val="1747939412"/>
              </p:ext>
            </p:extLst>
          </p:nvPr>
        </p:nvGraphicFramePr>
        <p:xfrm>
          <a:off x="924560" y="1825625"/>
          <a:ext cx="9956800" cy="4987036"/>
        </p:xfrm>
        <a:graphic>
          <a:graphicData uri="http://schemas.openxmlformats.org/drawingml/2006/table">
            <a:tbl>
              <a:tblPr firstRow="1" firstCol="1" bandRow="1"/>
              <a:tblGrid>
                <a:gridCol w="3318224">
                  <a:extLst>
                    <a:ext uri="{9D8B030D-6E8A-4147-A177-3AD203B41FA5}">
                      <a16:colId xmlns:a16="http://schemas.microsoft.com/office/drawing/2014/main" val="1216075845"/>
                    </a:ext>
                  </a:extLst>
                </a:gridCol>
                <a:gridCol w="3319288">
                  <a:extLst>
                    <a:ext uri="{9D8B030D-6E8A-4147-A177-3AD203B41FA5}">
                      <a16:colId xmlns:a16="http://schemas.microsoft.com/office/drawing/2014/main" val="2540575838"/>
                    </a:ext>
                  </a:extLst>
                </a:gridCol>
                <a:gridCol w="3319288">
                  <a:extLst>
                    <a:ext uri="{9D8B030D-6E8A-4147-A177-3AD203B41FA5}">
                      <a16:colId xmlns:a16="http://schemas.microsoft.com/office/drawing/2014/main" val="2179537774"/>
                    </a:ext>
                  </a:extLst>
                </a:gridCol>
              </a:tblGrid>
              <a:tr h="4351338">
                <a:tc>
                  <a:txBody>
                    <a:bodyPr/>
                    <a:lstStyle/>
                    <a:p>
                      <a:pPr>
                        <a:lnSpc>
                          <a:spcPct val="107000"/>
                        </a:lnSpc>
                        <a:spcAft>
                          <a:spcPts val="800"/>
                        </a:spcAft>
                      </a:pPr>
                      <a:r>
                        <a:rPr lang="en-US" sz="1400" b="1">
                          <a:effectLst/>
                          <a:latin typeface="Calibri" panose="020F0502020204030204" pitchFamily="34" charset="0"/>
                          <a:ea typeface="Calibri" panose="020F0502020204030204" pitchFamily="34" charset="0"/>
                          <a:cs typeface="Arial" panose="020B0604020202020204" pitchFamily="34" charset="0"/>
                        </a:rPr>
                        <a:t>Determination of price controls</a:t>
                      </a:r>
                      <a:endParaRPr lang="en-ZA" sz="14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b="1">
                          <a:effectLst/>
                          <a:latin typeface="Calibri" panose="020F0502020204030204" pitchFamily="34" charset="0"/>
                          <a:ea typeface="Calibri" panose="020F0502020204030204" pitchFamily="34" charset="0"/>
                          <a:cs typeface="Arial" panose="020B0604020202020204" pitchFamily="34" charset="0"/>
                        </a:rPr>
                        <a:t>11 (2)	</a:t>
                      </a:r>
                      <a:r>
                        <a:rPr lang="en-US" sz="1400">
                          <a:effectLst/>
                          <a:latin typeface="Calibri" panose="020F0502020204030204" pitchFamily="34" charset="0"/>
                          <a:ea typeface="Calibri" panose="020F0502020204030204" pitchFamily="34" charset="0"/>
                          <a:cs typeface="Arial" panose="020B0604020202020204" pitchFamily="34" charset="0"/>
                        </a:rPr>
                        <a:t>The Regulator must consider any requests of the subsidising party, and to the extent possible, in a cost-effective manner, must grant requests for—</a:t>
                      </a:r>
                      <a:endParaRPr lang="en-ZA" sz="14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a:effectLst/>
                          <a:latin typeface="Calibri" panose="020F0502020204030204" pitchFamily="34" charset="0"/>
                          <a:ea typeface="Calibri" panose="020F0502020204030204" pitchFamily="34" charset="0"/>
                          <a:cs typeface="Arial" panose="020B0604020202020204" pitchFamily="34" charset="0"/>
                        </a:rPr>
                        <a:t>(a)	the details of the price control to be coordinated with the subsidising party’s budget cycle;	</a:t>
                      </a:r>
                      <a:endParaRPr lang="en-ZA" sz="14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a:effectLst/>
                          <a:latin typeface="Calibri" panose="020F0502020204030204" pitchFamily="34" charset="0"/>
                          <a:ea typeface="Calibri" panose="020F0502020204030204" pitchFamily="34" charset="0"/>
                          <a:cs typeface="Arial" panose="020B0604020202020204" pitchFamily="34" charset="0"/>
                        </a:rPr>
                        <a:t>(b)	changes to the service level associated with the price control;</a:t>
                      </a:r>
                      <a:endParaRPr lang="en-ZA" sz="14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a:effectLst/>
                          <a:latin typeface="Calibri" panose="020F0502020204030204" pitchFamily="34" charset="0"/>
                          <a:ea typeface="Calibri" panose="020F0502020204030204" pitchFamily="34" charset="0"/>
                          <a:cs typeface="Arial" panose="020B0604020202020204" pitchFamily="34" charset="0"/>
                        </a:rPr>
                        <a:t>(c)	slower implementation of price changes, subject to the payment of compensation for the delay to the operator; or</a:t>
                      </a:r>
                      <a:endParaRPr lang="en-ZA" sz="14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a:effectLst/>
                          <a:latin typeface="Calibri" panose="020F0502020204030204" pitchFamily="34" charset="0"/>
                          <a:ea typeface="Calibri" panose="020F0502020204030204" pitchFamily="34" charset="0"/>
                          <a:cs typeface="Arial" panose="020B0604020202020204" pitchFamily="34" charset="0"/>
                        </a:rPr>
                        <a:t>(d)	access to any data on operator performance collected by the Regulator.</a:t>
                      </a:r>
                      <a:endParaRPr lang="en-ZA" sz="1400">
                        <a:effectLst/>
                        <a:latin typeface="Calibri" panose="020F0502020204030204" pitchFamily="34" charset="0"/>
                        <a:ea typeface="Calibri" panose="020F0502020204030204" pitchFamily="34" charset="0"/>
                        <a:cs typeface="Arial" panose="020B0604020202020204" pitchFamily="34" charset="0"/>
                      </a:endParaRPr>
                    </a:p>
                  </a:txBody>
                  <a:tcPr marL="57188" marR="57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400">
                          <a:effectLst/>
                          <a:latin typeface="Calibri" panose="020F0502020204030204" pitchFamily="34" charset="0"/>
                          <a:ea typeface="Calibri" panose="020F0502020204030204" pitchFamily="34" charset="0"/>
                          <a:cs typeface="Arial" panose="020B0604020202020204" pitchFamily="34" charset="0"/>
                        </a:rPr>
                        <a:t>At what stage will this happen in the contracting process in public transport? Contracting Authorities issue tenders for services to be provided that include prescribed fares, routes, timetables, bus characteristics etc. Contracting authorities determine these fares based on historic fares as well economic and social circumstances of commuters in the area affected by the contract. These prescribed fares are considered as critical when a company prepares a bid as it’s a main revenue source (revenue risks residing with the company). Any interference afterward could have a material impact on the viability of the operation/cause major uncertainty, not only for the operator but also its entire value chain.</a:t>
                      </a:r>
                      <a:endParaRPr lang="en-ZA" sz="14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a:effectLst/>
                          <a:latin typeface="Calibri" panose="020F0502020204030204" pitchFamily="34" charset="0"/>
                          <a:ea typeface="Calibri" panose="020F0502020204030204" pitchFamily="34" charset="0"/>
                          <a:cs typeface="Arial" panose="020B0604020202020204" pitchFamily="34" charset="0"/>
                        </a:rPr>
                        <a:t>Service level changes are heavily politicised in practice and very difficult to achieve. </a:t>
                      </a:r>
                      <a:endParaRPr lang="en-ZA" sz="14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a:effectLst/>
                          <a:latin typeface="Calibri" panose="020F0502020204030204" pitchFamily="34" charset="0"/>
                          <a:ea typeface="Calibri" panose="020F0502020204030204" pitchFamily="34" charset="0"/>
                          <a:cs typeface="Arial" panose="020B0604020202020204" pitchFamily="34" charset="0"/>
                        </a:rPr>
                        <a:t> </a:t>
                      </a:r>
                      <a:endParaRPr lang="en-ZA" sz="1400">
                        <a:effectLst/>
                        <a:latin typeface="Calibri" panose="020F0502020204030204" pitchFamily="34" charset="0"/>
                        <a:ea typeface="Calibri" panose="020F0502020204030204" pitchFamily="34" charset="0"/>
                        <a:cs typeface="Arial" panose="020B0604020202020204" pitchFamily="34" charset="0"/>
                      </a:endParaRPr>
                    </a:p>
                  </a:txBody>
                  <a:tcPr marL="57188" marR="57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Arial" panose="020B0604020202020204" pitchFamily="34" charset="0"/>
                        </a:rPr>
                        <a:t>This section will add another layer of uncertainty in the commuter bus contracting system. </a:t>
                      </a:r>
                      <a:endParaRPr lang="en-ZA"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effectLst/>
                          <a:latin typeface="Calibri" panose="020F0502020204030204" pitchFamily="34" charset="0"/>
                          <a:ea typeface="Calibri" panose="020F0502020204030204" pitchFamily="34" charset="0"/>
                          <a:cs typeface="Arial" panose="020B0604020202020204" pitchFamily="34" charset="0"/>
                        </a:rPr>
                        <a:t>Its intention to interfere with the finances of operators post a contracting process is not acceptable. </a:t>
                      </a:r>
                      <a:endParaRPr lang="en-ZA"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effectLst/>
                          <a:latin typeface="Calibri" panose="020F0502020204030204" pitchFamily="34" charset="0"/>
                          <a:ea typeface="Calibri" panose="020F0502020204030204" pitchFamily="34" charset="0"/>
                          <a:cs typeface="Arial" panose="020B0604020202020204" pitchFamily="34" charset="0"/>
                        </a:rPr>
                        <a:t>In addition, operators already have to prepare and report on a myriad of operational and financial information to the Contracting Authority - the Regulator will be another institution that could cause a higher administrative burden as implied by subsections (a) to (d)</a:t>
                      </a:r>
                      <a:endParaRPr lang="en-ZA" sz="1400" dirty="0">
                        <a:effectLst/>
                        <a:latin typeface="Calibri" panose="020F0502020204030204" pitchFamily="34" charset="0"/>
                        <a:ea typeface="Calibri" panose="020F0502020204030204" pitchFamily="34" charset="0"/>
                        <a:cs typeface="Arial" panose="020B0604020202020204" pitchFamily="34" charset="0"/>
                      </a:endParaRPr>
                    </a:p>
                  </a:txBody>
                  <a:tcPr marL="57188" marR="57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9374333"/>
                  </a:ext>
                </a:extLst>
              </a:tr>
            </a:tbl>
          </a:graphicData>
        </a:graphic>
      </p:graphicFrame>
    </p:spTree>
    <p:extLst>
      <p:ext uri="{BB962C8B-B14F-4D97-AF65-F5344CB8AC3E}">
        <p14:creationId xmlns:p14="http://schemas.microsoft.com/office/powerpoint/2010/main" val="154895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285B3-68B5-C98D-CAA3-65F3CD7A17F5}"/>
              </a:ext>
            </a:extLst>
          </p:cNvPr>
          <p:cNvSpPr>
            <a:spLocks noGrp="1"/>
          </p:cNvSpPr>
          <p:nvPr>
            <p:ph type="title"/>
          </p:nvPr>
        </p:nvSpPr>
        <p:spPr/>
        <p:txBody>
          <a:bodyPr/>
          <a:lstStyle/>
          <a:p>
            <a:r>
              <a:rPr kumimoji="0" lang="en-US" sz="3600" b="0" i="0" u="none" strike="noStrike" kern="1200" cap="none" spc="0" normalizeH="0" baseline="0" noProof="0" dirty="0">
                <a:ln>
                  <a:noFill/>
                </a:ln>
                <a:solidFill>
                  <a:prstClr val="black"/>
                </a:solidFill>
                <a:effectLst/>
                <a:uLnTx/>
                <a:uFillTx/>
                <a:latin typeface="Calibri Light" panose="020F0302020204030204"/>
                <a:ea typeface="+mj-ea"/>
                <a:cs typeface="+mj-cs"/>
              </a:rPr>
              <a:t>The following deals with specific aspects of the Economic Regulation of Transport Amendment Bill</a:t>
            </a:r>
            <a:endParaRPr lang="en-ZA" dirty="0"/>
          </a:p>
        </p:txBody>
      </p:sp>
      <p:sp>
        <p:nvSpPr>
          <p:cNvPr id="4" name="Slide Number Placeholder 3">
            <a:extLst>
              <a:ext uri="{FF2B5EF4-FFF2-40B4-BE49-F238E27FC236}">
                <a16:creationId xmlns:a16="http://schemas.microsoft.com/office/drawing/2014/main" id="{D4BAD903-719B-A167-5FE4-C162AA5D6F0F}"/>
              </a:ext>
            </a:extLst>
          </p:cNvPr>
          <p:cNvSpPr>
            <a:spLocks noGrp="1"/>
          </p:cNvSpPr>
          <p:nvPr>
            <p:ph type="sldNum" sz="quarter" idx="12"/>
          </p:nvPr>
        </p:nvSpPr>
        <p:spPr/>
        <p:txBody>
          <a:bodyPr/>
          <a:lstStyle/>
          <a:p>
            <a:fld id="{84BD8DE4-3405-4D71-865E-F07DD39B08A8}" type="slidenum">
              <a:rPr lang="en-ZA" smtClean="0"/>
              <a:t>12</a:t>
            </a:fld>
            <a:endParaRPr lang="en-ZA"/>
          </a:p>
        </p:txBody>
      </p:sp>
      <p:graphicFrame>
        <p:nvGraphicFramePr>
          <p:cNvPr id="7" name="Content Placeholder 6">
            <a:extLst>
              <a:ext uri="{FF2B5EF4-FFF2-40B4-BE49-F238E27FC236}">
                <a16:creationId xmlns:a16="http://schemas.microsoft.com/office/drawing/2014/main" id="{DA46B9F0-C9B3-4B4D-9C96-188953149E51}"/>
              </a:ext>
            </a:extLst>
          </p:cNvPr>
          <p:cNvGraphicFramePr>
            <a:graphicFrameLocks noGrp="1"/>
          </p:cNvGraphicFramePr>
          <p:nvPr>
            <p:ph idx="1"/>
            <p:extLst>
              <p:ext uri="{D42A27DB-BD31-4B8C-83A1-F6EECF244321}">
                <p14:modId xmlns:p14="http://schemas.microsoft.com/office/powerpoint/2010/main" val="611033447"/>
              </p:ext>
            </p:extLst>
          </p:nvPr>
        </p:nvGraphicFramePr>
        <p:xfrm>
          <a:off x="838200" y="1741869"/>
          <a:ext cx="10652759" cy="4614481"/>
        </p:xfrm>
        <a:graphic>
          <a:graphicData uri="http://schemas.openxmlformats.org/drawingml/2006/table">
            <a:tbl>
              <a:tblPr firstRow="1" firstCol="1" bandRow="1"/>
              <a:tblGrid>
                <a:gridCol w="3550161">
                  <a:extLst>
                    <a:ext uri="{9D8B030D-6E8A-4147-A177-3AD203B41FA5}">
                      <a16:colId xmlns:a16="http://schemas.microsoft.com/office/drawing/2014/main" val="874106893"/>
                    </a:ext>
                  </a:extLst>
                </a:gridCol>
                <a:gridCol w="3551299">
                  <a:extLst>
                    <a:ext uri="{9D8B030D-6E8A-4147-A177-3AD203B41FA5}">
                      <a16:colId xmlns:a16="http://schemas.microsoft.com/office/drawing/2014/main" val="4073520597"/>
                    </a:ext>
                  </a:extLst>
                </a:gridCol>
                <a:gridCol w="3551299">
                  <a:extLst>
                    <a:ext uri="{9D8B030D-6E8A-4147-A177-3AD203B41FA5}">
                      <a16:colId xmlns:a16="http://schemas.microsoft.com/office/drawing/2014/main" val="911749466"/>
                    </a:ext>
                  </a:extLst>
                </a:gridCol>
              </a:tblGrid>
              <a:tr h="1516254">
                <a:tc>
                  <a:txBody>
                    <a:bodyPr/>
                    <a:lstStyle/>
                    <a:p>
                      <a:pPr>
                        <a:lnSpc>
                          <a:spcPct val="107000"/>
                        </a:lnSpc>
                        <a:spcAft>
                          <a:spcPts val="800"/>
                        </a:spcAft>
                      </a:pPr>
                      <a:r>
                        <a:rPr lang="en-US" sz="1050" b="1">
                          <a:effectLst/>
                          <a:latin typeface="Calibri" panose="020F0502020204030204" pitchFamily="34" charset="0"/>
                          <a:ea typeface="Calibri" panose="020F0502020204030204" pitchFamily="34" charset="0"/>
                          <a:cs typeface="Arial" panose="020B0604020202020204" pitchFamily="34" charset="0"/>
                        </a:rPr>
                        <a:t>Determination of price controls</a:t>
                      </a:r>
                      <a:endParaRPr lang="en-ZA" sz="105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b="1">
                          <a:effectLst/>
                          <a:latin typeface="Calibri" panose="020F0502020204030204" pitchFamily="34" charset="0"/>
                          <a:ea typeface="Calibri" panose="020F0502020204030204" pitchFamily="34" charset="0"/>
                          <a:cs typeface="Arial" panose="020B0604020202020204" pitchFamily="34" charset="0"/>
                        </a:rPr>
                        <a:t>11 (7)</a:t>
                      </a:r>
                      <a:r>
                        <a:rPr lang="en-US" sz="1050">
                          <a:effectLst/>
                          <a:latin typeface="Calibri" panose="020F0502020204030204" pitchFamily="34" charset="0"/>
                          <a:ea typeface="Calibri" panose="020F0502020204030204" pitchFamily="34" charset="0"/>
                          <a:cs typeface="Arial" panose="020B0604020202020204" pitchFamily="34" charset="0"/>
                        </a:rPr>
                        <a:t>	If the level of an existing subsidy changes materially, or a subsidy is introduced for</a:t>
                      </a:r>
                      <a:endParaRPr lang="en-ZA" sz="105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a:effectLst/>
                          <a:latin typeface="Calibri" panose="020F0502020204030204" pitchFamily="34" charset="0"/>
                          <a:ea typeface="Calibri" panose="020F0502020204030204" pitchFamily="34" charset="0"/>
                          <a:cs typeface="Arial" panose="020B0604020202020204" pitchFamily="34" charset="0"/>
                        </a:rPr>
                        <a:t>a new service, </a:t>
                      </a:r>
                      <a:r>
                        <a:rPr lang="en-US" sz="1050" u="sng">
                          <a:effectLst/>
                          <a:latin typeface="Calibri" panose="020F0502020204030204" pitchFamily="34" charset="0"/>
                          <a:ea typeface="Calibri" panose="020F0502020204030204" pitchFamily="34" charset="0"/>
                          <a:cs typeface="Arial" panose="020B0604020202020204" pitchFamily="34" charset="0"/>
                        </a:rPr>
                        <a:t>the Regulator, on request by any interested party, may undertake research on the impact of the subsidy on intermodal competition, and provide an opinion to the party providing the subsidy and the requesting party.</a:t>
                      </a:r>
                      <a:endParaRPr lang="en-ZA" sz="1050">
                        <a:effectLst/>
                        <a:latin typeface="Calibri" panose="020F0502020204030204" pitchFamily="34" charset="0"/>
                        <a:ea typeface="Calibri" panose="020F0502020204030204" pitchFamily="34" charset="0"/>
                        <a:cs typeface="Arial" panose="020B0604020202020204" pitchFamily="34" charset="0"/>
                      </a:endParaRPr>
                    </a:p>
                  </a:txBody>
                  <a:tcPr marL="38798" marR="38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050">
                          <a:effectLst/>
                          <a:latin typeface="Calibri" panose="020F0502020204030204" pitchFamily="34" charset="0"/>
                          <a:ea typeface="Calibri" panose="020F0502020204030204" pitchFamily="34" charset="0"/>
                          <a:cs typeface="Arial" panose="020B0604020202020204" pitchFamily="34" charset="0"/>
                        </a:rPr>
                        <a:t>Is this not a function of the Contracting Authority/Department of Transport? It seems as if this will duplicate processes and cause policy uncertainty</a:t>
                      </a:r>
                      <a:endParaRPr lang="en-ZA" sz="1050">
                        <a:effectLst/>
                        <a:latin typeface="Calibri" panose="020F0502020204030204" pitchFamily="34" charset="0"/>
                        <a:ea typeface="Calibri" panose="020F0502020204030204" pitchFamily="34" charset="0"/>
                        <a:cs typeface="Arial" panose="020B0604020202020204" pitchFamily="34" charset="0"/>
                      </a:endParaRPr>
                    </a:p>
                  </a:txBody>
                  <a:tcPr marL="38798" marR="38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050">
                          <a:effectLst/>
                          <a:latin typeface="Calibri" panose="020F0502020204030204" pitchFamily="34" charset="0"/>
                          <a:ea typeface="Calibri" panose="020F0502020204030204" pitchFamily="34" charset="0"/>
                          <a:cs typeface="Arial" panose="020B0604020202020204" pitchFamily="34" charset="0"/>
                        </a:rPr>
                        <a:t> </a:t>
                      </a:r>
                      <a:endParaRPr lang="en-ZA" sz="1050">
                        <a:effectLst/>
                        <a:latin typeface="Calibri" panose="020F0502020204030204" pitchFamily="34" charset="0"/>
                        <a:ea typeface="Calibri" panose="020F0502020204030204" pitchFamily="34" charset="0"/>
                        <a:cs typeface="Arial" panose="020B0604020202020204" pitchFamily="34" charset="0"/>
                      </a:endParaRPr>
                    </a:p>
                  </a:txBody>
                  <a:tcPr marL="38798" marR="38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0632446"/>
                  </a:ext>
                </a:extLst>
              </a:tr>
              <a:tr h="3098227">
                <a:tc>
                  <a:txBody>
                    <a:bodyPr/>
                    <a:lstStyle/>
                    <a:p>
                      <a:pPr>
                        <a:lnSpc>
                          <a:spcPct val="107000"/>
                        </a:lnSpc>
                        <a:spcAft>
                          <a:spcPts val="800"/>
                        </a:spcAft>
                      </a:pPr>
                      <a:r>
                        <a:rPr lang="en-US" sz="1050" b="1">
                          <a:effectLst/>
                          <a:latin typeface="Calibri" panose="020F0502020204030204" pitchFamily="34" charset="0"/>
                          <a:ea typeface="Calibri" panose="020F0502020204030204" pitchFamily="34" charset="0"/>
                          <a:cs typeface="Arial" panose="020B0604020202020204" pitchFamily="34" charset="0"/>
                        </a:rPr>
                        <a:t>Determination of price controls</a:t>
                      </a:r>
                      <a:endParaRPr lang="en-ZA" sz="105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b="1">
                          <a:effectLst/>
                          <a:latin typeface="Calibri" panose="020F0502020204030204" pitchFamily="34" charset="0"/>
                          <a:ea typeface="Calibri" panose="020F0502020204030204" pitchFamily="34" charset="0"/>
                          <a:cs typeface="Arial" panose="020B0604020202020204" pitchFamily="34" charset="0"/>
                        </a:rPr>
                        <a:t>11 (10)</a:t>
                      </a:r>
                      <a:r>
                        <a:rPr lang="en-US" sz="1050">
                          <a:effectLst/>
                          <a:latin typeface="Calibri" panose="020F0502020204030204" pitchFamily="34" charset="0"/>
                          <a:ea typeface="Calibri" panose="020F0502020204030204" pitchFamily="34" charset="0"/>
                          <a:cs typeface="Arial" panose="020B0604020202020204" pitchFamily="34" charset="0"/>
                        </a:rPr>
                        <a:t> Before the price control deviation is implemented, the relevant regulated entity must submit, to the Regulator,—</a:t>
                      </a:r>
                      <a:endParaRPr lang="en-ZA" sz="105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a:effectLst/>
                          <a:latin typeface="Calibri" panose="020F0502020204030204" pitchFamily="34" charset="0"/>
                          <a:ea typeface="Calibri" panose="020F0502020204030204" pitchFamily="34" charset="0"/>
                          <a:cs typeface="Arial" panose="020B0604020202020204" pitchFamily="34" charset="0"/>
                        </a:rPr>
                        <a:t>(a)	a calculation of the impact of the proposed price control deviation on the entity’s revenues, costs and proﬁtability, as well as, any other relevant material ﬁnancial management metrics;	</a:t>
                      </a:r>
                      <a:endParaRPr lang="en-ZA" sz="105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a:effectLst/>
                          <a:latin typeface="Calibri" panose="020F0502020204030204" pitchFamily="34" charset="0"/>
                          <a:ea typeface="Calibri" panose="020F0502020204030204" pitchFamily="34" charset="0"/>
                          <a:cs typeface="Arial" panose="020B0604020202020204" pitchFamily="34" charset="0"/>
                        </a:rPr>
                        <a:t>(b)	a statement declaring whether the proposed price control deviation will materially affect the basis on which the overarching price control is determined; and</a:t>
                      </a:r>
                      <a:endParaRPr lang="en-ZA" sz="105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a:effectLst/>
                          <a:latin typeface="Calibri" panose="020F0502020204030204" pitchFamily="34" charset="0"/>
                          <a:ea typeface="Calibri" panose="020F0502020204030204" pitchFamily="34" charset="0"/>
                          <a:cs typeface="Arial" panose="020B0604020202020204" pitchFamily="34" charset="0"/>
                        </a:rPr>
                        <a:t>(c)	a statement declaring that other customers of the regulated entity will not be subjected to price increases or reductions in service quality as a result of the  proposed price control deviation.</a:t>
                      </a:r>
                      <a:endParaRPr lang="en-ZA" sz="105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a:effectLst/>
                          <a:latin typeface="Calibri" panose="020F0502020204030204" pitchFamily="34" charset="0"/>
                          <a:ea typeface="Calibri" panose="020F0502020204030204" pitchFamily="34" charset="0"/>
                          <a:cs typeface="Arial" panose="020B0604020202020204" pitchFamily="34" charset="0"/>
                        </a:rPr>
                        <a:t> </a:t>
                      </a:r>
                      <a:endParaRPr lang="en-ZA" sz="1050">
                        <a:effectLst/>
                        <a:latin typeface="Calibri" panose="020F0502020204030204" pitchFamily="34" charset="0"/>
                        <a:ea typeface="Calibri" panose="020F0502020204030204" pitchFamily="34" charset="0"/>
                        <a:cs typeface="Arial" panose="020B0604020202020204" pitchFamily="34" charset="0"/>
                      </a:endParaRPr>
                    </a:p>
                  </a:txBody>
                  <a:tcPr marL="38798" marR="38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050" dirty="0">
                          <a:effectLst/>
                          <a:latin typeface="Calibri" panose="020F0502020204030204" pitchFamily="34" charset="0"/>
                          <a:ea typeface="Calibri" panose="020F0502020204030204" pitchFamily="34" charset="0"/>
                          <a:cs typeface="Arial" panose="020B0604020202020204" pitchFamily="34" charset="0"/>
                        </a:rPr>
                        <a:t>These measures will  add significant cost and effort to doing business in the country, as well as risk potential investments – current and in future.  It will also add to much more business uncertainty. The administrative burden of complying with these measures is significant.</a:t>
                      </a:r>
                      <a:endParaRPr lang="en-ZA" sz="1050" dirty="0">
                        <a:effectLst/>
                        <a:latin typeface="Calibri" panose="020F0502020204030204" pitchFamily="34" charset="0"/>
                        <a:ea typeface="Calibri" panose="020F0502020204030204" pitchFamily="34" charset="0"/>
                        <a:cs typeface="Arial" panose="020B0604020202020204" pitchFamily="34" charset="0"/>
                      </a:endParaRPr>
                    </a:p>
                  </a:txBody>
                  <a:tcPr marL="38798" marR="38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050" dirty="0">
                          <a:effectLst/>
                          <a:latin typeface="Calibri" panose="020F0502020204030204" pitchFamily="34" charset="0"/>
                          <a:ea typeface="Calibri" panose="020F0502020204030204" pitchFamily="34" charset="0"/>
                          <a:cs typeface="Arial" panose="020B0604020202020204" pitchFamily="34" charset="0"/>
                        </a:rPr>
                        <a:t>As mentioned elsewhere, the Competition Commission already has powers to investigate market abuse by dominant firms. This appears to be a duplication of the Commission’s functions.</a:t>
                      </a:r>
                      <a:endParaRPr lang="en-ZA" sz="1050" dirty="0">
                        <a:effectLst/>
                        <a:latin typeface="Calibri" panose="020F0502020204030204" pitchFamily="34" charset="0"/>
                        <a:ea typeface="Calibri" panose="020F0502020204030204" pitchFamily="34" charset="0"/>
                        <a:cs typeface="Arial" panose="020B0604020202020204" pitchFamily="34" charset="0"/>
                      </a:endParaRPr>
                    </a:p>
                  </a:txBody>
                  <a:tcPr marL="38798" marR="38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9545951"/>
                  </a:ext>
                </a:extLst>
              </a:tr>
            </a:tbl>
          </a:graphicData>
        </a:graphic>
      </p:graphicFrame>
    </p:spTree>
    <p:extLst>
      <p:ext uri="{BB962C8B-B14F-4D97-AF65-F5344CB8AC3E}">
        <p14:creationId xmlns:p14="http://schemas.microsoft.com/office/powerpoint/2010/main" val="4016598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285B3-68B5-C98D-CAA3-65F3CD7A17F5}"/>
              </a:ext>
            </a:extLst>
          </p:cNvPr>
          <p:cNvSpPr>
            <a:spLocks noGrp="1"/>
          </p:cNvSpPr>
          <p:nvPr>
            <p:ph type="title"/>
          </p:nvPr>
        </p:nvSpPr>
        <p:spPr/>
        <p:txBody>
          <a:bodyPr/>
          <a:lstStyle/>
          <a:p>
            <a:r>
              <a:rPr kumimoji="0" lang="en-US" sz="3600" b="0" i="0" u="none" strike="noStrike" kern="1200" cap="none" spc="0" normalizeH="0" baseline="0" noProof="0" dirty="0">
                <a:ln>
                  <a:noFill/>
                </a:ln>
                <a:solidFill>
                  <a:prstClr val="black"/>
                </a:solidFill>
                <a:effectLst/>
                <a:uLnTx/>
                <a:uFillTx/>
                <a:latin typeface="Calibri Light" panose="020F0302020204030204"/>
                <a:ea typeface="+mj-ea"/>
                <a:cs typeface="+mj-cs"/>
              </a:rPr>
              <a:t>The following deals with specific aspects of the Economic Regulation of Transport Amendment Bill</a:t>
            </a:r>
            <a:endParaRPr lang="en-ZA" dirty="0"/>
          </a:p>
        </p:txBody>
      </p:sp>
      <p:sp>
        <p:nvSpPr>
          <p:cNvPr id="4" name="Slide Number Placeholder 3">
            <a:extLst>
              <a:ext uri="{FF2B5EF4-FFF2-40B4-BE49-F238E27FC236}">
                <a16:creationId xmlns:a16="http://schemas.microsoft.com/office/drawing/2014/main" id="{D4BAD903-719B-A167-5FE4-C162AA5D6F0F}"/>
              </a:ext>
            </a:extLst>
          </p:cNvPr>
          <p:cNvSpPr>
            <a:spLocks noGrp="1"/>
          </p:cNvSpPr>
          <p:nvPr>
            <p:ph type="sldNum" sz="quarter" idx="12"/>
          </p:nvPr>
        </p:nvSpPr>
        <p:spPr/>
        <p:txBody>
          <a:bodyPr/>
          <a:lstStyle/>
          <a:p>
            <a:fld id="{84BD8DE4-3405-4D71-865E-F07DD39B08A8}" type="slidenum">
              <a:rPr lang="en-ZA" smtClean="0"/>
              <a:t>13</a:t>
            </a:fld>
            <a:endParaRPr lang="en-ZA"/>
          </a:p>
        </p:txBody>
      </p:sp>
      <p:graphicFrame>
        <p:nvGraphicFramePr>
          <p:cNvPr id="6" name="Content Placeholder 5">
            <a:extLst>
              <a:ext uri="{FF2B5EF4-FFF2-40B4-BE49-F238E27FC236}">
                <a16:creationId xmlns:a16="http://schemas.microsoft.com/office/drawing/2014/main" id="{DDDF6A2F-C267-CE4E-9150-AC9DFF07B3B7}"/>
              </a:ext>
            </a:extLst>
          </p:cNvPr>
          <p:cNvGraphicFramePr>
            <a:graphicFrameLocks noGrp="1"/>
          </p:cNvGraphicFramePr>
          <p:nvPr>
            <p:ph idx="1"/>
            <p:extLst>
              <p:ext uri="{D42A27DB-BD31-4B8C-83A1-F6EECF244321}">
                <p14:modId xmlns:p14="http://schemas.microsoft.com/office/powerpoint/2010/main" val="473734671"/>
              </p:ext>
            </p:extLst>
          </p:nvPr>
        </p:nvGraphicFramePr>
        <p:xfrm>
          <a:off x="1087120" y="1879600"/>
          <a:ext cx="9865360" cy="4165600"/>
        </p:xfrm>
        <a:graphic>
          <a:graphicData uri="http://schemas.openxmlformats.org/drawingml/2006/table">
            <a:tbl>
              <a:tblPr firstRow="1" firstCol="1" bandRow="1"/>
              <a:tblGrid>
                <a:gridCol w="3287750">
                  <a:extLst>
                    <a:ext uri="{9D8B030D-6E8A-4147-A177-3AD203B41FA5}">
                      <a16:colId xmlns:a16="http://schemas.microsoft.com/office/drawing/2014/main" val="2738762016"/>
                    </a:ext>
                  </a:extLst>
                </a:gridCol>
                <a:gridCol w="3288805">
                  <a:extLst>
                    <a:ext uri="{9D8B030D-6E8A-4147-A177-3AD203B41FA5}">
                      <a16:colId xmlns:a16="http://schemas.microsoft.com/office/drawing/2014/main" val="2264728784"/>
                    </a:ext>
                  </a:extLst>
                </a:gridCol>
                <a:gridCol w="3288805">
                  <a:extLst>
                    <a:ext uri="{9D8B030D-6E8A-4147-A177-3AD203B41FA5}">
                      <a16:colId xmlns:a16="http://schemas.microsoft.com/office/drawing/2014/main" val="2690966634"/>
                    </a:ext>
                  </a:extLst>
                </a:gridCol>
              </a:tblGrid>
              <a:tr h="4165600">
                <a:tc>
                  <a:txBody>
                    <a:bodyPr/>
                    <a:lstStyle/>
                    <a:p>
                      <a:pPr>
                        <a:lnSpc>
                          <a:spcPct val="107000"/>
                        </a:lnSpc>
                        <a:spcAft>
                          <a:spcPts val="800"/>
                        </a:spcAft>
                      </a:pPr>
                      <a:r>
                        <a:rPr lang="en-US" sz="1600" b="1">
                          <a:effectLst/>
                          <a:latin typeface="Calibri" panose="020F0502020204030204" pitchFamily="34" charset="0"/>
                          <a:ea typeface="Calibri" panose="020F0502020204030204" pitchFamily="34" charset="0"/>
                          <a:cs typeface="Arial" panose="020B0604020202020204" pitchFamily="34" charset="0"/>
                        </a:rPr>
                        <a:t>11 (11)	</a:t>
                      </a:r>
                      <a:r>
                        <a:rPr lang="en-US" sz="1600">
                          <a:effectLst/>
                          <a:latin typeface="Calibri" panose="020F0502020204030204" pitchFamily="34" charset="0"/>
                          <a:ea typeface="Calibri" panose="020F0502020204030204" pitchFamily="34" charset="0"/>
                          <a:cs typeface="Arial" panose="020B0604020202020204" pitchFamily="34" charset="0"/>
                        </a:rPr>
                        <a:t>Within 15 business days of receipt of the price deviation request contemplated in subsection (10), the Regulator </a:t>
                      </a:r>
                      <a:r>
                        <a:rPr lang="en-US" sz="1600" u="sng">
                          <a:effectLst/>
                          <a:latin typeface="Calibri" panose="020F0502020204030204" pitchFamily="34" charset="0"/>
                          <a:ea typeface="Calibri" panose="020F0502020204030204" pitchFamily="34" charset="0"/>
                          <a:cs typeface="Arial" panose="020B0604020202020204" pitchFamily="34" charset="0"/>
                        </a:rPr>
                        <a:t>may</a:t>
                      </a:r>
                      <a:r>
                        <a:rPr lang="en-US" sz="1600">
                          <a:effectLst/>
                          <a:latin typeface="Calibri" panose="020F0502020204030204" pitchFamily="34" charset="0"/>
                          <a:ea typeface="Calibri" panose="020F0502020204030204" pitchFamily="34" charset="0"/>
                          <a:cs typeface="Arial" panose="020B0604020202020204" pitchFamily="34" charset="0"/>
                        </a:rPr>
                        <a:t>, within 60 business days review the impact of the proposed price deviation and determine whether or not to approve it.</a:t>
                      </a:r>
                      <a:endParaRPr lang="en-ZA"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600">
                          <a:effectLst/>
                          <a:latin typeface="Calibri" panose="020F0502020204030204" pitchFamily="34" charset="0"/>
                          <a:ea typeface="Calibri" panose="020F0502020204030204" pitchFamily="34" charset="0"/>
                          <a:cs typeface="Arial" panose="020B0604020202020204" pitchFamily="34" charset="0"/>
                        </a:rPr>
                        <a:t>This means 75 days (excluding holidays and weekends which make this period even longer) will be the maximum response time while the regulated entity has to carry on its operations… This is cause for major uncertainty. </a:t>
                      </a:r>
                      <a:endParaRPr lang="en-ZA" sz="16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a:effectLst/>
                          <a:latin typeface="Calibri" panose="020F0502020204030204" pitchFamily="34" charset="0"/>
                          <a:ea typeface="Calibri" panose="020F0502020204030204" pitchFamily="34" charset="0"/>
                          <a:cs typeface="Arial" panose="020B0604020202020204" pitchFamily="34" charset="0"/>
                        </a:rPr>
                        <a:t>The emphasis on </a:t>
                      </a:r>
                      <a:r>
                        <a:rPr lang="en-US" sz="1600" i="1">
                          <a:effectLst/>
                          <a:latin typeface="Calibri" panose="020F0502020204030204" pitchFamily="34" charset="0"/>
                          <a:ea typeface="Calibri" panose="020F0502020204030204" pitchFamily="34" charset="0"/>
                          <a:cs typeface="Arial" panose="020B0604020202020204" pitchFamily="34" charset="0"/>
                        </a:rPr>
                        <a:t>“the Regulator may, within 60 business days review the impact..” </a:t>
                      </a:r>
                      <a:r>
                        <a:rPr lang="en-US" sz="1600">
                          <a:effectLst/>
                          <a:latin typeface="Calibri" panose="020F0502020204030204" pitchFamily="34" charset="0"/>
                          <a:ea typeface="Calibri" panose="020F0502020204030204" pitchFamily="34" charset="0"/>
                          <a:cs typeface="Arial" panose="020B0604020202020204" pitchFamily="34" charset="0"/>
                        </a:rPr>
                        <a:t>is cause for further concern. Can it take longer? How much longer? </a:t>
                      </a:r>
                      <a:endParaRPr lang="en-ZA"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600" dirty="0">
                          <a:effectLst/>
                          <a:latin typeface="Calibri" panose="020F0502020204030204" pitchFamily="34" charset="0"/>
                          <a:ea typeface="Calibri" panose="020F0502020204030204" pitchFamily="34" charset="0"/>
                          <a:cs typeface="Arial" panose="020B0604020202020204" pitchFamily="34" charset="0"/>
                        </a:rPr>
                        <a:t>There ought to be a strict time limit to any response of the Regulator. </a:t>
                      </a:r>
                      <a:endParaRPr lang="en-ZA"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619471"/>
                  </a:ext>
                </a:extLst>
              </a:tr>
            </a:tbl>
          </a:graphicData>
        </a:graphic>
      </p:graphicFrame>
    </p:spTree>
    <p:extLst>
      <p:ext uri="{BB962C8B-B14F-4D97-AF65-F5344CB8AC3E}">
        <p14:creationId xmlns:p14="http://schemas.microsoft.com/office/powerpoint/2010/main" val="4105931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285B3-68B5-C98D-CAA3-65F3CD7A17F5}"/>
              </a:ext>
            </a:extLst>
          </p:cNvPr>
          <p:cNvSpPr>
            <a:spLocks noGrp="1"/>
          </p:cNvSpPr>
          <p:nvPr>
            <p:ph type="title"/>
          </p:nvPr>
        </p:nvSpPr>
        <p:spPr/>
        <p:txBody>
          <a:bodyPr/>
          <a:lstStyle/>
          <a:p>
            <a:r>
              <a:rPr kumimoji="0" lang="en-US" sz="3600" b="0" i="0" u="none" strike="noStrike" kern="1200" cap="none" spc="0" normalizeH="0" baseline="0" noProof="0" dirty="0">
                <a:ln>
                  <a:noFill/>
                </a:ln>
                <a:solidFill>
                  <a:prstClr val="black"/>
                </a:solidFill>
                <a:effectLst/>
                <a:uLnTx/>
                <a:uFillTx/>
                <a:latin typeface="Calibri Light" panose="020F0302020204030204"/>
                <a:ea typeface="+mj-ea"/>
                <a:cs typeface="+mj-cs"/>
              </a:rPr>
              <a:t>The following deals with specific aspects of the Economic Regulation of Transport Amendment Bill</a:t>
            </a:r>
            <a:endParaRPr lang="en-ZA" dirty="0"/>
          </a:p>
        </p:txBody>
      </p:sp>
      <p:sp>
        <p:nvSpPr>
          <p:cNvPr id="4" name="Slide Number Placeholder 3">
            <a:extLst>
              <a:ext uri="{FF2B5EF4-FFF2-40B4-BE49-F238E27FC236}">
                <a16:creationId xmlns:a16="http://schemas.microsoft.com/office/drawing/2014/main" id="{D4BAD903-719B-A167-5FE4-C162AA5D6F0F}"/>
              </a:ext>
            </a:extLst>
          </p:cNvPr>
          <p:cNvSpPr>
            <a:spLocks noGrp="1"/>
          </p:cNvSpPr>
          <p:nvPr>
            <p:ph type="sldNum" sz="quarter" idx="12"/>
          </p:nvPr>
        </p:nvSpPr>
        <p:spPr/>
        <p:txBody>
          <a:bodyPr/>
          <a:lstStyle/>
          <a:p>
            <a:fld id="{84BD8DE4-3405-4D71-865E-F07DD39B08A8}" type="slidenum">
              <a:rPr lang="en-ZA" smtClean="0"/>
              <a:t>14</a:t>
            </a:fld>
            <a:endParaRPr lang="en-ZA"/>
          </a:p>
        </p:txBody>
      </p:sp>
      <p:graphicFrame>
        <p:nvGraphicFramePr>
          <p:cNvPr id="7" name="Content Placeholder 6">
            <a:extLst>
              <a:ext uri="{FF2B5EF4-FFF2-40B4-BE49-F238E27FC236}">
                <a16:creationId xmlns:a16="http://schemas.microsoft.com/office/drawing/2014/main" id="{C17D6CBB-DB0F-E618-682D-0FCC93A4CFA5}"/>
              </a:ext>
            </a:extLst>
          </p:cNvPr>
          <p:cNvGraphicFramePr>
            <a:graphicFrameLocks noGrp="1"/>
          </p:cNvGraphicFramePr>
          <p:nvPr>
            <p:ph idx="1"/>
            <p:extLst>
              <p:ext uri="{D42A27DB-BD31-4B8C-83A1-F6EECF244321}">
                <p14:modId xmlns:p14="http://schemas.microsoft.com/office/powerpoint/2010/main" val="1015686786"/>
              </p:ext>
            </p:extLst>
          </p:nvPr>
        </p:nvGraphicFramePr>
        <p:xfrm>
          <a:off x="1005840" y="1706531"/>
          <a:ext cx="10261600" cy="4351338"/>
        </p:xfrm>
        <a:graphic>
          <a:graphicData uri="http://schemas.openxmlformats.org/drawingml/2006/table">
            <a:tbl>
              <a:tblPr firstRow="1" firstCol="1" bandRow="1"/>
              <a:tblGrid>
                <a:gridCol w="3419802">
                  <a:extLst>
                    <a:ext uri="{9D8B030D-6E8A-4147-A177-3AD203B41FA5}">
                      <a16:colId xmlns:a16="http://schemas.microsoft.com/office/drawing/2014/main" val="3990902677"/>
                    </a:ext>
                  </a:extLst>
                </a:gridCol>
                <a:gridCol w="3420899">
                  <a:extLst>
                    <a:ext uri="{9D8B030D-6E8A-4147-A177-3AD203B41FA5}">
                      <a16:colId xmlns:a16="http://schemas.microsoft.com/office/drawing/2014/main" val="1371300203"/>
                    </a:ext>
                  </a:extLst>
                </a:gridCol>
                <a:gridCol w="3420899">
                  <a:extLst>
                    <a:ext uri="{9D8B030D-6E8A-4147-A177-3AD203B41FA5}">
                      <a16:colId xmlns:a16="http://schemas.microsoft.com/office/drawing/2014/main" val="3547834425"/>
                    </a:ext>
                  </a:extLst>
                </a:gridCol>
              </a:tblGrid>
              <a:tr h="4351338">
                <a:tc>
                  <a:txBody>
                    <a:bodyPr/>
                    <a:lstStyle/>
                    <a:p>
                      <a:pPr>
                        <a:lnSpc>
                          <a:spcPct val="107000"/>
                        </a:lnSpc>
                        <a:spcAft>
                          <a:spcPts val="800"/>
                        </a:spcAft>
                      </a:pPr>
                      <a:r>
                        <a:rPr lang="en-US" sz="1100" b="1">
                          <a:effectLst/>
                          <a:latin typeface="Calibri" panose="020F0502020204030204" pitchFamily="34" charset="0"/>
                          <a:ea typeface="Calibri" panose="020F0502020204030204" pitchFamily="34" charset="0"/>
                          <a:cs typeface="Arial" panose="020B0604020202020204" pitchFamily="34" charset="0"/>
                        </a:rPr>
                        <a:t>Information from regulated entities</a:t>
                      </a:r>
                      <a:endParaRPr lang="en-ZA" sz="11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100">
                          <a:effectLst/>
                          <a:latin typeface="Calibri" panose="020F0502020204030204" pitchFamily="34" charset="0"/>
                          <a:ea typeface="Calibri" panose="020F0502020204030204" pitchFamily="34" charset="0"/>
                          <a:cs typeface="Arial" panose="020B0604020202020204" pitchFamily="34" charset="0"/>
                        </a:rPr>
                        <a:t> </a:t>
                      </a:r>
                      <a:endParaRPr lang="en-ZA" sz="11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100" b="1">
                          <a:effectLst/>
                          <a:latin typeface="Calibri" panose="020F0502020204030204" pitchFamily="34" charset="0"/>
                          <a:ea typeface="Calibri" panose="020F0502020204030204" pitchFamily="34" charset="0"/>
                          <a:cs typeface="Arial" panose="020B0604020202020204" pitchFamily="34" charset="0"/>
                        </a:rPr>
                        <a:t>13 (1)</a:t>
                      </a:r>
                      <a:r>
                        <a:rPr lang="en-US" sz="1100">
                          <a:effectLst/>
                          <a:latin typeface="Calibri" panose="020F0502020204030204" pitchFamily="34" charset="0"/>
                          <a:ea typeface="Calibri" panose="020F0502020204030204" pitchFamily="34" charset="0"/>
                          <a:cs typeface="Arial" panose="020B0604020202020204" pitchFamily="34" charset="0"/>
                        </a:rPr>
                        <a:t> </a:t>
                      </a:r>
                      <a:r>
                        <a:rPr lang="en-US" sz="1100" u="sng">
                          <a:effectLst/>
                          <a:latin typeface="Calibri" panose="020F0502020204030204" pitchFamily="34" charset="0"/>
                          <a:ea typeface="Calibri" panose="020F0502020204030204" pitchFamily="34" charset="0"/>
                          <a:cs typeface="Arial" panose="020B0604020202020204" pitchFamily="34" charset="0"/>
                        </a:rPr>
                        <a:t>Each regulated entity must submit to the Regulator</a:t>
                      </a:r>
                      <a:r>
                        <a:rPr lang="en-US" sz="1100">
                          <a:effectLst/>
                          <a:latin typeface="Calibri" panose="020F0502020204030204" pitchFamily="34" charset="0"/>
                          <a:ea typeface="Calibri" panose="020F0502020204030204" pitchFamily="34" charset="0"/>
                          <a:cs typeface="Arial" panose="020B0604020202020204" pitchFamily="34" charset="0"/>
                        </a:rPr>
                        <a:t>, in the prescribed manner</a:t>
                      </a:r>
                      <a:endParaRPr lang="en-ZA" sz="11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100">
                          <a:effectLst/>
                          <a:latin typeface="Calibri" panose="020F0502020204030204" pitchFamily="34" charset="0"/>
                          <a:ea typeface="Calibri" panose="020F0502020204030204" pitchFamily="34" charset="0"/>
                          <a:cs typeface="Arial" panose="020B0604020202020204" pitchFamily="34" charset="0"/>
                        </a:rPr>
                        <a:t>and form—</a:t>
                      </a:r>
                      <a:endParaRPr lang="en-ZA" sz="11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100">
                          <a:effectLst/>
                          <a:latin typeface="Calibri" panose="020F0502020204030204" pitchFamily="34" charset="0"/>
                          <a:ea typeface="Calibri" panose="020F0502020204030204" pitchFamily="34" charset="0"/>
                          <a:cs typeface="Arial" panose="020B0604020202020204" pitchFamily="34" charset="0"/>
                        </a:rPr>
                        <a:t>(a)	</a:t>
                      </a:r>
                      <a:r>
                        <a:rPr lang="en-US" sz="1100" u="sng">
                          <a:effectLst/>
                          <a:latin typeface="Calibri" panose="020F0502020204030204" pitchFamily="34" charset="0"/>
                          <a:ea typeface="Calibri" panose="020F0502020204030204" pitchFamily="34" charset="0"/>
                          <a:cs typeface="Arial" panose="020B0604020202020204" pitchFamily="34" charset="0"/>
                        </a:rPr>
                        <a:t>statistical information</a:t>
                      </a:r>
                      <a:r>
                        <a:rPr lang="en-US" sz="1100">
                          <a:effectLst/>
                          <a:latin typeface="Calibri" panose="020F0502020204030204" pitchFamily="34" charset="0"/>
                          <a:ea typeface="Calibri" panose="020F0502020204030204" pitchFamily="34" charset="0"/>
                          <a:cs typeface="Arial" panose="020B0604020202020204" pitchFamily="34" charset="0"/>
                        </a:rPr>
                        <a:t> related to the transport facilities or services that it provides, or has licensed others to provide;</a:t>
                      </a:r>
                      <a:endParaRPr lang="en-ZA" sz="11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100">
                          <a:effectLst/>
                          <a:latin typeface="Calibri" panose="020F0502020204030204" pitchFamily="34" charset="0"/>
                          <a:ea typeface="Calibri" panose="020F0502020204030204" pitchFamily="34" charset="0"/>
                          <a:cs typeface="Arial" panose="020B0604020202020204" pitchFamily="34" charset="0"/>
                        </a:rPr>
                        <a:t>(b)	</a:t>
                      </a:r>
                      <a:r>
                        <a:rPr lang="en-US" sz="1100" u="sng">
                          <a:effectLst/>
                          <a:latin typeface="Calibri" panose="020F0502020204030204" pitchFamily="34" charset="0"/>
                          <a:ea typeface="Calibri" panose="020F0502020204030204" pitchFamily="34" charset="0"/>
                          <a:cs typeface="Arial" panose="020B0604020202020204" pitchFamily="34" charset="0"/>
                        </a:rPr>
                        <a:t>forecasts of demand</a:t>
                      </a:r>
                      <a:r>
                        <a:rPr lang="en-US" sz="1100">
                          <a:effectLst/>
                          <a:latin typeface="Calibri" panose="020F0502020204030204" pitchFamily="34" charset="0"/>
                          <a:ea typeface="Calibri" panose="020F0502020204030204" pitchFamily="34" charset="0"/>
                          <a:cs typeface="Arial" panose="020B0604020202020204" pitchFamily="34" charset="0"/>
                        </a:rPr>
                        <a:t> for the transport facilities or services that it provides, or</a:t>
                      </a:r>
                      <a:endParaRPr lang="en-ZA" sz="11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100">
                          <a:effectLst/>
                          <a:latin typeface="Calibri" panose="020F0502020204030204" pitchFamily="34" charset="0"/>
                          <a:ea typeface="Calibri" panose="020F0502020204030204" pitchFamily="34" charset="0"/>
                          <a:cs typeface="Arial" panose="020B0604020202020204" pitchFamily="34" charset="0"/>
                        </a:rPr>
                        <a:t>has licenced others to provide;	</a:t>
                      </a:r>
                      <a:endParaRPr lang="en-ZA" sz="11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100">
                          <a:effectLst/>
                          <a:latin typeface="Calibri" panose="020F0502020204030204" pitchFamily="34" charset="0"/>
                          <a:ea typeface="Calibri" panose="020F0502020204030204" pitchFamily="34" charset="0"/>
                          <a:cs typeface="Arial" panose="020B0604020202020204" pitchFamily="34" charset="0"/>
                        </a:rPr>
                        <a:t>(c)	</a:t>
                      </a:r>
                      <a:r>
                        <a:rPr lang="en-US" sz="1100" u="sng">
                          <a:effectLst/>
                          <a:latin typeface="Calibri" panose="020F0502020204030204" pitchFamily="34" charset="0"/>
                          <a:ea typeface="Calibri" panose="020F0502020204030204" pitchFamily="34" charset="0"/>
                          <a:cs typeface="Arial" panose="020B0604020202020204" pitchFamily="34" charset="0"/>
                        </a:rPr>
                        <a:t>development plans</a:t>
                      </a:r>
                      <a:r>
                        <a:rPr lang="en-US" sz="1100">
                          <a:effectLst/>
                          <a:latin typeface="Calibri" panose="020F0502020204030204" pitchFamily="34" charset="0"/>
                          <a:ea typeface="Calibri" panose="020F0502020204030204" pitchFamily="34" charset="0"/>
                          <a:cs typeface="Arial" panose="020B0604020202020204" pitchFamily="34" charset="0"/>
                        </a:rPr>
                        <a:t> for the facilities it operates, or has licenced others to operate, or the services that it provides or has licenced others to provide; and</a:t>
                      </a:r>
                      <a:endParaRPr lang="en-ZA" sz="11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100">
                          <a:effectLst/>
                          <a:latin typeface="Calibri" panose="020F0502020204030204" pitchFamily="34" charset="0"/>
                          <a:ea typeface="Calibri" panose="020F0502020204030204" pitchFamily="34" charset="0"/>
                          <a:cs typeface="Arial" panose="020B0604020202020204" pitchFamily="34" charset="0"/>
                        </a:rPr>
                        <a:t>(d)	</a:t>
                      </a:r>
                      <a:r>
                        <a:rPr lang="en-US" sz="1100" u="sng">
                          <a:effectLst/>
                          <a:latin typeface="Calibri" panose="020F0502020204030204" pitchFamily="34" charset="0"/>
                          <a:ea typeface="Calibri" panose="020F0502020204030204" pitchFamily="34" charset="0"/>
                          <a:cs typeface="Arial" panose="020B0604020202020204" pitchFamily="34" charset="0"/>
                        </a:rPr>
                        <a:t>any material change in the control of persons</a:t>
                      </a:r>
                      <a:r>
                        <a:rPr lang="en-US" sz="1100">
                          <a:effectLst/>
                          <a:latin typeface="Calibri" panose="020F0502020204030204" pitchFamily="34" charset="0"/>
                          <a:ea typeface="Calibri" panose="020F0502020204030204" pitchFamily="34" charset="0"/>
                          <a:cs typeface="Arial" panose="020B0604020202020204" pitchFamily="34" charset="0"/>
                        </a:rPr>
                        <a:t> it has licenced to operate facilities or provide services.</a:t>
                      </a:r>
                      <a:endParaRPr lang="en-ZA" sz="1100">
                        <a:effectLst/>
                        <a:latin typeface="Calibri" panose="020F0502020204030204" pitchFamily="34" charset="0"/>
                        <a:ea typeface="Calibri" panose="020F0502020204030204" pitchFamily="34" charset="0"/>
                        <a:cs typeface="Arial" panose="020B0604020202020204" pitchFamily="34" charset="0"/>
                      </a:endParaRPr>
                    </a:p>
                  </a:txBody>
                  <a:tcPr marL="52832" marR="52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a:effectLst/>
                          <a:latin typeface="Calibri" panose="020F0502020204030204" pitchFamily="34" charset="0"/>
                          <a:ea typeface="Calibri" panose="020F0502020204030204" pitchFamily="34" charset="0"/>
                          <a:cs typeface="Arial" panose="020B0604020202020204" pitchFamily="34" charset="0"/>
                        </a:rPr>
                        <a:t>This is a virtual duplication of information already submitted to Contracting Authorities in the contracted bus commuter services.</a:t>
                      </a:r>
                      <a:endParaRPr lang="en-ZA" sz="11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100">
                          <a:effectLst/>
                          <a:latin typeface="Calibri" panose="020F0502020204030204" pitchFamily="34" charset="0"/>
                          <a:ea typeface="Calibri" panose="020F0502020204030204" pitchFamily="34" charset="0"/>
                          <a:cs typeface="Arial" panose="020B0604020202020204" pitchFamily="34" charset="0"/>
                        </a:rPr>
                        <a:t>It also begs the question: Who will be the institution that controls the Regulated Entity? There now appears to be two formal and compulsory reporting lines. This could result in  potentially conflicting responses and directives for the Regulated Entity</a:t>
                      </a:r>
                      <a:endParaRPr lang="en-ZA" sz="1100">
                        <a:effectLst/>
                        <a:latin typeface="Calibri" panose="020F0502020204030204" pitchFamily="34" charset="0"/>
                        <a:ea typeface="Calibri" panose="020F0502020204030204" pitchFamily="34" charset="0"/>
                        <a:cs typeface="Arial" panose="020B0604020202020204" pitchFamily="34" charset="0"/>
                      </a:endParaRPr>
                    </a:p>
                  </a:txBody>
                  <a:tcPr marL="52832" marR="52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Calibri" panose="020F0502020204030204" pitchFamily="34" charset="0"/>
                          <a:ea typeface="Calibri" panose="020F0502020204030204" pitchFamily="34" charset="0"/>
                          <a:cs typeface="Arial" panose="020B0604020202020204" pitchFamily="34" charset="0"/>
                        </a:rPr>
                        <a:t>The regulation of bus contracts reside with the Contracting Authority. Section 13 (1) unnecessary duplicates this activity. Contracted bus commuter services should be exempted from this requirement.</a:t>
                      </a:r>
                      <a:endParaRPr lang="en-ZA" sz="1100" dirty="0">
                        <a:effectLst/>
                        <a:latin typeface="Calibri" panose="020F0502020204030204" pitchFamily="34" charset="0"/>
                        <a:ea typeface="Calibri" panose="020F0502020204030204" pitchFamily="34" charset="0"/>
                        <a:cs typeface="Arial" panose="020B0604020202020204" pitchFamily="34" charset="0"/>
                      </a:endParaRPr>
                    </a:p>
                  </a:txBody>
                  <a:tcPr marL="52832" marR="52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5692177"/>
                  </a:ext>
                </a:extLst>
              </a:tr>
            </a:tbl>
          </a:graphicData>
        </a:graphic>
      </p:graphicFrame>
    </p:spTree>
    <p:extLst>
      <p:ext uri="{BB962C8B-B14F-4D97-AF65-F5344CB8AC3E}">
        <p14:creationId xmlns:p14="http://schemas.microsoft.com/office/powerpoint/2010/main" val="3702900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285B3-68B5-C98D-CAA3-65F3CD7A17F5}"/>
              </a:ext>
            </a:extLst>
          </p:cNvPr>
          <p:cNvSpPr>
            <a:spLocks noGrp="1"/>
          </p:cNvSpPr>
          <p:nvPr>
            <p:ph type="title"/>
          </p:nvPr>
        </p:nvSpPr>
        <p:spPr/>
        <p:txBody>
          <a:bodyPr/>
          <a:lstStyle/>
          <a:p>
            <a:r>
              <a:rPr kumimoji="0" lang="en-US" sz="3600" b="0" i="0" u="none" strike="noStrike" kern="1200" cap="none" spc="0" normalizeH="0" baseline="0" noProof="0" dirty="0">
                <a:ln>
                  <a:noFill/>
                </a:ln>
                <a:solidFill>
                  <a:prstClr val="black"/>
                </a:solidFill>
                <a:effectLst/>
                <a:uLnTx/>
                <a:uFillTx/>
                <a:latin typeface="Calibri Light" panose="020F0302020204030204"/>
                <a:ea typeface="+mj-ea"/>
                <a:cs typeface="+mj-cs"/>
              </a:rPr>
              <a:t>The following deals with specific aspects of the Economic Regulation of Transport Amendment Bill</a:t>
            </a:r>
            <a:endParaRPr lang="en-ZA" dirty="0"/>
          </a:p>
        </p:txBody>
      </p:sp>
      <p:sp>
        <p:nvSpPr>
          <p:cNvPr id="4" name="Slide Number Placeholder 3">
            <a:extLst>
              <a:ext uri="{FF2B5EF4-FFF2-40B4-BE49-F238E27FC236}">
                <a16:creationId xmlns:a16="http://schemas.microsoft.com/office/drawing/2014/main" id="{D4BAD903-719B-A167-5FE4-C162AA5D6F0F}"/>
              </a:ext>
            </a:extLst>
          </p:cNvPr>
          <p:cNvSpPr>
            <a:spLocks noGrp="1"/>
          </p:cNvSpPr>
          <p:nvPr>
            <p:ph type="sldNum" sz="quarter" idx="12"/>
          </p:nvPr>
        </p:nvSpPr>
        <p:spPr/>
        <p:txBody>
          <a:bodyPr/>
          <a:lstStyle/>
          <a:p>
            <a:fld id="{84BD8DE4-3405-4D71-865E-F07DD39B08A8}" type="slidenum">
              <a:rPr lang="en-ZA" smtClean="0"/>
              <a:t>15</a:t>
            </a:fld>
            <a:endParaRPr lang="en-ZA"/>
          </a:p>
        </p:txBody>
      </p:sp>
      <p:graphicFrame>
        <p:nvGraphicFramePr>
          <p:cNvPr id="6" name="Content Placeholder 5">
            <a:extLst>
              <a:ext uri="{FF2B5EF4-FFF2-40B4-BE49-F238E27FC236}">
                <a16:creationId xmlns:a16="http://schemas.microsoft.com/office/drawing/2014/main" id="{8590E867-48AC-C5D0-5791-EE324707D930}"/>
              </a:ext>
            </a:extLst>
          </p:cNvPr>
          <p:cNvGraphicFramePr>
            <a:graphicFrameLocks noGrp="1"/>
          </p:cNvGraphicFramePr>
          <p:nvPr>
            <p:ph idx="1"/>
            <p:extLst>
              <p:ext uri="{D42A27DB-BD31-4B8C-83A1-F6EECF244321}">
                <p14:modId xmlns:p14="http://schemas.microsoft.com/office/powerpoint/2010/main" val="1868219626"/>
              </p:ext>
            </p:extLst>
          </p:nvPr>
        </p:nvGraphicFramePr>
        <p:xfrm>
          <a:off x="1046480" y="1889761"/>
          <a:ext cx="10068560" cy="4466590"/>
        </p:xfrm>
        <a:graphic>
          <a:graphicData uri="http://schemas.openxmlformats.org/drawingml/2006/table">
            <a:tbl>
              <a:tblPr firstRow="1" firstCol="1" bandRow="1"/>
              <a:tblGrid>
                <a:gridCol w="3355468">
                  <a:extLst>
                    <a:ext uri="{9D8B030D-6E8A-4147-A177-3AD203B41FA5}">
                      <a16:colId xmlns:a16="http://schemas.microsoft.com/office/drawing/2014/main" val="1992274892"/>
                    </a:ext>
                  </a:extLst>
                </a:gridCol>
                <a:gridCol w="3356546">
                  <a:extLst>
                    <a:ext uri="{9D8B030D-6E8A-4147-A177-3AD203B41FA5}">
                      <a16:colId xmlns:a16="http://schemas.microsoft.com/office/drawing/2014/main" val="999541315"/>
                    </a:ext>
                  </a:extLst>
                </a:gridCol>
                <a:gridCol w="3356546">
                  <a:extLst>
                    <a:ext uri="{9D8B030D-6E8A-4147-A177-3AD203B41FA5}">
                      <a16:colId xmlns:a16="http://schemas.microsoft.com/office/drawing/2014/main" val="2514859740"/>
                    </a:ext>
                  </a:extLst>
                </a:gridCol>
              </a:tblGrid>
              <a:tr h="4466590">
                <a:tc>
                  <a:txBody>
                    <a:bodyPr/>
                    <a:lstStyle/>
                    <a:p>
                      <a:pPr>
                        <a:lnSpc>
                          <a:spcPct val="107000"/>
                        </a:lnSpc>
                        <a:spcAft>
                          <a:spcPts val="800"/>
                        </a:spcAft>
                      </a:pPr>
                      <a:r>
                        <a:rPr lang="en-US" sz="1600" b="1">
                          <a:effectLst/>
                          <a:latin typeface="Calibri" panose="020F0502020204030204" pitchFamily="34" charset="0"/>
                          <a:ea typeface="Calibri" panose="020F0502020204030204" pitchFamily="34" charset="0"/>
                          <a:cs typeface="Arial" panose="020B0604020202020204" pitchFamily="34" charset="0"/>
                        </a:rPr>
                        <a:t>Direct price control reduction</a:t>
                      </a:r>
                      <a:endParaRPr lang="en-ZA" sz="16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b="1">
                          <a:effectLst/>
                          <a:latin typeface="Calibri" panose="020F0502020204030204" pitchFamily="34" charset="0"/>
                          <a:ea typeface="Calibri" panose="020F0502020204030204" pitchFamily="34" charset="0"/>
                          <a:cs typeface="Arial" panose="020B0604020202020204" pitchFamily="34" charset="0"/>
                        </a:rPr>
                        <a:t>21 (4)	</a:t>
                      </a:r>
                      <a:r>
                        <a:rPr lang="en-US" sz="1600">
                          <a:effectLst/>
                          <a:latin typeface="Calibri" panose="020F0502020204030204" pitchFamily="34" charset="0"/>
                          <a:ea typeface="Calibri" panose="020F0502020204030204" pitchFamily="34" charset="0"/>
                          <a:cs typeface="Arial" panose="020B0604020202020204" pitchFamily="34" charset="0"/>
                        </a:rPr>
                        <a:t>The total annual ﬁnancial cost of the reduction to the regulated </a:t>
                      </a:r>
                      <a:r>
                        <a:rPr lang="en-US" sz="1600" u="sng">
                          <a:effectLst/>
                          <a:latin typeface="Calibri" panose="020F0502020204030204" pitchFamily="34" charset="0"/>
                          <a:ea typeface="Calibri" panose="020F0502020204030204" pitchFamily="34" charset="0"/>
                          <a:cs typeface="Arial" panose="020B0604020202020204" pitchFamily="34" charset="0"/>
                        </a:rPr>
                        <a:t>entity may not exceed more than 10% of the entity’s annual turnover</a:t>
                      </a:r>
                      <a:r>
                        <a:rPr lang="en-US" sz="1600">
                          <a:effectLst/>
                          <a:latin typeface="Calibri" panose="020F0502020204030204" pitchFamily="34" charset="0"/>
                          <a:ea typeface="Calibri" panose="020F0502020204030204" pitchFamily="34" charset="0"/>
                          <a:cs typeface="Arial" panose="020B0604020202020204" pitchFamily="34" charset="0"/>
                        </a:rPr>
                        <a:t> of its regulated business during the regulated entity’s preceding ﬁnancial year.</a:t>
                      </a:r>
                      <a:endParaRPr lang="en-ZA"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600">
                          <a:effectLst/>
                          <a:latin typeface="Calibri" panose="020F0502020204030204" pitchFamily="34" charset="0"/>
                          <a:ea typeface="Calibri" panose="020F0502020204030204" pitchFamily="34" charset="0"/>
                          <a:cs typeface="Arial" panose="020B0604020202020204" pitchFamily="34" charset="0"/>
                        </a:rPr>
                        <a:t>This threshold seems high and cold have a material impact on the regulated entity’s financial sustainability. How was it determined? Margins in the contracted bus commuter contracting system are very slim due the nature of competition experienced when setting prices in the bid process.</a:t>
                      </a:r>
                      <a:endParaRPr lang="en-ZA" sz="16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a:effectLst/>
                          <a:latin typeface="Calibri" panose="020F0502020204030204" pitchFamily="34" charset="0"/>
                          <a:ea typeface="Calibri" panose="020F0502020204030204" pitchFamily="34" charset="0"/>
                          <a:cs typeface="Arial" panose="020B0604020202020204" pitchFamily="34" charset="0"/>
                        </a:rPr>
                        <a:t>How will the Regulator respond, after reducing tariffs/amending return on investment percentages of a Regulated Entity, should such an entity then embark up on a cost reduction process e.g. reduction in labour force, postponed investments etc.?</a:t>
                      </a:r>
                      <a:endParaRPr lang="en-ZA"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600" dirty="0">
                          <a:effectLst/>
                          <a:latin typeface="Calibri" panose="020F0502020204030204" pitchFamily="34" charset="0"/>
                          <a:ea typeface="Calibri" panose="020F0502020204030204" pitchFamily="34" charset="0"/>
                          <a:cs typeface="Arial" panose="020B0604020202020204" pitchFamily="34" charset="0"/>
                        </a:rPr>
                        <a:t>Directives at reducing tariffs and returns on investments of a Regulated Entity cut to the heart of a business model. This percentage is high and should be reconsidered</a:t>
                      </a:r>
                      <a:endParaRPr lang="en-ZA"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0653279"/>
                  </a:ext>
                </a:extLst>
              </a:tr>
            </a:tbl>
          </a:graphicData>
        </a:graphic>
      </p:graphicFrame>
    </p:spTree>
    <p:extLst>
      <p:ext uri="{BB962C8B-B14F-4D97-AF65-F5344CB8AC3E}">
        <p14:creationId xmlns:p14="http://schemas.microsoft.com/office/powerpoint/2010/main" val="319441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AD035-7334-BB2B-2EE8-858204C8873A}"/>
              </a:ext>
            </a:extLst>
          </p:cNvPr>
          <p:cNvSpPr>
            <a:spLocks noGrp="1"/>
          </p:cNvSpPr>
          <p:nvPr>
            <p:ph type="title"/>
          </p:nvPr>
        </p:nvSpPr>
        <p:spPr/>
        <p:txBody>
          <a:bodyPr/>
          <a:lstStyle/>
          <a:p>
            <a:r>
              <a:rPr kumimoji="0" lang="en-US" sz="3600" b="0" i="0" u="none" strike="noStrike" kern="1200" cap="none" spc="0" normalizeH="0" baseline="0" noProof="0" dirty="0">
                <a:ln>
                  <a:noFill/>
                </a:ln>
                <a:solidFill>
                  <a:prstClr val="black"/>
                </a:solidFill>
                <a:effectLst/>
                <a:uLnTx/>
                <a:uFillTx/>
                <a:latin typeface="Calibri Light" panose="020F0302020204030204"/>
                <a:ea typeface="+mj-ea"/>
                <a:cs typeface="+mj-cs"/>
              </a:rPr>
              <a:t>National Land Transport Amendment Bill (B7F – 2016)</a:t>
            </a:r>
            <a:endParaRPr lang="en-ZA" dirty="0"/>
          </a:p>
        </p:txBody>
      </p:sp>
      <p:sp>
        <p:nvSpPr>
          <p:cNvPr id="3" name="Content Placeholder 2">
            <a:extLst>
              <a:ext uri="{FF2B5EF4-FFF2-40B4-BE49-F238E27FC236}">
                <a16:creationId xmlns:a16="http://schemas.microsoft.com/office/drawing/2014/main" id="{77CB5317-EAE5-7BE4-8C90-2CA0730BCC9C}"/>
              </a:ext>
            </a:extLst>
          </p:cNvPr>
          <p:cNvSpPr>
            <a:spLocks noGrp="1"/>
          </p:cNvSpPr>
          <p:nvPr>
            <p:ph idx="1"/>
          </p:nvPr>
        </p:nvSpPr>
        <p:spPr/>
        <p:txBody>
          <a:bodyPr>
            <a:normAutofit fontScale="77500" lnSpcReduction="20000"/>
          </a:bodyPr>
          <a:lstStyle/>
          <a:p>
            <a:pPr>
              <a:lnSpc>
                <a:spcPct val="107000"/>
              </a:lnSpc>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This Amendment Bill appears to have been prepared before the Economic Regulation of Transport Bill (ERTB) was developed. </a:t>
            </a:r>
          </a:p>
          <a:p>
            <a:pPr>
              <a:lnSpc>
                <a:spcPct val="107000"/>
              </a:lnSpc>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It appears from comments prepared by SABOA on the ERTB as if all contracted and subsidized commuter bus services may be considered “dominant” and exceed the 70% threshold for dominance defined in the ERTB. Should this be the case, there appears to be significant overlap between the functions contemplated in the regulation of Regulated Entities as defined in the ERTB and the NTLA, the prescribed reporting lines and responsibilities in the model tender documents, as well as this Amendment Bill. </a:t>
            </a:r>
          </a:p>
          <a:p>
            <a:pPr>
              <a:lnSpc>
                <a:spcPct val="107000"/>
              </a:lnSpc>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This is cause for concern as it would place an unnecessary burden on operators to report to various entities on the exact same manner with the risk that what one entity may accept as regular business, another entity may consider it in a totally different manner. This will cause major policy uncertainty.</a:t>
            </a:r>
            <a:endParaRPr lang="en-ZA" sz="2800" dirty="0">
              <a:effectLst/>
              <a:latin typeface="Calibri" panose="020F0502020204030204" pitchFamily="34" charset="0"/>
              <a:ea typeface="Calibri" panose="020F0502020204030204" pitchFamily="34" charset="0"/>
              <a:cs typeface="Arial" panose="020B0604020202020204" pitchFamily="34" charset="0"/>
            </a:endParaRPr>
          </a:p>
          <a:p>
            <a:endParaRPr lang="en-ZA" dirty="0"/>
          </a:p>
        </p:txBody>
      </p:sp>
      <p:sp>
        <p:nvSpPr>
          <p:cNvPr id="4" name="Slide Number Placeholder 3">
            <a:extLst>
              <a:ext uri="{FF2B5EF4-FFF2-40B4-BE49-F238E27FC236}">
                <a16:creationId xmlns:a16="http://schemas.microsoft.com/office/drawing/2014/main" id="{63FD5F2D-1F90-B74F-990D-7727A2223FF4}"/>
              </a:ext>
            </a:extLst>
          </p:cNvPr>
          <p:cNvSpPr>
            <a:spLocks noGrp="1"/>
          </p:cNvSpPr>
          <p:nvPr>
            <p:ph type="sldNum" sz="quarter" idx="12"/>
          </p:nvPr>
        </p:nvSpPr>
        <p:spPr/>
        <p:txBody>
          <a:bodyPr/>
          <a:lstStyle/>
          <a:p>
            <a:fld id="{84BD8DE4-3405-4D71-865E-F07DD39B08A8}" type="slidenum">
              <a:rPr lang="en-ZA" smtClean="0"/>
              <a:t>16</a:t>
            </a:fld>
            <a:endParaRPr lang="en-ZA"/>
          </a:p>
        </p:txBody>
      </p:sp>
    </p:spTree>
    <p:extLst>
      <p:ext uri="{BB962C8B-B14F-4D97-AF65-F5344CB8AC3E}">
        <p14:creationId xmlns:p14="http://schemas.microsoft.com/office/powerpoint/2010/main" val="1870983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3FEED-E35F-F657-C0C3-E764BABCD075}"/>
              </a:ext>
            </a:extLst>
          </p:cNvPr>
          <p:cNvSpPr>
            <a:spLocks noGrp="1"/>
          </p:cNvSpPr>
          <p:nvPr>
            <p:ph type="title"/>
          </p:nvPr>
        </p:nvSpPr>
        <p:spPr>
          <a:xfrm>
            <a:off x="838200" y="406081"/>
            <a:ext cx="10515600" cy="1325563"/>
          </a:xfrm>
        </p:spPr>
        <p:txBody>
          <a:bodyPr>
            <a:normAutofit/>
          </a:bodyPr>
          <a:lstStyle/>
          <a:p>
            <a:r>
              <a:rPr kumimoji="0" lang="en-US" sz="4000" b="0" i="0" u="none" strike="noStrike" kern="1200" cap="none" spc="0" normalizeH="0" baseline="0" noProof="0">
                <a:ln>
                  <a:noFill/>
                </a:ln>
                <a:solidFill>
                  <a:prstClr val="black"/>
                </a:solidFill>
                <a:effectLst/>
                <a:uLnTx/>
                <a:uFillTx/>
                <a:latin typeface="Calibri Light" panose="020F0302020204030204"/>
                <a:ea typeface="+mj-ea"/>
                <a:cs typeface="+mj-cs"/>
              </a:rPr>
              <a:t>The following comments relate to specific aspects of the National Land Transport Amendment Bill</a:t>
            </a:r>
            <a:endParaRPr lang="en-ZA" dirty="0"/>
          </a:p>
        </p:txBody>
      </p:sp>
      <p:sp>
        <p:nvSpPr>
          <p:cNvPr id="4" name="Slide Number Placeholder 3">
            <a:extLst>
              <a:ext uri="{FF2B5EF4-FFF2-40B4-BE49-F238E27FC236}">
                <a16:creationId xmlns:a16="http://schemas.microsoft.com/office/drawing/2014/main" id="{2CEF7B77-7341-EB19-C303-6DC6465109A3}"/>
              </a:ext>
            </a:extLst>
          </p:cNvPr>
          <p:cNvSpPr>
            <a:spLocks noGrp="1"/>
          </p:cNvSpPr>
          <p:nvPr>
            <p:ph type="sldNum" sz="quarter" idx="12"/>
          </p:nvPr>
        </p:nvSpPr>
        <p:spPr/>
        <p:txBody>
          <a:bodyPr/>
          <a:lstStyle/>
          <a:p>
            <a:fld id="{84BD8DE4-3405-4D71-865E-F07DD39B08A8}" type="slidenum">
              <a:rPr lang="en-ZA" smtClean="0"/>
              <a:t>17</a:t>
            </a:fld>
            <a:endParaRPr lang="en-ZA"/>
          </a:p>
        </p:txBody>
      </p:sp>
      <p:graphicFrame>
        <p:nvGraphicFramePr>
          <p:cNvPr id="5" name="Table 4">
            <a:extLst>
              <a:ext uri="{FF2B5EF4-FFF2-40B4-BE49-F238E27FC236}">
                <a16:creationId xmlns:a16="http://schemas.microsoft.com/office/drawing/2014/main" id="{C4D89217-C76D-9D8B-88C2-446287A54C51}"/>
              </a:ext>
            </a:extLst>
          </p:cNvPr>
          <p:cNvGraphicFramePr>
            <a:graphicFrameLocks noGrp="1"/>
          </p:cNvGraphicFramePr>
          <p:nvPr>
            <p:extLst>
              <p:ext uri="{D42A27DB-BD31-4B8C-83A1-F6EECF244321}">
                <p14:modId xmlns:p14="http://schemas.microsoft.com/office/powerpoint/2010/main" val="1819158660"/>
              </p:ext>
            </p:extLst>
          </p:nvPr>
        </p:nvGraphicFramePr>
        <p:xfrm>
          <a:off x="901700" y="2130107"/>
          <a:ext cx="10388600" cy="4226243"/>
        </p:xfrm>
        <a:graphic>
          <a:graphicData uri="http://schemas.openxmlformats.org/drawingml/2006/table">
            <a:tbl>
              <a:tblPr firstRow="1" firstCol="1" bandRow="1"/>
              <a:tblGrid>
                <a:gridCol w="5131333">
                  <a:extLst>
                    <a:ext uri="{9D8B030D-6E8A-4147-A177-3AD203B41FA5}">
                      <a16:colId xmlns:a16="http://schemas.microsoft.com/office/drawing/2014/main" val="1011313935"/>
                    </a:ext>
                  </a:extLst>
                </a:gridCol>
                <a:gridCol w="3178512">
                  <a:extLst>
                    <a:ext uri="{9D8B030D-6E8A-4147-A177-3AD203B41FA5}">
                      <a16:colId xmlns:a16="http://schemas.microsoft.com/office/drawing/2014/main" val="4151518038"/>
                    </a:ext>
                  </a:extLst>
                </a:gridCol>
                <a:gridCol w="2078755">
                  <a:extLst>
                    <a:ext uri="{9D8B030D-6E8A-4147-A177-3AD203B41FA5}">
                      <a16:colId xmlns:a16="http://schemas.microsoft.com/office/drawing/2014/main" val="2283645115"/>
                    </a:ext>
                  </a:extLst>
                </a:gridCol>
              </a:tblGrid>
              <a:tr h="4226243">
                <a:tc>
                  <a:txBody>
                    <a:bodyPr/>
                    <a:lstStyle/>
                    <a:p>
                      <a:pPr>
                        <a:lnSpc>
                          <a:spcPct val="107000"/>
                        </a:lnSpc>
                        <a:spcAft>
                          <a:spcPts val="800"/>
                        </a:spcAft>
                      </a:pPr>
                      <a:r>
                        <a:rPr lang="en-US" sz="1400" b="1" dirty="0">
                          <a:effectLst/>
                          <a:latin typeface="Calibri" panose="020F0502020204030204" pitchFamily="34" charset="0"/>
                          <a:ea typeface="Calibri" panose="020F0502020204030204" pitchFamily="34" charset="0"/>
                          <a:cs typeface="Arial" panose="020B0604020202020204" pitchFamily="34" charset="0"/>
                        </a:rPr>
                        <a:t>Section 1 f the NLTA</a:t>
                      </a:r>
                      <a:endParaRPr lang="en-ZA"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b="1" dirty="0">
                          <a:effectLst/>
                          <a:latin typeface="Calibri" panose="020F0502020204030204" pitchFamily="34" charset="0"/>
                          <a:ea typeface="Calibri" panose="020F0502020204030204" pitchFamily="34" charset="0"/>
                          <a:cs typeface="Arial" panose="020B0604020202020204" pitchFamily="34" charset="0"/>
                        </a:rPr>
                        <a:t>1(d)</a:t>
                      </a:r>
                      <a:r>
                        <a:rPr lang="en-US" sz="1400" dirty="0">
                          <a:effectLst/>
                          <a:latin typeface="Calibri" panose="020F0502020204030204" pitchFamily="34" charset="0"/>
                          <a:ea typeface="Calibri" panose="020F0502020204030204" pitchFamily="34" charset="0"/>
                          <a:cs typeface="Arial" panose="020B0604020202020204" pitchFamily="34" charset="0"/>
                        </a:rPr>
                        <a:t>	</a:t>
                      </a:r>
                      <a:r>
                        <a:rPr lang="en-US" sz="1400" b="1" dirty="0">
                          <a:effectLst/>
                          <a:latin typeface="Calibri" panose="020F0502020204030204" pitchFamily="34" charset="0"/>
                          <a:ea typeface="Calibri" panose="020F0502020204030204" pitchFamily="34" charset="0"/>
                          <a:cs typeface="Arial" panose="020B0604020202020204" pitchFamily="34" charset="0"/>
                        </a:rPr>
                        <a:t>by the substitution for the definition of ‘‘integrated public transport network’’ of the following:</a:t>
                      </a:r>
                      <a:endParaRPr lang="en-ZA"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effectLst/>
                          <a:latin typeface="Calibri" panose="020F0502020204030204" pitchFamily="34" charset="0"/>
                          <a:ea typeface="Calibri" panose="020F0502020204030204" pitchFamily="34" charset="0"/>
                          <a:cs typeface="Arial" panose="020B0604020202020204" pitchFamily="34" charset="0"/>
                        </a:rPr>
                        <a:t> </a:t>
                      </a:r>
                      <a:endParaRPr lang="en-ZA"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effectLst/>
                          <a:latin typeface="Calibri" panose="020F0502020204030204" pitchFamily="34" charset="0"/>
                          <a:ea typeface="Calibri" panose="020F0502020204030204" pitchFamily="34" charset="0"/>
                          <a:cs typeface="Arial" panose="020B0604020202020204" pitchFamily="34" charset="0"/>
                        </a:rPr>
                        <a:t>‘‘ ‘integrated public transport network’ means a system in a particular area that integrates public transport services between modes, including non-</a:t>
                      </a:r>
                      <a:r>
                        <a:rPr lang="en-US" sz="1400" dirty="0" err="1">
                          <a:effectLst/>
                          <a:latin typeface="Calibri" panose="020F0502020204030204" pitchFamily="34" charset="0"/>
                          <a:ea typeface="Calibri" panose="020F0502020204030204" pitchFamily="34" charset="0"/>
                          <a:cs typeface="Arial" panose="020B0604020202020204" pitchFamily="34" charset="0"/>
                        </a:rPr>
                        <a:t>motorised</a:t>
                      </a:r>
                      <a:r>
                        <a:rPr lang="en-US" sz="1400" dirty="0">
                          <a:effectLst/>
                          <a:latin typeface="Calibri" panose="020F0502020204030204" pitchFamily="34" charset="0"/>
                          <a:ea typeface="Calibri" panose="020F0502020204030204" pitchFamily="34" charset="0"/>
                          <a:cs typeface="Arial" panose="020B0604020202020204" pitchFamily="34" charset="0"/>
                        </a:rPr>
                        <a:t> transport, with through-ticketing and other appropriate mechanisms,</a:t>
                      </a:r>
                      <a:r>
                        <a:rPr lang="en-US" sz="1400" u="sng" dirty="0">
                          <a:effectLst/>
                          <a:latin typeface="Calibri" panose="020F0502020204030204" pitchFamily="34" charset="0"/>
                          <a:ea typeface="Calibri" panose="020F0502020204030204" pitchFamily="34" charset="0"/>
                          <a:cs typeface="Arial" panose="020B0604020202020204" pitchFamily="34" charset="0"/>
                        </a:rPr>
                        <a:t> that may be implemented in a phased manner,</a:t>
                      </a:r>
                      <a:endParaRPr lang="en-ZA"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400">
                          <a:effectLst/>
                          <a:latin typeface="Calibri" panose="020F0502020204030204" pitchFamily="34" charset="0"/>
                          <a:ea typeface="Calibri" panose="020F0502020204030204" pitchFamily="34" charset="0"/>
                          <a:cs typeface="Arial" panose="020B0604020202020204" pitchFamily="34" charset="0"/>
                        </a:rPr>
                        <a:t>The emphasis on a </a:t>
                      </a:r>
                      <a:r>
                        <a:rPr lang="en-US" sz="1400" i="1">
                          <a:effectLst/>
                          <a:latin typeface="Calibri" panose="020F0502020204030204" pitchFamily="34" charset="0"/>
                          <a:ea typeface="Calibri" panose="020F0502020204030204" pitchFamily="34" charset="0"/>
                          <a:cs typeface="Arial" panose="020B0604020202020204" pitchFamily="34" charset="0"/>
                        </a:rPr>
                        <a:t>“phased manner” </a:t>
                      </a:r>
                      <a:r>
                        <a:rPr lang="en-US" sz="1400">
                          <a:effectLst/>
                          <a:latin typeface="Calibri" panose="020F0502020204030204" pitchFamily="34" charset="0"/>
                          <a:ea typeface="Calibri" panose="020F0502020204030204" pitchFamily="34" charset="0"/>
                          <a:cs typeface="Arial" panose="020B0604020202020204" pitchFamily="34" charset="0"/>
                        </a:rPr>
                        <a:t>is too wide and open to abuse by authorities. These integrated transport plans are to be used in the design of public transport services as well as serving as the basis for the contracting of service providers.</a:t>
                      </a:r>
                      <a:endParaRPr lang="en-ZA"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Arial" panose="020B0604020202020204" pitchFamily="34" charset="0"/>
                        </a:rPr>
                        <a:t>There ought to be minimum requirements for the different phases of development of a integrated public transport network and should focus on the basic elements that ought to be in place. It could be visualized as a continuum from no published elements of integrated transport plans to very detailed plans that can be used for contracting purposes.</a:t>
                      </a:r>
                      <a:endParaRPr lang="en-ZA"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8874840"/>
                  </a:ext>
                </a:extLst>
              </a:tr>
            </a:tbl>
          </a:graphicData>
        </a:graphic>
      </p:graphicFrame>
      <p:graphicFrame>
        <p:nvGraphicFramePr>
          <p:cNvPr id="6" name="Table 6">
            <a:extLst>
              <a:ext uri="{FF2B5EF4-FFF2-40B4-BE49-F238E27FC236}">
                <a16:creationId xmlns:a16="http://schemas.microsoft.com/office/drawing/2014/main" id="{C597C264-9BF6-6A85-5C0C-37E20BB517A4}"/>
              </a:ext>
            </a:extLst>
          </p:cNvPr>
          <p:cNvGraphicFramePr>
            <a:graphicFrameLocks noGrp="1"/>
          </p:cNvGraphicFramePr>
          <p:nvPr>
            <p:extLst>
              <p:ext uri="{D42A27DB-BD31-4B8C-83A1-F6EECF244321}">
                <p14:modId xmlns:p14="http://schemas.microsoft.com/office/powerpoint/2010/main" val="661723717"/>
              </p:ext>
            </p:extLst>
          </p:nvPr>
        </p:nvGraphicFramePr>
        <p:xfrm>
          <a:off x="901700" y="1728787"/>
          <a:ext cx="10388601" cy="370840"/>
        </p:xfrm>
        <a:graphic>
          <a:graphicData uri="http://schemas.openxmlformats.org/drawingml/2006/table">
            <a:tbl>
              <a:tblPr firstRow="1" bandRow="1">
                <a:tableStyleId>{5C22544A-7EE6-4342-B048-85BDC9FD1C3A}</a:tableStyleId>
              </a:tblPr>
              <a:tblGrid>
                <a:gridCol w="5204460">
                  <a:extLst>
                    <a:ext uri="{9D8B030D-6E8A-4147-A177-3AD203B41FA5}">
                      <a16:colId xmlns:a16="http://schemas.microsoft.com/office/drawing/2014/main" val="2219167368"/>
                    </a:ext>
                  </a:extLst>
                </a:gridCol>
                <a:gridCol w="3078480">
                  <a:extLst>
                    <a:ext uri="{9D8B030D-6E8A-4147-A177-3AD203B41FA5}">
                      <a16:colId xmlns:a16="http://schemas.microsoft.com/office/drawing/2014/main" val="2557691797"/>
                    </a:ext>
                  </a:extLst>
                </a:gridCol>
                <a:gridCol w="2105661">
                  <a:extLst>
                    <a:ext uri="{9D8B030D-6E8A-4147-A177-3AD203B41FA5}">
                      <a16:colId xmlns:a16="http://schemas.microsoft.com/office/drawing/2014/main" val="1318570530"/>
                    </a:ext>
                  </a:extLst>
                </a:gridCol>
              </a:tblGrid>
              <a:tr h="370840">
                <a:tc>
                  <a:txBody>
                    <a:bodyPr/>
                    <a:lstStyle/>
                    <a:p>
                      <a:r>
                        <a:rPr lang="en-US" dirty="0"/>
                        <a:t>Section in the Bill</a:t>
                      </a:r>
                      <a:endParaRPr lang="en-ZA" dirty="0"/>
                    </a:p>
                  </a:txBody>
                  <a:tcPr/>
                </a:tc>
                <a:tc>
                  <a:txBody>
                    <a:bodyPr/>
                    <a:lstStyle/>
                    <a:p>
                      <a:r>
                        <a:rPr lang="en-US" dirty="0"/>
                        <a:t>Comments</a:t>
                      </a:r>
                      <a:endParaRPr lang="en-ZA" dirty="0"/>
                    </a:p>
                  </a:txBody>
                  <a:tcPr/>
                </a:tc>
                <a:tc>
                  <a:txBody>
                    <a:bodyPr/>
                    <a:lstStyle/>
                    <a:p>
                      <a:r>
                        <a:rPr lang="en-US" dirty="0"/>
                        <a:t>Suggestions</a:t>
                      </a:r>
                      <a:endParaRPr lang="en-ZA" dirty="0"/>
                    </a:p>
                  </a:txBody>
                  <a:tcPr/>
                </a:tc>
                <a:extLst>
                  <a:ext uri="{0D108BD9-81ED-4DB2-BD59-A6C34878D82A}">
                    <a16:rowId xmlns:a16="http://schemas.microsoft.com/office/drawing/2014/main" val="2453359419"/>
                  </a:ext>
                </a:extLst>
              </a:tr>
            </a:tbl>
          </a:graphicData>
        </a:graphic>
      </p:graphicFrame>
    </p:spTree>
    <p:extLst>
      <p:ext uri="{BB962C8B-B14F-4D97-AF65-F5344CB8AC3E}">
        <p14:creationId xmlns:p14="http://schemas.microsoft.com/office/powerpoint/2010/main" val="39231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3FEED-E35F-F657-C0C3-E764BABCD075}"/>
              </a:ext>
            </a:extLst>
          </p:cNvPr>
          <p:cNvSpPr>
            <a:spLocks noGrp="1"/>
          </p:cNvSpPr>
          <p:nvPr>
            <p:ph type="title"/>
          </p:nvPr>
        </p:nvSpPr>
        <p:spPr/>
        <p:txBody>
          <a:bodyPr>
            <a:normAutofit fontScale="90000"/>
          </a:bodyPr>
          <a:lstStyle/>
          <a:p>
            <a:br>
              <a:rPr lang="en-US" sz="4000" dirty="0"/>
            </a:br>
            <a:r>
              <a:rPr lang="en-US" sz="4000" dirty="0"/>
              <a:t>The following comments relate to specific aspects of the National Land Transport Amendment Bill</a:t>
            </a:r>
            <a:br>
              <a:rPr lang="en-US" sz="4000" dirty="0"/>
            </a:br>
            <a:endParaRPr lang="en-ZA" dirty="0"/>
          </a:p>
        </p:txBody>
      </p:sp>
      <p:graphicFrame>
        <p:nvGraphicFramePr>
          <p:cNvPr id="6" name="Content Placeholder 5">
            <a:extLst>
              <a:ext uri="{FF2B5EF4-FFF2-40B4-BE49-F238E27FC236}">
                <a16:creationId xmlns:a16="http://schemas.microsoft.com/office/drawing/2014/main" id="{BC28EFCB-AF91-B33B-D3E5-06400310B4BF}"/>
              </a:ext>
            </a:extLst>
          </p:cNvPr>
          <p:cNvGraphicFramePr>
            <a:graphicFrameLocks noGrp="1"/>
          </p:cNvGraphicFramePr>
          <p:nvPr>
            <p:ph idx="1"/>
            <p:extLst>
              <p:ext uri="{D42A27DB-BD31-4B8C-83A1-F6EECF244321}">
                <p14:modId xmlns:p14="http://schemas.microsoft.com/office/powerpoint/2010/main" val="984249970"/>
              </p:ext>
            </p:extLst>
          </p:nvPr>
        </p:nvGraphicFramePr>
        <p:xfrm>
          <a:off x="838200" y="1808481"/>
          <a:ext cx="10266680" cy="4684394"/>
        </p:xfrm>
        <a:graphic>
          <a:graphicData uri="http://schemas.openxmlformats.org/drawingml/2006/table">
            <a:tbl>
              <a:tblPr firstRow="1" firstCol="1" bandRow="1"/>
              <a:tblGrid>
                <a:gridCol w="5071112">
                  <a:extLst>
                    <a:ext uri="{9D8B030D-6E8A-4147-A177-3AD203B41FA5}">
                      <a16:colId xmlns:a16="http://schemas.microsoft.com/office/drawing/2014/main" val="1644185607"/>
                    </a:ext>
                  </a:extLst>
                </a:gridCol>
                <a:gridCol w="3141209">
                  <a:extLst>
                    <a:ext uri="{9D8B030D-6E8A-4147-A177-3AD203B41FA5}">
                      <a16:colId xmlns:a16="http://schemas.microsoft.com/office/drawing/2014/main" val="150710392"/>
                    </a:ext>
                  </a:extLst>
                </a:gridCol>
                <a:gridCol w="2054359">
                  <a:extLst>
                    <a:ext uri="{9D8B030D-6E8A-4147-A177-3AD203B41FA5}">
                      <a16:colId xmlns:a16="http://schemas.microsoft.com/office/drawing/2014/main" val="3683526916"/>
                    </a:ext>
                  </a:extLst>
                </a:gridCol>
              </a:tblGrid>
              <a:tr h="2202233">
                <a:tc>
                  <a:txBody>
                    <a:bodyPr/>
                    <a:lstStyle/>
                    <a:p>
                      <a:pPr>
                        <a:lnSpc>
                          <a:spcPct val="107000"/>
                        </a:lnSpc>
                        <a:spcAft>
                          <a:spcPts val="800"/>
                        </a:spcAft>
                      </a:pPr>
                      <a:r>
                        <a:rPr lang="en-US" sz="1200" b="1">
                          <a:effectLst/>
                          <a:latin typeface="Calibri" panose="020F0502020204030204" pitchFamily="34" charset="0"/>
                          <a:ea typeface="Calibri" panose="020F0502020204030204" pitchFamily="34" charset="0"/>
                          <a:cs typeface="Arial" panose="020B0604020202020204" pitchFamily="34" charset="0"/>
                        </a:rPr>
                        <a:t>Section 1 of the NLTA</a:t>
                      </a:r>
                      <a:endParaRPr lang="en-ZA" sz="12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b="1">
                          <a:effectLst/>
                          <a:latin typeface="Calibri" panose="020F0502020204030204" pitchFamily="34" charset="0"/>
                          <a:ea typeface="Calibri" panose="020F0502020204030204" pitchFamily="34" charset="0"/>
                          <a:cs typeface="Arial" panose="020B0604020202020204" pitchFamily="34" charset="0"/>
                        </a:rPr>
                        <a:t>1 (a)</a:t>
                      </a:r>
                      <a:r>
                        <a:rPr lang="en-US" sz="1200">
                          <a:effectLst/>
                          <a:latin typeface="Calibri" panose="020F0502020204030204" pitchFamily="34" charset="0"/>
                          <a:ea typeface="Calibri" panose="020F0502020204030204" pitchFamily="34" charset="0"/>
                          <a:cs typeface="Arial" panose="020B0604020202020204" pitchFamily="34" charset="0"/>
                        </a:rPr>
                        <a:t>	</a:t>
                      </a:r>
                      <a:r>
                        <a:rPr lang="en-US" sz="1200" b="1">
                          <a:effectLst/>
                          <a:latin typeface="Calibri" panose="020F0502020204030204" pitchFamily="34" charset="0"/>
                          <a:ea typeface="Calibri" panose="020F0502020204030204" pitchFamily="34" charset="0"/>
                          <a:cs typeface="Arial" panose="020B0604020202020204" pitchFamily="34" charset="0"/>
                        </a:rPr>
                        <a:t>by the substitution for the definition of ‘‘regulatory entity’’ of the following:</a:t>
                      </a:r>
                      <a:r>
                        <a:rPr lang="en-US" sz="1200">
                          <a:effectLst/>
                          <a:latin typeface="Calibri" panose="020F0502020204030204" pitchFamily="34" charset="0"/>
                          <a:ea typeface="Calibri" panose="020F0502020204030204" pitchFamily="34" charset="0"/>
                          <a:cs typeface="Arial" panose="020B0604020202020204" pitchFamily="34" charset="0"/>
                        </a:rPr>
                        <a:t> ‘‘</a:t>
                      </a:r>
                      <a:endParaRPr lang="en-ZA" sz="12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a:effectLst/>
                          <a:latin typeface="Calibri" panose="020F0502020204030204" pitchFamily="34" charset="0"/>
                          <a:ea typeface="Calibri" panose="020F0502020204030204" pitchFamily="34" charset="0"/>
                          <a:cs typeface="Arial" panose="020B0604020202020204" pitchFamily="34" charset="0"/>
                        </a:rPr>
                        <a:t> </a:t>
                      </a:r>
                      <a:endParaRPr lang="en-ZA" sz="12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a:effectLst/>
                          <a:latin typeface="Calibri" panose="020F0502020204030204" pitchFamily="34" charset="0"/>
                          <a:ea typeface="Calibri" panose="020F0502020204030204" pitchFamily="34" charset="0"/>
                          <a:cs typeface="Arial" panose="020B0604020202020204" pitchFamily="34" charset="0"/>
                        </a:rPr>
                        <a:t> ‘regulatory entity’ means the National Public Transport Regulator, a Provincial Regulatory Entity, or a [</a:t>
                      </a:r>
                      <a:r>
                        <a:rPr lang="en-US" sz="1200" b="1" strike="sngStrike">
                          <a:effectLst/>
                          <a:latin typeface="Calibri" panose="020F0502020204030204" pitchFamily="34" charset="0"/>
                          <a:ea typeface="Calibri" panose="020F0502020204030204" pitchFamily="34" charset="0"/>
                          <a:cs typeface="Arial" panose="020B0604020202020204" pitchFamily="34" charset="0"/>
                        </a:rPr>
                        <a:t>municipality to which the operating licence function has been assigned]</a:t>
                      </a:r>
                      <a:r>
                        <a:rPr lang="en-US" sz="1200">
                          <a:effectLst/>
                          <a:latin typeface="Calibri" panose="020F0502020204030204" pitchFamily="34" charset="0"/>
                          <a:ea typeface="Calibri" panose="020F0502020204030204" pitchFamily="34" charset="0"/>
                          <a:cs typeface="Arial" panose="020B0604020202020204" pitchFamily="34" charset="0"/>
                        </a:rPr>
                        <a:t> Municipal Regulatory Entity;’’;</a:t>
                      </a:r>
                      <a:endParaRPr lang="en-ZA"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a:effectLst/>
                          <a:latin typeface="Calibri" panose="020F0502020204030204" pitchFamily="34" charset="0"/>
                          <a:ea typeface="Calibri" panose="020F0502020204030204" pitchFamily="34" charset="0"/>
                          <a:cs typeface="Arial" panose="020B0604020202020204" pitchFamily="34" charset="0"/>
                        </a:rPr>
                        <a:t> </a:t>
                      </a:r>
                      <a:endParaRPr lang="en-ZA"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a:effectLst/>
                          <a:latin typeface="Calibri" panose="020F0502020204030204" pitchFamily="34" charset="0"/>
                          <a:ea typeface="Calibri" panose="020F0502020204030204" pitchFamily="34" charset="0"/>
                          <a:cs typeface="Arial" panose="020B0604020202020204" pitchFamily="34" charset="0"/>
                        </a:rPr>
                        <a:t>Should provision not be made for Transport Authorities such as what currently exists in Gauteng and elsewhere in SA? It appears to be included under 8 (b)(4) under the title of “provincial entity” but not defined here</a:t>
                      </a:r>
                      <a:endParaRPr lang="en-ZA"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0253025"/>
                  </a:ext>
                </a:extLst>
              </a:tr>
              <a:tr h="2482161">
                <a:tc>
                  <a:txBody>
                    <a:bodyPr/>
                    <a:lstStyle/>
                    <a:p>
                      <a:pPr>
                        <a:lnSpc>
                          <a:spcPct val="107000"/>
                        </a:lnSpc>
                        <a:spcAft>
                          <a:spcPts val="800"/>
                        </a:spcAft>
                      </a:pPr>
                      <a:r>
                        <a:rPr lang="en-US" sz="1200" b="1" dirty="0">
                          <a:effectLst/>
                          <a:latin typeface="Calibri" panose="020F0502020204030204" pitchFamily="34" charset="0"/>
                          <a:ea typeface="Calibri" panose="020F0502020204030204" pitchFamily="34" charset="0"/>
                          <a:cs typeface="Arial" panose="020B0604020202020204" pitchFamily="34" charset="0"/>
                        </a:rPr>
                        <a:t>Section 11 of the NLTA</a:t>
                      </a:r>
                      <a:endParaRPr lang="en-ZA"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b="1" dirty="0">
                          <a:effectLst/>
                          <a:latin typeface="Calibri" panose="020F0502020204030204" pitchFamily="34" charset="0"/>
                          <a:ea typeface="Calibri" panose="020F0502020204030204" pitchFamily="34" charset="0"/>
                          <a:cs typeface="Arial" panose="020B0604020202020204" pitchFamily="34" charset="0"/>
                        </a:rPr>
                        <a:t>7.</a:t>
                      </a:r>
                      <a:r>
                        <a:rPr lang="en-US" sz="1200" dirty="0">
                          <a:effectLst/>
                          <a:latin typeface="Calibri" panose="020F0502020204030204" pitchFamily="34" charset="0"/>
                          <a:ea typeface="Calibri" panose="020F0502020204030204" pitchFamily="34" charset="0"/>
                          <a:cs typeface="Arial" panose="020B0604020202020204" pitchFamily="34" charset="0"/>
                        </a:rPr>
                        <a:t>	</a:t>
                      </a:r>
                      <a:r>
                        <a:rPr lang="en-US" sz="1200" b="1" dirty="0">
                          <a:effectLst/>
                          <a:latin typeface="Calibri" panose="020F0502020204030204" pitchFamily="34" charset="0"/>
                          <a:ea typeface="Calibri" panose="020F0502020204030204" pitchFamily="34" charset="0"/>
                          <a:cs typeface="Arial" panose="020B0604020202020204" pitchFamily="34" charset="0"/>
                        </a:rPr>
                        <a:t>Section 11 of the principal Act is hereby amended—</a:t>
                      </a:r>
                      <a:endParaRPr lang="en-ZA"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dirty="0">
                          <a:effectLst/>
                          <a:latin typeface="Calibri" panose="020F0502020204030204" pitchFamily="34" charset="0"/>
                          <a:ea typeface="Calibri" panose="020F0502020204030204" pitchFamily="34" charset="0"/>
                          <a:cs typeface="Arial" panose="020B0604020202020204" pitchFamily="34" charset="0"/>
                        </a:rPr>
                        <a:t>(a)	by the substitution in subsection (1)(c) for subparagraph (v) of the following</a:t>
                      </a:r>
                      <a:endParaRPr lang="en-ZA"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dirty="0">
                          <a:effectLst/>
                          <a:latin typeface="Calibri" panose="020F0502020204030204" pitchFamily="34" charset="0"/>
                          <a:ea typeface="Calibri" panose="020F0502020204030204" pitchFamily="34" charset="0"/>
                          <a:cs typeface="Arial" panose="020B0604020202020204" pitchFamily="34" charset="0"/>
                        </a:rPr>
                        <a:t>subparagraph:</a:t>
                      </a:r>
                      <a:endParaRPr lang="en-ZA"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200" dirty="0">
                          <a:effectLst/>
                          <a:latin typeface="Calibri" panose="020F0502020204030204" pitchFamily="34" charset="0"/>
                          <a:ea typeface="Calibri" panose="020F0502020204030204" pitchFamily="34" charset="0"/>
                          <a:cs typeface="Arial" panose="020B0604020202020204" pitchFamily="34" charset="0"/>
                        </a:rPr>
                        <a:t>‘‘(v) financial planning with regard to land transport within or affecting its area, </a:t>
                      </a:r>
                      <a:r>
                        <a:rPr lang="en-US" sz="1200" u="sng" dirty="0">
                          <a:effectLst/>
                          <a:latin typeface="Calibri" panose="020F0502020204030204" pitchFamily="34" charset="0"/>
                          <a:ea typeface="Calibri" panose="020F0502020204030204" pitchFamily="34" charset="0"/>
                          <a:cs typeface="Arial" panose="020B0604020202020204" pitchFamily="34" charset="0"/>
                        </a:rPr>
                        <a:t>in consultation with state-owned rail operators in the case of rail matters,</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Arial" panose="020B0604020202020204" pitchFamily="34" charset="0"/>
                        </a:rPr>
                        <a:t>Why limit this requirement to state-owned rail operators when the White Paper on National Rail Policy now makes provision for private operators as well?</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Arial" panose="020B0604020202020204" pitchFamily="34" charset="0"/>
                        </a:rPr>
                        <a:t>Suggest removing “state-owned” in the wording of (v)</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5407685"/>
                  </a:ext>
                </a:extLst>
              </a:tr>
            </a:tbl>
          </a:graphicData>
        </a:graphic>
      </p:graphicFrame>
      <p:sp>
        <p:nvSpPr>
          <p:cNvPr id="4" name="Slide Number Placeholder 3">
            <a:extLst>
              <a:ext uri="{FF2B5EF4-FFF2-40B4-BE49-F238E27FC236}">
                <a16:creationId xmlns:a16="http://schemas.microsoft.com/office/drawing/2014/main" id="{2CEF7B77-7341-EB19-C303-6DC6465109A3}"/>
              </a:ext>
            </a:extLst>
          </p:cNvPr>
          <p:cNvSpPr>
            <a:spLocks noGrp="1"/>
          </p:cNvSpPr>
          <p:nvPr>
            <p:ph type="sldNum" sz="quarter" idx="12"/>
          </p:nvPr>
        </p:nvSpPr>
        <p:spPr/>
        <p:txBody>
          <a:bodyPr/>
          <a:lstStyle/>
          <a:p>
            <a:fld id="{84BD8DE4-3405-4D71-865E-F07DD39B08A8}" type="slidenum">
              <a:rPr lang="en-ZA" smtClean="0"/>
              <a:t>18</a:t>
            </a:fld>
            <a:endParaRPr lang="en-ZA"/>
          </a:p>
        </p:txBody>
      </p:sp>
    </p:spTree>
    <p:extLst>
      <p:ext uri="{BB962C8B-B14F-4D97-AF65-F5344CB8AC3E}">
        <p14:creationId xmlns:p14="http://schemas.microsoft.com/office/powerpoint/2010/main" val="2162581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3FEED-E35F-F657-C0C3-E764BABCD075}"/>
              </a:ext>
            </a:extLst>
          </p:cNvPr>
          <p:cNvSpPr>
            <a:spLocks noGrp="1"/>
          </p:cNvSpPr>
          <p:nvPr>
            <p:ph type="title"/>
          </p:nvPr>
        </p:nvSpPr>
        <p:spPr>
          <a:xfrm>
            <a:off x="706120" y="501651"/>
            <a:ext cx="10515600" cy="1325563"/>
          </a:xfrm>
        </p:spPr>
        <p:txBody>
          <a:bodyPr>
            <a:normAutofit fontScale="90000"/>
          </a:bodyPr>
          <a:lstStyle/>
          <a:p>
            <a:br>
              <a:rPr lang="en-US" sz="4000" dirty="0"/>
            </a:br>
            <a:r>
              <a:rPr lang="en-US" sz="4000" dirty="0"/>
              <a:t>The following comments relate to specific aspects of the </a:t>
            </a:r>
            <a:r>
              <a:rPr kumimoji="0" lang="en-US" sz="4000" b="0" i="0" u="none" strike="noStrike" kern="1200" cap="none" spc="0" normalizeH="0" baseline="0" noProof="0" dirty="0">
                <a:ln>
                  <a:noFill/>
                </a:ln>
                <a:solidFill>
                  <a:prstClr val="black"/>
                </a:solidFill>
                <a:effectLst/>
                <a:uLnTx/>
                <a:uFillTx/>
                <a:latin typeface="Calibri Light" panose="020F0302020204030204"/>
                <a:ea typeface="+mj-ea"/>
                <a:cs typeface="+mj-cs"/>
              </a:rPr>
              <a:t>National Land Transport Amendment Bill</a:t>
            </a:r>
            <a:br>
              <a:rPr kumimoji="0" lang="en-US" sz="4000" b="0" i="0" u="none" strike="noStrike" kern="1200" cap="none" spc="0" normalizeH="0" baseline="0" noProof="0" dirty="0">
                <a:ln>
                  <a:noFill/>
                </a:ln>
                <a:solidFill>
                  <a:prstClr val="black"/>
                </a:solidFill>
                <a:effectLst/>
                <a:uLnTx/>
                <a:uFillTx/>
                <a:latin typeface="Calibri Light" panose="020F0302020204030204"/>
                <a:ea typeface="+mj-ea"/>
                <a:cs typeface="+mj-cs"/>
              </a:rPr>
            </a:br>
            <a:br>
              <a:rPr lang="en-US" sz="4000" dirty="0"/>
            </a:br>
            <a:endParaRPr lang="en-ZA" dirty="0"/>
          </a:p>
        </p:txBody>
      </p:sp>
      <p:sp>
        <p:nvSpPr>
          <p:cNvPr id="4" name="Slide Number Placeholder 3">
            <a:extLst>
              <a:ext uri="{FF2B5EF4-FFF2-40B4-BE49-F238E27FC236}">
                <a16:creationId xmlns:a16="http://schemas.microsoft.com/office/drawing/2014/main" id="{2CEF7B77-7341-EB19-C303-6DC6465109A3}"/>
              </a:ext>
            </a:extLst>
          </p:cNvPr>
          <p:cNvSpPr>
            <a:spLocks noGrp="1"/>
          </p:cNvSpPr>
          <p:nvPr>
            <p:ph type="sldNum" sz="quarter" idx="12"/>
          </p:nvPr>
        </p:nvSpPr>
        <p:spPr/>
        <p:txBody>
          <a:bodyPr/>
          <a:lstStyle/>
          <a:p>
            <a:fld id="{84BD8DE4-3405-4D71-865E-F07DD39B08A8}" type="slidenum">
              <a:rPr lang="en-ZA" smtClean="0"/>
              <a:t>19</a:t>
            </a:fld>
            <a:endParaRPr lang="en-ZA"/>
          </a:p>
        </p:txBody>
      </p:sp>
      <p:graphicFrame>
        <p:nvGraphicFramePr>
          <p:cNvPr id="7" name="Content Placeholder 6">
            <a:extLst>
              <a:ext uri="{FF2B5EF4-FFF2-40B4-BE49-F238E27FC236}">
                <a16:creationId xmlns:a16="http://schemas.microsoft.com/office/drawing/2014/main" id="{20A5EFE4-EEF7-15CD-9B00-1019CE43FC8B}"/>
              </a:ext>
            </a:extLst>
          </p:cNvPr>
          <p:cNvGraphicFramePr>
            <a:graphicFrameLocks noGrp="1"/>
          </p:cNvGraphicFramePr>
          <p:nvPr>
            <p:ph idx="1"/>
            <p:extLst>
              <p:ext uri="{D42A27DB-BD31-4B8C-83A1-F6EECF244321}">
                <p14:modId xmlns:p14="http://schemas.microsoft.com/office/powerpoint/2010/main" val="3963225245"/>
              </p:ext>
            </p:extLst>
          </p:nvPr>
        </p:nvGraphicFramePr>
        <p:xfrm>
          <a:off x="1107440" y="1910080"/>
          <a:ext cx="9895840" cy="4446269"/>
        </p:xfrm>
        <a:graphic>
          <a:graphicData uri="http://schemas.openxmlformats.org/drawingml/2006/table">
            <a:tbl>
              <a:tblPr firstRow="1" firstCol="1" bandRow="1"/>
              <a:tblGrid>
                <a:gridCol w="4887940">
                  <a:extLst>
                    <a:ext uri="{9D8B030D-6E8A-4147-A177-3AD203B41FA5}">
                      <a16:colId xmlns:a16="http://schemas.microsoft.com/office/drawing/2014/main" val="3466197123"/>
                    </a:ext>
                  </a:extLst>
                </a:gridCol>
                <a:gridCol w="3027746">
                  <a:extLst>
                    <a:ext uri="{9D8B030D-6E8A-4147-A177-3AD203B41FA5}">
                      <a16:colId xmlns:a16="http://schemas.microsoft.com/office/drawing/2014/main" val="3386028176"/>
                    </a:ext>
                  </a:extLst>
                </a:gridCol>
                <a:gridCol w="1980154">
                  <a:extLst>
                    <a:ext uri="{9D8B030D-6E8A-4147-A177-3AD203B41FA5}">
                      <a16:colId xmlns:a16="http://schemas.microsoft.com/office/drawing/2014/main" val="1476374189"/>
                    </a:ext>
                  </a:extLst>
                </a:gridCol>
              </a:tblGrid>
              <a:tr h="4446269">
                <a:tc>
                  <a:txBody>
                    <a:bodyPr/>
                    <a:lstStyle/>
                    <a:p>
                      <a:pPr>
                        <a:lnSpc>
                          <a:spcPct val="107000"/>
                        </a:lnSpc>
                        <a:spcAft>
                          <a:spcPts val="800"/>
                        </a:spcAft>
                      </a:pPr>
                      <a:r>
                        <a:rPr lang="en-US" sz="1400" b="1">
                          <a:effectLst/>
                          <a:latin typeface="Calibri" panose="020F0502020204030204" pitchFamily="34" charset="0"/>
                          <a:ea typeface="Calibri" panose="020F0502020204030204" pitchFamily="34" charset="0"/>
                          <a:cs typeface="Arial" panose="020B0604020202020204" pitchFamily="34" charset="0"/>
                        </a:rPr>
                        <a:t>Section 15 of the NLTA</a:t>
                      </a:r>
                      <a:endParaRPr lang="en-ZA" sz="14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b="1">
                          <a:effectLst/>
                          <a:latin typeface="Calibri" panose="020F0502020204030204" pitchFamily="34" charset="0"/>
                          <a:ea typeface="Calibri" panose="020F0502020204030204" pitchFamily="34" charset="0"/>
                          <a:cs typeface="Arial" panose="020B0604020202020204" pitchFamily="34" charset="0"/>
                        </a:rPr>
                        <a:t>8.</a:t>
                      </a:r>
                      <a:r>
                        <a:rPr lang="en-US" sz="1400">
                          <a:effectLst/>
                          <a:latin typeface="Calibri" panose="020F0502020204030204" pitchFamily="34" charset="0"/>
                          <a:ea typeface="Calibri" panose="020F0502020204030204" pitchFamily="34" charset="0"/>
                          <a:cs typeface="Arial" panose="020B0604020202020204" pitchFamily="34" charset="0"/>
                        </a:rPr>
                        <a:t>	</a:t>
                      </a:r>
                      <a:r>
                        <a:rPr lang="en-US" sz="1400" b="1">
                          <a:effectLst/>
                          <a:latin typeface="Calibri" panose="020F0502020204030204" pitchFamily="34" charset="0"/>
                          <a:ea typeface="Calibri" panose="020F0502020204030204" pitchFamily="34" charset="0"/>
                          <a:cs typeface="Arial" panose="020B0604020202020204" pitchFamily="34" charset="0"/>
                        </a:rPr>
                        <a:t>The following is hereby substituted for section 15 of the principal Act:</a:t>
                      </a:r>
                      <a:endParaRPr lang="en-ZA" sz="14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a:effectLst/>
                          <a:latin typeface="Calibri" panose="020F0502020204030204" pitchFamily="34" charset="0"/>
                          <a:ea typeface="Calibri" panose="020F0502020204030204" pitchFamily="34" charset="0"/>
                          <a:cs typeface="Arial" panose="020B0604020202020204" pitchFamily="34" charset="0"/>
                        </a:rPr>
                        <a:t> </a:t>
                      </a:r>
                      <a:endParaRPr lang="en-ZA" sz="14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a:effectLst/>
                          <a:latin typeface="Calibri" panose="020F0502020204030204" pitchFamily="34" charset="0"/>
                          <a:ea typeface="Calibri" panose="020F0502020204030204" pitchFamily="34" charset="0"/>
                          <a:cs typeface="Arial" panose="020B0604020202020204" pitchFamily="34" charset="0"/>
                        </a:rPr>
                        <a:t> ‘‘Intermodal planning committees</a:t>
                      </a:r>
                      <a:endParaRPr lang="en-ZA" sz="14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a:effectLst/>
                          <a:latin typeface="Calibri" panose="020F0502020204030204" pitchFamily="34" charset="0"/>
                          <a:ea typeface="Calibri" panose="020F0502020204030204" pitchFamily="34" charset="0"/>
                          <a:cs typeface="Arial" panose="020B0604020202020204" pitchFamily="34" charset="0"/>
                        </a:rPr>
                        <a:t>15. (1) Every municipality that is establishing an integrated public transport network or has significant passenger rail services in its area must, by not later than the prescribed date, establish an intermodal planning committee consisting of the prescribed technical officials and </a:t>
                      </a:r>
                      <a:r>
                        <a:rPr lang="en-US" sz="1400" u="sng">
                          <a:effectLst/>
                          <a:latin typeface="Calibri" panose="020F0502020204030204" pitchFamily="34" charset="0"/>
                          <a:ea typeface="Calibri" panose="020F0502020204030204" pitchFamily="34" charset="0"/>
                          <a:cs typeface="Arial" panose="020B0604020202020204" pitchFamily="34" charset="0"/>
                        </a:rPr>
                        <a:t>prescribed representatives of state-owned rail operators</a:t>
                      </a:r>
                      <a:r>
                        <a:rPr lang="en-US" sz="1400" b="1" u="sng" strike="sngStrike">
                          <a:effectLst/>
                          <a:latin typeface="Calibri" panose="020F0502020204030204" pitchFamily="34" charset="0"/>
                          <a:ea typeface="Calibri" panose="020F0502020204030204" pitchFamily="34" charset="0"/>
                          <a:cs typeface="Arial" panose="020B0604020202020204" pitchFamily="34" charset="0"/>
                        </a:rPr>
                        <a:t>[,other public transport modes, users and organised business].</a:t>
                      </a:r>
                      <a:endParaRPr lang="en-ZA"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400">
                          <a:effectLst/>
                          <a:latin typeface="Calibri" panose="020F0502020204030204" pitchFamily="34" charset="0"/>
                          <a:ea typeface="Calibri" panose="020F0502020204030204" pitchFamily="34" charset="0"/>
                          <a:cs typeface="Arial" panose="020B0604020202020204" pitchFamily="34" charset="0"/>
                        </a:rPr>
                        <a:t>As the transport policy now makes provision for private sector concessionaires the focus on state-owned rail operators ought to be removed.</a:t>
                      </a:r>
                      <a:endParaRPr lang="en-ZA" sz="14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a:effectLst/>
                          <a:latin typeface="Calibri" panose="020F0502020204030204" pitchFamily="34" charset="0"/>
                          <a:ea typeface="Calibri" panose="020F0502020204030204" pitchFamily="34" charset="0"/>
                          <a:cs typeface="Arial" panose="020B0604020202020204" pitchFamily="34" charset="0"/>
                        </a:rPr>
                        <a:t>It is not clear why </a:t>
                      </a:r>
                      <a:r>
                        <a:rPr lang="en-US" sz="1400" i="1">
                          <a:effectLst/>
                          <a:latin typeface="Calibri" panose="020F0502020204030204" pitchFamily="34" charset="0"/>
                          <a:ea typeface="Calibri" panose="020F0502020204030204" pitchFamily="34" charset="0"/>
                          <a:cs typeface="Arial" panose="020B0604020202020204" pitchFamily="34" charset="0"/>
                        </a:rPr>
                        <a:t>“other public transport modes, users and organized business” </a:t>
                      </a:r>
                      <a:r>
                        <a:rPr lang="en-US" sz="1400">
                          <a:effectLst/>
                          <a:latin typeface="Calibri" panose="020F0502020204030204" pitchFamily="34" charset="0"/>
                          <a:ea typeface="Calibri" panose="020F0502020204030204" pitchFamily="34" charset="0"/>
                          <a:cs typeface="Arial" panose="020B0604020202020204" pitchFamily="34" charset="0"/>
                        </a:rPr>
                        <a:t>are now removed from Intermodal Planning Committees. The activities of these committees have wide-ranging effects and need to be shared and consulted</a:t>
                      </a:r>
                      <a:endParaRPr lang="en-ZA"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Arial" panose="020B0604020202020204" pitchFamily="34" charset="0"/>
                        </a:rPr>
                        <a:t>Please clarify the reason for removing “other public transport modes, users and organized business” from Intermodal Planning Committees</a:t>
                      </a:r>
                      <a:endParaRPr lang="en-ZA"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9653706"/>
                  </a:ext>
                </a:extLst>
              </a:tr>
            </a:tbl>
          </a:graphicData>
        </a:graphic>
      </p:graphicFrame>
    </p:spTree>
    <p:extLst>
      <p:ext uri="{BB962C8B-B14F-4D97-AF65-F5344CB8AC3E}">
        <p14:creationId xmlns:p14="http://schemas.microsoft.com/office/powerpoint/2010/main" val="1252878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8F5DA-66F8-008A-6376-28981589C98C}"/>
              </a:ext>
            </a:extLst>
          </p:cNvPr>
          <p:cNvSpPr>
            <a:spLocks noGrp="1"/>
          </p:cNvSpPr>
          <p:nvPr>
            <p:ph type="title"/>
          </p:nvPr>
        </p:nvSpPr>
        <p:spPr/>
        <p:txBody>
          <a:bodyPr/>
          <a:lstStyle/>
          <a:p>
            <a:r>
              <a:rPr lang="en-US" dirty="0"/>
              <a:t>Introduction</a:t>
            </a:r>
            <a:endParaRPr lang="en-ZA" dirty="0"/>
          </a:p>
        </p:txBody>
      </p:sp>
      <p:sp>
        <p:nvSpPr>
          <p:cNvPr id="3" name="Content Placeholder 2">
            <a:extLst>
              <a:ext uri="{FF2B5EF4-FFF2-40B4-BE49-F238E27FC236}">
                <a16:creationId xmlns:a16="http://schemas.microsoft.com/office/drawing/2014/main" id="{33BF6495-4616-8F9F-74B9-62A0E5D00B43}"/>
              </a:ext>
            </a:extLst>
          </p:cNvPr>
          <p:cNvSpPr>
            <a:spLocks noGrp="1"/>
          </p:cNvSpPr>
          <p:nvPr>
            <p:ph idx="1"/>
          </p:nvPr>
        </p:nvSpPr>
        <p:spPr/>
        <p:txBody>
          <a:bodyPr/>
          <a:lstStyle/>
          <a:p>
            <a:r>
              <a:rPr lang="en-US" dirty="0"/>
              <a:t>SABOA wishes to thank the Committee for the opportunity to make a presentation today</a:t>
            </a:r>
          </a:p>
          <a:p>
            <a:r>
              <a:rPr lang="en-US" dirty="0"/>
              <a:t>We will highlight our main concerns in this presentation with much of the detail to be found in the two memoranda that we sent the Committee</a:t>
            </a:r>
            <a:endParaRPr lang="en-ZA" dirty="0"/>
          </a:p>
        </p:txBody>
      </p:sp>
      <p:sp>
        <p:nvSpPr>
          <p:cNvPr id="4" name="Slide Number Placeholder 3">
            <a:extLst>
              <a:ext uri="{FF2B5EF4-FFF2-40B4-BE49-F238E27FC236}">
                <a16:creationId xmlns:a16="http://schemas.microsoft.com/office/drawing/2014/main" id="{69DABF5C-250B-D48B-0FDE-D9C3E7106F03}"/>
              </a:ext>
            </a:extLst>
          </p:cNvPr>
          <p:cNvSpPr>
            <a:spLocks noGrp="1"/>
          </p:cNvSpPr>
          <p:nvPr>
            <p:ph type="sldNum" sz="quarter" idx="12"/>
          </p:nvPr>
        </p:nvSpPr>
        <p:spPr/>
        <p:txBody>
          <a:bodyPr/>
          <a:lstStyle/>
          <a:p>
            <a:fld id="{84BD8DE4-3405-4D71-865E-F07DD39B08A8}" type="slidenum">
              <a:rPr lang="en-ZA" smtClean="0"/>
              <a:t>2</a:t>
            </a:fld>
            <a:endParaRPr lang="en-ZA"/>
          </a:p>
        </p:txBody>
      </p:sp>
    </p:spTree>
    <p:extLst>
      <p:ext uri="{BB962C8B-B14F-4D97-AF65-F5344CB8AC3E}">
        <p14:creationId xmlns:p14="http://schemas.microsoft.com/office/powerpoint/2010/main" val="2338882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3FEED-E35F-F657-C0C3-E764BABCD075}"/>
              </a:ext>
            </a:extLst>
          </p:cNvPr>
          <p:cNvSpPr>
            <a:spLocks noGrp="1"/>
          </p:cNvSpPr>
          <p:nvPr>
            <p:ph type="title"/>
          </p:nvPr>
        </p:nvSpPr>
        <p:spPr/>
        <p:txBody>
          <a:bodyPr>
            <a:normAutofit fontScale="90000"/>
          </a:bodyPr>
          <a:lstStyle/>
          <a:p>
            <a:br>
              <a:rPr lang="en-US" sz="4000" dirty="0"/>
            </a:br>
            <a:r>
              <a:rPr kumimoji="0" lang="en-US" sz="4000" b="0" i="0" u="none" strike="noStrike" kern="1200" cap="none" spc="0" normalizeH="0" baseline="0" noProof="0" dirty="0">
                <a:ln>
                  <a:noFill/>
                </a:ln>
                <a:solidFill>
                  <a:prstClr val="black"/>
                </a:solidFill>
                <a:effectLst/>
                <a:uLnTx/>
                <a:uFillTx/>
                <a:latin typeface="Calibri Light" panose="020F0302020204030204"/>
                <a:ea typeface="+mj-ea"/>
                <a:cs typeface="+mj-cs"/>
              </a:rPr>
              <a:t>The following comments relate to specific aspects of the National Land Transport Amendment Bill</a:t>
            </a:r>
            <a:br>
              <a:rPr lang="en-US" sz="4000" dirty="0"/>
            </a:br>
            <a:endParaRPr lang="en-ZA" dirty="0"/>
          </a:p>
        </p:txBody>
      </p:sp>
      <p:sp>
        <p:nvSpPr>
          <p:cNvPr id="4" name="Slide Number Placeholder 3">
            <a:extLst>
              <a:ext uri="{FF2B5EF4-FFF2-40B4-BE49-F238E27FC236}">
                <a16:creationId xmlns:a16="http://schemas.microsoft.com/office/drawing/2014/main" id="{2CEF7B77-7341-EB19-C303-6DC6465109A3}"/>
              </a:ext>
            </a:extLst>
          </p:cNvPr>
          <p:cNvSpPr>
            <a:spLocks noGrp="1"/>
          </p:cNvSpPr>
          <p:nvPr>
            <p:ph type="sldNum" sz="quarter" idx="12"/>
          </p:nvPr>
        </p:nvSpPr>
        <p:spPr/>
        <p:txBody>
          <a:bodyPr/>
          <a:lstStyle/>
          <a:p>
            <a:fld id="{84BD8DE4-3405-4D71-865E-F07DD39B08A8}" type="slidenum">
              <a:rPr lang="en-ZA" smtClean="0"/>
              <a:t>20</a:t>
            </a:fld>
            <a:endParaRPr lang="en-ZA"/>
          </a:p>
        </p:txBody>
      </p:sp>
      <p:graphicFrame>
        <p:nvGraphicFramePr>
          <p:cNvPr id="6" name="Content Placeholder 5">
            <a:extLst>
              <a:ext uri="{FF2B5EF4-FFF2-40B4-BE49-F238E27FC236}">
                <a16:creationId xmlns:a16="http://schemas.microsoft.com/office/drawing/2014/main" id="{2D7DC143-1FBC-418A-06C3-16A804ACBE1A}"/>
              </a:ext>
            </a:extLst>
          </p:cNvPr>
          <p:cNvGraphicFramePr>
            <a:graphicFrameLocks noGrp="1"/>
          </p:cNvGraphicFramePr>
          <p:nvPr>
            <p:ph idx="1"/>
            <p:extLst>
              <p:ext uri="{D42A27DB-BD31-4B8C-83A1-F6EECF244321}">
                <p14:modId xmlns:p14="http://schemas.microsoft.com/office/powerpoint/2010/main" val="3566049239"/>
              </p:ext>
            </p:extLst>
          </p:nvPr>
        </p:nvGraphicFramePr>
        <p:xfrm>
          <a:off x="1097280" y="2052320"/>
          <a:ext cx="10048240" cy="4175760"/>
        </p:xfrm>
        <a:graphic>
          <a:graphicData uri="http://schemas.openxmlformats.org/drawingml/2006/table">
            <a:tbl>
              <a:tblPr firstRow="1" firstCol="1" bandRow="1"/>
              <a:tblGrid>
                <a:gridCol w="4963217">
                  <a:extLst>
                    <a:ext uri="{9D8B030D-6E8A-4147-A177-3AD203B41FA5}">
                      <a16:colId xmlns:a16="http://schemas.microsoft.com/office/drawing/2014/main" val="1133579323"/>
                    </a:ext>
                  </a:extLst>
                </a:gridCol>
                <a:gridCol w="3074374">
                  <a:extLst>
                    <a:ext uri="{9D8B030D-6E8A-4147-A177-3AD203B41FA5}">
                      <a16:colId xmlns:a16="http://schemas.microsoft.com/office/drawing/2014/main" val="281502250"/>
                    </a:ext>
                  </a:extLst>
                </a:gridCol>
                <a:gridCol w="2010649">
                  <a:extLst>
                    <a:ext uri="{9D8B030D-6E8A-4147-A177-3AD203B41FA5}">
                      <a16:colId xmlns:a16="http://schemas.microsoft.com/office/drawing/2014/main" val="4268490188"/>
                    </a:ext>
                  </a:extLst>
                </a:gridCol>
              </a:tblGrid>
              <a:tr h="4175760">
                <a:tc>
                  <a:txBody>
                    <a:bodyPr/>
                    <a:lstStyle/>
                    <a:p>
                      <a:pPr>
                        <a:lnSpc>
                          <a:spcPct val="107000"/>
                        </a:lnSpc>
                        <a:spcAft>
                          <a:spcPts val="800"/>
                        </a:spcAft>
                      </a:pPr>
                      <a:r>
                        <a:rPr lang="en-US" sz="1400" b="1" dirty="0">
                          <a:effectLst/>
                          <a:latin typeface="Calibri" panose="020F0502020204030204" pitchFamily="34" charset="0"/>
                          <a:ea typeface="Calibri" panose="020F0502020204030204" pitchFamily="34" charset="0"/>
                          <a:cs typeface="Arial" panose="020B0604020202020204" pitchFamily="34" charset="0"/>
                        </a:rPr>
                        <a:t>Section 24 of the NLTA</a:t>
                      </a:r>
                      <a:endParaRPr lang="en-ZA"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b="1" dirty="0">
                          <a:effectLst/>
                          <a:latin typeface="Calibri" panose="020F0502020204030204" pitchFamily="34" charset="0"/>
                          <a:ea typeface="Calibri" panose="020F0502020204030204" pitchFamily="34" charset="0"/>
                          <a:cs typeface="Arial" panose="020B0604020202020204" pitchFamily="34" charset="0"/>
                        </a:rPr>
                        <a:t>16 (c)(i)	</a:t>
                      </a:r>
                      <a:r>
                        <a:rPr lang="en-US" sz="1400" dirty="0">
                          <a:effectLst/>
                          <a:latin typeface="Calibri" panose="020F0502020204030204" pitchFamily="34" charset="0"/>
                          <a:ea typeface="Calibri" panose="020F0502020204030204" pitchFamily="34" charset="0"/>
                          <a:cs typeface="Arial" panose="020B0604020202020204" pitchFamily="34" charset="0"/>
                        </a:rPr>
                        <a:t>Particulars of associations operating in its area, their members </a:t>
                      </a:r>
                      <a:r>
                        <a:rPr lang="en-US" sz="1400" u="sng" dirty="0">
                          <a:effectLst/>
                          <a:latin typeface="Calibri" panose="020F0502020204030204" pitchFamily="34" charset="0"/>
                          <a:ea typeface="Calibri" panose="020F0502020204030204" pitchFamily="34" charset="0"/>
                          <a:cs typeface="Arial" panose="020B0604020202020204" pitchFamily="34" charset="0"/>
                        </a:rPr>
                        <a:t>and the vehicles operated by them;</a:t>
                      </a:r>
                      <a:endParaRPr lang="en-ZA"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Arial" panose="020B0604020202020204" pitchFamily="34" charset="0"/>
                        </a:rPr>
                        <a:t>SABOA  does not keep detailed information on the vehicles operated by its members (only numbers of vehicles belonging to an operator for invoicing purposes). It will be an additional function that could be costly to manage and update</a:t>
                      </a:r>
                      <a:endParaRPr lang="en-ZA"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effectLst/>
                          <a:latin typeface="Calibri" panose="020F0502020204030204" pitchFamily="34" charset="0"/>
                          <a:ea typeface="Calibri" panose="020F0502020204030204" pitchFamily="34" charset="0"/>
                          <a:cs typeface="Arial" panose="020B0604020202020204" pitchFamily="34" charset="0"/>
                        </a:rPr>
                        <a:t> </a:t>
                      </a:r>
                      <a:endParaRPr lang="en-ZA"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effectLst/>
                          <a:latin typeface="Calibri" panose="020F0502020204030204" pitchFamily="34" charset="0"/>
                          <a:ea typeface="Calibri" panose="020F0502020204030204" pitchFamily="34" charset="0"/>
                          <a:cs typeface="Arial" panose="020B0604020202020204" pitchFamily="34" charset="0"/>
                        </a:rPr>
                        <a:t>In addition, the membership data base is normally sensitive information that is not shared with parties that are not members of the association </a:t>
                      </a:r>
                      <a:endParaRPr lang="en-ZA"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Arial" panose="020B0604020202020204" pitchFamily="34" charset="0"/>
                        </a:rPr>
                        <a:t>Is this requirement applicable to the bus industry or only the taxi industry? Clarification is needed and if applicable to the bus industry, consultations ought to be undertaken to determine the scope and format of this requirement and the responsible party for the cost of managing such a system</a:t>
                      </a:r>
                      <a:endParaRPr lang="en-ZA"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7670263"/>
                  </a:ext>
                </a:extLst>
              </a:tr>
            </a:tbl>
          </a:graphicData>
        </a:graphic>
      </p:graphicFrame>
    </p:spTree>
    <p:extLst>
      <p:ext uri="{BB962C8B-B14F-4D97-AF65-F5344CB8AC3E}">
        <p14:creationId xmlns:p14="http://schemas.microsoft.com/office/powerpoint/2010/main" val="2020299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3FEED-E35F-F657-C0C3-E764BABCD075}"/>
              </a:ext>
            </a:extLst>
          </p:cNvPr>
          <p:cNvSpPr>
            <a:spLocks noGrp="1"/>
          </p:cNvSpPr>
          <p:nvPr>
            <p:ph type="title"/>
          </p:nvPr>
        </p:nvSpPr>
        <p:spPr/>
        <p:txBody>
          <a:bodyPr>
            <a:normAutofit fontScale="90000"/>
          </a:bodyPr>
          <a:lstStyle/>
          <a:p>
            <a:br>
              <a:rPr lang="en-US" sz="4000" dirty="0"/>
            </a:br>
            <a:r>
              <a:rPr kumimoji="0" lang="en-US" sz="4000" b="0" i="0" u="none" strike="noStrike" kern="1200" cap="none" spc="0" normalizeH="0" baseline="0" noProof="0" dirty="0">
                <a:ln>
                  <a:noFill/>
                </a:ln>
                <a:solidFill>
                  <a:prstClr val="black"/>
                </a:solidFill>
                <a:effectLst/>
                <a:uLnTx/>
                <a:uFillTx/>
                <a:latin typeface="Calibri Light" panose="020F0302020204030204"/>
                <a:ea typeface="+mj-ea"/>
                <a:cs typeface="+mj-cs"/>
              </a:rPr>
              <a:t>The following comments relate to specific aspects of the National Land Transport Amendment Bill</a:t>
            </a:r>
            <a:endParaRPr lang="en-ZA" dirty="0"/>
          </a:p>
        </p:txBody>
      </p:sp>
      <p:sp>
        <p:nvSpPr>
          <p:cNvPr id="4" name="Slide Number Placeholder 3">
            <a:extLst>
              <a:ext uri="{FF2B5EF4-FFF2-40B4-BE49-F238E27FC236}">
                <a16:creationId xmlns:a16="http://schemas.microsoft.com/office/drawing/2014/main" id="{2CEF7B77-7341-EB19-C303-6DC6465109A3}"/>
              </a:ext>
            </a:extLst>
          </p:cNvPr>
          <p:cNvSpPr>
            <a:spLocks noGrp="1"/>
          </p:cNvSpPr>
          <p:nvPr>
            <p:ph type="sldNum" sz="quarter" idx="12"/>
          </p:nvPr>
        </p:nvSpPr>
        <p:spPr/>
        <p:txBody>
          <a:bodyPr/>
          <a:lstStyle/>
          <a:p>
            <a:fld id="{84BD8DE4-3405-4D71-865E-F07DD39B08A8}" type="slidenum">
              <a:rPr lang="en-ZA" smtClean="0"/>
              <a:t>21</a:t>
            </a:fld>
            <a:endParaRPr lang="en-ZA"/>
          </a:p>
        </p:txBody>
      </p:sp>
      <p:graphicFrame>
        <p:nvGraphicFramePr>
          <p:cNvPr id="7" name="Content Placeholder 6">
            <a:extLst>
              <a:ext uri="{FF2B5EF4-FFF2-40B4-BE49-F238E27FC236}">
                <a16:creationId xmlns:a16="http://schemas.microsoft.com/office/drawing/2014/main" id="{7E20E49D-9C3A-B969-D4B9-24F41D1F05BE}"/>
              </a:ext>
            </a:extLst>
          </p:cNvPr>
          <p:cNvGraphicFramePr>
            <a:graphicFrameLocks noGrp="1"/>
          </p:cNvGraphicFramePr>
          <p:nvPr>
            <p:ph idx="1"/>
            <p:extLst>
              <p:ext uri="{D42A27DB-BD31-4B8C-83A1-F6EECF244321}">
                <p14:modId xmlns:p14="http://schemas.microsoft.com/office/powerpoint/2010/main" val="438025970"/>
              </p:ext>
            </p:extLst>
          </p:nvPr>
        </p:nvGraphicFramePr>
        <p:xfrm>
          <a:off x="1016000" y="2275840"/>
          <a:ext cx="10337800" cy="4080509"/>
        </p:xfrm>
        <a:graphic>
          <a:graphicData uri="http://schemas.openxmlformats.org/drawingml/2006/table">
            <a:tbl>
              <a:tblPr firstRow="1" firstCol="1" bandRow="1"/>
              <a:tblGrid>
                <a:gridCol w="5106241">
                  <a:extLst>
                    <a:ext uri="{9D8B030D-6E8A-4147-A177-3AD203B41FA5}">
                      <a16:colId xmlns:a16="http://schemas.microsoft.com/office/drawing/2014/main" val="920184000"/>
                    </a:ext>
                  </a:extLst>
                </a:gridCol>
                <a:gridCol w="3162969">
                  <a:extLst>
                    <a:ext uri="{9D8B030D-6E8A-4147-A177-3AD203B41FA5}">
                      <a16:colId xmlns:a16="http://schemas.microsoft.com/office/drawing/2014/main" val="2502633850"/>
                    </a:ext>
                  </a:extLst>
                </a:gridCol>
                <a:gridCol w="2068590">
                  <a:extLst>
                    <a:ext uri="{9D8B030D-6E8A-4147-A177-3AD203B41FA5}">
                      <a16:colId xmlns:a16="http://schemas.microsoft.com/office/drawing/2014/main" val="438099643"/>
                    </a:ext>
                  </a:extLst>
                </a:gridCol>
              </a:tblGrid>
              <a:tr h="4080509">
                <a:tc>
                  <a:txBody>
                    <a:bodyPr/>
                    <a:lstStyle/>
                    <a:p>
                      <a:pPr>
                        <a:lnSpc>
                          <a:spcPct val="107000"/>
                        </a:lnSpc>
                        <a:spcAft>
                          <a:spcPts val="800"/>
                        </a:spcAft>
                      </a:pPr>
                      <a:r>
                        <a:rPr lang="en-US" sz="1600" b="1" dirty="0">
                          <a:effectLst/>
                          <a:latin typeface="Calibri" panose="020F0502020204030204" pitchFamily="34" charset="0"/>
                          <a:ea typeface="Calibri" panose="020F0502020204030204" pitchFamily="34" charset="0"/>
                          <a:cs typeface="Arial" panose="020B0604020202020204" pitchFamily="34" charset="0"/>
                        </a:rPr>
                        <a:t>Section 42 of the NLTA</a:t>
                      </a:r>
                      <a:endParaRPr lang="en-ZA" sz="1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b="1" dirty="0">
                          <a:effectLst/>
                          <a:latin typeface="Calibri" panose="020F0502020204030204" pitchFamily="34" charset="0"/>
                          <a:ea typeface="Calibri" panose="020F0502020204030204" pitchFamily="34" charset="0"/>
                          <a:cs typeface="Arial" panose="020B0604020202020204" pitchFamily="34" charset="0"/>
                        </a:rPr>
                        <a:t>23 (a)	by the substitution of the following for subsection 42 (a) (4):</a:t>
                      </a:r>
                      <a:endParaRPr lang="en-ZA" sz="1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b="1" dirty="0">
                          <a:effectLst/>
                          <a:latin typeface="Calibri" panose="020F0502020204030204" pitchFamily="34" charset="0"/>
                          <a:ea typeface="Calibri" panose="020F0502020204030204" pitchFamily="34" charset="0"/>
                          <a:cs typeface="Arial" panose="020B0604020202020204" pitchFamily="34" charset="0"/>
                        </a:rPr>
                        <a:t> </a:t>
                      </a:r>
                      <a:endParaRPr lang="en-ZA" sz="1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dirty="0">
                          <a:effectLst/>
                          <a:latin typeface="Calibri" panose="020F0502020204030204" pitchFamily="34" charset="0"/>
                          <a:ea typeface="Calibri" panose="020F0502020204030204" pitchFamily="34" charset="0"/>
                          <a:cs typeface="Arial" panose="020B0604020202020204" pitchFamily="34" charset="0"/>
                        </a:rPr>
                        <a:t>‘‘(4) Only a contracting authority may enter into a </a:t>
                      </a:r>
                      <a:r>
                        <a:rPr lang="en-US" sz="1600" dirty="0" err="1">
                          <a:effectLst/>
                          <a:latin typeface="Calibri" panose="020F0502020204030204" pitchFamily="34" charset="0"/>
                          <a:ea typeface="Calibri" panose="020F0502020204030204" pitchFamily="34" charset="0"/>
                          <a:cs typeface="Arial" panose="020B0604020202020204" pitchFamily="34" charset="0"/>
                        </a:rPr>
                        <a:t>subsidised</a:t>
                      </a:r>
                      <a:r>
                        <a:rPr lang="en-US" sz="1600" dirty="0">
                          <a:effectLst/>
                          <a:latin typeface="Calibri" panose="020F0502020204030204" pitchFamily="34" charset="0"/>
                          <a:ea typeface="Calibri" panose="020F0502020204030204" pitchFamily="34" charset="0"/>
                          <a:cs typeface="Arial" panose="020B0604020202020204" pitchFamily="34" charset="0"/>
                        </a:rPr>
                        <a:t> service contract with an operator, and only if the services to be operated in terms thereof, have, subject to section 80(1)(a) of the Systems Act, </a:t>
                      </a:r>
                      <a:r>
                        <a:rPr lang="en-US" sz="1600" u="sng" dirty="0">
                          <a:effectLst/>
                          <a:latin typeface="Calibri" panose="020F0502020204030204" pitchFamily="34" charset="0"/>
                          <a:ea typeface="Calibri" panose="020F0502020204030204" pitchFamily="34" charset="0"/>
                          <a:cs typeface="Arial" panose="020B0604020202020204" pitchFamily="34" charset="0"/>
                        </a:rPr>
                        <a:t>been put out to public tendering</a:t>
                      </a:r>
                      <a:r>
                        <a:rPr lang="en-US" sz="1600" dirty="0">
                          <a:effectLst/>
                          <a:latin typeface="Calibri" panose="020F0502020204030204" pitchFamily="34" charset="0"/>
                          <a:ea typeface="Calibri" panose="020F0502020204030204" pitchFamily="34" charset="0"/>
                          <a:cs typeface="Arial" panose="020B0604020202020204" pitchFamily="34" charset="0"/>
                        </a:rPr>
                        <a:t> and awarded by the entering into of a contract in accordance with prescribed procedures in accordance with other applicable national or provincial laws.’’</a:t>
                      </a:r>
                      <a:endParaRPr lang="en-ZA"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600" dirty="0">
                          <a:effectLst/>
                          <a:latin typeface="Calibri" panose="020F0502020204030204" pitchFamily="34" charset="0"/>
                          <a:ea typeface="Calibri" panose="020F0502020204030204" pitchFamily="34" charset="0"/>
                          <a:cs typeface="Arial" panose="020B0604020202020204" pitchFamily="34" charset="0"/>
                        </a:rPr>
                        <a:t>What happens should such an authority wish to negotiate the contract? This option appears not to be available to the contracting authority in the proposed amendment to section 42 (4) of the NLTA</a:t>
                      </a:r>
                      <a:endParaRPr lang="en-ZA"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600" dirty="0">
                          <a:effectLst/>
                          <a:latin typeface="Calibri" panose="020F0502020204030204" pitchFamily="34" charset="0"/>
                          <a:ea typeface="Calibri" panose="020F0502020204030204" pitchFamily="34" charset="0"/>
                          <a:cs typeface="Arial" panose="020B0604020202020204" pitchFamily="34" charset="0"/>
                        </a:rPr>
                        <a:t>A wording change is proposed to also include negotiated contracts</a:t>
                      </a:r>
                      <a:endParaRPr lang="en-ZA"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0420736"/>
                  </a:ext>
                </a:extLst>
              </a:tr>
            </a:tbl>
          </a:graphicData>
        </a:graphic>
      </p:graphicFrame>
    </p:spTree>
    <p:extLst>
      <p:ext uri="{BB962C8B-B14F-4D97-AF65-F5344CB8AC3E}">
        <p14:creationId xmlns:p14="http://schemas.microsoft.com/office/powerpoint/2010/main" val="687108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3FEED-E35F-F657-C0C3-E764BABCD075}"/>
              </a:ext>
            </a:extLst>
          </p:cNvPr>
          <p:cNvSpPr>
            <a:spLocks noGrp="1"/>
          </p:cNvSpPr>
          <p:nvPr>
            <p:ph type="title"/>
          </p:nvPr>
        </p:nvSpPr>
        <p:spPr/>
        <p:txBody>
          <a:bodyPr>
            <a:normAutofit fontScale="90000"/>
          </a:bodyPr>
          <a:lstStyle/>
          <a:p>
            <a:br>
              <a:rPr lang="en-US" sz="4000" dirty="0"/>
            </a:br>
            <a:r>
              <a:rPr kumimoji="0" lang="en-US" sz="4000" b="0" i="0" u="none" strike="noStrike" kern="1200" cap="none" spc="0" normalizeH="0" baseline="0" noProof="0" dirty="0">
                <a:ln>
                  <a:noFill/>
                </a:ln>
                <a:solidFill>
                  <a:prstClr val="black"/>
                </a:solidFill>
                <a:effectLst/>
                <a:uLnTx/>
                <a:uFillTx/>
                <a:latin typeface="Calibri Light" panose="020F0302020204030204"/>
                <a:ea typeface="+mj-ea"/>
                <a:cs typeface="+mj-cs"/>
              </a:rPr>
              <a:t>The following comments relate to specific aspects of the National Land Transport Amendment Bill</a:t>
            </a:r>
            <a:br>
              <a:rPr lang="en-US" sz="4000" dirty="0"/>
            </a:br>
            <a:endParaRPr lang="en-ZA" dirty="0"/>
          </a:p>
        </p:txBody>
      </p:sp>
      <p:sp>
        <p:nvSpPr>
          <p:cNvPr id="4" name="Slide Number Placeholder 3">
            <a:extLst>
              <a:ext uri="{FF2B5EF4-FFF2-40B4-BE49-F238E27FC236}">
                <a16:creationId xmlns:a16="http://schemas.microsoft.com/office/drawing/2014/main" id="{2CEF7B77-7341-EB19-C303-6DC6465109A3}"/>
              </a:ext>
            </a:extLst>
          </p:cNvPr>
          <p:cNvSpPr>
            <a:spLocks noGrp="1"/>
          </p:cNvSpPr>
          <p:nvPr>
            <p:ph type="sldNum" sz="quarter" idx="12"/>
          </p:nvPr>
        </p:nvSpPr>
        <p:spPr/>
        <p:txBody>
          <a:bodyPr/>
          <a:lstStyle/>
          <a:p>
            <a:fld id="{84BD8DE4-3405-4D71-865E-F07DD39B08A8}" type="slidenum">
              <a:rPr lang="en-ZA" smtClean="0"/>
              <a:t>22</a:t>
            </a:fld>
            <a:endParaRPr lang="en-ZA"/>
          </a:p>
        </p:txBody>
      </p:sp>
      <p:graphicFrame>
        <p:nvGraphicFramePr>
          <p:cNvPr id="6" name="Content Placeholder 5">
            <a:extLst>
              <a:ext uri="{FF2B5EF4-FFF2-40B4-BE49-F238E27FC236}">
                <a16:creationId xmlns:a16="http://schemas.microsoft.com/office/drawing/2014/main" id="{B1FBEB14-19CB-65B2-28F9-9B719DAE7DC8}"/>
              </a:ext>
            </a:extLst>
          </p:cNvPr>
          <p:cNvGraphicFramePr>
            <a:graphicFrameLocks noGrp="1"/>
          </p:cNvGraphicFramePr>
          <p:nvPr>
            <p:ph idx="1"/>
            <p:extLst>
              <p:ext uri="{D42A27DB-BD31-4B8C-83A1-F6EECF244321}">
                <p14:modId xmlns:p14="http://schemas.microsoft.com/office/powerpoint/2010/main" val="1710685534"/>
              </p:ext>
            </p:extLst>
          </p:nvPr>
        </p:nvGraphicFramePr>
        <p:xfrm>
          <a:off x="924560" y="2143760"/>
          <a:ext cx="10515600" cy="4064000"/>
        </p:xfrm>
        <a:graphic>
          <a:graphicData uri="http://schemas.openxmlformats.org/drawingml/2006/table">
            <a:tbl>
              <a:tblPr firstRow="1" firstCol="1" bandRow="1"/>
              <a:tblGrid>
                <a:gridCol w="5194064">
                  <a:extLst>
                    <a:ext uri="{9D8B030D-6E8A-4147-A177-3AD203B41FA5}">
                      <a16:colId xmlns:a16="http://schemas.microsoft.com/office/drawing/2014/main" val="1411103894"/>
                    </a:ext>
                  </a:extLst>
                </a:gridCol>
                <a:gridCol w="3217369">
                  <a:extLst>
                    <a:ext uri="{9D8B030D-6E8A-4147-A177-3AD203B41FA5}">
                      <a16:colId xmlns:a16="http://schemas.microsoft.com/office/drawing/2014/main" val="272584489"/>
                    </a:ext>
                  </a:extLst>
                </a:gridCol>
                <a:gridCol w="2104167">
                  <a:extLst>
                    <a:ext uri="{9D8B030D-6E8A-4147-A177-3AD203B41FA5}">
                      <a16:colId xmlns:a16="http://schemas.microsoft.com/office/drawing/2014/main" val="19010939"/>
                    </a:ext>
                  </a:extLst>
                </a:gridCol>
              </a:tblGrid>
              <a:tr h="4064000">
                <a:tc>
                  <a:txBody>
                    <a:bodyPr/>
                    <a:lstStyle/>
                    <a:p>
                      <a:pPr>
                        <a:lnSpc>
                          <a:spcPct val="107000"/>
                        </a:lnSpc>
                        <a:spcAft>
                          <a:spcPts val="800"/>
                        </a:spcAft>
                      </a:pPr>
                      <a:r>
                        <a:rPr lang="en-US" sz="1600" b="1" dirty="0">
                          <a:effectLst/>
                          <a:latin typeface="Calibri" panose="020F0502020204030204" pitchFamily="34" charset="0"/>
                          <a:ea typeface="Calibri" panose="020F0502020204030204" pitchFamily="34" charset="0"/>
                          <a:cs typeface="Arial" panose="020B0604020202020204" pitchFamily="34" charset="0"/>
                        </a:rPr>
                        <a:t>Section 42 of the NLTA</a:t>
                      </a:r>
                      <a:endParaRPr lang="en-ZA" sz="1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b="1" dirty="0">
                          <a:effectLst/>
                          <a:latin typeface="Calibri" panose="020F0502020204030204" pitchFamily="34" charset="0"/>
                          <a:ea typeface="Calibri" panose="020F0502020204030204" pitchFamily="34" charset="0"/>
                          <a:cs typeface="Arial" panose="020B0604020202020204" pitchFamily="34" charset="0"/>
                        </a:rPr>
                        <a:t>Amendment of section 42 (b) (b)</a:t>
                      </a:r>
                      <a:endParaRPr lang="en-ZA" sz="1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b="1" dirty="0">
                          <a:effectLst/>
                          <a:latin typeface="Calibri" panose="020F0502020204030204" pitchFamily="34" charset="0"/>
                          <a:ea typeface="Calibri" panose="020F0502020204030204" pitchFamily="34" charset="0"/>
                          <a:cs typeface="Arial" panose="020B0604020202020204" pitchFamily="34" charset="0"/>
                        </a:rPr>
                        <a:t>23(b)</a:t>
                      </a:r>
                      <a:r>
                        <a:rPr lang="en-US" sz="1600" dirty="0">
                          <a:effectLst/>
                          <a:latin typeface="Calibri" panose="020F0502020204030204" pitchFamily="34" charset="0"/>
                          <a:ea typeface="Calibri" panose="020F0502020204030204" pitchFamily="34" charset="0"/>
                          <a:cs typeface="Arial" panose="020B0604020202020204" pitchFamily="34" charset="0"/>
                        </a:rPr>
                        <a:t> … provide model tender and contract documents, and publish them in the Gazette, for </a:t>
                      </a:r>
                      <a:r>
                        <a:rPr lang="en-US" sz="1600" dirty="0" err="1">
                          <a:effectLst/>
                          <a:latin typeface="Calibri" panose="020F0502020204030204" pitchFamily="34" charset="0"/>
                          <a:ea typeface="Calibri" panose="020F0502020204030204" pitchFamily="34" charset="0"/>
                          <a:cs typeface="Arial" panose="020B0604020202020204" pitchFamily="34" charset="0"/>
                        </a:rPr>
                        <a:t>subsidised</a:t>
                      </a:r>
                      <a:r>
                        <a:rPr lang="en-US" sz="1600" dirty="0">
                          <a:effectLst/>
                          <a:latin typeface="Calibri" panose="020F0502020204030204" pitchFamily="34" charset="0"/>
                          <a:ea typeface="Calibri" panose="020F0502020204030204" pitchFamily="34" charset="0"/>
                          <a:cs typeface="Arial" panose="020B0604020202020204" pitchFamily="34" charset="0"/>
                        </a:rPr>
                        <a:t> service contracts as a minimum requirement for contracting authorities who may not </a:t>
                      </a:r>
                      <a:r>
                        <a:rPr lang="en-US" sz="1600" b="1" strike="sngStrike" dirty="0">
                          <a:effectLst/>
                          <a:latin typeface="Calibri" panose="020F0502020204030204" pitchFamily="34" charset="0"/>
                          <a:ea typeface="Calibri" panose="020F0502020204030204" pitchFamily="34" charset="0"/>
                          <a:cs typeface="Arial" panose="020B0604020202020204" pitchFamily="34" charset="0"/>
                        </a:rPr>
                        <a:t>[deviate]</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600" u="sng" dirty="0">
                          <a:effectLst/>
                          <a:latin typeface="Calibri" panose="020F0502020204030204" pitchFamily="34" charset="0"/>
                          <a:ea typeface="Calibri" panose="020F0502020204030204" pitchFamily="34" charset="0"/>
                          <a:cs typeface="Arial" panose="020B0604020202020204" pitchFamily="34" charset="0"/>
                        </a:rPr>
                        <a:t>leave out material provisions </a:t>
                      </a:r>
                      <a:r>
                        <a:rPr lang="en-US" sz="1600" dirty="0">
                          <a:effectLst/>
                          <a:latin typeface="Calibri" panose="020F0502020204030204" pitchFamily="34" charset="0"/>
                          <a:ea typeface="Calibri" panose="020F0502020204030204" pitchFamily="34" charset="0"/>
                          <a:cs typeface="Arial" panose="020B0604020202020204" pitchFamily="34" charset="0"/>
                        </a:rPr>
                        <a:t>from </a:t>
                      </a:r>
                      <a:r>
                        <a:rPr lang="en-US" sz="1600" b="1" strike="sngStrike" dirty="0">
                          <a:effectLst/>
                          <a:latin typeface="Calibri" panose="020F0502020204030204" pitchFamily="34" charset="0"/>
                          <a:ea typeface="Calibri" panose="020F0502020204030204" pitchFamily="34" charset="0"/>
                          <a:cs typeface="Arial" panose="020B0604020202020204" pitchFamily="34" charset="0"/>
                        </a:rPr>
                        <a:t>[the model tender and contract] </a:t>
                      </a:r>
                      <a:r>
                        <a:rPr lang="en-US" sz="1600" dirty="0">
                          <a:effectLst/>
                          <a:latin typeface="Calibri" panose="020F0502020204030204" pitchFamily="34" charset="0"/>
                          <a:ea typeface="Calibri" panose="020F0502020204030204" pitchFamily="34" charset="0"/>
                          <a:cs typeface="Arial" panose="020B0604020202020204" pitchFamily="34" charset="0"/>
                        </a:rPr>
                        <a:t>those documents, unless this is agreed to in writing by the Minister in a specific case on written application by the relevant contracting authority, but those documents may differ for different authorities or situations;’’</a:t>
                      </a:r>
                      <a:endParaRPr lang="en-ZA"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600">
                          <a:effectLst/>
                          <a:latin typeface="Calibri" panose="020F0502020204030204" pitchFamily="34" charset="0"/>
                          <a:ea typeface="Calibri" panose="020F0502020204030204" pitchFamily="34" charset="0"/>
                          <a:cs typeface="Arial" panose="020B0604020202020204" pitchFamily="34" charset="0"/>
                        </a:rPr>
                        <a:t>“Material provisions” is open to wide interpretation</a:t>
                      </a:r>
                      <a:endParaRPr lang="en-ZA"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600" dirty="0">
                          <a:effectLst/>
                          <a:latin typeface="Calibri" panose="020F0502020204030204" pitchFamily="34" charset="0"/>
                          <a:ea typeface="Calibri" panose="020F0502020204030204" pitchFamily="34" charset="0"/>
                          <a:cs typeface="Arial" panose="020B0604020202020204" pitchFamily="34" charset="0"/>
                        </a:rPr>
                        <a:t>Suggest including a definition and examples of material provisions under Section 1</a:t>
                      </a:r>
                      <a:endParaRPr lang="en-ZA"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6322470"/>
                  </a:ext>
                </a:extLst>
              </a:tr>
            </a:tbl>
          </a:graphicData>
        </a:graphic>
      </p:graphicFrame>
    </p:spTree>
    <p:extLst>
      <p:ext uri="{BB962C8B-B14F-4D97-AF65-F5344CB8AC3E}">
        <p14:creationId xmlns:p14="http://schemas.microsoft.com/office/powerpoint/2010/main" val="42248393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3FEED-E35F-F657-C0C3-E764BABCD075}"/>
              </a:ext>
            </a:extLst>
          </p:cNvPr>
          <p:cNvSpPr>
            <a:spLocks noGrp="1"/>
          </p:cNvSpPr>
          <p:nvPr>
            <p:ph type="title"/>
          </p:nvPr>
        </p:nvSpPr>
        <p:spPr/>
        <p:txBody>
          <a:bodyPr>
            <a:normAutofit fontScale="90000"/>
          </a:bodyPr>
          <a:lstStyle/>
          <a:p>
            <a:br>
              <a:rPr lang="en-US" sz="4000" dirty="0"/>
            </a:br>
            <a:r>
              <a:rPr kumimoji="0" lang="en-US" sz="4000" b="0" i="0" u="none" strike="noStrike" kern="1200" cap="none" spc="0" normalizeH="0" baseline="0" noProof="0" dirty="0">
                <a:ln>
                  <a:noFill/>
                </a:ln>
                <a:solidFill>
                  <a:prstClr val="black"/>
                </a:solidFill>
                <a:effectLst/>
                <a:uLnTx/>
                <a:uFillTx/>
                <a:latin typeface="Calibri Light" panose="020F0302020204030204"/>
                <a:ea typeface="+mj-ea"/>
                <a:cs typeface="+mj-cs"/>
              </a:rPr>
              <a:t>The following comments relate to specific aspects of the National Land Transport Amendment Bill</a:t>
            </a:r>
            <a:br>
              <a:rPr lang="en-US" sz="4000" dirty="0"/>
            </a:br>
            <a:endParaRPr lang="en-ZA" dirty="0"/>
          </a:p>
        </p:txBody>
      </p:sp>
      <p:sp>
        <p:nvSpPr>
          <p:cNvPr id="4" name="Slide Number Placeholder 3">
            <a:extLst>
              <a:ext uri="{FF2B5EF4-FFF2-40B4-BE49-F238E27FC236}">
                <a16:creationId xmlns:a16="http://schemas.microsoft.com/office/drawing/2014/main" id="{2CEF7B77-7341-EB19-C303-6DC6465109A3}"/>
              </a:ext>
            </a:extLst>
          </p:cNvPr>
          <p:cNvSpPr>
            <a:spLocks noGrp="1"/>
          </p:cNvSpPr>
          <p:nvPr>
            <p:ph type="sldNum" sz="quarter" idx="12"/>
          </p:nvPr>
        </p:nvSpPr>
        <p:spPr/>
        <p:txBody>
          <a:bodyPr/>
          <a:lstStyle/>
          <a:p>
            <a:fld id="{84BD8DE4-3405-4D71-865E-F07DD39B08A8}" type="slidenum">
              <a:rPr lang="en-ZA" smtClean="0"/>
              <a:t>23</a:t>
            </a:fld>
            <a:endParaRPr lang="en-ZA"/>
          </a:p>
        </p:txBody>
      </p:sp>
      <p:graphicFrame>
        <p:nvGraphicFramePr>
          <p:cNvPr id="7" name="Content Placeholder 6">
            <a:extLst>
              <a:ext uri="{FF2B5EF4-FFF2-40B4-BE49-F238E27FC236}">
                <a16:creationId xmlns:a16="http://schemas.microsoft.com/office/drawing/2014/main" id="{11E995A0-B7C6-7DF1-51D9-C6929E60BE85}"/>
              </a:ext>
            </a:extLst>
          </p:cNvPr>
          <p:cNvGraphicFramePr>
            <a:graphicFrameLocks noGrp="1"/>
          </p:cNvGraphicFramePr>
          <p:nvPr>
            <p:ph idx="1"/>
            <p:extLst>
              <p:ext uri="{D42A27DB-BD31-4B8C-83A1-F6EECF244321}">
                <p14:modId xmlns:p14="http://schemas.microsoft.com/office/powerpoint/2010/main" val="4108428226"/>
              </p:ext>
            </p:extLst>
          </p:nvPr>
        </p:nvGraphicFramePr>
        <p:xfrm>
          <a:off x="1056640" y="2346960"/>
          <a:ext cx="10297160" cy="3749040"/>
        </p:xfrm>
        <a:graphic>
          <a:graphicData uri="http://schemas.openxmlformats.org/drawingml/2006/table">
            <a:tbl>
              <a:tblPr firstRow="1" firstCol="1" bandRow="1"/>
              <a:tblGrid>
                <a:gridCol w="5086167">
                  <a:extLst>
                    <a:ext uri="{9D8B030D-6E8A-4147-A177-3AD203B41FA5}">
                      <a16:colId xmlns:a16="http://schemas.microsoft.com/office/drawing/2014/main" val="1375312717"/>
                    </a:ext>
                  </a:extLst>
                </a:gridCol>
                <a:gridCol w="3150535">
                  <a:extLst>
                    <a:ext uri="{9D8B030D-6E8A-4147-A177-3AD203B41FA5}">
                      <a16:colId xmlns:a16="http://schemas.microsoft.com/office/drawing/2014/main" val="4106182452"/>
                    </a:ext>
                  </a:extLst>
                </a:gridCol>
                <a:gridCol w="2060458">
                  <a:extLst>
                    <a:ext uri="{9D8B030D-6E8A-4147-A177-3AD203B41FA5}">
                      <a16:colId xmlns:a16="http://schemas.microsoft.com/office/drawing/2014/main" val="2847204160"/>
                    </a:ext>
                  </a:extLst>
                </a:gridCol>
              </a:tblGrid>
              <a:tr h="3749040">
                <a:tc>
                  <a:txBody>
                    <a:bodyPr/>
                    <a:lstStyle/>
                    <a:p>
                      <a:pPr>
                        <a:lnSpc>
                          <a:spcPct val="107000"/>
                        </a:lnSpc>
                        <a:spcAft>
                          <a:spcPts val="800"/>
                        </a:spcAft>
                      </a:pPr>
                      <a:r>
                        <a:rPr lang="en-US" sz="1600" b="1">
                          <a:effectLst/>
                          <a:latin typeface="Calibri" panose="020F0502020204030204" pitchFamily="34" charset="0"/>
                          <a:ea typeface="Calibri" panose="020F0502020204030204" pitchFamily="34" charset="0"/>
                          <a:cs typeface="Arial" panose="020B0604020202020204" pitchFamily="34" charset="0"/>
                        </a:rPr>
                        <a:t>Section 46 of the NLTA</a:t>
                      </a:r>
                      <a:endParaRPr lang="en-ZA" sz="16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b="1">
                          <a:effectLst/>
                          <a:latin typeface="Calibri" panose="020F0502020204030204" pitchFamily="34" charset="0"/>
                          <a:ea typeface="Calibri" panose="020F0502020204030204" pitchFamily="34" charset="0"/>
                          <a:cs typeface="Arial" panose="020B0604020202020204" pitchFamily="34" charset="0"/>
                        </a:rPr>
                        <a:t>26 (a)	by the substitution in subsection (1) for the words preceding paragraph (a) of the following words:</a:t>
                      </a:r>
                      <a:endParaRPr lang="en-ZA" sz="16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b="1">
                          <a:effectLst/>
                          <a:latin typeface="Calibri" panose="020F0502020204030204" pitchFamily="34" charset="0"/>
                          <a:ea typeface="Calibri" panose="020F0502020204030204" pitchFamily="34" charset="0"/>
                          <a:cs typeface="Arial" panose="020B0604020202020204" pitchFamily="34" charset="0"/>
                        </a:rPr>
                        <a:t> </a:t>
                      </a:r>
                      <a:endParaRPr lang="en-ZA" sz="16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a:effectLst/>
                          <a:latin typeface="Calibri" panose="020F0502020204030204" pitchFamily="34" charset="0"/>
                          <a:ea typeface="Calibri" panose="020F0502020204030204" pitchFamily="34" charset="0"/>
                          <a:cs typeface="Arial" panose="020B0604020202020204" pitchFamily="34" charset="0"/>
                        </a:rPr>
                        <a:t>‘‘Where there is an existing interim contract, current tendered contract or negotiated contract as defined in the Transition Act in the area of </a:t>
                      </a:r>
                      <a:r>
                        <a:rPr lang="en-US" sz="1600" b="1" strike="sngStrike">
                          <a:effectLst/>
                          <a:latin typeface="Calibri" panose="020F0502020204030204" pitchFamily="34" charset="0"/>
                          <a:ea typeface="Calibri" panose="020F0502020204030204" pitchFamily="34" charset="0"/>
                          <a:cs typeface="Arial" panose="020B0604020202020204" pitchFamily="34" charset="0"/>
                        </a:rPr>
                        <a:t>[the relevant contracting authority, that authority may]</a:t>
                      </a:r>
                      <a:r>
                        <a:rPr lang="en-US" sz="1600">
                          <a:effectLst/>
                          <a:latin typeface="Calibri" panose="020F0502020204030204" pitchFamily="34" charset="0"/>
                          <a:ea typeface="Calibri" panose="020F0502020204030204" pitchFamily="34" charset="0"/>
                          <a:cs typeface="Arial" panose="020B0604020202020204" pitchFamily="34" charset="0"/>
                        </a:rPr>
                        <a:t> a municipality, that municipality or the relevant province, as determined under section</a:t>
                      </a:r>
                      <a:endParaRPr lang="en-ZA" sz="16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a:effectLst/>
                          <a:latin typeface="Calibri" panose="020F0502020204030204" pitchFamily="34" charset="0"/>
                          <a:ea typeface="Calibri" panose="020F0502020204030204" pitchFamily="34" charset="0"/>
                          <a:cs typeface="Arial" panose="020B0604020202020204" pitchFamily="34" charset="0"/>
                        </a:rPr>
                        <a:t>11 may—’’;</a:t>
                      </a:r>
                      <a:r>
                        <a:rPr lang="en-US" sz="1600" b="1">
                          <a:effectLst/>
                          <a:latin typeface="Calibri" panose="020F0502020204030204" pitchFamily="34" charset="0"/>
                          <a:ea typeface="Calibri" panose="020F0502020204030204" pitchFamily="34" charset="0"/>
                          <a:cs typeface="Arial" panose="020B0604020202020204" pitchFamily="34" charset="0"/>
                        </a:rPr>
                        <a:t>	</a:t>
                      </a:r>
                      <a:endParaRPr lang="en-ZA"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600" dirty="0">
                          <a:effectLst/>
                          <a:latin typeface="Calibri" panose="020F0502020204030204" pitchFamily="34" charset="0"/>
                          <a:ea typeface="Calibri" panose="020F0502020204030204" pitchFamily="34" charset="0"/>
                          <a:cs typeface="Arial" panose="020B0604020202020204" pitchFamily="34" charset="0"/>
                        </a:rPr>
                        <a:t>Should a stopgap contract not be included?</a:t>
                      </a:r>
                      <a:endParaRPr lang="en-ZA"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600" dirty="0">
                          <a:effectLst/>
                          <a:latin typeface="Calibri" panose="020F0502020204030204" pitchFamily="34" charset="0"/>
                          <a:ea typeface="Calibri" panose="020F0502020204030204" pitchFamily="34" charset="0"/>
                          <a:cs typeface="Arial" panose="020B0604020202020204" pitchFamily="34" charset="0"/>
                        </a:rPr>
                        <a:t> </a:t>
                      </a:r>
                      <a:endParaRPr lang="en-ZA"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4097391"/>
                  </a:ext>
                </a:extLst>
              </a:tr>
            </a:tbl>
          </a:graphicData>
        </a:graphic>
      </p:graphicFrame>
    </p:spTree>
    <p:extLst>
      <p:ext uri="{BB962C8B-B14F-4D97-AF65-F5344CB8AC3E}">
        <p14:creationId xmlns:p14="http://schemas.microsoft.com/office/powerpoint/2010/main" val="3111881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3FEED-E35F-F657-C0C3-E764BABCD075}"/>
              </a:ext>
            </a:extLst>
          </p:cNvPr>
          <p:cNvSpPr>
            <a:spLocks noGrp="1"/>
          </p:cNvSpPr>
          <p:nvPr>
            <p:ph type="title"/>
          </p:nvPr>
        </p:nvSpPr>
        <p:spPr/>
        <p:txBody>
          <a:bodyPr>
            <a:normAutofit fontScale="90000"/>
          </a:bodyPr>
          <a:lstStyle/>
          <a:p>
            <a:br>
              <a:rPr lang="en-US" sz="4000" dirty="0"/>
            </a:br>
            <a:r>
              <a:rPr kumimoji="0" lang="en-US" sz="4000" b="0" i="0" u="none" strike="noStrike" kern="1200" cap="none" spc="0" normalizeH="0" baseline="0" noProof="0" dirty="0">
                <a:ln>
                  <a:noFill/>
                </a:ln>
                <a:solidFill>
                  <a:prstClr val="black"/>
                </a:solidFill>
                <a:effectLst/>
                <a:uLnTx/>
                <a:uFillTx/>
                <a:latin typeface="Calibri Light" panose="020F0302020204030204"/>
                <a:ea typeface="+mj-ea"/>
                <a:cs typeface="+mj-cs"/>
              </a:rPr>
              <a:t>The following comments relate to specific aspects of the National Land Transport Amendment Bill</a:t>
            </a:r>
            <a:br>
              <a:rPr lang="en-US" sz="4000" dirty="0"/>
            </a:br>
            <a:endParaRPr lang="en-ZA" dirty="0"/>
          </a:p>
        </p:txBody>
      </p:sp>
      <p:sp>
        <p:nvSpPr>
          <p:cNvPr id="4" name="Slide Number Placeholder 3">
            <a:extLst>
              <a:ext uri="{FF2B5EF4-FFF2-40B4-BE49-F238E27FC236}">
                <a16:creationId xmlns:a16="http://schemas.microsoft.com/office/drawing/2014/main" id="{2CEF7B77-7341-EB19-C303-6DC6465109A3}"/>
              </a:ext>
            </a:extLst>
          </p:cNvPr>
          <p:cNvSpPr>
            <a:spLocks noGrp="1"/>
          </p:cNvSpPr>
          <p:nvPr>
            <p:ph type="sldNum" sz="quarter" idx="12"/>
          </p:nvPr>
        </p:nvSpPr>
        <p:spPr/>
        <p:txBody>
          <a:bodyPr/>
          <a:lstStyle/>
          <a:p>
            <a:fld id="{84BD8DE4-3405-4D71-865E-F07DD39B08A8}" type="slidenum">
              <a:rPr lang="en-ZA" smtClean="0"/>
              <a:t>24</a:t>
            </a:fld>
            <a:endParaRPr lang="en-ZA"/>
          </a:p>
        </p:txBody>
      </p:sp>
      <p:graphicFrame>
        <p:nvGraphicFramePr>
          <p:cNvPr id="10" name="Content Placeholder 9">
            <a:extLst>
              <a:ext uri="{FF2B5EF4-FFF2-40B4-BE49-F238E27FC236}">
                <a16:creationId xmlns:a16="http://schemas.microsoft.com/office/drawing/2014/main" id="{9644110C-C325-8B33-8B5F-E0E697AAB104}"/>
              </a:ext>
            </a:extLst>
          </p:cNvPr>
          <p:cNvGraphicFramePr>
            <a:graphicFrameLocks noGrp="1"/>
          </p:cNvGraphicFramePr>
          <p:nvPr>
            <p:ph idx="1"/>
            <p:extLst>
              <p:ext uri="{D42A27DB-BD31-4B8C-83A1-F6EECF244321}">
                <p14:modId xmlns:p14="http://schemas.microsoft.com/office/powerpoint/2010/main" val="1703840034"/>
              </p:ext>
            </p:extLst>
          </p:nvPr>
        </p:nvGraphicFramePr>
        <p:xfrm>
          <a:off x="934720" y="1690688"/>
          <a:ext cx="10048241" cy="4466271"/>
        </p:xfrm>
        <a:graphic>
          <a:graphicData uri="http://schemas.openxmlformats.org/drawingml/2006/table">
            <a:tbl>
              <a:tblPr firstRow="1" firstCol="1" bandRow="1"/>
              <a:tblGrid>
                <a:gridCol w="4835292">
                  <a:extLst>
                    <a:ext uri="{9D8B030D-6E8A-4147-A177-3AD203B41FA5}">
                      <a16:colId xmlns:a16="http://schemas.microsoft.com/office/drawing/2014/main" val="1580551188"/>
                    </a:ext>
                  </a:extLst>
                </a:gridCol>
                <a:gridCol w="3151717">
                  <a:extLst>
                    <a:ext uri="{9D8B030D-6E8A-4147-A177-3AD203B41FA5}">
                      <a16:colId xmlns:a16="http://schemas.microsoft.com/office/drawing/2014/main" val="1814780616"/>
                    </a:ext>
                  </a:extLst>
                </a:gridCol>
                <a:gridCol w="2061232">
                  <a:extLst>
                    <a:ext uri="{9D8B030D-6E8A-4147-A177-3AD203B41FA5}">
                      <a16:colId xmlns:a16="http://schemas.microsoft.com/office/drawing/2014/main" val="1558408232"/>
                    </a:ext>
                  </a:extLst>
                </a:gridCol>
              </a:tblGrid>
              <a:tr h="4466271">
                <a:tc>
                  <a:txBody>
                    <a:bodyPr/>
                    <a:lstStyle/>
                    <a:p>
                      <a:pPr>
                        <a:lnSpc>
                          <a:spcPct val="107000"/>
                        </a:lnSpc>
                        <a:spcAft>
                          <a:spcPts val="800"/>
                        </a:spcAft>
                      </a:pPr>
                      <a:r>
                        <a:rPr lang="en-US" sz="1400" b="1" dirty="0">
                          <a:effectLst/>
                          <a:latin typeface="Calibri" panose="020F0502020204030204" pitchFamily="34" charset="0"/>
                          <a:ea typeface="Calibri" panose="020F0502020204030204" pitchFamily="34" charset="0"/>
                          <a:cs typeface="Arial" panose="020B0604020202020204" pitchFamily="34" charset="0"/>
                        </a:rPr>
                        <a:t>23.</a:t>
                      </a:r>
                      <a:r>
                        <a:rPr lang="en-US" sz="1400" dirty="0">
                          <a:effectLst/>
                          <a:latin typeface="Calibri" panose="020F0502020204030204" pitchFamily="34" charset="0"/>
                          <a:ea typeface="Calibri" panose="020F0502020204030204" pitchFamily="34" charset="0"/>
                          <a:cs typeface="Arial" panose="020B0604020202020204" pitchFamily="34" charset="0"/>
                        </a:rPr>
                        <a:t>	</a:t>
                      </a:r>
                      <a:r>
                        <a:rPr lang="en-US" sz="1400" b="1" dirty="0">
                          <a:effectLst/>
                          <a:latin typeface="Calibri" panose="020F0502020204030204" pitchFamily="34" charset="0"/>
                          <a:ea typeface="Calibri" panose="020F0502020204030204" pitchFamily="34" charset="0"/>
                          <a:cs typeface="Arial" panose="020B0604020202020204" pitchFamily="34" charset="0"/>
                        </a:rPr>
                        <a:t>Section 48 of the principal Act is hereby amended by the substitution for subsection (2) of the following subsection:</a:t>
                      </a:r>
                      <a:endParaRPr lang="en-ZA"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effectLst/>
                          <a:latin typeface="Calibri" panose="020F0502020204030204" pitchFamily="34" charset="0"/>
                          <a:ea typeface="Calibri" panose="020F0502020204030204" pitchFamily="34" charset="0"/>
                          <a:cs typeface="Arial" panose="020B0604020202020204" pitchFamily="34" charset="0"/>
                        </a:rPr>
                        <a:t> </a:t>
                      </a:r>
                      <a:endParaRPr lang="en-ZA"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b="1" u="sng" dirty="0">
                          <a:effectLst/>
                          <a:latin typeface="Calibri" panose="020F0502020204030204" pitchFamily="34" charset="0"/>
                          <a:ea typeface="Calibri" panose="020F0502020204030204" pitchFamily="34" charset="0"/>
                          <a:cs typeface="Arial" panose="020B0604020202020204" pitchFamily="34" charset="0"/>
                        </a:rPr>
                        <a:t>‘‘(2) (a)</a:t>
                      </a:r>
                      <a:r>
                        <a:rPr lang="en-US" sz="1400" u="sng" dirty="0">
                          <a:effectLst/>
                          <a:latin typeface="Calibri" panose="020F0502020204030204" pitchFamily="34" charset="0"/>
                          <a:ea typeface="Calibri" panose="020F0502020204030204" pitchFamily="34" charset="0"/>
                          <a:cs typeface="Arial" panose="020B0604020202020204" pitchFamily="34" charset="0"/>
                        </a:rPr>
                        <a:t> In the case of permits for scheduled non-contracted services specified in integrated transport plans, the Minister may make regulations, after consulting the National Public Transport Regulator, providing a process for the integration of</a:t>
                      </a:r>
                      <a:endParaRPr lang="en-ZA"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u="sng" dirty="0">
                          <a:effectLst/>
                          <a:latin typeface="Calibri" panose="020F0502020204030204" pitchFamily="34" charset="0"/>
                          <a:ea typeface="Calibri" panose="020F0502020204030204" pitchFamily="34" charset="0"/>
                          <a:cs typeface="Arial" panose="020B0604020202020204" pitchFamily="34" charset="0"/>
                        </a:rPr>
                        <a:t>those services with contracted services, and in the process converting them to commercial service contracts</a:t>
                      </a:r>
                      <a:r>
                        <a:rPr lang="en-US" sz="1400" dirty="0">
                          <a:effectLst/>
                          <a:latin typeface="Calibri" panose="020F0502020204030204" pitchFamily="34" charset="0"/>
                          <a:ea typeface="Calibri" panose="020F0502020204030204" pitchFamily="34" charset="0"/>
                          <a:cs typeface="Arial" panose="020B0604020202020204" pitchFamily="34" charset="0"/>
                        </a:rPr>
                        <a:t>.</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b="1" dirty="0">
                          <a:effectLst/>
                          <a:latin typeface="Calibri" panose="020F0502020204030204" pitchFamily="34" charset="0"/>
                          <a:ea typeface="Calibri" panose="020F0502020204030204" pitchFamily="34" charset="0"/>
                          <a:cs typeface="Arial" panose="020B0604020202020204" pitchFamily="34" charset="0"/>
                        </a:rPr>
                        <a:t>	</a:t>
                      </a:r>
                      <a:endParaRPr lang="en-ZA"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b="1" u="sng" dirty="0">
                          <a:effectLst/>
                          <a:latin typeface="Calibri" panose="020F0502020204030204" pitchFamily="34" charset="0"/>
                          <a:ea typeface="Calibri" panose="020F0502020204030204" pitchFamily="34" charset="0"/>
                          <a:cs typeface="Arial" panose="020B0604020202020204" pitchFamily="34" charset="0"/>
                        </a:rPr>
                        <a:t>23 (b)</a:t>
                      </a:r>
                      <a:r>
                        <a:rPr lang="en-US" sz="1400" u="sng" dirty="0">
                          <a:effectLst/>
                          <a:latin typeface="Calibri" panose="020F0502020204030204" pitchFamily="34" charset="0"/>
                          <a:ea typeface="Calibri" panose="020F0502020204030204" pitchFamily="34" charset="0"/>
                          <a:cs typeface="Arial" panose="020B0604020202020204" pitchFamily="34" charset="0"/>
                        </a:rPr>
                        <a:t> The integration</a:t>
                      </a:r>
                      <a:r>
                        <a:rPr lang="en-US" sz="1400" dirty="0">
                          <a:effectLst/>
                          <a:latin typeface="Calibri" panose="020F0502020204030204" pitchFamily="34" charset="0"/>
                          <a:ea typeface="Calibri" panose="020F0502020204030204" pitchFamily="34" charset="0"/>
                          <a:cs typeface="Arial" panose="020B0604020202020204" pitchFamily="34" charset="0"/>
                        </a:rPr>
                        <a:t> and conversion contemplated in paragraph (a) must be done by the </a:t>
                      </a:r>
                      <a:r>
                        <a:rPr lang="en-US" sz="1400" u="sng" dirty="0">
                          <a:effectLst/>
                          <a:latin typeface="Calibri" panose="020F0502020204030204" pitchFamily="34" charset="0"/>
                          <a:ea typeface="Calibri" panose="020F0502020204030204" pitchFamily="34" charset="0"/>
                          <a:cs typeface="Arial" panose="020B0604020202020204" pitchFamily="34" charset="0"/>
                        </a:rPr>
                        <a:t>National Public Transport Regulator.</a:t>
                      </a:r>
                      <a:endParaRPr lang="en-ZA" sz="1400" dirty="0">
                        <a:effectLst/>
                        <a:latin typeface="Calibri" panose="020F0502020204030204" pitchFamily="34" charset="0"/>
                        <a:ea typeface="Calibri" panose="020F0502020204030204" pitchFamily="34" charset="0"/>
                        <a:cs typeface="Arial" panose="020B0604020202020204" pitchFamily="34" charset="0"/>
                      </a:endParaRPr>
                    </a:p>
                  </a:txBody>
                  <a:tcPr marL="49299" marR="49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Arial" panose="020B0604020202020204" pitchFamily="34" charset="0"/>
                        </a:rPr>
                        <a:t>This is confusing. It is presumed that this is a reference to inter-provincial long-distance services (scheduled non-contracted service as regulated by the NPTR). Contracted services are normally intra-provincial and area specific and regulated by the Contracting Authority (CA). How will these services be integrated with contracted services and how can the NPTR “force” itself on the CA when the latter is designing the services? Is this not normally part of integrated transport plans (the authority of which lies with the provincial/local authorities) that will guide the nature and extent of integrating of services (operationally and at modal and intermodal facilities)?</a:t>
                      </a:r>
                      <a:endParaRPr lang="en-ZA" sz="1400" dirty="0">
                        <a:effectLst/>
                        <a:latin typeface="Calibri" panose="020F0502020204030204" pitchFamily="34" charset="0"/>
                        <a:ea typeface="Calibri" panose="020F0502020204030204" pitchFamily="34" charset="0"/>
                        <a:cs typeface="Arial" panose="020B0604020202020204" pitchFamily="34" charset="0"/>
                      </a:endParaRPr>
                    </a:p>
                  </a:txBody>
                  <a:tcPr marL="49299" marR="49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Arial" panose="020B0604020202020204" pitchFamily="34" charset="0"/>
                        </a:rPr>
                        <a:t>Please clarify the intention of this proposed amendment</a:t>
                      </a:r>
                      <a:endParaRPr lang="en-ZA" sz="1400" dirty="0">
                        <a:effectLst/>
                        <a:latin typeface="Calibri" panose="020F0502020204030204" pitchFamily="34" charset="0"/>
                        <a:ea typeface="Calibri" panose="020F0502020204030204" pitchFamily="34" charset="0"/>
                        <a:cs typeface="Arial" panose="020B0604020202020204" pitchFamily="34" charset="0"/>
                      </a:endParaRPr>
                    </a:p>
                  </a:txBody>
                  <a:tcPr marL="49299" marR="492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3321811"/>
                  </a:ext>
                </a:extLst>
              </a:tr>
            </a:tbl>
          </a:graphicData>
        </a:graphic>
      </p:graphicFrame>
    </p:spTree>
    <p:extLst>
      <p:ext uri="{BB962C8B-B14F-4D97-AF65-F5344CB8AC3E}">
        <p14:creationId xmlns:p14="http://schemas.microsoft.com/office/powerpoint/2010/main" val="6604179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3FEED-E35F-F657-C0C3-E764BABCD075}"/>
              </a:ext>
            </a:extLst>
          </p:cNvPr>
          <p:cNvSpPr>
            <a:spLocks noGrp="1"/>
          </p:cNvSpPr>
          <p:nvPr>
            <p:ph type="title"/>
          </p:nvPr>
        </p:nvSpPr>
        <p:spPr/>
        <p:txBody>
          <a:bodyPr>
            <a:normAutofit fontScale="90000"/>
          </a:bodyPr>
          <a:lstStyle/>
          <a:p>
            <a:br>
              <a:rPr lang="en-US" sz="4000" dirty="0"/>
            </a:br>
            <a:r>
              <a:rPr kumimoji="0" lang="en-US" sz="4000" b="0" i="0" u="none" strike="noStrike" kern="1200" cap="none" spc="0" normalizeH="0" baseline="0" noProof="0" dirty="0">
                <a:ln>
                  <a:noFill/>
                </a:ln>
                <a:solidFill>
                  <a:prstClr val="black"/>
                </a:solidFill>
                <a:effectLst/>
                <a:uLnTx/>
                <a:uFillTx/>
                <a:latin typeface="Calibri Light" panose="020F0302020204030204"/>
                <a:ea typeface="+mj-ea"/>
                <a:cs typeface="+mj-cs"/>
              </a:rPr>
              <a:t>The following comments relate to specific aspects of the National Land Transport Amendment Bill</a:t>
            </a:r>
            <a:br>
              <a:rPr lang="en-US" sz="4000" dirty="0"/>
            </a:br>
            <a:endParaRPr lang="en-ZA" dirty="0"/>
          </a:p>
        </p:txBody>
      </p:sp>
      <p:sp>
        <p:nvSpPr>
          <p:cNvPr id="4" name="Slide Number Placeholder 3">
            <a:extLst>
              <a:ext uri="{FF2B5EF4-FFF2-40B4-BE49-F238E27FC236}">
                <a16:creationId xmlns:a16="http://schemas.microsoft.com/office/drawing/2014/main" id="{2CEF7B77-7341-EB19-C303-6DC6465109A3}"/>
              </a:ext>
            </a:extLst>
          </p:cNvPr>
          <p:cNvSpPr>
            <a:spLocks noGrp="1"/>
          </p:cNvSpPr>
          <p:nvPr>
            <p:ph type="sldNum" sz="quarter" idx="12"/>
          </p:nvPr>
        </p:nvSpPr>
        <p:spPr/>
        <p:txBody>
          <a:bodyPr/>
          <a:lstStyle/>
          <a:p>
            <a:fld id="{84BD8DE4-3405-4D71-865E-F07DD39B08A8}" type="slidenum">
              <a:rPr lang="en-ZA" smtClean="0"/>
              <a:t>25</a:t>
            </a:fld>
            <a:endParaRPr lang="en-ZA"/>
          </a:p>
        </p:txBody>
      </p:sp>
      <p:graphicFrame>
        <p:nvGraphicFramePr>
          <p:cNvPr id="7" name="Content Placeholder 6">
            <a:extLst>
              <a:ext uri="{FF2B5EF4-FFF2-40B4-BE49-F238E27FC236}">
                <a16:creationId xmlns:a16="http://schemas.microsoft.com/office/drawing/2014/main" id="{659A7CAF-19CC-6EC5-8E68-9E789CDBDD4A}"/>
              </a:ext>
            </a:extLst>
          </p:cNvPr>
          <p:cNvGraphicFramePr>
            <a:graphicFrameLocks noGrp="1"/>
          </p:cNvGraphicFramePr>
          <p:nvPr>
            <p:ph idx="1"/>
            <p:extLst>
              <p:ext uri="{D42A27DB-BD31-4B8C-83A1-F6EECF244321}">
                <p14:modId xmlns:p14="http://schemas.microsoft.com/office/powerpoint/2010/main" val="2985384996"/>
              </p:ext>
            </p:extLst>
          </p:nvPr>
        </p:nvGraphicFramePr>
        <p:xfrm>
          <a:off x="1188721" y="1788160"/>
          <a:ext cx="9438639" cy="4317144"/>
        </p:xfrm>
        <a:graphic>
          <a:graphicData uri="http://schemas.openxmlformats.org/drawingml/2006/table">
            <a:tbl>
              <a:tblPr firstRow="1" firstCol="1" bandRow="1"/>
              <a:tblGrid>
                <a:gridCol w="4662111">
                  <a:extLst>
                    <a:ext uri="{9D8B030D-6E8A-4147-A177-3AD203B41FA5}">
                      <a16:colId xmlns:a16="http://schemas.microsoft.com/office/drawing/2014/main" val="1635142825"/>
                    </a:ext>
                  </a:extLst>
                </a:gridCol>
                <a:gridCol w="2887859">
                  <a:extLst>
                    <a:ext uri="{9D8B030D-6E8A-4147-A177-3AD203B41FA5}">
                      <a16:colId xmlns:a16="http://schemas.microsoft.com/office/drawing/2014/main" val="2200167379"/>
                    </a:ext>
                  </a:extLst>
                </a:gridCol>
                <a:gridCol w="1888669">
                  <a:extLst>
                    <a:ext uri="{9D8B030D-6E8A-4147-A177-3AD203B41FA5}">
                      <a16:colId xmlns:a16="http://schemas.microsoft.com/office/drawing/2014/main" val="3055979289"/>
                    </a:ext>
                  </a:extLst>
                </a:gridCol>
              </a:tblGrid>
              <a:tr h="4317144">
                <a:tc>
                  <a:txBody>
                    <a:bodyPr/>
                    <a:lstStyle/>
                    <a:p>
                      <a:pPr>
                        <a:lnSpc>
                          <a:spcPct val="107000"/>
                        </a:lnSpc>
                        <a:spcAft>
                          <a:spcPts val="800"/>
                        </a:spcAft>
                      </a:pPr>
                      <a:r>
                        <a:rPr lang="en-US" sz="1050" b="1">
                          <a:effectLst/>
                          <a:latin typeface="Calibri" panose="020F0502020204030204" pitchFamily="34" charset="0"/>
                          <a:ea typeface="Calibri" panose="020F0502020204030204" pitchFamily="34" charset="0"/>
                          <a:cs typeface="Arial" panose="020B0604020202020204" pitchFamily="34" charset="0"/>
                        </a:rPr>
                        <a:t>Section 79 of the NLTA</a:t>
                      </a:r>
                      <a:endParaRPr lang="en-ZA" sz="105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b="1">
                          <a:effectLst/>
                          <a:latin typeface="Calibri" panose="020F0502020204030204" pitchFamily="34" charset="0"/>
                          <a:ea typeface="Calibri" panose="020F0502020204030204" pitchFamily="34" charset="0"/>
                          <a:cs typeface="Arial" panose="020B0604020202020204" pitchFamily="34" charset="0"/>
                        </a:rPr>
                        <a:t>Amendment of section 79 of Act 5 of 2009</a:t>
                      </a:r>
                      <a:endParaRPr lang="en-ZA" sz="105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b="1">
                          <a:effectLst/>
                          <a:latin typeface="Calibri" panose="020F0502020204030204" pitchFamily="34" charset="0"/>
                          <a:ea typeface="Calibri" panose="020F0502020204030204" pitchFamily="34" charset="0"/>
                          <a:cs typeface="Arial" panose="020B0604020202020204" pitchFamily="34" charset="0"/>
                        </a:rPr>
                        <a:t>46.	Section 79 of the principal Act is hereby amended—</a:t>
                      </a:r>
                      <a:endParaRPr lang="en-ZA" sz="105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b="1">
                          <a:effectLst/>
                          <a:latin typeface="Calibri" panose="020F0502020204030204" pitchFamily="34" charset="0"/>
                          <a:ea typeface="Calibri" panose="020F0502020204030204" pitchFamily="34" charset="0"/>
                          <a:cs typeface="Arial" panose="020B0604020202020204" pitchFamily="34" charset="0"/>
                        </a:rPr>
                        <a:t>(a)	by the substitution in subsection (2) for the words preceding paragraph (a) of the following words:</a:t>
                      </a:r>
                      <a:endParaRPr lang="en-ZA" sz="105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b="1">
                          <a:effectLst/>
                          <a:latin typeface="Calibri" panose="020F0502020204030204" pitchFamily="34" charset="0"/>
                          <a:ea typeface="Calibri" panose="020F0502020204030204" pitchFamily="34" charset="0"/>
                          <a:cs typeface="Arial" panose="020B0604020202020204" pitchFamily="34" charset="0"/>
                        </a:rPr>
                        <a:t> </a:t>
                      </a:r>
                      <a:endParaRPr lang="en-ZA" sz="105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a:effectLst/>
                          <a:latin typeface="Calibri" panose="020F0502020204030204" pitchFamily="34" charset="0"/>
                          <a:ea typeface="Calibri" panose="020F0502020204030204" pitchFamily="34" charset="0"/>
                          <a:cs typeface="Arial" panose="020B0604020202020204" pitchFamily="34" charset="0"/>
                        </a:rPr>
                        <a:t>‘‘Subject to subsection (3), in the case of an operating licence or permit that has not been granted on the basis of a contract, the relevant entity may, at any time, withdraw, amend or suspend the operating licence or permit for such a period as it may deem fit, if the holder or employee of the holder—’’; and</a:t>
                      </a:r>
                      <a:endParaRPr lang="en-ZA" sz="105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a:effectLst/>
                          <a:latin typeface="Calibri" panose="020F0502020204030204" pitchFamily="34" charset="0"/>
                          <a:ea typeface="Calibri" panose="020F0502020204030204" pitchFamily="34" charset="0"/>
                          <a:cs typeface="Arial" panose="020B0604020202020204" pitchFamily="34" charset="0"/>
                        </a:rPr>
                        <a:t>(b)	by the insertion in subsection (2) after paragraph (a) of the following paragraphs:</a:t>
                      </a:r>
                      <a:endParaRPr lang="en-ZA" sz="105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a:effectLst/>
                          <a:latin typeface="Calibri" panose="020F0502020204030204" pitchFamily="34" charset="0"/>
                          <a:ea typeface="Calibri" panose="020F0502020204030204" pitchFamily="34" charset="0"/>
                          <a:cs typeface="Arial" panose="020B0604020202020204" pitchFamily="34" charset="0"/>
                        </a:rPr>
                        <a:t>‘‘(aA</a:t>
                      </a:r>
                      <a:r>
                        <a:rPr lang="en-US" sz="1050" u="sng">
                          <a:effectLst/>
                          <a:latin typeface="Calibri" panose="020F0502020204030204" pitchFamily="34" charset="0"/>
                          <a:ea typeface="Calibri" panose="020F0502020204030204" pitchFamily="34" charset="0"/>
                          <a:cs typeface="Arial" panose="020B0604020202020204" pitchFamily="34" charset="0"/>
                        </a:rPr>
                        <a:t>) has contravened a provision of this Act or the National Road Traffic Act that is, in the opinion of that entity serious enough to warrant the withdrawal, amendment or suspension;</a:t>
                      </a:r>
                      <a:endParaRPr lang="en-ZA" sz="105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u="sng">
                          <a:effectLst/>
                          <a:latin typeface="Calibri" panose="020F0502020204030204" pitchFamily="34" charset="0"/>
                          <a:ea typeface="Calibri" panose="020F0502020204030204" pitchFamily="34" charset="0"/>
                          <a:cs typeface="Arial" panose="020B0604020202020204" pitchFamily="34" charset="0"/>
                        </a:rPr>
                        <a:t>(aB) has contravened any code of conduct for operators prescribed under section 8(1)(fB), or if the drivers employed by that holder habitually contravene any code of conduct for drivers so </a:t>
                      </a:r>
                      <a:r>
                        <a:rPr lang="en-US" sz="1050">
                          <a:effectLst/>
                          <a:latin typeface="Calibri" panose="020F0502020204030204" pitchFamily="34" charset="0"/>
                          <a:ea typeface="Calibri" panose="020F0502020204030204" pitchFamily="34" charset="0"/>
                          <a:cs typeface="Arial" panose="020B0604020202020204" pitchFamily="34" charset="0"/>
                        </a:rPr>
                        <a:t>prescribed;’’</a:t>
                      </a:r>
                      <a:endParaRPr lang="en-ZA" sz="105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50">
                          <a:effectLst/>
                          <a:latin typeface="Calibri" panose="020F0502020204030204" pitchFamily="34" charset="0"/>
                          <a:ea typeface="Calibri" panose="020F0502020204030204" pitchFamily="34" charset="0"/>
                          <a:cs typeface="Arial" panose="020B0604020202020204" pitchFamily="34" charset="0"/>
                        </a:rPr>
                        <a:t> </a:t>
                      </a:r>
                      <a:endParaRPr lang="en-ZA" sz="1050">
                        <a:effectLst/>
                        <a:latin typeface="Calibri" panose="020F0502020204030204" pitchFamily="34" charset="0"/>
                        <a:ea typeface="Calibri" panose="020F0502020204030204" pitchFamily="34" charset="0"/>
                        <a:cs typeface="Arial" panose="020B0604020202020204" pitchFamily="34" charset="0"/>
                      </a:endParaRPr>
                    </a:p>
                  </a:txBody>
                  <a:tcPr marL="61491" marR="61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050" dirty="0">
                          <a:effectLst/>
                          <a:latin typeface="Calibri" panose="020F0502020204030204" pitchFamily="34" charset="0"/>
                          <a:ea typeface="Calibri" panose="020F0502020204030204" pitchFamily="34" charset="0"/>
                          <a:cs typeface="Arial" panose="020B0604020202020204" pitchFamily="34" charset="0"/>
                        </a:rPr>
                        <a:t>. This appears to leave a lot of discretion to the relevant authority. Should an appeals process be built in? (this could be included under section 92?)</a:t>
                      </a:r>
                      <a:endParaRPr lang="en-ZA" sz="1050" dirty="0">
                        <a:effectLst/>
                        <a:latin typeface="Calibri" panose="020F0502020204030204" pitchFamily="34" charset="0"/>
                        <a:ea typeface="Calibri" panose="020F0502020204030204" pitchFamily="34" charset="0"/>
                        <a:cs typeface="Arial" panose="020B0604020202020204" pitchFamily="34" charset="0"/>
                      </a:endParaRPr>
                    </a:p>
                  </a:txBody>
                  <a:tcPr marL="61491" marR="61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050" dirty="0">
                          <a:effectLst/>
                          <a:latin typeface="Calibri" panose="020F0502020204030204" pitchFamily="34" charset="0"/>
                          <a:ea typeface="Calibri" panose="020F0502020204030204" pitchFamily="34" charset="0"/>
                          <a:cs typeface="Arial" panose="020B0604020202020204" pitchFamily="34" charset="0"/>
                        </a:rPr>
                        <a:t> </a:t>
                      </a:r>
                      <a:endParaRPr lang="en-ZA" sz="1050" dirty="0">
                        <a:effectLst/>
                        <a:latin typeface="Calibri" panose="020F0502020204030204" pitchFamily="34" charset="0"/>
                        <a:ea typeface="Calibri" panose="020F0502020204030204" pitchFamily="34" charset="0"/>
                        <a:cs typeface="Arial" panose="020B0604020202020204" pitchFamily="34" charset="0"/>
                      </a:endParaRPr>
                    </a:p>
                  </a:txBody>
                  <a:tcPr marL="61491" marR="61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8541339"/>
                  </a:ext>
                </a:extLst>
              </a:tr>
            </a:tbl>
          </a:graphicData>
        </a:graphic>
      </p:graphicFrame>
    </p:spTree>
    <p:extLst>
      <p:ext uri="{BB962C8B-B14F-4D97-AF65-F5344CB8AC3E}">
        <p14:creationId xmlns:p14="http://schemas.microsoft.com/office/powerpoint/2010/main" val="2003988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B579B-83D4-FE1D-2E16-E5DB6B523EF0}"/>
              </a:ext>
            </a:extLst>
          </p:cNvPr>
          <p:cNvSpPr>
            <a:spLocks noGrp="1"/>
          </p:cNvSpPr>
          <p:nvPr>
            <p:ph type="title"/>
          </p:nvPr>
        </p:nvSpPr>
        <p:spPr/>
        <p:txBody>
          <a:bodyPr/>
          <a:lstStyle/>
          <a:p>
            <a:r>
              <a:rPr lang="en-US" dirty="0"/>
              <a:t>			Thank You	</a:t>
            </a:r>
            <a:endParaRPr lang="en-ZA" dirty="0"/>
          </a:p>
        </p:txBody>
      </p:sp>
      <p:sp>
        <p:nvSpPr>
          <p:cNvPr id="4" name="Slide Number Placeholder 3">
            <a:extLst>
              <a:ext uri="{FF2B5EF4-FFF2-40B4-BE49-F238E27FC236}">
                <a16:creationId xmlns:a16="http://schemas.microsoft.com/office/drawing/2014/main" id="{2A3F4C04-BDA2-6FFC-D016-EEA085E16922}"/>
              </a:ext>
            </a:extLst>
          </p:cNvPr>
          <p:cNvSpPr>
            <a:spLocks noGrp="1"/>
          </p:cNvSpPr>
          <p:nvPr>
            <p:ph type="sldNum" sz="quarter" idx="12"/>
          </p:nvPr>
        </p:nvSpPr>
        <p:spPr/>
        <p:txBody>
          <a:bodyPr/>
          <a:lstStyle/>
          <a:p>
            <a:fld id="{84BD8DE4-3405-4D71-865E-F07DD39B08A8}" type="slidenum">
              <a:rPr lang="en-ZA" smtClean="0"/>
              <a:t>26</a:t>
            </a:fld>
            <a:endParaRPr lang="en-ZA"/>
          </a:p>
        </p:txBody>
      </p:sp>
    </p:spTree>
    <p:extLst>
      <p:ext uri="{BB962C8B-B14F-4D97-AF65-F5344CB8AC3E}">
        <p14:creationId xmlns:p14="http://schemas.microsoft.com/office/powerpoint/2010/main" val="683396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F4609-A2ED-38A1-D1BF-ECF0D7762538}"/>
              </a:ext>
            </a:extLst>
          </p:cNvPr>
          <p:cNvSpPr>
            <a:spLocks noGrp="1"/>
          </p:cNvSpPr>
          <p:nvPr>
            <p:ph type="title"/>
          </p:nvPr>
        </p:nvSpPr>
        <p:spPr/>
        <p:txBody>
          <a:bodyPr/>
          <a:lstStyle/>
          <a:p>
            <a:r>
              <a:rPr kumimoji="0" lang="en-US" sz="3600" b="0" i="0" u="none" strike="noStrike" kern="1200" cap="none" spc="0" normalizeH="0" baseline="0" noProof="0" dirty="0">
                <a:ln>
                  <a:noFill/>
                </a:ln>
                <a:solidFill>
                  <a:prstClr val="black"/>
                </a:solidFill>
                <a:effectLst/>
                <a:uLnTx/>
                <a:uFillTx/>
                <a:latin typeface="Calibri Light" panose="020F0302020204030204"/>
                <a:ea typeface="+mj-ea"/>
                <a:cs typeface="+mj-cs"/>
              </a:rPr>
              <a:t>Economic Regulation of Transport Bill (B1B-2020)</a:t>
            </a:r>
            <a:endParaRPr lang="en-ZA" dirty="0"/>
          </a:p>
        </p:txBody>
      </p:sp>
      <p:sp>
        <p:nvSpPr>
          <p:cNvPr id="3" name="Content Placeholder 2">
            <a:extLst>
              <a:ext uri="{FF2B5EF4-FFF2-40B4-BE49-F238E27FC236}">
                <a16:creationId xmlns:a16="http://schemas.microsoft.com/office/drawing/2014/main" id="{DB17B1F1-5A06-5015-1FD0-6CB7829CB3D6}"/>
              </a:ext>
            </a:extLst>
          </p:cNvPr>
          <p:cNvSpPr>
            <a:spLocks noGrp="1"/>
          </p:cNvSpPr>
          <p:nvPr>
            <p:ph idx="1"/>
          </p:nvPr>
        </p:nvSpPr>
        <p:spPr/>
        <p:txBody>
          <a:bodyPr>
            <a:normAutofit/>
          </a:bodyPr>
          <a:lstStyle/>
          <a:p>
            <a:r>
              <a:rPr lang="en-US" dirty="0">
                <a:latin typeface="Calibri" panose="020F0502020204030204" pitchFamily="34" charset="0"/>
                <a:ea typeface="Calibri" panose="020F0502020204030204" pitchFamily="34" charset="0"/>
                <a:cs typeface="Arial" panose="020B0604020202020204" pitchFamily="34" charset="0"/>
              </a:rPr>
              <a:t>The </a:t>
            </a:r>
            <a:r>
              <a:rPr lang="en-US" sz="2800" dirty="0">
                <a:effectLst/>
                <a:latin typeface="Calibri" panose="020F0502020204030204" pitchFamily="34" charset="0"/>
                <a:ea typeface="Calibri" panose="020F0502020204030204" pitchFamily="34" charset="0"/>
                <a:cs typeface="Arial" panose="020B0604020202020204" pitchFamily="34" charset="0"/>
              </a:rPr>
              <a:t>Bill is primarily aimed at ending specialized sector regulators it is written very broadly in a </a:t>
            </a:r>
            <a:r>
              <a:rPr lang="en-US" sz="2800" i="1" dirty="0">
                <a:effectLst/>
                <a:latin typeface="Calibri" panose="020F0502020204030204" pitchFamily="34" charset="0"/>
                <a:ea typeface="Calibri" panose="020F0502020204030204" pitchFamily="34" charset="0"/>
                <a:cs typeface="Arial" panose="020B0604020202020204" pitchFamily="34" charset="0"/>
              </a:rPr>
              <a:t>“catch all”</a:t>
            </a:r>
            <a:r>
              <a:rPr lang="en-US" sz="2800" dirty="0">
                <a:effectLst/>
                <a:latin typeface="Calibri" panose="020F0502020204030204" pitchFamily="34" charset="0"/>
                <a:ea typeface="Calibri" panose="020F0502020204030204" pitchFamily="34" charset="0"/>
                <a:cs typeface="Arial" panose="020B0604020202020204" pitchFamily="34" charset="0"/>
              </a:rPr>
              <a:t> manner. </a:t>
            </a:r>
          </a:p>
          <a:p>
            <a:r>
              <a:rPr lang="en-US" sz="2800" dirty="0">
                <a:effectLst/>
                <a:latin typeface="Calibri" panose="020F0502020204030204" pitchFamily="34" charset="0"/>
                <a:ea typeface="Calibri" panose="020F0502020204030204" pitchFamily="34" charset="0"/>
                <a:cs typeface="Arial" panose="020B0604020202020204" pitchFamily="34" charset="0"/>
              </a:rPr>
              <a:t>It could have unintended consequences for the contracted subsidized commuter bus industry, as this industry has exclusive geographical operating rights once a contract has been awarded.</a:t>
            </a:r>
          </a:p>
          <a:p>
            <a:r>
              <a:rPr lang="en-US" sz="2800" dirty="0">
                <a:effectLst/>
                <a:latin typeface="Calibri" panose="020F0502020204030204" pitchFamily="34" charset="0"/>
                <a:ea typeface="Calibri" panose="020F0502020204030204" pitchFamily="34" charset="0"/>
                <a:cs typeface="Arial" panose="020B0604020202020204" pitchFamily="34" charset="0"/>
              </a:rPr>
              <a:t>The nature of contracting in the subsidized commuter bus industry is </a:t>
            </a:r>
            <a:r>
              <a:rPr lang="en-US" sz="2800" i="1" dirty="0">
                <a:effectLst/>
                <a:latin typeface="Calibri" panose="020F0502020204030204" pitchFamily="34" charset="0"/>
                <a:ea typeface="Calibri" panose="020F0502020204030204" pitchFamily="34" charset="0"/>
                <a:cs typeface="Arial" panose="020B0604020202020204" pitchFamily="34" charset="0"/>
              </a:rPr>
              <a:t>“competition for the market” </a:t>
            </a:r>
            <a:r>
              <a:rPr lang="en-US" sz="2800" dirty="0">
                <a:effectLst/>
                <a:latin typeface="Calibri" panose="020F0502020204030204" pitchFamily="34" charset="0"/>
                <a:ea typeface="Calibri" panose="020F0502020204030204" pitchFamily="34" charset="0"/>
                <a:cs typeface="Arial" panose="020B0604020202020204" pitchFamily="34" charset="0"/>
              </a:rPr>
              <a:t>and not competition </a:t>
            </a:r>
            <a:r>
              <a:rPr lang="en-US" sz="2800" i="1" dirty="0">
                <a:effectLst/>
                <a:latin typeface="Calibri" panose="020F0502020204030204" pitchFamily="34" charset="0"/>
                <a:ea typeface="Calibri" panose="020F0502020204030204" pitchFamily="34" charset="0"/>
                <a:cs typeface="Arial" panose="020B0604020202020204" pitchFamily="34" charset="0"/>
              </a:rPr>
              <a:t>“in the market”</a:t>
            </a:r>
            <a:r>
              <a:rPr lang="en-US" sz="2800" dirty="0">
                <a:effectLst/>
                <a:latin typeface="Calibri" panose="020F0502020204030204" pitchFamily="34" charset="0"/>
                <a:ea typeface="Calibri" panose="020F0502020204030204" pitchFamily="34" charset="0"/>
                <a:cs typeface="Arial" panose="020B0604020202020204" pitchFamily="34" charset="0"/>
              </a:rPr>
              <a:t>. In this regard an entity may enter a 7 or 12 year contract, but once the contract is awarded, the successful contractor has the right to solely operate the subsidized service for the duration of the contract. </a:t>
            </a:r>
          </a:p>
          <a:p>
            <a:endParaRPr lang="en-ZA" dirty="0"/>
          </a:p>
        </p:txBody>
      </p:sp>
      <p:sp>
        <p:nvSpPr>
          <p:cNvPr id="4" name="Slide Number Placeholder 3">
            <a:extLst>
              <a:ext uri="{FF2B5EF4-FFF2-40B4-BE49-F238E27FC236}">
                <a16:creationId xmlns:a16="http://schemas.microsoft.com/office/drawing/2014/main" id="{2278B4CC-1359-E019-A22D-774D109B9164}"/>
              </a:ext>
            </a:extLst>
          </p:cNvPr>
          <p:cNvSpPr>
            <a:spLocks noGrp="1"/>
          </p:cNvSpPr>
          <p:nvPr>
            <p:ph type="sldNum" sz="quarter" idx="12"/>
          </p:nvPr>
        </p:nvSpPr>
        <p:spPr/>
        <p:txBody>
          <a:bodyPr/>
          <a:lstStyle/>
          <a:p>
            <a:fld id="{84BD8DE4-3405-4D71-865E-F07DD39B08A8}" type="slidenum">
              <a:rPr lang="en-ZA" smtClean="0"/>
              <a:t>3</a:t>
            </a:fld>
            <a:endParaRPr lang="en-ZA"/>
          </a:p>
        </p:txBody>
      </p:sp>
    </p:spTree>
    <p:extLst>
      <p:ext uri="{BB962C8B-B14F-4D97-AF65-F5344CB8AC3E}">
        <p14:creationId xmlns:p14="http://schemas.microsoft.com/office/powerpoint/2010/main" val="1770290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F4609-A2ED-38A1-D1BF-ECF0D7762538}"/>
              </a:ext>
            </a:extLst>
          </p:cNvPr>
          <p:cNvSpPr>
            <a:spLocks noGrp="1"/>
          </p:cNvSpPr>
          <p:nvPr>
            <p:ph type="title"/>
          </p:nvPr>
        </p:nvSpPr>
        <p:spPr/>
        <p:txBody>
          <a:bodyPr/>
          <a:lstStyle/>
          <a:p>
            <a:r>
              <a:rPr kumimoji="0" lang="en-US" sz="3600" b="0" i="0" u="none" strike="noStrike" kern="1200" cap="none" spc="0" normalizeH="0" baseline="0" noProof="0" dirty="0">
                <a:ln>
                  <a:noFill/>
                </a:ln>
                <a:solidFill>
                  <a:prstClr val="black"/>
                </a:solidFill>
                <a:effectLst/>
                <a:uLnTx/>
                <a:uFillTx/>
                <a:latin typeface="Calibri Light" panose="020F0302020204030204"/>
                <a:ea typeface="+mj-ea"/>
                <a:cs typeface="+mj-cs"/>
              </a:rPr>
              <a:t>Economic Regulation of Transport Bill (B1B-2020)</a:t>
            </a:r>
            <a:endParaRPr lang="en-ZA" dirty="0"/>
          </a:p>
        </p:txBody>
      </p:sp>
      <p:sp>
        <p:nvSpPr>
          <p:cNvPr id="3" name="Content Placeholder 2">
            <a:extLst>
              <a:ext uri="{FF2B5EF4-FFF2-40B4-BE49-F238E27FC236}">
                <a16:creationId xmlns:a16="http://schemas.microsoft.com/office/drawing/2014/main" id="{DB17B1F1-5A06-5015-1FD0-6CB7829CB3D6}"/>
              </a:ext>
            </a:extLst>
          </p:cNvPr>
          <p:cNvSpPr>
            <a:spLocks noGrp="1"/>
          </p:cNvSpPr>
          <p:nvPr>
            <p:ph idx="1"/>
          </p:nvPr>
        </p:nvSpPr>
        <p:spPr>
          <a:xfrm>
            <a:off x="838200" y="1825624"/>
            <a:ext cx="10515600" cy="4758055"/>
          </a:xfrm>
        </p:spPr>
        <p:txBody>
          <a:bodyPr>
            <a:normAutofit fontScale="85000" lnSpcReduction="20000"/>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By default then, the successful operator will have market dominance as far as bus services are concerned.</a:t>
            </a:r>
          </a:p>
          <a:p>
            <a:r>
              <a:rPr lang="en-US" sz="2800" dirty="0">
                <a:effectLst/>
                <a:latin typeface="Calibri" panose="020F0502020204030204" pitchFamily="34" charset="0"/>
                <a:ea typeface="Calibri" panose="020F0502020204030204" pitchFamily="34" charset="0"/>
                <a:cs typeface="Arial" panose="020B0604020202020204" pitchFamily="34" charset="0"/>
              </a:rPr>
              <a:t>It then appears as if this Bill will be applicable to the subsidized commuter bus industry and therefore raises many concerns as highlighted in our comments to the Committee.</a:t>
            </a:r>
          </a:p>
          <a:p>
            <a:r>
              <a:rPr lang="en-US" dirty="0">
                <a:latin typeface="Calibri" panose="020F0502020204030204" pitchFamily="34" charset="0"/>
                <a:ea typeface="Calibri" panose="020F0502020204030204" pitchFamily="34" charset="0"/>
                <a:cs typeface="Arial" panose="020B0604020202020204" pitchFamily="34" charset="0"/>
              </a:rPr>
              <a:t>W</a:t>
            </a:r>
            <a:r>
              <a:rPr lang="en-US" sz="2800" dirty="0">
                <a:effectLst/>
                <a:latin typeface="Calibri" panose="020F0502020204030204" pitchFamily="34" charset="0"/>
                <a:ea typeface="Calibri" panose="020F0502020204030204" pitchFamily="34" charset="0"/>
                <a:cs typeface="Arial" panose="020B0604020202020204" pitchFamily="34" charset="0"/>
              </a:rPr>
              <a:t>e believe that the subsidized commuter industry should be exempt from the</a:t>
            </a:r>
            <a:r>
              <a:rPr lang="en-US" sz="2800" i="1" dirty="0">
                <a:effectLst/>
                <a:latin typeface="Calibri" panose="020F0502020204030204" pitchFamily="34" charset="0"/>
                <a:ea typeface="Calibri" panose="020F0502020204030204" pitchFamily="34" charset="0"/>
                <a:cs typeface="Arial" panose="020B0604020202020204" pitchFamily="34" charset="0"/>
              </a:rPr>
              <a:t> “market dominance” </a:t>
            </a:r>
            <a:r>
              <a:rPr lang="en-US" sz="2800" dirty="0">
                <a:effectLst/>
                <a:latin typeface="Calibri" panose="020F0502020204030204" pitchFamily="34" charset="0"/>
                <a:ea typeface="Calibri" panose="020F0502020204030204" pitchFamily="34" charset="0"/>
                <a:cs typeface="Arial" panose="020B0604020202020204" pitchFamily="34" charset="0"/>
              </a:rPr>
              <a:t>definition for the following reasons. </a:t>
            </a:r>
          </a:p>
          <a:p>
            <a:pPr lvl="1"/>
            <a:r>
              <a:rPr lang="en-US" dirty="0">
                <a:effectLst/>
                <a:latin typeface="Calibri" panose="020F0502020204030204" pitchFamily="34" charset="0"/>
                <a:ea typeface="Calibri" panose="020F0502020204030204" pitchFamily="34" charset="0"/>
                <a:cs typeface="Arial" panose="020B0604020202020204" pitchFamily="34" charset="0"/>
              </a:rPr>
              <a:t>The industry is heavily regulated via the contracting system where the Contracting Authority (CA) (provinces and local authorities), amongst other, specify passenger fares per km, annual percentage fare increases, routes and networks to be operated and quality of services rendered. </a:t>
            </a:r>
          </a:p>
          <a:p>
            <a:pPr lvl="1"/>
            <a:r>
              <a:rPr lang="en-US" dirty="0">
                <a:effectLst/>
                <a:latin typeface="Calibri" panose="020F0502020204030204" pitchFamily="34" charset="0"/>
                <a:ea typeface="Calibri" panose="020F0502020204030204" pitchFamily="34" charset="0"/>
                <a:cs typeface="Arial" panose="020B0604020202020204" pitchFamily="34" charset="0"/>
              </a:rPr>
              <a:t>The CA formally monitors activities to ensure contract compliance. </a:t>
            </a:r>
          </a:p>
          <a:p>
            <a:pPr lvl="1"/>
            <a:r>
              <a:rPr lang="en-US" dirty="0">
                <a:effectLst/>
                <a:latin typeface="Calibri" panose="020F0502020204030204" pitchFamily="34" charset="0"/>
                <a:ea typeface="Calibri" panose="020F0502020204030204" pitchFamily="34" charset="0"/>
                <a:cs typeface="Arial" panose="020B0604020202020204" pitchFamily="34" charset="0"/>
              </a:rPr>
              <a:t>There is also an extensive financial and operating reporting requirement in place where this and other information must be submitted to the CA. </a:t>
            </a:r>
          </a:p>
          <a:p>
            <a:pPr lvl="1"/>
            <a:r>
              <a:rPr lang="en-US" dirty="0">
                <a:effectLst/>
                <a:latin typeface="Calibri" panose="020F0502020204030204" pitchFamily="34" charset="0"/>
                <a:ea typeface="Calibri" panose="020F0502020204030204" pitchFamily="34" charset="0"/>
                <a:cs typeface="Arial" panose="020B0604020202020204" pitchFamily="34" charset="0"/>
              </a:rPr>
              <a:t>Many of these requirements overlap with the information requirements of The Regulator when investigating an entity. </a:t>
            </a:r>
            <a:endParaRPr lang="en-ZA" dirty="0">
              <a:effectLst/>
              <a:latin typeface="Calibri" panose="020F0502020204030204" pitchFamily="34" charset="0"/>
              <a:ea typeface="Calibri" panose="020F0502020204030204" pitchFamily="34" charset="0"/>
              <a:cs typeface="Arial" panose="020B0604020202020204" pitchFamily="34" charset="0"/>
            </a:endParaRPr>
          </a:p>
          <a:p>
            <a:endParaRPr lang="en-ZA" dirty="0"/>
          </a:p>
        </p:txBody>
      </p:sp>
      <p:sp>
        <p:nvSpPr>
          <p:cNvPr id="4" name="Slide Number Placeholder 3">
            <a:extLst>
              <a:ext uri="{FF2B5EF4-FFF2-40B4-BE49-F238E27FC236}">
                <a16:creationId xmlns:a16="http://schemas.microsoft.com/office/drawing/2014/main" id="{A8520976-1DC0-6A30-921D-0D548F3BB7EB}"/>
              </a:ext>
            </a:extLst>
          </p:cNvPr>
          <p:cNvSpPr>
            <a:spLocks noGrp="1"/>
          </p:cNvSpPr>
          <p:nvPr>
            <p:ph type="sldNum" sz="quarter" idx="12"/>
          </p:nvPr>
        </p:nvSpPr>
        <p:spPr/>
        <p:txBody>
          <a:bodyPr/>
          <a:lstStyle/>
          <a:p>
            <a:fld id="{84BD8DE4-3405-4D71-865E-F07DD39B08A8}" type="slidenum">
              <a:rPr lang="en-ZA" smtClean="0"/>
              <a:t>4</a:t>
            </a:fld>
            <a:endParaRPr lang="en-ZA"/>
          </a:p>
        </p:txBody>
      </p:sp>
    </p:spTree>
    <p:extLst>
      <p:ext uri="{BB962C8B-B14F-4D97-AF65-F5344CB8AC3E}">
        <p14:creationId xmlns:p14="http://schemas.microsoft.com/office/powerpoint/2010/main" val="3832492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F4609-A2ED-38A1-D1BF-ECF0D7762538}"/>
              </a:ext>
            </a:extLst>
          </p:cNvPr>
          <p:cNvSpPr>
            <a:spLocks noGrp="1"/>
          </p:cNvSpPr>
          <p:nvPr>
            <p:ph type="title"/>
          </p:nvPr>
        </p:nvSpPr>
        <p:spPr/>
        <p:txBody>
          <a:bodyPr/>
          <a:lstStyle/>
          <a:p>
            <a:r>
              <a:rPr kumimoji="0" lang="en-US" sz="3600" b="0" i="0" u="none" strike="noStrike" kern="1200" cap="none" spc="0" normalizeH="0" baseline="0" noProof="0" dirty="0">
                <a:ln>
                  <a:noFill/>
                </a:ln>
                <a:solidFill>
                  <a:prstClr val="black"/>
                </a:solidFill>
                <a:effectLst/>
                <a:uLnTx/>
                <a:uFillTx/>
                <a:latin typeface="Calibri Light" panose="020F0302020204030204"/>
                <a:ea typeface="+mj-ea"/>
                <a:cs typeface="+mj-cs"/>
              </a:rPr>
              <a:t>Economic Regulation of Transport Bill (B1B-2020)</a:t>
            </a:r>
            <a:endParaRPr lang="en-ZA" dirty="0"/>
          </a:p>
        </p:txBody>
      </p:sp>
      <p:sp>
        <p:nvSpPr>
          <p:cNvPr id="3" name="Content Placeholder 2">
            <a:extLst>
              <a:ext uri="{FF2B5EF4-FFF2-40B4-BE49-F238E27FC236}">
                <a16:creationId xmlns:a16="http://schemas.microsoft.com/office/drawing/2014/main" id="{DB17B1F1-5A06-5015-1FD0-6CB7829CB3D6}"/>
              </a:ext>
            </a:extLst>
          </p:cNvPr>
          <p:cNvSpPr>
            <a:spLocks noGrp="1"/>
          </p:cNvSpPr>
          <p:nvPr>
            <p:ph idx="1"/>
          </p:nvPr>
        </p:nvSpPr>
        <p:spPr>
          <a:xfrm>
            <a:off x="838200" y="1825624"/>
            <a:ext cx="10515600" cy="4758055"/>
          </a:xfrm>
        </p:spPr>
        <p:txBody>
          <a:bodyPr>
            <a:normAutofit fontScale="85000" lnSpcReduction="20000"/>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It also appears as if there is significant overlap with the functions of the Competition Commission (CC) as the Commission also focuses (amongst other) on </a:t>
            </a:r>
            <a:r>
              <a:rPr lang="en-US" sz="2800" i="1" dirty="0">
                <a:effectLst/>
                <a:latin typeface="Calibri" panose="020F0502020204030204" pitchFamily="34" charset="0"/>
                <a:ea typeface="Calibri" panose="020F0502020204030204" pitchFamily="34" charset="0"/>
                <a:cs typeface="Arial" panose="020B0604020202020204" pitchFamily="34" charset="0"/>
              </a:rPr>
              <a:t>“dominant” </a:t>
            </a:r>
            <a:r>
              <a:rPr lang="en-US" sz="2800" dirty="0">
                <a:effectLst/>
                <a:latin typeface="Calibri" panose="020F0502020204030204" pitchFamily="34" charset="0"/>
                <a:ea typeface="Calibri" panose="020F0502020204030204" pitchFamily="34" charset="0"/>
                <a:cs typeface="Arial" panose="020B0604020202020204" pitchFamily="34" charset="0"/>
              </a:rPr>
              <a:t>firms </a:t>
            </a:r>
            <a:r>
              <a:rPr lang="en-US" sz="2400" dirty="0">
                <a:effectLst/>
                <a:latin typeface="Calibri" panose="020F0502020204030204" pitchFamily="34" charset="0"/>
                <a:ea typeface="Calibri" panose="020F0502020204030204" pitchFamily="34" charset="0"/>
                <a:cs typeface="Arial" panose="020B0604020202020204" pitchFamily="34" charset="0"/>
              </a:rPr>
              <a:t>(it is acknowledged that this may be addressed in discussions between the two entities). </a:t>
            </a:r>
          </a:p>
          <a:p>
            <a:r>
              <a:rPr lang="en-US" sz="2800" dirty="0">
                <a:effectLst/>
                <a:latin typeface="Calibri" panose="020F0502020204030204" pitchFamily="34" charset="0"/>
                <a:ea typeface="Calibri" panose="020F0502020204030204" pitchFamily="34" charset="0"/>
                <a:cs typeface="Arial" panose="020B0604020202020204" pitchFamily="34" charset="0"/>
              </a:rPr>
              <a:t>It is conceivable that many cases will be before the Regulator – many of which could be very complex. Will the Regulator be properly resourced so that decisions are taken in a reasonable time so as not to prejudice the Regulated Entity? It seems as if some of the timelines are very long – see our comments in this regard. This could really prejudice an operator and cause financial harm.</a:t>
            </a:r>
          </a:p>
          <a:p>
            <a:r>
              <a:rPr lang="en-US" sz="2800" dirty="0">
                <a:effectLst/>
                <a:latin typeface="Calibri" panose="020F0502020204030204" pitchFamily="34" charset="0"/>
                <a:ea typeface="Calibri" panose="020F0502020204030204" pitchFamily="34" charset="0"/>
                <a:cs typeface="Arial" panose="020B0604020202020204" pitchFamily="34" charset="0"/>
              </a:rPr>
              <a:t>We are concerned that the Regulator has so many powers to set and adjust rates, fares, return on investments etc. This is a very powerful tool that can cause great financial hardship to Regulated Entities if the Regulator gets it wrong</a:t>
            </a:r>
          </a:p>
          <a:p>
            <a:r>
              <a:rPr lang="en-US" sz="2800" dirty="0">
                <a:effectLst/>
                <a:latin typeface="Calibri" panose="020F0502020204030204" pitchFamily="34" charset="0"/>
                <a:ea typeface="Calibri" panose="020F0502020204030204" pitchFamily="34" charset="0"/>
                <a:cs typeface="Arial" panose="020B0604020202020204" pitchFamily="34" charset="0"/>
              </a:rPr>
              <a:t>Regulated Entities ought to have the ability to sue the Regulator for such hardship in cases where financial harm is caused by wrongful Regulatory decisions or decisions are not reversed/amended soon enough as contemplated under section 12 (1). </a:t>
            </a:r>
            <a:endParaRPr lang="en-ZA" sz="2800" dirty="0">
              <a:effectLst/>
              <a:latin typeface="Calibri" panose="020F0502020204030204" pitchFamily="34" charset="0"/>
              <a:ea typeface="Calibri" panose="020F0502020204030204" pitchFamily="34" charset="0"/>
              <a:cs typeface="Arial" panose="020B0604020202020204" pitchFamily="34" charset="0"/>
            </a:endParaRPr>
          </a:p>
          <a:p>
            <a:endParaRPr lang="en-ZA" sz="2800" dirty="0">
              <a:effectLst/>
              <a:latin typeface="Calibri" panose="020F0502020204030204" pitchFamily="34" charset="0"/>
              <a:ea typeface="Calibri" panose="020F0502020204030204" pitchFamily="34" charset="0"/>
              <a:cs typeface="Arial" panose="020B0604020202020204" pitchFamily="34" charset="0"/>
            </a:endParaRPr>
          </a:p>
          <a:p>
            <a:endParaRPr lang="en-ZA" dirty="0"/>
          </a:p>
        </p:txBody>
      </p:sp>
      <p:sp>
        <p:nvSpPr>
          <p:cNvPr id="4" name="Slide Number Placeholder 3">
            <a:extLst>
              <a:ext uri="{FF2B5EF4-FFF2-40B4-BE49-F238E27FC236}">
                <a16:creationId xmlns:a16="http://schemas.microsoft.com/office/drawing/2014/main" id="{A8520976-1DC0-6A30-921D-0D548F3BB7EB}"/>
              </a:ext>
            </a:extLst>
          </p:cNvPr>
          <p:cNvSpPr>
            <a:spLocks noGrp="1"/>
          </p:cNvSpPr>
          <p:nvPr>
            <p:ph type="sldNum" sz="quarter" idx="12"/>
          </p:nvPr>
        </p:nvSpPr>
        <p:spPr/>
        <p:txBody>
          <a:bodyPr/>
          <a:lstStyle/>
          <a:p>
            <a:fld id="{84BD8DE4-3405-4D71-865E-F07DD39B08A8}" type="slidenum">
              <a:rPr lang="en-ZA" smtClean="0"/>
              <a:t>5</a:t>
            </a:fld>
            <a:endParaRPr lang="en-ZA"/>
          </a:p>
        </p:txBody>
      </p:sp>
    </p:spTree>
    <p:extLst>
      <p:ext uri="{BB962C8B-B14F-4D97-AF65-F5344CB8AC3E}">
        <p14:creationId xmlns:p14="http://schemas.microsoft.com/office/powerpoint/2010/main" val="1762845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285B3-68B5-C98D-CAA3-65F3CD7A17F5}"/>
              </a:ext>
            </a:extLst>
          </p:cNvPr>
          <p:cNvSpPr>
            <a:spLocks noGrp="1"/>
          </p:cNvSpPr>
          <p:nvPr>
            <p:ph type="title"/>
          </p:nvPr>
        </p:nvSpPr>
        <p:spPr/>
        <p:txBody>
          <a:bodyPr>
            <a:noAutofit/>
          </a:bodyPr>
          <a:lstStyle/>
          <a:p>
            <a:r>
              <a:rPr kumimoji="0" lang="en-US" sz="3600" b="0" i="0" u="none" strike="noStrike" kern="1200" cap="none" spc="0" normalizeH="0" baseline="0" noProof="0" dirty="0">
                <a:ln>
                  <a:noFill/>
                </a:ln>
                <a:solidFill>
                  <a:prstClr val="black"/>
                </a:solidFill>
                <a:effectLst/>
                <a:uLnTx/>
                <a:uFillTx/>
                <a:latin typeface="Calibri Light" panose="020F0302020204030204"/>
                <a:ea typeface="+mj-ea"/>
                <a:cs typeface="+mj-cs"/>
              </a:rPr>
              <a:t>The following deals with specific aspects of the Economic Regulation of Transport Amendment Bill</a:t>
            </a:r>
            <a:endParaRPr lang="en-ZA" sz="3600" dirty="0"/>
          </a:p>
        </p:txBody>
      </p:sp>
      <p:graphicFrame>
        <p:nvGraphicFramePr>
          <p:cNvPr id="5" name="Content Placeholder 4">
            <a:extLst>
              <a:ext uri="{FF2B5EF4-FFF2-40B4-BE49-F238E27FC236}">
                <a16:creationId xmlns:a16="http://schemas.microsoft.com/office/drawing/2014/main" id="{0690A5B5-A8B6-9C93-910D-9D630B7A11D9}"/>
              </a:ext>
            </a:extLst>
          </p:cNvPr>
          <p:cNvGraphicFramePr>
            <a:graphicFrameLocks noGrp="1"/>
          </p:cNvGraphicFramePr>
          <p:nvPr>
            <p:ph idx="1"/>
            <p:extLst>
              <p:ext uri="{D42A27DB-BD31-4B8C-83A1-F6EECF244321}">
                <p14:modId xmlns:p14="http://schemas.microsoft.com/office/powerpoint/2010/main" val="2706525521"/>
              </p:ext>
            </p:extLst>
          </p:nvPr>
        </p:nvGraphicFramePr>
        <p:xfrm>
          <a:off x="975358" y="2199989"/>
          <a:ext cx="9906002" cy="4520375"/>
        </p:xfrm>
        <a:graphic>
          <a:graphicData uri="http://schemas.openxmlformats.org/drawingml/2006/table">
            <a:tbl>
              <a:tblPr firstRow="1" firstCol="1" bandRow="1"/>
              <a:tblGrid>
                <a:gridCol w="3301294">
                  <a:extLst>
                    <a:ext uri="{9D8B030D-6E8A-4147-A177-3AD203B41FA5}">
                      <a16:colId xmlns:a16="http://schemas.microsoft.com/office/drawing/2014/main" val="1640807948"/>
                    </a:ext>
                  </a:extLst>
                </a:gridCol>
                <a:gridCol w="3302354">
                  <a:extLst>
                    <a:ext uri="{9D8B030D-6E8A-4147-A177-3AD203B41FA5}">
                      <a16:colId xmlns:a16="http://schemas.microsoft.com/office/drawing/2014/main" val="2101352204"/>
                    </a:ext>
                  </a:extLst>
                </a:gridCol>
                <a:gridCol w="3302354">
                  <a:extLst>
                    <a:ext uri="{9D8B030D-6E8A-4147-A177-3AD203B41FA5}">
                      <a16:colId xmlns:a16="http://schemas.microsoft.com/office/drawing/2014/main" val="252044897"/>
                    </a:ext>
                  </a:extLst>
                </a:gridCol>
              </a:tblGrid>
              <a:tr h="1532081">
                <a:tc>
                  <a:txBody>
                    <a:bodyPr/>
                    <a:lstStyle/>
                    <a:p>
                      <a:pPr>
                        <a:lnSpc>
                          <a:spcPct val="107000"/>
                        </a:lnSpc>
                        <a:spcAft>
                          <a:spcPts val="800"/>
                        </a:spcAft>
                      </a:pPr>
                      <a:r>
                        <a:rPr lang="en-US" sz="1400" b="1" dirty="0">
                          <a:effectLst/>
                          <a:latin typeface="Calibri" panose="020F0502020204030204" pitchFamily="34" charset="0"/>
                          <a:ea typeface="Calibri" panose="020F0502020204030204" pitchFamily="34" charset="0"/>
                          <a:cs typeface="Arial" panose="020B0604020202020204" pitchFamily="34" charset="0"/>
                        </a:rPr>
                        <a:t>Part B</a:t>
                      </a:r>
                      <a:endParaRPr lang="en-ZA"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effectLst/>
                          <a:latin typeface="Calibri" panose="020F0502020204030204" pitchFamily="34" charset="0"/>
                          <a:ea typeface="Calibri" panose="020F0502020204030204" pitchFamily="34" charset="0"/>
                          <a:cs typeface="Arial" panose="020B0604020202020204" pitchFamily="34" charset="0"/>
                        </a:rPr>
                        <a:t>“(c)	promote efficiency, reliability, safety and performance in the management and operation of transport facilities and services, in accordance with </a:t>
                      </a:r>
                      <a:r>
                        <a:rPr lang="en-US" sz="1400" dirty="0" err="1">
                          <a:effectLst/>
                          <a:latin typeface="Calibri" panose="020F0502020204030204" pitchFamily="34" charset="0"/>
                          <a:ea typeface="Calibri" panose="020F0502020204030204" pitchFamily="34" charset="0"/>
                          <a:cs typeface="Arial" panose="020B0604020202020204" pitchFamily="34" charset="0"/>
                        </a:rPr>
                        <a:t>recognised</a:t>
                      </a:r>
                      <a:r>
                        <a:rPr lang="en-US" sz="1400" dirty="0">
                          <a:effectLst/>
                          <a:latin typeface="Calibri" panose="020F0502020204030204" pitchFamily="34" charset="0"/>
                          <a:ea typeface="Calibri" panose="020F0502020204030204" pitchFamily="34" charset="0"/>
                          <a:cs typeface="Arial" panose="020B0604020202020204" pitchFamily="34" charset="0"/>
                        </a:rPr>
                        <a:t> international standards and local requirements;”</a:t>
                      </a:r>
                      <a:endParaRPr lang="en-ZA" sz="1400" dirty="0">
                        <a:effectLst/>
                        <a:latin typeface="Calibri" panose="020F0502020204030204" pitchFamily="34" charset="0"/>
                        <a:ea typeface="Calibri" panose="020F0502020204030204" pitchFamily="34" charset="0"/>
                        <a:cs typeface="Arial" panose="020B0604020202020204" pitchFamily="34" charset="0"/>
                      </a:endParaRPr>
                    </a:p>
                  </a:txBody>
                  <a:tcPr marL="61511" marR="615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Arial" panose="020B0604020202020204" pitchFamily="34" charset="0"/>
                        </a:rPr>
                        <a:t>These objectives are normally pursued in the public transport contracting system via stipulations in the contracts. How will these requirements translate/dovetail with this objective?</a:t>
                      </a:r>
                      <a:endParaRPr lang="en-ZA" sz="1400" dirty="0">
                        <a:effectLst/>
                        <a:latin typeface="Calibri" panose="020F0502020204030204" pitchFamily="34" charset="0"/>
                        <a:ea typeface="Calibri" panose="020F0502020204030204" pitchFamily="34" charset="0"/>
                        <a:cs typeface="Arial" panose="020B0604020202020204" pitchFamily="34" charset="0"/>
                      </a:endParaRPr>
                    </a:p>
                  </a:txBody>
                  <a:tcPr marL="61511" marR="615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400">
                          <a:effectLst/>
                          <a:latin typeface="Calibri" panose="020F0502020204030204" pitchFamily="34" charset="0"/>
                          <a:ea typeface="Calibri" panose="020F0502020204030204" pitchFamily="34" charset="0"/>
                          <a:cs typeface="Arial" panose="020B0604020202020204" pitchFamily="34" charset="0"/>
                        </a:rPr>
                        <a:t> </a:t>
                      </a:r>
                      <a:endParaRPr lang="en-ZA" sz="1400">
                        <a:effectLst/>
                        <a:latin typeface="Calibri" panose="020F0502020204030204" pitchFamily="34" charset="0"/>
                        <a:ea typeface="Calibri" panose="020F0502020204030204" pitchFamily="34" charset="0"/>
                        <a:cs typeface="Arial" panose="020B0604020202020204" pitchFamily="34" charset="0"/>
                      </a:endParaRPr>
                    </a:p>
                  </a:txBody>
                  <a:tcPr marL="61511" marR="615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2208297"/>
                  </a:ext>
                </a:extLst>
              </a:tr>
              <a:tr h="2819257">
                <a:tc>
                  <a:txBody>
                    <a:bodyPr/>
                    <a:lstStyle/>
                    <a:p>
                      <a:pPr>
                        <a:lnSpc>
                          <a:spcPct val="107000"/>
                        </a:lnSpc>
                        <a:spcAft>
                          <a:spcPts val="800"/>
                        </a:spcAft>
                      </a:pPr>
                      <a:r>
                        <a:rPr lang="en-US" sz="1400" b="1">
                          <a:effectLst/>
                          <a:latin typeface="Calibri" panose="020F0502020204030204" pitchFamily="34" charset="0"/>
                          <a:ea typeface="Calibri" panose="020F0502020204030204" pitchFamily="34" charset="0"/>
                          <a:cs typeface="Arial" panose="020B0604020202020204" pitchFamily="34" charset="0"/>
                        </a:rPr>
                        <a:t>Part B</a:t>
                      </a:r>
                      <a:endParaRPr lang="en-ZA" sz="14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a:effectLst/>
                          <a:latin typeface="Calibri" panose="020F0502020204030204" pitchFamily="34" charset="0"/>
                          <a:ea typeface="Calibri" panose="020F0502020204030204" pitchFamily="34" charset="0"/>
                          <a:cs typeface="Arial" panose="020B0604020202020204" pitchFamily="34" charset="0"/>
                        </a:rPr>
                        <a:t>(2) The purposes of this Act are to be pursued in a manner that promotes—</a:t>
                      </a:r>
                      <a:endParaRPr lang="en-ZA" sz="14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a:effectLst/>
                          <a:latin typeface="Calibri" panose="020F0502020204030204" pitchFamily="34" charset="0"/>
                          <a:ea typeface="Calibri" panose="020F0502020204030204" pitchFamily="34" charset="0"/>
                          <a:cs typeface="Arial" panose="020B0604020202020204" pitchFamily="34" charset="0"/>
                        </a:rPr>
                        <a:t>(a)	the development of small and medium enterprises;</a:t>
                      </a:r>
                      <a:endParaRPr lang="en-ZA" sz="1400">
                        <a:effectLst/>
                        <a:latin typeface="Calibri" panose="020F0502020204030204" pitchFamily="34" charset="0"/>
                        <a:ea typeface="Calibri" panose="020F0502020204030204" pitchFamily="34" charset="0"/>
                        <a:cs typeface="Arial" panose="020B0604020202020204" pitchFamily="34" charset="0"/>
                      </a:endParaRPr>
                    </a:p>
                  </a:txBody>
                  <a:tcPr marL="61511" marR="615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Arial" panose="020B0604020202020204" pitchFamily="34" charset="0"/>
                        </a:rPr>
                        <a:t>These requirements are well articulated in the contracting regime for the commuter bus industry.</a:t>
                      </a:r>
                      <a:endParaRPr lang="en-ZA"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400" dirty="0">
                          <a:effectLst/>
                          <a:latin typeface="Calibri" panose="020F0502020204030204" pitchFamily="34" charset="0"/>
                          <a:ea typeface="Calibri" panose="020F0502020204030204" pitchFamily="34" charset="0"/>
                          <a:cs typeface="Arial" panose="020B0604020202020204" pitchFamily="34" charset="0"/>
                        </a:rPr>
                        <a:t>It appears as if the Bill is purposefully anti </a:t>
                      </a:r>
                      <a:r>
                        <a:rPr lang="en-US" sz="1400" i="1" dirty="0">
                          <a:effectLst/>
                          <a:latin typeface="Calibri" panose="020F0502020204030204" pitchFamily="34" charset="0"/>
                          <a:ea typeface="Calibri" panose="020F0502020204030204" pitchFamily="34" charset="0"/>
                          <a:cs typeface="Arial" panose="020B0604020202020204" pitchFamily="34" charset="0"/>
                        </a:rPr>
                        <a:t>“larger businesses”. </a:t>
                      </a:r>
                      <a:r>
                        <a:rPr lang="en-US" sz="1400" dirty="0">
                          <a:effectLst/>
                          <a:latin typeface="Calibri" panose="020F0502020204030204" pitchFamily="34" charset="0"/>
                          <a:ea typeface="Calibri" panose="020F0502020204030204" pitchFamily="34" charset="0"/>
                          <a:cs typeface="Arial" panose="020B0604020202020204" pitchFamily="34" charset="0"/>
                        </a:rPr>
                        <a:t>Any economy needs larger businesses that can operate at a scale and scope to the benefit of the country and employees e.g. capital investments, contribution to taxes, training, skills development etc. It is the correct balance between large, medium and small businesses  that is needed.</a:t>
                      </a:r>
                      <a:endParaRPr lang="en-ZA" sz="1400" dirty="0">
                        <a:effectLst/>
                        <a:latin typeface="Calibri" panose="020F0502020204030204" pitchFamily="34" charset="0"/>
                        <a:ea typeface="Calibri" panose="020F0502020204030204" pitchFamily="34" charset="0"/>
                        <a:cs typeface="Arial" panose="020B0604020202020204" pitchFamily="34" charset="0"/>
                      </a:endParaRPr>
                    </a:p>
                  </a:txBody>
                  <a:tcPr marL="61511" marR="615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Arial" panose="020B0604020202020204" pitchFamily="34" charset="0"/>
                        </a:rPr>
                        <a:t>Rather focus on the entire industry</a:t>
                      </a:r>
                      <a:endParaRPr lang="en-ZA" sz="1400" dirty="0">
                        <a:effectLst/>
                        <a:latin typeface="Calibri" panose="020F0502020204030204" pitchFamily="34" charset="0"/>
                        <a:ea typeface="Calibri" panose="020F0502020204030204" pitchFamily="34" charset="0"/>
                        <a:cs typeface="Arial" panose="020B0604020202020204" pitchFamily="34" charset="0"/>
                      </a:endParaRPr>
                    </a:p>
                  </a:txBody>
                  <a:tcPr marL="61511" marR="615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7745296"/>
                  </a:ext>
                </a:extLst>
              </a:tr>
            </a:tbl>
          </a:graphicData>
        </a:graphic>
      </p:graphicFrame>
      <p:sp>
        <p:nvSpPr>
          <p:cNvPr id="4" name="Slide Number Placeholder 3">
            <a:extLst>
              <a:ext uri="{FF2B5EF4-FFF2-40B4-BE49-F238E27FC236}">
                <a16:creationId xmlns:a16="http://schemas.microsoft.com/office/drawing/2014/main" id="{D4BAD903-719B-A167-5FE4-C162AA5D6F0F}"/>
              </a:ext>
            </a:extLst>
          </p:cNvPr>
          <p:cNvSpPr>
            <a:spLocks noGrp="1"/>
          </p:cNvSpPr>
          <p:nvPr>
            <p:ph type="sldNum" sz="quarter" idx="12"/>
          </p:nvPr>
        </p:nvSpPr>
        <p:spPr/>
        <p:txBody>
          <a:bodyPr/>
          <a:lstStyle/>
          <a:p>
            <a:fld id="{84BD8DE4-3405-4D71-865E-F07DD39B08A8}" type="slidenum">
              <a:rPr lang="en-ZA" smtClean="0"/>
              <a:t>6</a:t>
            </a:fld>
            <a:endParaRPr lang="en-ZA"/>
          </a:p>
        </p:txBody>
      </p:sp>
      <p:graphicFrame>
        <p:nvGraphicFramePr>
          <p:cNvPr id="7" name="Table 7">
            <a:extLst>
              <a:ext uri="{FF2B5EF4-FFF2-40B4-BE49-F238E27FC236}">
                <a16:creationId xmlns:a16="http://schemas.microsoft.com/office/drawing/2014/main" id="{423945C7-0D4B-950E-EE1E-875A29803151}"/>
              </a:ext>
            </a:extLst>
          </p:cNvPr>
          <p:cNvGraphicFramePr>
            <a:graphicFrameLocks noGrp="1"/>
          </p:cNvGraphicFramePr>
          <p:nvPr>
            <p:extLst>
              <p:ext uri="{D42A27DB-BD31-4B8C-83A1-F6EECF244321}">
                <p14:modId xmlns:p14="http://schemas.microsoft.com/office/powerpoint/2010/main" val="2687745848"/>
              </p:ext>
            </p:extLst>
          </p:nvPr>
        </p:nvGraphicFramePr>
        <p:xfrm>
          <a:off x="975358" y="1741344"/>
          <a:ext cx="9906003" cy="370840"/>
        </p:xfrm>
        <a:graphic>
          <a:graphicData uri="http://schemas.openxmlformats.org/drawingml/2006/table">
            <a:tbl>
              <a:tblPr firstRow="1" bandRow="1">
                <a:tableStyleId>{5C22544A-7EE6-4342-B048-85BDC9FD1C3A}</a:tableStyleId>
              </a:tblPr>
              <a:tblGrid>
                <a:gridCol w="3302001">
                  <a:extLst>
                    <a:ext uri="{9D8B030D-6E8A-4147-A177-3AD203B41FA5}">
                      <a16:colId xmlns:a16="http://schemas.microsoft.com/office/drawing/2014/main" val="3318122312"/>
                    </a:ext>
                  </a:extLst>
                </a:gridCol>
                <a:gridCol w="3302001">
                  <a:extLst>
                    <a:ext uri="{9D8B030D-6E8A-4147-A177-3AD203B41FA5}">
                      <a16:colId xmlns:a16="http://schemas.microsoft.com/office/drawing/2014/main" val="1220318698"/>
                    </a:ext>
                  </a:extLst>
                </a:gridCol>
                <a:gridCol w="3302001">
                  <a:extLst>
                    <a:ext uri="{9D8B030D-6E8A-4147-A177-3AD203B41FA5}">
                      <a16:colId xmlns:a16="http://schemas.microsoft.com/office/drawing/2014/main" val="2440189574"/>
                    </a:ext>
                  </a:extLst>
                </a:gridCol>
              </a:tblGrid>
              <a:tr h="370840">
                <a:tc>
                  <a:txBody>
                    <a:bodyPr/>
                    <a:lstStyle/>
                    <a:p>
                      <a:r>
                        <a:rPr lang="en-US" dirty="0"/>
                        <a:t>Section in the Bill</a:t>
                      </a:r>
                      <a:endParaRPr lang="en-ZA" dirty="0"/>
                    </a:p>
                  </a:txBody>
                  <a:tcPr/>
                </a:tc>
                <a:tc>
                  <a:txBody>
                    <a:bodyPr/>
                    <a:lstStyle/>
                    <a:p>
                      <a:r>
                        <a:rPr lang="en-US" dirty="0"/>
                        <a:t>Comments</a:t>
                      </a:r>
                      <a:endParaRPr lang="en-ZA" dirty="0"/>
                    </a:p>
                  </a:txBody>
                  <a:tcPr/>
                </a:tc>
                <a:tc>
                  <a:txBody>
                    <a:bodyPr/>
                    <a:lstStyle/>
                    <a:p>
                      <a:r>
                        <a:rPr lang="en-US" dirty="0"/>
                        <a:t>Suggestions</a:t>
                      </a:r>
                      <a:endParaRPr lang="en-ZA" dirty="0"/>
                    </a:p>
                  </a:txBody>
                  <a:tcPr/>
                </a:tc>
                <a:extLst>
                  <a:ext uri="{0D108BD9-81ED-4DB2-BD59-A6C34878D82A}">
                    <a16:rowId xmlns:a16="http://schemas.microsoft.com/office/drawing/2014/main" val="237826463"/>
                  </a:ext>
                </a:extLst>
              </a:tr>
            </a:tbl>
          </a:graphicData>
        </a:graphic>
      </p:graphicFrame>
    </p:spTree>
    <p:extLst>
      <p:ext uri="{BB962C8B-B14F-4D97-AF65-F5344CB8AC3E}">
        <p14:creationId xmlns:p14="http://schemas.microsoft.com/office/powerpoint/2010/main" val="177034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285B3-68B5-C98D-CAA3-65F3CD7A17F5}"/>
              </a:ext>
            </a:extLst>
          </p:cNvPr>
          <p:cNvSpPr>
            <a:spLocks noGrp="1"/>
          </p:cNvSpPr>
          <p:nvPr>
            <p:ph type="title"/>
          </p:nvPr>
        </p:nvSpPr>
        <p:spPr/>
        <p:txBody>
          <a:bodyPr/>
          <a:lstStyle/>
          <a:p>
            <a:r>
              <a:rPr kumimoji="0" lang="en-US" sz="3600" b="0" i="0" u="none" strike="noStrike" kern="1200" cap="none" spc="0" normalizeH="0" baseline="0" noProof="0" dirty="0">
                <a:ln>
                  <a:noFill/>
                </a:ln>
                <a:solidFill>
                  <a:prstClr val="black"/>
                </a:solidFill>
                <a:effectLst/>
                <a:uLnTx/>
                <a:uFillTx/>
                <a:latin typeface="Calibri Light" panose="020F0302020204030204"/>
                <a:ea typeface="+mj-ea"/>
                <a:cs typeface="+mj-cs"/>
              </a:rPr>
              <a:t>The following deals with specific aspects of the Economic Regulation of Transport Amendment Bill</a:t>
            </a:r>
            <a:endParaRPr lang="en-ZA" dirty="0"/>
          </a:p>
        </p:txBody>
      </p:sp>
      <p:sp>
        <p:nvSpPr>
          <p:cNvPr id="4" name="Slide Number Placeholder 3">
            <a:extLst>
              <a:ext uri="{FF2B5EF4-FFF2-40B4-BE49-F238E27FC236}">
                <a16:creationId xmlns:a16="http://schemas.microsoft.com/office/drawing/2014/main" id="{D4BAD903-719B-A167-5FE4-C162AA5D6F0F}"/>
              </a:ext>
            </a:extLst>
          </p:cNvPr>
          <p:cNvSpPr>
            <a:spLocks noGrp="1"/>
          </p:cNvSpPr>
          <p:nvPr>
            <p:ph type="sldNum" sz="quarter" idx="12"/>
          </p:nvPr>
        </p:nvSpPr>
        <p:spPr/>
        <p:txBody>
          <a:bodyPr/>
          <a:lstStyle/>
          <a:p>
            <a:fld id="{84BD8DE4-3405-4D71-865E-F07DD39B08A8}" type="slidenum">
              <a:rPr lang="en-ZA" smtClean="0"/>
              <a:t>7</a:t>
            </a:fld>
            <a:endParaRPr lang="en-ZA"/>
          </a:p>
        </p:txBody>
      </p:sp>
      <p:graphicFrame>
        <p:nvGraphicFramePr>
          <p:cNvPr id="7" name="Content Placeholder 6">
            <a:extLst>
              <a:ext uri="{FF2B5EF4-FFF2-40B4-BE49-F238E27FC236}">
                <a16:creationId xmlns:a16="http://schemas.microsoft.com/office/drawing/2014/main" id="{6926A8CB-C2C3-B282-C2BE-698CB42B54E5}"/>
              </a:ext>
            </a:extLst>
          </p:cNvPr>
          <p:cNvGraphicFramePr>
            <a:graphicFrameLocks noGrp="1"/>
          </p:cNvGraphicFramePr>
          <p:nvPr>
            <p:ph idx="1"/>
            <p:extLst>
              <p:ext uri="{D42A27DB-BD31-4B8C-83A1-F6EECF244321}">
                <p14:modId xmlns:p14="http://schemas.microsoft.com/office/powerpoint/2010/main" val="2863816219"/>
              </p:ext>
            </p:extLst>
          </p:nvPr>
        </p:nvGraphicFramePr>
        <p:xfrm>
          <a:off x="1239520" y="2072640"/>
          <a:ext cx="9438640" cy="4283710"/>
        </p:xfrm>
        <a:graphic>
          <a:graphicData uri="http://schemas.openxmlformats.org/drawingml/2006/table">
            <a:tbl>
              <a:tblPr firstRow="1" firstCol="1" bandRow="1"/>
              <a:tblGrid>
                <a:gridCol w="3145540">
                  <a:extLst>
                    <a:ext uri="{9D8B030D-6E8A-4147-A177-3AD203B41FA5}">
                      <a16:colId xmlns:a16="http://schemas.microsoft.com/office/drawing/2014/main" val="494226720"/>
                    </a:ext>
                  </a:extLst>
                </a:gridCol>
                <a:gridCol w="3146550">
                  <a:extLst>
                    <a:ext uri="{9D8B030D-6E8A-4147-A177-3AD203B41FA5}">
                      <a16:colId xmlns:a16="http://schemas.microsoft.com/office/drawing/2014/main" val="927492657"/>
                    </a:ext>
                  </a:extLst>
                </a:gridCol>
                <a:gridCol w="3146550">
                  <a:extLst>
                    <a:ext uri="{9D8B030D-6E8A-4147-A177-3AD203B41FA5}">
                      <a16:colId xmlns:a16="http://schemas.microsoft.com/office/drawing/2014/main" val="2653885827"/>
                    </a:ext>
                  </a:extLst>
                </a:gridCol>
              </a:tblGrid>
              <a:tr h="4283710">
                <a:tc>
                  <a:txBody>
                    <a:bodyPr/>
                    <a:lstStyle/>
                    <a:p>
                      <a:pPr>
                        <a:lnSpc>
                          <a:spcPct val="107000"/>
                        </a:lnSpc>
                        <a:spcAft>
                          <a:spcPts val="800"/>
                        </a:spcAft>
                      </a:pPr>
                      <a:r>
                        <a:rPr lang="en-US" sz="1800" b="1">
                          <a:effectLst/>
                          <a:latin typeface="Calibri" panose="020F0502020204030204" pitchFamily="34" charset="0"/>
                          <a:ea typeface="Calibri" panose="020F0502020204030204" pitchFamily="34" charset="0"/>
                          <a:cs typeface="Arial" panose="020B0604020202020204" pitchFamily="34" charset="0"/>
                        </a:rPr>
                        <a:t>Application of the Act</a:t>
                      </a:r>
                      <a:endParaRPr lang="en-ZA" sz="18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800" b="1">
                          <a:effectLst/>
                          <a:latin typeface="Calibri" panose="020F0502020204030204" pitchFamily="34" charset="0"/>
                          <a:ea typeface="Calibri" panose="020F0502020204030204" pitchFamily="34" charset="0"/>
                          <a:cs typeface="Arial" panose="020B0604020202020204" pitchFamily="34" charset="0"/>
                        </a:rPr>
                        <a:t>4 (4)</a:t>
                      </a:r>
                      <a:r>
                        <a:rPr lang="en-US" sz="1800">
                          <a:effectLst/>
                          <a:latin typeface="Calibri" panose="020F0502020204030204" pitchFamily="34" charset="0"/>
                          <a:ea typeface="Calibri" panose="020F0502020204030204" pitchFamily="34" charset="0"/>
                          <a:cs typeface="Arial" panose="020B0604020202020204" pitchFamily="34" charset="0"/>
                        </a:rPr>
                        <a:t>	When making a determination in terms of subsection (2)(b), the Regulator must have found that—</a:t>
                      </a:r>
                      <a:endParaRPr lang="en-ZA" sz="18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800">
                          <a:effectLst/>
                          <a:latin typeface="Calibri" panose="020F0502020204030204" pitchFamily="34" charset="0"/>
                          <a:ea typeface="Calibri" panose="020F0502020204030204" pitchFamily="34" charset="0"/>
                          <a:cs typeface="Arial" panose="020B0604020202020204" pitchFamily="34" charset="0"/>
                        </a:rPr>
                        <a:t>(a)	at least one ﬁrm operating in the market has market power;</a:t>
                      </a:r>
                      <a:endParaRPr lang="en-ZA"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800">
                          <a:effectLst/>
                          <a:latin typeface="Calibri" panose="020F0502020204030204" pitchFamily="34" charset="0"/>
                          <a:ea typeface="Calibri" panose="020F0502020204030204" pitchFamily="34" charset="0"/>
                          <a:cs typeface="Arial" panose="020B0604020202020204" pitchFamily="34" charset="0"/>
                        </a:rPr>
                        <a:t>By definition, when a commuter bus operator is awarded a public transport contract for 7 or 12 years (tendered or negotiated) the operator will have market power by virtue of the design of the system. No other operator is allowed to compete with this operator as the “market” entry is regulated through a permit system. </a:t>
                      </a:r>
                      <a:endParaRPr lang="en-ZA"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These stipulations will have far-reaching implications for the Department of Transport’s competitive tender system that is based on competition for the market and not in the market</a:t>
                      </a:r>
                      <a:endParaRPr lang="en-ZA"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3882720"/>
                  </a:ext>
                </a:extLst>
              </a:tr>
            </a:tbl>
          </a:graphicData>
        </a:graphic>
      </p:graphicFrame>
    </p:spTree>
    <p:extLst>
      <p:ext uri="{BB962C8B-B14F-4D97-AF65-F5344CB8AC3E}">
        <p14:creationId xmlns:p14="http://schemas.microsoft.com/office/powerpoint/2010/main" val="3573646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285B3-68B5-C98D-CAA3-65F3CD7A17F5}"/>
              </a:ext>
            </a:extLst>
          </p:cNvPr>
          <p:cNvSpPr>
            <a:spLocks noGrp="1"/>
          </p:cNvSpPr>
          <p:nvPr>
            <p:ph type="title"/>
          </p:nvPr>
        </p:nvSpPr>
        <p:spPr/>
        <p:txBody>
          <a:bodyPr/>
          <a:lstStyle/>
          <a:p>
            <a:r>
              <a:rPr kumimoji="0" lang="en-US" sz="3600" b="0" i="0" u="none" strike="noStrike" kern="1200" cap="none" spc="0" normalizeH="0" baseline="0" noProof="0" dirty="0">
                <a:ln>
                  <a:noFill/>
                </a:ln>
                <a:solidFill>
                  <a:prstClr val="black"/>
                </a:solidFill>
                <a:effectLst/>
                <a:uLnTx/>
                <a:uFillTx/>
                <a:latin typeface="Calibri Light" panose="020F0302020204030204"/>
                <a:ea typeface="+mj-ea"/>
                <a:cs typeface="+mj-cs"/>
              </a:rPr>
              <a:t>The following deals with specific aspects of the Economic Regulation of Transport Amendment Bill</a:t>
            </a:r>
            <a:endParaRPr lang="en-ZA" dirty="0"/>
          </a:p>
        </p:txBody>
      </p:sp>
      <p:sp>
        <p:nvSpPr>
          <p:cNvPr id="4" name="Slide Number Placeholder 3">
            <a:extLst>
              <a:ext uri="{FF2B5EF4-FFF2-40B4-BE49-F238E27FC236}">
                <a16:creationId xmlns:a16="http://schemas.microsoft.com/office/drawing/2014/main" id="{D4BAD903-719B-A167-5FE4-C162AA5D6F0F}"/>
              </a:ext>
            </a:extLst>
          </p:cNvPr>
          <p:cNvSpPr>
            <a:spLocks noGrp="1"/>
          </p:cNvSpPr>
          <p:nvPr>
            <p:ph type="sldNum" sz="quarter" idx="12"/>
          </p:nvPr>
        </p:nvSpPr>
        <p:spPr/>
        <p:txBody>
          <a:bodyPr/>
          <a:lstStyle/>
          <a:p>
            <a:fld id="{84BD8DE4-3405-4D71-865E-F07DD39B08A8}" type="slidenum">
              <a:rPr lang="en-ZA" smtClean="0"/>
              <a:t>8</a:t>
            </a:fld>
            <a:endParaRPr lang="en-ZA"/>
          </a:p>
        </p:txBody>
      </p:sp>
      <p:graphicFrame>
        <p:nvGraphicFramePr>
          <p:cNvPr id="6" name="Content Placeholder 5">
            <a:extLst>
              <a:ext uri="{FF2B5EF4-FFF2-40B4-BE49-F238E27FC236}">
                <a16:creationId xmlns:a16="http://schemas.microsoft.com/office/drawing/2014/main" id="{A7407B28-9F70-1ADB-EF0E-57D053A5046F}"/>
              </a:ext>
            </a:extLst>
          </p:cNvPr>
          <p:cNvGraphicFramePr>
            <a:graphicFrameLocks noGrp="1"/>
          </p:cNvGraphicFramePr>
          <p:nvPr>
            <p:ph idx="1"/>
            <p:extLst>
              <p:ext uri="{D42A27DB-BD31-4B8C-83A1-F6EECF244321}">
                <p14:modId xmlns:p14="http://schemas.microsoft.com/office/powerpoint/2010/main" val="2438649267"/>
              </p:ext>
            </p:extLst>
          </p:nvPr>
        </p:nvGraphicFramePr>
        <p:xfrm>
          <a:off x="1016000" y="2226468"/>
          <a:ext cx="9641839" cy="4149281"/>
        </p:xfrm>
        <a:graphic>
          <a:graphicData uri="http://schemas.openxmlformats.org/drawingml/2006/table">
            <a:tbl>
              <a:tblPr firstRow="1" firstCol="1" bandRow="1"/>
              <a:tblGrid>
                <a:gridCol w="3213259">
                  <a:extLst>
                    <a:ext uri="{9D8B030D-6E8A-4147-A177-3AD203B41FA5}">
                      <a16:colId xmlns:a16="http://schemas.microsoft.com/office/drawing/2014/main" val="2843028457"/>
                    </a:ext>
                  </a:extLst>
                </a:gridCol>
                <a:gridCol w="3214290">
                  <a:extLst>
                    <a:ext uri="{9D8B030D-6E8A-4147-A177-3AD203B41FA5}">
                      <a16:colId xmlns:a16="http://schemas.microsoft.com/office/drawing/2014/main" val="3777591071"/>
                    </a:ext>
                  </a:extLst>
                </a:gridCol>
                <a:gridCol w="3214290">
                  <a:extLst>
                    <a:ext uri="{9D8B030D-6E8A-4147-A177-3AD203B41FA5}">
                      <a16:colId xmlns:a16="http://schemas.microsoft.com/office/drawing/2014/main" val="3709308546"/>
                    </a:ext>
                  </a:extLst>
                </a:gridCol>
              </a:tblGrid>
              <a:tr h="4129882">
                <a:tc>
                  <a:txBody>
                    <a:bodyPr/>
                    <a:lstStyle/>
                    <a:p>
                      <a:pPr>
                        <a:lnSpc>
                          <a:spcPct val="107000"/>
                        </a:lnSpc>
                        <a:spcAft>
                          <a:spcPts val="800"/>
                        </a:spcAft>
                      </a:pPr>
                      <a:r>
                        <a:rPr lang="en-US" sz="1600" b="1" dirty="0">
                          <a:effectLst/>
                          <a:latin typeface="Calibri" panose="020F0502020204030204" pitchFamily="34" charset="0"/>
                          <a:ea typeface="Calibri" panose="020F0502020204030204" pitchFamily="34" charset="0"/>
                          <a:cs typeface="Arial" panose="020B0604020202020204" pitchFamily="34" charset="0"/>
                        </a:rPr>
                        <a:t>Determination of price controls</a:t>
                      </a:r>
                      <a:endParaRPr lang="en-ZA" sz="1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b="1" dirty="0">
                          <a:effectLst/>
                          <a:latin typeface="Calibri" panose="020F0502020204030204" pitchFamily="34" charset="0"/>
                          <a:ea typeface="Calibri" panose="020F0502020204030204" pitchFamily="34" charset="0"/>
                          <a:cs typeface="Arial" panose="020B0604020202020204" pitchFamily="34" charset="0"/>
                        </a:rPr>
                        <a:t>11 (1)</a:t>
                      </a:r>
                      <a:r>
                        <a:rPr lang="en-US" sz="1600" dirty="0">
                          <a:effectLst/>
                          <a:latin typeface="Calibri" panose="020F0502020204030204" pitchFamily="34" charset="0"/>
                          <a:ea typeface="Calibri" panose="020F0502020204030204" pitchFamily="34" charset="0"/>
                          <a:cs typeface="Arial" panose="020B0604020202020204" pitchFamily="34" charset="0"/>
                        </a:rPr>
                        <a:t> Every regulated entity is subject to price regulation in accordance with a price	</a:t>
                      </a:r>
                      <a:endParaRPr lang="en-ZA" sz="1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dirty="0">
                          <a:effectLst/>
                          <a:latin typeface="Calibri" panose="020F0502020204030204" pitchFamily="34" charset="0"/>
                          <a:ea typeface="Calibri" panose="020F0502020204030204" pitchFamily="34" charset="0"/>
                          <a:cs typeface="Arial" panose="020B0604020202020204" pitchFamily="34" charset="0"/>
                        </a:rPr>
                        <a:t>control determined by the Regulator.</a:t>
                      </a:r>
                      <a:endParaRPr lang="en-ZA" sz="1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dirty="0">
                          <a:effectLst/>
                          <a:latin typeface="Calibri" panose="020F0502020204030204" pitchFamily="34" charset="0"/>
                          <a:ea typeface="Calibri" panose="020F0502020204030204" pitchFamily="34" charset="0"/>
                          <a:cs typeface="Arial" panose="020B0604020202020204" pitchFamily="34" charset="0"/>
                        </a:rPr>
                        <a:t>(2)	The price control for a regulated entity may comprise—</a:t>
                      </a:r>
                      <a:endParaRPr lang="en-ZA" sz="1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dirty="0">
                          <a:effectLst/>
                          <a:latin typeface="Calibri" panose="020F0502020204030204" pitchFamily="34" charset="0"/>
                          <a:ea typeface="Calibri" panose="020F0502020204030204" pitchFamily="34" charset="0"/>
                          <a:cs typeface="Arial" panose="020B0604020202020204" pitchFamily="34" charset="0"/>
                        </a:rPr>
                        <a:t>(a)	</a:t>
                      </a:r>
                      <a:r>
                        <a:rPr lang="en-US" sz="1600" u="sng" dirty="0">
                          <a:effectLst/>
                          <a:latin typeface="Calibri" panose="020F0502020204030204" pitchFamily="34" charset="0"/>
                          <a:ea typeface="Calibri" panose="020F0502020204030204" pitchFamily="34" charset="0"/>
                          <a:cs typeface="Arial" panose="020B0604020202020204" pitchFamily="34" charset="0"/>
                        </a:rPr>
                        <a:t>a schedule of tariffs, charges,</a:t>
                      </a:r>
                      <a:r>
                        <a:rPr lang="en-US" sz="1600" dirty="0">
                          <a:effectLst/>
                          <a:latin typeface="Calibri" panose="020F0502020204030204" pitchFamily="34" charset="0"/>
                          <a:ea typeface="Calibri" panose="020F0502020204030204" pitchFamily="34" charset="0"/>
                          <a:cs typeface="Arial" panose="020B0604020202020204" pitchFamily="34" charset="0"/>
                        </a:rPr>
                        <a:t> fees, tolls or other amounts that may be imposed by the regulated entity for the use of, or access to, any transport service or</a:t>
                      </a:r>
                      <a:endParaRPr lang="en-ZA" sz="1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dirty="0">
                          <a:effectLst/>
                          <a:latin typeface="Calibri" panose="020F0502020204030204" pitchFamily="34" charset="0"/>
                          <a:ea typeface="Calibri" panose="020F0502020204030204" pitchFamily="34" charset="0"/>
                          <a:cs typeface="Arial" panose="020B0604020202020204" pitchFamily="34" charset="0"/>
                        </a:rPr>
                        <a:t>facility offered by that regulated entity;</a:t>
                      </a:r>
                      <a:endParaRPr lang="en-ZA"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600" dirty="0">
                          <a:effectLst/>
                          <a:latin typeface="Calibri" panose="020F0502020204030204" pitchFamily="34" charset="0"/>
                          <a:ea typeface="Calibri" panose="020F0502020204030204" pitchFamily="34" charset="0"/>
                          <a:cs typeface="Arial" panose="020B0604020202020204" pitchFamily="34" charset="0"/>
                        </a:rPr>
                        <a:t>The charges levied upon passengers transported by subsidized commuter operators are regulated via the contracting regime and are prescribed. How will section 11 (2) (a) be applied in this case?</a:t>
                      </a:r>
                      <a:endParaRPr lang="en-ZA"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600" dirty="0">
                          <a:effectLst/>
                          <a:latin typeface="Calibri" panose="020F0502020204030204" pitchFamily="34" charset="0"/>
                          <a:ea typeface="Calibri" panose="020F0502020204030204" pitchFamily="34" charset="0"/>
                          <a:cs typeface="Arial" panose="020B0604020202020204" pitchFamily="34" charset="0"/>
                        </a:rPr>
                        <a:t> </a:t>
                      </a:r>
                      <a:endParaRPr lang="en-ZA"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4161365"/>
                  </a:ext>
                </a:extLst>
              </a:tr>
            </a:tbl>
          </a:graphicData>
        </a:graphic>
      </p:graphicFrame>
    </p:spTree>
    <p:extLst>
      <p:ext uri="{BB962C8B-B14F-4D97-AF65-F5344CB8AC3E}">
        <p14:creationId xmlns:p14="http://schemas.microsoft.com/office/powerpoint/2010/main" val="4228009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285B3-68B5-C98D-CAA3-65F3CD7A17F5}"/>
              </a:ext>
            </a:extLst>
          </p:cNvPr>
          <p:cNvSpPr>
            <a:spLocks noGrp="1"/>
          </p:cNvSpPr>
          <p:nvPr>
            <p:ph type="title"/>
          </p:nvPr>
        </p:nvSpPr>
        <p:spPr/>
        <p:txBody>
          <a:bodyPr/>
          <a:lstStyle/>
          <a:p>
            <a:r>
              <a:rPr kumimoji="0" lang="en-US" sz="3600" b="0" i="0" u="none" strike="noStrike" kern="1200" cap="none" spc="0" normalizeH="0" baseline="0" noProof="0" dirty="0">
                <a:ln>
                  <a:noFill/>
                </a:ln>
                <a:solidFill>
                  <a:prstClr val="black"/>
                </a:solidFill>
                <a:effectLst/>
                <a:uLnTx/>
                <a:uFillTx/>
                <a:latin typeface="Calibri Light" panose="020F0302020204030204"/>
                <a:ea typeface="+mj-ea"/>
                <a:cs typeface="+mj-cs"/>
              </a:rPr>
              <a:t>The following deals with specific aspects of the Economic Regulation of Transport Amendment Bill</a:t>
            </a:r>
            <a:endParaRPr lang="en-ZA" dirty="0"/>
          </a:p>
        </p:txBody>
      </p:sp>
      <p:sp>
        <p:nvSpPr>
          <p:cNvPr id="4" name="Slide Number Placeholder 3">
            <a:extLst>
              <a:ext uri="{FF2B5EF4-FFF2-40B4-BE49-F238E27FC236}">
                <a16:creationId xmlns:a16="http://schemas.microsoft.com/office/drawing/2014/main" id="{D4BAD903-719B-A167-5FE4-C162AA5D6F0F}"/>
              </a:ext>
            </a:extLst>
          </p:cNvPr>
          <p:cNvSpPr>
            <a:spLocks noGrp="1"/>
          </p:cNvSpPr>
          <p:nvPr>
            <p:ph type="sldNum" sz="quarter" idx="12"/>
          </p:nvPr>
        </p:nvSpPr>
        <p:spPr/>
        <p:txBody>
          <a:bodyPr/>
          <a:lstStyle/>
          <a:p>
            <a:fld id="{84BD8DE4-3405-4D71-865E-F07DD39B08A8}" type="slidenum">
              <a:rPr lang="en-ZA" smtClean="0"/>
              <a:t>9</a:t>
            </a:fld>
            <a:endParaRPr lang="en-ZA"/>
          </a:p>
        </p:txBody>
      </p:sp>
      <p:graphicFrame>
        <p:nvGraphicFramePr>
          <p:cNvPr id="7" name="Content Placeholder 6">
            <a:extLst>
              <a:ext uri="{FF2B5EF4-FFF2-40B4-BE49-F238E27FC236}">
                <a16:creationId xmlns:a16="http://schemas.microsoft.com/office/drawing/2014/main" id="{81D9A973-9AFA-09A3-FFEA-D4FCF3120CD6}"/>
              </a:ext>
            </a:extLst>
          </p:cNvPr>
          <p:cNvGraphicFramePr>
            <a:graphicFrameLocks noGrp="1"/>
          </p:cNvGraphicFramePr>
          <p:nvPr>
            <p:ph idx="1"/>
            <p:extLst>
              <p:ext uri="{D42A27DB-BD31-4B8C-83A1-F6EECF244321}">
                <p14:modId xmlns:p14="http://schemas.microsoft.com/office/powerpoint/2010/main" val="744926538"/>
              </p:ext>
            </p:extLst>
          </p:nvPr>
        </p:nvGraphicFramePr>
        <p:xfrm>
          <a:off x="924560" y="1869440"/>
          <a:ext cx="10231120" cy="4409440"/>
        </p:xfrm>
        <a:graphic>
          <a:graphicData uri="http://schemas.openxmlformats.org/drawingml/2006/table">
            <a:tbl>
              <a:tblPr firstRow="1" firstCol="1" bandRow="1"/>
              <a:tblGrid>
                <a:gridCol w="3409644">
                  <a:extLst>
                    <a:ext uri="{9D8B030D-6E8A-4147-A177-3AD203B41FA5}">
                      <a16:colId xmlns:a16="http://schemas.microsoft.com/office/drawing/2014/main" val="3230719357"/>
                    </a:ext>
                  </a:extLst>
                </a:gridCol>
                <a:gridCol w="3410738">
                  <a:extLst>
                    <a:ext uri="{9D8B030D-6E8A-4147-A177-3AD203B41FA5}">
                      <a16:colId xmlns:a16="http://schemas.microsoft.com/office/drawing/2014/main" val="3367562361"/>
                    </a:ext>
                  </a:extLst>
                </a:gridCol>
                <a:gridCol w="3410738">
                  <a:extLst>
                    <a:ext uri="{9D8B030D-6E8A-4147-A177-3AD203B41FA5}">
                      <a16:colId xmlns:a16="http://schemas.microsoft.com/office/drawing/2014/main" val="3511091753"/>
                    </a:ext>
                  </a:extLst>
                </a:gridCol>
              </a:tblGrid>
              <a:tr h="4409440">
                <a:tc>
                  <a:txBody>
                    <a:bodyPr/>
                    <a:lstStyle/>
                    <a:p>
                      <a:pPr>
                        <a:lnSpc>
                          <a:spcPct val="107000"/>
                        </a:lnSpc>
                        <a:spcAft>
                          <a:spcPts val="800"/>
                        </a:spcAft>
                      </a:pPr>
                      <a:r>
                        <a:rPr lang="en-US" sz="1600" b="1" dirty="0">
                          <a:effectLst/>
                          <a:latin typeface="Calibri" panose="020F0502020204030204" pitchFamily="34" charset="0"/>
                          <a:ea typeface="Calibri" panose="020F0502020204030204" pitchFamily="34" charset="0"/>
                          <a:cs typeface="Arial" panose="020B0604020202020204" pitchFamily="34" charset="0"/>
                        </a:rPr>
                        <a:t>Determination of price controls</a:t>
                      </a:r>
                      <a:endParaRPr lang="en-ZA" sz="1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b="1" dirty="0">
                          <a:effectLst/>
                          <a:latin typeface="Calibri" panose="020F0502020204030204" pitchFamily="34" charset="0"/>
                          <a:ea typeface="Calibri" panose="020F0502020204030204" pitchFamily="34" charset="0"/>
                          <a:cs typeface="Arial" panose="020B0604020202020204" pitchFamily="34" charset="0"/>
                        </a:rPr>
                        <a:t>11 (1)</a:t>
                      </a:r>
                      <a:r>
                        <a:rPr lang="en-US" sz="1600" dirty="0">
                          <a:effectLst/>
                          <a:latin typeface="Calibri" panose="020F0502020204030204" pitchFamily="34" charset="0"/>
                          <a:ea typeface="Calibri" panose="020F0502020204030204" pitchFamily="34" charset="0"/>
                          <a:cs typeface="Arial" panose="020B0604020202020204" pitchFamily="34" charset="0"/>
                        </a:rPr>
                        <a:t> Every regulated entity is subject to price regulation in accordance with a price	</a:t>
                      </a:r>
                      <a:endParaRPr lang="en-ZA" sz="1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dirty="0">
                          <a:effectLst/>
                          <a:latin typeface="Calibri" panose="020F0502020204030204" pitchFamily="34" charset="0"/>
                          <a:ea typeface="Calibri" panose="020F0502020204030204" pitchFamily="34" charset="0"/>
                          <a:cs typeface="Arial" panose="020B0604020202020204" pitchFamily="34" charset="0"/>
                        </a:rPr>
                        <a:t>control determined by the Regulator.</a:t>
                      </a:r>
                      <a:endParaRPr lang="en-ZA" sz="1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dirty="0">
                          <a:effectLst/>
                          <a:latin typeface="Calibri" panose="020F0502020204030204" pitchFamily="34" charset="0"/>
                          <a:ea typeface="Calibri" panose="020F0502020204030204" pitchFamily="34" charset="0"/>
                          <a:cs typeface="Arial" panose="020B0604020202020204" pitchFamily="34" charset="0"/>
                        </a:rPr>
                        <a:t>(2)	The price control for a regulated entity may comprise—</a:t>
                      </a:r>
                      <a:endParaRPr lang="en-ZA" sz="1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dirty="0">
                          <a:effectLst/>
                          <a:latin typeface="Calibri" panose="020F0502020204030204" pitchFamily="34" charset="0"/>
                          <a:ea typeface="Calibri" panose="020F0502020204030204" pitchFamily="34" charset="0"/>
                          <a:cs typeface="Arial" panose="020B0604020202020204" pitchFamily="34" charset="0"/>
                        </a:rPr>
                        <a:t>(a)	</a:t>
                      </a:r>
                      <a:r>
                        <a:rPr lang="en-US" sz="1600" u="sng" dirty="0">
                          <a:effectLst/>
                          <a:latin typeface="Calibri" panose="020F0502020204030204" pitchFamily="34" charset="0"/>
                          <a:ea typeface="Calibri" panose="020F0502020204030204" pitchFamily="34" charset="0"/>
                          <a:cs typeface="Arial" panose="020B0604020202020204" pitchFamily="34" charset="0"/>
                        </a:rPr>
                        <a:t>a schedule of tariffs, charges,</a:t>
                      </a:r>
                      <a:r>
                        <a:rPr lang="en-US" sz="1600" dirty="0">
                          <a:effectLst/>
                          <a:latin typeface="Calibri" panose="020F0502020204030204" pitchFamily="34" charset="0"/>
                          <a:ea typeface="Calibri" panose="020F0502020204030204" pitchFamily="34" charset="0"/>
                          <a:cs typeface="Arial" panose="020B0604020202020204" pitchFamily="34" charset="0"/>
                        </a:rPr>
                        <a:t> fees, tolls or other amounts that may be imposed by the regulated entity for the use of, or access to, any transport service or</a:t>
                      </a:r>
                      <a:endParaRPr lang="en-ZA" sz="1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dirty="0">
                          <a:effectLst/>
                          <a:latin typeface="Calibri" panose="020F0502020204030204" pitchFamily="34" charset="0"/>
                          <a:ea typeface="Calibri" panose="020F0502020204030204" pitchFamily="34" charset="0"/>
                          <a:cs typeface="Arial" panose="020B0604020202020204" pitchFamily="34" charset="0"/>
                        </a:rPr>
                        <a:t>facility offered by that regulated entity;</a:t>
                      </a:r>
                      <a:endParaRPr lang="en-ZA"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600" dirty="0">
                          <a:effectLst/>
                          <a:latin typeface="Calibri" panose="020F0502020204030204" pitchFamily="34" charset="0"/>
                          <a:ea typeface="Calibri" panose="020F0502020204030204" pitchFamily="34" charset="0"/>
                          <a:cs typeface="Arial" panose="020B0604020202020204" pitchFamily="34" charset="0"/>
                        </a:rPr>
                        <a:t>The charges levied upon passengers transported by subsidized commuter operators are regulated via the contracting regime and are prescribed. How will section 11 (2) (a) be applied in this case?</a:t>
                      </a:r>
                      <a:endParaRPr lang="en-ZA"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Arial" panose="020B0604020202020204" pitchFamily="34" charset="0"/>
                        </a:rPr>
                        <a:t> </a:t>
                      </a:r>
                      <a:endParaRPr lang="en-ZA"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0261986"/>
                  </a:ext>
                </a:extLst>
              </a:tr>
            </a:tbl>
          </a:graphicData>
        </a:graphic>
      </p:graphicFrame>
    </p:spTree>
    <p:extLst>
      <p:ext uri="{BB962C8B-B14F-4D97-AF65-F5344CB8AC3E}">
        <p14:creationId xmlns:p14="http://schemas.microsoft.com/office/powerpoint/2010/main" val="13173551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4708</Words>
  <Application>Microsoft Office PowerPoint</Application>
  <PresentationFormat>Widescreen</PresentationFormat>
  <Paragraphs>244</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Economic Regulation of Transport Bill (B1B-2020) National Land Transport Amendment Bill (B7F – 2016)</vt:lpstr>
      <vt:lpstr>Introduction</vt:lpstr>
      <vt:lpstr>Economic Regulation of Transport Bill (B1B-2020)</vt:lpstr>
      <vt:lpstr>Economic Regulation of Transport Bill (B1B-2020)</vt:lpstr>
      <vt:lpstr>Economic Regulation of Transport Bill (B1B-2020)</vt:lpstr>
      <vt:lpstr>The following deals with specific aspects of the Economic Regulation of Transport Amendment Bill</vt:lpstr>
      <vt:lpstr>The following deals with specific aspects of the Economic Regulation of Transport Amendment Bill</vt:lpstr>
      <vt:lpstr>The following deals with specific aspects of the Economic Regulation of Transport Amendment Bill</vt:lpstr>
      <vt:lpstr>The following deals with specific aspects of the Economic Regulation of Transport Amendment Bill</vt:lpstr>
      <vt:lpstr>The following deals with specific aspects of the Economic Regulation of Transport Amendment Bill</vt:lpstr>
      <vt:lpstr>The following deals with specific aspects of the Economic Regulation of Transport Amendment Bill</vt:lpstr>
      <vt:lpstr>The following deals with specific aspects of the Economic Regulation of Transport Amendment Bill</vt:lpstr>
      <vt:lpstr>The following deals with specific aspects of the Economic Regulation of Transport Amendment Bill</vt:lpstr>
      <vt:lpstr>The following deals with specific aspects of the Economic Regulation of Transport Amendment Bill</vt:lpstr>
      <vt:lpstr>The following deals with specific aspects of the Economic Regulation of Transport Amendment Bill</vt:lpstr>
      <vt:lpstr>National Land Transport Amendment Bill (B7F – 2016)</vt:lpstr>
      <vt:lpstr>The following comments relate to specific aspects of the National Land Transport Amendment Bill</vt:lpstr>
      <vt:lpstr> The following comments relate to specific aspects of the National Land Transport Amendment Bill </vt:lpstr>
      <vt:lpstr> The following comments relate to specific aspects of the National Land Transport Amendment Bill  </vt:lpstr>
      <vt:lpstr> The following comments relate to specific aspects of the National Land Transport Amendment Bill </vt:lpstr>
      <vt:lpstr> The following comments relate to specific aspects of the National Land Transport Amendment Bill</vt:lpstr>
      <vt:lpstr> The following comments relate to specific aspects of the National Land Transport Amendment Bill </vt:lpstr>
      <vt:lpstr> The following comments relate to specific aspects of the National Land Transport Amendment Bill </vt:lpstr>
      <vt:lpstr> The following comments relate to specific aspects of the National Land Transport Amendment Bill </vt:lpstr>
      <vt:lpstr> The following comments relate to specific aspects of the National Land Transport Amendment Bill </vt:lpstr>
      <vt:lpstr>   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Walters, Jackie</dc:creator>
  <cp:lastModifiedBy>Sharmini Naidoo</cp:lastModifiedBy>
  <cp:revision>2</cp:revision>
  <dcterms:created xsi:type="dcterms:W3CDTF">2023-05-31T08:33:04Z</dcterms:created>
  <dcterms:modified xsi:type="dcterms:W3CDTF">2023-06-02T13:30:28Z</dcterms:modified>
</cp:coreProperties>
</file>