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03" r:id="rId3"/>
    <p:sldId id="2295" r:id="rId4"/>
    <p:sldId id="2148" r:id="rId5"/>
    <p:sldId id="2151" r:id="rId6"/>
    <p:sldId id="2153" r:id="rId7"/>
    <p:sldId id="2305" r:id="rId8"/>
    <p:sldId id="327" r:id="rId9"/>
    <p:sldId id="2149" r:id="rId10"/>
    <p:sldId id="325" r:id="rId11"/>
    <p:sldId id="329" r:id="rId12"/>
    <p:sldId id="330" r:id="rId13"/>
    <p:sldId id="328" r:id="rId14"/>
    <p:sldId id="2306" r:id="rId15"/>
    <p:sldId id="2307" r:id="rId16"/>
    <p:sldId id="324" r:id="rId17"/>
    <p:sldId id="2308" r:id="rId18"/>
    <p:sldId id="2309" r:id="rId19"/>
    <p:sldId id="2310" r:id="rId20"/>
    <p:sldId id="2312" r:id="rId21"/>
    <p:sldId id="2313" r:id="rId22"/>
    <p:sldId id="2296" r:id="rId23"/>
    <p:sldId id="284" r:id="rId24"/>
    <p:sldId id="2314" r:id="rId25"/>
    <p:sldId id="2311" r:id="rId26"/>
    <p:sldId id="30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E08141-6600-4E05-AC24-A2958AEE2540}" v="26" dt="2023-06-05T06:58:34.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4748EC2A-4326-41F1-9DD9-40610830235A}" type="datetimeFigureOut">
              <a:rPr lang="en-ZA" smtClean="0"/>
              <a:pPr/>
              <a:t>2023/06/07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9A34127-B8E8-4EC6-AF56-BDF726056D6A}" type="slidenum">
              <a:rPr lang="en-ZA" smtClean="0"/>
              <a:pPr/>
              <a:t>‹#›</a:t>
            </a:fld>
            <a:endParaRPr lang="en-ZA"/>
          </a:p>
        </p:txBody>
      </p:sp>
    </p:spTree>
    <p:extLst>
      <p:ext uri="{BB962C8B-B14F-4D97-AF65-F5344CB8AC3E}">
        <p14:creationId xmlns:p14="http://schemas.microsoft.com/office/powerpoint/2010/main" xmlns="" val="252856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748EC2A-4326-41F1-9DD9-40610830235A}" type="datetimeFigureOut">
              <a:rPr lang="en-ZA" smtClean="0"/>
              <a:pPr/>
              <a:t>2023/06/07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9A34127-B8E8-4EC6-AF56-BDF726056D6A}" type="slidenum">
              <a:rPr lang="en-ZA" smtClean="0"/>
              <a:pPr/>
              <a:t>‹#›</a:t>
            </a:fld>
            <a:endParaRPr lang="en-ZA"/>
          </a:p>
        </p:txBody>
      </p:sp>
    </p:spTree>
    <p:extLst>
      <p:ext uri="{BB962C8B-B14F-4D97-AF65-F5344CB8AC3E}">
        <p14:creationId xmlns:p14="http://schemas.microsoft.com/office/powerpoint/2010/main" xmlns="" val="277046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748EC2A-4326-41F1-9DD9-40610830235A}" type="datetimeFigureOut">
              <a:rPr lang="en-ZA" smtClean="0"/>
              <a:pPr/>
              <a:t>2023/06/07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9A34127-B8E8-4EC6-AF56-BDF726056D6A}" type="slidenum">
              <a:rPr lang="en-ZA" smtClean="0"/>
              <a:pPr/>
              <a:t>‹#›</a:t>
            </a:fld>
            <a:endParaRPr lang="en-ZA"/>
          </a:p>
        </p:txBody>
      </p:sp>
    </p:spTree>
    <p:extLst>
      <p:ext uri="{BB962C8B-B14F-4D97-AF65-F5344CB8AC3E}">
        <p14:creationId xmlns:p14="http://schemas.microsoft.com/office/powerpoint/2010/main" xmlns="" val="31073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748EC2A-4326-41F1-9DD9-40610830235A}" type="datetimeFigureOut">
              <a:rPr lang="en-ZA" smtClean="0"/>
              <a:pPr/>
              <a:t>2023/06/07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9A34127-B8E8-4EC6-AF56-BDF726056D6A}" type="slidenum">
              <a:rPr lang="en-ZA" smtClean="0"/>
              <a:pPr/>
              <a:t>‹#›</a:t>
            </a:fld>
            <a:endParaRPr lang="en-ZA"/>
          </a:p>
        </p:txBody>
      </p:sp>
    </p:spTree>
    <p:extLst>
      <p:ext uri="{BB962C8B-B14F-4D97-AF65-F5344CB8AC3E}">
        <p14:creationId xmlns:p14="http://schemas.microsoft.com/office/powerpoint/2010/main" xmlns="" val="188134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48EC2A-4326-41F1-9DD9-40610830235A}" type="datetimeFigureOut">
              <a:rPr lang="en-ZA" smtClean="0"/>
              <a:pPr/>
              <a:t>2023/06/07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9A34127-B8E8-4EC6-AF56-BDF726056D6A}" type="slidenum">
              <a:rPr lang="en-ZA" smtClean="0"/>
              <a:pPr/>
              <a:t>‹#›</a:t>
            </a:fld>
            <a:endParaRPr lang="en-ZA"/>
          </a:p>
        </p:txBody>
      </p:sp>
    </p:spTree>
    <p:extLst>
      <p:ext uri="{BB962C8B-B14F-4D97-AF65-F5344CB8AC3E}">
        <p14:creationId xmlns:p14="http://schemas.microsoft.com/office/powerpoint/2010/main" xmlns="" val="4126747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4748EC2A-4326-41F1-9DD9-40610830235A}" type="datetimeFigureOut">
              <a:rPr lang="en-ZA" smtClean="0"/>
              <a:pPr/>
              <a:t>2023/06/07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9A34127-B8E8-4EC6-AF56-BDF726056D6A}" type="slidenum">
              <a:rPr lang="en-ZA" smtClean="0"/>
              <a:pPr/>
              <a:t>‹#›</a:t>
            </a:fld>
            <a:endParaRPr lang="en-ZA"/>
          </a:p>
        </p:txBody>
      </p:sp>
    </p:spTree>
    <p:extLst>
      <p:ext uri="{BB962C8B-B14F-4D97-AF65-F5344CB8AC3E}">
        <p14:creationId xmlns:p14="http://schemas.microsoft.com/office/powerpoint/2010/main" xmlns="" val="2129806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4748EC2A-4326-41F1-9DD9-40610830235A}" type="datetimeFigureOut">
              <a:rPr lang="en-ZA" smtClean="0"/>
              <a:pPr/>
              <a:t>2023/06/07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9A34127-B8E8-4EC6-AF56-BDF726056D6A}" type="slidenum">
              <a:rPr lang="en-ZA" smtClean="0"/>
              <a:pPr/>
              <a:t>‹#›</a:t>
            </a:fld>
            <a:endParaRPr lang="en-ZA"/>
          </a:p>
        </p:txBody>
      </p:sp>
    </p:spTree>
    <p:extLst>
      <p:ext uri="{BB962C8B-B14F-4D97-AF65-F5344CB8AC3E}">
        <p14:creationId xmlns:p14="http://schemas.microsoft.com/office/powerpoint/2010/main" xmlns="" val="3494435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4748EC2A-4326-41F1-9DD9-40610830235A}" type="datetimeFigureOut">
              <a:rPr lang="en-ZA" smtClean="0"/>
              <a:pPr/>
              <a:t>2023/06/07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9A34127-B8E8-4EC6-AF56-BDF726056D6A}" type="slidenum">
              <a:rPr lang="en-ZA" smtClean="0"/>
              <a:pPr/>
              <a:t>‹#›</a:t>
            </a:fld>
            <a:endParaRPr lang="en-ZA"/>
          </a:p>
        </p:txBody>
      </p:sp>
    </p:spTree>
    <p:extLst>
      <p:ext uri="{BB962C8B-B14F-4D97-AF65-F5344CB8AC3E}">
        <p14:creationId xmlns:p14="http://schemas.microsoft.com/office/powerpoint/2010/main" xmlns="" val="408824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8EC2A-4326-41F1-9DD9-40610830235A}" type="datetimeFigureOut">
              <a:rPr lang="en-ZA" smtClean="0"/>
              <a:pPr/>
              <a:t>2023/06/07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F9A34127-B8E8-4EC6-AF56-BDF726056D6A}" type="slidenum">
              <a:rPr lang="en-ZA" smtClean="0"/>
              <a:pPr/>
              <a:t>‹#›</a:t>
            </a:fld>
            <a:endParaRPr lang="en-ZA"/>
          </a:p>
        </p:txBody>
      </p:sp>
    </p:spTree>
    <p:extLst>
      <p:ext uri="{BB962C8B-B14F-4D97-AF65-F5344CB8AC3E}">
        <p14:creationId xmlns:p14="http://schemas.microsoft.com/office/powerpoint/2010/main" xmlns="" val="44051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48EC2A-4326-41F1-9DD9-40610830235A}" type="datetimeFigureOut">
              <a:rPr lang="en-ZA" smtClean="0"/>
              <a:pPr/>
              <a:t>2023/06/07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9A34127-B8E8-4EC6-AF56-BDF726056D6A}" type="slidenum">
              <a:rPr lang="en-ZA" smtClean="0"/>
              <a:pPr/>
              <a:t>‹#›</a:t>
            </a:fld>
            <a:endParaRPr lang="en-ZA"/>
          </a:p>
        </p:txBody>
      </p:sp>
    </p:spTree>
    <p:extLst>
      <p:ext uri="{BB962C8B-B14F-4D97-AF65-F5344CB8AC3E}">
        <p14:creationId xmlns:p14="http://schemas.microsoft.com/office/powerpoint/2010/main" xmlns="" val="3604388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48EC2A-4326-41F1-9DD9-40610830235A}" type="datetimeFigureOut">
              <a:rPr lang="en-ZA" smtClean="0"/>
              <a:pPr/>
              <a:t>2023/06/07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9A34127-B8E8-4EC6-AF56-BDF726056D6A}" type="slidenum">
              <a:rPr lang="en-ZA" smtClean="0"/>
              <a:pPr/>
              <a:t>‹#›</a:t>
            </a:fld>
            <a:endParaRPr lang="en-ZA"/>
          </a:p>
        </p:txBody>
      </p:sp>
    </p:spTree>
    <p:extLst>
      <p:ext uri="{BB962C8B-B14F-4D97-AF65-F5344CB8AC3E}">
        <p14:creationId xmlns:p14="http://schemas.microsoft.com/office/powerpoint/2010/main" xmlns="" val="29795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8EC2A-4326-41F1-9DD9-40610830235A}" type="datetimeFigureOut">
              <a:rPr lang="en-ZA" smtClean="0"/>
              <a:pPr/>
              <a:t>2023/06/07</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A34127-B8E8-4EC6-AF56-BDF726056D6A}" type="slidenum">
              <a:rPr lang="en-ZA" smtClean="0"/>
              <a:pPr/>
              <a:t>‹#›</a:t>
            </a:fld>
            <a:endParaRPr lang="en-ZA"/>
          </a:p>
        </p:txBody>
      </p:sp>
    </p:spTree>
    <p:extLst>
      <p:ext uri="{BB962C8B-B14F-4D97-AF65-F5344CB8AC3E}">
        <p14:creationId xmlns:p14="http://schemas.microsoft.com/office/powerpoint/2010/main" xmlns="" val="2801184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9.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1.jpeg"/><Relationship Id="rId4" Type="http://schemas.openxmlformats.org/officeDocument/2006/relationships/image" Target="../media/image22.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1.jpeg"/><Relationship Id="rId4" Type="http://schemas.openxmlformats.org/officeDocument/2006/relationships/image" Target="../media/image22.jpe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6495778" y="2651053"/>
            <a:ext cx="3956654" cy="1211070"/>
            <a:chOff x="6522" y="-50016"/>
            <a:chExt cx="2928766" cy="819341"/>
          </a:xfrm>
        </p:grpSpPr>
        <p:sp>
          <p:nvSpPr>
            <p:cNvPr id="10" name="Freeform 10"/>
            <p:cNvSpPr/>
            <p:nvPr/>
          </p:nvSpPr>
          <p:spPr>
            <a:xfrm>
              <a:off x="6522" y="-50016"/>
              <a:ext cx="2928766" cy="819341"/>
            </a:xfrm>
            <a:custGeom>
              <a:avLst/>
              <a:gdLst/>
              <a:ahLst/>
              <a:cxnLst/>
              <a:rect l="l" t="t" r="r" b="b"/>
              <a:pathLst>
                <a:path w="2866604" h="819341">
                  <a:moveTo>
                    <a:pt x="0" y="0"/>
                  </a:moveTo>
                  <a:lnTo>
                    <a:pt x="2866604" y="0"/>
                  </a:lnTo>
                  <a:lnTo>
                    <a:pt x="2866604" y="819341"/>
                  </a:lnTo>
                  <a:lnTo>
                    <a:pt x="0" y="819341"/>
                  </a:lnTo>
                  <a:close/>
                </a:path>
              </a:pathLst>
            </a:custGeom>
            <a:solidFill>
              <a:srgbClr val="146C38"/>
            </a:solidFill>
            <a:ln w="28575">
              <a:solidFill>
                <a:schemeClr val="bg1"/>
              </a:solidFill>
            </a:ln>
          </p:spPr>
          <p:txBody>
            <a:bodyPr/>
            <a:lstStyle/>
            <a:p>
              <a:endParaRPr lang="en-ZA" dirty="0"/>
            </a:p>
            <a:p>
              <a:r>
                <a:rPr lang="en-ZA" sz="2000" dirty="0">
                  <a:solidFill>
                    <a:schemeClr val="bg1"/>
                  </a:solidFill>
                </a:rPr>
                <a:t>Relationship between DSBD and DGRV, Legislation on Co-operatives development</a:t>
              </a:r>
            </a:p>
          </p:txBody>
        </p:sp>
      </p:grpSp>
      <p:grpSp>
        <p:nvGrpSpPr>
          <p:cNvPr id="13" name="Group 13"/>
          <p:cNvGrpSpPr/>
          <p:nvPr/>
        </p:nvGrpSpPr>
        <p:grpSpPr>
          <a:xfrm>
            <a:off x="1269489" y="4058943"/>
            <a:ext cx="9182945" cy="1211070"/>
            <a:chOff x="0" y="37617"/>
            <a:chExt cx="2866604" cy="819341"/>
          </a:xfrm>
        </p:grpSpPr>
        <p:sp>
          <p:nvSpPr>
            <p:cNvPr id="14" name="Freeform 14"/>
            <p:cNvSpPr/>
            <p:nvPr/>
          </p:nvSpPr>
          <p:spPr>
            <a:xfrm>
              <a:off x="0" y="37617"/>
              <a:ext cx="2866604" cy="819341"/>
            </a:xfrm>
            <a:custGeom>
              <a:avLst/>
              <a:gdLst/>
              <a:ahLst/>
              <a:cxnLst/>
              <a:rect l="l" t="t" r="r" b="b"/>
              <a:pathLst>
                <a:path w="2866604" h="819341">
                  <a:moveTo>
                    <a:pt x="0" y="0"/>
                  </a:moveTo>
                  <a:lnTo>
                    <a:pt x="2866604" y="0"/>
                  </a:lnTo>
                  <a:lnTo>
                    <a:pt x="2866604" y="819341"/>
                  </a:lnTo>
                  <a:lnTo>
                    <a:pt x="0" y="819341"/>
                  </a:lnTo>
                  <a:close/>
                </a:path>
              </a:pathLst>
            </a:custGeom>
            <a:solidFill>
              <a:srgbClr val="C8994B"/>
            </a:solidFill>
            <a:ln w="28575">
              <a:solidFill>
                <a:schemeClr val="bg1"/>
              </a:solidFill>
            </a:ln>
          </p:spPr>
          <p:txBody>
            <a:bodyPr/>
            <a:lstStyle/>
            <a:p>
              <a:r>
                <a:rPr lang="en-ZA" dirty="0"/>
                <a:t>Date:  07 June 2023</a:t>
              </a:r>
            </a:p>
            <a:p>
              <a:r>
                <a:rPr lang="en-ZA" dirty="0"/>
                <a:t>						Presenter: Jeffery Ndumo/Vukile</a:t>
              </a:r>
            </a:p>
            <a:p>
              <a:r>
                <a:rPr lang="en-ZA" dirty="0"/>
                <a:t>						Nkabinde</a:t>
              </a:r>
            </a:p>
            <a:p>
              <a:r>
                <a:rPr lang="en-ZA" dirty="0"/>
                <a:t>						Co-operatives Business Support 			</a:t>
              </a:r>
            </a:p>
          </p:txBody>
        </p:sp>
      </p:grpSp>
      <p:grpSp>
        <p:nvGrpSpPr>
          <p:cNvPr id="2" name="Group 2"/>
          <p:cNvGrpSpPr/>
          <p:nvPr/>
        </p:nvGrpSpPr>
        <p:grpSpPr>
          <a:xfrm>
            <a:off x="1588912" y="220521"/>
            <a:ext cx="4906867" cy="6763992"/>
            <a:chOff x="0" y="0"/>
            <a:chExt cx="13084976" cy="18037312"/>
          </a:xfrm>
        </p:grpSpPr>
        <p:pic>
          <p:nvPicPr>
            <p:cNvPr id="3" name="Picture 3"/>
            <p:cNvPicPr>
              <a:picLocks noChangeAspect="1"/>
            </p:cNvPicPr>
            <p:nvPr/>
          </p:nvPicPr>
          <p:blipFill>
            <a:blip r:embed="rId2" cstate="print"/>
            <a:srcRect l="2300" r="2300"/>
            <a:stretch>
              <a:fillRect/>
            </a:stretch>
          </p:blipFill>
          <p:spPr>
            <a:xfrm>
              <a:off x="0" y="0"/>
              <a:ext cx="6542488" cy="4572000"/>
            </a:xfrm>
            <a:prstGeom prst="rect">
              <a:avLst/>
            </a:prstGeom>
            <a:ln w="28575">
              <a:solidFill>
                <a:schemeClr val="bg1"/>
              </a:solidFill>
            </a:ln>
          </p:spPr>
        </p:pic>
        <p:pic>
          <p:nvPicPr>
            <p:cNvPr id="4" name="Picture 4"/>
            <p:cNvPicPr>
              <a:picLocks noChangeAspect="1"/>
            </p:cNvPicPr>
            <p:nvPr/>
          </p:nvPicPr>
          <p:blipFill>
            <a:blip r:embed="rId3" cstate="print"/>
            <a:srcRect l="26165" r="26165"/>
            <a:stretch>
              <a:fillRect/>
            </a:stretch>
          </p:blipFill>
          <p:spPr>
            <a:xfrm>
              <a:off x="0" y="4572000"/>
              <a:ext cx="3271244" cy="4572000"/>
            </a:xfrm>
            <a:prstGeom prst="rect">
              <a:avLst/>
            </a:prstGeom>
            <a:ln w="28575">
              <a:solidFill>
                <a:schemeClr val="bg1"/>
              </a:solidFill>
            </a:ln>
          </p:spPr>
        </p:pic>
        <p:pic>
          <p:nvPicPr>
            <p:cNvPr id="5" name="Picture 5"/>
            <p:cNvPicPr>
              <a:picLocks noChangeAspect="1"/>
            </p:cNvPicPr>
            <p:nvPr/>
          </p:nvPicPr>
          <p:blipFill>
            <a:blip r:embed="rId4" cstate="print"/>
            <a:srcRect l="29876" r="29876"/>
            <a:stretch>
              <a:fillRect/>
            </a:stretch>
          </p:blipFill>
          <p:spPr>
            <a:xfrm>
              <a:off x="3271244" y="4572000"/>
              <a:ext cx="3271244" cy="4572000"/>
            </a:xfrm>
            <a:prstGeom prst="rect">
              <a:avLst/>
            </a:prstGeom>
            <a:ln w="28575">
              <a:solidFill>
                <a:schemeClr val="bg1"/>
              </a:solidFill>
            </a:ln>
          </p:spPr>
        </p:pic>
        <p:pic>
          <p:nvPicPr>
            <p:cNvPr id="6" name="Picture 6"/>
            <p:cNvPicPr>
              <a:picLocks noChangeAspect="1"/>
            </p:cNvPicPr>
            <p:nvPr/>
          </p:nvPicPr>
          <p:blipFill>
            <a:blip r:embed="rId5" cstate="print"/>
            <a:srcRect t="15059" b="15059"/>
            <a:stretch>
              <a:fillRect/>
            </a:stretch>
          </p:blipFill>
          <p:spPr>
            <a:xfrm>
              <a:off x="0" y="13465312"/>
              <a:ext cx="6542487" cy="4572000"/>
            </a:xfrm>
            <a:prstGeom prst="rect">
              <a:avLst/>
            </a:prstGeom>
          </p:spPr>
        </p:pic>
        <p:pic>
          <p:nvPicPr>
            <p:cNvPr id="7" name="Picture 7"/>
            <p:cNvPicPr>
              <a:picLocks noChangeAspect="1"/>
            </p:cNvPicPr>
            <p:nvPr/>
          </p:nvPicPr>
          <p:blipFill>
            <a:blip r:embed="rId6" cstate="print"/>
            <a:srcRect t="15015" b="15015"/>
            <a:stretch>
              <a:fillRect/>
            </a:stretch>
          </p:blipFill>
          <p:spPr>
            <a:xfrm>
              <a:off x="6542488" y="0"/>
              <a:ext cx="6542488" cy="6858000"/>
            </a:xfrm>
            <a:prstGeom prst="rect">
              <a:avLst/>
            </a:prstGeom>
            <a:ln w="28575">
              <a:solidFill>
                <a:schemeClr val="bg1"/>
              </a:solidFill>
            </a:ln>
          </p:spPr>
        </p:pic>
        <p:pic>
          <p:nvPicPr>
            <p:cNvPr id="8" name="Picture 8"/>
            <p:cNvPicPr>
              <a:picLocks noChangeAspect="1"/>
            </p:cNvPicPr>
            <p:nvPr/>
          </p:nvPicPr>
          <p:blipFill>
            <a:blip r:embed="rId7" cstate="print"/>
            <a:srcRect l="18160" r="18160"/>
            <a:stretch>
              <a:fillRect/>
            </a:stretch>
          </p:blipFill>
          <p:spPr>
            <a:xfrm>
              <a:off x="6542488" y="6858000"/>
              <a:ext cx="6542488" cy="6858000"/>
            </a:xfrm>
            <a:prstGeom prst="rect">
              <a:avLst/>
            </a:prstGeom>
            <a:ln w="28575">
              <a:solidFill>
                <a:schemeClr val="bg1"/>
              </a:solidFill>
            </a:ln>
          </p:spPr>
        </p:pic>
      </p:grpSp>
      <p:sp>
        <p:nvSpPr>
          <p:cNvPr id="11" name="TextBox 11"/>
          <p:cNvSpPr txBox="1"/>
          <p:nvPr/>
        </p:nvSpPr>
        <p:spPr>
          <a:xfrm>
            <a:off x="6635901" y="245922"/>
            <a:ext cx="3816533" cy="2365328"/>
          </a:xfrm>
          <a:prstGeom prst="rect">
            <a:avLst/>
          </a:prstGeom>
        </p:spPr>
        <p:txBody>
          <a:bodyPr lIns="0" tIns="0" rIns="0" bIns="0" rtlCol="0" anchor="t">
            <a:spAutoFit/>
          </a:bodyPr>
          <a:lstStyle/>
          <a:p>
            <a:pPr defTabSz="457200">
              <a:lnSpc>
                <a:spcPts val="4667"/>
              </a:lnSpc>
              <a:spcBef>
                <a:spcPct val="0"/>
              </a:spcBef>
              <a:defRPr/>
            </a:pPr>
            <a:r>
              <a:rPr lang="en-US" sz="3600" dirty="0">
                <a:solidFill>
                  <a:srgbClr val="146C38"/>
                </a:solidFill>
                <a:latin typeface="Arial" panose="020B0604020202020204" pitchFamily="34" charset="0"/>
                <a:cs typeface="Arial" panose="020B0604020202020204" pitchFamily="34" charset="0"/>
              </a:rPr>
              <a:t>Portfolio Committee on Small Business Development  </a:t>
            </a:r>
          </a:p>
        </p:txBody>
      </p:sp>
      <p:pic>
        <p:nvPicPr>
          <p:cNvPr id="15" name="Picture 2" descr="The Department of Military Veterans">
            <a:extLst>
              <a:ext uri="{FF2B5EF4-FFF2-40B4-BE49-F238E27FC236}">
                <a16:creationId xmlns:a16="http://schemas.microsoft.com/office/drawing/2014/main" xmlns="" id="{D2F63A59-90C2-4FF2-B5CF-09AF25F58C85}"/>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339381" y="5637939"/>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descr="A picture containing text, clipart&#10;&#10;Description automatically generated">
            <a:extLst>
              <a:ext uri="{FF2B5EF4-FFF2-40B4-BE49-F238E27FC236}">
                <a16:creationId xmlns:a16="http://schemas.microsoft.com/office/drawing/2014/main" xmlns="" id="{701C49EA-444B-4043-8629-0AF723CDF824}"/>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015880" y="5757662"/>
            <a:ext cx="2555384" cy="1034518"/>
          </a:xfrm>
          <a:prstGeom prst="rect">
            <a:avLst/>
          </a:prstGeom>
        </p:spPr>
      </p:pic>
      <p:sp>
        <p:nvSpPr>
          <p:cNvPr id="12" name="AutoShape 2">
            <a:extLst>
              <a:ext uri="{FF2B5EF4-FFF2-40B4-BE49-F238E27FC236}">
                <a16:creationId xmlns:a16="http://schemas.microsoft.com/office/drawing/2014/main" xmlns="" id="{F51182BE-4F7F-D8A9-C0D7-F05CEE0AA54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7" name="Rectangle 3">
            <a:extLst>
              <a:ext uri="{FF2B5EF4-FFF2-40B4-BE49-F238E27FC236}">
                <a16:creationId xmlns:a16="http://schemas.microsoft.com/office/drawing/2014/main" xmlns="" id="{38139902-5166-7EBE-55A1-88C7AE4BE3A0}"/>
              </a:ext>
            </a:extLst>
          </p:cNvPr>
          <p:cNvSpPr>
            <a:spLocks noChangeArrowheads="1"/>
          </p:cNvSpPr>
          <p:nvPr/>
        </p:nvSpPr>
        <p:spPr bwMode="auto">
          <a:xfrm>
            <a:off x="1524001" y="-561692"/>
            <a:ext cx="1148071" cy="1123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000">
                <a:solidFill>
                  <a:srgbClr val="FFFFFF"/>
                </a:solidFill>
                <a:latin typeface="var(--fontFamilyBase)"/>
              </a:rPr>
              <a:t/>
            </a:r>
            <a:br>
              <a:rPr lang="en-US" altLang="en-US" sz="1000">
                <a:solidFill>
                  <a:srgbClr val="FFFFFF"/>
                </a:solidFill>
                <a:latin typeface="var(--fontFamilyBase)"/>
              </a:rPr>
            </a:br>
            <a:endParaRPr lang="en-US" altLang="en-US" sz="1000">
              <a:solidFill>
                <a:srgbClr val="FFFFFF"/>
              </a:solidFill>
              <a:latin typeface="var(--fontFamilyBase)"/>
            </a:endParaRPr>
          </a:p>
          <a:p>
            <a:pPr eaLnBrk="0" fontAlgn="ctr" hangingPunct="0">
              <a:spcBef>
                <a:spcPct val="0"/>
              </a:spcBef>
              <a:spcAft>
                <a:spcPct val="0"/>
              </a:spcAft>
            </a:pPr>
            <a:r>
              <a:rPr lang="en-US" altLang="en-US" sz="1000" b="1">
                <a:solidFill>
                  <a:srgbClr val="FFFFFF"/>
                </a:solidFill>
                <a:latin typeface="var(--fontFamilyBase)"/>
              </a:rPr>
              <a:t>  </a:t>
            </a:r>
            <a:r>
              <a:rPr lang="en-US" altLang="en-US" sz="1900" b="1">
                <a:solidFill>
                  <a:srgbClr val="FFFFFF"/>
                </a:solidFill>
                <a:latin typeface="var(--fontFamilyBase)"/>
              </a:rPr>
              <a:t>      </a:t>
            </a:r>
            <a:endParaRPr lang="en-US" altLang="en-US" sz="1000">
              <a:solidFill>
                <a:srgbClr val="FFFFFF"/>
              </a:solidFill>
              <a:latin typeface="var(--fontFamilyBase)"/>
            </a:endParaRPr>
          </a:p>
          <a:p>
            <a:pPr eaLnBrk="0" fontAlgn="base" hangingPunct="0">
              <a:spcBef>
                <a:spcPct val="0"/>
              </a:spcBef>
              <a:spcAft>
                <a:spcPct val="0"/>
              </a:spcAft>
            </a:pPr>
            <a:r>
              <a:rPr lang="en-US" altLang="en-US" sz="1000">
                <a:solidFill>
                  <a:srgbClr val="FFFFFF"/>
                </a:solidFill>
                <a:latin typeface="var(--fontFamilyBase)"/>
              </a:rPr>
              <a:t>July Motsoeneng</a:t>
            </a:r>
          </a:p>
          <a:p>
            <a:pPr eaLnBrk="0" fontAlgn="base" hangingPunct="0">
              <a:spcBef>
                <a:spcPct val="0"/>
              </a:spcBef>
              <a:spcAft>
                <a:spcPct val="0"/>
              </a:spcAft>
            </a:pPr>
            <a:endParaRPr lang="en-US" altLang="en-US">
              <a:latin typeface="Arial" panose="020B0604020202020204" pitchFamily="34" charset="0"/>
            </a:endParaRPr>
          </a:p>
        </p:txBody>
      </p:sp>
      <p:sp>
        <p:nvSpPr>
          <p:cNvPr id="18" name="Rectangle 5">
            <a:extLst>
              <a:ext uri="{FF2B5EF4-FFF2-40B4-BE49-F238E27FC236}">
                <a16:creationId xmlns:a16="http://schemas.microsoft.com/office/drawing/2014/main" xmlns="" id="{46C48149-02F9-AC12-7333-8446FE274780}"/>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600"/>
              <a:t/>
            </a:r>
            <a:br>
              <a:rPr lang="en-US" altLang="en-US" sz="600"/>
            </a:br>
            <a:endParaRPr lang="en-US" altLang="en-US">
              <a:latin typeface="Arial" panose="020B0604020202020204" pitchFamily="34" charset="0"/>
            </a:endParaRPr>
          </a:p>
        </p:txBody>
      </p:sp>
      <p:sp>
        <p:nvSpPr>
          <p:cNvPr id="19" name="AutoShape 4">
            <a:extLst>
              <a:ext uri="{FF2B5EF4-FFF2-40B4-BE49-F238E27FC236}">
                <a16:creationId xmlns:a16="http://schemas.microsoft.com/office/drawing/2014/main" xmlns="" id="{DA5E92DE-5CC8-4872-AAAF-4CAA6A4F7183}"/>
              </a:ext>
            </a:extLst>
          </p:cNvPr>
          <p:cNvSpPr>
            <a:spLocks noChangeAspect="1" noChangeArrowheads="1"/>
          </p:cNvSpPr>
          <p:nvPr/>
        </p:nvSpPr>
        <p:spPr bwMode="auto">
          <a:xfrm>
            <a:off x="1581150" y="-2063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xmlns="" val="3371481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4294967295"/>
          </p:nvPr>
        </p:nvSpPr>
        <p:spPr>
          <a:xfrm>
            <a:off x="9697975" y="643741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10</a:t>
            </a:fld>
            <a:endParaRPr lang="en-US" dirty="0"/>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1981200" y="6093296"/>
            <a:ext cx="7543800" cy="1156356"/>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845818" y="0"/>
            <a:ext cx="10852695" cy="764704"/>
          </a:xfrm>
          <a:prstGeom prst="rect">
            <a:avLst/>
          </a:prstGeom>
          <a:solidFill>
            <a:srgbClr val="146C38"/>
          </a:solidFill>
        </p:spPr>
        <p:txBody>
          <a:bodyPr/>
          <a:lstStyle/>
          <a:p>
            <a:r>
              <a:rPr lang="en-US" sz="2400" dirty="0">
                <a:solidFill>
                  <a:prstClr val="white"/>
                </a:solidFill>
                <a:latin typeface="Arial" panose="020B0604020202020204" pitchFamily="34" charset="0"/>
                <a:ea typeface="+mj-ea"/>
                <a:cs typeface="Arial" panose="020B0604020202020204" pitchFamily="34" charset="0"/>
              </a:rPr>
              <a:t>About the MOU between the</a:t>
            </a:r>
            <a:r>
              <a:rPr lang="en-ZA" sz="2400" dirty="0">
                <a:solidFill>
                  <a:prstClr val="white"/>
                </a:solidFill>
                <a:latin typeface="Arial" panose="020B0604020202020204" pitchFamily="34" charset="0"/>
                <a:ea typeface="+mj-ea"/>
                <a:cs typeface="Arial" panose="020B0604020202020204" pitchFamily="34" charset="0"/>
              </a:rPr>
              <a:t> DSBD and DGRV - Preamble</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760E1EF-4200-1E08-8408-449A85B835D2}"/>
              </a:ext>
            </a:extLst>
          </p:cNvPr>
          <p:cNvSpPr txBox="1"/>
          <p:nvPr/>
        </p:nvSpPr>
        <p:spPr>
          <a:xfrm>
            <a:off x="805841" y="764704"/>
            <a:ext cx="11025734" cy="6290055"/>
          </a:xfrm>
          <a:prstGeom prst="rect">
            <a:avLst/>
          </a:prstGeom>
          <a:noFill/>
        </p:spPr>
        <p:txBody>
          <a:bodyPr wrap="square">
            <a:spAutoFit/>
          </a:bodyPr>
          <a:lstStyle/>
          <a:p>
            <a:pPr marL="342900" marR="0" lvl="0" indent="-342900" algn="just" defTabSz="914400" rtl="0" eaLnBrk="1" fontAlgn="auto" latinLnBrk="0" hangingPunct="1">
              <a:lnSpc>
                <a:spcPct val="150000"/>
              </a:lnSpc>
              <a:spcBef>
                <a:spcPct val="20000"/>
              </a:spcBef>
              <a:spcAft>
                <a:spcPts val="0"/>
              </a:spcAft>
              <a:buClrTx/>
              <a:buSzTx/>
              <a:buFont typeface="Wingdings" panose="05000000000000000000" pitchFamily="2" charset="2"/>
              <a:buChar char="Ø"/>
              <a:tabLst/>
              <a:defRPr/>
            </a:pPr>
            <a:r>
              <a:rPr lang="en-ZA" dirty="0">
                <a:solidFill>
                  <a:prstClr val="black"/>
                </a:solidFill>
                <a:latin typeface="Arial" panose="020B0604020202020204" pitchFamily="34" charset="0"/>
                <a:cs typeface="Arial" panose="020B0604020202020204" pitchFamily="34" charset="0"/>
              </a:rPr>
              <a:t>In August 2022 DSBD through a Memorandum of Understanding partnered with The German Co-operative Raiffeisen Confederation (DGRV), </a:t>
            </a:r>
            <a:r>
              <a:rPr lang="en-US" dirty="0">
                <a:solidFill>
                  <a:prstClr val="black"/>
                </a:solidFill>
                <a:latin typeface="Arial" panose="020B0604020202020204" pitchFamily="34" charset="0"/>
                <a:cs typeface="Arial" panose="020B0604020202020204" pitchFamily="34" charset="0"/>
              </a:rPr>
              <a:t>the following are the subheadings contained in the MOU:</a:t>
            </a:r>
          </a:p>
          <a:p>
            <a:pPr marR="0" lvl="0" algn="just" defTabSz="914400" rtl="0" eaLnBrk="1" fontAlgn="auto" latinLnBrk="0" hangingPunct="1">
              <a:lnSpc>
                <a:spcPct val="150000"/>
              </a:lnSpc>
              <a:spcBef>
                <a:spcPct val="20000"/>
              </a:spcBef>
              <a:spcAft>
                <a:spcPts val="0"/>
              </a:spcAft>
              <a:buClrTx/>
              <a:buSzTx/>
              <a:tabLst/>
              <a:defRPr/>
            </a:pPr>
            <a:r>
              <a:rPr lang="en-US" b="1" dirty="0">
                <a:solidFill>
                  <a:prstClr val="black"/>
                </a:solidFill>
                <a:latin typeface="Arial" panose="020B0604020202020204" pitchFamily="34" charset="0"/>
                <a:cs typeface="Arial" panose="020B0604020202020204" pitchFamily="34" charset="0"/>
              </a:rPr>
              <a:t>SECTION 1 - PREAMBLE</a:t>
            </a:r>
          </a:p>
          <a:p>
            <a:pPr marL="342900" lvl="0" indent="-342900" algn="just">
              <a:lnSpc>
                <a:spcPct val="115000"/>
              </a:lnSpc>
              <a:buFont typeface="+mj-lt"/>
              <a:buAutoNum type="alphaUcPeriod"/>
            </a:pPr>
            <a:r>
              <a:rPr lang="en-US" sz="1800" dirty="0">
                <a:solidFill>
                  <a:srgbClr val="000000"/>
                </a:solidFill>
                <a:effectLst/>
                <a:latin typeface="Arial" panose="020B0604020202020204" pitchFamily="34" charset="0"/>
                <a:ea typeface="Times New Roman" panose="02020603050405020304" pitchFamily="18" charset="0"/>
              </a:rPr>
              <a:t>The National Development Plan recognizes that the creation of jobs and economic growth requires a combination of initiatives that require direct state involvement, private sector partnerships, as well as the mobilization of civil society to take a pro-active interest in addressing the problems presented by poverty, unemployment, financial and socio-economic exclusion and marginalization of blacks, women, youth, and people with disabilities in South Africa.</a:t>
            </a:r>
          </a:p>
          <a:p>
            <a:pPr marL="342900" lvl="0" indent="-342900" algn="just">
              <a:lnSpc>
                <a:spcPct val="115000"/>
              </a:lnSpc>
              <a:spcAft>
                <a:spcPts val="1200"/>
              </a:spcAft>
              <a:buFont typeface="+mj-lt"/>
              <a:buAutoNum type="alphaUcPeriod"/>
            </a:pPr>
            <a:r>
              <a:rPr lang="en-US" b="1" dirty="0">
                <a:solidFill>
                  <a:srgbClr val="000000"/>
                </a:solidFill>
                <a:latin typeface="Arial" panose="020B0604020202020204" pitchFamily="34" charset="0"/>
                <a:ea typeface="Times New Roman" panose="02020603050405020304" pitchFamily="18" charset="0"/>
              </a:rPr>
              <a:t>DSBD</a:t>
            </a:r>
            <a:r>
              <a:rPr lang="en-US" dirty="0">
                <a:solidFill>
                  <a:srgbClr val="000000"/>
                </a:solidFill>
                <a:latin typeface="Arial" panose="020B0604020202020204" pitchFamily="34" charset="0"/>
                <a:ea typeface="Times New Roman" panose="02020603050405020304" pitchFamily="18" charset="0"/>
              </a:rPr>
              <a:t> - </a:t>
            </a:r>
            <a:r>
              <a:rPr lang="en-US" sz="1800" dirty="0">
                <a:solidFill>
                  <a:srgbClr val="000000"/>
                </a:solidFill>
                <a:effectLst/>
                <a:latin typeface="Arial" panose="020B0604020202020204" pitchFamily="34" charset="0"/>
                <a:ea typeface="Times New Roman" panose="02020603050405020304" pitchFamily="18" charset="0"/>
              </a:rPr>
              <a:t>through its Integrated Co-operatives Development Branch has a responsibility to facilitate the creation of an enabling environment for the development and growth of co-operatives in South Africa. </a:t>
            </a:r>
          </a:p>
          <a:p>
            <a:pPr marL="342900" lvl="0" indent="-342900" algn="just">
              <a:lnSpc>
                <a:spcPct val="115000"/>
              </a:lnSpc>
              <a:spcAft>
                <a:spcPts val="1200"/>
              </a:spcAft>
              <a:buFont typeface="+mj-lt"/>
              <a:buAutoNum type="alphaUcPeriod"/>
            </a:pPr>
            <a:r>
              <a:rPr lang="en-US" sz="1800" b="1" dirty="0">
                <a:solidFill>
                  <a:srgbClr val="000000"/>
                </a:solidFill>
                <a:effectLst/>
                <a:latin typeface="Arial" panose="020B0604020202020204" pitchFamily="34" charset="0"/>
                <a:ea typeface="Times New Roman" panose="02020603050405020304" pitchFamily="18" charset="0"/>
              </a:rPr>
              <a:t>DSBD</a:t>
            </a:r>
            <a:r>
              <a:rPr lang="en-US" sz="1800" dirty="0">
                <a:solidFill>
                  <a:srgbClr val="000000"/>
                </a:solidFill>
                <a:effectLst/>
                <a:latin typeface="Arial" panose="020B0604020202020204" pitchFamily="34" charset="0"/>
                <a:ea typeface="Times New Roman" panose="02020603050405020304" pitchFamily="18" charset="0"/>
              </a:rPr>
              <a:t> aims to forge partnerships with other spheres of Government and Private Institutions for the development of sustainable co-operatives through the upskilling and development of their human resource capacities, understanding of co-operatives principles and values through the provision of technical entrepreneurship, management skills and co-operatives education and training. </a:t>
            </a:r>
            <a:endParaRPr lang="en-ZA" dirty="0">
              <a:latin typeface="Times New Roman" panose="02020603050405020304" pitchFamily="18" charset="0"/>
              <a:ea typeface="Times New Roman" panose="02020603050405020304" pitchFamily="18" charset="0"/>
            </a:endParaRPr>
          </a:p>
          <a:p>
            <a:pPr marL="342900" lvl="0" indent="-342900" algn="just">
              <a:lnSpc>
                <a:spcPct val="115000"/>
              </a:lnSpc>
              <a:spcAft>
                <a:spcPts val="1200"/>
              </a:spcAft>
              <a:buFont typeface="+mj-lt"/>
              <a:buAutoNum type="alphaUcPeriod"/>
            </a:pPr>
            <a:r>
              <a:rPr lang="en-US" sz="1800" b="1" dirty="0">
                <a:solidFill>
                  <a:srgbClr val="000000"/>
                </a:solidFill>
                <a:effectLst/>
                <a:latin typeface="Arial" panose="020B0604020202020204" pitchFamily="34" charset="0"/>
                <a:ea typeface="Times New Roman" panose="02020603050405020304" pitchFamily="18" charset="0"/>
              </a:rPr>
              <a:t>DSBD</a:t>
            </a:r>
            <a:r>
              <a:rPr lang="en-US" sz="1800" dirty="0">
                <a:solidFill>
                  <a:srgbClr val="000000"/>
                </a:solidFill>
                <a:effectLst/>
                <a:latin typeface="Arial" panose="020B0604020202020204" pitchFamily="34" charset="0"/>
                <a:ea typeface="Times New Roman" panose="02020603050405020304" pitchFamily="18" charset="0"/>
              </a:rPr>
              <a:t> requires the co-operation of various local institutions like DGRV involved in the promotion of co-operatives to achieve its mandate. </a:t>
            </a:r>
            <a:endParaRPr lang="en-ZA"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lphaUcPeriod"/>
            </a:pPr>
            <a:endParaRPr lang="en-ZA"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93384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4294967295"/>
          </p:nvPr>
        </p:nvSpPr>
        <p:spPr>
          <a:xfrm>
            <a:off x="9564913" y="643741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11</a:t>
            </a:fld>
            <a:endParaRPr lang="en-US" dirty="0"/>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1981200" y="6093296"/>
            <a:ext cx="7543800" cy="1156356"/>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845818" y="0"/>
            <a:ext cx="10852695" cy="764704"/>
          </a:xfrm>
          <a:prstGeom prst="rect">
            <a:avLst/>
          </a:prstGeom>
          <a:solidFill>
            <a:srgbClr val="146C38"/>
          </a:solidFill>
        </p:spPr>
        <p:txBody>
          <a:bodyPr/>
          <a:lstStyle/>
          <a:p>
            <a:r>
              <a:rPr lang="en-US" sz="2400" dirty="0">
                <a:solidFill>
                  <a:prstClr val="white"/>
                </a:solidFill>
                <a:latin typeface="Arial" panose="020B0604020202020204" pitchFamily="34" charset="0"/>
                <a:ea typeface="+mj-ea"/>
                <a:cs typeface="Arial" panose="020B0604020202020204" pitchFamily="34" charset="0"/>
              </a:rPr>
              <a:t>About the MOU between the</a:t>
            </a:r>
            <a:r>
              <a:rPr lang="en-ZA" sz="2400" dirty="0">
                <a:solidFill>
                  <a:prstClr val="white"/>
                </a:solidFill>
                <a:latin typeface="Arial" panose="020B0604020202020204" pitchFamily="34" charset="0"/>
                <a:ea typeface="+mj-ea"/>
                <a:cs typeface="Arial" panose="020B0604020202020204" pitchFamily="34" charset="0"/>
              </a:rPr>
              <a:t> DSBD and DGRV – Preamble (</a:t>
            </a:r>
            <a:r>
              <a:rPr lang="en-ZA" sz="2400" dirty="0" err="1">
                <a:solidFill>
                  <a:prstClr val="white"/>
                </a:solidFill>
                <a:latin typeface="Arial" panose="020B0604020202020204" pitchFamily="34" charset="0"/>
                <a:ea typeface="+mj-ea"/>
                <a:cs typeface="Arial" panose="020B0604020202020204" pitchFamily="34" charset="0"/>
              </a:rPr>
              <a:t>Cont</a:t>
            </a:r>
            <a:r>
              <a:rPr lang="en-ZA" sz="2400" dirty="0">
                <a:solidFill>
                  <a:prstClr val="white"/>
                </a:solidFill>
                <a:latin typeface="Arial" panose="020B0604020202020204" pitchFamily="34" charset="0"/>
                <a:ea typeface="+mj-ea"/>
                <a:cs typeface="Arial" panose="020B0604020202020204" pitchFamily="34" charset="0"/>
              </a:rPr>
              <a:t>)</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760E1EF-4200-1E08-8408-449A85B835D2}"/>
              </a:ext>
            </a:extLst>
          </p:cNvPr>
          <p:cNvSpPr txBox="1"/>
          <p:nvPr/>
        </p:nvSpPr>
        <p:spPr>
          <a:xfrm>
            <a:off x="805841" y="764704"/>
            <a:ext cx="10892672" cy="3087640"/>
          </a:xfrm>
          <a:prstGeom prst="rect">
            <a:avLst/>
          </a:prstGeom>
          <a:noFill/>
        </p:spPr>
        <p:txBody>
          <a:bodyPr wrap="square">
            <a:spAutoFit/>
          </a:bodyPr>
          <a:lstStyle/>
          <a:p>
            <a:pPr lvl="0" algn="just">
              <a:lnSpc>
                <a:spcPct val="115000"/>
              </a:lnSpc>
              <a:spcBef>
                <a:spcPts val="600"/>
              </a:spcBef>
              <a:spcAft>
                <a:spcPts val="1200"/>
              </a:spcAft>
            </a:pPr>
            <a:r>
              <a:rPr lang="en-US" sz="2400" b="1" dirty="0">
                <a:solidFill>
                  <a:srgbClr val="000000"/>
                </a:solidFill>
                <a:effectLst/>
                <a:latin typeface="Arial" panose="020B0604020202020204" pitchFamily="34" charset="0"/>
                <a:ea typeface="Times New Roman" panose="02020603050405020304" pitchFamily="18" charset="0"/>
              </a:rPr>
              <a:t>E. DGRV’s</a:t>
            </a:r>
            <a:r>
              <a:rPr lang="en-US" sz="2400" dirty="0">
                <a:solidFill>
                  <a:srgbClr val="000000"/>
                </a:solidFill>
                <a:effectLst/>
                <a:latin typeface="Arial" panose="020B0604020202020204" pitchFamily="34" charset="0"/>
                <a:ea typeface="Times New Roman" panose="02020603050405020304" pitchFamily="18" charset="0"/>
              </a:rPr>
              <a:t> mission in SADC in general and in South Africa in particular, is to use its over 200 years of co-operatives tradition and experience to contribute towards supporting and increasing the number of co-operatively organized groups that are actively participating in economic activity, income generation, job creation and poverty alleviation through working with recognized representative organizations, the government, and other stakeholders.</a:t>
            </a:r>
            <a:endParaRPr lang="en-ZA" sz="24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mj-lt"/>
              <a:buAutoNum type="alphaUcPeriod"/>
            </a:pPr>
            <a:endParaRPr lang="en-ZA"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657265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4294967295"/>
          </p:nvPr>
        </p:nvSpPr>
        <p:spPr>
          <a:xfrm>
            <a:off x="9697975" y="639899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12</a:t>
            </a:fld>
            <a:endParaRPr lang="en-US" dirty="0"/>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1981200" y="6093296"/>
            <a:ext cx="7543800" cy="1156356"/>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845818" y="0"/>
            <a:ext cx="10852695" cy="764704"/>
          </a:xfrm>
          <a:prstGeom prst="rect">
            <a:avLst/>
          </a:prstGeom>
          <a:solidFill>
            <a:srgbClr val="146C38"/>
          </a:solidFill>
        </p:spPr>
        <p:txBody>
          <a:bodyPr/>
          <a:lstStyle/>
          <a:p>
            <a:r>
              <a:rPr lang="en-US" sz="2400" dirty="0">
                <a:solidFill>
                  <a:prstClr val="white"/>
                </a:solidFill>
                <a:latin typeface="Arial" panose="020B0604020202020204" pitchFamily="34" charset="0"/>
                <a:ea typeface="+mj-ea"/>
                <a:cs typeface="Arial" panose="020B0604020202020204" pitchFamily="34" charset="0"/>
              </a:rPr>
              <a:t>About the MOU between the</a:t>
            </a:r>
            <a:r>
              <a:rPr lang="en-ZA" sz="2400" dirty="0">
                <a:solidFill>
                  <a:prstClr val="white"/>
                </a:solidFill>
                <a:latin typeface="Arial" panose="020B0604020202020204" pitchFamily="34" charset="0"/>
                <a:ea typeface="+mj-ea"/>
                <a:cs typeface="Arial" panose="020B0604020202020204" pitchFamily="34" charset="0"/>
              </a:rPr>
              <a:t> DSBD and DGRV – Preamble (</a:t>
            </a:r>
            <a:r>
              <a:rPr lang="en-ZA" sz="2400" dirty="0" err="1">
                <a:solidFill>
                  <a:prstClr val="white"/>
                </a:solidFill>
                <a:latin typeface="Arial" panose="020B0604020202020204" pitchFamily="34" charset="0"/>
                <a:ea typeface="+mj-ea"/>
                <a:cs typeface="Arial" panose="020B0604020202020204" pitchFamily="34" charset="0"/>
              </a:rPr>
              <a:t>Cont</a:t>
            </a:r>
            <a:r>
              <a:rPr lang="en-ZA" sz="2400" dirty="0">
                <a:solidFill>
                  <a:prstClr val="white"/>
                </a:solidFill>
                <a:latin typeface="Arial" panose="020B0604020202020204" pitchFamily="34" charset="0"/>
                <a:ea typeface="+mj-ea"/>
                <a:cs typeface="Arial" panose="020B0604020202020204" pitchFamily="34" charset="0"/>
              </a:rPr>
              <a:t>)</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760E1EF-4200-1E08-8408-449A85B835D2}"/>
              </a:ext>
            </a:extLst>
          </p:cNvPr>
          <p:cNvSpPr txBox="1"/>
          <p:nvPr/>
        </p:nvSpPr>
        <p:spPr>
          <a:xfrm>
            <a:off x="805841" y="764704"/>
            <a:ext cx="10892672" cy="5052152"/>
          </a:xfrm>
          <a:prstGeom prst="rect">
            <a:avLst/>
          </a:prstGeom>
          <a:noFill/>
        </p:spPr>
        <p:txBody>
          <a:bodyPr wrap="square">
            <a:spAutoFit/>
          </a:bodyPr>
          <a:lstStyle/>
          <a:p>
            <a:pPr lvl="0" algn="just">
              <a:lnSpc>
                <a:spcPct val="115000"/>
              </a:lnSpc>
              <a:spcAft>
                <a:spcPts val="1200"/>
              </a:spcAft>
            </a:pPr>
            <a:r>
              <a:rPr lang="en-US" sz="1800" dirty="0">
                <a:effectLst/>
                <a:latin typeface="Arial" panose="020B0604020202020204" pitchFamily="34" charset="0"/>
                <a:ea typeface="Times New Roman" panose="02020603050405020304" pitchFamily="18" charset="0"/>
              </a:rPr>
              <a:t>F. The </a:t>
            </a:r>
            <a:r>
              <a:rPr lang="en-US" sz="1800" b="1" dirty="0">
                <a:effectLst/>
                <a:latin typeface="Arial" panose="020B0604020202020204" pitchFamily="34" charset="0"/>
                <a:ea typeface="Times New Roman" panose="02020603050405020304" pitchFamily="18" charset="0"/>
              </a:rPr>
              <a:t>Parties</a:t>
            </a:r>
            <a:r>
              <a:rPr lang="en-US" sz="1800" dirty="0">
                <a:effectLst/>
                <a:latin typeface="Arial" panose="020B0604020202020204" pitchFamily="34" charset="0"/>
                <a:ea typeface="Times New Roman" panose="02020603050405020304" pitchFamily="18" charset="0"/>
              </a:rPr>
              <a:t> acknowledge their distinct and complementary roles and hereby confirm a common commitment to jointly embark on supporting and facilitating the development from preformation to fully sustainable co-operatives at local government level. </a:t>
            </a:r>
            <a:endParaRPr lang="en-ZA" sz="1800" dirty="0">
              <a:effectLst/>
              <a:latin typeface="Times New Roman" panose="02020603050405020304" pitchFamily="18" charset="0"/>
              <a:ea typeface="Times New Roman" panose="02020603050405020304" pitchFamily="18" charset="0"/>
            </a:endParaRPr>
          </a:p>
          <a:p>
            <a:pPr marL="457200">
              <a:lnSpc>
                <a:spcPct val="115000"/>
              </a:lnSpc>
            </a:pPr>
            <a:r>
              <a:rPr lang="en-US" sz="1800" dirty="0">
                <a:effectLst/>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pPr lvl="0" algn="just">
              <a:lnSpc>
                <a:spcPct val="115000"/>
              </a:lnSpc>
            </a:pPr>
            <a:r>
              <a:rPr lang="en-US" sz="1800" dirty="0">
                <a:effectLst/>
                <a:latin typeface="Arial" panose="020B0604020202020204" pitchFamily="34" charset="0"/>
                <a:ea typeface="Times New Roman" panose="02020603050405020304" pitchFamily="18" charset="0"/>
              </a:rPr>
              <a:t>G. The </a:t>
            </a:r>
            <a:r>
              <a:rPr lang="en-US" sz="1800" b="1" dirty="0">
                <a:effectLst/>
                <a:latin typeface="Arial" panose="020B0604020202020204" pitchFamily="34" charset="0"/>
                <a:ea typeface="Times New Roman" panose="02020603050405020304" pitchFamily="18" charset="0"/>
              </a:rPr>
              <a:t>Parties</a:t>
            </a:r>
            <a:r>
              <a:rPr lang="en-US" sz="1800" dirty="0">
                <a:effectLst/>
                <a:latin typeface="Arial" panose="020B0604020202020204" pitchFamily="34" charset="0"/>
                <a:ea typeface="Times New Roman" panose="02020603050405020304" pitchFamily="18" charset="0"/>
              </a:rPr>
              <a:t> further commit themselves to provide such support and facilitation within the current legal framework for the development of viable, autonomous, self-reliant, and self-sustaining co-operatives, able to grasp opportunities presented by various government </a:t>
            </a:r>
            <a:r>
              <a:rPr lang="en-US" sz="1800" dirty="0" err="1">
                <a:effectLst/>
                <a:latin typeface="Arial" panose="020B0604020202020204" pitchFamily="34" charset="0"/>
                <a:ea typeface="Times New Roman" panose="02020603050405020304" pitchFamily="18" charset="0"/>
              </a:rPr>
              <a:t>programmes</a:t>
            </a:r>
            <a:r>
              <a:rPr lang="en-US" sz="1800" dirty="0">
                <a:effectLst/>
                <a:latin typeface="Arial" panose="020B0604020202020204" pitchFamily="34" charset="0"/>
                <a:ea typeface="Times New Roman" panose="02020603050405020304" pitchFamily="18" charset="0"/>
              </a:rPr>
              <a:t> not limited to procurement set-asides, community works program and indigent support.</a:t>
            </a:r>
            <a:endParaRPr lang="en-ZA" sz="1800" dirty="0">
              <a:effectLst/>
              <a:latin typeface="Times New Roman" panose="02020603050405020304" pitchFamily="18" charset="0"/>
              <a:ea typeface="Times New Roman" panose="02020603050405020304" pitchFamily="18" charset="0"/>
            </a:endParaRPr>
          </a:p>
          <a:p>
            <a:pPr marL="457200">
              <a:lnSpc>
                <a:spcPct val="115000"/>
              </a:lnSpc>
            </a:pPr>
            <a:r>
              <a:rPr lang="en-ZA" sz="1800" b="1" dirty="0">
                <a:effectLst/>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r>
              <a:rPr lang="en-ZA" sz="1800" b="1" dirty="0">
                <a:effectLst/>
                <a:latin typeface="Arial" panose="020B0604020202020204" pitchFamily="34" charset="0"/>
                <a:ea typeface="Times New Roman" panose="02020603050405020304" pitchFamily="18" charset="0"/>
              </a:rPr>
              <a:t>H. AND now therefore </a:t>
            </a:r>
            <a:r>
              <a:rPr lang="en-ZA" sz="1800" b="1" dirty="0">
                <a:solidFill>
                  <a:srgbClr val="000000"/>
                </a:solidFill>
                <a:effectLst/>
                <a:latin typeface="Arial" panose="020B0604020202020204" pitchFamily="34" charset="0"/>
                <a:ea typeface="Times New Roman" panose="02020603050405020304" pitchFamily="18" charset="0"/>
              </a:rPr>
              <a:t>the parties</a:t>
            </a:r>
            <a:r>
              <a:rPr lang="en-ZA" sz="1800" dirty="0">
                <a:solidFill>
                  <a:srgbClr val="000000"/>
                </a:solidFill>
                <a:effectLst/>
                <a:latin typeface="Arial" panose="020B0604020202020204" pitchFamily="34" charset="0"/>
                <a:ea typeface="Times New Roman" panose="02020603050405020304" pitchFamily="18" charset="0"/>
              </a:rPr>
              <a:t> wish to regulate their relationship by concluding this MoU, with the intention of providing in writing the terms and conditions of their collaboration. The Parties understand that this MoU does not create any </a:t>
            </a:r>
            <a:r>
              <a:rPr lang="en-US" sz="1800" dirty="0">
                <a:solidFill>
                  <a:srgbClr val="000000"/>
                </a:solidFill>
                <a:effectLst/>
                <a:latin typeface="Arial" panose="020B0604020202020204" pitchFamily="34" charset="0"/>
                <a:ea typeface="Times New Roman" panose="02020603050405020304" pitchFamily="18" charset="0"/>
              </a:rPr>
              <a:t>obligations on either party and that the overall intent is to collaborate and work together on areas identified in the MoU. It is further understood that specific </a:t>
            </a:r>
            <a:r>
              <a:rPr lang="en-US" sz="1800" dirty="0" err="1">
                <a:solidFill>
                  <a:srgbClr val="000000"/>
                </a:solidFill>
                <a:effectLst/>
                <a:latin typeface="Arial" panose="020B0604020202020204" pitchFamily="34" charset="0"/>
                <a:ea typeface="Times New Roman" panose="02020603050405020304" pitchFamily="18" charset="0"/>
              </a:rPr>
              <a:t>programmes</a:t>
            </a:r>
            <a:r>
              <a:rPr lang="en-US" sz="1800" dirty="0">
                <a:solidFill>
                  <a:srgbClr val="000000"/>
                </a:solidFill>
                <a:effectLst/>
                <a:latin typeface="Arial" panose="020B0604020202020204" pitchFamily="34" charset="0"/>
                <a:ea typeface="Times New Roman" panose="02020603050405020304" pitchFamily="18" charset="0"/>
              </a:rPr>
              <a:t> and projects to be implemented under this MoU will be determined and agreed to jointly by the parties on a case by case basis and in the event the parties embark on a project, it will be on the basis of a specific work, </a:t>
            </a:r>
            <a:r>
              <a:rPr lang="en-US" sz="1800" dirty="0" err="1">
                <a:solidFill>
                  <a:srgbClr val="000000"/>
                </a:solidFill>
                <a:effectLst/>
                <a:latin typeface="Arial" panose="020B0604020202020204" pitchFamily="34" charset="0"/>
                <a:ea typeface="Times New Roman" panose="02020603050405020304" pitchFamily="18" charset="0"/>
              </a:rPr>
              <a:t>programme</a:t>
            </a:r>
            <a:r>
              <a:rPr lang="en-US" sz="1800" dirty="0">
                <a:solidFill>
                  <a:srgbClr val="000000"/>
                </a:solidFill>
                <a:effectLst/>
                <a:latin typeface="Arial" panose="020B0604020202020204" pitchFamily="34" charset="0"/>
                <a:ea typeface="Times New Roman" panose="02020603050405020304" pitchFamily="18" charset="0"/>
              </a:rPr>
              <a:t> implementation plan and/ or Service Level Agreement.</a:t>
            </a:r>
            <a:endParaRPr lang="en-ZA"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893886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4294967295"/>
          </p:nvPr>
        </p:nvSpPr>
        <p:spPr>
          <a:xfrm>
            <a:off x="9906000" y="643201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13</a:t>
            </a:fld>
            <a:endParaRPr lang="en-US" dirty="0"/>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1981200" y="6093296"/>
            <a:ext cx="7543800" cy="1156356"/>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845818" y="0"/>
            <a:ext cx="10852695" cy="764704"/>
          </a:xfrm>
          <a:prstGeom prst="rect">
            <a:avLst/>
          </a:prstGeom>
          <a:solidFill>
            <a:srgbClr val="146C38"/>
          </a:solidFill>
        </p:spPr>
        <p:txBody>
          <a:bodyPr/>
          <a:lstStyle/>
          <a:p>
            <a:r>
              <a:rPr lang="en-US" sz="2400" dirty="0">
                <a:solidFill>
                  <a:prstClr val="white"/>
                </a:solidFill>
                <a:latin typeface="Arial" panose="020B0604020202020204" pitchFamily="34" charset="0"/>
                <a:ea typeface="+mj-ea"/>
                <a:cs typeface="Arial" panose="020B0604020202020204" pitchFamily="34" charset="0"/>
              </a:rPr>
              <a:t>About the MOU between the</a:t>
            </a:r>
            <a:r>
              <a:rPr lang="en-ZA" sz="2400" dirty="0">
                <a:solidFill>
                  <a:prstClr val="white"/>
                </a:solidFill>
                <a:latin typeface="Arial" panose="020B0604020202020204" pitchFamily="34" charset="0"/>
                <a:ea typeface="+mj-ea"/>
                <a:cs typeface="Arial" panose="020B0604020202020204" pitchFamily="34" charset="0"/>
              </a:rPr>
              <a:t> DSBD and DGRV</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760E1EF-4200-1E08-8408-449A85B835D2}"/>
              </a:ext>
            </a:extLst>
          </p:cNvPr>
          <p:cNvSpPr txBox="1"/>
          <p:nvPr/>
        </p:nvSpPr>
        <p:spPr>
          <a:xfrm>
            <a:off x="805841" y="764704"/>
            <a:ext cx="10892672" cy="6141681"/>
          </a:xfrm>
          <a:prstGeom prst="rect">
            <a:avLst/>
          </a:prstGeom>
          <a:noFill/>
        </p:spPr>
        <p:txBody>
          <a:bodyPr wrap="square">
            <a:spAutoFit/>
          </a:bodyPr>
          <a:lstStyle/>
          <a:p>
            <a:pPr lvl="0">
              <a:spcBef>
                <a:spcPts val="1200"/>
              </a:spcBef>
            </a:pPr>
            <a:endParaRPr lang="en-US" sz="1800" b="1" kern="0" dirty="0">
              <a:effectLst/>
              <a:latin typeface="Verdana" panose="020B0604030504040204" pitchFamily="34" charset="0"/>
              <a:ea typeface="Times New Roman" panose="02020603050405020304" pitchFamily="18" charset="0"/>
              <a:cs typeface="Times New Roman" panose="02020603050405020304" pitchFamily="18" charset="0"/>
            </a:endParaRPr>
          </a:p>
          <a:p>
            <a:pPr lvl="0">
              <a:spcBef>
                <a:spcPts val="1200"/>
              </a:spcBef>
            </a:pPr>
            <a:r>
              <a:rPr lang="en-US" sz="1800" b="1" kern="0" dirty="0">
                <a:effectLst/>
                <a:latin typeface="Verdana" panose="020B0604030504040204" pitchFamily="34" charset="0"/>
                <a:ea typeface="Times New Roman" panose="02020603050405020304" pitchFamily="18" charset="0"/>
                <a:cs typeface="Times New Roman" panose="02020603050405020304" pitchFamily="18" charset="0"/>
              </a:rPr>
              <a:t>SECTION 2 – ABBREVIATIONS (DEFINITIONS) AND INTERPRETATIONS</a:t>
            </a:r>
          </a:p>
          <a:p>
            <a:pPr lvl="0">
              <a:lnSpc>
                <a:spcPct val="115000"/>
              </a:lnSpc>
              <a:spcBef>
                <a:spcPts val="1200"/>
              </a:spcBef>
            </a:pPr>
            <a:endParaRPr lang="en-US" sz="1800" b="1" kern="0" dirty="0">
              <a:solidFill>
                <a:srgbClr val="2E74B5"/>
              </a:solidFill>
              <a:effectLst/>
              <a:latin typeface="Verdana" panose="020B0604030504040204" pitchFamily="34" charset="0"/>
              <a:ea typeface="Times New Roman" panose="02020603050405020304" pitchFamily="18" charset="0"/>
              <a:cs typeface="Times New Roman" panose="02020603050405020304" pitchFamily="18" charset="0"/>
            </a:endParaRPr>
          </a:p>
          <a:p>
            <a:pPr lvl="0">
              <a:lnSpc>
                <a:spcPct val="115000"/>
              </a:lnSpc>
              <a:spcBef>
                <a:spcPts val="1200"/>
              </a:spcBef>
            </a:pPr>
            <a:r>
              <a:rPr lang="en-US" b="1" kern="0" dirty="0">
                <a:latin typeface="Verdana" panose="020B0604030504040204" pitchFamily="34" charset="0"/>
                <a:ea typeface="Times New Roman" panose="02020603050405020304" pitchFamily="18" charset="0"/>
                <a:cs typeface="Times New Roman" panose="02020603050405020304" pitchFamily="18" charset="0"/>
              </a:rPr>
              <a:t>SECTION 3 - </a:t>
            </a:r>
            <a:r>
              <a:rPr lang="en-US" sz="1800" b="1" kern="0" dirty="0">
                <a:effectLst/>
                <a:latin typeface="Verdana" panose="020B0604030504040204" pitchFamily="34" charset="0"/>
                <a:ea typeface="Times New Roman" panose="02020603050405020304" pitchFamily="18" charset="0"/>
                <a:cs typeface="Times New Roman" panose="02020603050405020304" pitchFamily="18" charset="0"/>
              </a:rPr>
              <a:t>THE AIM OF THIS MEMORANDUM</a:t>
            </a:r>
            <a:endParaRPr lang="en-ZA" sz="1800" b="1" kern="0" dirty="0">
              <a:effectLst/>
              <a:latin typeface="Verdana" panose="020B0604030504040204" pitchFamily="34" charset="0"/>
              <a:ea typeface="Times New Roman" panose="02020603050405020304" pitchFamily="18" charset="0"/>
              <a:cs typeface="Times New Roman" panose="02020603050405020304" pitchFamily="18" charset="0"/>
            </a:endParaRPr>
          </a:p>
          <a:p>
            <a:pPr marL="457200" indent="-457200" algn="just">
              <a:lnSpc>
                <a:spcPct val="115000"/>
              </a:lnSpc>
            </a:pPr>
            <a:r>
              <a:rPr lang="en-US" sz="1800" dirty="0">
                <a:effectLst/>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pPr marL="457200" indent="-457200" algn="just">
              <a:lnSpc>
                <a:spcPct val="115000"/>
              </a:lnSpc>
            </a:pPr>
            <a:r>
              <a:rPr lang="en-US" sz="1800" dirty="0">
                <a:effectLst/>
                <a:latin typeface="Arial" panose="020B0604020202020204" pitchFamily="34" charset="0"/>
                <a:ea typeface="Times New Roman" panose="02020603050405020304" pitchFamily="18" charset="0"/>
              </a:rPr>
              <a:t>3.1	To ensure responsive local government that is effective, efficient and economically able to promote local economic development – through coordinated facilitation and delivery of capacity building, technical and institutional support to municipalities working with Co-operatives, government development agencies and sector departments, to achieve an outcome driven local economic development that empowers all role players to actively contribute inclusive local economic development and sustainable communities that–</a:t>
            </a:r>
            <a:endParaRPr lang="en-ZA" sz="1800" dirty="0">
              <a:effectLst/>
              <a:latin typeface="Times New Roman" panose="02020603050405020304" pitchFamily="18" charset="0"/>
              <a:ea typeface="Times New Roman" panose="02020603050405020304" pitchFamily="18" charset="0"/>
            </a:endParaRPr>
          </a:p>
          <a:p>
            <a:pPr marL="342900" lvl="0" indent="-342900" algn="just">
              <a:lnSpc>
                <a:spcPct val="115000"/>
              </a:lnSpc>
              <a:spcBef>
                <a:spcPts val="600"/>
              </a:spcBef>
              <a:spcAft>
                <a:spcPts val="600"/>
              </a:spcAft>
              <a:buFont typeface="+mj-lt"/>
              <a:buAutoNum type="alphaLcParenR"/>
            </a:pPr>
            <a:r>
              <a:rPr lang="en-US" sz="1800" dirty="0">
                <a:effectLst/>
                <a:latin typeface="Arial" panose="020B0604020202020204" pitchFamily="34" charset="0"/>
                <a:ea typeface="Times New Roman" panose="02020603050405020304" pitchFamily="18" charset="0"/>
              </a:rPr>
              <a:t>are socially cohesive and united;</a:t>
            </a:r>
            <a:endParaRPr lang="en-ZA" sz="1800" dirty="0">
              <a:effectLst/>
              <a:latin typeface="Times New Roman" panose="02020603050405020304" pitchFamily="18" charset="0"/>
              <a:ea typeface="Times New Roman" panose="02020603050405020304" pitchFamily="18" charset="0"/>
            </a:endParaRPr>
          </a:p>
          <a:p>
            <a:pPr marL="342900" lvl="0" indent="-342900" algn="just">
              <a:lnSpc>
                <a:spcPct val="115000"/>
              </a:lnSpc>
              <a:spcBef>
                <a:spcPts val="600"/>
              </a:spcBef>
              <a:spcAft>
                <a:spcPts val="600"/>
              </a:spcAft>
              <a:buFont typeface="+mj-lt"/>
              <a:buAutoNum type="alphaLcParenR"/>
            </a:pPr>
            <a:r>
              <a:rPr lang="en-US" sz="1800" dirty="0">
                <a:effectLst/>
                <a:latin typeface="Arial" panose="020B0604020202020204" pitchFamily="34" charset="0"/>
                <a:ea typeface="Times New Roman" panose="02020603050405020304" pitchFamily="18" charset="0"/>
              </a:rPr>
              <a:t>are capable of taking an active role in the improvement of their socio-economic status; </a:t>
            </a:r>
            <a:endParaRPr lang="en-ZA" sz="1800" dirty="0">
              <a:effectLst/>
              <a:latin typeface="Times New Roman" panose="02020603050405020304" pitchFamily="18" charset="0"/>
              <a:ea typeface="Times New Roman" panose="02020603050405020304" pitchFamily="18" charset="0"/>
            </a:endParaRPr>
          </a:p>
          <a:p>
            <a:pPr marL="342900" lvl="0" indent="-342900" algn="just">
              <a:lnSpc>
                <a:spcPct val="115000"/>
              </a:lnSpc>
              <a:spcBef>
                <a:spcPts val="600"/>
              </a:spcBef>
              <a:spcAft>
                <a:spcPts val="600"/>
              </a:spcAft>
              <a:buFont typeface="+mj-lt"/>
              <a:buAutoNum type="alphaLcParenR"/>
            </a:pPr>
            <a:r>
              <a:rPr lang="en-US" sz="1800" dirty="0">
                <a:effectLst/>
                <a:latin typeface="Arial" panose="020B0604020202020204" pitchFamily="34" charset="0"/>
                <a:ea typeface="Times New Roman" panose="02020603050405020304" pitchFamily="18" charset="0"/>
              </a:rPr>
              <a:t>are less dependent on social grant support; </a:t>
            </a:r>
            <a:endParaRPr lang="en-ZA" sz="1800" dirty="0">
              <a:effectLst/>
              <a:latin typeface="Times New Roman" panose="02020603050405020304" pitchFamily="18" charset="0"/>
              <a:ea typeface="Times New Roman" panose="02020603050405020304" pitchFamily="18" charset="0"/>
            </a:endParaRPr>
          </a:p>
          <a:p>
            <a:pPr marL="342900" lvl="0" indent="-342900" algn="just">
              <a:lnSpc>
                <a:spcPct val="115000"/>
              </a:lnSpc>
              <a:spcBef>
                <a:spcPts val="600"/>
              </a:spcBef>
              <a:spcAft>
                <a:spcPts val="600"/>
              </a:spcAft>
              <a:buFont typeface="+mj-lt"/>
              <a:buAutoNum type="alphaLcParenR"/>
            </a:pPr>
            <a:r>
              <a:rPr lang="en-US" sz="1800" dirty="0">
                <a:effectLst/>
                <a:latin typeface="Arial" panose="020B0604020202020204" pitchFamily="34" charset="0"/>
                <a:ea typeface="Times New Roman" panose="02020603050405020304" pitchFamily="18" charset="0"/>
              </a:rPr>
              <a:t>have access to affordable financial services from their own cooperative banks;  </a:t>
            </a:r>
            <a:endParaRPr lang="en-ZA"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r>
              <a:rPr lang="en-US" sz="1800" b="1" kern="0" dirty="0">
                <a:effectLst/>
                <a:latin typeface="Verdana" panose="020B0604030504040204" pitchFamily="34" charset="0"/>
                <a:ea typeface="Times New Roman" panose="02020603050405020304" pitchFamily="18" charset="0"/>
                <a:cs typeface="Times New Roman" panose="02020603050405020304" pitchFamily="18" charset="0"/>
              </a:rPr>
              <a:t>  </a:t>
            </a:r>
            <a:endParaRPr lang="en-ZA" sz="1800" b="1" kern="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20144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4294967295"/>
          </p:nvPr>
        </p:nvSpPr>
        <p:spPr>
          <a:xfrm>
            <a:off x="9965635" y="644485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14</a:t>
            </a:fld>
            <a:endParaRPr lang="en-US" dirty="0"/>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1524000" y="5960735"/>
            <a:ext cx="7543800" cy="1156356"/>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845818" y="0"/>
            <a:ext cx="10852695" cy="764704"/>
          </a:xfrm>
          <a:prstGeom prst="rect">
            <a:avLst/>
          </a:prstGeom>
          <a:solidFill>
            <a:srgbClr val="146C38"/>
          </a:solidFill>
        </p:spPr>
        <p:txBody>
          <a:bodyPr/>
          <a:lstStyle/>
          <a:p>
            <a:r>
              <a:rPr lang="en-US" sz="2400" dirty="0">
                <a:solidFill>
                  <a:prstClr val="white"/>
                </a:solidFill>
                <a:latin typeface="Arial" panose="020B0604020202020204" pitchFamily="34" charset="0"/>
                <a:ea typeface="+mj-ea"/>
                <a:cs typeface="Arial" panose="020B0604020202020204" pitchFamily="34" charset="0"/>
              </a:rPr>
              <a:t>About the MOU between the</a:t>
            </a:r>
            <a:r>
              <a:rPr lang="en-ZA" sz="2400" dirty="0">
                <a:solidFill>
                  <a:prstClr val="white"/>
                </a:solidFill>
                <a:latin typeface="Arial" panose="020B0604020202020204" pitchFamily="34" charset="0"/>
                <a:ea typeface="+mj-ea"/>
                <a:cs typeface="Arial" panose="020B0604020202020204" pitchFamily="34" charset="0"/>
              </a:rPr>
              <a:t> DSBD and DGRV</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760E1EF-4200-1E08-8408-449A85B835D2}"/>
              </a:ext>
            </a:extLst>
          </p:cNvPr>
          <p:cNvSpPr txBox="1"/>
          <p:nvPr/>
        </p:nvSpPr>
        <p:spPr>
          <a:xfrm>
            <a:off x="805841" y="764704"/>
            <a:ext cx="10892672" cy="4282711"/>
          </a:xfrm>
          <a:prstGeom prst="rect">
            <a:avLst/>
          </a:prstGeom>
          <a:noFill/>
        </p:spPr>
        <p:txBody>
          <a:bodyPr wrap="square">
            <a:spAutoFit/>
          </a:bodyPr>
          <a:lstStyle/>
          <a:p>
            <a:pPr lvl="0">
              <a:spcBef>
                <a:spcPts val="1200"/>
              </a:spcBef>
            </a:pPr>
            <a:endParaRPr lang="en-US" sz="1800" b="1" kern="0" dirty="0">
              <a:effectLst/>
              <a:latin typeface="Verdan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AutoNum type="alphaLcParenR" startAt="5"/>
            </a:pPr>
            <a:r>
              <a:rPr lang="en-US" sz="1800" dirty="0">
                <a:effectLst/>
                <a:latin typeface="Arial" panose="020B0604020202020204" pitchFamily="34" charset="0"/>
                <a:ea typeface="Times New Roman" panose="02020603050405020304" pitchFamily="18" charset="0"/>
              </a:rPr>
              <a:t>have ownership of the means of production for their consumption and markets;</a:t>
            </a:r>
            <a:endParaRPr lang="en-ZA" dirty="0">
              <a:latin typeface="Times New Roman" panose="02020603050405020304" pitchFamily="18" charset="0"/>
              <a:ea typeface="Times New Roman" panose="02020603050405020304" pitchFamily="18" charset="0"/>
            </a:endParaRPr>
          </a:p>
          <a:p>
            <a:pPr marL="342900" lvl="0" indent="-342900" algn="just">
              <a:lnSpc>
                <a:spcPct val="115000"/>
              </a:lnSpc>
              <a:spcBef>
                <a:spcPts val="600"/>
              </a:spcBef>
              <a:spcAft>
                <a:spcPts val="600"/>
              </a:spcAft>
              <a:buAutoNum type="alphaLcParenR" startAt="5"/>
            </a:pPr>
            <a:r>
              <a:rPr lang="en-US" sz="1800" dirty="0">
                <a:effectLst/>
                <a:latin typeface="Arial" panose="020B0604020202020204" pitchFamily="34" charset="0"/>
                <a:ea typeface="Times New Roman" panose="02020603050405020304" pitchFamily="18" charset="0"/>
              </a:rPr>
              <a:t>embrace self-employment and job creation opportunities;</a:t>
            </a:r>
            <a:endParaRPr lang="en-ZA" dirty="0">
              <a:latin typeface="Times New Roman" panose="02020603050405020304" pitchFamily="18" charset="0"/>
              <a:ea typeface="Times New Roman" panose="02020603050405020304" pitchFamily="18" charset="0"/>
            </a:endParaRPr>
          </a:p>
          <a:p>
            <a:pPr marL="342900" lvl="0" indent="-342900" algn="just">
              <a:lnSpc>
                <a:spcPct val="115000"/>
              </a:lnSpc>
              <a:spcBef>
                <a:spcPts val="600"/>
              </a:spcBef>
              <a:spcAft>
                <a:spcPts val="600"/>
              </a:spcAft>
              <a:buAutoNum type="alphaLcParenR" startAt="5"/>
            </a:pPr>
            <a:r>
              <a:rPr lang="en-US" sz="1800" dirty="0">
                <a:effectLst/>
                <a:latin typeface="Arial" panose="020B0604020202020204" pitchFamily="34" charset="0"/>
                <a:ea typeface="Times New Roman" panose="02020603050405020304" pitchFamily="18" charset="0"/>
              </a:rPr>
              <a:t>are able to eradicate poverty and hunger; </a:t>
            </a:r>
            <a:endParaRPr lang="en-ZA" dirty="0">
              <a:latin typeface="Times New Roman" panose="02020603050405020304" pitchFamily="18" charset="0"/>
              <a:ea typeface="Times New Roman" panose="02020603050405020304" pitchFamily="18" charset="0"/>
            </a:endParaRPr>
          </a:p>
          <a:p>
            <a:pPr marL="342900" lvl="0" indent="-342900" algn="just">
              <a:lnSpc>
                <a:spcPct val="115000"/>
              </a:lnSpc>
              <a:spcBef>
                <a:spcPts val="600"/>
              </a:spcBef>
              <a:spcAft>
                <a:spcPts val="600"/>
              </a:spcAft>
              <a:buAutoNum type="alphaLcParenR" startAt="5"/>
            </a:pPr>
            <a:r>
              <a:rPr lang="en-US" sz="1800" dirty="0">
                <a:effectLst/>
                <a:latin typeface="Arial" panose="020B0604020202020204" pitchFamily="34" charset="0"/>
                <a:ea typeface="Times New Roman" panose="02020603050405020304" pitchFamily="18" charset="0"/>
              </a:rPr>
              <a:t>are able to make contribution to payment for municipal services; and </a:t>
            </a:r>
            <a:endParaRPr lang="en-ZA" dirty="0">
              <a:latin typeface="Times New Roman" panose="02020603050405020304" pitchFamily="18" charset="0"/>
              <a:ea typeface="Times New Roman" panose="02020603050405020304" pitchFamily="18" charset="0"/>
            </a:endParaRPr>
          </a:p>
          <a:p>
            <a:pPr marL="342900" lvl="0" indent="-342900" algn="just">
              <a:lnSpc>
                <a:spcPct val="115000"/>
              </a:lnSpc>
              <a:spcBef>
                <a:spcPts val="600"/>
              </a:spcBef>
              <a:spcAft>
                <a:spcPts val="600"/>
              </a:spcAft>
              <a:buAutoNum type="alphaLcParenR" startAt="5"/>
            </a:pPr>
            <a:r>
              <a:rPr lang="en-US" sz="1800" dirty="0">
                <a:effectLst/>
                <a:latin typeface="Arial" panose="020B0604020202020204" pitchFamily="34" charset="0"/>
                <a:ea typeface="Times New Roman" panose="02020603050405020304" pitchFamily="18" charset="0"/>
              </a:rPr>
              <a:t>protect community infrastructure from vandalism and theft.</a:t>
            </a:r>
            <a:endParaRPr lang="en-ZA" sz="1800" dirty="0">
              <a:effectLst/>
              <a:latin typeface="Times New Roman" panose="02020603050405020304" pitchFamily="18" charset="0"/>
              <a:ea typeface="Times New Roman" panose="02020603050405020304" pitchFamily="18" charset="0"/>
            </a:endParaRPr>
          </a:p>
          <a:p>
            <a:pPr algn="just">
              <a:lnSpc>
                <a:spcPct val="115000"/>
              </a:lnSpc>
            </a:pPr>
            <a:r>
              <a:rPr lang="en-US" sz="1800" dirty="0">
                <a:effectLst/>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pPr marL="457200" indent="-457200" algn="just">
              <a:lnSpc>
                <a:spcPct val="115000"/>
              </a:lnSpc>
            </a:pPr>
            <a:r>
              <a:rPr lang="en-US" sz="1800" dirty="0">
                <a:effectLst/>
                <a:latin typeface="Arial" panose="020B0604020202020204" pitchFamily="34" charset="0"/>
                <a:ea typeface="Times New Roman" panose="02020603050405020304" pitchFamily="18" charset="0"/>
              </a:rPr>
              <a:t>3.2	To guide the collaboration between the two Parties on the implementation of this MoU within the framework of the Constitution, the National Development Plan, Co-operatives Act, 2005 (Act No. of 2013 as amended) Co-operatives Bank Act, 2007 (Act No.40 of 2007)</a:t>
            </a:r>
            <a:endParaRPr lang="en-ZA"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r>
              <a:rPr lang="en-US" sz="1800" b="1" kern="0" dirty="0">
                <a:effectLst/>
                <a:latin typeface="Verdana" panose="020B0604030504040204" pitchFamily="34" charset="0"/>
                <a:ea typeface="Times New Roman" panose="02020603050405020304" pitchFamily="18" charset="0"/>
                <a:cs typeface="Times New Roman" panose="02020603050405020304" pitchFamily="18" charset="0"/>
              </a:rPr>
              <a:t>  </a:t>
            </a:r>
            <a:endParaRPr lang="en-ZA" sz="1800" b="1" kern="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14971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4294967295"/>
          </p:nvPr>
        </p:nvSpPr>
        <p:spPr>
          <a:xfrm>
            <a:off x="9978782" y="643741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15</a:t>
            </a:fld>
            <a:endParaRPr lang="en-US" dirty="0"/>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1981200" y="6093296"/>
            <a:ext cx="7543800" cy="1156356"/>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845818" y="0"/>
            <a:ext cx="10852695" cy="764704"/>
          </a:xfrm>
          <a:prstGeom prst="rect">
            <a:avLst/>
          </a:prstGeom>
          <a:solidFill>
            <a:srgbClr val="146C38"/>
          </a:solidFill>
        </p:spPr>
        <p:txBody>
          <a:bodyPr/>
          <a:lstStyle/>
          <a:p>
            <a:r>
              <a:rPr lang="en-US" sz="2400" dirty="0">
                <a:solidFill>
                  <a:prstClr val="white"/>
                </a:solidFill>
                <a:latin typeface="Arial" panose="020B0604020202020204" pitchFamily="34" charset="0"/>
                <a:ea typeface="+mj-ea"/>
                <a:cs typeface="Arial" panose="020B0604020202020204" pitchFamily="34" charset="0"/>
              </a:rPr>
              <a:t>About the MOU between the</a:t>
            </a:r>
            <a:r>
              <a:rPr lang="en-ZA" sz="2400" dirty="0">
                <a:solidFill>
                  <a:prstClr val="white"/>
                </a:solidFill>
                <a:latin typeface="Arial" panose="020B0604020202020204" pitchFamily="34" charset="0"/>
                <a:ea typeface="+mj-ea"/>
                <a:cs typeface="Arial" panose="020B0604020202020204" pitchFamily="34" charset="0"/>
              </a:rPr>
              <a:t> DSBD and DGRV</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760E1EF-4200-1E08-8408-449A85B835D2}"/>
              </a:ext>
            </a:extLst>
          </p:cNvPr>
          <p:cNvSpPr txBox="1"/>
          <p:nvPr/>
        </p:nvSpPr>
        <p:spPr>
          <a:xfrm>
            <a:off x="149629" y="764704"/>
            <a:ext cx="11548884" cy="6155531"/>
          </a:xfrm>
          <a:prstGeom prst="rect">
            <a:avLst/>
          </a:prstGeom>
          <a:noFill/>
        </p:spPr>
        <p:txBody>
          <a:bodyPr wrap="square">
            <a:spAutoFit/>
          </a:bodyPr>
          <a:lstStyle/>
          <a:p>
            <a:pPr lvl="0">
              <a:spcBef>
                <a:spcPts val="1200"/>
              </a:spcBef>
            </a:pPr>
            <a:r>
              <a:rPr lang="en-US" sz="1800" b="1" kern="0" dirty="0">
                <a:effectLst/>
                <a:latin typeface="Verdana" panose="020B0604030504040204" pitchFamily="34" charset="0"/>
                <a:ea typeface="Times New Roman" panose="02020603050405020304" pitchFamily="18" charset="0"/>
                <a:cs typeface="Times New Roman" panose="02020603050405020304" pitchFamily="18" charset="0"/>
              </a:rPr>
              <a:t>SECTION 4 - OBJECTIVES AND SCOPE OF THE MEMORANDUM</a:t>
            </a:r>
          </a:p>
          <a:p>
            <a:pPr lvl="0">
              <a:spcBef>
                <a:spcPts val="1200"/>
              </a:spcBef>
            </a:pPr>
            <a:endParaRPr lang="en-ZA" sz="1800" b="1" kern="0" dirty="0">
              <a:effectLst/>
              <a:latin typeface="Verdana" panose="020B0604030504040204" pitchFamily="34" charset="0"/>
              <a:ea typeface="Times New Roman" panose="02020603050405020304" pitchFamily="18" charset="0"/>
              <a:cs typeface="Times New Roman" panose="02020603050405020304" pitchFamily="18" charset="0"/>
            </a:endParaRPr>
          </a:p>
          <a:p>
            <a:pPr marL="457200" indent="-457200" algn="just">
              <a:spcAft>
                <a:spcPts val="600"/>
              </a:spcAft>
              <a:tabLst>
                <a:tab pos="342900" algn="l"/>
              </a:tabLst>
            </a:pPr>
            <a:r>
              <a:rPr lang="en-US" sz="1800" dirty="0">
                <a:effectLst/>
                <a:latin typeface="Arial" panose="020B0604020202020204" pitchFamily="34" charset="0"/>
                <a:ea typeface="Times New Roman" panose="02020603050405020304" pitchFamily="18" charset="0"/>
              </a:rPr>
              <a:t> </a:t>
            </a:r>
            <a:r>
              <a:rPr lang="en-US" sz="1700" dirty="0">
                <a:effectLst/>
                <a:latin typeface="Arial" panose="020B0604020202020204" pitchFamily="34" charset="0"/>
                <a:ea typeface="Times New Roman" panose="02020603050405020304" pitchFamily="18" charset="0"/>
              </a:rPr>
              <a:t>4.1 		The Parties agree that the primary aim of this Memorandum is to facilitate job creation through supporting and capacitating communities, officials and groups for development of viable and sustainable co-operatives within their space. </a:t>
            </a:r>
            <a:endParaRPr lang="en-ZA" sz="1700" dirty="0">
              <a:effectLst/>
              <a:latin typeface="Times New Roman" panose="02020603050405020304" pitchFamily="18" charset="0"/>
              <a:ea typeface="Times New Roman" panose="02020603050405020304" pitchFamily="18" charset="0"/>
            </a:endParaRPr>
          </a:p>
          <a:p>
            <a:pPr marL="457200" indent="-457200" algn="just">
              <a:spcAft>
                <a:spcPts val="600"/>
              </a:spcAft>
            </a:pPr>
            <a:r>
              <a:rPr lang="en-US" sz="1700" dirty="0">
                <a:effectLst/>
                <a:latin typeface="Arial" panose="020B0604020202020204" pitchFamily="34" charset="0"/>
                <a:ea typeface="Times New Roman" panose="02020603050405020304" pitchFamily="18" charset="0"/>
              </a:rPr>
              <a:t>4.2 	The principles which underpin the Parties’ activities and operations, as contemplated in this Memorandum are to:</a:t>
            </a:r>
            <a:endParaRPr lang="en-ZA" sz="1700" dirty="0">
              <a:effectLst/>
              <a:latin typeface="Times New Roman" panose="02020603050405020304" pitchFamily="18" charset="0"/>
              <a:ea typeface="Times New Roman" panose="02020603050405020304" pitchFamily="18" charset="0"/>
            </a:endParaRPr>
          </a:p>
          <a:p>
            <a:pPr marL="897890" indent="-447675" algn="just">
              <a:spcAft>
                <a:spcPts val="600"/>
              </a:spcAft>
              <a:tabLst>
                <a:tab pos="450215" algn="l"/>
              </a:tabLst>
            </a:pPr>
            <a:r>
              <a:rPr lang="en-GB" sz="1700" b="0" u="none" strike="noStrike" dirty="0">
                <a:effectLst/>
                <a:latin typeface="Arial" panose="020B0604020202020204" pitchFamily="34" charset="0"/>
                <a:ea typeface="Times New Roman" panose="02020603050405020304" pitchFamily="18" charset="0"/>
                <a:cs typeface="Arial" panose="020B0604020202020204" pitchFamily="34" charset="0"/>
              </a:rPr>
              <a:t>4.2.1	Formalise the relationship and desired strategic partnership amongst DSBD and DGRV, and their respective responsibilities regarding the support and capacitation of municipalities to develop co-operatives through capacity building, promotion and other support measures practically feasible to ensure growth and sustainability of co-operatives and communities. </a:t>
            </a:r>
            <a:endParaRPr lang="en-ZA" sz="1700" b="1" u="sng" dirty="0">
              <a:effectLst/>
              <a:latin typeface="Arial" panose="020B0604020202020204" pitchFamily="34" charset="0"/>
              <a:ea typeface="Times New Roman" panose="02020603050405020304" pitchFamily="18" charset="0"/>
              <a:cs typeface="Times New Roman" panose="02020603050405020304" pitchFamily="18" charset="0"/>
            </a:endParaRPr>
          </a:p>
          <a:p>
            <a:pPr marL="907415" indent="-457200" algn="just">
              <a:spcAft>
                <a:spcPts val="600"/>
              </a:spcAft>
            </a:pPr>
            <a:r>
              <a:rPr lang="en-GB" sz="1700" b="0" u="none" strike="noStrike" dirty="0">
                <a:effectLst/>
                <a:latin typeface="Arial" panose="020B0604020202020204" pitchFamily="34" charset="0"/>
                <a:ea typeface="Times New Roman" panose="02020603050405020304" pitchFamily="18" charset="0"/>
                <a:cs typeface="Arial" panose="020B0604020202020204" pitchFamily="34" charset="0"/>
              </a:rPr>
              <a:t>4.2.2 	Work with DSBD to further the development of co-operatives through capacity building, technical and institutional support measures.</a:t>
            </a:r>
            <a:endParaRPr lang="en-ZA" sz="1700" b="1" u="sng" dirty="0">
              <a:effectLst/>
              <a:latin typeface="Arial" panose="020B0604020202020204" pitchFamily="34" charset="0"/>
              <a:ea typeface="Times New Roman" panose="02020603050405020304" pitchFamily="18" charset="0"/>
              <a:cs typeface="Times New Roman" panose="02020603050405020304" pitchFamily="18" charset="0"/>
            </a:endParaRPr>
          </a:p>
          <a:p>
            <a:pPr marL="907415" indent="-457200" algn="just">
              <a:spcAft>
                <a:spcPts val="600"/>
              </a:spcAft>
            </a:pPr>
            <a:r>
              <a:rPr lang="en-US" sz="1700" dirty="0">
                <a:effectLst/>
                <a:latin typeface="Arial" panose="020B0604020202020204" pitchFamily="34" charset="0"/>
                <a:ea typeface="Times New Roman" panose="02020603050405020304" pitchFamily="18" charset="0"/>
              </a:rPr>
              <a:t>4.2.3 	Collaborate with other partners to support the existing co-operatives that have scope for growth and growing local economies through capacity building, technical</a:t>
            </a:r>
            <a:r>
              <a:rPr lang="en-US" sz="1700" b="1" dirty="0">
                <a:effectLst/>
                <a:latin typeface="Arial" panose="020B0604020202020204" pitchFamily="34" charset="0"/>
                <a:ea typeface="Times New Roman" panose="02020603050405020304" pitchFamily="18" charset="0"/>
              </a:rPr>
              <a:t> </a:t>
            </a:r>
            <a:r>
              <a:rPr lang="en-US" sz="1700" dirty="0">
                <a:effectLst/>
                <a:latin typeface="Arial" panose="020B0604020202020204" pitchFamily="34" charset="0"/>
                <a:ea typeface="Times New Roman" panose="02020603050405020304" pitchFamily="18" charset="0"/>
              </a:rPr>
              <a:t>and institutional support.  </a:t>
            </a:r>
            <a:endParaRPr lang="en-ZA" sz="1700" dirty="0">
              <a:effectLst/>
              <a:latin typeface="Times New Roman" panose="02020603050405020304" pitchFamily="18" charset="0"/>
              <a:ea typeface="Times New Roman" panose="02020603050405020304" pitchFamily="18" charset="0"/>
            </a:endParaRPr>
          </a:p>
          <a:p>
            <a:pPr marL="907415" indent="-457200" algn="just">
              <a:spcAft>
                <a:spcPts val="600"/>
              </a:spcAft>
            </a:pPr>
            <a:r>
              <a:rPr lang="en-US" sz="1700" dirty="0">
                <a:effectLst/>
                <a:latin typeface="Arial" panose="020B0604020202020204" pitchFamily="34" charset="0"/>
                <a:ea typeface="Times New Roman" panose="02020603050405020304" pitchFamily="18" charset="0"/>
              </a:rPr>
              <a:t>4.2.4	Monitor jobs created through co-operatives whilst contributing to the growth of the local economy.</a:t>
            </a:r>
            <a:endParaRPr lang="en-ZA" sz="1700" dirty="0">
              <a:effectLst/>
              <a:latin typeface="Times New Roman" panose="02020603050405020304" pitchFamily="18" charset="0"/>
              <a:ea typeface="Times New Roman" panose="02020603050405020304" pitchFamily="18" charset="0"/>
            </a:endParaRPr>
          </a:p>
          <a:p>
            <a:pPr marL="907415" indent="-457200" algn="just">
              <a:spcAft>
                <a:spcPts val="600"/>
              </a:spcAft>
            </a:pPr>
            <a:r>
              <a:rPr lang="en-US" sz="1700" dirty="0">
                <a:effectLst/>
                <a:latin typeface="Arial" panose="020B0604020202020204" pitchFamily="34" charset="0"/>
                <a:ea typeface="Times New Roman" panose="02020603050405020304" pitchFamily="18" charset="0"/>
              </a:rPr>
              <a:t>4.2.5 	Support municipalities in the development of co-operatives through capacity building;</a:t>
            </a:r>
            <a:r>
              <a:rPr lang="en-US" sz="1700" b="1" dirty="0">
                <a:effectLst/>
                <a:latin typeface="Arial" panose="020B0604020202020204" pitchFamily="34" charset="0"/>
                <a:ea typeface="Times New Roman" panose="02020603050405020304" pitchFamily="18" charset="0"/>
              </a:rPr>
              <a:t> </a:t>
            </a:r>
            <a:r>
              <a:rPr lang="en-US" sz="1700" dirty="0">
                <a:effectLst/>
                <a:latin typeface="Arial" panose="020B0604020202020204" pitchFamily="34" charset="0"/>
                <a:ea typeface="Times New Roman" panose="02020603050405020304" pitchFamily="18" charset="0"/>
              </a:rPr>
              <a:t>technical and institutional support.</a:t>
            </a:r>
            <a:endParaRPr lang="en-ZA" sz="1700" dirty="0">
              <a:effectLst/>
              <a:latin typeface="Times New Roman" panose="02020603050405020304" pitchFamily="18" charset="0"/>
              <a:ea typeface="Times New Roman" panose="02020603050405020304" pitchFamily="18" charset="0"/>
            </a:endParaRPr>
          </a:p>
          <a:p>
            <a:pPr marL="907415" indent="-457200" algn="just">
              <a:spcAft>
                <a:spcPts val="600"/>
              </a:spcAft>
            </a:pPr>
            <a:r>
              <a:rPr lang="en-US" sz="1700" dirty="0">
                <a:effectLst/>
                <a:latin typeface="Arial" panose="020B0604020202020204" pitchFamily="34" charset="0"/>
                <a:ea typeface="Times New Roman" panose="02020603050405020304" pitchFamily="18" charset="0"/>
              </a:rPr>
              <a:t>4.2.6 	Facilitate co-operatives’ access to training, technical support, financial support and so forth from any private; public; or not for profit organizations working with the parties in a joint or separate agreement.</a:t>
            </a:r>
            <a:endParaRPr lang="en-ZA" sz="17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r>
              <a:rPr lang="en-US" sz="1800" b="1" kern="0" dirty="0">
                <a:effectLst/>
                <a:latin typeface="Verdana" panose="020B0604030504040204" pitchFamily="34" charset="0"/>
                <a:ea typeface="Times New Roman" panose="02020603050405020304" pitchFamily="18" charset="0"/>
                <a:cs typeface="Times New Roman" panose="02020603050405020304" pitchFamily="18" charset="0"/>
              </a:rPr>
              <a:t>  </a:t>
            </a:r>
            <a:endParaRPr lang="en-ZA" sz="1800" b="1" kern="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63830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4294967295"/>
          </p:nvPr>
        </p:nvSpPr>
        <p:spPr>
          <a:xfrm>
            <a:off x="1000524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16</a:t>
            </a:fld>
            <a:endParaRPr lang="en-US" dirty="0"/>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1981199" y="6211958"/>
            <a:ext cx="7590183" cy="1037694"/>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0" y="0"/>
            <a:ext cx="12192000" cy="764704"/>
          </a:xfrm>
          <a:prstGeom prst="rect">
            <a:avLst/>
          </a:prstGeom>
          <a:solidFill>
            <a:srgbClr val="146C38"/>
          </a:solidFill>
        </p:spPr>
        <p:txBody>
          <a:bodyPr/>
          <a:lstStyle/>
          <a:p>
            <a:r>
              <a:rPr lang="en-US" sz="2400" dirty="0">
                <a:solidFill>
                  <a:prstClr val="white"/>
                </a:solidFill>
                <a:latin typeface="Arial" panose="020B0604020202020204" pitchFamily="34" charset="0"/>
                <a:ea typeface="+mj-ea"/>
                <a:cs typeface="Arial" panose="020B0604020202020204" pitchFamily="34" charset="0"/>
              </a:rPr>
              <a:t>About the MOU between the</a:t>
            </a:r>
            <a:r>
              <a:rPr lang="en-ZA" sz="2400" dirty="0">
                <a:solidFill>
                  <a:prstClr val="white"/>
                </a:solidFill>
                <a:latin typeface="Arial" panose="020B0604020202020204" pitchFamily="34" charset="0"/>
                <a:ea typeface="+mj-ea"/>
                <a:cs typeface="Arial" panose="020B0604020202020204" pitchFamily="34" charset="0"/>
              </a:rPr>
              <a:t> DSBD and DGRV - </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4.3	The implementation of the Memorandum shall be measured, and success evaluated periodically and reviewed annually in terms of the following KRA and KPIs: </a:t>
            </a:r>
            <a:r>
              <a:rPr kumimoji="0" lang="en-US" altLang="en-US" sz="14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Table A: Scope of Memorandum</a:t>
            </a:r>
            <a:endParaRPr kumimoji="0" lang="en-ZA" altLang="en-US" sz="1400" b="0" i="0" u="none" strike="noStrike" cap="none" normalizeH="0" baseline="0" dirty="0">
              <a:ln>
                <a:noFill/>
              </a:ln>
              <a:solidFill>
                <a:schemeClr val="tx1"/>
              </a:solidFill>
              <a:effectLst/>
            </a:endParaRPr>
          </a:p>
          <a:p>
            <a:endParaRPr lang="en-ZA" sz="2400" dirty="0">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xmlns="" id="{753E3E2E-13E7-A179-1FEB-9171BF74B97E}"/>
              </a:ext>
            </a:extLst>
          </p:cNvPr>
          <p:cNvGraphicFramePr>
            <a:graphicFrameLocks noGrp="1"/>
          </p:cNvGraphicFramePr>
          <p:nvPr>
            <p:extLst>
              <p:ext uri="{D42A27DB-BD31-4B8C-83A1-F6EECF244321}">
                <p14:modId xmlns:p14="http://schemas.microsoft.com/office/powerpoint/2010/main" xmlns="" val="79156265"/>
              </p:ext>
            </p:extLst>
          </p:nvPr>
        </p:nvGraphicFramePr>
        <p:xfrm>
          <a:off x="53160" y="764705"/>
          <a:ext cx="12085680" cy="5845183"/>
        </p:xfrm>
        <a:graphic>
          <a:graphicData uri="http://schemas.openxmlformats.org/drawingml/2006/table">
            <a:tbl>
              <a:tblPr firstRow="1" firstCol="1" bandRow="1">
                <a:tableStyleId>{5C22544A-7EE6-4342-B048-85BDC9FD1C3A}</a:tableStyleId>
              </a:tblPr>
              <a:tblGrid>
                <a:gridCol w="6042840">
                  <a:extLst>
                    <a:ext uri="{9D8B030D-6E8A-4147-A177-3AD203B41FA5}">
                      <a16:colId xmlns:a16="http://schemas.microsoft.com/office/drawing/2014/main" xmlns="" val="2259816525"/>
                    </a:ext>
                  </a:extLst>
                </a:gridCol>
                <a:gridCol w="6042840">
                  <a:extLst>
                    <a:ext uri="{9D8B030D-6E8A-4147-A177-3AD203B41FA5}">
                      <a16:colId xmlns:a16="http://schemas.microsoft.com/office/drawing/2014/main" xmlns="" val="1173213517"/>
                    </a:ext>
                  </a:extLst>
                </a:gridCol>
              </a:tblGrid>
              <a:tr h="218330">
                <a:tc>
                  <a:txBody>
                    <a:bodyPr/>
                    <a:lstStyle/>
                    <a:p>
                      <a:pPr algn="ctr"/>
                      <a:r>
                        <a:rPr lang="en-US" sz="1400">
                          <a:effectLst/>
                        </a:rPr>
                        <a:t>KRA</a:t>
                      </a:r>
                      <a:endParaRPr lang="en-ZA" sz="1400">
                        <a:effectLst/>
                        <a:latin typeface="Times New Roman" panose="02020603050405020304" pitchFamily="18" charset="0"/>
                        <a:ea typeface="Times New Roman" panose="02020603050405020304" pitchFamily="18" charset="0"/>
                      </a:endParaRPr>
                    </a:p>
                  </a:txBody>
                  <a:tcPr marL="38586" marR="38586" marT="0" marB="0"/>
                </a:tc>
                <a:tc>
                  <a:txBody>
                    <a:bodyPr/>
                    <a:lstStyle/>
                    <a:p>
                      <a:pPr algn="ctr"/>
                      <a:r>
                        <a:rPr lang="en-US" sz="1400">
                          <a:effectLst/>
                        </a:rPr>
                        <a:t>Activity of Cooperation</a:t>
                      </a:r>
                      <a:endParaRPr lang="en-ZA" sz="1400">
                        <a:effectLst/>
                        <a:latin typeface="Times New Roman" panose="02020603050405020304" pitchFamily="18" charset="0"/>
                        <a:ea typeface="Times New Roman" panose="02020603050405020304" pitchFamily="18" charset="0"/>
                      </a:endParaRPr>
                    </a:p>
                  </a:txBody>
                  <a:tcPr marL="38586" marR="38586" marT="0" marB="0"/>
                </a:tc>
                <a:extLst>
                  <a:ext uri="{0D108BD9-81ED-4DB2-BD59-A6C34878D82A}">
                    <a16:rowId xmlns:a16="http://schemas.microsoft.com/office/drawing/2014/main" xmlns="" val="3808754959"/>
                  </a:ext>
                </a:extLst>
              </a:tr>
              <a:tr h="585505">
                <a:tc rowSpan="5">
                  <a:txBody>
                    <a:bodyPr/>
                    <a:lstStyle/>
                    <a:p>
                      <a:r>
                        <a:rPr lang="en-US" sz="1400" dirty="0">
                          <a:effectLst/>
                        </a:rPr>
                        <a:t>Implementation of the Co-operatives Development Support Programme</a:t>
                      </a:r>
                      <a:endParaRPr lang="en-ZA" sz="1400" dirty="0">
                        <a:effectLst/>
                        <a:latin typeface="Times New Roman" panose="02020603050405020304" pitchFamily="18" charset="0"/>
                        <a:ea typeface="Times New Roman" panose="02020603050405020304" pitchFamily="18" charset="0"/>
                      </a:endParaRPr>
                    </a:p>
                  </a:txBody>
                  <a:tcPr marL="38586" marR="38586" marT="0" marB="0" anchor="ctr"/>
                </a:tc>
                <a:tc>
                  <a:txBody>
                    <a:bodyPr/>
                    <a:lstStyle/>
                    <a:p>
                      <a:pPr algn="just"/>
                      <a:r>
                        <a:rPr lang="en-US" sz="1400">
                          <a:effectLst/>
                        </a:rPr>
                        <a:t>Workshop LED officials and departments working with cooperatives on implementing the Co-operatives Development Support Programme (CDSP).</a:t>
                      </a:r>
                      <a:endParaRPr lang="en-ZA" sz="1400">
                        <a:effectLst/>
                        <a:latin typeface="Times New Roman" panose="02020603050405020304" pitchFamily="18" charset="0"/>
                        <a:ea typeface="Times New Roman" panose="02020603050405020304" pitchFamily="18" charset="0"/>
                      </a:endParaRPr>
                    </a:p>
                  </a:txBody>
                  <a:tcPr marL="38586" marR="38586" marT="0" marB="0" anchor="ctr"/>
                </a:tc>
                <a:extLst>
                  <a:ext uri="{0D108BD9-81ED-4DB2-BD59-A6C34878D82A}">
                    <a16:rowId xmlns:a16="http://schemas.microsoft.com/office/drawing/2014/main" xmlns="" val="4047536262"/>
                  </a:ext>
                </a:extLst>
              </a:tr>
              <a:tr h="468405">
                <a:tc vMerge="1">
                  <a:txBody>
                    <a:bodyPr/>
                    <a:lstStyle/>
                    <a:p>
                      <a:endParaRPr lang="en-ZA"/>
                    </a:p>
                  </a:txBody>
                  <a:tcPr/>
                </a:tc>
                <a:tc>
                  <a:txBody>
                    <a:bodyPr/>
                    <a:lstStyle/>
                    <a:p>
                      <a:pPr algn="just"/>
                      <a:r>
                        <a:rPr lang="en-US" sz="1400">
                          <a:effectLst/>
                        </a:rPr>
                        <a:t>Jointly identify qualifying pipeline of cooperatives-based projects to be supported to benefit and repay the credit portion of the CDSP facility.</a:t>
                      </a:r>
                      <a:endParaRPr lang="en-ZA" sz="1400">
                        <a:effectLst/>
                        <a:latin typeface="Times New Roman" panose="02020603050405020304" pitchFamily="18" charset="0"/>
                        <a:ea typeface="Times New Roman" panose="02020603050405020304" pitchFamily="18" charset="0"/>
                      </a:endParaRPr>
                    </a:p>
                  </a:txBody>
                  <a:tcPr marL="38586" marR="38586" marT="0" marB="0" anchor="ctr"/>
                </a:tc>
                <a:extLst>
                  <a:ext uri="{0D108BD9-81ED-4DB2-BD59-A6C34878D82A}">
                    <a16:rowId xmlns:a16="http://schemas.microsoft.com/office/drawing/2014/main" xmlns="" val="1467927321"/>
                  </a:ext>
                </a:extLst>
              </a:tr>
              <a:tr h="654991">
                <a:tc vMerge="1">
                  <a:txBody>
                    <a:bodyPr/>
                    <a:lstStyle/>
                    <a:p>
                      <a:endParaRPr lang="en-ZA"/>
                    </a:p>
                  </a:txBody>
                  <a:tcPr/>
                </a:tc>
                <a:tc>
                  <a:txBody>
                    <a:bodyPr/>
                    <a:lstStyle/>
                    <a:p>
                      <a:pPr algn="just"/>
                      <a:r>
                        <a:rPr lang="en-US" sz="1400">
                          <a:effectLst/>
                        </a:rPr>
                        <a:t>Provide business and technical training to co-operatives in the various sectors of the economy, especially those that have been identified as potential pipeline for CDSP.</a:t>
                      </a:r>
                      <a:endParaRPr lang="en-ZA" sz="1400">
                        <a:effectLst/>
                        <a:latin typeface="Times New Roman" panose="02020603050405020304" pitchFamily="18" charset="0"/>
                        <a:ea typeface="Times New Roman" panose="02020603050405020304" pitchFamily="18" charset="0"/>
                      </a:endParaRPr>
                    </a:p>
                  </a:txBody>
                  <a:tcPr marL="38586" marR="38586" marT="0" marB="0" anchor="ctr"/>
                </a:tc>
                <a:extLst>
                  <a:ext uri="{0D108BD9-81ED-4DB2-BD59-A6C34878D82A}">
                    <a16:rowId xmlns:a16="http://schemas.microsoft.com/office/drawing/2014/main" xmlns="" val="3661704807"/>
                  </a:ext>
                </a:extLst>
              </a:tr>
              <a:tr h="468405">
                <a:tc vMerge="1">
                  <a:txBody>
                    <a:bodyPr/>
                    <a:lstStyle/>
                    <a:p>
                      <a:endParaRPr lang="en-ZA"/>
                    </a:p>
                  </a:txBody>
                  <a:tcPr/>
                </a:tc>
                <a:tc>
                  <a:txBody>
                    <a:bodyPr/>
                    <a:lstStyle/>
                    <a:p>
                      <a:pPr algn="just"/>
                      <a:r>
                        <a:rPr lang="en-US" sz="1400">
                          <a:effectLst/>
                        </a:rPr>
                        <a:t>Monitor and compile an impact assessment report on percentage of cooperatives that are growing programme participants in the CDSP.</a:t>
                      </a:r>
                      <a:endParaRPr lang="en-ZA" sz="1400">
                        <a:effectLst/>
                        <a:latin typeface="Times New Roman" panose="02020603050405020304" pitchFamily="18" charset="0"/>
                        <a:ea typeface="Times New Roman" panose="02020603050405020304" pitchFamily="18" charset="0"/>
                      </a:endParaRPr>
                    </a:p>
                  </a:txBody>
                  <a:tcPr marL="38586" marR="38586" marT="0" marB="0" anchor="ctr"/>
                </a:tc>
                <a:extLst>
                  <a:ext uri="{0D108BD9-81ED-4DB2-BD59-A6C34878D82A}">
                    <a16:rowId xmlns:a16="http://schemas.microsoft.com/office/drawing/2014/main" xmlns="" val="964895679"/>
                  </a:ext>
                </a:extLst>
              </a:tr>
              <a:tr h="702605">
                <a:tc vMerge="1">
                  <a:txBody>
                    <a:bodyPr/>
                    <a:lstStyle/>
                    <a:p>
                      <a:endParaRPr lang="en-ZA"/>
                    </a:p>
                  </a:txBody>
                  <a:tcPr/>
                </a:tc>
                <a:tc>
                  <a:txBody>
                    <a:bodyPr/>
                    <a:lstStyle/>
                    <a:p>
                      <a:pPr algn="just"/>
                      <a:r>
                        <a:rPr lang="en-US" sz="1400">
                          <a:effectLst/>
                        </a:rPr>
                        <a:t>Developing network of trainers, mentors, and coaches for co-operatives with skills in cooperative bookkeeping, financial management, auditing, governance, marketing, customer service and human resource management.</a:t>
                      </a:r>
                      <a:endParaRPr lang="en-ZA" sz="1400">
                        <a:effectLst/>
                        <a:latin typeface="Times New Roman" panose="02020603050405020304" pitchFamily="18" charset="0"/>
                        <a:ea typeface="Times New Roman" panose="02020603050405020304" pitchFamily="18" charset="0"/>
                      </a:endParaRPr>
                    </a:p>
                  </a:txBody>
                  <a:tcPr marL="38586" marR="38586" marT="0" marB="0" anchor="ctr"/>
                </a:tc>
                <a:extLst>
                  <a:ext uri="{0D108BD9-81ED-4DB2-BD59-A6C34878D82A}">
                    <a16:rowId xmlns:a16="http://schemas.microsoft.com/office/drawing/2014/main" xmlns="" val="1338315298"/>
                  </a:ext>
                </a:extLst>
              </a:tr>
              <a:tr h="468405">
                <a:tc rowSpan="3">
                  <a:txBody>
                    <a:bodyPr/>
                    <a:lstStyle/>
                    <a:p>
                      <a:r>
                        <a:rPr lang="en-US" sz="1400">
                          <a:effectLst/>
                        </a:rPr>
                        <a:t>Building of cooperatives knowledge based and adoption by role-players</a:t>
                      </a:r>
                      <a:endParaRPr lang="en-ZA" sz="1400">
                        <a:effectLst/>
                        <a:latin typeface="Times New Roman" panose="02020603050405020304" pitchFamily="18" charset="0"/>
                        <a:ea typeface="Times New Roman" panose="02020603050405020304" pitchFamily="18" charset="0"/>
                      </a:endParaRPr>
                    </a:p>
                  </a:txBody>
                  <a:tcPr marL="38586" marR="38586" marT="0" marB="0" anchor="ctr"/>
                </a:tc>
                <a:tc>
                  <a:txBody>
                    <a:bodyPr/>
                    <a:lstStyle/>
                    <a:p>
                      <a:pPr algn="just"/>
                      <a:r>
                        <a:rPr lang="en-US" sz="1400" dirty="0">
                          <a:effectLst/>
                        </a:rPr>
                        <a:t>Setting up of reference groups within identified district to guide, implement and monitor cooperative community economic development model.</a:t>
                      </a:r>
                      <a:endParaRPr lang="en-ZA" sz="1400" dirty="0">
                        <a:effectLst/>
                        <a:latin typeface="Times New Roman" panose="02020603050405020304" pitchFamily="18" charset="0"/>
                        <a:ea typeface="Times New Roman" panose="02020603050405020304" pitchFamily="18" charset="0"/>
                      </a:endParaRPr>
                    </a:p>
                  </a:txBody>
                  <a:tcPr marL="38586" marR="38586" marT="0" marB="0" anchor="ctr"/>
                </a:tc>
                <a:extLst>
                  <a:ext uri="{0D108BD9-81ED-4DB2-BD59-A6C34878D82A}">
                    <a16:rowId xmlns:a16="http://schemas.microsoft.com/office/drawing/2014/main" xmlns="" val="3292824734"/>
                  </a:ext>
                </a:extLst>
              </a:tr>
              <a:tr h="468405">
                <a:tc vMerge="1">
                  <a:txBody>
                    <a:bodyPr/>
                    <a:lstStyle/>
                    <a:p>
                      <a:endParaRPr lang="en-ZA"/>
                    </a:p>
                  </a:txBody>
                  <a:tcPr/>
                </a:tc>
                <a:tc>
                  <a:txBody>
                    <a:bodyPr/>
                    <a:lstStyle/>
                    <a:p>
                      <a:pPr algn="just"/>
                      <a:r>
                        <a:rPr lang="en-US" sz="1400">
                          <a:effectLst/>
                        </a:rPr>
                        <a:t>Implement community cooperative economic participation pilot projects undertaken in each municipality under the district development model</a:t>
                      </a:r>
                      <a:endParaRPr lang="en-ZA" sz="1400">
                        <a:effectLst/>
                        <a:latin typeface="Times New Roman" panose="02020603050405020304" pitchFamily="18" charset="0"/>
                        <a:ea typeface="Times New Roman" panose="02020603050405020304" pitchFamily="18" charset="0"/>
                      </a:endParaRPr>
                    </a:p>
                  </a:txBody>
                  <a:tcPr marL="38586" marR="38586" marT="0" marB="0" anchor="ctr"/>
                </a:tc>
                <a:extLst>
                  <a:ext uri="{0D108BD9-81ED-4DB2-BD59-A6C34878D82A}">
                    <a16:rowId xmlns:a16="http://schemas.microsoft.com/office/drawing/2014/main" xmlns="" val="2315479627"/>
                  </a:ext>
                </a:extLst>
              </a:tr>
              <a:tr h="468405">
                <a:tc vMerge="1">
                  <a:txBody>
                    <a:bodyPr/>
                    <a:lstStyle/>
                    <a:p>
                      <a:endParaRPr lang="en-ZA"/>
                    </a:p>
                  </a:txBody>
                  <a:tcPr/>
                </a:tc>
                <a:tc>
                  <a:txBody>
                    <a:bodyPr/>
                    <a:lstStyle/>
                    <a:p>
                      <a:pPr algn="just"/>
                      <a:r>
                        <a:rPr lang="en-US" sz="1400">
                          <a:effectLst/>
                        </a:rPr>
                        <a:t>Number of operational co-operatives members trained as facilitators, assessors and moderators of co-operatives training nationally.</a:t>
                      </a:r>
                      <a:endParaRPr lang="en-ZA" sz="1400">
                        <a:effectLst/>
                        <a:latin typeface="Times New Roman" panose="02020603050405020304" pitchFamily="18" charset="0"/>
                        <a:ea typeface="Times New Roman" panose="02020603050405020304" pitchFamily="18" charset="0"/>
                      </a:endParaRPr>
                    </a:p>
                  </a:txBody>
                  <a:tcPr marL="38586" marR="38586" marT="0" marB="0" anchor="ctr"/>
                </a:tc>
                <a:extLst>
                  <a:ext uri="{0D108BD9-81ED-4DB2-BD59-A6C34878D82A}">
                    <a16:rowId xmlns:a16="http://schemas.microsoft.com/office/drawing/2014/main" xmlns="" val="2033592305"/>
                  </a:ext>
                </a:extLst>
              </a:tr>
              <a:tr h="436661">
                <a:tc rowSpan="2">
                  <a:txBody>
                    <a:bodyPr/>
                    <a:lstStyle/>
                    <a:p>
                      <a:r>
                        <a:rPr lang="en-US" sz="1400">
                          <a:effectLst/>
                        </a:rPr>
                        <a:t>Financial and economic inclusivity for township and village economic vibrancy</a:t>
                      </a:r>
                      <a:endParaRPr lang="en-ZA" sz="1400">
                        <a:effectLst/>
                        <a:latin typeface="Times New Roman" panose="02020603050405020304" pitchFamily="18" charset="0"/>
                        <a:ea typeface="Times New Roman" panose="02020603050405020304" pitchFamily="18" charset="0"/>
                      </a:endParaRPr>
                    </a:p>
                  </a:txBody>
                  <a:tcPr marL="38586" marR="38586" marT="0" marB="0" anchor="ctr"/>
                </a:tc>
                <a:tc>
                  <a:txBody>
                    <a:bodyPr/>
                    <a:lstStyle/>
                    <a:p>
                      <a:r>
                        <a:rPr lang="en-US" sz="1400" dirty="0">
                          <a:effectLst/>
                        </a:rPr>
                        <a:t>Facilitate and support establishment of cooperative financial institutions within identified districts. </a:t>
                      </a:r>
                      <a:endParaRPr lang="en-ZA" sz="1400" dirty="0">
                        <a:effectLst/>
                        <a:latin typeface="Times New Roman" panose="02020603050405020304" pitchFamily="18" charset="0"/>
                        <a:ea typeface="Times New Roman" panose="02020603050405020304" pitchFamily="18" charset="0"/>
                      </a:endParaRPr>
                    </a:p>
                  </a:txBody>
                  <a:tcPr marL="38586" marR="38586" marT="0" marB="0" anchor="ctr"/>
                </a:tc>
                <a:extLst>
                  <a:ext uri="{0D108BD9-81ED-4DB2-BD59-A6C34878D82A}">
                    <a16:rowId xmlns:a16="http://schemas.microsoft.com/office/drawing/2014/main" xmlns="" val="412567555"/>
                  </a:ext>
                </a:extLst>
              </a:tr>
              <a:tr h="468405">
                <a:tc vMerge="1">
                  <a:txBody>
                    <a:bodyPr/>
                    <a:lstStyle/>
                    <a:p>
                      <a:endParaRPr lang="en-ZA"/>
                    </a:p>
                  </a:txBody>
                  <a:tcPr/>
                </a:tc>
                <a:tc>
                  <a:txBody>
                    <a:bodyPr/>
                    <a:lstStyle/>
                    <a:p>
                      <a:r>
                        <a:rPr lang="en-US" sz="1400">
                          <a:effectLst/>
                        </a:rPr>
                        <a:t>Facilitate and support establishment of cooperatives for Community Works Programme participants in identified municipalities. </a:t>
                      </a:r>
                      <a:endParaRPr lang="en-ZA" sz="1400">
                        <a:effectLst/>
                        <a:latin typeface="Times New Roman" panose="02020603050405020304" pitchFamily="18" charset="0"/>
                        <a:ea typeface="Times New Roman" panose="02020603050405020304" pitchFamily="18" charset="0"/>
                      </a:endParaRPr>
                    </a:p>
                  </a:txBody>
                  <a:tcPr marL="38586" marR="38586" marT="0" marB="0" anchor="ctr"/>
                </a:tc>
                <a:extLst>
                  <a:ext uri="{0D108BD9-81ED-4DB2-BD59-A6C34878D82A}">
                    <a16:rowId xmlns:a16="http://schemas.microsoft.com/office/drawing/2014/main" xmlns="" val="108761604"/>
                  </a:ext>
                </a:extLst>
              </a:tr>
              <a:tr h="436661">
                <a:tc>
                  <a:txBody>
                    <a:bodyPr/>
                    <a:lstStyle/>
                    <a:p>
                      <a:r>
                        <a:rPr lang="en-US" sz="1400">
                          <a:effectLst/>
                        </a:rPr>
                        <a:t> </a:t>
                      </a:r>
                      <a:endParaRPr lang="en-ZA" sz="1400">
                        <a:effectLst/>
                        <a:latin typeface="Times New Roman" panose="02020603050405020304" pitchFamily="18" charset="0"/>
                        <a:ea typeface="Times New Roman" panose="02020603050405020304" pitchFamily="18" charset="0"/>
                      </a:endParaRPr>
                    </a:p>
                  </a:txBody>
                  <a:tcPr marL="38586" marR="38586" marT="0" marB="0" anchor="ctr"/>
                </a:tc>
                <a:tc>
                  <a:txBody>
                    <a:bodyPr/>
                    <a:lstStyle/>
                    <a:p>
                      <a:pPr algn="just"/>
                      <a:r>
                        <a:rPr lang="en-US" sz="1400" dirty="0">
                          <a:effectLst/>
                        </a:rPr>
                        <a:t>Increase percentage of viable and sustainable co-operatives that have benefitted from DGRV/DSBD intervention.</a:t>
                      </a:r>
                      <a:endParaRPr lang="en-ZA" sz="1400" dirty="0">
                        <a:effectLst/>
                        <a:latin typeface="Times New Roman" panose="02020603050405020304" pitchFamily="18" charset="0"/>
                        <a:ea typeface="Times New Roman" panose="02020603050405020304" pitchFamily="18" charset="0"/>
                      </a:endParaRPr>
                    </a:p>
                  </a:txBody>
                  <a:tcPr marL="38586" marR="38586" marT="0" marB="0"/>
                </a:tc>
                <a:extLst>
                  <a:ext uri="{0D108BD9-81ED-4DB2-BD59-A6C34878D82A}">
                    <a16:rowId xmlns:a16="http://schemas.microsoft.com/office/drawing/2014/main" xmlns="" val="4057095696"/>
                  </a:ext>
                </a:extLst>
              </a:tr>
            </a:tbl>
          </a:graphicData>
        </a:graphic>
      </p:graphicFrame>
    </p:spTree>
    <p:extLst>
      <p:ext uri="{BB962C8B-B14F-4D97-AF65-F5344CB8AC3E}">
        <p14:creationId xmlns:p14="http://schemas.microsoft.com/office/powerpoint/2010/main" xmlns="" val="3828144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4294967295"/>
          </p:nvPr>
        </p:nvSpPr>
        <p:spPr>
          <a:xfrm>
            <a:off x="10058400" y="645867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17</a:t>
            </a:fld>
            <a:endParaRPr lang="en-US" dirty="0"/>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1981200" y="6093296"/>
            <a:ext cx="7543800" cy="1156356"/>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845818" y="0"/>
            <a:ext cx="10852695" cy="764704"/>
          </a:xfrm>
          <a:prstGeom prst="rect">
            <a:avLst/>
          </a:prstGeom>
          <a:solidFill>
            <a:srgbClr val="146C38"/>
          </a:solidFill>
        </p:spPr>
        <p:txBody>
          <a:bodyPr/>
          <a:lstStyle/>
          <a:p>
            <a:r>
              <a:rPr lang="en-US" sz="2400" dirty="0">
                <a:solidFill>
                  <a:prstClr val="white"/>
                </a:solidFill>
                <a:latin typeface="Arial" panose="020B0604020202020204" pitchFamily="34" charset="0"/>
                <a:ea typeface="+mj-ea"/>
                <a:cs typeface="Arial" panose="020B0604020202020204" pitchFamily="34" charset="0"/>
              </a:rPr>
              <a:t>About the MOU between the</a:t>
            </a:r>
            <a:r>
              <a:rPr lang="en-ZA" sz="2400" dirty="0">
                <a:solidFill>
                  <a:prstClr val="white"/>
                </a:solidFill>
                <a:latin typeface="Arial" panose="020B0604020202020204" pitchFamily="34" charset="0"/>
                <a:ea typeface="+mj-ea"/>
                <a:cs typeface="Arial" panose="020B0604020202020204" pitchFamily="34" charset="0"/>
              </a:rPr>
              <a:t> DSBD and DGRV - </a:t>
            </a:r>
            <a:r>
              <a:rPr lang="en-US" sz="2400" b="1" kern="0"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5. </a:t>
            </a:r>
            <a:r>
              <a:rPr lang="en-US" sz="2400" b="1" kern="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ROLES AND RESPONSIBILITIES</a:t>
            </a:r>
            <a:endParaRPr lang="en-ZA" sz="2400" b="1" kern="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p>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760E1EF-4200-1E08-8408-449A85B835D2}"/>
              </a:ext>
            </a:extLst>
          </p:cNvPr>
          <p:cNvSpPr txBox="1"/>
          <p:nvPr/>
        </p:nvSpPr>
        <p:spPr>
          <a:xfrm>
            <a:off x="0" y="764704"/>
            <a:ext cx="12192000" cy="5355312"/>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5.1</a:t>
            </a:r>
            <a:r>
              <a:rPr lang="en-US" sz="1800" b="1" dirty="0">
                <a:effectLst/>
                <a:latin typeface="Arial" panose="020B0604020202020204" pitchFamily="34" charset="0"/>
                <a:ea typeface="Times New Roman" panose="02020603050405020304" pitchFamily="18" charset="0"/>
              </a:rPr>
              <a:t>	GERMAN CO-OPERATIVE RAIFFEISEN CONFEDERATION</a:t>
            </a:r>
            <a:r>
              <a:rPr lang="en-US" sz="1800" b="1" dirty="0">
                <a:effectLst/>
                <a:highlight>
                  <a:srgbClr val="FFFF00"/>
                </a:highlight>
                <a:latin typeface="Arial" panose="020B0604020202020204" pitchFamily="34" charset="0"/>
                <a:ea typeface="Times New Roman" panose="02020603050405020304" pitchFamily="18" charset="0"/>
              </a:rPr>
              <a:t> (DGRV)</a:t>
            </a:r>
            <a:endParaRPr lang="en-ZA" sz="1800" dirty="0">
              <a:effectLst/>
              <a:latin typeface="Times New Roman" panose="02020603050405020304" pitchFamily="18" charset="0"/>
              <a:ea typeface="Times New Roman" panose="02020603050405020304" pitchFamily="18" charset="0"/>
            </a:endParaRPr>
          </a:p>
          <a:p>
            <a:pPr algn="just"/>
            <a:r>
              <a:rPr lang="en-US" sz="1800" b="1" dirty="0">
                <a:effectLst/>
                <a:latin typeface="Arial" panose="020B0604020202020204" pitchFamily="34" charset="0"/>
                <a:ea typeface="Times New Roman" panose="02020603050405020304" pitchFamily="18" charset="0"/>
              </a:rPr>
              <a:t> </a:t>
            </a:r>
            <a:r>
              <a:rPr lang="en-GB" sz="1600" b="0" u="none" strike="noStrike" dirty="0">
                <a:effectLst/>
                <a:latin typeface="Arial" panose="020B0604020202020204" pitchFamily="34" charset="0"/>
                <a:ea typeface="Times New Roman" panose="02020603050405020304" pitchFamily="18" charset="0"/>
                <a:cs typeface="Arial" panose="020B0604020202020204" pitchFamily="34" charset="0"/>
              </a:rPr>
              <a:t>Subject to mutually agreed project concept, DGRV intends to support implementation thereof, through measures not limited to the following: </a:t>
            </a:r>
            <a:endParaRPr lang="en-ZA" sz="1600" b="1" u="sng"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lgn="just">
              <a:spcAft>
                <a:spcPts val="600"/>
              </a:spcAft>
            </a:pPr>
            <a:r>
              <a:rPr lang="en-GB" sz="1600" b="0" u="none" strike="noStrike" dirty="0">
                <a:effectLst/>
                <a:latin typeface="Arial" panose="020B0604020202020204" pitchFamily="34" charset="0"/>
                <a:ea typeface="Times New Roman" panose="02020603050405020304" pitchFamily="18" charset="0"/>
                <a:cs typeface="Arial" panose="020B0604020202020204" pitchFamily="34" charset="0"/>
              </a:rPr>
              <a:t>5.1.1	Joint development of programme implementation work plan with DSBD;</a:t>
            </a:r>
            <a:endParaRPr lang="en-ZA" sz="1600" b="1" u="sng"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lgn="just">
              <a:spcAft>
                <a:spcPts val="600"/>
              </a:spcAft>
            </a:pPr>
            <a:r>
              <a:rPr lang="en-GB" sz="1600" b="0" u="none" strike="noStrike" dirty="0">
                <a:effectLst/>
                <a:latin typeface="Arial" panose="020B0604020202020204" pitchFamily="34" charset="0"/>
                <a:ea typeface="Times New Roman" panose="02020603050405020304" pitchFamily="18" charset="0"/>
                <a:cs typeface="Arial" panose="020B0604020202020204" pitchFamily="34" charset="0"/>
              </a:rPr>
              <a:t>5.1.2	Participation in the steering committee implementation meetings;</a:t>
            </a:r>
            <a:endParaRPr lang="en-ZA" sz="1600" b="1" u="sng" dirty="0">
              <a:effectLst/>
              <a:latin typeface="Arial" panose="020B0604020202020204" pitchFamily="34" charset="0"/>
              <a:ea typeface="Times New Roman" panose="02020603050405020304" pitchFamily="18" charset="0"/>
              <a:cs typeface="Times New Roman" panose="02020603050405020304" pitchFamily="18" charset="0"/>
            </a:endParaRPr>
          </a:p>
          <a:p>
            <a:pPr marL="900430" indent="-443230" algn="just">
              <a:spcAft>
                <a:spcPts val="600"/>
              </a:spcAft>
            </a:pPr>
            <a:r>
              <a:rPr lang="en-GB" sz="1600" b="0" u="none" strike="noStrike" dirty="0">
                <a:effectLst/>
                <a:latin typeface="Arial" panose="020B0604020202020204" pitchFamily="34" charset="0"/>
                <a:ea typeface="Times New Roman" panose="02020603050405020304" pitchFamily="18" charset="0"/>
                <a:cs typeface="Arial" panose="020B0604020202020204" pitchFamily="34" charset="0"/>
              </a:rPr>
              <a:t>5.1.3	Assist in the preparation of the necessary workshop documentation, material and post training reports;</a:t>
            </a:r>
            <a:endParaRPr lang="en-ZA" sz="1600" b="1" u="sng" dirty="0">
              <a:effectLst/>
              <a:latin typeface="Arial" panose="020B0604020202020204" pitchFamily="34" charset="0"/>
              <a:ea typeface="Times New Roman" panose="02020603050405020304" pitchFamily="18" charset="0"/>
              <a:cs typeface="Times New Roman" panose="02020603050405020304" pitchFamily="18" charset="0"/>
            </a:endParaRPr>
          </a:p>
          <a:p>
            <a:pPr marL="900430" indent="-443230" algn="just">
              <a:spcAft>
                <a:spcPts val="600"/>
              </a:spcAft>
            </a:pPr>
            <a:r>
              <a:rPr lang="en-GB" sz="1600" b="0" u="none" strike="noStrike" dirty="0">
                <a:effectLst/>
                <a:latin typeface="Arial" panose="020B0604020202020204" pitchFamily="34" charset="0"/>
                <a:ea typeface="Times New Roman" panose="02020603050405020304" pitchFamily="18" charset="0"/>
                <a:cs typeface="Arial" panose="020B0604020202020204" pitchFamily="34" charset="0"/>
              </a:rPr>
              <a:t>5.1.4	Facilitation and provision of training for officials, leaders and cooperatives in line with approved cooperative economic development plans; </a:t>
            </a:r>
            <a:endParaRPr lang="en-ZA" sz="1600" b="1" u="sng" dirty="0">
              <a:effectLst/>
              <a:latin typeface="Arial" panose="020B0604020202020204" pitchFamily="34" charset="0"/>
              <a:ea typeface="Times New Roman" panose="02020603050405020304" pitchFamily="18" charset="0"/>
              <a:cs typeface="Times New Roman" panose="02020603050405020304" pitchFamily="18" charset="0"/>
            </a:endParaRPr>
          </a:p>
          <a:p>
            <a:pPr marL="900430" indent="-443230" algn="just">
              <a:spcAft>
                <a:spcPts val="600"/>
              </a:spcAft>
            </a:pPr>
            <a:r>
              <a:rPr lang="en-GB" sz="1600" b="0" u="none" strike="noStrike" dirty="0">
                <a:effectLst/>
                <a:latin typeface="Arial" panose="020B0604020202020204" pitchFamily="34" charset="0"/>
                <a:ea typeface="Times New Roman" panose="02020603050405020304" pitchFamily="18" charset="0"/>
                <a:cs typeface="Arial" panose="020B0604020202020204" pitchFamily="34" charset="0"/>
              </a:rPr>
              <a:t>5.1.5	Consolidation of provincial monitoring and impact evaluation reports and impact reports;</a:t>
            </a:r>
            <a:endParaRPr lang="en-ZA" sz="1600" b="1" u="sng"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spcAft>
                <a:spcPts val="600"/>
              </a:spcAft>
            </a:pPr>
            <a:r>
              <a:rPr lang="en-GB" sz="1600" b="0" u="none" strike="noStrike" dirty="0">
                <a:effectLst/>
                <a:latin typeface="Arial" panose="020B0604020202020204" pitchFamily="34" charset="0"/>
                <a:ea typeface="Times New Roman" panose="02020603050405020304" pitchFamily="18" charset="0"/>
                <a:cs typeface="Arial" panose="020B0604020202020204" pitchFamily="34" charset="0"/>
              </a:rPr>
              <a:t>5.1.6	Coordination with DSBD or relevant government agents for logistics – such as venues, travel and accommodation for experts where applicable; </a:t>
            </a:r>
            <a:endParaRPr lang="en-ZA" sz="1600" b="1" u="sng"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spcAft>
                <a:spcPts val="600"/>
              </a:spcAft>
            </a:pPr>
            <a:r>
              <a:rPr lang="en-GB" sz="1600" b="0" u="none" strike="noStrike" dirty="0">
                <a:effectLst/>
                <a:latin typeface="Arial" panose="020B0604020202020204" pitchFamily="34" charset="0"/>
                <a:ea typeface="Times New Roman" panose="02020603050405020304" pitchFamily="18" charset="0"/>
                <a:cs typeface="Arial" panose="020B0604020202020204" pitchFamily="34" charset="0"/>
              </a:rPr>
              <a:t>5.1.7	Funds permitting, cover the costs material printing and travel for at least 2 facilitators to and from the training venue.</a:t>
            </a:r>
            <a:endParaRPr lang="en-ZA" sz="1600" b="1" u="sng"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spcAft>
                <a:spcPts val="600"/>
              </a:spcAft>
            </a:pPr>
            <a:r>
              <a:rPr lang="en-GB" sz="1600" b="0" u="none" strike="noStrike" dirty="0">
                <a:effectLst/>
                <a:latin typeface="Arial" panose="020B0604020202020204" pitchFamily="34" charset="0"/>
                <a:ea typeface="Times New Roman" panose="02020603050405020304" pitchFamily="18" charset="0"/>
                <a:cs typeface="Arial" panose="020B0604020202020204" pitchFamily="34" charset="0"/>
              </a:rPr>
              <a:t>5.1.8	Provision of services of technical and non-technical nature at the costs of DGRV or shared costs basis where applicable subject to availability of funds.</a:t>
            </a:r>
            <a:endParaRPr lang="en-ZA" sz="1600" b="1" u="sng"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spcAft>
                <a:spcPts val="600"/>
              </a:spcAft>
            </a:pPr>
            <a:r>
              <a:rPr lang="en-GB" sz="1600" b="0" u="none" strike="noStrike" dirty="0">
                <a:effectLst/>
                <a:latin typeface="Arial" panose="020B0604020202020204" pitchFamily="34" charset="0"/>
                <a:ea typeface="Times New Roman" panose="02020603050405020304" pitchFamily="18" charset="0"/>
                <a:cs typeface="Arial" panose="020B0604020202020204" pitchFamily="34" charset="0"/>
              </a:rPr>
              <a:t>5.1.9	Provision of the train-the-trainer and mentoring of co-operative representative and support organization as well as departmental staff or people seconded for this purpose by DSBD; </a:t>
            </a:r>
            <a:endParaRPr lang="en-ZA" sz="1600" b="1" u="sng"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spcAft>
                <a:spcPts val="600"/>
              </a:spcAft>
            </a:pPr>
            <a:r>
              <a:rPr lang="en-GB" sz="1600" b="0" u="none" strike="noStrike" dirty="0">
                <a:effectLst/>
                <a:latin typeface="Arial" panose="020B0604020202020204" pitchFamily="34" charset="0"/>
                <a:ea typeface="Times New Roman" panose="02020603050405020304" pitchFamily="18" charset="0"/>
                <a:cs typeface="Arial" panose="020B0604020202020204" pitchFamily="34" charset="0"/>
              </a:rPr>
              <a:t>5.1.10	Assisting with inputs to newsletters, articles and co-operatives performance and status quo annual reports; and</a:t>
            </a:r>
            <a:endParaRPr lang="en-ZA" sz="1600" b="1" u="sng"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indent="-457200" algn="just"/>
            <a:r>
              <a:rPr lang="en-GB" sz="1600" b="0" u="none" strike="noStrike" dirty="0">
                <a:effectLst/>
                <a:latin typeface="Arial" panose="020B0604020202020204" pitchFamily="34" charset="0"/>
                <a:ea typeface="Times New Roman" panose="02020603050405020304" pitchFamily="18" charset="0"/>
                <a:cs typeface="Arial" panose="020B0604020202020204" pitchFamily="34" charset="0"/>
              </a:rPr>
              <a:t>5.1.11	Together with DSBD, facilitate </a:t>
            </a:r>
            <a:r>
              <a:rPr lang="en-GB" sz="1600" b="0" u="none" strike="noStrik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pre-formation workshops </a:t>
            </a:r>
            <a:r>
              <a:rPr lang="en-GB" sz="1600" b="0" u="none" strike="noStrike" dirty="0">
                <a:effectLst/>
                <a:latin typeface="Arial" panose="020B0604020202020204" pitchFamily="34" charset="0"/>
                <a:ea typeface="Times New Roman" panose="02020603050405020304" pitchFamily="18" charset="0"/>
                <a:cs typeface="Arial" panose="020B0604020202020204" pitchFamily="34" charset="0"/>
              </a:rPr>
              <a:t>with municipalities and identified groups;</a:t>
            </a:r>
            <a:endParaRPr lang="en-ZA" sz="1600" b="1" u="sng"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72971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4294967295"/>
          </p:nvPr>
        </p:nvSpPr>
        <p:spPr>
          <a:xfrm>
            <a:off x="10030849" y="650158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18</a:t>
            </a:fld>
            <a:endParaRPr lang="en-US" dirty="0"/>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1981200" y="6093296"/>
            <a:ext cx="7543800" cy="1156356"/>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845818" y="0"/>
            <a:ext cx="10852695" cy="386043"/>
          </a:xfrm>
          <a:prstGeom prst="rect">
            <a:avLst/>
          </a:prstGeom>
          <a:solidFill>
            <a:srgbClr val="146C38"/>
          </a:solidFill>
        </p:spPr>
        <p:txBody>
          <a:bodyPr/>
          <a:lstStyle/>
          <a:p>
            <a:r>
              <a:rPr lang="en-US" sz="2000" dirty="0">
                <a:solidFill>
                  <a:prstClr val="white"/>
                </a:solidFill>
                <a:latin typeface="Arial" panose="020B0604020202020204" pitchFamily="34" charset="0"/>
                <a:ea typeface="+mj-ea"/>
                <a:cs typeface="Arial" panose="020B0604020202020204" pitchFamily="34" charset="0"/>
              </a:rPr>
              <a:t>About the MOU between the</a:t>
            </a:r>
            <a:r>
              <a:rPr lang="en-ZA" sz="2000" dirty="0">
                <a:solidFill>
                  <a:prstClr val="white"/>
                </a:solidFill>
                <a:latin typeface="Arial" panose="020B0604020202020204" pitchFamily="34" charset="0"/>
                <a:ea typeface="+mj-ea"/>
                <a:cs typeface="Arial" panose="020B0604020202020204" pitchFamily="34" charset="0"/>
              </a:rPr>
              <a:t> DSBD and DGRV - </a:t>
            </a:r>
            <a:r>
              <a:rPr lang="en-US" sz="2000" b="1" kern="0"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5. </a:t>
            </a:r>
            <a:r>
              <a:rPr lang="en-US" sz="2000" b="1" kern="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rPr>
              <a:t>ROLES AND RESPONSIBILITIES</a:t>
            </a:r>
            <a:endParaRPr lang="en-ZA" sz="2000" b="1" kern="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2760E1EF-4200-1E08-8408-449A85B835D2}"/>
              </a:ext>
            </a:extLst>
          </p:cNvPr>
          <p:cNvSpPr txBox="1"/>
          <p:nvPr/>
        </p:nvSpPr>
        <p:spPr>
          <a:xfrm>
            <a:off x="0" y="402455"/>
            <a:ext cx="12192000" cy="6202597"/>
          </a:xfrm>
          <a:prstGeom prst="rect">
            <a:avLst/>
          </a:prstGeom>
          <a:noFill/>
        </p:spPr>
        <p:txBody>
          <a:bodyPr wrap="square">
            <a:spAutoFit/>
          </a:bodyPr>
          <a:lstStyle/>
          <a:p>
            <a:pPr algn="just"/>
            <a:r>
              <a:rPr lang="en-US" sz="1600" dirty="0">
                <a:effectLst/>
                <a:latin typeface="Times New Roman" panose="02020603050405020304" pitchFamily="18" charset="0"/>
                <a:ea typeface="Times New Roman" panose="02020603050405020304" pitchFamily="18" charset="0"/>
              </a:rPr>
              <a:t> </a:t>
            </a:r>
            <a:r>
              <a:rPr lang="en-GB" sz="1600" b="1" u="none" strike="noStrike" dirty="0">
                <a:effectLst/>
                <a:latin typeface="Arial" panose="020B0604020202020204" pitchFamily="34" charset="0"/>
                <a:ea typeface="Times New Roman" panose="02020603050405020304" pitchFamily="18" charset="0"/>
                <a:cs typeface="Arial" panose="020B0604020202020204" pitchFamily="34" charset="0"/>
              </a:rPr>
              <a:t>5.2 	THE DEPARTMENT OF SMALL BUSINESS DEVELOPMENT </a:t>
            </a:r>
            <a:endParaRPr lang="en-ZA" sz="1600" b="1" u="sng" dirty="0">
              <a:effectLst/>
              <a:latin typeface="Arial" panose="020B0604020202020204" pitchFamily="34" charset="0"/>
              <a:ea typeface="Times New Roman" panose="02020603050405020304" pitchFamily="18" charset="0"/>
              <a:cs typeface="Times New Roman" panose="02020603050405020304" pitchFamily="18" charset="0"/>
            </a:endParaRPr>
          </a:p>
          <a:p>
            <a:pPr marL="771525" algn="just"/>
            <a:r>
              <a:rPr lang="en-GB" sz="1600" b="1" u="none" strike="noStrike"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a:effectLst/>
                <a:latin typeface="Arial" panose="020B0604020202020204" pitchFamily="34" charset="0"/>
                <a:ea typeface="Times New Roman" panose="02020603050405020304" pitchFamily="18" charset="0"/>
              </a:rPr>
              <a:t>DSBD shall be responsible for the functions listed below in terms of development and support to municipalities:</a:t>
            </a:r>
            <a:endParaRPr lang="en-ZA" sz="1600" dirty="0">
              <a:effectLst/>
              <a:latin typeface="Times New Roman" panose="02020603050405020304" pitchFamily="18" charset="0"/>
              <a:ea typeface="Times New Roman" panose="02020603050405020304" pitchFamily="18" charset="0"/>
            </a:endParaRPr>
          </a:p>
          <a:p>
            <a:pPr marL="900430" indent="-443230" algn="just" eaLnBrk="0">
              <a:lnSpc>
                <a:spcPct val="115000"/>
              </a:lnSpc>
              <a:spcBef>
                <a:spcPts val="600"/>
              </a:spcBef>
              <a:spcAft>
                <a:spcPts val="600"/>
              </a:spcAft>
            </a:pPr>
            <a:r>
              <a:rPr lang="en-US" sz="1600" dirty="0">
                <a:effectLst/>
                <a:latin typeface="Arial" panose="020B0604020202020204" pitchFamily="34" charset="0"/>
                <a:ea typeface="Times New Roman" panose="02020603050405020304" pitchFamily="18" charset="0"/>
              </a:rPr>
              <a:t>5.2.1	To assist identified districts and/or municipalities with the development of the operational/implementation work plan.</a:t>
            </a:r>
            <a:endParaRPr lang="en-ZA" sz="1600" dirty="0">
              <a:effectLst/>
              <a:latin typeface="Times New Roman" panose="02020603050405020304" pitchFamily="18" charset="0"/>
              <a:ea typeface="Times New Roman" panose="02020603050405020304" pitchFamily="18" charset="0"/>
            </a:endParaRPr>
          </a:p>
          <a:p>
            <a:pPr marL="914400" indent="-457200" algn="just" eaLnBrk="0">
              <a:spcBef>
                <a:spcPts val="600"/>
              </a:spcBef>
              <a:spcAft>
                <a:spcPts val="600"/>
              </a:spcAft>
            </a:pPr>
            <a:r>
              <a:rPr lang="en-US" sz="1600" dirty="0">
                <a:effectLst/>
                <a:latin typeface="Arial" panose="020B0604020202020204" pitchFamily="34" charset="0"/>
                <a:ea typeface="Times New Roman" panose="02020603050405020304" pitchFamily="18" charset="0"/>
              </a:rPr>
              <a:t>5.2.2	To coordinate, organize, participate and chair the MoU steering committee and implementation monitoring meetings.</a:t>
            </a:r>
            <a:endParaRPr lang="en-ZA" sz="1600" dirty="0">
              <a:effectLst/>
              <a:latin typeface="Times New Roman" panose="02020603050405020304" pitchFamily="18" charset="0"/>
              <a:ea typeface="Times New Roman" panose="02020603050405020304" pitchFamily="18" charset="0"/>
            </a:endParaRPr>
          </a:p>
          <a:p>
            <a:pPr marL="914400" indent="-1200150" algn="just" eaLnBrk="0">
              <a:lnSpc>
                <a:spcPct val="115000"/>
              </a:lnSpc>
              <a:spcBef>
                <a:spcPts val="600"/>
              </a:spcBef>
              <a:spcAft>
                <a:spcPts val="600"/>
              </a:spcAft>
              <a:tabLst>
                <a:tab pos="457200" algn="l"/>
              </a:tabLst>
            </a:pPr>
            <a:r>
              <a:rPr lang="en-US" sz="1600" dirty="0">
                <a:effectLst/>
                <a:latin typeface="Arial" panose="020B0604020202020204" pitchFamily="34" charset="0"/>
                <a:ea typeface="Times New Roman" panose="02020603050405020304" pitchFamily="18" charset="0"/>
              </a:rPr>
              <a:t>	5.2.3	To mobilize and facilitate convergence of relevant stakeholders to a central convenient venue.</a:t>
            </a:r>
            <a:endParaRPr lang="en-ZA" sz="1600" dirty="0">
              <a:effectLst/>
              <a:latin typeface="Times New Roman" panose="02020603050405020304" pitchFamily="18" charset="0"/>
              <a:ea typeface="Times New Roman" panose="02020603050405020304" pitchFamily="18" charset="0"/>
            </a:endParaRPr>
          </a:p>
          <a:p>
            <a:pPr marL="914400" indent="-1200150" algn="just" eaLnBrk="0">
              <a:lnSpc>
                <a:spcPct val="115000"/>
              </a:lnSpc>
              <a:spcBef>
                <a:spcPts val="600"/>
              </a:spcBef>
              <a:spcAft>
                <a:spcPts val="600"/>
              </a:spcAft>
              <a:tabLst>
                <a:tab pos="457200" algn="l"/>
              </a:tabLst>
            </a:pPr>
            <a:r>
              <a:rPr lang="en-US" sz="1600" dirty="0">
                <a:effectLst/>
                <a:latin typeface="Arial" panose="020B0604020202020204" pitchFamily="34" charset="0"/>
                <a:ea typeface="Times New Roman" panose="02020603050405020304" pitchFamily="18" charset="0"/>
              </a:rPr>
              <a:t>	5.2.4	To co-ordinate training workshops in consultation with DGRV in line with approved operational/implementation work plans.</a:t>
            </a:r>
            <a:endParaRPr lang="en-ZA" sz="1600" dirty="0">
              <a:effectLst/>
              <a:latin typeface="Times New Roman" panose="02020603050405020304" pitchFamily="18" charset="0"/>
              <a:ea typeface="Times New Roman" panose="02020603050405020304" pitchFamily="18" charset="0"/>
            </a:endParaRPr>
          </a:p>
          <a:p>
            <a:pPr marL="914400" indent="-457200" algn="just" eaLnBrk="0">
              <a:lnSpc>
                <a:spcPct val="115000"/>
              </a:lnSpc>
              <a:spcBef>
                <a:spcPts val="600"/>
              </a:spcBef>
              <a:spcAft>
                <a:spcPts val="600"/>
              </a:spcAft>
              <a:tabLst>
                <a:tab pos="914400" algn="l"/>
              </a:tabLst>
            </a:pPr>
            <a:r>
              <a:rPr lang="en-US" sz="1600" dirty="0">
                <a:effectLst/>
                <a:latin typeface="Arial" panose="020B0604020202020204" pitchFamily="34" charset="0"/>
                <a:ea typeface="Times New Roman" panose="02020603050405020304" pitchFamily="18" charset="0"/>
              </a:rPr>
              <a:t>5.2.5	To ensure the provision for logistics for training venues and accommodation expenses for a maximum of two (2) facilitators/ trainers, involved in each intervention done through this MoU where applicable.</a:t>
            </a:r>
            <a:endParaRPr lang="en-ZA" sz="1600" dirty="0">
              <a:effectLst/>
              <a:latin typeface="Times New Roman" panose="02020603050405020304" pitchFamily="18" charset="0"/>
              <a:ea typeface="Times New Roman" panose="02020603050405020304" pitchFamily="18" charset="0"/>
            </a:endParaRPr>
          </a:p>
          <a:p>
            <a:pPr marL="914400" indent="-457200" algn="just" eaLnBrk="0">
              <a:lnSpc>
                <a:spcPct val="115000"/>
              </a:lnSpc>
              <a:spcBef>
                <a:spcPts val="600"/>
              </a:spcBef>
              <a:spcAft>
                <a:spcPts val="600"/>
              </a:spcAft>
              <a:tabLst>
                <a:tab pos="457200" algn="l"/>
              </a:tabLst>
            </a:pPr>
            <a:r>
              <a:rPr lang="en-US" sz="1600" dirty="0">
                <a:effectLst/>
                <a:latin typeface="Arial" panose="020B0604020202020204" pitchFamily="34" charset="0"/>
                <a:ea typeface="Times New Roman" panose="02020603050405020304" pitchFamily="18" charset="0"/>
              </a:rPr>
              <a:t>5.2.6	On shared cost basis where applicable, to ensure preparation, printing, packaging and shipping of the necessary workshop material to the venue of intervention.</a:t>
            </a:r>
            <a:endParaRPr lang="en-ZA" sz="1600" dirty="0">
              <a:effectLst/>
              <a:latin typeface="Times New Roman" panose="02020603050405020304" pitchFamily="18" charset="0"/>
              <a:ea typeface="Times New Roman" panose="02020603050405020304" pitchFamily="18" charset="0"/>
            </a:endParaRPr>
          </a:p>
          <a:p>
            <a:pPr marL="914400" indent="-1177290" algn="just" eaLnBrk="0">
              <a:lnSpc>
                <a:spcPct val="115000"/>
              </a:lnSpc>
              <a:spcBef>
                <a:spcPts val="600"/>
              </a:spcBef>
              <a:spcAft>
                <a:spcPts val="600"/>
              </a:spcAft>
              <a:tabLst>
                <a:tab pos="457200" algn="l"/>
              </a:tabLst>
            </a:pPr>
            <a:r>
              <a:rPr lang="en-US" sz="1600" dirty="0">
                <a:effectLst/>
                <a:latin typeface="Arial" panose="020B0604020202020204" pitchFamily="34" charset="0"/>
                <a:ea typeface="Times New Roman" panose="02020603050405020304" pitchFamily="18" charset="0"/>
              </a:rPr>
              <a:t>	5.2.7 	To facilitate data collection through municipalities and coordinate the preparation of annual co-operatives performance and status reports. </a:t>
            </a:r>
            <a:endParaRPr lang="en-ZA" sz="1600" dirty="0">
              <a:effectLst/>
              <a:latin typeface="Times New Roman" panose="02020603050405020304" pitchFamily="18" charset="0"/>
              <a:ea typeface="Times New Roman" panose="02020603050405020304" pitchFamily="18" charset="0"/>
            </a:endParaRPr>
          </a:p>
          <a:p>
            <a:pPr marL="914400" indent="-457200" algn="just" eaLnBrk="0">
              <a:lnSpc>
                <a:spcPct val="115000"/>
              </a:lnSpc>
              <a:spcBef>
                <a:spcPts val="600"/>
              </a:spcBef>
              <a:spcAft>
                <a:spcPts val="600"/>
              </a:spcAft>
            </a:pPr>
            <a:r>
              <a:rPr lang="en-US" sz="1600" dirty="0">
                <a:effectLst/>
                <a:latin typeface="Arial" panose="020B0604020202020204" pitchFamily="34" charset="0"/>
                <a:ea typeface="Times New Roman" panose="02020603050405020304" pitchFamily="18" charset="0"/>
              </a:rPr>
              <a:t>5.2.8	To facilitate development and distribution of co-operatives newsletter once a quarter.</a:t>
            </a:r>
            <a:endParaRPr lang="en-ZA" sz="1600" dirty="0">
              <a:effectLst/>
              <a:latin typeface="Times New Roman" panose="02020603050405020304" pitchFamily="18" charset="0"/>
              <a:ea typeface="Times New Roman" panose="02020603050405020304" pitchFamily="18" charset="0"/>
            </a:endParaRPr>
          </a:p>
          <a:p>
            <a:pPr marL="914400" indent="-914400" algn="just" eaLnBrk="0">
              <a:lnSpc>
                <a:spcPct val="115000"/>
              </a:lnSpc>
              <a:spcBef>
                <a:spcPts val="600"/>
              </a:spcBef>
              <a:spcAft>
                <a:spcPts val="600"/>
              </a:spcAft>
              <a:tabLst>
                <a:tab pos="457200" algn="l"/>
                <a:tab pos="914400" algn="l"/>
              </a:tabLst>
            </a:pPr>
            <a:r>
              <a:rPr lang="en-US" sz="1600" dirty="0">
                <a:effectLst/>
                <a:latin typeface="Arial" panose="020B0604020202020204" pitchFamily="34" charset="0"/>
                <a:ea typeface="Times New Roman" panose="02020603050405020304" pitchFamily="18" charset="0"/>
              </a:rPr>
              <a:t>	5.2.9	Together with the provincial governments, DSBD will facilitate acquisition of information at local government level, with the co-operation of municipalities, to identify eligible beneficiaries of the </a:t>
            </a:r>
            <a:r>
              <a:rPr lang="en-US" sz="1600" dirty="0" err="1">
                <a:effectLst/>
                <a:latin typeface="Arial" panose="020B0604020202020204" pitchFamily="34" charset="0"/>
                <a:ea typeface="Times New Roman" panose="02020603050405020304" pitchFamily="18" charset="0"/>
              </a:rPr>
              <a:t>programme</a:t>
            </a:r>
            <a:r>
              <a:rPr lang="en-US" sz="1600" dirty="0">
                <a:effectLst/>
                <a:latin typeface="Arial" panose="020B0604020202020204" pitchFamily="34" charset="0"/>
                <a:ea typeface="Times New Roman" panose="02020603050405020304" pitchFamily="18" charset="0"/>
              </a:rPr>
              <a:t>; and</a:t>
            </a:r>
            <a:endParaRPr lang="en-ZA" sz="1600" dirty="0">
              <a:effectLst/>
              <a:latin typeface="Times New Roman" panose="02020603050405020304" pitchFamily="18" charset="0"/>
              <a:ea typeface="Times New Roman" panose="02020603050405020304" pitchFamily="18" charset="0"/>
            </a:endParaRPr>
          </a:p>
          <a:p>
            <a:pPr marL="914400" indent="-457200" algn="just">
              <a:spcAft>
                <a:spcPts val="600"/>
              </a:spcAft>
            </a:pPr>
            <a:r>
              <a:rPr lang="en-US" sz="1600" dirty="0">
                <a:effectLst/>
                <a:latin typeface="Arial" panose="020B0604020202020204" pitchFamily="34" charset="0"/>
                <a:ea typeface="Times New Roman" panose="02020603050405020304" pitchFamily="18" charset="0"/>
              </a:rPr>
              <a:t>5.2.10 	DSBD will facilitate other forms of support for co-operatives through partnerships with other government Departments and other stakeholders. </a:t>
            </a:r>
            <a:endParaRPr lang="en-ZA"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694978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4294967295"/>
          </p:nvPr>
        </p:nvSpPr>
        <p:spPr>
          <a:xfrm>
            <a:off x="9985513" y="645867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19</a:t>
            </a:fld>
            <a:endParaRPr lang="en-US" dirty="0"/>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1981200" y="6093296"/>
            <a:ext cx="7543800" cy="1156356"/>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845818" y="0"/>
            <a:ext cx="10852695" cy="764704"/>
          </a:xfrm>
          <a:prstGeom prst="rect">
            <a:avLst/>
          </a:prstGeom>
          <a:solidFill>
            <a:srgbClr val="146C38"/>
          </a:solidFill>
        </p:spPr>
        <p:txBody>
          <a:bodyPr/>
          <a:lstStyle/>
          <a:p>
            <a:r>
              <a:rPr lang="en-US" sz="2400" dirty="0">
                <a:solidFill>
                  <a:prstClr val="white"/>
                </a:solidFill>
                <a:latin typeface="Arial" panose="020B0604020202020204" pitchFamily="34" charset="0"/>
                <a:ea typeface="+mj-ea"/>
                <a:cs typeface="Arial" panose="020B0604020202020204" pitchFamily="34" charset="0"/>
              </a:rPr>
              <a:t>About the MOU between the</a:t>
            </a:r>
            <a:r>
              <a:rPr lang="en-ZA" sz="2400" dirty="0">
                <a:solidFill>
                  <a:prstClr val="white"/>
                </a:solidFill>
                <a:latin typeface="Arial" panose="020B0604020202020204" pitchFamily="34" charset="0"/>
                <a:ea typeface="+mj-ea"/>
                <a:cs typeface="Arial" panose="020B0604020202020204" pitchFamily="34" charset="0"/>
              </a:rPr>
              <a:t> DSBD and DGRV</a:t>
            </a: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2760E1EF-4200-1E08-8408-449A85B835D2}"/>
              </a:ext>
            </a:extLst>
          </p:cNvPr>
          <p:cNvSpPr txBox="1"/>
          <p:nvPr/>
        </p:nvSpPr>
        <p:spPr>
          <a:xfrm>
            <a:off x="805841" y="764704"/>
            <a:ext cx="10892672" cy="3902607"/>
          </a:xfrm>
          <a:prstGeom prst="rect">
            <a:avLst/>
          </a:prstGeom>
          <a:noFill/>
        </p:spPr>
        <p:txBody>
          <a:bodyPr wrap="square">
            <a:spAutoFit/>
          </a:bodyPr>
          <a:lstStyle/>
          <a:p>
            <a:pPr lvl="0">
              <a:spcBef>
                <a:spcPts val="1200"/>
              </a:spcBef>
            </a:pPr>
            <a:endParaRPr lang="en-US" sz="1800" b="1" kern="0" dirty="0">
              <a:effectLst/>
              <a:latin typeface="Verdana" panose="020B0604030504040204" pitchFamily="34" charset="0"/>
              <a:ea typeface="Times New Roman" panose="02020603050405020304" pitchFamily="18" charset="0"/>
              <a:cs typeface="Times New Roman" panose="02020603050405020304" pitchFamily="18" charset="0"/>
            </a:endParaRPr>
          </a:p>
          <a:p>
            <a:pPr lvl="0">
              <a:spcBef>
                <a:spcPts val="1200"/>
              </a:spcBef>
            </a:pPr>
            <a:r>
              <a:rPr lang="en-US" b="1" kern="0" dirty="0">
                <a:latin typeface="Verdana" panose="020B0604030504040204" pitchFamily="34" charset="0"/>
                <a:ea typeface="Times New Roman" panose="02020603050405020304" pitchFamily="18" charset="0"/>
                <a:cs typeface="Times New Roman" panose="02020603050405020304" pitchFamily="18" charset="0"/>
              </a:rPr>
              <a:t>SECTION 6 -</a:t>
            </a:r>
            <a:r>
              <a:rPr lang="en-US" sz="1800" b="1" kern="0" dirty="0">
                <a:effectLst/>
                <a:latin typeface="Verdana" panose="020B0604030504040204" pitchFamily="34" charset="0"/>
                <a:ea typeface="Times New Roman" panose="02020603050405020304" pitchFamily="18" charset="0"/>
                <a:cs typeface="Times New Roman" panose="02020603050405020304" pitchFamily="18" charset="0"/>
              </a:rPr>
              <a:t> DURATION OF THE MEMORANDUM</a:t>
            </a:r>
            <a:endParaRPr lang="en-ZA" sz="1800" b="1" kern="0"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pPr>
            <a:r>
              <a:rPr lang="en-US" sz="1800" dirty="0">
                <a:effectLst/>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pPr marL="450215" indent="-450215" algn="just">
              <a:lnSpc>
                <a:spcPct val="115000"/>
              </a:lnSpc>
            </a:pPr>
            <a:r>
              <a:rPr lang="en-US" sz="1800" dirty="0">
                <a:effectLst/>
                <a:latin typeface="Arial" panose="020B0604020202020204" pitchFamily="34" charset="0"/>
                <a:ea typeface="Times New Roman" panose="02020603050405020304" pitchFamily="18" charset="0"/>
              </a:rPr>
              <a:t>6.1 	The duration of this Memorandum shall be a period of up to December 2024, commencing on the Effective Date. </a:t>
            </a:r>
            <a:r>
              <a:rPr lang="en-US" sz="1800" dirty="0">
                <a:solidFill>
                  <a:srgbClr val="FF0000"/>
                </a:solidFill>
                <a:effectLst/>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pPr marL="450215" indent="-450215" algn="just">
              <a:lnSpc>
                <a:spcPct val="115000"/>
              </a:lnSpc>
            </a:pPr>
            <a:r>
              <a:rPr lang="en-US" sz="1800" dirty="0">
                <a:effectLst/>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pPr marL="457200" indent="-457200" algn="just">
              <a:lnSpc>
                <a:spcPct val="115000"/>
              </a:lnSpc>
            </a:pPr>
            <a:r>
              <a:rPr lang="en-US" sz="1800" b="0" u="none" strike="noStrike" dirty="0">
                <a:effectLst/>
                <a:latin typeface="Arial" panose="020B0604020202020204" pitchFamily="34" charset="0"/>
                <a:ea typeface="Times New Roman" panose="02020603050405020304" pitchFamily="18" charset="0"/>
                <a:cs typeface="Arial" panose="020B0604020202020204" pitchFamily="34" charset="0"/>
              </a:rPr>
              <a:t> </a:t>
            </a:r>
            <a:r>
              <a:rPr lang="en-GB" sz="1800" b="0" u="none" strike="noStrike" dirty="0">
                <a:effectLst/>
                <a:latin typeface="Arial" panose="020B0604020202020204" pitchFamily="34" charset="0"/>
                <a:ea typeface="Times New Roman" panose="02020603050405020304" pitchFamily="18" charset="0"/>
                <a:cs typeface="Arial" panose="020B0604020202020204" pitchFamily="34" charset="0"/>
              </a:rPr>
              <a:t>6.2	The designated representatives of the Parties or their nominees shall meet at the commencement of each quarter of every year or by notice from each party to another to discuss and determine progress in the implementation of this MoU.</a:t>
            </a:r>
            <a:r>
              <a:rPr lang="en-GB" sz="1800" b="1" u="sng"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800" b="1" u="sng"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ct val="115000"/>
              </a:lnSpc>
            </a:pPr>
            <a:r>
              <a:rPr lang="en-GB" sz="1800" b="1"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800" b="1" u="sng"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6.3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The parties agree that there shall be no expectation of the future renewal of this agreement. Any decision to renew shall be subject to agreement by the Parties and reduced to writing by means of an Addendum.</a:t>
            </a:r>
            <a:endParaRPr lang="en-ZA" sz="1800" b="1" kern="0" dirty="0">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71255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xmlns="" id="{3302AE52-5E02-8549-8735-9BBF82234B02}"/>
              </a:ext>
            </a:extLst>
          </p:cNvPr>
          <p:cNvSpPr/>
          <p:nvPr/>
        </p:nvSpPr>
        <p:spPr>
          <a:xfrm>
            <a:off x="1123948" y="266700"/>
            <a:ext cx="9868730" cy="66675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1123949" y="266700"/>
            <a:ext cx="9088773" cy="461665"/>
          </a:xfrm>
          <a:prstGeom prst="rect">
            <a:avLst/>
          </a:prstGeom>
          <a:noFill/>
        </p:spPr>
        <p:txBody>
          <a:bodyPr wrap="square" rtlCol="0">
            <a:spAutoFit/>
          </a:bodyPr>
          <a:lstStyle/>
          <a:p>
            <a:r>
              <a:rPr lang="en-US" sz="2400" dirty="0">
                <a:solidFill>
                  <a:prstClr val="white"/>
                </a:solidFill>
                <a:latin typeface="Arial" panose="020B0604020202020204" pitchFamily="34" charset="0"/>
              </a:rPr>
              <a:t>1. Purpose</a:t>
            </a:r>
            <a:endParaRPr lang="en-ZA" sz="2400" dirty="0">
              <a:solidFill>
                <a:prstClr val="white"/>
              </a:solidFill>
              <a:latin typeface="Arial" panose="020B0604020202020204" pitchFamily="34" charset="0"/>
            </a:endParaRPr>
          </a:p>
        </p:txBody>
      </p:sp>
      <p:sp>
        <p:nvSpPr>
          <p:cNvPr id="16" name="Slide Number Placeholder 1">
            <a:extLst>
              <a:ext uri="{FF2B5EF4-FFF2-40B4-BE49-F238E27FC236}">
                <a16:creationId xmlns:a16="http://schemas.microsoft.com/office/drawing/2014/main" xmlns="" id="{82C22E88-74B5-BC4A-877E-013A2F25D7A2}"/>
              </a:ext>
            </a:extLst>
          </p:cNvPr>
          <p:cNvSpPr>
            <a:spLocks noGrp="1"/>
          </p:cNvSpPr>
          <p:nvPr>
            <p:ph type="sldNum" sz="quarter" idx="4294967295"/>
          </p:nvPr>
        </p:nvSpPr>
        <p:spPr>
          <a:xfrm>
            <a:off x="10058400" y="6400801"/>
            <a:ext cx="533400" cy="365125"/>
          </a:xfrm>
        </p:spPr>
        <p:txBody>
          <a:bodyPr anchor="ctr"/>
          <a:lstStyle/>
          <a:p>
            <a:pPr algn="ctr"/>
            <a:r>
              <a:rPr lang="en-US" dirty="0">
                <a:solidFill>
                  <a:schemeClr val="bg1"/>
                </a:solidFill>
                <a:latin typeface="+mn-ea"/>
              </a:rPr>
              <a:t>4</a:t>
            </a:r>
          </a:p>
        </p:txBody>
      </p:sp>
      <p:sp>
        <p:nvSpPr>
          <p:cNvPr id="3" name="Rectangle 2"/>
          <p:cNvSpPr/>
          <p:nvPr/>
        </p:nvSpPr>
        <p:spPr>
          <a:xfrm>
            <a:off x="1047748" y="1083365"/>
            <a:ext cx="9944929" cy="923330"/>
          </a:xfrm>
          <a:prstGeom prst="rect">
            <a:avLst/>
          </a:prstGeom>
        </p:spPr>
        <p:txBody>
          <a:bodyPr wrap="square">
            <a:spAutoFit/>
          </a:bodyPr>
          <a:lstStyle/>
          <a:p>
            <a:r>
              <a:rPr lang="en-ZA" sz="1800" dirty="0">
                <a:solidFill>
                  <a:schemeClr val="bg1"/>
                </a:solidFill>
              </a:rPr>
              <a:t>Relationship between DSBD and DGRV, Legislation on Co-operatives development </a:t>
            </a:r>
          </a:p>
          <a:p>
            <a:r>
              <a:rPr lang="en-US" dirty="0"/>
              <a:t>Is to brief the Portfolio Committee on the Relationship (MOU) between DSBD and DGRV, Legislation on Co-operatives development</a:t>
            </a:r>
            <a:endParaRPr lang="en-ZA" dirty="0"/>
          </a:p>
        </p:txBody>
      </p:sp>
      <p:sp>
        <p:nvSpPr>
          <p:cNvPr id="4" name="Slide Number Placeholder 1">
            <a:extLst>
              <a:ext uri="{FF2B5EF4-FFF2-40B4-BE49-F238E27FC236}">
                <a16:creationId xmlns:a16="http://schemas.microsoft.com/office/drawing/2014/main" xmlns="" id="{B7F8704C-E6A3-636E-3712-F2F4D5292F0E}"/>
              </a:ext>
            </a:extLst>
          </p:cNvPr>
          <p:cNvSpPr txBox="1">
            <a:spLocks/>
          </p:cNvSpPr>
          <p:nvPr/>
        </p:nvSpPr>
        <p:spPr>
          <a:xfrm>
            <a:off x="9697975" y="643741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2</a:t>
            </a:fld>
            <a:endParaRPr lang="en-US" dirty="0"/>
          </a:p>
        </p:txBody>
      </p:sp>
    </p:spTree>
    <p:extLst>
      <p:ext uri="{BB962C8B-B14F-4D97-AF65-F5344CB8AC3E}">
        <p14:creationId xmlns:p14="http://schemas.microsoft.com/office/powerpoint/2010/main" xmlns="" val="1473238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4294967295"/>
          </p:nvPr>
        </p:nvSpPr>
        <p:spPr>
          <a:xfrm>
            <a:off x="9985513" y="648891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20</a:t>
            </a:fld>
            <a:endParaRPr lang="en-US" dirty="0"/>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1981200" y="6093296"/>
            <a:ext cx="7543800" cy="1156356"/>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845818" y="0"/>
            <a:ext cx="10852695" cy="386043"/>
          </a:xfrm>
          <a:prstGeom prst="rect">
            <a:avLst/>
          </a:prstGeom>
          <a:solidFill>
            <a:srgbClr val="146C38"/>
          </a:solidFill>
        </p:spPr>
        <p:txBody>
          <a:bodyPr/>
          <a:lstStyle/>
          <a:p>
            <a:r>
              <a:rPr lang="en-US" sz="2000" dirty="0">
                <a:solidFill>
                  <a:prstClr val="white"/>
                </a:solidFill>
                <a:latin typeface="Arial" panose="020B0604020202020204" pitchFamily="34" charset="0"/>
                <a:ea typeface="+mj-ea"/>
                <a:cs typeface="Arial" panose="020B0604020202020204" pitchFamily="34" charset="0"/>
              </a:rPr>
              <a:t>About the MOU between the</a:t>
            </a:r>
            <a:r>
              <a:rPr lang="en-ZA" sz="2000" dirty="0">
                <a:solidFill>
                  <a:prstClr val="white"/>
                </a:solidFill>
                <a:latin typeface="Arial" panose="020B0604020202020204" pitchFamily="34" charset="0"/>
                <a:ea typeface="+mj-ea"/>
                <a:cs typeface="Arial" panose="020B0604020202020204" pitchFamily="34" charset="0"/>
              </a:rPr>
              <a:t> DSBD and DGRV </a:t>
            </a:r>
            <a:endParaRPr lang="en-ZA" sz="2000" b="1" kern="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2760E1EF-4200-1E08-8408-449A85B835D2}"/>
              </a:ext>
            </a:extLst>
          </p:cNvPr>
          <p:cNvSpPr txBox="1"/>
          <p:nvPr/>
        </p:nvSpPr>
        <p:spPr>
          <a:xfrm>
            <a:off x="0" y="402455"/>
            <a:ext cx="12192000" cy="6092373"/>
          </a:xfrm>
          <a:prstGeom prst="rect">
            <a:avLst/>
          </a:prstGeom>
          <a:noFill/>
        </p:spPr>
        <p:txBody>
          <a:bodyPr wrap="square">
            <a:spAutoFit/>
          </a:bodyPr>
          <a:lstStyle/>
          <a:p>
            <a:pPr marL="457200" indent="-457200" algn="just"/>
            <a:r>
              <a:rPr lang="en-GB" sz="1100" dirty="0">
                <a:effectLst/>
                <a:latin typeface="Arial" panose="020B0604020202020204" pitchFamily="34" charset="0"/>
                <a:ea typeface="Times New Roman" panose="02020603050405020304" pitchFamily="18" charset="0"/>
              </a:rPr>
              <a:t> </a:t>
            </a:r>
            <a:r>
              <a:rPr lang="en-US" sz="1400" b="1" kern="0" dirty="0">
                <a:effectLst/>
                <a:latin typeface="Verdana" panose="020B0604030504040204" pitchFamily="34" charset="0"/>
                <a:ea typeface="Times New Roman" panose="02020603050405020304" pitchFamily="18" charset="0"/>
                <a:cs typeface="Times New Roman" panose="02020603050405020304" pitchFamily="18" charset="0"/>
              </a:rPr>
              <a:t>SECTION 7 - COOPERATION AND GOOD FAITH</a:t>
            </a:r>
            <a:endParaRPr lang="en-ZA" sz="1400" b="1" kern="0" dirty="0">
              <a:effectLst/>
              <a:latin typeface="Verdana" panose="020B0604030504040204" pitchFamily="34" charset="0"/>
              <a:ea typeface="Times New Roman" panose="02020603050405020304" pitchFamily="18" charset="0"/>
              <a:cs typeface="Times New Roman" panose="02020603050405020304" pitchFamily="18" charset="0"/>
            </a:endParaRPr>
          </a:p>
          <a:p>
            <a:pPr algn="just"/>
            <a:r>
              <a:rPr lang="en-GB" sz="1400" dirty="0">
                <a:effectLst/>
                <a:latin typeface="Arial" panose="020B0604020202020204" pitchFamily="34" charset="0"/>
                <a:ea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p>
            <a:pPr marL="457200" indent="-457200" algn="just"/>
            <a:r>
              <a:rPr lang="en-GB" sz="1400" dirty="0">
                <a:effectLst/>
                <a:latin typeface="Arial" panose="020B0604020202020204" pitchFamily="34" charset="0"/>
                <a:ea typeface="Times New Roman" panose="02020603050405020304" pitchFamily="18" charset="0"/>
              </a:rPr>
              <a:t>7.1	The Parties enter into this MoU in good faith, in the spirit of mutual co-operation and assistance and undertake to work together in order to achieve the purpose of this MoU.</a:t>
            </a:r>
            <a:endParaRPr lang="en-ZA" sz="1400" dirty="0">
              <a:effectLst/>
              <a:latin typeface="Times New Roman" panose="02020603050405020304" pitchFamily="18" charset="0"/>
              <a:ea typeface="Times New Roman" panose="02020603050405020304" pitchFamily="18" charset="0"/>
            </a:endParaRPr>
          </a:p>
          <a:p>
            <a:pPr algn="just"/>
            <a:r>
              <a:rPr lang="en-GB" sz="1400" dirty="0">
                <a:effectLst/>
                <a:latin typeface="Arial" panose="020B0604020202020204" pitchFamily="34" charset="0"/>
                <a:ea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p>
            <a:pPr lvl="0">
              <a:spcBef>
                <a:spcPts val="1200"/>
              </a:spcBef>
            </a:pPr>
            <a:r>
              <a:rPr lang="en-US" sz="1400" b="1" kern="0" dirty="0">
                <a:effectLst/>
                <a:latin typeface="Verdana" panose="020B0604030504040204" pitchFamily="34" charset="0"/>
                <a:ea typeface="Times New Roman" panose="02020603050405020304" pitchFamily="18" charset="0"/>
                <a:cs typeface="Times New Roman" panose="02020603050405020304" pitchFamily="18" charset="0"/>
              </a:rPr>
              <a:t>SECTION 8 - DISPUTE RESOLUTION</a:t>
            </a:r>
            <a:endParaRPr lang="en-ZA" sz="1400" b="1" kern="0" dirty="0">
              <a:effectLst/>
              <a:latin typeface="Verdana" panose="020B0604030504040204" pitchFamily="34" charset="0"/>
              <a:ea typeface="Times New Roman" panose="02020603050405020304" pitchFamily="18" charset="0"/>
              <a:cs typeface="Times New Roman" panose="02020603050405020304" pitchFamily="18" charset="0"/>
            </a:endParaRPr>
          </a:p>
          <a:p>
            <a:pPr algn="just"/>
            <a:r>
              <a:rPr lang="en-GB" sz="1400" b="1" dirty="0">
                <a:effectLst/>
                <a:latin typeface="Arial" panose="020B0604020202020204" pitchFamily="34" charset="0"/>
                <a:ea typeface="Times New Roman" panose="02020603050405020304" pitchFamily="18" charset="0"/>
              </a:rPr>
              <a:t> </a:t>
            </a:r>
            <a:endParaRPr lang="en-ZA" sz="1400" dirty="0">
              <a:effectLst/>
              <a:latin typeface="Times New Roman" panose="02020603050405020304" pitchFamily="18" charset="0"/>
              <a:ea typeface="Times New Roman" panose="02020603050405020304" pitchFamily="18" charset="0"/>
            </a:endParaRPr>
          </a:p>
          <a:p>
            <a:pPr marL="447675" indent="-447675" algn="just">
              <a:lnSpc>
                <a:spcPct val="115000"/>
              </a:lnSpc>
              <a:spcAft>
                <a:spcPts val="1200"/>
              </a:spcAft>
              <a:tabLst>
                <a:tab pos="864235" algn="l"/>
                <a:tab pos="540385" algn="l"/>
              </a:tabLst>
            </a:pPr>
            <a:r>
              <a:rPr lang="en-GB" sz="1400" dirty="0">
                <a:effectLst/>
                <a:latin typeface="Arial" panose="020B0604020202020204" pitchFamily="34" charset="0"/>
                <a:ea typeface="Calibri" panose="020F0502020204030204" pitchFamily="34" charset="0"/>
              </a:rPr>
              <a:t>8.1	</a:t>
            </a:r>
            <a:r>
              <a:rPr lang="en-US" sz="1400" dirty="0">
                <a:effectLst/>
                <a:latin typeface="Arial" panose="020B0604020202020204" pitchFamily="34" charset="0"/>
                <a:ea typeface="Calibri" panose="020F0502020204030204" pitchFamily="34" charset="0"/>
              </a:rPr>
              <a:t>In this clause, a "dispute" means any dispute, disagreement or claim arising between the Parties in connection with:</a:t>
            </a:r>
            <a:endParaRPr lang="en-ZA" sz="1400" dirty="0">
              <a:effectLst/>
              <a:latin typeface="Arial" panose="020B0604020202020204" pitchFamily="34" charset="0"/>
              <a:ea typeface="Calibri" panose="020F0502020204030204" pitchFamily="34" charset="0"/>
            </a:endParaRPr>
          </a:p>
          <a:p>
            <a:pPr marL="1143000" lvl="2" indent="-228600" algn="just">
              <a:lnSpc>
                <a:spcPct val="115000"/>
              </a:lnSpc>
              <a:spcAft>
                <a:spcPts val="1200"/>
              </a:spcAft>
              <a:buFont typeface="+mj-lt"/>
              <a:buAutoNum type="arabicPeriod"/>
              <a:tabLst>
                <a:tab pos="864235" algn="l"/>
                <a:tab pos="900430" algn="l"/>
              </a:tabLst>
            </a:pPr>
            <a:r>
              <a:rPr lang="en-US" sz="1400" dirty="0">
                <a:effectLst/>
                <a:latin typeface="Arial" panose="020B0604020202020204" pitchFamily="34" charset="0"/>
                <a:ea typeface="Arial" panose="020B0604020202020204" pitchFamily="34" charset="0"/>
              </a:rPr>
              <a:t>the formation or existence of this MOU;</a:t>
            </a:r>
            <a:endParaRPr lang="en-ZA" sz="1400" dirty="0">
              <a:effectLst/>
              <a:latin typeface="Arial" panose="020B0604020202020204" pitchFamily="34" charset="0"/>
              <a:ea typeface="Arial" panose="020B0604020202020204" pitchFamily="34" charset="0"/>
            </a:endParaRPr>
          </a:p>
          <a:p>
            <a:pPr marL="1143000" lvl="2" indent="-228600" algn="just">
              <a:lnSpc>
                <a:spcPct val="115000"/>
              </a:lnSpc>
              <a:spcAft>
                <a:spcPts val="1200"/>
              </a:spcAft>
              <a:buFont typeface="+mj-lt"/>
              <a:buAutoNum type="arabicPeriod"/>
              <a:tabLst>
                <a:tab pos="864235" algn="l"/>
                <a:tab pos="900430" algn="l"/>
              </a:tabLst>
            </a:pPr>
            <a:r>
              <a:rPr lang="en-US" sz="1400" dirty="0">
                <a:effectLst/>
                <a:latin typeface="Arial" panose="020B0604020202020204" pitchFamily="34" charset="0"/>
                <a:ea typeface="Arial" panose="020B0604020202020204" pitchFamily="34" charset="0"/>
              </a:rPr>
              <a:t>the implementation of this MOU;</a:t>
            </a:r>
            <a:endParaRPr lang="en-ZA" sz="1400" dirty="0">
              <a:effectLst/>
              <a:latin typeface="Arial" panose="020B0604020202020204" pitchFamily="34" charset="0"/>
              <a:ea typeface="Arial" panose="020B0604020202020204" pitchFamily="34" charset="0"/>
            </a:endParaRPr>
          </a:p>
          <a:p>
            <a:pPr marL="1143000" lvl="2" indent="-228600" algn="just">
              <a:lnSpc>
                <a:spcPct val="115000"/>
              </a:lnSpc>
              <a:spcAft>
                <a:spcPts val="1200"/>
              </a:spcAft>
              <a:buFont typeface="+mj-lt"/>
              <a:buAutoNum type="arabicPeriod"/>
              <a:tabLst>
                <a:tab pos="864235" algn="l"/>
                <a:tab pos="900430" algn="l"/>
              </a:tabLst>
            </a:pPr>
            <a:r>
              <a:rPr lang="en-US" sz="1400" dirty="0">
                <a:effectLst/>
                <a:latin typeface="Arial" panose="020B0604020202020204" pitchFamily="34" charset="0"/>
                <a:ea typeface="Arial" panose="020B0604020202020204" pitchFamily="34" charset="0"/>
              </a:rPr>
              <a:t>the interpretation or application of the provisions of this MOU;</a:t>
            </a:r>
            <a:endParaRPr lang="en-ZA" sz="1400" dirty="0">
              <a:effectLst/>
              <a:latin typeface="Arial" panose="020B0604020202020204" pitchFamily="34" charset="0"/>
              <a:ea typeface="Arial" panose="020B0604020202020204" pitchFamily="34" charset="0"/>
            </a:endParaRPr>
          </a:p>
          <a:p>
            <a:pPr marL="1143000" lvl="2" indent="-228600" algn="just">
              <a:lnSpc>
                <a:spcPct val="115000"/>
              </a:lnSpc>
              <a:spcAft>
                <a:spcPts val="1200"/>
              </a:spcAft>
              <a:buFont typeface="+mj-lt"/>
              <a:buAutoNum type="arabicPeriod"/>
              <a:tabLst>
                <a:tab pos="864235" algn="l"/>
                <a:tab pos="900430" algn="l"/>
              </a:tabLst>
            </a:pPr>
            <a:r>
              <a:rPr lang="en-US" sz="1400" dirty="0">
                <a:effectLst/>
                <a:latin typeface="Arial" panose="020B0604020202020204" pitchFamily="34" charset="0"/>
                <a:ea typeface="Arial" panose="020B0604020202020204" pitchFamily="34" charset="0"/>
              </a:rPr>
              <a:t>the Parties’ respective rights and obligations in terms of or arising out of this MOU; and or</a:t>
            </a:r>
            <a:endParaRPr lang="en-ZA" sz="1400" dirty="0">
              <a:effectLst/>
              <a:latin typeface="Arial" panose="020B0604020202020204" pitchFamily="34" charset="0"/>
              <a:ea typeface="Arial" panose="020B0604020202020204" pitchFamily="34" charset="0"/>
            </a:endParaRPr>
          </a:p>
          <a:p>
            <a:pPr marL="1143000" lvl="2" indent="-228600" algn="just">
              <a:lnSpc>
                <a:spcPct val="115000"/>
              </a:lnSpc>
              <a:spcAft>
                <a:spcPts val="1200"/>
              </a:spcAft>
              <a:buFont typeface="+mj-lt"/>
              <a:buAutoNum type="arabicPeriod"/>
              <a:tabLst>
                <a:tab pos="864235" algn="l"/>
                <a:tab pos="900430" algn="l"/>
              </a:tabLst>
            </a:pPr>
            <a:r>
              <a:rPr lang="en-US" sz="1400" dirty="0">
                <a:effectLst/>
                <a:latin typeface="Arial" panose="020B0604020202020204" pitchFamily="34" charset="0"/>
                <a:ea typeface="Arial" panose="020B0604020202020204" pitchFamily="34" charset="0"/>
              </a:rPr>
              <a:t>the validity, enforceability, rectification, termination or cancellation, whether in whole or in part of this MOU.</a:t>
            </a:r>
            <a:endParaRPr lang="en-ZA" sz="1400" dirty="0">
              <a:effectLst/>
              <a:latin typeface="Arial" panose="020B0604020202020204" pitchFamily="34" charset="0"/>
              <a:ea typeface="Arial" panose="020B0604020202020204" pitchFamily="34" charset="0"/>
            </a:endParaRPr>
          </a:p>
          <a:p>
            <a:pPr marL="742950" lvl="1" indent="-285750" algn="just">
              <a:lnSpc>
                <a:spcPct val="115000"/>
              </a:lnSpc>
              <a:spcAft>
                <a:spcPts val="1200"/>
              </a:spcAft>
              <a:buFont typeface="+mj-lt"/>
              <a:buAutoNum type="arabicPeriod"/>
              <a:tabLst>
                <a:tab pos="864235" algn="l"/>
                <a:tab pos="540385" algn="l"/>
              </a:tabLst>
            </a:pPr>
            <a:r>
              <a:rPr lang="en-US" sz="1400" dirty="0">
                <a:effectLst/>
                <a:latin typeface="Arial" panose="020B0604020202020204" pitchFamily="34" charset="0"/>
                <a:ea typeface="Arial" panose="020B0604020202020204" pitchFamily="34" charset="0"/>
              </a:rPr>
              <a:t>A Party may declare a dispute on written notice to the other Parties.</a:t>
            </a:r>
            <a:endParaRPr lang="en-ZA" sz="1400" dirty="0">
              <a:effectLst/>
              <a:latin typeface="Arial" panose="020B0604020202020204" pitchFamily="34" charset="0"/>
              <a:ea typeface="Arial" panose="020B0604020202020204" pitchFamily="34" charset="0"/>
            </a:endParaRPr>
          </a:p>
          <a:p>
            <a:pPr marL="742950" lvl="1" indent="-285750" algn="just">
              <a:lnSpc>
                <a:spcPct val="115000"/>
              </a:lnSpc>
              <a:spcAft>
                <a:spcPts val="1200"/>
              </a:spcAft>
              <a:buFont typeface="+mj-lt"/>
              <a:buAutoNum type="arabicPeriod"/>
              <a:tabLst>
                <a:tab pos="864235" algn="l"/>
                <a:tab pos="450215" algn="l"/>
              </a:tabLst>
            </a:pPr>
            <a:r>
              <a:rPr lang="en-US" sz="1400" dirty="0">
                <a:effectLst/>
                <a:latin typeface="Arial" panose="020B0604020202020204" pitchFamily="34" charset="0"/>
                <a:ea typeface="Arial" panose="020B0604020202020204" pitchFamily="34" charset="0"/>
              </a:rPr>
              <a:t>In the event of a dispute, the Parties will meet within seven (7) days of the dispute having been declared to attempt to resolve it. </a:t>
            </a:r>
            <a:endParaRPr lang="en-ZA" sz="1400" dirty="0">
              <a:effectLst/>
              <a:latin typeface="Arial" panose="020B0604020202020204" pitchFamily="34" charset="0"/>
              <a:ea typeface="Arial" panose="020B0604020202020204" pitchFamily="34" charset="0"/>
            </a:endParaRPr>
          </a:p>
          <a:p>
            <a:pPr marL="742950" lvl="1" indent="-285750" algn="just">
              <a:lnSpc>
                <a:spcPct val="115000"/>
              </a:lnSpc>
              <a:spcAft>
                <a:spcPts val="1200"/>
              </a:spcAft>
              <a:buFont typeface="+mj-lt"/>
              <a:buAutoNum type="arabicPeriod"/>
              <a:tabLst>
                <a:tab pos="864235" algn="l"/>
                <a:tab pos="450215" algn="l"/>
              </a:tabLst>
            </a:pPr>
            <a:r>
              <a:rPr lang="en-US" sz="1400" dirty="0">
                <a:effectLst/>
                <a:latin typeface="Arial" panose="020B0604020202020204" pitchFamily="34" charset="0"/>
                <a:ea typeface="Arial" panose="020B0604020202020204" pitchFamily="34" charset="0"/>
              </a:rPr>
              <a:t>In the event of the inability of the Parties to resolve the dispute and the dispute affects the continuance of the MOU, the MOU may be terminated.</a:t>
            </a:r>
            <a:endParaRPr lang="en-ZA" sz="1400" dirty="0">
              <a:effectLst/>
              <a:latin typeface="Arial" panose="020B0604020202020204" pitchFamily="34" charset="0"/>
              <a:ea typeface="Arial" panose="020B0604020202020204" pitchFamily="34" charset="0"/>
            </a:endParaRPr>
          </a:p>
          <a:p>
            <a:pPr marL="450215" indent="-450215" algn="just">
              <a:lnSpc>
                <a:spcPct val="115000"/>
              </a:lnSpc>
              <a:spcAft>
                <a:spcPts val="1200"/>
              </a:spcAft>
            </a:pPr>
            <a:r>
              <a:rPr lang="en-GB" sz="1400" dirty="0">
                <a:effectLst/>
                <a:latin typeface="Arial" panose="020B0604020202020204" pitchFamily="34" charset="0"/>
                <a:ea typeface="Times New Roman" panose="02020603050405020304" pitchFamily="18" charset="0"/>
              </a:rPr>
              <a:t>8.5 	For any programme that the parties agree to because of this MoU, an arbitration process shall be an acceptable dispute resolution mechanism to be held in terms of the AFSA rules and applicable South African legislation.	</a:t>
            </a:r>
            <a:endParaRPr lang="en-ZA"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340811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4294967295"/>
          </p:nvPr>
        </p:nvSpPr>
        <p:spPr>
          <a:xfrm>
            <a:off x="10058400" y="6487143"/>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21</a:t>
            </a:fld>
            <a:endParaRPr lang="en-US" dirty="0"/>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1981200" y="6093296"/>
            <a:ext cx="7543800" cy="1156356"/>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845818" y="0"/>
            <a:ext cx="10852695" cy="386043"/>
          </a:xfrm>
          <a:prstGeom prst="rect">
            <a:avLst/>
          </a:prstGeom>
          <a:solidFill>
            <a:srgbClr val="146C38"/>
          </a:solidFill>
        </p:spPr>
        <p:txBody>
          <a:bodyPr/>
          <a:lstStyle/>
          <a:p>
            <a:r>
              <a:rPr lang="en-US" sz="2000" dirty="0">
                <a:solidFill>
                  <a:prstClr val="white"/>
                </a:solidFill>
                <a:latin typeface="Arial" panose="020B0604020202020204" pitchFamily="34" charset="0"/>
                <a:ea typeface="+mj-ea"/>
                <a:cs typeface="Arial" panose="020B0604020202020204" pitchFamily="34" charset="0"/>
              </a:rPr>
              <a:t>About the MOU between the</a:t>
            </a:r>
            <a:r>
              <a:rPr lang="en-ZA" sz="2000" dirty="0">
                <a:solidFill>
                  <a:prstClr val="white"/>
                </a:solidFill>
                <a:latin typeface="Arial" panose="020B0604020202020204" pitchFamily="34" charset="0"/>
                <a:ea typeface="+mj-ea"/>
                <a:cs typeface="Arial" panose="020B0604020202020204" pitchFamily="34" charset="0"/>
              </a:rPr>
              <a:t> DSBD and DGRV </a:t>
            </a:r>
            <a:endParaRPr lang="en-ZA" sz="2000" b="1" kern="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2760E1EF-4200-1E08-8408-449A85B835D2}"/>
              </a:ext>
            </a:extLst>
          </p:cNvPr>
          <p:cNvSpPr txBox="1"/>
          <p:nvPr/>
        </p:nvSpPr>
        <p:spPr>
          <a:xfrm>
            <a:off x="-1" y="386043"/>
            <a:ext cx="11926957" cy="7340471"/>
          </a:xfrm>
          <a:prstGeom prst="rect">
            <a:avLst/>
          </a:prstGeom>
          <a:noFill/>
        </p:spPr>
        <p:txBody>
          <a:bodyPr wrap="square">
            <a:spAutoFit/>
          </a:bodyPr>
          <a:lstStyle/>
          <a:p>
            <a:pPr marL="342900" lvl="0" indent="-342900">
              <a:spcBef>
                <a:spcPts val="1200"/>
              </a:spcBef>
              <a:buFont typeface="+mj-lt"/>
              <a:buAutoNum type="arabicPeriod"/>
            </a:pPr>
            <a:r>
              <a:rPr lang="en-GB" sz="1600" b="1" kern="0" dirty="0">
                <a:latin typeface="Arial" panose="020B0604020202020204" pitchFamily="34" charset="0"/>
                <a:ea typeface="Times New Roman" panose="02020603050405020304" pitchFamily="18" charset="0"/>
                <a:cs typeface="Times New Roman" panose="02020603050405020304" pitchFamily="18" charset="0"/>
              </a:rPr>
              <a:t>SECTION 9 - </a:t>
            </a:r>
            <a:r>
              <a:rPr lang="en-US" sz="1600" b="1" kern="0" dirty="0">
                <a:effectLst/>
                <a:latin typeface="Verdana" panose="020B0604030504040204" pitchFamily="34" charset="0"/>
                <a:ea typeface="Times New Roman" panose="02020603050405020304" pitchFamily="18" charset="0"/>
                <a:cs typeface="Times New Roman" panose="02020603050405020304" pitchFamily="18" charset="0"/>
              </a:rPr>
              <a:t>WHOLE AGREEMENT</a:t>
            </a:r>
            <a:endParaRPr lang="en-ZA" sz="1600" b="1" kern="0" dirty="0">
              <a:effectLst/>
              <a:latin typeface="Verdana" panose="020B0604030504040204" pitchFamily="34" charset="0"/>
              <a:ea typeface="Times New Roman" panose="02020603050405020304" pitchFamily="18" charset="0"/>
              <a:cs typeface="Times New Roman" panose="02020603050405020304" pitchFamily="18" charset="0"/>
            </a:endParaRPr>
          </a:p>
          <a:p>
            <a:pPr marL="457200" indent="-457200" algn="just">
              <a:lnSpc>
                <a:spcPct val="115000"/>
              </a:lnSpc>
              <a:spcBef>
                <a:spcPts val="1200"/>
              </a:spcBef>
              <a:spcAft>
                <a:spcPts val="1200"/>
              </a:spcAft>
            </a:pPr>
            <a:r>
              <a:rPr lang="en-GB" sz="1600" dirty="0">
                <a:effectLst/>
                <a:latin typeface="Arial" panose="020B0604020202020204" pitchFamily="34" charset="0"/>
                <a:ea typeface="Times New Roman" panose="02020603050405020304" pitchFamily="18" charset="0"/>
              </a:rPr>
              <a:t>9.1	This MoU constitutes the entire agreement between the Parties regarding the subject matter thereof and supersedes all previous agreements, written or oral, between the Parties relating to the subject matter of this MoU.</a:t>
            </a:r>
            <a:endParaRPr lang="en-ZA" sz="1600" dirty="0">
              <a:effectLst/>
              <a:latin typeface="Times New Roman" panose="02020603050405020304" pitchFamily="18" charset="0"/>
              <a:ea typeface="Times New Roman" panose="02020603050405020304" pitchFamily="18" charset="0"/>
            </a:endParaRPr>
          </a:p>
          <a:p>
            <a:pPr marL="457200" indent="-457200" algn="just">
              <a:lnSpc>
                <a:spcPct val="115000"/>
              </a:lnSpc>
              <a:spcAft>
                <a:spcPts val="600"/>
              </a:spcAft>
            </a:pPr>
            <a:r>
              <a:rPr lang="en-GB" sz="1600" dirty="0">
                <a:effectLst/>
                <a:latin typeface="Arial" panose="020B0604020202020204" pitchFamily="34" charset="0"/>
                <a:ea typeface="Times New Roman" panose="02020603050405020304" pitchFamily="18" charset="0"/>
              </a:rPr>
              <a:t>9.2</a:t>
            </a:r>
            <a:r>
              <a:rPr lang="en-GB" sz="1600" b="1" dirty="0">
                <a:effectLst/>
                <a:latin typeface="Arial" panose="020B0604020202020204" pitchFamily="34" charset="0"/>
                <a:ea typeface="Times New Roman" panose="02020603050405020304" pitchFamily="18" charset="0"/>
              </a:rPr>
              <a:t>	</a:t>
            </a:r>
            <a:r>
              <a:rPr lang="en-GB" sz="1600" dirty="0">
                <a:effectLst/>
                <a:latin typeface="Arial" panose="020B0604020202020204" pitchFamily="34" charset="0"/>
                <a:ea typeface="Times New Roman" panose="02020603050405020304" pitchFamily="18" charset="0"/>
              </a:rPr>
              <a:t>This MoU shall be governed and interpreted in accordance with the laws of the Republic of South Africa.</a:t>
            </a:r>
            <a:endParaRPr lang="en-ZA" sz="1600" dirty="0">
              <a:effectLst/>
              <a:latin typeface="Times New Roman" panose="02020603050405020304" pitchFamily="18" charset="0"/>
              <a:ea typeface="Times New Roman" panose="02020603050405020304" pitchFamily="18" charset="0"/>
            </a:endParaRPr>
          </a:p>
          <a:p>
            <a:r>
              <a:rPr lang="en-US" sz="1600" dirty="0">
                <a:effectLst/>
                <a:latin typeface="Arial" panose="020B0604020202020204" pitchFamily="34"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lvl="0">
              <a:spcBef>
                <a:spcPts val="1200"/>
              </a:spcBef>
            </a:pPr>
            <a:r>
              <a:rPr lang="en-US" sz="1600" b="1" kern="0" dirty="0">
                <a:effectLst/>
                <a:latin typeface="Verdana" panose="020B0604030504040204" pitchFamily="34" charset="0"/>
                <a:ea typeface="Times New Roman" panose="02020603050405020304" pitchFamily="18" charset="0"/>
                <a:cs typeface="Times New Roman" panose="02020603050405020304" pitchFamily="18" charset="0"/>
              </a:rPr>
              <a:t>SECTION 10 - FINANCIAL IMPLICATIONS</a:t>
            </a:r>
            <a:endParaRPr lang="en-ZA" sz="1600" b="1" kern="0" dirty="0">
              <a:effectLst/>
              <a:latin typeface="Verdana" panose="020B060403050404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Bef>
                <a:spcPts val="1200"/>
              </a:spcBef>
              <a:spcAft>
                <a:spcPts val="600"/>
              </a:spcAft>
              <a:buFont typeface="+mj-lt"/>
              <a:buAutoNum type="arabicPeriod"/>
            </a:pPr>
            <a:r>
              <a:rPr lang="en-GB" sz="1600" dirty="0">
                <a:effectLst/>
                <a:latin typeface="Arial" panose="020B0604020202020204" pitchFamily="34" charset="0"/>
                <a:ea typeface="Times New Roman" panose="02020603050405020304" pitchFamily="18" charset="0"/>
              </a:rPr>
              <a:t>This MoU does not constitute financial obligations on either Party, it provides for an overall intent to collaborate and work together on those areas identified in clauses 4 of this MoU. </a:t>
            </a:r>
            <a:endParaRPr lang="en-ZA" sz="1600" dirty="0">
              <a:effectLst/>
              <a:latin typeface="Times New Roman" panose="02020603050405020304" pitchFamily="18" charset="0"/>
              <a:ea typeface="Times New Roman" panose="02020603050405020304" pitchFamily="18" charset="0"/>
            </a:endParaRPr>
          </a:p>
          <a:p>
            <a:r>
              <a:rPr lang="en-US" sz="1600" dirty="0">
                <a:effectLst/>
                <a:latin typeface="Times New Roman" panose="02020603050405020304" pitchFamily="18"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lvl="0">
              <a:spcBef>
                <a:spcPts val="1200"/>
              </a:spcBef>
            </a:pPr>
            <a:r>
              <a:rPr lang="en-US" sz="1600" b="1" kern="0" dirty="0">
                <a:effectLst/>
                <a:latin typeface="Verdana" panose="020B0604030504040204" pitchFamily="34" charset="0"/>
                <a:ea typeface="Times New Roman" panose="02020603050405020304" pitchFamily="18" charset="0"/>
                <a:cs typeface="Times New Roman" panose="02020603050405020304" pitchFamily="18" charset="0"/>
              </a:rPr>
              <a:t>SECTION 11 - STEERING COMMITTEE</a:t>
            </a:r>
            <a:endParaRPr lang="en-ZA" sz="1600" b="1" kern="0" dirty="0">
              <a:effectLst/>
              <a:latin typeface="Verdana" panose="020B0604030504040204" pitchFamily="34" charset="0"/>
              <a:ea typeface="Times New Roman" panose="02020603050405020304" pitchFamily="18" charset="0"/>
              <a:cs typeface="Times New Roman" panose="02020603050405020304" pitchFamily="18" charset="0"/>
            </a:endParaRPr>
          </a:p>
          <a:p>
            <a:r>
              <a:rPr lang="en-US" sz="1600" dirty="0">
                <a:effectLst/>
                <a:latin typeface="Times New Roman" panose="02020603050405020304" pitchFamily="18" charset="0"/>
                <a:ea typeface="Times New Roman" panose="02020603050405020304" pitchFamily="18" charset="0"/>
              </a:rPr>
              <a:t> </a:t>
            </a:r>
            <a:endParaRPr lang="en-ZA" sz="1600" dirty="0">
              <a:effectLst/>
              <a:latin typeface="Times New Roman" panose="02020603050405020304" pitchFamily="18" charset="0"/>
              <a:ea typeface="Times New Roman" panose="02020603050405020304" pitchFamily="18" charset="0"/>
            </a:endParaRPr>
          </a:p>
          <a:p>
            <a:pPr marL="742950" lvl="1" indent="-285750">
              <a:spcAft>
                <a:spcPts val="1200"/>
              </a:spcAft>
              <a:buFont typeface="+mj-lt"/>
              <a:buAutoNum type="arabicPeriod"/>
            </a:pPr>
            <a:r>
              <a:rPr lang="en-US" sz="1600" dirty="0">
                <a:effectLst/>
                <a:latin typeface="Arial" panose="020B0604020202020204" pitchFamily="34" charset="0"/>
                <a:ea typeface="Times New Roman" panose="02020603050405020304" pitchFamily="18" charset="0"/>
              </a:rPr>
              <a:t>The Parties shall jointly </a:t>
            </a:r>
            <a:r>
              <a:rPr lang="en-ZA" sz="1600" dirty="0">
                <a:effectLst/>
                <a:latin typeface="Arial" panose="020B0604020202020204" pitchFamily="34" charset="0"/>
                <a:ea typeface="Times New Roman" panose="02020603050405020304" pitchFamily="18" charset="0"/>
              </a:rPr>
              <a:t>set up a steering committee to manage and implement this MoU effectively and efficiently.</a:t>
            </a:r>
            <a:endParaRPr lang="en-ZA" sz="1600" dirty="0">
              <a:latin typeface="Times New Roman" panose="02020603050405020304" pitchFamily="18" charset="0"/>
              <a:ea typeface="Times New Roman" panose="02020603050405020304" pitchFamily="18" charset="0"/>
            </a:endParaRPr>
          </a:p>
          <a:p>
            <a:pPr>
              <a:spcAft>
                <a:spcPts val="1200"/>
              </a:spcAft>
            </a:pPr>
            <a:endParaRPr lang="en-ZA" sz="1600" b="1" kern="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200"/>
              </a:spcAft>
            </a:pPr>
            <a:r>
              <a:rPr lang="en-ZA" sz="1600" b="1" kern="0" dirty="0">
                <a:effectLst/>
                <a:latin typeface="Verdana" panose="020B0604030504040204" pitchFamily="34" charset="0"/>
                <a:ea typeface="Verdana" panose="020B0604030504040204" pitchFamily="34" charset="0"/>
                <a:cs typeface="Times New Roman" panose="02020603050405020304" pitchFamily="18" charset="0"/>
              </a:rPr>
              <a:t>SECTION </a:t>
            </a:r>
            <a:r>
              <a:rPr lang="en-ZA" sz="1600" b="1" kern="0" dirty="0">
                <a:latin typeface="Verdana" panose="020B0604030504040204" pitchFamily="34" charset="0"/>
                <a:ea typeface="Verdana" panose="020B0604030504040204" pitchFamily="34" charset="0"/>
                <a:cs typeface="Times New Roman" panose="02020603050405020304" pitchFamily="18" charset="0"/>
              </a:rPr>
              <a:t>12 </a:t>
            </a:r>
            <a:r>
              <a:rPr lang="en-ZA" sz="16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600" b="1" kern="0" dirty="0">
                <a:effectLst/>
                <a:latin typeface="Verdana" panose="020B0604030504040204" pitchFamily="34" charset="0"/>
                <a:ea typeface="Times New Roman" panose="02020603050405020304" pitchFamily="18" charset="0"/>
                <a:cs typeface="Times New Roman" panose="02020603050405020304" pitchFamily="18" charset="0"/>
              </a:rPr>
              <a:t>ADDRESS FOR COMMUNICATIONS, SERVICE OF NOTICES AND    CORRESPONDENCE</a:t>
            </a:r>
          </a:p>
          <a:p>
            <a:pPr>
              <a:spcAft>
                <a:spcPts val="1200"/>
              </a:spcAft>
            </a:pPr>
            <a:r>
              <a:rPr lang="en-US" sz="1600" b="1" kern="0" dirty="0">
                <a:effectLst/>
                <a:latin typeface="Verdana" panose="020B0604030504040204" pitchFamily="34" charset="0"/>
                <a:ea typeface="Times New Roman" panose="02020603050405020304" pitchFamily="18" charset="0"/>
                <a:cs typeface="Times New Roman" panose="02020603050405020304" pitchFamily="18" charset="0"/>
              </a:rPr>
              <a:t>SECTION 13 - ADDRESS FOR COMMUNICATIONS, SERVICE OF NOTICES AND    CORRESPONDENCE</a:t>
            </a:r>
          </a:p>
          <a:p>
            <a:pPr>
              <a:spcAft>
                <a:spcPts val="1200"/>
              </a:spcAft>
            </a:pPr>
            <a:r>
              <a:rPr lang="en-US" sz="1600" b="1" kern="0" dirty="0">
                <a:latin typeface="Verdana" panose="020B0604030504040204" pitchFamily="34" charset="0"/>
                <a:ea typeface="Times New Roman" panose="02020603050405020304" pitchFamily="18" charset="0"/>
                <a:cs typeface="Times New Roman" panose="02020603050405020304" pitchFamily="18" charset="0"/>
              </a:rPr>
              <a:t>SECTION 14 - </a:t>
            </a:r>
            <a:r>
              <a:rPr lang="en-ZA" sz="1600" b="1" dirty="0">
                <a:effectLst/>
                <a:latin typeface="Arial" panose="020B0604020202020204" pitchFamily="34" charset="0"/>
                <a:ea typeface="Times New Roman" panose="02020603050405020304" pitchFamily="18" charset="0"/>
              </a:rPr>
              <a:t>BREACH AND TERMINATION</a:t>
            </a:r>
            <a:endParaRPr lang="en-ZA" sz="1600" dirty="0">
              <a:effectLst/>
              <a:latin typeface="Times New Roman" panose="02020603050405020304" pitchFamily="18" charset="0"/>
              <a:ea typeface="Times New Roman" panose="02020603050405020304" pitchFamily="18" charset="0"/>
            </a:endParaRPr>
          </a:p>
          <a:p>
            <a:pPr>
              <a:spcAft>
                <a:spcPts val="1200"/>
              </a:spcAft>
            </a:pPr>
            <a:r>
              <a:rPr lang="en-US" sz="1600" b="1" kern="0" dirty="0">
                <a:latin typeface="Verdana" panose="020B0604030504040204" pitchFamily="34" charset="0"/>
                <a:ea typeface="Times New Roman" panose="02020603050405020304" pitchFamily="18" charset="0"/>
                <a:cs typeface="Times New Roman" panose="02020603050405020304" pitchFamily="18" charset="0"/>
              </a:rPr>
              <a:t>SECTION 15 - </a:t>
            </a:r>
            <a:r>
              <a:rPr lang="en-US" sz="1600" b="1" kern="0" dirty="0">
                <a:effectLst/>
                <a:latin typeface="Verdana" panose="020B0604030504040204" pitchFamily="34" charset="0"/>
                <a:ea typeface="Times New Roman" panose="02020603050405020304" pitchFamily="18" charset="0"/>
                <a:cs typeface="Times New Roman" panose="02020603050405020304" pitchFamily="18" charset="0"/>
              </a:rPr>
              <a:t>ATTESTATION</a:t>
            </a:r>
            <a:endParaRPr lang="en-ZA" sz="1600" b="1" kern="0" dirty="0">
              <a:effectLst/>
              <a:latin typeface="Verdana" panose="020B0604030504040204" pitchFamily="34" charset="0"/>
              <a:ea typeface="Times New Roman" panose="02020603050405020304" pitchFamily="18" charset="0"/>
              <a:cs typeface="Times New Roman" panose="02020603050405020304" pitchFamily="18" charset="0"/>
            </a:endParaRPr>
          </a:p>
          <a:p>
            <a:pPr>
              <a:spcAft>
                <a:spcPts val="1200"/>
              </a:spcAft>
            </a:pPr>
            <a:endParaRPr lang="en-ZA" sz="1800" b="1" kern="0" dirty="0">
              <a:solidFill>
                <a:srgbClr val="2E74B5"/>
              </a:solidFill>
              <a:effectLst/>
              <a:latin typeface="Verdana" panose="020B0604030504040204" pitchFamily="34" charset="0"/>
              <a:ea typeface="Times New Roman" panose="02020603050405020304" pitchFamily="18" charset="0"/>
              <a:cs typeface="Times New Roman" panose="02020603050405020304" pitchFamily="18" charset="0"/>
            </a:endParaRPr>
          </a:p>
          <a:p>
            <a:pPr>
              <a:spcAft>
                <a:spcPts val="1200"/>
              </a:spcAft>
            </a:pPr>
            <a:endParaRPr lang="en-ZA" b="1" kern="0" dirty="0">
              <a:solidFill>
                <a:srgbClr val="2E74B5"/>
              </a:solidFill>
              <a:effectLst/>
              <a:latin typeface="Verdana" panose="020B0604030504040204" pitchFamily="34" charset="0"/>
              <a:ea typeface="Times New Roman" panose="02020603050405020304" pitchFamily="18" charset="0"/>
              <a:cs typeface="Times New Roman" panose="02020603050405020304" pitchFamily="18" charset="0"/>
            </a:endParaRPr>
          </a:p>
          <a:p>
            <a:pPr lvl="1">
              <a:spcAft>
                <a:spcPts val="1200"/>
              </a:spcAft>
            </a:pPr>
            <a:endParaRPr lang="en-ZA" sz="11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xmlns="" val="2975147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a:grpSpLocks noChangeAspect="1"/>
          </p:cNvGrpSpPr>
          <p:nvPr/>
        </p:nvGrpSpPr>
        <p:grpSpPr>
          <a:xfrm>
            <a:off x="2038351" y="1371601"/>
            <a:ext cx="360939" cy="360939"/>
            <a:chOff x="-2540" y="-2540"/>
            <a:chExt cx="6355080" cy="6355080"/>
          </a:xfrm>
        </p:grpSpPr>
        <p:sp>
          <p:nvSpPr>
            <p:cNvPr id="7" name="Freeform 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sp>
        <p:nvSpPr>
          <p:cNvPr id="8" name="TextBox 8"/>
          <p:cNvSpPr txBox="1"/>
          <p:nvPr/>
        </p:nvSpPr>
        <p:spPr>
          <a:xfrm>
            <a:off x="1682608" y="2023678"/>
            <a:ext cx="3962398" cy="2547364"/>
          </a:xfrm>
          <a:prstGeom prst="rect">
            <a:avLst/>
          </a:prstGeom>
        </p:spPr>
        <p:txBody>
          <a:bodyPr wrap="square" lIns="0" tIns="0" rIns="0" bIns="0" rtlCol="0" anchor="t">
            <a:spAutoFit/>
          </a:bodyPr>
          <a:lstStyle/>
          <a:p>
            <a:pPr defTabSz="457200">
              <a:lnSpc>
                <a:spcPts val="5148"/>
              </a:lnSpc>
              <a:defRPr/>
            </a:pPr>
            <a:r>
              <a:rPr lang="en-US" sz="2800" b="1" dirty="0">
                <a:solidFill>
                  <a:srgbClr val="006600"/>
                </a:solidFill>
                <a:latin typeface="HK Grotesk Bold Bold"/>
                <a:cs typeface="Arial" pitchFamily="34" charset="0"/>
              </a:rPr>
              <a:t>4. State of the MOU since signature, Future action and Conclusion/Way Forward</a:t>
            </a:r>
          </a:p>
        </p:txBody>
      </p:sp>
      <p:grpSp>
        <p:nvGrpSpPr>
          <p:cNvPr id="9" name="Group 8">
            <a:extLst>
              <a:ext uri="{FF2B5EF4-FFF2-40B4-BE49-F238E27FC236}">
                <a16:creationId xmlns:a16="http://schemas.microsoft.com/office/drawing/2014/main" xmlns="" id="{C3E35438-4C58-4017-AB33-CE716F7E38EB}"/>
              </a:ext>
            </a:extLst>
          </p:cNvPr>
          <p:cNvGrpSpPr/>
          <p:nvPr/>
        </p:nvGrpSpPr>
        <p:grpSpPr>
          <a:xfrm>
            <a:off x="1981200" y="5410201"/>
            <a:ext cx="7314010" cy="1839451"/>
            <a:chOff x="129695" y="5229200"/>
            <a:chExt cx="8723710" cy="2135867"/>
          </a:xfrm>
        </p:grpSpPr>
        <p:pic>
          <p:nvPicPr>
            <p:cNvPr id="10" name="Picture 12">
              <a:extLst>
                <a:ext uri="{FF2B5EF4-FFF2-40B4-BE49-F238E27FC236}">
                  <a16:creationId xmlns:a16="http://schemas.microsoft.com/office/drawing/2014/main" xmlns="" id="{19DB7597-2123-4B0D-8BD6-79A595AAEE0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11" name="Picture 2" descr="The Department of Military Veterans">
              <a:extLst>
                <a:ext uri="{FF2B5EF4-FFF2-40B4-BE49-F238E27FC236}">
                  <a16:creationId xmlns:a16="http://schemas.microsoft.com/office/drawing/2014/main" xmlns="" id="{FD569896-AB22-4F70-8CD5-C68A2737D2E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descr="A picture containing text, clipart&#10;&#10;Description automatically generated">
              <a:extLst>
                <a:ext uri="{FF2B5EF4-FFF2-40B4-BE49-F238E27FC236}">
                  <a16:creationId xmlns:a16="http://schemas.microsoft.com/office/drawing/2014/main" xmlns="" id="{CC8EE0E3-BC45-4AB9-B299-DBC91BD351D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13" name="Slide Number Placeholder 1">
            <a:extLst>
              <a:ext uri="{FF2B5EF4-FFF2-40B4-BE49-F238E27FC236}">
                <a16:creationId xmlns:a16="http://schemas.microsoft.com/office/drawing/2014/main" xmlns="" id="{E42DB35B-E903-464C-B987-97C799BEFD27}"/>
              </a:ext>
            </a:extLst>
          </p:cNvPr>
          <p:cNvSpPr>
            <a:spLocks noGrp="1"/>
          </p:cNvSpPr>
          <p:nvPr>
            <p:ph type="sldNum" sz="quarter" idx="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3AE1883-0942-4AA3-9DB2-9C7C3A0314B1}" type="slidenum">
              <a:rPr lang="en-US" smtClean="0"/>
              <a:pPr algn="r">
                <a:defRPr/>
              </a:pPr>
              <a:t>22</a:t>
            </a:fld>
            <a:endParaRPr lang="en-US" sz="1200">
              <a:solidFill>
                <a:prstClr val="black">
                  <a:tint val="75000"/>
                </a:prstClr>
              </a:solidFill>
              <a:latin typeface="Calibri"/>
              <a:cs typeface="Arial" pitchFamily="34" charset="0"/>
            </a:endParaRPr>
          </a:p>
        </p:txBody>
      </p:sp>
      <p:grpSp>
        <p:nvGrpSpPr>
          <p:cNvPr id="14" name="Group 13">
            <a:extLst>
              <a:ext uri="{FF2B5EF4-FFF2-40B4-BE49-F238E27FC236}">
                <a16:creationId xmlns:a16="http://schemas.microsoft.com/office/drawing/2014/main" xmlns="" id="{5C39F3F7-2A7D-4CF8-A1D0-98B4984415AE}"/>
              </a:ext>
            </a:extLst>
          </p:cNvPr>
          <p:cNvGrpSpPr/>
          <p:nvPr/>
        </p:nvGrpSpPr>
        <p:grpSpPr>
          <a:xfrm>
            <a:off x="5645007" y="457201"/>
            <a:ext cx="4864387" cy="5143501"/>
            <a:chOff x="4279613" y="857250"/>
            <a:chExt cx="4864387" cy="5143501"/>
          </a:xfrm>
        </p:grpSpPr>
        <p:sp>
          <p:nvSpPr>
            <p:cNvPr id="15" name="AutoShape 2">
              <a:extLst>
                <a:ext uri="{FF2B5EF4-FFF2-40B4-BE49-F238E27FC236}">
                  <a16:creationId xmlns:a16="http://schemas.microsoft.com/office/drawing/2014/main" xmlns="" id="{168A6A6C-20FF-4D6F-8712-D513EC6FA6A9}"/>
                </a:ext>
              </a:extLst>
            </p:cNvPr>
            <p:cNvSpPr/>
            <p:nvPr/>
          </p:nvSpPr>
          <p:spPr>
            <a:xfrm>
              <a:off x="4279613" y="3867848"/>
              <a:ext cx="2432194" cy="2132902"/>
            </a:xfrm>
            <a:prstGeom prst="rect">
              <a:avLst/>
            </a:prstGeom>
            <a:solidFill>
              <a:srgbClr val="B77C29"/>
            </a:solidFill>
          </p:spPr>
        </p:sp>
        <p:sp>
          <p:nvSpPr>
            <p:cNvPr id="16" name="AutoShape 3">
              <a:extLst>
                <a:ext uri="{FF2B5EF4-FFF2-40B4-BE49-F238E27FC236}">
                  <a16:creationId xmlns:a16="http://schemas.microsoft.com/office/drawing/2014/main" xmlns="" id="{49E7A53B-D9D9-4D6F-802F-0C5572E9EC3F}"/>
                </a:ext>
              </a:extLst>
            </p:cNvPr>
            <p:cNvSpPr/>
            <p:nvPr/>
          </p:nvSpPr>
          <p:spPr>
            <a:xfrm>
              <a:off x="6711806" y="857250"/>
              <a:ext cx="2432194" cy="1917468"/>
            </a:xfrm>
            <a:prstGeom prst="rect">
              <a:avLst/>
            </a:prstGeom>
            <a:solidFill>
              <a:srgbClr val="156C39"/>
            </a:solidFill>
          </p:spPr>
        </p:sp>
        <p:pic>
          <p:nvPicPr>
            <p:cNvPr id="18" name="Picture 5">
              <a:extLst>
                <a:ext uri="{FF2B5EF4-FFF2-40B4-BE49-F238E27FC236}">
                  <a16:creationId xmlns:a16="http://schemas.microsoft.com/office/drawing/2014/main" xmlns="" id="{4DA84B4A-5F62-43B9-A854-E47D28501CE5}"/>
                </a:ext>
              </a:extLst>
            </p:cNvPr>
            <p:cNvPicPr>
              <a:picLocks noChangeAspect="1"/>
            </p:cNvPicPr>
            <p:nvPr/>
          </p:nvPicPr>
          <p:blipFill>
            <a:blip r:embed="rId5" cstate="print"/>
            <a:srcRect l="24861" r="24861"/>
            <a:stretch>
              <a:fillRect/>
            </a:stretch>
          </p:blipFill>
          <p:spPr>
            <a:xfrm>
              <a:off x="6711806" y="2774718"/>
              <a:ext cx="2432194" cy="3226033"/>
            </a:xfrm>
            <a:prstGeom prst="rect">
              <a:avLst/>
            </a:prstGeom>
          </p:spPr>
        </p:pic>
      </p:grpSp>
      <p:pic>
        <p:nvPicPr>
          <p:cNvPr id="4" name="Picture 3" descr="A picture containing clothing, bedclothes, colorful, fabric&#10;&#10;Description automatically generated">
            <a:extLst>
              <a:ext uri="{FF2B5EF4-FFF2-40B4-BE49-F238E27FC236}">
                <a16:creationId xmlns:a16="http://schemas.microsoft.com/office/drawing/2014/main" xmlns="" id="{B0E05144-156B-49EA-A912-1FC9C3B66866}"/>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077198" y="2374669"/>
            <a:ext cx="2432192" cy="3226032"/>
          </a:xfrm>
          <a:prstGeom prst="rect">
            <a:avLst/>
          </a:prstGeom>
        </p:spPr>
      </p:pic>
      <p:pic>
        <p:nvPicPr>
          <p:cNvPr id="20" name="Picture 19" descr="A picture containing cloth, different, several, arranged&#10;&#10;Description automatically generated">
            <a:extLst>
              <a:ext uri="{FF2B5EF4-FFF2-40B4-BE49-F238E27FC236}">
                <a16:creationId xmlns:a16="http://schemas.microsoft.com/office/drawing/2014/main" xmlns="" id="{CEFB9D42-F87A-4BE3-BC0D-544414574377}"/>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645007" y="457201"/>
            <a:ext cx="2432189" cy="3010597"/>
          </a:xfrm>
          <a:prstGeom prst="rect">
            <a:avLst/>
          </a:prstGeom>
        </p:spPr>
      </p:pic>
      <p:sp>
        <p:nvSpPr>
          <p:cNvPr id="2" name="Slide Number Placeholder 1">
            <a:extLst>
              <a:ext uri="{FF2B5EF4-FFF2-40B4-BE49-F238E27FC236}">
                <a16:creationId xmlns:a16="http://schemas.microsoft.com/office/drawing/2014/main" xmlns="" id="{D7ED778E-86EF-596E-4E75-FCFCD871E3EC}"/>
              </a:ext>
            </a:extLst>
          </p:cNvPr>
          <p:cNvSpPr txBox="1">
            <a:spLocks/>
          </p:cNvSpPr>
          <p:nvPr/>
        </p:nvSpPr>
        <p:spPr>
          <a:xfrm>
            <a:off x="10037230" y="644317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22</a:t>
            </a:fld>
            <a:endParaRPr lang="en-US" dirty="0"/>
          </a:p>
        </p:txBody>
      </p:sp>
    </p:spTree>
    <p:extLst>
      <p:ext uri="{BB962C8B-B14F-4D97-AF65-F5344CB8AC3E}">
        <p14:creationId xmlns:p14="http://schemas.microsoft.com/office/powerpoint/2010/main" xmlns="" val="3662394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4294967295"/>
          </p:nvPr>
        </p:nvSpPr>
        <p:spPr>
          <a:xfrm>
            <a:off x="9296400" y="6435754"/>
            <a:ext cx="2743200" cy="365125"/>
          </a:xfrm>
        </p:spPr>
        <p:txBody>
          <a:bodyPr/>
          <a:lstStyle/>
          <a:p>
            <a:fld id="{93AE1883-0942-4AA3-9DB2-9C7C3A0314B1}" type="slidenum">
              <a:rPr lang="en-US" smtClean="0"/>
              <a:pPr/>
              <a:t>23</a:t>
            </a:fld>
            <a:endParaRPr lang="en-US"/>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1981200" y="6172201"/>
            <a:ext cx="7772400" cy="990600"/>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628650" y="0"/>
            <a:ext cx="1003935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628650" y="26505"/>
            <a:ext cx="10039350" cy="461665"/>
          </a:xfrm>
          <a:prstGeom prst="rect">
            <a:avLst/>
          </a:prstGeom>
          <a:noFill/>
        </p:spPr>
        <p:txBody>
          <a:bodyPr wrap="square" rtlCol="0">
            <a:spAutoFit/>
          </a:bodyPr>
          <a:lstStyle/>
          <a:p>
            <a:r>
              <a:rPr lang="en-US" sz="2400" dirty="0">
                <a:solidFill>
                  <a:prstClr val="white"/>
                </a:solidFill>
                <a:latin typeface="Arial" panose="020B0604020202020204" pitchFamily="34" charset="0"/>
              </a:rPr>
              <a:t>STATE OF THE MOU SINCE SIGNATURE</a:t>
            </a:r>
            <a:endParaRPr lang="en-ZA" sz="2400" dirty="0">
              <a:solidFill>
                <a:prstClr val="white"/>
              </a:solidFill>
              <a:latin typeface="Arial" panose="020B0604020202020204" pitchFamily="34" charset="0"/>
            </a:endParaRPr>
          </a:p>
        </p:txBody>
      </p:sp>
      <p:sp>
        <p:nvSpPr>
          <p:cNvPr id="10" name="TextBox 9">
            <a:extLst>
              <a:ext uri="{FF2B5EF4-FFF2-40B4-BE49-F238E27FC236}">
                <a16:creationId xmlns:a16="http://schemas.microsoft.com/office/drawing/2014/main" xmlns="" id="{BBDE5E30-8E8E-483C-A23C-0607BAC3AA45}"/>
              </a:ext>
            </a:extLst>
          </p:cNvPr>
          <p:cNvSpPr txBox="1"/>
          <p:nvPr/>
        </p:nvSpPr>
        <p:spPr>
          <a:xfrm>
            <a:off x="628650" y="857501"/>
            <a:ext cx="10039350" cy="416011"/>
          </a:xfrm>
          <a:prstGeom prst="rect">
            <a:avLst/>
          </a:prstGeom>
          <a:noFill/>
        </p:spPr>
        <p:txBody>
          <a:bodyPr wrap="square">
            <a:spAutoFit/>
          </a:bodyPr>
          <a:lstStyle/>
          <a:p>
            <a:pPr algn="just">
              <a:lnSpc>
                <a:spcPct val="150000"/>
              </a:lnSpc>
            </a:pPr>
            <a:r>
              <a:rPr lang="en-US" sz="1600" dirty="0">
                <a:latin typeface="Arial" panose="020B0604020202020204" pitchFamily="34" charset="0"/>
                <a:cs typeface="Arial" panose="020B0604020202020204" pitchFamily="34" charset="0"/>
              </a:rPr>
              <a:t>In 2022/23 F/Y:</a:t>
            </a:r>
          </a:p>
        </p:txBody>
      </p:sp>
    </p:spTree>
    <p:extLst>
      <p:ext uri="{BB962C8B-B14F-4D97-AF65-F5344CB8AC3E}">
        <p14:creationId xmlns:p14="http://schemas.microsoft.com/office/powerpoint/2010/main" xmlns="" val="1373741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4294967295"/>
          </p:nvPr>
        </p:nvSpPr>
        <p:spPr>
          <a:xfrm>
            <a:off x="9448800" y="6484938"/>
            <a:ext cx="2743200" cy="365125"/>
          </a:xfrm>
        </p:spPr>
        <p:txBody>
          <a:bodyPr/>
          <a:lstStyle/>
          <a:p>
            <a:fld id="{93AE1883-0942-4AA3-9DB2-9C7C3A0314B1}" type="slidenum">
              <a:rPr lang="en-US" smtClean="0"/>
              <a:pPr/>
              <a:t>24</a:t>
            </a:fld>
            <a:endParaRPr lang="en-US"/>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1981200" y="6172201"/>
            <a:ext cx="7772400" cy="990600"/>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628650" y="0"/>
            <a:ext cx="1003935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628650" y="26505"/>
            <a:ext cx="10039350" cy="461665"/>
          </a:xfrm>
          <a:prstGeom prst="rect">
            <a:avLst/>
          </a:prstGeom>
          <a:noFill/>
        </p:spPr>
        <p:txBody>
          <a:bodyPr wrap="square" rtlCol="0">
            <a:spAutoFit/>
          </a:bodyPr>
          <a:lstStyle/>
          <a:p>
            <a:r>
              <a:rPr lang="en-US" sz="2400" dirty="0">
                <a:solidFill>
                  <a:prstClr val="white"/>
                </a:solidFill>
                <a:latin typeface="Arial" panose="020B0604020202020204" pitchFamily="34" charset="0"/>
              </a:rPr>
              <a:t>STATE OF THE MOU SINCE SIGNATURE AND FUTURE ACTIONS</a:t>
            </a:r>
            <a:endParaRPr lang="en-ZA" sz="2400" dirty="0">
              <a:solidFill>
                <a:prstClr val="white"/>
              </a:solidFill>
              <a:latin typeface="Arial" panose="020B0604020202020204" pitchFamily="34" charset="0"/>
            </a:endParaRPr>
          </a:p>
        </p:txBody>
      </p:sp>
      <p:sp>
        <p:nvSpPr>
          <p:cNvPr id="10" name="TextBox 9">
            <a:extLst>
              <a:ext uri="{FF2B5EF4-FFF2-40B4-BE49-F238E27FC236}">
                <a16:creationId xmlns:a16="http://schemas.microsoft.com/office/drawing/2014/main" xmlns="" id="{BBDE5E30-8E8E-483C-A23C-0607BAC3AA45}"/>
              </a:ext>
            </a:extLst>
          </p:cNvPr>
          <p:cNvSpPr txBox="1"/>
          <p:nvPr/>
        </p:nvSpPr>
        <p:spPr>
          <a:xfrm>
            <a:off x="470708" y="791209"/>
            <a:ext cx="10039350" cy="5032660"/>
          </a:xfrm>
          <a:prstGeom prst="rect">
            <a:avLst/>
          </a:prstGeom>
          <a:noFill/>
        </p:spPr>
        <p:txBody>
          <a:bodyPr wrap="square">
            <a:spAutoFit/>
          </a:bodyPr>
          <a:lstStyle/>
          <a:p>
            <a:pPr algn="just">
              <a:lnSpc>
                <a:spcPct val="150000"/>
              </a:lnSpc>
            </a:pPr>
            <a:r>
              <a:rPr lang="en-US" sz="1600" dirty="0">
                <a:latin typeface="Arial" panose="020B0604020202020204" pitchFamily="34" charset="0"/>
                <a:cs typeface="Arial" panose="020B0604020202020204" pitchFamily="34" charset="0"/>
              </a:rPr>
              <a:t>In 2023/24:</a:t>
            </a:r>
          </a:p>
          <a:p>
            <a:pPr algn="just">
              <a:lnSpc>
                <a:spcPct val="150000"/>
              </a:lnSpc>
            </a:pPr>
            <a:endParaRPr lang="en-US" sz="16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From the planning for training done in 2022 between DGRV and DSBD – 30 Cooperatives have been trained in </a:t>
            </a:r>
            <a:r>
              <a:rPr lang="en-US" sz="1600" dirty="0" err="1">
                <a:latin typeface="Arial" panose="020B0604020202020204" pitchFamily="34" charset="0"/>
                <a:cs typeface="Arial" panose="020B0604020202020204" pitchFamily="34" charset="0"/>
              </a:rPr>
              <a:t>Nkungumathe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Inkandla</a:t>
            </a:r>
            <a:r>
              <a:rPr lang="en-US" sz="1600" dirty="0">
                <a:latin typeface="Arial" panose="020B0604020202020204" pitchFamily="34" charset="0"/>
                <a:cs typeface="Arial" panose="020B0604020202020204" pitchFamily="34" charset="0"/>
              </a:rPr>
              <a:t> KZN.</a:t>
            </a:r>
          </a:p>
          <a:p>
            <a:pPr marL="285750" indent="-285750" algn="just">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Session between DSBD and DGRV was held on 25 April – this yielded the following actions:</a:t>
            </a:r>
          </a:p>
          <a:p>
            <a:pPr marL="342900" lvl="0" indent="-342900">
              <a:buFont typeface="Symbol" panose="05050102010706020507" pitchFamily="18" charset="2"/>
              <a:buChar char=""/>
            </a:pPr>
            <a:r>
              <a:rPr lang="en-ZA" sz="1800" dirty="0">
                <a:effectLst/>
                <a:latin typeface="Calibri" panose="020F0502020204030204" pitchFamily="34" charset="0"/>
                <a:ea typeface="Times New Roman" panose="02020603050405020304" pitchFamily="18" charset="0"/>
              </a:rPr>
              <a:t>There shall be a Meeting to further discuss the MOU – DSBD to provide dates. </a:t>
            </a:r>
            <a:endParaRPr lang="en-ZA"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ZA" sz="1800" dirty="0">
                <a:effectLst/>
                <a:latin typeface="Calibri" panose="020F0502020204030204" pitchFamily="34" charset="0"/>
                <a:ea typeface="Times New Roman" panose="02020603050405020304" pitchFamily="18" charset="0"/>
              </a:rPr>
              <a:t>Development of training schedule to be created by DSBD- include number of participants, topics, and venue/location. Catering for the training will also need to be confirmed before sending the final schedule (DGRV will need 2 weeks for planning and logistic purposes)</a:t>
            </a:r>
            <a:endParaRPr lang="en-ZA"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ZA" sz="1800" dirty="0">
                <a:effectLst/>
                <a:latin typeface="Calibri" panose="020F0502020204030204" pitchFamily="34" charset="0"/>
                <a:ea typeface="Times New Roman" panose="02020603050405020304" pitchFamily="18" charset="0"/>
              </a:rPr>
              <a:t>Request from DSBD to have a session with DGRV and the facilitators to update the manual either over teams or in person- DSBD to provide meeting dates. </a:t>
            </a:r>
            <a:endParaRPr lang="en-ZA"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ZA" sz="1800" dirty="0">
                <a:effectLst/>
                <a:latin typeface="Calibri" panose="020F0502020204030204" pitchFamily="34" charset="0"/>
                <a:ea typeface="Times New Roman" panose="02020603050405020304" pitchFamily="18" charset="0"/>
              </a:rPr>
              <a:t>DGRV to provide feedback on needs analysis collected for Limpopo  </a:t>
            </a:r>
            <a:endParaRPr lang="en-ZA"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ZA" sz="1800" dirty="0">
                <a:effectLst/>
                <a:latin typeface="Calibri" panose="020F0502020204030204" pitchFamily="34" charset="0"/>
                <a:ea typeface="Times New Roman" panose="02020603050405020304" pitchFamily="18" charset="0"/>
              </a:rPr>
              <a:t>DGRV to provide feedback on the pilot bakery project in Western cape( to understand what happened with this project, any steps or actions taken, or lessons learnt after the project collapsed)</a:t>
            </a:r>
            <a:endParaRPr lang="en-ZA"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ZA" sz="1800" dirty="0">
                <a:effectLst/>
                <a:latin typeface="Calibri" panose="020F0502020204030204" pitchFamily="34" charset="0"/>
                <a:ea typeface="Times New Roman" panose="02020603050405020304" pitchFamily="18" charset="0"/>
              </a:rPr>
              <a:t>Combined effort between DGRV and DSBD to come up with possible interventions post training. </a:t>
            </a:r>
            <a:endParaRPr lang="en-ZA" sz="1800" dirty="0">
              <a:effectLst/>
              <a:latin typeface="Calibri" panose="020F0502020204030204" pitchFamily="34" charset="0"/>
              <a:ea typeface="Calibri" panose="020F0502020204030204" pitchFamily="34" charset="0"/>
            </a:endParaRPr>
          </a:p>
          <a:p>
            <a:pPr lvl="1" algn="just">
              <a:lnSpc>
                <a:spcPct val="150000"/>
              </a:lnSpc>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46812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4294967295"/>
          </p:nvPr>
        </p:nvSpPr>
        <p:spPr>
          <a:xfrm>
            <a:off x="9375913" y="6466370"/>
            <a:ext cx="2743200" cy="365125"/>
          </a:xfrm>
        </p:spPr>
        <p:txBody>
          <a:bodyPr/>
          <a:lstStyle/>
          <a:p>
            <a:fld id="{93AE1883-0942-4AA3-9DB2-9C7C3A0314B1}" type="slidenum">
              <a:rPr lang="en-US" smtClean="0"/>
              <a:pPr/>
              <a:t>25</a:t>
            </a:fld>
            <a:endParaRPr lang="en-US" dirty="0"/>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1981200" y="6172201"/>
            <a:ext cx="7772400" cy="990600"/>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628650" y="0"/>
            <a:ext cx="1003935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628650" y="26505"/>
            <a:ext cx="10039350" cy="461665"/>
          </a:xfrm>
          <a:prstGeom prst="rect">
            <a:avLst/>
          </a:prstGeom>
          <a:noFill/>
        </p:spPr>
        <p:txBody>
          <a:bodyPr wrap="square" rtlCol="0">
            <a:spAutoFit/>
          </a:bodyPr>
          <a:lstStyle/>
          <a:p>
            <a:r>
              <a:rPr lang="en-US" sz="2400" dirty="0">
                <a:solidFill>
                  <a:prstClr val="white"/>
                </a:solidFill>
                <a:latin typeface="Arial" panose="020B0604020202020204" pitchFamily="34" charset="0"/>
              </a:rPr>
              <a:t>CONCLUSION/WAY FORWARD</a:t>
            </a:r>
            <a:endParaRPr lang="en-ZA" sz="2400" dirty="0">
              <a:solidFill>
                <a:prstClr val="white"/>
              </a:solidFill>
              <a:latin typeface="Arial" panose="020B0604020202020204" pitchFamily="34" charset="0"/>
            </a:endParaRPr>
          </a:p>
        </p:txBody>
      </p:sp>
      <p:sp>
        <p:nvSpPr>
          <p:cNvPr id="10" name="TextBox 9">
            <a:extLst>
              <a:ext uri="{FF2B5EF4-FFF2-40B4-BE49-F238E27FC236}">
                <a16:creationId xmlns:a16="http://schemas.microsoft.com/office/drawing/2014/main" xmlns="" id="{BBDE5E30-8E8E-483C-A23C-0607BAC3AA45}"/>
              </a:ext>
            </a:extLst>
          </p:cNvPr>
          <p:cNvSpPr txBox="1"/>
          <p:nvPr/>
        </p:nvSpPr>
        <p:spPr>
          <a:xfrm>
            <a:off x="628650" y="857501"/>
            <a:ext cx="10039350" cy="1893339"/>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It is highly recommended that DSBD officials working with Cooperatives be exposed to the German Cooperative Model through visiting German. This will seek to strengthen the relationship</a:t>
            </a:r>
          </a:p>
          <a:p>
            <a:pPr marL="285750" indent="-285750" algn="just">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It is further recommended that DSBD and DGRV cooperate towards the support of the development of an Apex body</a:t>
            </a:r>
          </a:p>
          <a:p>
            <a:pPr marL="285750" indent="-285750" algn="just">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Meeting urgently on the MOU implementation plan, including the Steer com </a:t>
            </a:r>
          </a:p>
        </p:txBody>
      </p:sp>
    </p:spTree>
    <p:extLst>
      <p:ext uri="{BB962C8B-B14F-4D97-AF65-F5344CB8AC3E}">
        <p14:creationId xmlns:p14="http://schemas.microsoft.com/office/powerpoint/2010/main" xmlns="" val="4137697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12917B4-B9E2-4DF5-8AE1-5478E1B590F4}"/>
              </a:ext>
            </a:extLst>
          </p:cNvPr>
          <p:cNvSpPr>
            <a:spLocks noGrp="1"/>
          </p:cNvSpPr>
          <p:nvPr>
            <p:ph type="sldNum" sz="quarter" idx="4294967295"/>
          </p:nvPr>
        </p:nvSpPr>
        <p:spPr>
          <a:xfrm>
            <a:off x="9295210" y="6492875"/>
            <a:ext cx="2743200" cy="365125"/>
          </a:xfrm>
        </p:spPr>
        <p:txBody>
          <a:bodyPr/>
          <a:lstStyle/>
          <a:p>
            <a:fld id="{93AE1883-0942-4AA3-9DB2-9C7C3A0314B1}" type="slidenum">
              <a:rPr lang="en-US" smtClean="0"/>
              <a:pPr/>
              <a:t>26</a:t>
            </a:fld>
            <a:endParaRPr lang="en-US" dirty="0"/>
          </a:p>
        </p:txBody>
      </p:sp>
      <p:grpSp>
        <p:nvGrpSpPr>
          <p:cNvPr id="3" name="Group 2">
            <a:extLst>
              <a:ext uri="{FF2B5EF4-FFF2-40B4-BE49-F238E27FC236}">
                <a16:creationId xmlns:a16="http://schemas.microsoft.com/office/drawing/2014/main" xmlns="" id="{77388F0E-2B26-4E9B-B69D-6DFD4FFD46B9}"/>
              </a:ext>
            </a:extLst>
          </p:cNvPr>
          <p:cNvGrpSpPr/>
          <p:nvPr/>
        </p:nvGrpSpPr>
        <p:grpSpPr>
          <a:xfrm>
            <a:off x="5393454" y="107826"/>
            <a:ext cx="5144277" cy="5143501"/>
            <a:chOff x="3992725" y="857250"/>
            <a:chExt cx="5144277" cy="5143501"/>
          </a:xfrm>
        </p:grpSpPr>
        <p:sp>
          <p:nvSpPr>
            <p:cNvPr id="4" name="AutoShape 2">
              <a:extLst>
                <a:ext uri="{FF2B5EF4-FFF2-40B4-BE49-F238E27FC236}">
                  <a16:creationId xmlns:a16="http://schemas.microsoft.com/office/drawing/2014/main" xmlns="" id="{ADE6D8E9-D231-4601-9692-6760E84288C4}"/>
                </a:ext>
              </a:extLst>
            </p:cNvPr>
            <p:cNvSpPr/>
            <p:nvPr/>
          </p:nvSpPr>
          <p:spPr>
            <a:xfrm>
              <a:off x="3992725" y="2918843"/>
              <a:ext cx="1028856" cy="1027303"/>
            </a:xfrm>
            <a:prstGeom prst="rect">
              <a:avLst/>
            </a:prstGeom>
            <a:solidFill>
              <a:srgbClr val="C8994B"/>
            </a:solidFill>
            <a:ln w="28575">
              <a:solidFill>
                <a:schemeClr val="bg1"/>
              </a:solidFill>
            </a:ln>
          </p:spPr>
        </p:sp>
        <p:pic>
          <p:nvPicPr>
            <p:cNvPr id="5" name="Picture 3">
              <a:extLst>
                <a:ext uri="{FF2B5EF4-FFF2-40B4-BE49-F238E27FC236}">
                  <a16:creationId xmlns:a16="http://schemas.microsoft.com/office/drawing/2014/main" xmlns="" id="{1A8140DA-6E64-409E-80E2-1F84E01659C4}"/>
                </a:ext>
              </a:extLst>
            </p:cNvPr>
            <p:cNvPicPr>
              <a:picLocks noChangeAspect="1"/>
            </p:cNvPicPr>
            <p:nvPr/>
          </p:nvPicPr>
          <p:blipFill>
            <a:blip r:embed="rId2" cstate="print"/>
            <a:srcRect l="21832" r="21832"/>
            <a:stretch>
              <a:fillRect/>
            </a:stretch>
          </p:blipFill>
          <p:spPr>
            <a:xfrm>
              <a:off x="7079291" y="3946146"/>
              <a:ext cx="2057711" cy="2054605"/>
            </a:xfrm>
            <a:prstGeom prst="rect">
              <a:avLst/>
            </a:prstGeom>
            <a:ln w="28575">
              <a:solidFill>
                <a:schemeClr val="bg1"/>
              </a:solidFill>
            </a:ln>
          </p:spPr>
        </p:pic>
        <p:pic>
          <p:nvPicPr>
            <p:cNvPr id="6" name="Picture 4">
              <a:extLst>
                <a:ext uri="{FF2B5EF4-FFF2-40B4-BE49-F238E27FC236}">
                  <a16:creationId xmlns:a16="http://schemas.microsoft.com/office/drawing/2014/main" xmlns="" id="{12E1D118-84DB-46D9-9E22-2E608BDDE7C2}"/>
                </a:ext>
              </a:extLst>
            </p:cNvPr>
            <p:cNvPicPr>
              <a:picLocks noChangeAspect="1"/>
            </p:cNvPicPr>
            <p:nvPr/>
          </p:nvPicPr>
          <p:blipFill>
            <a:blip r:embed="rId3" cstate="print"/>
            <a:srcRect l="16637" r="16637"/>
            <a:stretch>
              <a:fillRect/>
            </a:stretch>
          </p:blipFill>
          <p:spPr>
            <a:xfrm>
              <a:off x="5021580" y="2918843"/>
              <a:ext cx="2057711" cy="2054605"/>
            </a:xfrm>
            <a:prstGeom prst="rect">
              <a:avLst/>
            </a:prstGeom>
            <a:ln w="28575">
              <a:solidFill>
                <a:schemeClr val="bg1"/>
              </a:solidFill>
            </a:ln>
          </p:spPr>
        </p:pic>
        <p:pic>
          <p:nvPicPr>
            <p:cNvPr id="7" name="Picture 5">
              <a:extLst>
                <a:ext uri="{FF2B5EF4-FFF2-40B4-BE49-F238E27FC236}">
                  <a16:creationId xmlns:a16="http://schemas.microsoft.com/office/drawing/2014/main" xmlns="" id="{F4B43BCD-70E1-44B4-B4B3-30E37EF7917E}"/>
                </a:ext>
              </a:extLst>
            </p:cNvPr>
            <p:cNvPicPr>
              <a:picLocks noChangeAspect="1"/>
            </p:cNvPicPr>
            <p:nvPr/>
          </p:nvPicPr>
          <p:blipFill>
            <a:blip r:embed="rId4" cstate="print"/>
            <a:srcRect t="12533" b="12533"/>
            <a:stretch>
              <a:fillRect/>
            </a:stretch>
          </p:blipFill>
          <p:spPr>
            <a:xfrm>
              <a:off x="3992725" y="4973448"/>
              <a:ext cx="2057711" cy="1027303"/>
            </a:xfrm>
            <a:prstGeom prst="rect">
              <a:avLst/>
            </a:prstGeom>
            <a:ln w="28575">
              <a:solidFill>
                <a:schemeClr val="bg1"/>
              </a:solidFill>
            </a:ln>
          </p:spPr>
        </p:pic>
        <p:pic>
          <p:nvPicPr>
            <p:cNvPr id="8" name="Picture 6">
              <a:extLst>
                <a:ext uri="{FF2B5EF4-FFF2-40B4-BE49-F238E27FC236}">
                  <a16:creationId xmlns:a16="http://schemas.microsoft.com/office/drawing/2014/main" xmlns="" id="{CFB29FA1-B8F6-4730-95D6-DAA4B16B08F8}"/>
                </a:ext>
              </a:extLst>
            </p:cNvPr>
            <p:cNvPicPr>
              <a:picLocks noChangeAspect="1"/>
            </p:cNvPicPr>
            <p:nvPr/>
          </p:nvPicPr>
          <p:blipFill>
            <a:blip r:embed="rId5" cstate="print"/>
            <a:srcRect t="16692" b="16692"/>
            <a:stretch>
              <a:fillRect/>
            </a:stretch>
          </p:blipFill>
          <p:spPr>
            <a:xfrm>
              <a:off x="3992725" y="3942651"/>
              <a:ext cx="1028856" cy="1027303"/>
            </a:xfrm>
            <a:prstGeom prst="rect">
              <a:avLst/>
            </a:prstGeom>
            <a:ln w="28575">
              <a:solidFill>
                <a:schemeClr val="bg1"/>
              </a:solidFill>
            </a:ln>
          </p:spPr>
        </p:pic>
        <p:sp>
          <p:nvSpPr>
            <p:cNvPr id="9" name="AutoShape 7">
              <a:extLst>
                <a:ext uri="{FF2B5EF4-FFF2-40B4-BE49-F238E27FC236}">
                  <a16:creationId xmlns:a16="http://schemas.microsoft.com/office/drawing/2014/main" xmlns="" id="{0F3049F8-8A36-4365-A94C-C4391367164D}"/>
                </a:ext>
              </a:extLst>
            </p:cNvPr>
            <p:cNvSpPr/>
            <p:nvPr/>
          </p:nvSpPr>
          <p:spPr>
            <a:xfrm>
              <a:off x="7079291" y="2918843"/>
              <a:ext cx="2057711" cy="1027303"/>
            </a:xfrm>
            <a:prstGeom prst="rect">
              <a:avLst/>
            </a:prstGeom>
            <a:solidFill>
              <a:srgbClr val="146C38"/>
            </a:solidFill>
            <a:ln w="28575">
              <a:solidFill>
                <a:schemeClr val="bg1"/>
              </a:solidFill>
            </a:ln>
          </p:spPr>
        </p:sp>
        <p:sp>
          <p:nvSpPr>
            <p:cNvPr id="10" name="AutoShape 8">
              <a:extLst>
                <a:ext uri="{FF2B5EF4-FFF2-40B4-BE49-F238E27FC236}">
                  <a16:creationId xmlns:a16="http://schemas.microsoft.com/office/drawing/2014/main" xmlns="" id="{BE5C71D5-473C-43B4-9C6B-B8A410B0F87F}"/>
                </a:ext>
              </a:extLst>
            </p:cNvPr>
            <p:cNvSpPr/>
            <p:nvPr/>
          </p:nvSpPr>
          <p:spPr>
            <a:xfrm>
              <a:off x="6050435" y="4973448"/>
              <a:ext cx="1028856" cy="1027303"/>
            </a:xfrm>
            <a:prstGeom prst="rect">
              <a:avLst/>
            </a:prstGeom>
            <a:solidFill>
              <a:srgbClr val="C8994B"/>
            </a:solidFill>
            <a:ln w="28575">
              <a:solidFill>
                <a:schemeClr val="bg1"/>
              </a:solidFill>
            </a:ln>
          </p:spPr>
        </p:sp>
        <p:pic>
          <p:nvPicPr>
            <p:cNvPr id="11" name="Picture 9">
              <a:extLst>
                <a:ext uri="{FF2B5EF4-FFF2-40B4-BE49-F238E27FC236}">
                  <a16:creationId xmlns:a16="http://schemas.microsoft.com/office/drawing/2014/main" xmlns="" id="{8DBC3883-FBFB-44F3-ADDC-E27D3C2E9384}"/>
                </a:ext>
              </a:extLst>
            </p:cNvPr>
            <p:cNvPicPr>
              <a:picLocks noChangeAspect="1"/>
            </p:cNvPicPr>
            <p:nvPr/>
          </p:nvPicPr>
          <p:blipFill>
            <a:blip r:embed="rId6" cstate="print"/>
            <a:srcRect t="12533" b="12533"/>
            <a:stretch>
              <a:fillRect/>
            </a:stretch>
          </p:blipFill>
          <p:spPr>
            <a:xfrm>
              <a:off x="5021580" y="1891541"/>
              <a:ext cx="2057711" cy="1027303"/>
            </a:xfrm>
            <a:prstGeom prst="rect">
              <a:avLst/>
            </a:prstGeom>
            <a:ln w="28575">
              <a:solidFill>
                <a:schemeClr val="bg1"/>
              </a:solidFill>
            </a:ln>
          </p:spPr>
        </p:pic>
        <p:sp>
          <p:nvSpPr>
            <p:cNvPr id="12" name="AutoShape 10">
              <a:extLst>
                <a:ext uri="{FF2B5EF4-FFF2-40B4-BE49-F238E27FC236}">
                  <a16:creationId xmlns:a16="http://schemas.microsoft.com/office/drawing/2014/main" xmlns="" id="{AB09C92B-FDA3-49D5-AA1A-DA3C9EF58CF0}"/>
                </a:ext>
              </a:extLst>
            </p:cNvPr>
            <p:cNvSpPr/>
            <p:nvPr/>
          </p:nvSpPr>
          <p:spPr>
            <a:xfrm>
              <a:off x="6050435" y="857250"/>
              <a:ext cx="1028856" cy="1034291"/>
            </a:xfrm>
            <a:prstGeom prst="rect">
              <a:avLst/>
            </a:prstGeom>
            <a:solidFill>
              <a:srgbClr val="146C38"/>
            </a:solidFill>
            <a:ln w="28575">
              <a:solidFill>
                <a:schemeClr val="bg1"/>
              </a:solidFill>
            </a:ln>
          </p:spPr>
        </p:sp>
        <p:pic>
          <p:nvPicPr>
            <p:cNvPr id="13" name="Picture 11">
              <a:extLst>
                <a:ext uri="{FF2B5EF4-FFF2-40B4-BE49-F238E27FC236}">
                  <a16:creationId xmlns:a16="http://schemas.microsoft.com/office/drawing/2014/main" xmlns="" id="{7E75AFDD-A4A9-4627-A7E9-C78C77A15866}"/>
                </a:ext>
              </a:extLst>
            </p:cNvPr>
            <p:cNvPicPr>
              <a:picLocks noChangeAspect="1"/>
            </p:cNvPicPr>
            <p:nvPr/>
          </p:nvPicPr>
          <p:blipFill>
            <a:blip r:embed="rId7" cstate="print"/>
            <a:srcRect l="16574" r="16574"/>
            <a:stretch>
              <a:fillRect/>
            </a:stretch>
          </p:blipFill>
          <p:spPr>
            <a:xfrm>
              <a:off x="7079291" y="857250"/>
              <a:ext cx="2057710" cy="2061593"/>
            </a:xfrm>
            <a:prstGeom prst="rect">
              <a:avLst/>
            </a:prstGeom>
            <a:ln w="28575">
              <a:solidFill>
                <a:schemeClr val="bg1"/>
              </a:solidFill>
            </a:ln>
          </p:spPr>
        </p:pic>
      </p:grpSp>
      <p:sp>
        <p:nvSpPr>
          <p:cNvPr id="14" name="TextBox 13">
            <a:extLst>
              <a:ext uri="{FF2B5EF4-FFF2-40B4-BE49-F238E27FC236}">
                <a16:creationId xmlns:a16="http://schemas.microsoft.com/office/drawing/2014/main" xmlns="" id="{8912567E-887B-4CFF-9A15-A3C36FBE7AC5}"/>
              </a:ext>
            </a:extLst>
          </p:cNvPr>
          <p:cNvSpPr txBox="1"/>
          <p:nvPr/>
        </p:nvSpPr>
        <p:spPr>
          <a:xfrm>
            <a:off x="1919537" y="2804532"/>
            <a:ext cx="4667693" cy="602729"/>
          </a:xfrm>
          <a:prstGeom prst="rect">
            <a:avLst/>
          </a:prstGeom>
        </p:spPr>
        <p:txBody>
          <a:bodyPr lIns="0" tIns="0" rIns="0" bIns="0" rtlCol="0" anchor="t">
            <a:spAutoFit/>
          </a:bodyPr>
          <a:lstStyle/>
          <a:p>
            <a:pPr defTabSz="457200">
              <a:lnSpc>
                <a:spcPts val="4667"/>
              </a:lnSpc>
              <a:spcBef>
                <a:spcPct val="0"/>
              </a:spcBef>
              <a:defRPr/>
            </a:pPr>
            <a:r>
              <a:rPr lang="en-US" sz="3600" b="1" dirty="0">
                <a:solidFill>
                  <a:srgbClr val="146C38"/>
                </a:solidFill>
                <a:latin typeface="Arial" panose="020B0604020202020204" pitchFamily="34" charset="0"/>
                <a:cs typeface="Arial" panose="020B0604020202020204" pitchFamily="34" charset="0"/>
              </a:rPr>
              <a:t>Thank You!</a:t>
            </a:r>
          </a:p>
        </p:txBody>
      </p:sp>
      <p:grpSp>
        <p:nvGrpSpPr>
          <p:cNvPr id="15" name="Group 14">
            <a:extLst>
              <a:ext uri="{FF2B5EF4-FFF2-40B4-BE49-F238E27FC236}">
                <a16:creationId xmlns:a16="http://schemas.microsoft.com/office/drawing/2014/main" xmlns="" id="{7EB384B3-21BD-413E-8C55-1CE0EE640071}"/>
              </a:ext>
            </a:extLst>
          </p:cNvPr>
          <p:cNvGrpSpPr/>
          <p:nvPr/>
        </p:nvGrpSpPr>
        <p:grpSpPr>
          <a:xfrm>
            <a:off x="1981200" y="5410201"/>
            <a:ext cx="7314010" cy="1839451"/>
            <a:chOff x="129695" y="5229200"/>
            <a:chExt cx="8723710" cy="2135867"/>
          </a:xfrm>
        </p:grpSpPr>
        <p:pic>
          <p:nvPicPr>
            <p:cNvPr id="16" name="Picture 12">
              <a:extLst>
                <a:ext uri="{FF2B5EF4-FFF2-40B4-BE49-F238E27FC236}">
                  <a16:creationId xmlns:a16="http://schemas.microsoft.com/office/drawing/2014/main" xmlns="" id="{20CE2FEE-D578-4B3D-81F6-D92D5680944E}"/>
                </a:ext>
              </a:extLst>
            </p:cNvPr>
            <p:cNvPicPr>
              <a:picLocks noChangeAspect="1"/>
            </p:cNvPicPr>
            <p:nvPr/>
          </p:nvPicPr>
          <p:blipFill>
            <a:blip r:embed="rId8" cstate="print"/>
            <a:srcRect l="4701" r="4701"/>
            <a:stretch>
              <a:fillRect/>
            </a:stretch>
          </p:blipFill>
          <p:spPr>
            <a:xfrm>
              <a:off x="129695" y="5229200"/>
              <a:ext cx="1935014" cy="2135867"/>
            </a:xfrm>
            <a:prstGeom prst="rect">
              <a:avLst/>
            </a:prstGeom>
          </p:spPr>
        </p:pic>
        <p:pic>
          <p:nvPicPr>
            <p:cNvPr id="17" name="Picture 2" descr="The Department of Military Veterans">
              <a:extLst>
                <a:ext uri="{FF2B5EF4-FFF2-40B4-BE49-F238E27FC236}">
                  <a16:creationId xmlns:a16="http://schemas.microsoft.com/office/drawing/2014/main" xmlns="" id="{F4600F91-6A1C-4970-8E44-8D7992754EA1}"/>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7" descr="A picture containing text, clipart&#10;&#10;Description automatically generated">
              <a:extLst>
                <a:ext uri="{FF2B5EF4-FFF2-40B4-BE49-F238E27FC236}">
                  <a16:creationId xmlns:a16="http://schemas.microsoft.com/office/drawing/2014/main" xmlns="" id="{C8E8A815-B930-45B5-A315-CEB0B1692E54}"/>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Tree>
    <p:extLst>
      <p:ext uri="{BB962C8B-B14F-4D97-AF65-F5344CB8AC3E}">
        <p14:creationId xmlns:p14="http://schemas.microsoft.com/office/powerpoint/2010/main" xmlns="" val="2028004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a:grpSpLocks noChangeAspect="1"/>
          </p:cNvGrpSpPr>
          <p:nvPr/>
        </p:nvGrpSpPr>
        <p:grpSpPr>
          <a:xfrm>
            <a:off x="2038351" y="1371601"/>
            <a:ext cx="360939" cy="360939"/>
            <a:chOff x="-2540" y="-2540"/>
            <a:chExt cx="6355080" cy="6355080"/>
          </a:xfrm>
        </p:grpSpPr>
        <p:sp>
          <p:nvSpPr>
            <p:cNvPr id="7" name="Freeform 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sp>
        <p:nvSpPr>
          <p:cNvPr id="8" name="TextBox 8"/>
          <p:cNvSpPr txBox="1"/>
          <p:nvPr/>
        </p:nvSpPr>
        <p:spPr>
          <a:xfrm>
            <a:off x="698269" y="914400"/>
            <a:ext cx="4837947" cy="2544607"/>
          </a:xfrm>
          <a:prstGeom prst="rect">
            <a:avLst/>
          </a:prstGeom>
        </p:spPr>
        <p:txBody>
          <a:bodyPr wrap="square" lIns="0" tIns="0" rIns="0" bIns="0" rtlCol="0" anchor="t">
            <a:spAutoFit/>
          </a:bodyPr>
          <a:lstStyle/>
          <a:p>
            <a:pPr defTabSz="457200">
              <a:lnSpc>
                <a:spcPts val="5148"/>
              </a:lnSpc>
              <a:defRPr/>
            </a:pPr>
            <a:r>
              <a:rPr lang="en-US" sz="2800" dirty="0">
                <a:ln>
                  <a:solidFill>
                    <a:srgbClr val="006600"/>
                  </a:solidFill>
                </a:ln>
                <a:solidFill>
                  <a:srgbClr val="006600"/>
                </a:solidFill>
                <a:latin typeface="Arial" panose="020B0604020202020204" pitchFamily="34" charset="0"/>
                <a:cs typeface="Arial" panose="020B0604020202020204" pitchFamily="34" charset="0"/>
              </a:rPr>
              <a:t>2. DSBD Mandate, Leadership, Agencies, Structure and </a:t>
            </a:r>
            <a:r>
              <a:rPr lang="en-US" sz="2800" dirty="0" err="1">
                <a:ln>
                  <a:solidFill>
                    <a:srgbClr val="006600"/>
                  </a:solidFill>
                </a:ln>
                <a:solidFill>
                  <a:srgbClr val="006600"/>
                </a:solidFill>
                <a:latin typeface="Arial" panose="020B0604020202020204" pitchFamily="34" charset="0"/>
                <a:cs typeface="Arial" panose="020B0604020202020204" pitchFamily="34" charset="0"/>
              </a:rPr>
              <a:t>Programmes</a:t>
            </a:r>
            <a:r>
              <a:rPr lang="en-US" sz="2800" dirty="0">
                <a:ln>
                  <a:solidFill>
                    <a:srgbClr val="006600"/>
                  </a:solidFill>
                </a:ln>
                <a:solidFill>
                  <a:srgbClr val="006600"/>
                </a:solidFill>
                <a:latin typeface="Arial" panose="020B0604020202020204" pitchFamily="34" charset="0"/>
                <a:cs typeface="Arial" panose="020B0604020202020204" pitchFamily="34" charset="0"/>
              </a:rPr>
              <a:t>, Background</a:t>
            </a:r>
            <a:endParaRPr lang="en-US" sz="2800" dirty="0">
              <a:solidFill>
                <a:srgbClr val="006600"/>
              </a:solidFill>
              <a:latin typeface="HK Grotesk Bold Bold"/>
              <a:cs typeface="Arial" pitchFamily="34" charset="0"/>
            </a:endParaRPr>
          </a:p>
        </p:txBody>
      </p:sp>
      <p:grpSp>
        <p:nvGrpSpPr>
          <p:cNvPr id="9" name="Group 8">
            <a:extLst>
              <a:ext uri="{FF2B5EF4-FFF2-40B4-BE49-F238E27FC236}">
                <a16:creationId xmlns:a16="http://schemas.microsoft.com/office/drawing/2014/main" xmlns="" id="{C3E35438-4C58-4017-AB33-CE716F7E38EB}"/>
              </a:ext>
            </a:extLst>
          </p:cNvPr>
          <p:cNvGrpSpPr/>
          <p:nvPr/>
        </p:nvGrpSpPr>
        <p:grpSpPr>
          <a:xfrm>
            <a:off x="1981200" y="5410201"/>
            <a:ext cx="7314010" cy="1839451"/>
            <a:chOff x="129695" y="5229200"/>
            <a:chExt cx="8723710" cy="2135867"/>
          </a:xfrm>
        </p:grpSpPr>
        <p:pic>
          <p:nvPicPr>
            <p:cNvPr id="10" name="Picture 12">
              <a:extLst>
                <a:ext uri="{FF2B5EF4-FFF2-40B4-BE49-F238E27FC236}">
                  <a16:creationId xmlns:a16="http://schemas.microsoft.com/office/drawing/2014/main" xmlns="" id="{19DB7597-2123-4B0D-8BD6-79A595AAEE0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11" name="Picture 2" descr="The Department of Military Veterans">
              <a:extLst>
                <a:ext uri="{FF2B5EF4-FFF2-40B4-BE49-F238E27FC236}">
                  <a16:creationId xmlns:a16="http://schemas.microsoft.com/office/drawing/2014/main" xmlns="" id="{FD569896-AB22-4F70-8CD5-C68A2737D2E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descr="A picture containing text, clipart&#10;&#10;Description automatically generated">
              <a:extLst>
                <a:ext uri="{FF2B5EF4-FFF2-40B4-BE49-F238E27FC236}">
                  <a16:creationId xmlns:a16="http://schemas.microsoft.com/office/drawing/2014/main" xmlns="" id="{CC8EE0E3-BC45-4AB9-B299-DBC91BD351D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13" name="Slide Number Placeholder 1">
            <a:extLst>
              <a:ext uri="{FF2B5EF4-FFF2-40B4-BE49-F238E27FC236}">
                <a16:creationId xmlns:a16="http://schemas.microsoft.com/office/drawing/2014/main" xmlns="" id="{E42DB35B-E903-464C-B987-97C799BEFD27}"/>
              </a:ext>
            </a:extLst>
          </p:cNvPr>
          <p:cNvSpPr>
            <a:spLocks noGrp="1"/>
          </p:cNvSpPr>
          <p:nvPr>
            <p:ph type="sldNum" sz="quarter" idx="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3AE1883-0942-4AA3-9DB2-9C7C3A0314B1}" type="slidenum">
              <a:rPr lang="en-US" smtClean="0"/>
              <a:pPr algn="r">
                <a:defRPr/>
              </a:pPr>
              <a:t>3</a:t>
            </a:fld>
            <a:endParaRPr lang="en-US" sz="1200">
              <a:solidFill>
                <a:prstClr val="black">
                  <a:tint val="75000"/>
                </a:prstClr>
              </a:solidFill>
              <a:latin typeface="Calibri"/>
              <a:cs typeface="Arial" pitchFamily="34" charset="0"/>
            </a:endParaRPr>
          </a:p>
        </p:txBody>
      </p:sp>
      <p:grpSp>
        <p:nvGrpSpPr>
          <p:cNvPr id="14" name="Group 13">
            <a:extLst>
              <a:ext uri="{FF2B5EF4-FFF2-40B4-BE49-F238E27FC236}">
                <a16:creationId xmlns:a16="http://schemas.microsoft.com/office/drawing/2014/main" xmlns="" id="{5C39F3F7-2A7D-4CF8-A1D0-98B4984415AE}"/>
              </a:ext>
            </a:extLst>
          </p:cNvPr>
          <p:cNvGrpSpPr/>
          <p:nvPr/>
        </p:nvGrpSpPr>
        <p:grpSpPr>
          <a:xfrm>
            <a:off x="5645007" y="457201"/>
            <a:ext cx="4864387" cy="5143501"/>
            <a:chOff x="4279613" y="857250"/>
            <a:chExt cx="4864387" cy="5143501"/>
          </a:xfrm>
        </p:grpSpPr>
        <p:sp>
          <p:nvSpPr>
            <p:cNvPr id="15" name="AutoShape 2">
              <a:extLst>
                <a:ext uri="{FF2B5EF4-FFF2-40B4-BE49-F238E27FC236}">
                  <a16:creationId xmlns:a16="http://schemas.microsoft.com/office/drawing/2014/main" xmlns="" id="{168A6A6C-20FF-4D6F-8712-D513EC6FA6A9}"/>
                </a:ext>
              </a:extLst>
            </p:cNvPr>
            <p:cNvSpPr/>
            <p:nvPr/>
          </p:nvSpPr>
          <p:spPr>
            <a:xfrm>
              <a:off x="4279613" y="3867848"/>
              <a:ext cx="2432194" cy="2132902"/>
            </a:xfrm>
            <a:prstGeom prst="rect">
              <a:avLst/>
            </a:prstGeom>
            <a:solidFill>
              <a:srgbClr val="B77C29"/>
            </a:solidFill>
          </p:spPr>
        </p:sp>
        <p:sp>
          <p:nvSpPr>
            <p:cNvPr id="16" name="AutoShape 3">
              <a:extLst>
                <a:ext uri="{FF2B5EF4-FFF2-40B4-BE49-F238E27FC236}">
                  <a16:creationId xmlns:a16="http://schemas.microsoft.com/office/drawing/2014/main" xmlns="" id="{49E7A53B-D9D9-4D6F-802F-0C5572E9EC3F}"/>
                </a:ext>
              </a:extLst>
            </p:cNvPr>
            <p:cNvSpPr/>
            <p:nvPr/>
          </p:nvSpPr>
          <p:spPr>
            <a:xfrm>
              <a:off x="6711806" y="857250"/>
              <a:ext cx="2432194" cy="1917468"/>
            </a:xfrm>
            <a:prstGeom prst="rect">
              <a:avLst/>
            </a:prstGeom>
            <a:solidFill>
              <a:srgbClr val="156C39"/>
            </a:solidFill>
          </p:spPr>
        </p:sp>
        <p:pic>
          <p:nvPicPr>
            <p:cNvPr id="18" name="Picture 5">
              <a:extLst>
                <a:ext uri="{FF2B5EF4-FFF2-40B4-BE49-F238E27FC236}">
                  <a16:creationId xmlns:a16="http://schemas.microsoft.com/office/drawing/2014/main" xmlns="" id="{4DA84B4A-5F62-43B9-A854-E47D28501CE5}"/>
                </a:ext>
              </a:extLst>
            </p:cNvPr>
            <p:cNvPicPr>
              <a:picLocks noChangeAspect="1"/>
            </p:cNvPicPr>
            <p:nvPr/>
          </p:nvPicPr>
          <p:blipFill>
            <a:blip r:embed="rId5" cstate="print"/>
            <a:srcRect l="24861" r="24861"/>
            <a:stretch>
              <a:fillRect/>
            </a:stretch>
          </p:blipFill>
          <p:spPr>
            <a:xfrm>
              <a:off x="6711806" y="2774718"/>
              <a:ext cx="2432194" cy="3226033"/>
            </a:xfrm>
            <a:prstGeom prst="rect">
              <a:avLst/>
            </a:prstGeom>
          </p:spPr>
        </p:pic>
      </p:grpSp>
      <p:pic>
        <p:nvPicPr>
          <p:cNvPr id="4" name="Picture 3" descr="A close-up of some cash&#10;&#10;Description automatically generated with low confidence">
            <a:extLst>
              <a:ext uri="{FF2B5EF4-FFF2-40B4-BE49-F238E27FC236}">
                <a16:creationId xmlns:a16="http://schemas.microsoft.com/office/drawing/2014/main" xmlns="" id="{A3E385CA-05D3-4136-A27B-B2330C0E6F4A}"/>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645006" y="457200"/>
            <a:ext cx="2432192" cy="3429000"/>
          </a:xfrm>
          <a:prstGeom prst="rect">
            <a:avLst/>
          </a:prstGeom>
        </p:spPr>
      </p:pic>
      <p:pic>
        <p:nvPicPr>
          <p:cNvPr id="20" name="Picture 19" descr="A picture containing colorful, arranged&#10;&#10;Description automatically generated">
            <a:extLst>
              <a:ext uri="{FF2B5EF4-FFF2-40B4-BE49-F238E27FC236}">
                <a16:creationId xmlns:a16="http://schemas.microsoft.com/office/drawing/2014/main" xmlns="" id="{5F4B2BF0-4029-4F34-9D45-FDF5EB844EA9}"/>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077198" y="2374668"/>
            <a:ext cx="2432192" cy="3226033"/>
          </a:xfrm>
          <a:prstGeom prst="rect">
            <a:avLst/>
          </a:prstGeom>
        </p:spPr>
      </p:pic>
      <p:sp>
        <p:nvSpPr>
          <p:cNvPr id="2" name="Slide Number Placeholder 1">
            <a:extLst>
              <a:ext uri="{FF2B5EF4-FFF2-40B4-BE49-F238E27FC236}">
                <a16:creationId xmlns:a16="http://schemas.microsoft.com/office/drawing/2014/main" xmlns="" id="{88FAE185-738E-05F0-6A25-9C1DB3FBBC6F}"/>
              </a:ext>
            </a:extLst>
          </p:cNvPr>
          <p:cNvSpPr txBox="1">
            <a:spLocks/>
          </p:cNvSpPr>
          <p:nvPr/>
        </p:nvSpPr>
        <p:spPr>
          <a:xfrm>
            <a:off x="9697975" y="643741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3</a:t>
            </a:fld>
            <a:endParaRPr lang="en-US" dirty="0"/>
          </a:p>
        </p:txBody>
      </p:sp>
    </p:spTree>
    <p:extLst>
      <p:ext uri="{BB962C8B-B14F-4D97-AF65-F5344CB8AC3E}">
        <p14:creationId xmlns:p14="http://schemas.microsoft.com/office/powerpoint/2010/main" xmlns="" val="599874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3AE1883-0942-4AA3-9DB2-9C7C3A0314B1}" type="slidenum">
              <a:rPr lang="en-US" smtClean="0"/>
              <a:pPr algn="r">
                <a:defRPr/>
              </a:pPr>
              <a:t>4</a:t>
            </a:fld>
            <a:endParaRPr lang="en-US" sz="1200">
              <a:solidFill>
                <a:prstClr val="black">
                  <a:tint val="75000"/>
                </a:prstClr>
              </a:solidFill>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1981200" y="5410201"/>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152400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03511" y="59187"/>
            <a:ext cx="8163695" cy="461665"/>
          </a:xfrm>
          <a:prstGeom prst="rect">
            <a:avLst/>
          </a:prstGeom>
          <a:noFill/>
        </p:spPr>
        <p:txBody>
          <a:bodyPr wrap="square" rtlCol="0">
            <a:spAutoFit/>
          </a:bodyPr>
          <a:lstStyle/>
          <a:p>
            <a:pPr>
              <a:defRPr/>
            </a:pPr>
            <a:r>
              <a:rPr lang="en-US" sz="2400" dirty="0">
                <a:solidFill>
                  <a:prstClr val="white"/>
                </a:solidFill>
                <a:latin typeface="Arial" panose="020B0604020202020204" pitchFamily="34" charset="0"/>
                <a:cs typeface="Arial" pitchFamily="34" charset="0"/>
              </a:rPr>
              <a:t>Mandate, Vision and Mission  </a:t>
            </a:r>
            <a:endParaRPr lang="en-ZA" sz="2400" dirty="0">
              <a:solidFill>
                <a:prstClr val="white"/>
              </a:solidFill>
              <a:latin typeface="Arial" panose="020B0604020202020204" pitchFamily="34" charset="0"/>
              <a:cs typeface="Arial" pitchFamily="34" charset="0"/>
            </a:endParaRPr>
          </a:p>
        </p:txBody>
      </p:sp>
      <p:grpSp>
        <p:nvGrpSpPr>
          <p:cNvPr id="26" name="Group 25">
            <a:extLst>
              <a:ext uri="{FF2B5EF4-FFF2-40B4-BE49-F238E27FC236}">
                <a16:creationId xmlns:a16="http://schemas.microsoft.com/office/drawing/2014/main" xmlns="" id="{478EB051-65A7-456E-8C36-9888CEFB884A}"/>
              </a:ext>
            </a:extLst>
          </p:cNvPr>
          <p:cNvGrpSpPr/>
          <p:nvPr/>
        </p:nvGrpSpPr>
        <p:grpSpPr>
          <a:xfrm>
            <a:off x="1633667" y="2281762"/>
            <a:ext cx="8910235" cy="3280839"/>
            <a:chOff x="179512" y="1824560"/>
            <a:chExt cx="8910235" cy="3280839"/>
          </a:xfrm>
        </p:grpSpPr>
        <p:sp>
          <p:nvSpPr>
            <p:cNvPr id="21" name="AutoShape 3">
              <a:extLst>
                <a:ext uri="{FF2B5EF4-FFF2-40B4-BE49-F238E27FC236}">
                  <a16:creationId xmlns:a16="http://schemas.microsoft.com/office/drawing/2014/main" xmlns="" id="{5AA24D90-97F9-4317-AD60-B4A78401B615}"/>
                </a:ext>
              </a:extLst>
            </p:cNvPr>
            <p:cNvSpPr/>
            <p:nvPr/>
          </p:nvSpPr>
          <p:spPr>
            <a:xfrm>
              <a:off x="179512" y="1824560"/>
              <a:ext cx="2938885" cy="3280839"/>
            </a:xfrm>
            <a:prstGeom prst="rect">
              <a:avLst/>
            </a:prstGeom>
            <a:solidFill>
              <a:srgbClr val="146C38"/>
            </a:solidFill>
          </p:spPr>
          <p:txBody>
            <a:bodyPr/>
            <a:lstStyle/>
            <a:p>
              <a:pPr algn="ctr">
                <a:defRPr/>
              </a:pPr>
              <a:endParaRPr lang="en-ZA" dirty="0">
                <a:solidFill>
                  <a:prstClr val="white"/>
                </a:solidFill>
                <a:latin typeface="Calibri"/>
                <a:cs typeface="Arial" pitchFamily="34" charset="0"/>
              </a:endParaRPr>
            </a:p>
          </p:txBody>
        </p:sp>
        <p:sp>
          <p:nvSpPr>
            <p:cNvPr id="22" name="AutoShape 3">
              <a:extLst>
                <a:ext uri="{FF2B5EF4-FFF2-40B4-BE49-F238E27FC236}">
                  <a16:creationId xmlns:a16="http://schemas.microsoft.com/office/drawing/2014/main" xmlns="" id="{20BD0B16-1365-414F-A4F9-7BD4230039C1}"/>
                </a:ext>
              </a:extLst>
            </p:cNvPr>
            <p:cNvSpPr/>
            <p:nvPr/>
          </p:nvSpPr>
          <p:spPr>
            <a:xfrm>
              <a:off x="3165187" y="1824561"/>
              <a:ext cx="2938885" cy="3280838"/>
            </a:xfrm>
            <a:prstGeom prst="rect">
              <a:avLst/>
            </a:prstGeom>
            <a:solidFill>
              <a:srgbClr val="CC9900"/>
            </a:solidFill>
          </p:spPr>
          <p:txBody>
            <a:bodyPr/>
            <a:lstStyle/>
            <a:p>
              <a:pPr algn="ctr">
                <a:defRPr/>
              </a:pPr>
              <a:endParaRPr lang="en-ZA" dirty="0">
                <a:solidFill>
                  <a:prstClr val="white"/>
                </a:solidFill>
                <a:latin typeface="Calibri"/>
                <a:cs typeface="Arial" pitchFamily="34" charset="0"/>
              </a:endParaRPr>
            </a:p>
          </p:txBody>
        </p:sp>
        <p:sp>
          <p:nvSpPr>
            <p:cNvPr id="23" name="AutoShape 3">
              <a:extLst>
                <a:ext uri="{FF2B5EF4-FFF2-40B4-BE49-F238E27FC236}">
                  <a16:creationId xmlns:a16="http://schemas.microsoft.com/office/drawing/2014/main" xmlns="" id="{441467FF-510E-48C0-A8C9-B25D17F88A32}"/>
                </a:ext>
              </a:extLst>
            </p:cNvPr>
            <p:cNvSpPr/>
            <p:nvPr/>
          </p:nvSpPr>
          <p:spPr>
            <a:xfrm>
              <a:off x="6150862" y="1824560"/>
              <a:ext cx="2938885" cy="3280837"/>
            </a:xfrm>
            <a:prstGeom prst="rect">
              <a:avLst/>
            </a:prstGeom>
            <a:solidFill>
              <a:srgbClr val="146C38"/>
            </a:solidFill>
          </p:spPr>
          <p:txBody>
            <a:bodyPr/>
            <a:lstStyle/>
            <a:p>
              <a:pPr algn="ctr">
                <a:defRPr/>
              </a:pPr>
              <a:endParaRPr lang="en-ZA" dirty="0">
                <a:solidFill>
                  <a:prstClr val="white"/>
                </a:solidFill>
                <a:latin typeface="Calibri"/>
                <a:cs typeface="Arial" pitchFamily="34" charset="0"/>
              </a:endParaRPr>
            </a:p>
          </p:txBody>
        </p:sp>
      </p:grpSp>
      <p:sp>
        <p:nvSpPr>
          <p:cNvPr id="27" name="AutoShape 3">
            <a:extLst>
              <a:ext uri="{FF2B5EF4-FFF2-40B4-BE49-F238E27FC236}">
                <a16:creationId xmlns:a16="http://schemas.microsoft.com/office/drawing/2014/main" xmlns="" id="{29A32FB0-9EA0-49CF-A6A5-AEB75307C69A}"/>
              </a:ext>
            </a:extLst>
          </p:cNvPr>
          <p:cNvSpPr/>
          <p:nvPr/>
        </p:nvSpPr>
        <p:spPr>
          <a:xfrm>
            <a:off x="1633666" y="1414087"/>
            <a:ext cx="2938885" cy="764704"/>
          </a:xfrm>
          <a:prstGeom prst="rect">
            <a:avLst/>
          </a:prstGeom>
          <a:solidFill>
            <a:srgbClr val="146C38"/>
          </a:solidFill>
        </p:spPr>
        <p:txBody>
          <a:bodyPr/>
          <a:lstStyle/>
          <a:p>
            <a:pPr algn="ctr">
              <a:defRPr/>
            </a:pPr>
            <a:r>
              <a:rPr lang="en-US" b="1" dirty="0">
                <a:solidFill>
                  <a:prstClr val="white"/>
                </a:solidFill>
                <a:latin typeface="Arial" panose="020B0604020202020204" pitchFamily="34" charset="0"/>
                <a:cs typeface="Arial" panose="020B0604020202020204" pitchFamily="34" charset="0"/>
              </a:rPr>
              <a:t>Mandate</a:t>
            </a:r>
            <a:endParaRPr lang="en-ZA" b="1" dirty="0">
              <a:solidFill>
                <a:prstClr val="white"/>
              </a:solidFill>
              <a:latin typeface="Arial" panose="020B0604020202020204" pitchFamily="34" charset="0"/>
              <a:cs typeface="Arial" panose="020B0604020202020204" pitchFamily="34" charset="0"/>
            </a:endParaRPr>
          </a:p>
        </p:txBody>
      </p:sp>
      <p:sp>
        <p:nvSpPr>
          <p:cNvPr id="28" name="AutoShape 3">
            <a:extLst>
              <a:ext uri="{FF2B5EF4-FFF2-40B4-BE49-F238E27FC236}">
                <a16:creationId xmlns:a16="http://schemas.microsoft.com/office/drawing/2014/main" xmlns="" id="{D99CB395-257D-40A6-9CBA-07DD9E4B466D}"/>
              </a:ext>
            </a:extLst>
          </p:cNvPr>
          <p:cNvSpPr/>
          <p:nvPr/>
        </p:nvSpPr>
        <p:spPr>
          <a:xfrm>
            <a:off x="4601126" y="1414087"/>
            <a:ext cx="2938885" cy="764704"/>
          </a:xfrm>
          <a:prstGeom prst="rect">
            <a:avLst/>
          </a:prstGeom>
          <a:solidFill>
            <a:srgbClr val="CC9900"/>
          </a:solidFill>
        </p:spPr>
        <p:txBody>
          <a:bodyPr/>
          <a:lstStyle/>
          <a:p>
            <a:pPr algn="ctr">
              <a:defRPr/>
            </a:pPr>
            <a:r>
              <a:rPr lang="en-US" b="1" dirty="0">
                <a:solidFill>
                  <a:prstClr val="white"/>
                </a:solidFill>
                <a:latin typeface="Arial" panose="020B0604020202020204" pitchFamily="34" charset="0"/>
                <a:cs typeface="Arial" panose="020B0604020202020204" pitchFamily="34" charset="0"/>
              </a:rPr>
              <a:t>Mission</a:t>
            </a:r>
            <a:endParaRPr lang="en-ZA" b="1" dirty="0">
              <a:solidFill>
                <a:prstClr val="white"/>
              </a:solidFill>
              <a:latin typeface="Arial" panose="020B0604020202020204" pitchFamily="34" charset="0"/>
              <a:cs typeface="Arial" panose="020B0604020202020204" pitchFamily="34" charset="0"/>
            </a:endParaRPr>
          </a:p>
          <a:p>
            <a:pPr algn="ctr">
              <a:defRPr/>
            </a:pPr>
            <a:endParaRPr lang="en-ZA" b="1" dirty="0">
              <a:solidFill>
                <a:prstClr val="white"/>
              </a:solidFill>
              <a:latin typeface="Arial" panose="020B0604020202020204" pitchFamily="34" charset="0"/>
              <a:cs typeface="Arial" panose="020B0604020202020204" pitchFamily="34" charset="0"/>
            </a:endParaRPr>
          </a:p>
        </p:txBody>
      </p:sp>
      <p:sp>
        <p:nvSpPr>
          <p:cNvPr id="29" name="AutoShape 3">
            <a:extLst>
              <a:ext uri="{FF2B5EF4-FFF2-40B4-BE49-F238E27FC236}">
                <a16:creationId xmlns:a16="http://schemas.microsoft.com/office/drawing/2014/main" xmlns="" id="{6728F569-9A7F-4AAC-ADAF-1B888619FB39}"/>
              </a:ext>
            </a:extLst>
          </p:cNvPr>
          <p:cNvSpPr/>
          <p:nvPr/>
        </p:nvSpPr>
        <p:spPr>
          <a:xfrm>
            <a:off x="7605016" y="1414087"/>
            <a:ext cx="2938885" cy="764704"/>
          </a:xfrm>
          <a:prstGeom prst="rect">
            <a:avLst/>
          </a:prstGeom>
          <a:solidFill>
            <a:srgbClr val="146C38"/>
          </a:solidFill>
        </p:spPr>
        <p:txBody>
          <a:bodyPr/>
          <a:lstStyle/>
          <a:p>
            <a:pPr algn="ctr">
              <a:defRPr/>
            </a:pPr>
            <a:r>
              <a:rPr lang="en-US" b="1" dirty="0">
                <a:solidFill>
                  <a:prstClr val="white"/>
                </a:solidFill>
                <a:latin typeface="Arial" panose="020B0604020202020204" pitchFamily="34" charset="0"/>
                <a:cs typeface="Arial" panose="020B0604020202020204" pitchFamily="34" charset="0"/>
              </a:rPr>
              <a:t>Vision </a:t>
            </a:r>
            <a:endParaRPr lang="en-ZA" b="1" dirty="0">
              <a:solidFill>
                <a:prstClr val="white"/>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E4C0BC30-91D9-41B7-AB44-BD667DEFF88F}"/>
              </a:ext>
            </a:extLst>
          </p:cNvPr>
          <p:cNvSpPr txBox="1"/>
          <p:nvPr/>
        </p:nvSpPr>
        <p:spPr>
          <a:xfrm>
            <a:off x="4732967" y="2270879"/>
            <a:ext cx="2499615" cy="2308324"/>
          </a:xfrm>
          <a:prstGeom prst="rect">
            <a:avLst/>
          </a:prstGeom>
          <a:noFill/>
        </p:spPr>
        <p:txBody>
          <a:bodyPr wrap="square">
            <a:spAutoFit/>
          </a:bodyPr>
          <a:lstStyle/>
          <a:p>
            <a:pPr algn="ctr">
              <a:defRPr/>
            </a:pPr>
            <a:r>
              <a:rPr lang="en-US" sz="1600" dirty="0">
                <a:solidFill>
                  <a:prstClr val="white"/>
                </a:solidFill>
                <a:latin typeface="Arial" panose="020B0604020202020204" pitchFamily="34" charset="0"/>
                <a:cs typeface="Arial" panose="020B0604020202020204" pitchFamily="34" charset="0"/>
              </a:rPr>
              <a:t>The coordination, integration and </a:t>
            </a:r>
            <a:r>
              <a:rPr lang="en-US" sz="1600" dirty="0" err="1">
                <a:solidFill>
                  <a:prstClr val="white"/>
                </a:solidFill>
                <a:latin typeface="Arial" panose="020B0604020202020204" pitchFamily="34" charset="0"/>
                <a:cs typeface="Arial" panose="020B0604020202020204" pitchFamily="34" charset="0"/>
              </a:rPr>
              <a:t>mobilisation</a:t>
            </a:r>
            <a:r>
              <a:rPr lang="en-US" sz="1600" dirty="0">
                <a:solidFill>
                  <a:prstClr val="white"/>
                </a:solidFill>
                <a:latin typeface="Arial" panose="020B0604020202020204" pitchFamily="34" charset="0"/>
                <a:cs typeface="Arial" panose="020B0604020202020204" pitchFamily="34" charset="0"/>
              </a:rPr>
              <a:t> of efforts and resources towards the creation of an enabling environment for the growth and sustainability of small businesses and co-operatives.</a:t>
            </a:r>
            <a:endParaRPr lang="en-ZA" sz="1600" dirty="0">
              <a:solidFill>
                <a:prstClr val="white"/>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34FDF388-014B-402A-9E80-F700451C1343}"/>
              </a:ext>
            </a:extLst>
          </p:cNvPr>
          <p:cNvSpPr txBox="1"/>
          <p:nvPr/>
        </p:nvSpPr>
        <p:spPr>
          <a:xfrm>
            <a:off x="7605016" y="2270879"/>
            <a:ext cx="2938885" cy="1077218"/>
          </a:xfrm>
          <a:prstGeom prst="rect">
            <a:avLst/>
          </a:prstGeom>
          <a:noFill/>
        </p:spPr>
        <p:txBody>
          <a:bodyPr wrap="square">
            <a:spAutoFit/>
          </a:bodyPr>
          <a:lstStyle/>
          <a:p>
            <a:pPr algn="ctr">
              <a:defRPr/>
            </a:pPr>
            <a:r>
              <a:rPr lang="en-US" sz="1600" dirty="0">
                <a:solidFill>
                  <a:prstClr val="white"/>
                </a:solidFill>
                <a:latin typeface="Arial" panose="020B0604020202020204" pitchFamily="34" charset="0"/>
                <a:cs typeface="Arial" panose="020B0604020202020204" pitchFamily="34" charset="0"/>
              </a:rPr>
              <a:t>A transformed and inclusive economy driven by sustainable, innovative SMMEs and Co-operatives.</a:t>
            </a:r>
          </a:p>
        </p:txBody>
      </p:sp>
      <p:sp>
        <p:nvSpPr>
          <p:cNvPr id="19" name="TextBox 18">
            <a:extLst>
              <a:ext uri="{FF2B5EF4-FFF2-40B4-BE49-F238E27FC236}">
                <a16:creationId xmlns:a16="http://schemas.microsoft.com/office/drawing/2014/main" xmlns="" id="{6B774444-27DF-401E-9E57-D68709AEE054}"/>
              </a:ext>
            </a:extLst>
          </p:cNvPr>
          <p:cNvSpPr txBox="1"/>
          <p:nvPr/>
        </p:nvSpPr>
        <p:spPr>
          <a:xfrm>
            <a:off x="1671766" y="2357772"/>
            <a:ext cx="2824035" cy="2800767"/>
          </a:xfrm>
          <a:prstGeom prst="rect">
            <a:avLst/>
          </a:prstGeom>
          <a:noFill/>
        </p:spPr>
        <p:txBody>
          <a:bodyPr wrap="square">
            <a:spAutoFit/>
          </a:bodyPr>
          <a:lstStyle/>
          <a:p>
            <a:pPr algn="ctr">
              <a:defRPr/>
            </a:pPr>
            <a:r>
              <a:rPr lang="en-US" sz="1600" dirty="0">
                <a:solidFill>
                  <a:prstClr val="white"/>
                </a:solidFill>
                <a:latin typeface="Arial" panose="020B0604020202020204" pitchFamily="34" charset="0"/>
                <a:cs typeface="Arial" panose="020B0604020202020204" pitchFamily="34" charset="0"/>
              </a:rPr>
              <a:t>To lead and coordinate an integrated approach to the promotion and development of entrepreneurship, Small, Micro and Medium Enterprises (SMMEs) and Co-operatives, and to ensure an enabling legislative and policy environment to support their growth and sustainability.</a:t>
            </a:r>
            <a:endParaRPr lang="en-US" dirty="0">
              <a:solidFill>
                <a:prstClr val="white"/>
              </a:solidFill>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xmlns="" id="{532634C8-0D38-0ABC-E581-4DB63838DFA3}"/>
              </a:ext>
            </a:extLst>
          </p:cNvPr>
          <p:cNvSpPr txBox="1">
            <a:spLocks/>
          </p:cNvSpPr>
          <p:nvPr/>
        </p:nvSpPr>
        <p:spPr>
          <a:xfrm>
            <a:off x="9697975" y="643741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4</a:t>
            </a:fld>
            <a:endParaRPr lang="en-US" dirty="0"/>
          </a:p>
        </p:txBody>
      </p:sp>
    </p:spTree>
    <p:extLst>
      <p:ext uri="{BB962C8B-B14F-4D97-AF65-F5344CB8AC3E}">
        <p14:creationId xmlns:p14="http://schemas.microsoft.com/office/powerpoint/2010/main" xmlns="" val="1216354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3AE1883-0942-4AA3-9DB2-9C7C3A0314B1}" type="slidenum">
              <a:rPr lang="en-US" smtClean="0"/>
              <a:pPr algn="r">
                <a:defRPr/>
              </a:pPr>
              <a:t>5</a:t>
            </a:fld>
            <a:endParaRPr lang="en-US" sz="1200">
              <a:solidFill>
                <a:prstClr val="black">
                  <a:tint val="75000"/>
                </a:prstClr>
              </a:solidFill>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1981200" y="5410201"/>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152400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03512" y="59187"/>
            <a:ext cx="6120680" cy="461665"/>
          </a:xfrm>
          <a:prstGeom prst="rect">
            <a:avLst/>
          </a:prstGeom>
          <a:noFill/>
        </p:spPr>
        <p:txBody>
          <a:bodyPr wrap="square" rtlCol="0">
            <a:spAutoFit/>
          </a:bodyPr>
          <a:lstStyle/>
          <a:p>
            <a:pPr>
              <a:defRPr/>
            </a:pPr>
            <a:r>
              <a:rPr lang="en-US" sz="2400" dirty="0">
                <a:solidFill>
                  <a:prstClr val="white"/>
                </a:solidFill>
                <a:latin typeface="Arial" panose="020B0604020202020204" pitchFamily="34" charset="0"/>
                <a:cs typeface="Arial" pitchFamily="34" charset="0"/>
              </a:rPr>
              <a:t>Leadership  </a:t>
            </a:r>
            <a:endParaRPr lang="en-ZA" sz="2400" dirty="0">
              <a:solidFill>
                <a:prstClr val="white"/>
              </a:solidFill>
              <a:latin typeface="Arial" panose="020B0604020202020204" pitchFamily="34" charset="0"/>
              <a:cs typeface="Arial" pitchFamily="34" charset="0"/>
            </a:endParaRPr>
          </a:p>
        </p:txBody>
      </p:sp>
      <p:graphicFrame>
        <p:nvGraphicFramePr>
          <p:cNvPr id="12" name="Table 12">
            <a:extLst>
              <a:ext uri="{FF2B5EF4-FFF2-40B4-BE49-F238E27FC236}">
                <a16:creationId xmlns:a16="http://schemas.microsoft.com/office/drawing/2014/main" xmlns="" id="{2E558E40-99BF-4FC3-8873-25BC4AF8AA0B}"/>
              </a:ext>
            </a:extLst>
          </p:cNvPr>
          <p:cNvGraphicFramePr>
            <a:graphicFrameLocks noGrp="1"/>
          </p:cNvGraphicFramePr>
          <p:nvPr/>
        </p:nvGraphicFramePr>
        <p:xfrm>
          <a:off x="1828800" y="4472672"/>
          <a:ext cx="8224692" cy="1005840"/>
        </p:xfrm>
        <a:graphic>
          <a:graphicData uri="http://schemas.openxmlformats.org/drawingml/2006/table">
            <a:tbl>
              <a:tblPr firstRow="1" bandRow="1">
                <a:tableStyleId>{5C22544A-7EE6-4342-B048-85BDC9FD1C3A}</a:tableStyleId>
              </a:tblPr>
              <a:tblGrid>
                <a:gridCol w="2741564">
                  <a:extLst>
                    <a:ext uri="{9D8B030D-6E8A-4147-A177-3AD203B41FA5}">
                      <a16:colId xmlns:a16="http://schemas.microsoft.com/office/drawing/2014/main" xmlns="" val="3413123225"/>
                    </a:ext>
                  </a:extLst>
                </a:gridCol>
                <a:gridCol w="2741564">
                  <a:extLst>
                    <a:ext uri="{9D8B030D-6E8A-4147-A177-3AD203B41FA5}">
                      <a16:colId xmlns:a16="http://schemas.microsoft.com/office/drawing/2014/main" xmlns="" val="1121069829"/>
                    </a:ext>
                  </a:extLst>
                </a:gridCol>
                <a:gridCol w="2741564">
                  <a:extLst>
                    <a:ext uri="{9D8B030D-6E8A-4147-A177-3AD203B41FA5}">
                      <a16:colId xmlns:a16="http://schemas.microsoft.com/office/drawing/2014/main" xmlns="" val="1513456581"/>
                    </a:ext>
                  </a:extLst>
                </a:gridCol>
              </a:tblGrid>
              <a:tr h="375868">
                <a:tc>
                  <a:txBody>
                    <a:bodyPr/>
                    <a:lstStyle/>
                    <a:p>
                      <a:pPr algn="ctr"/>
                      <a:r>
                        <a:rPr lang="en-US" dirty="0">
                          <a:solidFill>
                            <a:schemeClr val="bg1"/>
                          </a:solidFill>
                        </a:rPr>
                        <a:t>Stella Tembisa </a:t>
                      </a:r>
                      <a:r>
                        <a:rPr lang="en-US" dirty="0" err="1">
                          <a:solidFill>
                            <a:schemeClr val="bg1"/>
                          </a:solidFill>
                        </a:rPr>
                        <a:t>Ndabeni</a:t>
                      </a:r>
                      <a:r>
                        <a:rPr lang="en-US" dirty="0">
                          <a:solidFill>
                            <a:schemeClr val="bg1"/>
                          </a:solidFill>
                        </a:rPr>
                        <a:t>-Abrahams</a:t>
                      </a:r>
                      <a:endParaRPr lang="en-ZA"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algn="ctr"/>
                      <a:r>
                        <a:rPr lang="en-US" dirty="0">
                          <a:solidFill>
                            <a:schemeClr val="bg1"/>
                          </a:solidFill>
                        </a:rPr>
                        <a:t>Elizabeth </a:t>
                      </a:r>
                      <a:r>
                        <a:rPr lang="en-US" dirty="0" err="1">
                          <a:solidFill>
                            <a:schemeClr val="bg1"/>
                          </a:solidFill>
                        </a:rPr>
                        <a:t>Dipuo</a:t>
                      </a:r>
                      <a:r>
                        <a:rPr lang="en-US" dirty="0">
                          <a:solidFill>
                            <a:schemeClr val="bg1"/>
                          </a:solidFill>
                        </a:rPr>
                        <a:t> Peters</a:t>
                      </a:r>
                      <a:endParaRPr lang="en-ZA"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algn="ctr"/>
                      <a:r>
                        <a:rPr lang="en-US" dirty="0">
                          <a:solidFill>
                            <a:schemeClr val="bg1"/>
                          </a:solidFill>
                        </a:rPr>
                        <a:t>Lindokuhle </a:t>
                      </a:r>
                      <a:r>
                        <a:rPr lang="en-US" dirty="0" err="1">
                          <a:solidFill>
                            <a:schemeClr val="bg1"/>
                          </a:solidFill>
                        </a:rPr>
                        <a:t>Mkhumane</a:t>
                      </a:r>
                      <a:r>
                        <a:rPr lang="en-US" dirty="0">
                          <a:solidFill>
                            <a:schemeClr val="bg1"/>
                          </a:solidFill>
                        </a:rPr>
                        <a:t> </a:t>
                      </a:r>
                      <a:endParaRPr lang="en-ZA"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3601623376"/>
                  </a:ext>
                </a:extLst>
              </a:tr>
              <a:tr h="336944">
                <a:tc>
                  <a:txBody>
                    <a:bodyPr/>
                    <a:lstStyle/>
                    <a:p>
                      <a:pPr algn="ctr"/>
                      <a:r>
                        <a:rPr lang="en-US" dirty="0">
                          <a:solidFill>
                            <a:schemeClr val="bg1"/>
                          </a:solidFill>
                        </a:rPr>
                        <a:t>Minister </a:t>
                      </a:r>
                      <a:endParaRPr lang="en-ZA"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algn="ctr"/>
                      <a:r>
                        <a:rPr lang="en-US" dirty="0">
                          <a:solidFill>
                            <a:schemeClr val="bg1"/>
                          </a:solidFill>
                        </a:rPr>
                        <a:t>Deputy Minister </a:t>
                      </a:r>
                      <a:endParaRPr lang="en-ZA"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algn="ctr"/>
                      <a:r>
                        <a:rPr lang="en-US" dirty="0">
                          <a:solidFill>
                            <a:schemeClr val="bg1"/>
                          </a:solidFill>
                        </a:rPr>
                        <a:t>Director-General</a:t>
                      </a:r>
                      <a:endParaRPr lang="en-ZA"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xmlns="" val="2776522174"/>
                  </a:ext>
                </a:extLst>
              </a:tr>
            </a:tbl>
          </a:graphicData>
        </a:graphic>
      </p:graphicFrame>
      <p:sp>
        <p:nvSpPr>
          <p:cNvPr id="9" name="Rectangle 8">
            <a:extLst>
              <a:ext uri="{FF2B5EF4-FFF2-40B4-BE49-F238E27FC236}">
                <a16:creationId xmlns:a16="http://schemas.microsoft.com/office/drawing/2014/main" xmlns="" id="{C9E94F5F-B18B-441E-9776-0A2E9AB4D26A}"/>
              </a:ext>
            </a:extLst>
          </p:cNvPr>
          <p:cNvSpPr/>
          <p:nvPr/>
        </p:nvSpPr>
        <p:spPr>
          <a:xfrm>
            <a:off x="1828800" y="1066800"/>
            <a:ext cx="2895600" cy="3276600"/>
          </a:xfrm>
          <a:prstGeom prst="rect">
            <a:avLst/>
          </a:prstGeom>
          <a:blipFill dpi="0" rotWithShape="1">
            <a:blip r:embed="rId5"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ZA">
              <a:solidFill>
                <a:prstClr val="white"/>
              </a:solidFill>
              <a:latin typeface="Calibri"/>
              <a:cs typeface="Arial" pitchFamily="34" charset="0"/>
            </a:endParaRPr>
          </a:p>
        </p:txBody>
      </p:sp>
      <p:sp>
        <p:nvSpPr>
          <p:cNvPr id="16" name="Rectangle 15">
            <a:extLst>
              <a:ext uri="{FF2B5EF4-FFF2-40B4-BE49-F238E27FC236}">
                <a16:creationId xmlns:a16="http://schemas.microsoft.com/office/drawing/2014/main" xmlns="" id="{7DD4F4F9-15FA-49F3-BC72-3FA52C1C2DA2}"/>
              </a:ext>
            </a:extLst>
          </p:cNvPr>
          <p:cNvSpPr/>
          <p:nvPr/>
        </p:nvSpPr>
        <p:spPr>
          <a:xfrm>
            <a:off x="7467600" y="1066800"/>
            <a:ext cx="2590800" cy="3276600"/>
          </a:xfrm>
          <a:prstGeom prst="rect">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ZA">
              <a:solidFill>
                <a:prstClr val="white"/>
              </a:solidFill>
              <a:latin typeface="Calibri"/>
              <a:cs typeface="Arial" pitchFamily="34" charset="0"/>
            </a:endParaRPr>
          </a:p>
        </p:txBody>
      </p:sp>
      <p:pic>
        <p:nvPicPr>
          <p:cNvPr id="1026" name="Picture 2">
            <a:extLst>
              <a:ext uri="{FF2B5EF4-FFF2-40B4-BE49-F238E27FC236}">
                <a16:creationId xmlns:a16="http://schemas.microsoft.com/office/drawing/2014/main" xmlns="" id="{E96009EA-59E0-7BFE-601C-DD2B40955EAE}"/>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876800" y="1088736"/>
            <a:ext cx="2590800" cy="325466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Slide Number Placeholder 1">
            <a:extLst>
              <a:ext uri="{FF2B5EF4-FFF2-40B4-BE49-F238E27FC236}">
                <a16:creationId xmlns:a16="http://schemas.microsoft.com/office/drawing/2014/main" xmlns="" id="{5800F3CE-4C1B-44C8-B167-DDC6A5504A77}"/>
              </a:ext>
            </a:extLst>
          </p:cNvPr>
          <p:cNvSpPr txBox="1">
            <a:spLocks/>
          </p:cNvSpPr>
          <p:nvPr/>
        </p:nvSpPr>
        <p:spPr>
          <a:xfrm>
            <a:off x="9697975" y="643741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5</a:t>
            </a:fld>
            <a:endParaRPr lang="en-US" dirty="0"/>
          </a:p>
        </p:txBody>
      </p:sp>
    </p:spTree>
    <p:extLst>
      <p:ext uri="{BB962C8B-B14F-4D97-AF65-F5344CB8AC3E}">
        <p14:creationId xmlns:p14="http://schemas.microsoft.com/office/powerpoint/2010/main" xmlns="" val="570292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3AE1883-0942-4AA3-9DB2-9C7C3A0314B1}" type="slidenum">
              <a:rPr lang="en-US" smtClean="0"/>
              <a:pPr algn="r">
                <a:defRPr/>
              </a:pPr>
              <a:t>6</a:t>
            </a:fld>
            <a:endParaRPr lang="en-US" sz="1200">
              <a:solidFill>
                <a:prstClr val="black">
                  <a:tint val="75000"/>
                </a:prstClr>
              </a:solidFill>
              <a:latin typeface="Calibri"/>
              <a:cs typeface="Arial" pitchFamily="34" charset="0"/>
            </a:endParaRPr>
          </a:p>
        </p:txBody>
      </p:sp>
      <p:grpSp>
        <p:nvGrpSpPr>
          <p:cNvPr id="3" name="Group 2">
            <a:extLst>
              <a:ext uri="{FF2B5EF4-FFF2-40B4-BE49-F238E27FC236}">
                <a16:creationId xmlns:a16="http://schemas.microsoft.com/office/drawing/2014/main" xmlns="" id="{9A0D1C5C-C701-4ED9-90FF-26E59E8AEA77}"/>
              </a:ext>
            </a:extLst>
          </p:cNvPr>
          <p:cNvGrpSpPr/>
          <p:nvPr/>
        </p:nvGrpSpPr>
        <p:grpSpPr>
          <a:xfrm>
            <a:off x="1981200" y="5410201"/>
            <a:ext cx="7314010" cy="1839451"/>
            <a:chOff x="129695" y="5229200"/>
            <a:chExt cx="8723710" cy="2135867"/>
          </a:xfrm>
        </p:grpSpPr>
        <p:pic>
          <p:nvPicPr>
            <p:cNvPr id="4" name="Picture 12">
              <a:extLst>
                <a:ext uri="{FF2B5EF4-FFF2-40B4-BE49-F238E27FC236}">
                  <a16:creationId xmlns:a16="http://schemas.microsoft.com/office/drawing/2014/main" xmlns="" id="{7CD40162-07FA-4B02-8606-12FC2DCB3116}"/>
                </a:ext>
              </a:extLst>
            </p:cNvPr>
            <p:cNvPicPr>
              <a:picLocks noChangeAspect="1"/>
            </p:cNvPicPr>
            <p:nvPr/>
          </p:nvPicPr>
          <p:blipFill>
            <a:blip r:embed="rId2" cstate="print"/>
            <a:srcRect l="4701" r="4701"/>
            <a:stretch>
              <a:fillRect/>
            </a:stretch>
          </p:blipFill>
          <p:spPr>
            <a:xfrm>
              <a:off x="129695" y="5229200"/>
              <a:ext cx="1935014" cy="2135867"/>
            </a:xfrm>
            <a:prstGeom prst="rect">
              <a:avLst/>
            </a:prstGeom>
          </p:spPr>
        </p:pic>
        <p:pic>
          <p:nvPicPr>
            <p:cNvPr id="5" name="Picture 2" descr="The Department of Military Veterans">
              <a:extLst>
                <a:ext uri="{FF2B5EF4-FFF2-40B4-BE49-F238E27FC236}">
                  <a16:creationId xmlns:a16="http://schemas.microsoft.com/office/drawing/2014/main" xmlns="" id="{704C8DC3-F269-482F-8764-82B45C56B82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xmlns="" id="{9BBB6C6B-5E3C-4112-93E0-462683B4072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7" name="AutoShape 3">
            <a:extLst>
              <a:ext uri="{FF2B5EF4-FFF2-40B4-BE49-F238E27FC236}">
                <a16:creationId xmlns:a16="http://schemas.microsoft.com/office/drawing/2014/main" xmlns="" id="{A165AF32-B7EF-45E7-B045-AB550858A6A4}"/>
              </a:ext>
            </a:extLst>
          </p:cNvPr>
          <p:cNvSpPr/>
          <p:nvPr/>
        </p:nvSpPr>
        <p:spPr>
          <a:xfrm>
            <a:off x="152400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03512" y="59187"/>
            <a:ext cx="6120680" cy="461665"/>
          </a:xfrm>
          <a:prstGeom prst="rect">
            <a:avLst/>
          </a:prstGeom>
          <a:noFill/>
        </p:spPr>
        <p:txBody>
          <a:bodyPr wrap="square" rtlCol="0">
            <a:spAutoFit/>
          </a:bodyPr>
          <a:lstStyle/>
          <a:p>
            <a:pPr>
              <a:defRPr/>
            </a:pPr>
            <a:r>
              <a:rPr lang="en-US" sz="2400" dirty="0">
                <a:solidFill>
                  <a:prstClr val="white"/>
                </a:solidFill>
                <a:latin typeface="Arial" panose="020B0604020202020204" pitchFamily="34" charset="0"/>
                <a:cs typeface="Arial" pitchFamily="34" charset="0"/>
              </a:rPr>
              <a:t>DSBD Agencies  </a:t>
            </a:r>
            <a:endParaRPr lang="en-ZA" sz="2400" dirty="0">
              <a:solidFill>
                <a:prstClr val="white"/>
              </a:solidFill>
              <a:latin typeface="Arial" panose="020B0604020202020204" pitchFamily="34" charset="0"/>
              <a:cs typeface="Arial" pitchFamily="34" charset="0"/>
            </a:endParaRPr>
          </a:p>
        </p:txBody>
      </p:sp>
      <p:grpSp>
        <p:nvGrpSpPr>
          <p:cNvPr id="9" name="Group 8">
            <a:extLst>
              <a:ext uri="{FF2B5EF4-FFF2-40B4-BE49-F238E27FC236}">
                <a16:creationId xmlns:a16="http://schemas.microsoft.com/office/drawing/2014/main" xmlns="" id="{DBD6B4D4-8255-43B4-93F1-DA34285E6642}"/>
              </a:ext>
            </a:extLst>
          </p:cNvPr>
          <p:cNvGrpSpPr/>
          <p:nvPr/>
        </p:nvGrpSpPr>
        <p:grpSpPr>
          <a:xfrm>
            <a:off x="2092508" y="2627575"/>
            <a:ext cx="7704332" cy="2977632"/>
            <a:chOff x="457200" y="1582700"/>
            <a:chExt cx="7704332" cy="2977632"/>
          </a:xfrm>
        </p:grpSpPr>
        <p:pic>
          <p:nvPicPr>
            <p:cNvPr id="10" name="Picture 9" descr="Logo&#10;&#10;Description automatically generated">
              <a:extLst>
                <a:ext uri="{FF2B5EF4-FFF2-40B4-BE49-F238E27FC236}">
                  <a16:creationId xmlns:a16="http://schemas.microsoft.com/office/drawing/2014/main" xmlns="" id="{D6A738E5-05BF-4086-A6FA-E8C6180C5BF3}"/>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7200" y="1828800"/>
              <a:ext cx="3280246" cy="1354502"/>
            </a:xfrm>
            <a:prstGeom prst="rect">
              <a:avLst/>
            </a:prstGeom>
          </p:spPr>
        </p:pic>
        <p:pic>
          <p:nvPicPr>
            <p:cNvPr id="14" name="Picture 13" descr="Logo&#10;&#10;Description automatically generated">
              <a:extLst>
                <a:ext uri="{FF2B5EF4-FFF2-40B4-BE49-F238E27FC236}">
                  <a16:creationId xmlns:a16="http://schemas.microsoft.com/office/drawing/2014/main" xmlns="" id="{CBD3B2CA-63D2-42ED-939E-5F5E08F18739}"/>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309911" y="1582700"/>
              <a:ext cx="2804160" cy="1489617"/>
            </a:xfrm>
            <a:prstGeom prst="rect">
              <a:avLst/>
            </a:prstGeom>
          </p:spPr>
        </p:pic>
        <p:sp>
          <p:nvSpPr>
            <p:cNvPr id="16" name="Left Brace 15">
              <a:extLst>
                <a:ext uri="{FF2B5EF4-FFF2-40B4-BE49-F238E27FC236}">
                  <a16:creationId xmlns:a16="http://schemas.microsoft.com/office/drawing/2014/main" xmlns="" id="{07D51737-2AB9-4D84-A8EC-8CEA9690586E}"/>
                </a:ext>
              </a:extLst>
            </p:cNvPr>
            <p:cNvSpPr/>
            <p:nvPr/>
          </p:nvSpPr>
          <p:spPr>
            <a:xfrm rot="16200000">
              <a:off x="1626069" y="2114937"/>
              <a:ext cx="890948" cy="2844039"/>
            </a:xfrm>
            <a:prstGeom prst="leftBrac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ZA">
                <a:solidFill>
                  <a:prstClr val="black"/>
                </a:solidFill>
                <a:latin typeface="Calibri"/>
                <a:cs typeface="Arial" pitchFamily="34" charset="0"/>
              </a:endParaRPr>
            </a:p>
          </p:txBody>
        </p:sp>
        <p:sp>
          <p:nvSpPr>
            <p:cNvPr id="18" name="Left Brace 17">
              <a:extLst>
                <a:ext uri="{FF2B5EF4-FFF2-40B4-BE49-F238E27FC236}">
                  <a16:creationId xmlns:a16="http://schemas.microsoft.com/office/drawing/2014/main" xmlns="" id="{30BAF2CF-494F-4CB8-A103-848F2FED8472}"/>
                </a:ext>
              </a:extLst>
            </p:cNvPr>
            <p:cNvSpPr/>
            <p:nvPr/>
          </p:nvSpPr>
          <p:spPr>
            <a:xfrm rot="16200000">
              <a:off x="6246578" y="2138508"/>
              <a:ext cx="890948" cy="2844039"/>
            </a:xfrm>
            <a:prstGeom prst="leftBrac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ZA">
                <a:solidFill>
                  <a:prstClr val="black"/>
                </a:solidFill>
                <a:latin typeface="Calibri"/>
                <a:cs typeface="Arial" pitchFamily="34" charset="0"/>
              </a:endParaRPr>
            </a:p>
          </p:txBody>
        </p:sp>
        <p:sp>
          <p:nvSpPr>
            <p:cNvPr id="19" name="TextBox 18">
              <a:extLst>
                <a:ext uri="{FF2B5EF4-FFF2-40B4-BE49-F238E27FC236}">
                  <a16:creationId xmlns:a16="http://schemas.microsoft.com/office/drawing/2014/main" xmlns="" id="{C6CBCE62-5A9E-46EB-832C-F394F955C963}"/>
                </a:ext>
              </a:extLst>
            </p:cNvPr>
            <p:cNvSpPr txBox="1"/>
            <p:nvPr/>
          </p:nvSpPr>
          <p:spPr>
            <a:xfrm>
              <a:off x="914400" y="4191000"/>
              <a:ext cx="2823046" cy="369332"/>
            </a:xfrm>
            <a:prstGeom prst="rect">
              <a:avLst/>
            </a:prstGeom>
            <a:noFill/>
          </p:spPr>
          <p:txBody>
            <a:bodyPr wrap="square" rtlCol="0">
              <a:spAutoFit/>
            </a:bodyPr>
            <a:lstStyle/>
            <a:p>
              <a:pPr algn="ctr">
                <a:defRPr/>
              </a:pPr>
              <a:r>
                <a:rPr lang="en-US" b="1" dirty="0">
                  <a:solidFill>
                    <a:prstClr val="black"/>
                  </a:solidFill>
                  <a:latin typeface="Arial" panose="020B0604020202020204" pitchFamily="34" charset="0"/>
                  <a:cs typeface="Arial" panose="020B0604020202020204" pitchFamily="34" charset="0"/>
                </a:rPr>
                <a:t>Non-Financial Support </a:t>
              </a:r>
              <a:endParaRPr lang="en-ZA" b="1" dirty="0">
                <a:solidFill>
                  <a:prstClr val="black"/>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E3573C74-1538-4848-B5E4-714A00D84972}"/>
                </a:ext>
              </a:extLst>
            </p:cNvPr>
            <p:cNvSpPr txBox="1"/>
            <p:nvPr/>
          </p:nvSpPr>
          <p:spPr>
            <a:xfrm>
              <a:off x="5338486" y="4160336"/>
              <a:ext cx="2823046" cy="369332"/>
            </a:xfrm>
            <a:prstGeom prst="rect">
              <a:avLst/>
            </a:prstGeom>
            <a:noFill/>
          </p:spPr>
          <p:txBody>
            <a:bodyPr wrap="square" rtlCol="0">
              <a:spAutoFit/>
            </a:bodyPr>
            <a:lstStyle/>
            <a:p>
              <a:pPr algn="ctr">
                <a:defRPr/>
              </a:pPr>
              <a:r>
                <a:rPr lang="en-US" b="1" dirty="0">
                  <a:solidFill>
                    <a:prstClr val="black"/>
                  </a:solidFill>
                  <a:latin typeface="Arial" panose="020B0604020202020204" pitchFamily="34" charset="0"/>
                  <a:cs typeface="Arial" panose="020B0604020202020204" pitchFamily="34" charset="0"/>
                </a:rPr>
                <a:t>Financial Support </a:t>
              </a:r>
              <a:endParaRPr lang="en-ZA" b="1" dirty="0">
                <a:solidFill>
                  <a:prstClr val="black"/>
                </a:solidFill>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xmlns="" id="{37B93B97-8AF6-47C9-9A3F-F460BAB0403F}"/>
              </a:ext>
            </a:extLst>
          </p:cNvPr>
          <p:cNvSpPr txBox="1"/>
          <p:nvPr/>
        </p:nvSpPr>
        <p:spPr>
          <a:xfrm>
            <a:off x="1413164" y="900396"/>
            <a:ext cx="9326880" cy="2001766"/>
          </a:xfrm>
          <a:prstGeom prst="rect">
            <a:avLst/>
          </a:prstGeom>
          <a:noFill/>
        </p:spPr>
        <p:txBody>
          <a:bodyPr wrap="square">
            <a:spAutoFit/>
          </a:bodyPr>
          <a:lstStyle/>
          <a:p>
            <a:pPr marR="119380" algn="just">
              <a:lnSpc>
                <a:spcPct val="150000"/>
              </a:lnSpc>
              <a:spcAft>
                <a:spcPts val="800"/>
              </a:spcAft>
              <a:defRPr/>
            </a:pPr>
            <a:r>
              <a:rPr lang="en-US"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The two entities reporting to the Ministry for Small Business Development are the Small Enterprise Finance Agency (</a:t>
            </a:r>
            <a:r>
              <a:rPr lang="en-US" sz="1600" b="1"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sefa</a:t>
            </a:r>
            <a:r>
              <a:rPr lang="en-US"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Small Enterprise Development Agency (Seda). The agencies report through governance arrangements that give them autonomy but also enable them to align their strategies with Government policy and priorities.</a:t>
            </a:r>
          </a:p>
          <a:p>
            <a:pPr marR="119380" algn="just">
              <a:lnSpc>
                <a:spcPct val="150000"/>
              </a:lnSpc>
              <a:spcAft>
                <a:spcPts val="800"/>
              </a:spcAft>
              <a:defRPr/>
            </a:pPr>
            <a:r>
              <a:rPr lang="en-US"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CBDA is now integrated into the SBD Portfolio </a:t>
            </a:r>
            <a:endParaRPr lang="en-ZA"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Slide Number Placeholder 1">
            <a:extLst>
              <a:ext uri="{FF2B5EF4-FFF2-40B4-BE49-F238E27FC236}">
                <a16:creationId xmlns:a16="http://schemas.microsoft.com/office/drawing/2014/main" xmlns="" id="{63E89C8C-0400-A7BF-4AF4-027331C0A9BB}"/>
              </a:ext>
            </a:extLst>
          </p:cNvPr>
          <p:cNvSpPr txBox="1">
            <a:spLocks/>
          </p:cNvSpPr>
          <p:nvPr/>
        </p:nvSpPr>
        <p:spPr>
          <a:xfrm>
            <a:off x="9697975" y="643741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6</a:t>
            </a:fld>
            <a:endParaRPr lang="en-US" dirty="0"/>
          </a:p>
        </p:txBody>
      </p:sp>
    </p:spTree>
    <p:extLst>
      <p:ext uri="{BB962C8B-B14F-4D97-AF65-F5344CB8AC3E}">
        <p14:creationId xmlns:p14="http://schemas.microsoft.com/office/powerpoint/2010/main" xmlns="" val="415227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a:xfrm>
            <a:off x="9939131"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7</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152400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463039" y="59187"/>
            <a:ext cx="9792393" cy="461665"/>
          </a:xfrm>
          <a:prstGeom prst="rect">
            <a:avLst/>
          </a:prstGeom>
          <a:noFill/>
        </p:spPr>
        <p:txBody>
          <a:bodyPr wrap="square" rtlCol="0">
            <a:spAutoFit/>
          </a:bodyPr>
          <a:lstStyle/>
          <a:p>
            <a:pPr>
              <a:defRPr/>
            </a:pPr>
            <a:r>
              <a:rPr lang="en-GB" sz="2400" b="1" dirty="0">
                <a:solidFill>
                  <a:prstClr val="white"/>
                </a:solidFill>
                <a:latin typeface="Arial" panose="020B0604020202020204" pitchFamily="34" charset="0"/>
                <a:cs typeface="Arial" pitchFamily="34" charset="0"/>
                <a:sym typeface="Calibri"/>
              </a:rPr>
              <a:t>DEPARTMENTAL STRUCTURE AND PROGRAMMES</a:t>
            </a:r>
            <a:endParaRPr lang="en-ZA" sz="2400" b="1" dirty="0">
              <a:solidFill>
                <a:prstClr val="white"/>
              </a:solidFill>
              <a:latin typeface="Arial" panose="020B0604020202020204" pitchFamily="34" charset="0"/>
              <a:cs typeface="Arial" pitchFamily="34" charset="0"/>
            </a:endParaRPr>
          </a:p>
        </p:txBody>
      </p:sp>
      <p:sp>
        <p:nvSpPr>
          <p:cNvPr id="10" name="TextBox 9">
            <a:extLst>
              <a:ext uri="{FF2B5EF4-FFF2-40B4-BE49-F238E27FC236}">
                <a16:creationId xmlns:a16="http://schemas.microsoft.com/office/drawing/2014/main" xmlns="" id="{7694A5F5-0017-43F1-9DCB-25E0682E3564}"/>
              </a:ext>
            </a:extLst>
          </p:cNvPr>
          <p:cNvSpPr txBox="1"/>
          <p:nvPr/>
        </p:nvSpPr>
        <p:spPr>
          <a:xfrm>
            <a:off x="216131" y="755278"/>
            <a:ext cx="11541859" cy="7014741"/>
          </a:xfrm>
          <a:prstGeom prst="rect">
            <a:avLst/>
          </a:prstGeom>
          <a:noFill/>
        </p:spPr>
        <p:txBody>
          <a:bodyPr wrap="square">
            <a:spAutoFit/>
          </a:bodyPr>
          <a:lstStyle/>
          <a:p>
            <a:pPr>
              <a:lnSpc>
                <a:spcPct val="150000"/>
              </a:lnSpc>
              <a:spcBef>
                <a:spcPct val="20000"/>
              </a:spcBef>
              <a:defRPr/>
            </a:pPr>
            <a:r>
              <a:rPr lang="en-ZA" sz="1600" b="1" dirty="0">
                <a:solidFill>
                  <a:srgbClr val="231F20"/>
                </a:solidFill>
                <a:latin typeface="Arial" panose="020B0604020202020204" pitchFamily="34" charset="0"/>
                <a:ea typeface="Arial" panose="020B0604020202020204" pitchFamily="34" charset="0"/>
                <a:cs typeface="Arial" panose="020B0604020202020204" pitchFamily="34" charset="0"/>
              </a:rPr>
              <a:t>Programme 1</a:t>
            </a:r>
          </a:p>
          <a:p>
            <a:pPr marL="285750" indent="-285750">
              <a:lnSpc>
                <a:spcPct val="150000"/>
              </a:lnSpc>
              <a:spcBef>
                <a:spcPct val="20000"/>
              </a:spcBef>
              <a:buFont typeface="Arial" pitchFamily="34" charset="0"/>
              <a:buChar char="•"/>
              <a:defRPr/>
            </a:pPr>
            <a:r>
              <a:rPr lang="en-ZA" sz="1600" dirty="0">
                <a:solidFill>
                  <a:srgbClr val="231F20"/>
                </a:solidFill>
                <a:latin typeface="Arial" panose="020B0604020202020204" pitchFamily="34" charset="0"/>
                <a:ea typeface="Arial" panose="020B0604020202020204" pitchFamily="34" charset="0"/>
                <a:cs typeface="Arial" panose="020B0604020202020204" pitchFamily="34" charset="0"/>
              </a:rPr>
              <a:t>Ministry (M&amp;DM)</a:t>
            </a:r>
          </a:p>
          <a:p>
            <a:pPr marL="285750" indent="-285750">
              <a:lnSpc>
                <a:spcPct val="150000"/>
              </a:lnSpc>
              <a:spcBef>
                <a:spcPct val="20000"/>
              </a:spcBef>
              <a:buFont typeface="Arial" pitchFamily="34" charset="0"/>
              <a:buChar char="•"/>
              <a:defRPr/>
            </a:pPr>
            <a:r>
              <a:rPr lang="en-ZA" sz="1600" dirty="0">
                <a:solidFill>
                  <a:srgbClr val="231F20"/>
                </a:solidFill>
                <a:latin typeface="Arial" panose="020B0604020202020204" pitchFamily="34" charset="0"/>
                <a:ea typeface="Arial" panose="020B0604020202020204" pitchFamily="34" charset="0"/>
                <a:cs typeface="Arial" panose="020B0604020202020204" pitchFamily="34" charset="0"/>
              </a:rPr>
              <a:t>Director General -:</a:t>
            </a:r>
          </a:p>
          <a:p>
            <a:pPr marL="742950" lvl="1" indent="-285750">
              <a:lnSpc>
                <a:spcPct val="150000"/>
              </a:lnSpc>
              <a:spcBef>
                <a:spcPct val="20000"/>
              </a:spcBef>
              <a:buFont typeface="Arial" pitchFamily="34" charset="0"/>
              <a:buChar char="•"/>
              <a:defRPr/>
            </a:pPr>
            <a:r>
              <a:rPr lang="en-ZA" sz="1600" dirty="0">
                <a:solidFill>
                  <a:srgbClr val="231F20"/>
                </a:solidFill>
                <a:latin typeface="Arial" panose="020B0604020202020204" pitchFamily="34" charset="0"/>
                <a:ea typeface="Arial" panose="020B0604020202020204" pitchFamily="34" charset="0"/>
                <a:cs typeface="Arial" panose="020B0604020202020204" pitchFamily="34" charset="0"/>
              </a:rPr>
              <a:t>Strategy and Governance</a:t>
            </a:r>
          </a:p>
          <a:p>
            <a:pPr marL="742950" lvl="1" indent="-285750">
              <a:lnSpc>
                <a:spcPct val="150000"/>
              </a:lnSpc>
              <a:spcBef>
                <a:spcPct val="20000"/>
              </a:spcBef>
              <a:buFont typeface="Arial" pitchFamily="34" charset="0"/>
              <a:buChar char="•"/>
              <a:defRPr/>
            </a:pPr>
            <a:r>
              <a:rPr lang="en-ZA" sz="1600" dirty="0">
                <a:solidFill>
                  <a:srgbClr val="231F20"/>
                </a:solidFill>
                <a:latin typeface="Arial" panose="020B0604020202020204" pitchFamily="34" charset="0"/>
                <a:ea typeface="Arial" panose="020B0604020202020204" pitchFamily="34" charset="0"/>
                <a:cs typeface="Arial" panose="020B0604020202020204" pitchFamily="34" charset="0"/>
              </a:rPr>
              <a:t>Financial Management</a:t>
            </a:r>
          </a:p>
          <a:p>
            <a:pPr marL="742950" lvl="1" indent="-285750">
              <a:lnSpc>
                <a:spcPct val="150000"/>
              </a:lnSpc>
              <a:spcBef>
                <a:spcPct val="20000"/>
              </a:spcBef>
              <a:buFont typeface="Arial" pitchFamily="34" charset="0"/>
              <a:buChar char="•"/>
              <a:defRPr/>
            </a:pPr>
            <a:r>
              <a:rPr lang="en-ZA" sz="1600" dirty="0">
                <a:solidFill>
                  <a:srgbClr val="231F20"/>
                </a:solidFill>
                <a:latin typeface="Arial" panose="020B0604020202020204" pitchFamily="34" charset="0"/>
                <a:ea typeface="Arial" panose="020B0604020202020204" pitchFamily="34" charset="0"/>
                <a:cs typeface="Arial" panose="020B0604020202020204" pitchFamily="34" charset="0"/>
              </a:rPr>
              <a:t>Corporate Services</a:t>
            </a:r>
          </a:p>
          <a:p>
            <a:pPr marL="742950" lvl="1" indent="-285750">
              <a:lnSpc>
                <a:spcPct val="150000"/>
              </a:lnSpc>
              <a:spcBef>
                <a:spcPct val="20000"/>
              </a:spcBef>
              <a:buFont typeface="Arial" pitchFamily="34" charset="0"/>
              <a:buChar char="•"/>
              <a:defRPr/>
            </a:pPr>
            <a:r>
              <a:rPr lang="en-ZA" sz="1600" dirty="0">
                <a:solidFill>
                  <a:srgbClr val="231F20"/>
                </a:solidFill>
                <a:latin typeface="Arial" panose="020B0604020202020204" pitchFamily="34" charset="0"/>
                <a:ea typeface="Arial" panose="020B0604020202020204" pitchFamily="34" charset="0"/>
                <a:cs typeface="Arial" panose="020B0604020202020204" pitchFamily="34" charset="0"/>
              </a:rPr>
              <a:t>Risk and Integrity</a:t>
            </a:r>
          </a:p>
          <a:p>
            <a:pPr marL="742950" lvl="1" indent="-285750">
              <a:lnSpc>
                <a:spcPct val="150000"/>
              </a:lnSpc>
              <a:spcBef>
                <a:spcPct val="20000"/>
              </a:spcBef>
              <a:buFont typeface="Arial" pitchFamily="34" charset="0"/>
              <a:buChar char="•"/>
              <a:defRPr/>
            </a:pPr>
            <a:r>
              <a:rPr lang="en-ZA" sz="1600" dirty="0">
                <a:solidFill>
                  <a:srgbClr val="231F20"/>
                </a:solidFill>
                <a:latin typeface="Arial" panose="020B0604020202020204" pitchFamily="34" charset="0"/>
                <a:ea typeface="Arial" panose="020B0604020202020204" pitchFamily="34" charset="0"/>
                <a:cs typeface="Arial" panose="020B0604020202020204" pitchFamily="34" charset="0"/>
              </a:rPr>
              <a:t>Internal Audit</a:t>
            </a:r>
          </a:p>
          <a:p>
            <a:pPr>
              <a:lnSpc>
                <a:spcPct val="150000"/>
              </a:lnSpc>
              <a:spcBef>
                <a:spcPct val="20000"/>
              </a:spcBef>
              <a:defRPr/>
            </a:pPr>
            <a:r>
              <a:rPr lang="en-ZA" sz="1600" b="1" dirty="0">
                <a:solidFill>
                  <a:srgbClr val="231F20"/>
                </a:solidFill>
                <a:latin typeface="Arial" panose="020B0604020202020204" pitchFamily="34" charset="0"/>
                <a:ea typeface="Arial" panose="020B0604020202020204" pitchFamily="34" charset="0"/>
                <a:cs typeface="Arial" panose="020B0604020202020204" pitchFamily="34" charset="0"/>
              </a:rPr>
              <a:t>Programme 2</a:t>
            </a:r>
            <a:r>
              <a:rPr lang="en-ZA" sz="1600" dirty="0">
                <a:solidFill>
                  <a:srgbClr val="231F20"/>
                </a:solidFill>
                <a:latin typeface="Arial" panose="020B0604020202020204" pitchFamily="34" charset="0"/>
                <a:ea typeface="Arial" panose="020B0604020202020204" pitchFamily="34" charset="0"/>
                <a:cs typeface="Arial" panose="020B0604020202020204" pitchFamily="34" charset="0"/>
              </a:rPr>
              <a:t> -  Sector Policy &amp; Research</a:t>
            </a:r>
          </a:p>
          <a:p>
            <a:pPr>
              <a:lnSpc>
                <a:spcPct val="150000"/>
              </a:lnSpc>
              <a:spcBef>
                <a:spcPct val="20000"/>
              </a:spcBef>
              <a:defRPr/>
            </a:pPr>
            <a:r>
              <a:rPr lang="en-ZA" sz="1600" b="1" dirty="0">
                <a:solidFill>
                  <a:srgbClr val="231F20"/>
                </a:solidFill>
                <a:latin typeface="Arial" panose="020B0604020202020204" pitchFamily="34" charset="0"/>
                <a:ea typeface="Arial" panose="020B0604020202020204" pitchFamily="34" charset="0"/>
                <a:cs typeface="Arial" panose="020B0604020202020204" pitchFamily="34" charset="0"/>
              </a:rPr>
              <a:t>Programme 3</a:t>
            </a:r>
            <a:r>
              <a:rPr lang="en-ZA" sz="1600" dirty="0">
                <a:solidFill>
                  <a:srgbClr val="231F20"/>
                </a:solidFill>
                <a:latin typeface="Arial" panose="020B0604020202020204" pitchFamily="34" charset="0"/>
                <a:ea typeface="Arial" panose="020B0604020202020204" pitchFamily="34" charset="0"/>
                <a:cs typeface="Arial" panose="020B0604020202020204" pitchFamily="34" charset="0"/>
              </a:rPr>
              <a:t> – Enterprise Development, Innovation and Entrepreneurship</a:t>
            </a:r>
          </a:p>
          <a:p>
            <a:pPr>
              <a:lnSpc>
                <a:spcPct val="150000"/>
              </a:lnSpc>
              <a:spcBef>
                <a:spcPct val="20000"/>
              </a:spcBef>
              <a:defRPr/>
            </a:pPr>
            <a:r>
              <a:rPr lang="en-ZA" sz="1600" b="1" dirty="0">
                <a:solidFill>
                  <a:srgbClr val="231F20"/>
                </a:solidFill>
                <a:latin typeface="Arial" panose="020B0604020202020204" pitchFamily="34" charset="0"/>
                <a:ea typeface="Arial" panose="020B0604020202020204" pitchFamily="34" charset="0"/>
                <a:cs typeface="Arial" panose="020B0604020202020204" pitchFamily="34" charset="0"/>
              </a:rPr>
              <a:t>Programme 4</a:t>
            </a:r>
            <a:r>
              <a:rPr lang="en-ZA" sz="1600" dirty="0">
                <a:solidFill>
                  <a:srgbClr val="231F20"/>
                </a:solidFill>
                <a:latin typeface="Arial" panose="020B0604020202020204" pitchFamily="34" charset="0"/>
                <a:ea typeface="Arial" panose="020B0604020202020204" pitchFamily="34" charset="0"/>
                <a:cs typeface="Arial" panose="020B0604020202020204" pitchFamily="34" charset="0"/>
              </a:rPr>
              <a:t> - </a:t>
            </a:r>
            <a:r>
              <a:rPr lang="en-US" sz="1600" dirty="0">
                <a:solidFill>
                  <a:srgbClr val="231F20"/>
                </a:solidFill>
                <a:latin typeface="Arial" panose="020B0604020202020204" pitchFamily="34" charset="0"/>
                <a:ea typeface="Arial" panose="020B0604020202020204" pitchFamily="34" charset="0"/>
                <a:cs typeface="Arial" panose="020B0604020202020204" pitchFamily="34" charset="0"/>
              </a:rPr>
              <a:t>Integrated Cooperatives and Micro Enterprise Development</a:t>
            </a:r>
          </a:p>
          <a:p>
            <a:pPr marL="742950" lvl="1" indent="-285750">
              <a:lnSpc>
                <a:spcPct val="150000"/>
              </a:lnSpc>
              <a:spcBef>
                <a:spcPct val="20000"/>
              </a:spcBef>
              <a:buFont typeface="Arial" pitchFamily="34" charset="0"/>
              <a:buChar char="•"/>
              <a:defRPr/>
            </a:pPr>
            <a:r>
              <a:rPr lang="en-US" sz="1600" b="1" dirty="0">
                <a:solidFill>
                  <a:srgbClr val="231F20"/>
                </a:solidFill>
                <a:latin typeface="Arial" panose="020B0604020202020204" pitchFamily="34" charset="0"/>
                <a:ea typeface="Arial" panose="020B0604020202020204" pitchFamily="34" charset="0"/>
                <a:cs typeface="Arial" panose="020B0604020202020204" pitchFamily="34" charset="0"/>
              </a:rPr>
              <a:t>Economic Transformation Initiative – Chief Directorate</a:t>
            </a:r>
          </a:p>
          <a:p>
            <a:pPr marL="1200150" lvl="2" indent="-285750">
              <a:lnSpc>
                <a:spcPct val="150000"/>
              </a:lnSpc>
              <a:spcBef>
                <a:spcPct val="20000"/>
              </a:spcBef>
              <a:buFont typeface="Arial" pitchFamily="34" charset="0"/>
              <a:buChar char="•"/>
              <a:defRPr/>
            </a:pPr>
            <a:r>
              <a:rPr lang="en-US" sz="1600" dirty="0">
                <a:solidFill>
                  <a:srgbClr val="231F20"/>
                </a:solidFill>
                <a:latin typeface="Arial" panose="020B0604020202020204" pitchFamily="34" charset="0"/>
                <a:cs typeface="Arial" panose="020B0604020202020204" pitchFamily="34" charset="0"/>
                <a:sym typeface="Calibri" panose="020F0502020204030204" pitchFamily="34" charset="0"/>
              </a:rPr>
              <a:t>Informal and Micro Business Development Support Directorate &amp; </a:t>
            </a:r>
          </a:p>
          <a:p>
            <a:pPr marL="1200150" lvl="2" indent="-285750">
              <a:lnSpc>
                <a:spcPct val="150000"/>
              </a:lnSpc>
              <a:spcBef>
                <a:spcPct val="20000"/>
              </a:spcBef>
              <a:buFont typeface="Arial" pitchFamily="34" charset="0"/>
              <a:buChar char="•"/>
              <a:defRPr/>
            </a:pPr>
            <a:r>
              <a:rPr lang="en-US" sz="1600" dirty="0">
                <a:solidFill>
                  <a:srgbClr val="231F20"/>
                </a:solidFill>
                <a:latin typeface="Arial" panose="020B0604020202020204" pitchFamily="34" charset="0"/>
                <a:cs typeface="Arial" panose="020B0604020202020204" pitchFamily="34" charset="0"/>
                <a:sym typeface="Calibri" panose="020F0502020204030204" pitchFamily="34" charset="0"/>
              </a:rPr>
              <a:t>Cooperative Business Support Directorate – responsible for</a:t>
            </a:r>
            <a:r>
              <a:rPr lang="en-US" sz="1600" b="1" dirty="0">
                <a:solidFill>
                  <a:srgbClr val="231F20"/>
                </a:solidFill>
                <a:latin typeface="Arial" panose="020B0604020202020204" pitchFamily="34" charset="0"/>
                <a:cs typeface="Arial" panose="020B0604020202020204" pitchFamily="34" charset="0"/>
                <a:sym typeface="Calibri" panose="020F0502020204030204" pitchFamily="34" charset="0"/>
              </a:rPr>
              <a:t> </a:t>
            </a:r>
            <a:r>
              <a:rPr lang="en-US" sz="1600" b="1" dirty="0">
                <a:solidFill>
                  <a:srgbClr val="231F20"/>
                </a:solidFill>
                <a:latin typeface="Arial" panose="020B0604020202020204" pitchFamily="34" charset="0"/>
                <a:ea typeface="HelveticaNeue-Light"/>
                <a:cs typeface="Arial" panose="020B0604020202020204" pitchFamily="34" charset="0"/>
              </a:rPr>
              <a:t>Cooperative Development Support Programme (CDSP)</a:t>
            </a:r>
            <a:endParaRPr lang="en-US" sz="1600" b="1" dirty="0">
              <a:latin typeface="Arial" panose="020B0604020202020204" pitchFamily="34" charset="0"/>
              <a:ea typeface="HelveticaNeue-Light"/>
              <a:cs typeface="Arial" panose="020B0604020202020204" pitchFamily="34" charset="0"/>
            </a:endParaRPr>
          </a:p>
          <a:p>
            <a:pPr lvl="2">
              <a:lnSpc>
                <a:spcPct val="150000"/>
              </a:lnSpc>
              <a:spcBef>
                <a:spcPct val="20000"/>
              </a:spcBef>
              <a:defRPr/>
            </a:pPr>
            <a:endParaRPr lang="en-US" sz="1600" b="1" dirty="0">
              <a:solidFill>
                <a:srgbClr val="231F20"/>
              </a:solidFill>
              <a:latin typeface="Arial" panose="020B0604020202020204" pitchFamily="34" charset="0"/>
              <a:cs typeface="Arial" panose="020B0604020202020204" pitchFamily="34" charset="0"/>
              <a:sym typeface="Calibri" panose="020F0502020204030204" pitchFamily="34" charset="0"/>
            </a:endParaRPr>
          </a:p>
          <a:p>
            <a:pPr algn="just">
              <a:lnSpc>
                <a:spcPct val="150000"/>
              </a:lnSpc>
            </a:pPr>
            <a:endParaRPr lang="en-US" sz="1600" dirty="0">
              <a:solidFill>
                <a:srgbClr val="231F20"/>
              </a:solidFill>
              <a:latin typeface="Arial" panose="020B0604020202020204" pitchFamily="34" charset="0"/>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xmlns="" val="223031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a:extLst>
              <a:ext uri="{FF2B5EF4-FFF2-40B4-BE49-F238E27FC236}">
                <a16:creationId xmlns:a16="http://schemas.microsoft.com/office/drawing/2014/main" xmlns="" id="{3302AE52-5E02-8549-8735-9BBF82234B02}"/>
              </a:ext>
            </a:extLst>
          </p:cNvPr>
          <p:cNvSpPr/>
          <p:nvPr/>
        </p:nvSpPr>
        <p:spPr>
          <a:xfrm>
            <a:off x="1123948" y="266700"/>
            <a:ext cx="9868730" cy="666750"/>
          </a:xfrm>
          <a:prstGeom prst="rect">
            <a:avLst/>
          </a:prstGeom>
          <a:solidFill>
            <a:srgbClr val="00764B"/>
          </a:solidFill>
        </p:spPr>
      </p:sp>
      <p:sp>
        <p:nvSpPr>
          <p:cNvPr id="15" name="TextBox 14">
            <a:extLst>
              <a:ext uri="{FF2B5EF4-FFF2-40B4-BE49-F238E27FC236}">
                <a16:creationId xmlns:a16="http://schemas.microsoft.com/office/drawing/2014/main" xmlns="" id="{0E9367E2-E125-F844-BAAC-E75C50D02022}"/>
              </a:ext>
            </a:extLst>
          </p:cNvPr>
          <p:cNvSpPr txBox="1"/>
          <p:nvPr/>
        </p:nvSpPr>
        <p:spPr>
          <a:xfrm>
            <a:off x="1123949" y="266700"/>
            <a:ext cx="9088773" cy="461665"/>
          </a:xfrm>
          <a:prstGeom prst="rect">
            <a:avLst/>
          </a:prstGeom>
          <a:noFill/>
        </p:spPr>
        <p:txBody>
          <a:bodyPr wrap="square" rtlCol="0">
            <a:spAutoFit/>
          </a:bodyPr>
          <a:lstStyle/>
          <a:p>
            <a:r>
              <a:rPr lang="en-US" sz="2400" dirty="0">
                <a:solidFill>
                  <a:prstClr val="white"/>
                </a:solidFill>
                <a:latin typeface="Arial" panose="020B0604020202020204" pitchFamily="34" charset="0"/>
              </a:rPr>
              <a:t>1. Background </a:t>
            </a:r>
            <a:endParaRPr lang="en-ZA" sz="2400" dirty="0">
              <a:solidFill>
                <a:prstClr val="white"/>
              </a:solidFill>
              <a:latin typeface="Arial" panose="020B0604020202020204" pitchFamily="34" charset="0"/>
            </a:endParaRPr>
          </a:p>
        </p:txBody>
      </p:sp>
      <p:sp>
        <p:nvSpPr>
          <p:cNvPr id="16" name="Slide Number Placeholder 1">
            <a:extLst>
              <a:ext uri="{FF2B5EF4-FFF2-40B4-BE49-F238E27FC236}">
                <a16:creationId xmlns:a16="http://schemas.microsoft.com/office/drawing/2014/main" xmlns="" id="{82C22E88-74B5-BC4A-877E-013A2F25D7A2}"/>
              </a:ext>
            </a:extLst>
          </p:cNvPr>
          <p:cNvSpPr>
            <a:spLocks noGrp="1"/>
          </p:cNvSpPr>
          <p:nvPr>
            <p:ph type="sldNum" sz="quarter" idx="4294967295"/>
          </p:nvPr>
        </p:nvSpPr>
        <p:spPr>
          <a:xfrm>
            <a:off x="10058400" y="6400801"/>
            <a:ext cx="533400" cy="365125"/>
          </a:xfrm>
        </p:spPr>
        <p:txBody>
          <a:bodyPr anchor="ctr"/>
          <a:lstStyle/>
          <a:p>
            <a:pPr algn="ctr"/>
            <a:r>
              <a:rPr lang="en-US" dirty="0">
                <a:solidFill>
                  <a:schemeClr val="bg1"/>
                </a:solidFill>
                <a:latin typeface="+mn-ea"/>
              </a:rPr>
              <a:t>4</a:t>
            </a:r>
          </a:p>
        </p:txBody>
      </p:sp>
      <p:sp>
        <p:nvSpPr>
          <p:cNvPr id="3" name="Rectangle 2"/>
          <p:cNvSpPr/>
          <p:nvPr/>
        </p:nvSpPr>
        <p:spPr>
          <a:xfrm>
            <a:off x="1047748" y="1083365"/>
            <a:ext cx="9944929" cy="4524315"/>
          </a:xfrm>
          <a:prstGeom prst="rect">
            <a:avLst/>
          </a:prstGeom>
        </p:spPr>
        <p:txBody>
          <a:bodyPr wrap="square">
            <a:spAutoFit/>
          </a:bodyPr>
          <a:lstStyle/>
          <a:p>
            <a:pPr algn="just">
              <a:lnSpc>
                <a:spcPct val="150000"/>
              </a:lnSpc>
            </a:pPr>
            <a:r>
              <a:rPr lang="en-US" b="1" dirty="0">
                <a:latin typeface="Arial" panose="020B0604020202020204" pitchFamily="34" charset="0"/>
                <a:cs typeface="Arial" panose="020B0604020202020204" pitchFamily="34" charset="0"/>
              </a:rPr>
              <a:t>Establishment of the Department of Small Business Development Department (DSBD)</a:t>
            </a:r>
          </a:p>
          <a:p>
            <a:pPr algn="just">
              <a:lnSpc>
                <a:spcPct val="150000"/>
              </a:lnSpc>
            </a:pPr>
            <a:endParaRPr lang="en-ZA" dirty="0">
              <a:latin typeface="Arial" panose="020B0604020202020204" pitchFamily="34" charset="0"/>
              <a:cs typeface="Arial" panose="020B0604020202020204" pitchFamily="34" charset="0"/>
            </a:endParaRPr>
          </a:p>
          <a:p>
            <a:pPr algn="just">
              <a:lnSpc>
                <a:spcPct val="150000"/>
              </a:lnSpc>
            </a:pPr>
            <a:r>
              <a:rPr lang="en-US" dirty="0">
                <a:latin typeface="Arial" panose="020B0604020202020204" pitchFamily="34" charset="0"/>
                <a:cs typeface="Arial" panose="020B0604020202020204" pitchFamily="34" charset="0"/>
              </a:rPr>
              <a:t>The Presidential Proclamation 41 of 2014, proclaiming the independent Ministry of Small Business Development (DSBD) and a new mandate, functions and regulatory environment for Small, Medium, Micro Enterprises (SMME’s) through the transfer of the SMME sector to the DSBD also necessitated the transfer of relevant and applicable legislation that gives effect to the DSBD’s mandate to provide regulatory guidance to the SMME sector. </a:t>
            </a:r>
          </a:p>
          <a:p>
            <a:pPr algn="just">
              <a:lnSpc>
                <a:spcPct val="150000"/>
              </a:lnSpc>
            </a:pPr>
            <a:endParaRPr lang="en-US" dirty="0">
              <a:latin typeface="Arial" panose="020B0604020202020204" pitchFamily="34" charset="0"/>
              <a:cs typeface="Arial" panose="020B0604020202020204" pitchFamily="34" charset="0"/>
            </a:endParaRPr>
          </a:p>
          <a:p>
            <a:pPr algn="just">
              <a:lnSpc>
                <a:spcPct val="150000"/>
              </a:lnSpc>
            </a:pPr>
            <a:r>
              <a:rPr lang="en-US" b="1" dirty="0">
                <a:latin typeface="Arial" panose="020B0604020202020204" pitchFamily="34" charset="0"/>
                <a:cs typeface="Arial" panose="020B0604020202020204" pitchFamily="34" charset="0"/>
              </a:rPr>
              <a:t>The Co-operative Policy, Co-operative Act, and the Co-operative Strategy were transferred from the DTIC ( then the </a:t>
            </a:r>
            <a:r>
              <a:rPr lang="en-US" b="1" dirty="0" err="1">
                <a:latin typeface="Arial" panose="020B0604020202020204" pitchFamily="34" charset="0"/>
                <a:cs typeface="Arial" panose="020B0604020202020204" pitchFamily="34" charset="0"/>
              </a:rPr>
              <a:t>dti</a:t>
            </a:r>
            <a:r>
              <a:rPr lang="en-US" b="1" dirty="0">
                <a:latin typeface="Arial" panose="020B0604020202020204" pitchFamily="34" charset="0"/>
                <a:cs typeface="Arial" panose="020B0604020202020204" pitchFamily="34" charset="0"/>
              </a:rPr>
              <a:t>) to DSBD following the establishment of DSBD.</a:t>
            </a:r>
          </a:p>
          <a:p>
            <a:endParaRPr lang="en-ZA" dirty="0"/>
          </a:p>
        </p:txBody>
      </p:sp>
      <p:sp>
        <p:nvSpPr>
          <p:cNvPr id="4" name="Slide Number Placeholder 1">
            <a:extLst>
              <a:ext uri="{FF2B5EF4-FFF2-40B4-BE49-F238E27FC236}">
                <a16:creationId xmlns:a16="http://schemas.microsoft.com/office/drawing/2014/main" xmlns="" id="{26556697-515D-8329-7355-4A6699EFFF3B}"/>
              </a:ext>
            </a:extLst>
          </p:cNvPr>
          <p:cNvSpPr txBox="1">
            <a:spLocks/>
          </p:cNvSpPr>
          <p:nvPr/>
        </p:nvSpPr>
        <p:spPr>
          <a:xfrm>
            <a:off x="9697975" y="643741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8</a:t>
            </a:fld>
            <a:endParaRPr lang="en-US" dirty="0"/>
          </a:p>
        </p:txBody>
      </p:sp>
    </p:spTree>
    <p:extLst>
      <p:ext uri="{BB962C8B-B14F-4D97-AF65-F5344CB8AC3E}">
        <p14:creationId xmlns:p14="http://schemas.microsoft.com/office/powerpoint/2010/main" xmlns="" val="268804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12917B4-B9E2-4DF5-8AE1-5478E1B590F4}"/>
              </a:ext>
            </a:extLst>
          </p:cNvPr>
          <p:cNvSpPr>
            <a:spLocks noGrp="1"/>
          </p:cNvSpPr>
          <p:nvPr>
            <p:ph type="sldNum" sz="quarter" idx="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9</a:t>
            </a:fld>
            <a:endParaRPr lang="en-US" dirty="0"/>
          </a:p>
        </p:txBody>
      </p:sp>
      <p:grpSp>
        <p:nvGrpSpPr>
          <p:cNvPr id="3" name="Group 2">
            <a:extLst>
              <a:ext uri="{FF2B5EF4-FFF2-40B4-BE49-F238E27FC236}">
                <a16:creationId xmlns:a16="http://schemas.microsoft.com/office/drawing/2014/main" xmlns="" id="{77388F0E-2B26-4E9B-B69D-6DFD4FFD46B9}"/>
              </a:ext>
            </a:extLst>
          </p:cNvPr>
          <p:cNvGrpSpPr/>
          <p:nvPr/>
        </p:nvGrpSpPr>
        <p:grpSpPr>
          <a:xfrm>
            <a:off x="5393454" y="107826"/>
            <a:ext cx="5144277" cy="5143501"/>
            <a:chOff x="3992725" y="857250"/>
            <a:chExt cx="5144277" cy="5143501"/>
          </a:xfrm>
        </p:grpSpPr>
        <p:sp>
          <p:nvSpPr>
            <p:cNvPr id="4" name="AutoShape 2">
              <a:extLst>
                <a:ext uri="{FF2B5EF4-FFF2-40B4-BE49-F238E27FC236}">
                  <a16:creationId xmlns:a16="http://schemas.microsoft.com/office/drawing/2014/main" xmlns="" id="{ADE6D8E9-D231-4601-9692-6760E84288C4}"/>
                </a:ext>
              </a:extLst>
            </p:cNvPr>
            <p:cNvSpPr/>
            <p:nvPr/>
          </p:nvSpPr>
          <p:spPr>
            <a:xfrm>
              <a:off x="3992725" y="2918843"/>
              <a:ext cx="1028856" cy="1027303"/>
            </a:xfrm>
            <a:prstGeom prst="rect">
              <a:avLst/>
            </a:prstGeom>
            <a:solidFill>
              <a:srgbClr val="C8994B"/>
            </a:solidFill>
            <a:ln w="28575">
              <a:solidFill>
                <a:schemeClr val="bg1"/>
              </a:solidFill>
            </a:ln>
          </p:spPr>
        </p:sp>
        <p:pic>
          <p:nvPicPr>
            <p:cNvPr id="5" name="Picture 3">
              <a:extLst>
                <a:ext uri="{FF2B5EF4-FFF2-40B4-BE49-F238E27FC236}">
                  <a16:creationId xmlns:a16="http://schemas.microsoft.com/office/drawing/2014/main" xmlns="" id="{1A8140DA-6E64-409E-80E2-1F84E01659C4}"/>
                </a:ext>
              </a:extLst>
            </p:cNvPr>
            <p:cNvPicPr>
              <a:picLocks noChangeAspect="1"/>
            </p:cNvPicPr>
            <p:nvPr/>
          </p:nvPicPr>
          <p:blipFill>
            <a:blip r:embed="rId2" cstate="print"/>
            <a:srcRect l="21832" r="21832"/>
            <a:stretch>
              <a:fillRect/>
            </a:stretch>
          </p:blipFill>
          <p:spPr>
            <a:xfrm>
              <a:off x="7079291" y="3946146"/>
              <a:ext cx="2057711" cy="2054605"/>
            </a:xfrm>
            <a:prstGeom prst="rect">
              <a:avLst/>
            </a:prstGeom>
            <a:ln w="28575">
              <a:solidFill>
                <a:schemeClr val="bg1"/>
              </a:solidFill>
            </a:ln>
          </p:spPr>
        </p:pic>
        <p:pic>
          <p:nvPicPr>
            <p:cNvPr id="6" name="Picture 4">
              <a:extLst>
                <a:ext uri="{FF2B5EF4-FFF2-40B4-BE49-F238E27FC236}">
                  <a16:creationId xmlns:a16="http://schemas.microsoft.com/office/drawing/2014/main" xmlns="" id="{12E1D118-84DB-46D9-9E22-2E608BDDE7C2}"/>
                </a:ext>
              </a:extLst>
            </p:cNvPr>
            <p:cNvPicPr>
              <a:picLocks noChangeAspect="1"/>
            </p:cNvPicPr>
            <p:nvPr/>
          </p:nvPicPr>
          <p:blipFill>
            <a:blip r:embed="rId3" cstate="print"/>
            <a:srcRect l="16637" r="16637"/>
            <a:stretch>
              <a:fillRect/>
            </a:stretch>
          </p:blipFill>
          <p:spPr>
            <a:xfrm>
              <a:off x="5021580" y="2918843"/>
              <a:ext cx="2057711" cy="2054605"/>
            </a:xfrm>
            <a:prstGeom prst="rect">
              <a:avLst/>
            </a:prstGeom>
            <a:ln w="28575">
              <a:solidFill>
                <a:schemeClr val="bg1"/>
              </a:solidFill>
            </a:ln>
          </p:spPr>
        </p:pic>
        <p:pic>
          <p:nvPicPr>
            <p:cNvPr id="7" name="Picture 5">
              <a:extLst>
                <a:ext uri="{FF2B5EF4-FFF2-40B4-BE49-F238E27FC236}">
                  <a16:creationId xmlns:a16="http://schemas.microsoft.com/office/drawing/2014/main" xmlns="" id="{F4B43BCD-70E1-44B4-B4B3-30E37EF7917E}"/>
                </a:ext>
              </a:extLst>
            </p:cNvPr>
            <p:cNvPicPr>
              <a:picLocks noChangeAspect="1"/>
            </p:cNvPicPr>
            <p:nvPr/>
          </p:nvPicPr>
          <p:blipFill>
            <a:blip r:embed="rId4" cstate="print"/>
            <a:srcRect t="12533" b="12533"/>
            <a:stretch>
              <a:fillRect/>
            </a:stretch>
          </p:blipFill>
          <p:spPr>
            <a:xfrm>
              <a:off x="3992725" y="4973448"/>
              <a:ext cx="2057711" cy="1027303"/>
            </a:xfrm>
            <a:prstGeom prst="rect">
              <a:avLst/>
            </a:prstGeom>
            <a:ln w="28575">
              <a:solidFill>
                <a:schemeClr val="bg1"/>
              </a:solidFill>
            </a:ln>
          </p:spPr>
        </p:pic>
        <p:pic>
          <p:nvPicPr>
            <p:cNvPr id="8" name="Picture 6">
              <a:extLst>
                <a:ext uri="{FF2B5EF4-FFF2-40B4-BE49-F238E27FC236}">
                  <a16:creationId xmlns:a16="http://schemas.microsoft.com/office/drawing/2014/main" xmlns="" id="{CFB29FA1-B8F6-4730-95D6-DAA4B16B08F8}"/>
                </a:ext>
              </a:extLst>
            </p:cNvPr>
            <p:cNvPicPr>
              <a:picLocks noChangeAspect="1"/>
            </p:cNvPicPr>
            <p:nvPr/>
          </p:nvPicPr>
          <p:blipFill>
            <a:blip r:embed="rId5" cstate="print"/>
            <a:srcRect t="16692" b="16692"/>
            <a:stretch>
              <a:fillRect/>
            </a:stretch>
          </p:blipFill>
          <p:spPr>
            <a:xfrm>
              <a:off x="3992725" y="3942651"/>
              <a:ext cx="1028856" cy="1027303"/>
            </a:xfrm>
            <a:prstGeom prst="rect">
              <a:avLst/>
            </a:prstGeom>
            <a:ln w="28575">
              <a:solidFill>
                <a:schemeClr val="bg1"/>
              </a:solidFill>
            </a:ln>
          </p:spPr>
        </p:pic>
        <p:sp>
          <p:nvSpPr>
            <p:cNvPr id="9" name="AutoShape 7">
              <a:extLst>
                <a:ext uri="{FF2B5EF4-FFF2-40B4-BE49-F238E27FC236}">
                  <a16:creationId xmlns:a16="http://schemas.microsoft.com/office/drawing/2014/main" xmlns="" id="{0F3049F8-8A36-4365-A94C-C4391367164D}"/>
                </a:ext>
              </a:extLst>
            </p:cNvPr>
            <p:cNvSpPr/>
            <p:nvPr/>
          </p:nvSpPr>
          <p:spPr>
            <a:xfrm>
              <a:off x="7079291" y="2918843"/>
              <a:ext cx="2057711" cy="1027303"/>
            </a:xfrm>
            <a:prstGeom prst="rect">
              <a:avLst/>
            </a:prstGeom>
            <a:solidFill>
              <a:srgbClr val="146C38"/>
            </a:solidFill>
            <a:ln w="28575">
              <a:solidFill>
                <a:schemeClr val="bg1"/>
              </a:solidFill>
            </a:ln>
          </p:spPr>
        </p:sp>
        <p:sp>
          <p:nvSpPr>
            <p:cNvPr id="10" name="AutoShape 8">
              <a:extLst>
                <a:ext uri="{FF2B5EF4-FFF2-40B4-BE49-F238E27FC236}">
                  <a16:creationId xmlns:a16="http://schemas.microsoft.com/office/drawing/2014/main" xmlns="" id="{BE5C71D5-473C-43B4-9C6B-B8A410B0F87F}"/>
                </a:ext>
              </a:extLst>
            </p:cNvPr>
            <p:cNvSpPr/>
            <p:nvPr/>
          </p:nvSpPr>
          <p:spPr>
            <a:xfrm>
              <a:off x="6050435" y="4973448"/>
              <a:ext cx="1028856" cy="1027303"/>
            </a:xfrm>
            <a:prstGeom prst="rect">
              <a:avLst/>
            </a:prstGeom>
            <a:solidFill>
              <a:srgbClr val="C8994B"/>
            </a:solidFill>
            <a:ln w="28575">
              <a:solidFill>
                <a:schemeClr val="bg1"/>
              </a:solidFill>
            </a:ln>
          </p:spPr>
        </p:sp>
        <p:pic>
          <p:nvPicPr>
            <p:cNvPr id="11" name="Picture 9">
              <a:extLst>
                <a:ext uri="{FF2B5EF4-FFF2-40B4-BE49-F238E27FC236}">
                  <a16:creationId xmlns:a16="http://schemas.microsoft.com/office/drawing/2014/main" xmlns="" id="{8DBC3883-FBFB-44F3-ADDC-E27D3C2E9384}"/>
                </a:ext>
              </a:extLst>
            </p:cNvPr>
            <p:cNvPicPr>
              <a:picLocks noChangeAspect="1"/>
            </p:cNvPicPr>
            <p:nvPr/>
          </p:nvPicPr>
          <p:blipFill>
            <a:blip r:embed="rId6" cstate="print"/>
            <a:srcRect t="12533" b="12533"/>
            <a:stretch>
              <a:fillRect/>
            </a:stretch>
          </p:blipFill>
          <p:spPr>
            <a:xfrm>
              <a:off x="5021580" y="1891541"/>
              <a:ext cx="2057711" cy="1027303"/>
            </a:xfrm>
            <a:prstGeom prst="rect">
              <a:avLst/>
            </a:prstGeom>
            <a:ln w="28575">
              <a:solidFill>
                <a:schemeClr val="bg1"/>
              </a:solidFill>
            </a:ln>
          </p:spPr>
        </p:pic>
        <p:sp>
          <p:nvSpPr>
            <p:cNvPr id="12" name="AutoShape 10">
              <a:extLst>
                <a:ext uri="{FF2B5EF4-FFF2-40B4-BE49-F238E27FC236}">
                  <a16:creationId xmlns:a16="http://schemas.microsoft.com/office/drawing/2014/main" xmlns="" id="{AB09C92B-FDA3-49D5-AA1A-DA3C9EF58CF0}"/>
                </a:ext>
              </a:extLst>
            </p:cNvPr>
            <p:cNvSpPr/>
            <p:nvPr/>
          </p:nvSpPr>
          <p:spPr>
            <a:xfrm>
              <a:off x="6050435" y="857250"/>
              <a:ext cx="1028856" cy="1034291"/>
            </a:xfrm>
            <a:prstGeom prst="rect">
              <a:avLst/>
            </a:prstGeom>
            <a:solidFill>
              <a:srgbClr val="146C38"/>
            </a:solidFill>
            <a:ln w="28575">
              <a:solidFill>
                <a:schemeClr val="bg1"/>
              </a:solidFill>
            </a:ln>
          </p:spPr>
        </p:sp>
        <p:pic>
          <p:nvPicPr>
            <p:cNvPr id="13" name="Picture 11">
              <a:extLst>
                <a:ext uri="{FF2B5EF4-FFF2-40B4-BE49-F238E27FC236}">
                  <a16:creationId xmlns:a16="http://schemas.microsoft.com/office/drawing/2014/main" xmlns="" id="{7E75AFDD-A4A9-4627-A7E9-C78C77A15866}"/>
                </a:ext>
              </a:extLst>
            </p:cNvPr>
            <p:cNvPicPr>
              <a:picLocks noChangeAspect="1"/>
            </p:cNvPicPr>
            <p:nvPr/>
          </p:nvPicPr>
          <p:blipFill>
            <a:blip r:embed="rId7" cstate="print"/>
            <a:srcRect l="16574" r="16574"/>
            <a:stretch>
              <a:fillRect/>
            </a:stretch>
          </p:blipFill>
          <p:spPr>
            <a:xfrm>
              <a:off x="7079291" y="857250"/>
              <a:ext cx="2057710" cy="2061593"/>
            </a:xfrm>
            <a:prstGeom prst="rect">
              <a:avLst/>
            </a:prstGeom>
            <a:ln w="28575">
              <a:solidFill>
                <a:schemeClr val="bg1"/>
              </a:solidFill>
            </a:ln>
          </p:spPr>
        </p:pic>
      </p:grpSp>
      <p:sp>
        <p:nvSpPr>
          <p:cNvPr id="14" name="TextBox 13">
            <a:extLst>
              <a:ext uri="{FF2B5EF4-FFF2-40B4-BE49-F238E27FC236}">
                <a16:creationId xmlns:a16="http://schemas.microsoft.com/office/drawing/2014/main" xmlns="" id="{8912567E-887B-4CFF-9A15-A3C36FBE7AC5}"/>
              </a:ext>
            </a:extLst>
          </p:cNvPr>
          <p:cNvSpPr txBox="1"/>
          <p:nvPr/>
        </p:nvSpPr>
        <p:spPr>
          <a:xfrm>
            <a:off x="1180407" y="2635135"/>
            <a:ext cx="4123113" cy="1762598"/>
          </a:xfrm>
          <a:prstGeom prst="rect">
            <a:avLst/>
          </a:prstGeom>
        </p:spPr>
        <p:txBody>
          <a:bodyPr wrap="square" lIns="0" tIns="0" rIns="0" bIns="0" rtlCol="0" anchor="t">
            <a:spAutoFit/>
          </a:bodyPr>
          <a:lstStyle/>
          <a:p>
            <a:pPr defTabSz="457200">
              <a:lnSpc>
                <a:spcPts val="4667"/>
              </a:lnSpc>
              <a:spcBef>
                <a:spcPct val="0"/>
              </a:spcBef>
              <a:defRPr/>
            </a:pPr>
            <a:r>
              <a:rPr lang="en-US" sz="3600" b="1" dirty="0">
                <a:solidFill>
                  <a:srgbClr val="146C38"/>
                </a:solidFill>
                <a:latin typeface="Arial" panose="020B0604020202020204" pitchFamily="34" charset="0"/>
                <a:cs typeface="Arial" panose="020B0604020202020204" pitchFamily="34" charset="0"/>
              </a:rPr>
              <a:t>3. About the MOU between DGRV and DSBD</a:t>
            </a:r>
          </a:p>
        </p:txBody>
      </p:sp>
      <p:grpSp>
        <p:nvGrpSpPr>
          <p:cNvPr id="15" name="Group 14">
            <a:extLst>
              <a:ext uri="{FF2B5EF4-FFF2-40B4-BE49-F238E27FC236}">
                <a16:creationId xmlns:a16="http://schemas.microsoft.com/office/drawing/2014/main" xmlns="" id="{7EB384B3-21BD-413E-8C55-1CE0EE640071}"/>
              </a:ext>
            </a:extLst>
          </p:cNvPr>
          <p:cNvGrpSpPr/>
          <p:nvPr/>
        </p:nvGrpSpPr>
        <p:grpSpPr>
          <a:xfrm>
            <a:off x="1981200" y="5410201"/>
            <a:ext cx="7314010" cy="1839451"/>
            <a:chOff x="129695" y="5229200"/>
            <a:chExt cx="8723710" cy="2135867"/>
          </a:xfrm>
        </p:grpSpPr>
        <p:pic>
          <p:nvPicPr>
            <p:cNvPr id="16" name="Picture 12">
              <a:extLst>
                <a:ext uri="{FF2B5EF4-FFF2-40B4-BE49-F238E27FC236}">
                  <a16:creationId xmlns:a16="http://schemas.microsoft.com/office/drawing/2014/main" xmlns="" id="{20CE2FEE-D578-4B3D-81F6-D92D5680944E}"/>
                </a:ext>
              </a:extLst>
            </p:cNvPr>
            <p:cNvPicPr>
              <a:picLocks noChangeAspect="1"/>
            </p:cNvPicPr>
            <p:nvPr/>
          </p:nvPicPr>
          <p:blipFill>
            <a:blip r:embed="rId8" cstate="print"/>
            <a:srcRect l="4701" r="4701"/>
            <a:stretch>
              <a:fillRect/>
            </a:stretch>
          </p:blipFill>
          <p:spPr>
            <a:xfrm>
              <a:off x="129695" y="5229200"/>
              <a:ext cx="1935014" cy="2135867"/>
            </a:xfrm>
            <a:prstGeom prst="rect">
              <a:avLst/>
            </a:prstGeom>
          </p:spPr>
        </p:pic>
        <p:pic>
          <p:nvPicPr>
            <p:cNvPr id="17" name="Picture 2" descr="The Department of Military Veterans">
              <a:extLst>
                <a:ext uri="{FF2B5EF4-FFF2-40B4-BE49-F238E27FC236}">
                  <a16:creationId xmlns:a16="http://schemas.microsoft.com/office/drawing/2014/main" xmlns="" id="{F4600F91-6A1C-4970-8E44-8D7992754EA1}"/>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740352" y="5684767"/>
              <a:ext cx="1113053" cy="1113053"/>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7" descr="A picture containing text, clipart&#10;&#10;Description automatically generated">
              <a:extLst>
                <a:ext uri="{FF2B5EF4-FFF2-40B4-BE49-F238E27FC236}">
                  <a16:creationId xmlns:a16="http://schemas.microsoft.com/office/drawing/2014/main" xmlns="" id="{C8E8A815-B930-45B5-A315-CEB0B1692E54}"/>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751282" y="5684767"/>
              <a:ext cx="2555384" cy="1034518"/>
            </a:xfrm>
            <a:prstGeom prst="rect">
              <a:avLst/>
            </a:prstGeom>
          </p:spPr>
        </p:pic>
      </p:grpSp>
      <p:sp>
        <p:nvSpPr>
          <p:cNvPr id="19" name="Slide Number Placeholder 1">
            <a:extLst>
              <a:ext uri="{FF2B5EF4-FFF2-40B4-BE49-F238E27FC236}">
                <a16:creationId xmlns:a16="http://schemas.microsoft.com/office/drawing/2014/main" xmlns="" id="{E08C358B-B987-3A62-D191-AB627D7479F4}"/>
              </a:ext>
            </a:extLst>
          </p:cNvPr>
          <p:cNvSpPr txBox="1">
            <a:spLocks/>
          </p:cNvSpPr>
          <p:nvPr/>
        </p:nvSpPr>
        <p:spPr>
          <a:xfrm>
            <a:off x="9697975" y="643741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AE1883-0942-4AA3-9DB2-9C7C3A0314B1}" type="slidenum">
              <a:rPr lang="en-US" smtClean="0"/>
              <a:pPr/>
              <a:t>9</a:t>
            </a:fld>
            <a:endParaRPr lang="en-US" dirty="0"/>
          </a:p>
        </p:txBody>
      </p:sp>
    </p:spTree>
    <p:extLst>
      <p:ext uri="{BB962C8B-B14F-4D97-AF65-F5344CB8AC3E}">
        <p14:creationId xmlns:p14="http://schemas.microsoft.com/office/powerpoint/2010/main" xmlns="" val="3519780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TotalTime>
  <Words>1533</Words>
  <Application>Microsoft Office PowerPoint</Application>
  <PresentationFormat>Custom</PresentationFormat>
  <Paragraphs>245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July Motsoeneng</dc:creator>
  <cp:lastModifiedBy>USER</cp:lastModifiedBy>
  <cp:revision>42</cp:revision>
  <dcterms:created xsi:type="dcterms:W3CDTF">2023-05-19T07:28:11Z</dcterms:created>
  <dcterms:modified xsi:type="dcterms:W3CDTF">2023-06-07T09:52:27Z</dcterms:modified>
</cp:coreProperties>
</file>