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922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ZA"/>
              <a:t>2023/06/01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4ED7D-10C5-483F-808B-D809BD809504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09014249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ZA"/>
              <a:t>2023/06/01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5CA95-E712-4515-B5D0-0E4006C5CA41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05494753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2023/06/02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1E9C-E320-42B1-8309-DD0A08B76AB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71613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2023/06/02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1E9C-E320-42B1-8309-DD0A08B76AB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0075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2023/06/02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1E9C-E320-42B1-8309-DD0A08B76AB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7072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2023/06/02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1E9C-E320-42B1-8309-DD0A08B76AB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749684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2023/06/02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1E9C-E320-42B1-8309-DD0A08B76AB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797217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2023/06/02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1E9C-E320-42B1-8309-DD0A08B76AB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24709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2023/06/02</a:t>
            </a:r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1E9C-E320-42B1-8309-DD0A08B76AB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74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2023/06/02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1E9C-E320-42B1-8309-DD0A08B76AB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704371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2023/06/02</a:t>
            </a:r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1E9C-E320-42B1-8309-DD0A08B76AB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67885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2023/06/02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1E9C-E320-42B1-8309-DD0A08B76AB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043499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2023/06/02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1E9C-E320-42B1-8309-DD0A08B76AB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80639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2023/06/02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B1E9C-E320-42B1-8309-DD0A08B76AB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42541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5622" y="1762442"/>
            <a:ext cx="9017726" cy="2221729"/>
          </a:xfrm>
        </p:spPr>
        <p:txBody>
          <a:bodyPr>
            <a:normAutofit fontScale="90000"/>
          </a:bodyPr>
          <a:lstStyle/>
          <a:p>
            <a:r>
              <a:rPr lang="en-ZA" dirty="0"/>
              <a:t/>
            </a:r>
            <a:br>
              <a:rPr lang="en-ZA" dirty="0"/>
            </a:br>
            <a:r>
              <a:rPr lang="en-ZA" b="1" dirty="0">
                <a:latin typeface="Arial" pitchFamily="34" charset="0"/>
                <a:cs typeface="Arial" pitchFamily="34" charset="0"/>
              </a:rPr>
              <a:t>LETABA TVET COLLEGE</a:t>
            </a:r>
            <a:br>
              <a:rPr lang="en-ZA" b="1" dirty="0">
                <a:latin typeface="Arial" pitchFamily="34" charset="0"/>
                <a:cs typeface="Arial" pitchFamily="34" charset="0"/>
              </a:rPr>
            </a:br>
            <a:r>
              <a:rPr lang="en-ZA" b="1" dirty="0">
                <a:latin typeface="Arial" pitchFamily="34" charset="0"/>
                <a:cs typeface="Arial" pitchFamily="34" charset="0"/>
              </a:rPr>
              <a:t>LABOUR</a:t>
            </a:r>
            <a:r>
              <a:rPr lang="en-ZA" dirty="0">
                <a:latin typeface="Arial" pitchFamily="34" charset="0"/>
                <a:cs typeface="Arial" pitchFamily="34" charset="0"/>
              </a:rPr>
              <a:t/>
            </a:r>
            <a:br>
              <a:rPr lang="en-ZA" dirty="0">
                <a:latin typeface="Arial" pitchFamily="34" charset="0"/>
                <a:cs typeface="Arial" pitchFamily="34" charset="0"/>
              </a:rPr>
            </a:br>
            <a:r>
              <a:rPr lang="en-ZA" dirty="0">
                <a:latin typeface="Arial" pitchFamily="34" charset="0"/>
                <a:cs typeface="Arial" pitchFamily="34" charset="0"/>
              </a:rPr>
              <a:t/>
            </a:r>
            <a:br>
              <a:rPr lang="en-ZA" dirty="0">
                <a:latin typeface="Arial" pitchFamily="34" charset="0"/>
                <a:cs typeface="Arial" pitchFamily="34" charset="0"/>
              </a:rPr>
            </a:br>
            <a:r>
              <a:rPr lang="en-ZA" dirty="0">
                <a:latin typeface="Arial" pitchFamily="34" charset="0"/>
                <a:cs typeface="Arial" pitchFamily="34" charset="0"/>
              </a:rPr>
              <a:t>Presentation to Portfolio</a:t>
            </a:r>
            <a:br>
              <a:rPr lang="en-ZA" dirty="0">
                <a:latin typeface="Arial" pitchFamily="34" charset="0"/>
                <a:cs typeface="Arial" pitchFamily="34" charset="0"/>
              </a:rPr>
            </a:br>
            <a:r>
              <a:rPr lang="en-ZA" dirty="0">
                <a:latin typeface="Arial" pitchFamily="34" charset="0"/>
                <a:cs typeface="Arial" pitchFamily="34" charset="0"/>
              </a:rPr>
              <a:t>Committee on Higher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1E9C-E320-42B1-8309-DD0A08B76AB5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9942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>
                <a:latin typeface="Arial" pitchFamily="34" charset="0"/>
                <a:cs typeface="Arial" pitchFamily="34" charset="0"/>
              </a:rPr>
              <a:t>3	Conclusion and recommendation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GB" sz="1900" b="1" dirty="0">
                <a:latin typeface="Arial" pitchFamily="34" charset="0"/>
                <a:cs typeface="Arial" pitchFamily="34" charset="0"/>
              </a:rPr>
              <a:t>	Review of the CET Act</a:t>
            </a:r>
          </a:p>
          <a:p>
            <a:pPr>
              <a:buFont typeface="Wingdings" pitchFamily="2" charset="2"/>
              <a:buChar char="v"/>
            </a:pPr>
            <a:r>
              <a:rPr lang="en-GB" sz="1900" b="1" dirty="0">
                <a:latin typeface="Arial" pitchFamily="34" charset="0"/>
                <a:cs typeface="Arial" pitchFamily="34" charset="0"/>
              </a:rPr>
              <a:t>	Appointment of the principal on a permanent basis </a:t>
            </a:r>
          </a:p>
          <a:p>
            <a:pPr>
              <a:buFont typeface="Wingdings" pitchFamily="2" charset="2"/>
              <a:buChar char="v"/>
            </a:pPr>
            <a:r>
              <a:rPr lang="en-GB" sz="1900" b="1" dirty="0">
                <a:latin typeface="Arial" pitchFamily="34" charset="0"/>
                <a:cs typeface="Arial" pitchFamily="34" charset="0"/>
              </a:rPr>
              <a:t>          Additional funding to support teaching and learning as well college growth</a:t>
            </a:r>
          </a:p>
          <a:p>
            <a:pPr>
              <a:buFont typeface="Wingdings" pitchFamily="2" charset="2"/>
              <a:buChar char="v"/>
            </a:pPr>
            <a:r>
              <a:rPr lang="en-GB" sz="1900" b="1" dirty="0">
                <a:latin typeface="Arial" pitchFamily="34" charset="0"/>
                <a:cs typeface="Arial" pitchFamily="34" charset="0"/>
              </a:rPr>
              <a:t>          Speed up the appointment of college council</a:t>
            </a:r>
          </a:p>
          <a:p>
            <a:pPr>
              <a:buFont typeface="Wingdings" pitchFamily="2" charset="2"/>
              <a:buChar char="v"/>
            </a:pPr>
            <a:r>
              <a:rPr lang="en-GB" sz="1900" b="1" dirty="0">
                <a:latin typeface="Arial" pitchFamily="34" charset="0"/>
                <a:cs typeface="Arial" pitchFamily="34" charset="0"/>
              </a:rPr>
              <a:t>          Provide student accommodation</a:t>
            </a:r>
          </a:p>
          <a:p>
            <a:pPr>
              <a:buFont typeface="Wingdings" pitchFamily="2" charset="2"/>
              <a:buChar char="v"/>
            </a:pPr>
            <a:r>
              <a:rPr lang="en-GB" sz="1900" b="1" dirty="0">
                <a:latin typeface="Arial" pitchFamily="34" charset="0"/>
                <a:cs typeface="Arial" pitchFamily="34" charset="0"/>
              </a:rPr>
              <a:t>          Improve on recruitment and </a:t>
            </a:r>
            <a:r>
              <a:rPr lang="en-GB" sz="1900" b="1">
                <a:latin typeface="Arial" pitchFamily="34" charset="0"/>
                <a:cs typeface="Arial" pitchFamily="34" charset="0"/>
              </a:rPr>
              <a:t>selection processes</a:t>
            </a:r>
            <a:endParaRPr lang="en-ZA" sz="1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1E9C-E320-42B1-8309-DD0A08B76AB5}" type="slidenum">
              <a:rPr lang="en-ZA" smtClean="0"/>
              <a:pPr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284544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>
                <a:latin typeface="Arial" pitchFamily="34" charset="0"/>
                <a:cs typeface="Arial" pitchFamily="34" charset="0"/>
              </a:rPr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lain"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Overview of the state of affairs of the college</a:t>
            </a:r>
          </a:p>
          <a:p>
            <a:pPr marL="914400" lvl="2" indent="0">
              <a:buNone/>
            </a:pPr>
            <a:r>
              <a:rPr lang="en-GB" sz="1400" b="1" dirty="0">
                <a:latin typeface="Arial" pitchFamily="34" charset="0"/>
                <a:cs typeface="Arial" pitchFamily="34" charset="0"/>
              </a:rPr>
              <a:t>1,1	Introduction</a:t>
            </a:r>
            <a:endParaRPr lang="en-ZA" sz="1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ZA" sz="1400" b="1" dirty="0">
                <a:latin typeface="Arial" pitchFamily="34" charset="0"/>
                <a:cs typeface="Arial" pitchFamily="34" charset="0"/>
              </a:rPr>
              <a:t>	1,2	Teaching and Learning</a:t>
            </a:r>
          </a:p>
          <a:p>
            <a:pPr marL="0" indent="0">
              <a:buNone/>
            </a:pPr>
            <a:r>
              <a:rPr lang="en-ZA" sz="1400" b="1" dirty="0">
                <a:latin typeface="Arial" pitchFamily="34" charset="0"/>
                <a:cs typeface="Arial" pitchFamily="34" charset="0"/>
              </a:rPr>
              <a:t>	1,3	Governance</a:t>
            </a:r>
          </a:p>
          <a:p>
            <a:pPr marL="0" indent="0">
              <a:buNone/>
            </a:pPr>
            <a:r>
              <a:rPr lang="en-ZA" sz="1400" b="1" dirty="0">
                <a:latin typeface="Arial" pitchFamily="34" charset="0"/>
                <a:cs typeface="Arial" pitchFamily="34" charset="0"/>
              </a:rPr>
              <a:t>	1,4	Finances</a:t>
            </a:r>
          </a:p>
          <a:p>
            <a:pPr marL="514350" indent="-514350">
              <a:buAutoNum type="arabicPlain" startAt="2"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Challenges experienced by the workers</a:t>
            </a:r>
          </a:p>
          <a:p>
            <a:pPr marL="514350" indent="-514350">
              <a:buAutoNum type="arabicPlain" startAt="2"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Recommendations to take the college forward</a:t>
            </a:r>
            <a:endParaRPr lang="en-ZA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1E9C-E320-42B1-8309-DD0A08B76AB5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2896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0"/>
            <a:ext cx="10515600" cy="1721094"/>
          </a:xfrm>
        </p:spPr>
        <p:txBody>
          <a:bodyPr/>
          <a:lstStyle/>
          <a:p>
            <a:r>
              <a:rPr lang="en-ZA" b="1" dirty="0">
                <a:latin typeface="Arial" pitchFamily="34" charset="0"/>
                <a:cs typeface="Arial" pitchFamily="34" charset="0"/>
              </a:rPr>
              <a:t>1,1	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1800" b="1" dirty="0">
                <a:latin typeface="Arial" pitchFamily="34" charset="0"/>
                <a:cs typeface="Arial" pitchFamily="34" charset="0"/>
              </a:rPr>
              <a:t>We are the college that is governed by the following legislations</a:t>
            </a:r>
            <a:r>
              <a:rPr lang="en-ZA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endParaRPr lang="en-ZA" sz="1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ZA" sz="1400" b="1" dirty="0">
                <a:latin typeface="Arial" pitchFamily="34" charset="0"/>
                <a:cs typeface="Arial" pitchFamily="34" charset="0"/>
              </a:rPr>
              <a:t>1996 Constitution of the republic,</a:t>
            </a:r>
          </a:p>
          <a:p>
            <a:pPr>
              <a:buFont typeface="Wingdings" pitchFamily="2" charset="2"/>
              <a:buChar char="v"/>
            </a:pPr>
            <a:r>
              <a:rPr lang="en-ZA" sz="1400" b="1" dirty="0">
                <a:latin typeface="Arial" pitchFamily="34" charset="0"/>
                <a:cs typeface="Arial" pitchFamily="34" charset="0"/>
              </a:rPr>
              <a:t>CET Act as amended</a:t>
            </a:r>
          </a:p>
          <a:p>
            <a:pPr>
              <a:buFont typeface="Wingdings" pitchFamily="2" charset="2"/>
              <a:buChar char="v"/>
            </a:pPr>
            <a:r>
              <a:rPr lang="en-ZA" sz="1400" b="1" dirty="0">
                <a:latin typeface="Arial" pitchFamily="34" charset="0"/>
                <a:cs typeface="Arial" pitchFamily="34" charset="0"/>
              </a:rPr>
              <a:t>Public service Act,</a:t>
            </a:r>
          </a:p>
          <a:p>
            <a:pPr>
              <a:buFont typeface="Wingdings" pitchFamily="2" charset="2"/>
              <a:buChar char="v"/>
            </a:pPr>
            <a:r>
              <a:rPr lang="en-GB" sz="1400" b="1" dirty="0">
                <a:latin typeface="Arial" pitchFamily="34" charset="0"/>
                <a:cs typeface="Arial" pitchFamily="34" charset="0"/>
              </a:rPr>
              <a:t>PFMA</a:t>
            </a:r>
          </a:p>
          <a:p>
            <a:pPr>
              <a:buFont typeface="Wingdings" pitchFamily="2" charset="2"/>
              <a:buChar char="v"/>
            </a:pPr>
            <a:r>
              <a:rPr lang="en-GB" sz="1400" b="1" dirty="0">
                <a:latin typeface="Arial" pitchFamily="34" charset="0"/>
                <a:cs typeface="Arial" pitchFamily="34" charset="0"/>
              </a:rPr>
              <a:t>Treasury regulations</a:t>
            </a:r>
            <a:endParaRPr lang="en-ZA" sz="1400" b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ZA" sz="1400" b="1" dirty="0">
                <a:latin typeface="Arial" pitchFamily="34" charset="0"/>
                <a:cs typeface="Arial" pitchFamily="34" charset="0"/>
              </a:rPr>
              <a:t>Companies Act and;</a:t>
            </a:r>
          </a:p>
          <a:p>
            <a:pPr>
              <a:buFont typeface="Wingdings" pitchFamily="2" charset="2"/>
              <a:buChar char="v"/>
            </a:pPr>
            <a:r>
              <a:rPr lang="en-ZA" sz="1400" b="1" dirty="0">
                <a:latin typeface="Arial" pitchFamily="34" charset="0"/>
                <a:cs typeface="Arial" pitchFamily="34" charset="0"/>
              </a:rPr>
              <a:t>King IV Codes of Good Practice</a:t>
            </a:r>
          </a:p>
          <a:p>
            <a:pPr>
              <a:buFont typeface="Wingdings" panose="05000000000000000000" pitchFamily="2" charset="2"/>
              <a:buChar char="ü"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1E9C-E320-42B1-8309-DD0A08B76AB5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741792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>
                <a:latin typeface="Arial" pitchFamily="34" charset="0"/>
                <a:cs typeface="Arial" pitchFamily="34" charset="0"/>
              </a:rPr>
              <a:t>1,2	Teaching and Learning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336431"/>
            <a:ext cx="10515600" cy="4840532"/>
          </a:xfrm>
        </p:spPr>
        <p:txBody>
          <a:bodyPr>
            <a:noAutofit/>
          </a:bodyPr>
          <a:lstStyle/>
          <a:p>
            <a:r>
              <a:rPr lang="en-ZA" sz="1800" b="1" dirty="0">
                <a:latin typeface="Arial" pitchFamily="34" charset="0"/>
                <a:cs typeface="Arial" pitchFamily="34" charset="0"/>
              </a:rPr>
              <a:t>Academic staff</a:t>
            </a:r>
          </a:p>
          <a:p>
            <a:pPr>
              <a:buFont typeface="Wingdings" pitchFamily="2" charset="2"/>
              <a:buChar char="v"/>
            </a:pPr>
            <a:r>
              <a:rPr lang="en-ZA" sz="1200" dirty="0"/>
              <a:t>	</a:t>
            </a:r>
            <a:r>
              <a:rPr lang="en-ZA" sz="1400" b="1" dirty="0">
                <a:latin typeface="Arial" pitchFamily="34" charset="0"/>
                <a:cs typeface="Arial" pitchFamily="34" charset="0"/>
              </a:rPr>
              <a:t>Staff being on short-term Contracts for more than 5 years</a:t>
            </a:r>
          </a:p>
          <a:p>
            <a:pPr>
              <a:buFont typeface="Wingdings" pitchFamily="2" charset="2"/>
              <a:buChar char="v"/>
            </a:pPr>
            <a:r>
              <a:rPr lang="en-ZA" sz="1400" b="1" dirty="0">
                <a:latin typeface="Arial" pitchFamily="34" charset="0"/>
                <a:cs typeface="Arial" pitchFamily="34" charset="0"/>
              </a:rPr>
              <a:t>	Resignation of academic staff due to lack of job security</a:t>
            </a:r>
          </a:p>
          <a:p>
            <a:pPr>
              <a:buFont typeface="Wingdings" pitchFamily="2" charset="2"/>
              <a:buChar char="v"/>
            </a:pPr>
            <a:r>
              <a:rPr lang="en-GB" sz="1400" b="1" dirty="0">
                <a:latin typeface="Arial" pitchFamily="34" charset="0"/>
                <a:cs typeface="Arial" pitchFamily="34" charset="0"/>
              </a:rPr>
              <a:t>              Staff with low morale</a:t>
            </a:r>
            <a:endParaRPr lang="en-ZA" sz="1400" dirty="0">
              <a:latin typeface="Arial" pitchFamily="34" charset="0"/>
              <a:cs typeface="Arial" pitchFamily="34" charset="0"/>
            </a:endParaRPr>
          </a:p>
          <a:p>
            <a:r>
              <a:rPr lang="en-ZA" sz="1800" b="1" dirty="0">
                <a:latin typeface="Arial" pitchFamily="34" charset="0"/>
                <a:cs typeface="Arial" pitchFamily="34" charset="0"/>
              </a:rPr>
              <a:t>Support staff</a:t>
            </a:r>
          </a:p>
          <a:p>
            <a:pPr>
              <a:buFont typeface="Wingdings" pitchFamily="2" charset="2"/>
              <a:buChar char="v"/>
            </a:pPr>
            <a:r>
              <a:rPr lang="en-ZA" sz="1200" dirty="0"/>
              <a:t>	</a:t>
            </a:r>
            <a:r>
              <a:rPr lang="en-ZA" sz="1400" b="1" dirty="0">
                <a:latin typeface="Arial" pitchFamily="34" charset="0"/>
                <a:cs typeface="Arial" pitchFamily="34" charset="0"/>
              </a:rPr>
              <a:t>Delays in the provision of PPE’s for general workers</a:t>
            </a:r>
          </a:p>
          <a:p>
            <a:pPr>
              <a:buFont typeface="Wingdings" pitchFamily="2" charset="2"/>
              <a:buChar char="v"/>
            </a:pPr>
            <a:r>
              <a:rPr lang="en-ZA" sz="1400" b="1" dirty="0">
                <a:latin typeface="Arial" pitchFamily="34" charset="0"/>
                <a:cs typeface="Arial" pitchFamily="34" charset="0"/>
              </a:rPr>
              <a:t>	Matters raised with Department in several meetings never resolved</a:t>
            </a:r>
          </a:p>
          <a:p>
            <a:pPr marL="0" indent="0">
              <a:buNone/>
            </a:pPr>
            <a:endParaRPr lang="en-ZA" sz="1200" dirty="0"/>
          </a:p>
          <a:p>
            <a:r>
              <a:rPr lang="en-ZA" sz="1800" b="1" dirty="0">
                <a:latin typeface="Arial" pitchFamily="34" charset="0"/>
                <a:cs typeface="Arial" pitchFamily="34" charset="0"/>
              </a:rPr>
              <a:t>Student representative  Council</a:t>
            </a:r>
          </a:p>
          <a:p>
            <a:pPr>
              <a:buFont typeface="Wingdings" pitchFamily="2" charset="2"/>
              <a:buChar char="v"/>
            </a:pPr>
            <a:r>
              <a:rPr lang="en-ZA" sz="1200" dirty="0"/>
              <a:t>	</a:t>
            </a:r>
            <a:r>
              <a:rPr lang="en-ZA" sz="1400" b="1" dirty="0">
                <a:latin typeface="Arial" pitchFamily="34" charset="0"/>
                <a:cs typeface="Arial" pitchFamily="34" charset="0"/>
              </a:rPr>
              <a:t>-SRC must be given continuous training on leadership</a:t>
            </a:r>
          </a:p>
          <a:p>
            <a:pPr>
              <a:buFont typeface="Wingdings" pitchFamily="2" charset="2"/>
              <a:buChar char="v"/>
            </a:pPr>
            <a:r>
              <a:rPr lang="en-ZA" sz="1400" b="1" dirty="0">
                <a:latin typeface="Arial" pitchFamily="34" charset="0"/>
                <a:cs typeface="Arial" pitchFamily="34" charset="0"/>
              </a:rPr>
              <a:t>	-Capacitate the student leadership to run awareness programs </a:t>
            </a:r>
          </a:p>
          <a:p>
            <a:pPr marL="0" indent="0">
              <a:buNone/>
            </a:pPr>
            <a:endParaRPr lang="en-ZA" sz="1200" dirty="0"/>
          </a:p>
          <a:p>
            <a:r>
              <a:rPr lang="en-ZA" sz="1800" b="1" dirty="0">
                <a:latin typeface="Arial" pitchFamily="34" charset="0"/>
                <a:cs typeface="Arial" pitchFamily="34" charset="0"/>
              </a:rPr>
              <a:t>Performance of the College – results</a:t>
            </a:r>
          </a:p>
          <a:p>
            <a:pPr>
              <a:buFont typeface="Wingdings" pitchFamily="2" charset="2"/>
              <a:buChar char="v"/>
            </a:pPr>
            <a:r>
              <a:rPr lang="en-ZA" sz="1200" dirty="0"/>
              <a:t>	</a:t>
            </a:r>
            <a:r>
              <a:rPr lang="en-ZA" sz="1400" b="1" dirty="0">
                <a:latin typeface="Arial" pitchFamily="34" charset="0"/>
                <a:cs typeface="Arial" pitchFamily="34" charset="0"/>
              </a:rPr>
              <a:t>Interventions to improve the results need to be continuously monitored </a:t>
            </a:r>
            <a:r>
              <a:rPr lang="en-ZA" sz="1400" b="1" dirty="0" err="1">
                <a:latin typeface="Arial" pitchFamily="34" charset="0"/>
                <a:cs typeface="Arial" pitchFamily="34" charset="0"/>
              </a:rPr>
              <a:t>e,g</a:t>
            </a:r>
            <a:r>
              <a:rPr lang="en-ZA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ZA" sz="1400" b="1" dirty="0" err="1">
                <a:latin typeface="Arial" pitchFamily="34" charset="0"/>
                <a:cs typeface="Arial" pitchFamily="34" charset="0"/>
              </a:rPr>
              <a:t>nated</a:t>
            </a:r>
            <a:r>
              <a:rPr lang="en-ZA" sz="1400" b="1" dirty="0">
                <a:latin typeface="Arial" pitchFamily="34" charset="0"/>
                <a:cs typeface="Arial" pitchFamily="34" charset="0"/>
              </a:rPr>
              <a:t> business &amp; </a:t>
            </a:r>
            <a:r>
              <a:rPr lang="en-ZA" sz="1400" b="1" dirty="0" err="1">
                <a:latin typeface="Arial" pitchFamily="34" charset="0"/>
                <a:cs typeface="Arial" pitchFamily="34" charset="0"/>
              </a:rPr>
              <a:t>ncv</a:t>
            </a:r>
            <a:endParaRPr lang="en-ZA" sz="1400" b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GB" sz="1400" b="1" dirty="0">
                <a:latin typeface="Arial" pitchFamily="34" charset="0"/>
                <a:cs typeface="Arial" pitchFamily="34" charset="0"/>
              </a:rPr>
              <a:t>              We have noted that the college was number 1 nationally during trimester3 2022 results</a:t>
            </a:r>
            <a:endParaRPr lang="en-ZA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1E9C-E320-42B1-8309-DD0A08B76AB5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516398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>
                <a:latin typeface="Arial" pitchFamily="34" charset="0"/>
                <a:cs typeface="Arial" pitchFamily="34" charset="0"/>
              </a:rPr>
              <a:t>1,2	Teaching and learning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547446"/>
            <a:ext cx="10515600" cy="4629517"/>
          </a:xfrm>
        </p:spPr>
        <p:txBody>
          <a:bodyPr>
            <a:noAutofit/>
          </a:bodyPr>
          <a:lstStyle/>
          <a:p>
            <a:r>
              <a:rPr lang="en-ZA" sz="1800" b="1" dirty="0">
                <a:latin typeface="Arial" pitchFamily="34" charset="0"/>
                <a:cs typeface="Arial" pitchFamily="34" charset="0"/>
              </a:rPr>
              <a:t>Local labour forum</a:t>
            </a:r>
          </a:p>
          <a:p>
            <a:pPr>
              <a:buFont typeface="Wingdings" pitchFamily="2" charset="2"/>
              <a:buChar char="v"/>
            </a:pPr>
            <a:r>
              <a:rPr lang="en-ZA" sz="1500" dirty="0">
                <a:latin typeface="Arial" pitchFamily="34" charset="0"/>
                <a:cs typeface="Arial" pitchFamily="34" charset="0"/>
              </a:rPr>
              <a:t>	</a:t>
            </a:r>
            <a:r>
              <a:rPr lang="en-ZA" sz="1400" b="1" dirty="0">
                <a:latin typeface="Arial" pitchFamily="34" charset="0"/>
                <a:cs typeface="Arial" pitchFamily="34" charset="0"/>
              </a:rPr>
              <a:t>Meetings convened on a quarterly basis</a:t>
            </a:r>
          </a:p>
          <a:p>
            <a:pPr>
              <a:buFont typeface="Wingdings" pitchFamily="2" charset="2"/>
              <a:buChar char="v"/>
            </a:pPr>
            <a:r>
              <a:rPr lang="en-ZA" sz="1400" b="1" dirty="0">
                <a:latin typeface="Arial" pitchFamily="34" charset="0"/>
                <a:cs typeface="Arial" pitchFamily="34" charset="0"/>
              </a:rPr>
              <a:t>	Decisions taken but management takes time to implement</a:t>
            </a:r>
            <a:endParaRPr lang="en-ZA" sz="1500" dirty="0">
              <a:latin typeface="Arial" pitchFamily="34" charset="0"/>
              <a:cs typeface="Arial" pitchFamily="34" charset="0"/>
            </a:endParaRPr>
          </a:p>
          <a:p>
            <a:r>
              <a:rPr lang="en-ZA" sz="1800" b="1" dirty="0">
                <a:latin typeface="Arial" pitchFamily="34" charset="0"/>
                <a:cs typeface="Arial" pitchFamily="34" charset="0"/>
              </a:rPr>
              <a:t>Grievances</a:t>
            </a:r>
          </a:p>
          <a:p>
            <a:pPr>
              <a:buFont typeface="Wingdings" pitchFamily="2" charset="2"/>
              <a:buChar char="v"/>
            </a:pPr>
            <a:r>
              <a:rPr lang="en-ZA" sz="1500" dirty="0">
                <a:latin typeface="Arial" pitchFamily="34" charset="0"/>
                <a:cs typeface="Arial" pitchFamily="34" charset="0"/>
              </a:rPr>
              <a:t>	</a:t>
            </a:r>
            <a:r>
              <a:rPr lang="en-ZA" sz="1400" b="1" dirty="0">
                <a:latin typeface="Arial" pitchFamily="34" charset="0"/>
                <a:cs typeface="Arial" pitchFamily="34" charset="0"/>
              </a:rPr>
              <a:t>Grievances not properly finalised by the management and department  </a:t>
            </a:r>
          </a:p>
          <a:p>
            <a:pPr>
              <a:buFont typeface="Wingdings" pitchFamily="2" charset="2"/>
              <a:buChar char="v"/>
            </a:pPr>
            <a:r>
              <a:rPr lang="en-ZA" sz="1400" b="1" dirty="0">
                <a:latin typeface="Arial" pitchFamily="34" charset="0"/>
                <a:cs typeface="Arial" pitchFamily="34" charset="0"/>
              </a:rPr>
              <a:t>	the college and DHET must speed up the process of resolving grievances</a:t>
            </a:r>
            <a:endParaRPr lang="en-ZA" sz="1500" dirty="0">
              <a:latin typeface="Arial" pitchFamily="34" charset="0"/>
              <a:cs typeface="Arial" pitchFamily="34" charset="0"/>
            </a:endParaRPr>
          </a:p>
          <a:p>
            <a:r>
              <a:rPr lang="en-ZA" sz="1800" b="1" dirty="0">
                <a:latin typeface="Arial" pitchFamily="34" charset="0"/>
                <a:cs typeface="Arial" pitchFamily="34" charset="0"/>
              </a:rPr>
              <a:t>PPN</a:t>
            </a:r>
          </a:p>
          <a:p>
            <a:pPr>
              <a:buFont typeface="Wingdings" pitchFamily="2" charset="2"/>
              <a:buChar char="v"/>
            </a:pPr>
            <a:r>
              <a:rPr lang="en-ZA" sz="1500" dirty="0">
                <a:latin typeface="Arial" pitchFamily="34" charset="0"/>
                <a:cs typeface="Arial" pitchFamily="34" charset="0"/>
              </a:rPr>
              <a:t>	</a:t>
            </a:r>
            <a:r>
              <a:rPr lang="en-ZA" sz="1500" b="1" dirty="0">
                <a:latin typeface="Arial" pitchFamily="34" charset="0"/>
                <a:cs typeface="Arial" pitchFamily="34" charset="0"/>
              </a:rPr>
              <a:t>Meetings convened in line with the PPN procedure manual</a:t>
            </a:r>
          </a:p>
          <a:p>
            <a:pPr>
              <a:buFont typeface="Wingdings" pitchFamily="2" charset="2"/>
              <a:buChar char="v"/>
            </a:pPr>
            <a:r>
              <a:rPr lang="en-ZA" sz="1500" b="1" dirty="0">
                <a:latin typeface="Arial" pitchFamily="34" charset="0"/>
                <a:cs typeface="Arial" pitchFamily="34" charset="0"/>
              </a:rPr>
              <a:t>	The allocation of posts does not cater for additional academic positions</a:t>
            </a:r>
          </a:p>
          <a:p>
            <a:pPr>
              <a:buFont typeface="Wingdings" pitchFamily="2" charset="2"/>
              <a:buChar char="v"/>
            </a:pPr>
            <a:r>
              <a:rPr lang="en-ZA" sz="1500" b="1" dirty="0">
                <a:latin typeface="Arial" pitchFamily="34" charset="0"/>
                <a:cs typeface="Arial" pitchFamily="34" charset="0"/>
              </a:rPr>
              <a:t>	Budget not enough to cover for all vacant positions</a:t>
            </a:r>
            <a:endParaRPr lang="en-ZA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1E9C-E320-42B1-8309-DD0A08B76AB5}" type="slidenum">
              <a:rPr lang="en-ZA" smtClean="0"/>
              <a:pPr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200425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365126"/>
            <a:ext cx="10515600" cy="1111983"/>
          </a:xfrm>
        </p:spPr>
        <p:txBody>
          <a:bodyPr/>
          <a:lstStyle/>
          <a:p>
            <a:r>
              <a:rPr lang="en-ZA" b="1" dirty="0">
                <a:latin typeface="Arial" pitchFamily="34" charset="0"/>
                <a:cs typeface="Arial" pitchFamily="34" charset="0"/>
              </a:rPr>
              <a:t>1,3	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477109"/>
            <a:ext cx="10515600" cy="4699855"/>
          </a:xfrm>
        </p:spPr>
        <p:txBody>
          <a:bodyPr>
            <a:noAutofit/>
          </a:bodyPr>
          <a:lstStyle/>
          <a:p>
            <a:r>
              <a:rPr lang="en-GB" sz="1800" b="1" dirty="0">
                <a:latin typeface="Arial" pitchFamily="34" charset="0"/>
                <a:cs typeface="Arial" pitchFamily="34" charset="0"/>
              </a:rPr>
              <a:t>Dissolution of council</a:t>
            </a:r>
            <a:endParaRPr lang="en-ZA" sz="1800" b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ZA" sz="15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ZA" sz="1400" b="1" dirty="0">
                <a:latin typeface="Arial" pitchFamily="34" charset="0"/>
                <a:cs typeface="Arial" pitchFamily="34" charset="0"/>
              </a:rPr>
              <a:t>The Minister dissolved council and the decision is being challenged through the courts </a:t>
            </a:r>
          </a:p>
          <a:p>
            <a:pPr marL="0" indent="0">
              <a:buNone/>
            </a:pPr>
            <a:r>
              <a:rPr lang="en-GB" sz="1500" b="1" dirty="0">
                <a:latin typeface="Arial" pitchFamily="34" charset="0"/>
                <a:cs typeface="Arial" pitchFamily="34" charset="0"/>
              </a:rPr>
              <a:t> </a:t>
            </a:r>
            <a:endParaRPr lang="en-ZA" sz="1500" b="1" dirty="0">
              <a:latin typeface="Arial" pitchFamily="34" charset="0"/>
              <a:cs typeface="Arial" pitchFamily="34" charset="0"/>
            </a:endParaRPr>
          </a:p>
          <a:p>
            <a:r>
              <a:rPr lang="en-ZA" sz="1800" b="1" dirty="0">
                <a:latin typeface="Arial" pitchFamily="34" charset="0"/>
                <a:cs typeface="Arial" pitchFamily="34" charset="0"/>
              </a:rPr>
              <a:t>Appointment of Administrator</a:t>
            </a:r>
          </a:p>
          <a:p>
            <a:pPr>
              <a:buFont typeface="Wingdings" pitchFamily="2" charset="2"/>
              <a:buChar char="v"/>
            </a:pPr>
            <a:r>
              <a:rPr lang="en-ZA" sz="15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ZA" sz="1400" b="1" dirty="0">
                <a:latin typeface="Arial" pitchFamily="34" charset="0"/>
                <a:cs typeface="Arial" pitchFamily="34" charset="0"/>
              </a:rPr>
              <a:t>The Administrator was appointed last year in November</a:t>
            </a:r>
          </a:p>
          <a:p>
            <a:pPr>
              <a:buFont typeface="Wingdings" pitchFamily="2" charset="2"/>
              <a:buChar char="v"/>
            </a:pPr>
            <a:r>
              <a:rPr lang="en-ZA" sz="1400" b="1" dirty="0">
                <a:latin typeface="Arial" pitchFamily="34" charset="0"/>
                <a:cs typeface="Arial" pitchFamily="34" charset="0"/>
              </a:rPr>
              <a:t>	During her introductory speech, she promised to meet with labour but we are waiting</a:t>
            </a:r>
          </a:p>
          <a:p>
            <a:pPr>
              <a:buFont typeface="Wingdings" pitchFamily="2" charset="2"/>
              <a:buChar char="v"/>
            </a:pPr>
            <a:r>
              <a:rPr lang="en-ZA" sz="1400" b="1" dirty="0">
                <a:latin typeface="Arial" pitchFamily="34" charset="0"/>
                <a:cs typeface="Arial" pitchFamily="34" charset="0"/>
              </a:rPr>
              <a:t>	Governance meetings do not involve other stakeholders</a:t>
            </a:r>
          </a:p>
          <a:p>
            <a:pPr>
              <a:buFont typeface="Wingdings" pitchFamily="2" charset="2"/>
              <a:buChar char="v"/>
            </a:pPr>
            <a:endParaRPr lang="en-ZA" sz="1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ZA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1E9C-E320-42B1-8309-DD0A08B76AB5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110735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>
                <a:latin typeface="Arial" pitchFamily="34" charset="0"/>
                <a:cs typeface="Arial" pitchFamily="34" charset="0"/>
              </a:rPr>
              <a:t>1,4	Finances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1900" b="1" dirty="0">
                <a:latin typeface="Arial" pitchFamily="34" charset="0"/>
                <a:cs typeface="Arial" pitchFamily="34" charset="0"/>
              </a:rPr>
              <a:t>Budget approval</a:t>
            </a:r>
          </a:p>
          <a:p>
            <a:pPr>
              <a:buFont typeface="Wingdings" pitchFamily="2" charset="2"/>
              <a:buChar char="v"/>
            </a:pPr>
            <a:r>
              <a:rPr lang="en-ZA" sz="1200" b="1" dirty="0"/>
              <a:t>	</a:t>
            </a:r>
            <a:r>
              <a:rPr lang="en-ZA" sz="1400" b="1" dirty="0">
                <a:latin typeface="Arial" pitchFamily="34" charset="0"/>
                <a:cs typeface="Arial" pitchFamily="34" charset="0"/>
              </a:rPr>
              <a:t>The college has a shortfall of about 53 million</a:t>
            </a:r>
          </a:p>
          <a:p>
            <a:pPr>
              <a:buFont typeface="Wingdings" pitchFamily="2" charset="2"/>
              <a:buChar char="v"/>
            </a:pPr>
            <a:r>
              <a:rPr lang="en-ZA" sz="1400" b="1" dirty="0">
                <a:latin typeface="Arial" pitchFamily="34" charset="0"/>
                <a:cs typeface="Arial" pitchFamily="34" charset="0"/>
              </a:rPr>
              <a:t>	PPN budget not sufficient to cater for vacant positions</a:t>
            </a:r>
          </a:p>
          <a:p>
            <a:pPr>
              <a:buFont typeface="Wingdings" pitchFamily="2" charset="2"/>
              <a:buChar char="v"/>
            </a:pPr>
            <a:r>
              <a:rPr lang="en-GB" sz="1400" b="1" dirty="0">
                <a:latin typeface="Arial" pitchFamily="34" charset="0"/>
                <a:cs typeface="Arial" pitchFamily="34" charset="0"/>
              </a:rPr>
              <a:t>              Infrastructure budget not sufficient to cater for college growth</a:t>
            </a:r>
            <a:endParaRPr lang="en-ZA" sz="1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ZA" sz="2900" b="1" dirty="0">
              <a:latin typeface="Arial" pitchFamily="34" charset="0"/>
              <a:cs typeface="Arial" pitchFamily="34" charset="0"/>
            </a:endParaRPr>
          </a:p>
          <a:p>
            <a:r>
              <a:rPr lang="en-ZA" sz="1900" b="1" dirty="0">
                <a:latin typeface="Arial" pitchFamily="34" charset="0"/>
                <a:cs typeface="Arial" pitchFamily="34" charset="0"/>
              </a:rPr>
              <a:t>Supply chain management</a:t>
            </a:r>
          </a:p>
          <a:p>
            <a:pPr>
              <a:buFont typeface="Wingdings" pitchFamily="2" charset="2"/>
              <a:buChar char="v"/>
            </a:pPr>
            <a:r>
              <a:rPr lang="en-ZA" sz="1400" b="1" dirty="0">
                <a:latin typeface="Arial" pitchFamily="34" charset="0"/>
                <a:cs typeface="Arial" pitchFamily="34" charset="0"/>
              </a:rPr>
              <a:t>	Training of all SCM officials is needed on treasury regulations</a:t>
            </a:r>
          </a:p>
          <a:p>
            <a:pPr>
              <a:buFont typeface="Wingdings" pitchFamily="2" charset="2"/>
              <a:buChar char="v"/>
            </a:pPr>
            <a:r>
              <a:rPr lang="en-GB" sz="1400" b="1" dirty="0">
                <a:latin typeface="Arial" pitchFamily="34" charset="0"/>
                <a:cs typeface="Arial" pitchFamily="34" charset="0"/>
              </a:rPr>
              <a:t>	Adherence and proper implementation of Supply Chain Management policies</a:t>
            </a:r>
            <a:endParaRPr lang="en-ZA" sz="1600" b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ZA" sz="1600" b="1" dirty="0">
                <a:latin typeface="Arial" pitchFamily="34" charset="0"/>
                <a:cs typeface="Arial" pitchFamily="34" charset="0"/>
              </a:rPr>
              <a:t>	Effective and efficient contract management</a:t>
            </a:r>
          </a:p>
          <a:p>
            <a:pPr marL="0" indent="0">
              <a:buNone/>
            </a:pPr>
            <a:endParaRPr lang="en-ZA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1E9C-E320-42B1-8309-DD0A08B76AB5}" type="slidenum">
              <a:rPr lang="en-ZA" smtClean="0"/>
              <a:pPr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274409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>
                <a:latin typeface="Arial" pitchFamily="34" charset="0"/>
                <a:cs typeface="Arial" pitchFamily="34" charset="0"/>
              </a:rPr>
              <a:t>1,4	Finances continued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1800" b="1" dirty="0">
                <a:latin typeface="Arial" pitchFamily="34" charset="0"/>
                <a:cs typeface="Arial" pitchFamily="34" charset="0"/>
              </a:rPr>
              <a:t>Fraud and corruption</a:t>
            </a:r>
          </a:p>
          <a:p>
            <a:pPr>
              <a:buFont typeface="Wingdings" pitchFamily="2" charset="2"/>
              <a:buChar char="v"/>
            </a:pPr>
            <a:r>
              <a:rPr lang="en-ZA" sz="1400" b="1" dirty="0">
                <a:latin typeface="Arial" pitchFamily="34" charset="0"/>
                <a:cs typeface="Arial" pitchFamily="34" charset="0"/>
              </a:rPr>
              <a:t>	The college must be zero tolerant on fraud and corruption</a:t>
            </a:r>
          </a:p>
          <a:p>
            <a:pPr>
              <a:buFont typeface="Wingdings" pitchFamily="2" charset="2"/>
              <a:buChar char="v"/>
            </a:pPr>
            <a:r>
              <a:rPr lang="en-ZA" sz="1400" b="1" dirty="0"/>
              <a:t>	</a:t>
            </a:r>
            <a:r>
              <a:rPr lang="en-ZA" sz="1400" b="1" dirty="0">
                <a:latin typeface="Arial" pitchFamily="34" charset="0"/>
                <a:cs typeface="Arial" pitchFamily="34" charset="0"/>
              </a:rPr>
              <a:t>All staff members must be alerted on the avenues of reporting fraud and corruption </a:t>
            </a:r>
          </a:p>
          <a:p>
            <a:pPr marL="0" indent="0">
              <a:buNone/>
            </a:pPr>
            <a:endParaRPr lang="en-ZA" sz="1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1400" b="1" dirty="0">
              <a:latin typeface="Arial" pitchFamily="34" charset="0"/>
              <a:cs typeface="Arial" pitchFamily="34" charset="0"/>
            </a:endParaRPr>
          </a:p>
          <a:p>
            <a:endParaRPr lang="en-ZA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1E9C-E320-42B1-8309-DD0A08B76AB5}" type="slidenum">
              <a:rPr lang="en-ZA" smtClean="0"/>
              <a:pPr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93004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>
                <a:latin typeface="Arial" pitchFamily="34" charset="0"/>
                <a:cs typeface="Arial" pitchFamily="34" charset="0"/>
              </a:rPr>
              <a:t>2	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ZA" sz="1400" b="1" dirty="0">
                <a:latin typeface="Arial" pitchFamily="34" charset="0"/>
                <a:cs typeface="Arial" pitchFamily="34" charset="0"/>
              </a:rPr>
              <a:t>	Inadequate funding to support teaching and learning</a:t>
            </a:r>
          </a:p>
          <a:p>
            <a:pPr>
              <a:buFont typeface="Wingdings" pitchFamily="2" charset="2"/>
              <a:buChar char="v"/>
            </a:pPr>
            <a:r>
              <a:rPr lang="en-ZA" sz="1400" b="1" dirty="0">
                <a:latin typeface="Arial" pitchFamily="34" charset="0"/>
                <a:cs typeface="Arial" pitchFamily="34" charset="0"/>
              </a:rPr>
              <a:t>	Inadequate budget to cater for infrastructure and PPN</a:t>
            </a:r>
          </a:p>
          <a:p>
            <a:pPr>
              <a:buFont typeface="Wingdings" pitchFamily="2" charset="2"/>
              <a:buChar char="v"/>
            </a:pPr>
            <a:r>
              <a:rPr lang="en-ZA" sz="1400" b="1" dirty="0">
                <a:latin typeface="Arial" pitchFamily="34" charset="0"/>
                <a:cs typeface="Arial" pitchFamily="34" charset="0"/>
              </a:rPr>
              <a:t>	Delays in the recruitment and selection processes</a:t>
            </a:r>
          </a:p>
          <a:p>
            <a:pPr>
              <a:buFont typeface="Wingdings" pitchFamily="2" charset="2"/>
              <a:buChar char="v"/>
            </a:pPr>
            <a:r>
              <a:rPr lang="en-GB" sz="1400" b="1" dirty="0">
                <a:latin typeface="Arial" pitchFamily="34" charset="0"/>
                <a:cs typeface="Arial" pitchFamily="34" charset="0"/>
              </a:rPr>
              <a:t>              Job security (more than 30 lecturers on short-term contracts</a:t>
            </a:r>
          </a:p>
          <a:p>
            <a:pPr>
              <a:buFont typeface="Wingdings" pitchFamily="2" charset="2"/>
              <a:buChar char="v"/>
            </a:pPr>
            <a:r>
              <a:rPr lang="en-GB" sz="1400" b="1" dirty="0">
                <a:latin typeface="Arial" pitchFamily="34" charset="0"/>
                <a:cs typeface="Arial" pitchFamily="34" charset="0"/>
              </a:rPr>
              <a:t>              Lack of student accommodation</a:t>
            </a:r>
          </a:p>
          <a:p>
            <a:pPr>
              <a:buFont typeface="Wingdings" pitchFamily="2" charset="2"/>
              <a:buChar char="v"/>
            </a:pPr>
            <a:r>
              <a:rPr lang="en-GB" sz="1400" b="1" dirty="0">
                <a:latin typeface="Arial" pitchFamily="34" charset="0"/>
                <a:cs typeface="Arial" pitchFamily="34" charset="0"/>
              </a:rPr>
              <a:t>              Workload of academic staff</a:t>
            </a:r>
            <a:endParaRPr lang="en-ZA" sz="1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ZA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1E9C-E320-42B1-8309-DD0A08B76AB5}" type="slidenum">
              <a:rPr lang="en-ZA" smtClean="0"/>
              <a:pPr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284003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1902</TotalTime>
  <Words>81</Words>
  <Application>Microsoft Office PowerPoint</Application>
  <PresentationFormat>Custom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LETABA TVET COLLEGE LABOUR  Presentation to Portfolio Committee on Higher Education</vt:lpstr>
      <vt:lpstr>Contents</vt:lpstr>
      <vt:lpstr>1,1 Introduction</vt:lpstr>
      <vt:lpstr>1,2 Teaching and Learning </vt:lpstr>
      <vt:lpstr>1,2 Teaching and learning continued</vt:lpstr>
      <vt:lpstr>1,3 Governance</vt:lpstr>
      <vt:lpstr>1,4 Finances</vt:lpstr>
      <vt:lpstr>1,4 Finances continued</vt:lpstr>
      <vt:lpstr>2 Challenges</vt:lpstr>
      <vt:lpstr>3 Conclusion and recommendation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Portfolio Committee</dc:title>
  <dc:creator>Windows User</dc:creator>
  <cp:lastModifiedBy>USER</cp:lastModifiedBy>
  <cp:revision>52</cp:revision>
  <dcterms:created xsi:type="dcterms:W3CDTF">2023-06-02T12:51:14Z</dcterms:created>
  <dcterms:modified xsi:type="dcterms:W3CDTF">2023-06-07T13:42:42Z</dcterms:modified>
</cp:coreProperties>
</file>