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61" r:id="rId4"/>
    <p:sldId id="259" r:id="rId5"/>
    <p:sldId id="274" r:id="rId6"/>
    <p:sldId id="260" r:id="rId7"/>
    <p:sldId id="275" r:id="rId8"/>
    <p:sldId id="267" r:id="rId9"/>
    <p:sldId id="276" r:id="rId10"/>
    <p:sldId id="268" r:id="rId11"/>
    <p:sldId id="269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CC66"/>
    <a:srgbClr val="B80A1D"/>
    <a:srgbClr val="F3A514"/>
    <a:srgbClr val="134E23"/>
    <a:srgbClr val="1529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90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65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1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60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4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880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0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0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6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3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1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1215-DF58-5E4C-AC3B-21A0A052C589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D700-274B-8A4D-A936-E5C6D246C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815" y="224682"/>
            <a:ext cx="6385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REPRESENTATIVE COUNCIL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466B71-8234-4AFD-B67B-CFD746B8C56B}"/>
              </a:ext>
            </a:extLst>
          </p:cNvPr>
          <p:cNvSpPr txBox="1"/>
          <p:nvPr/>
        </p:nvSpPr>
        <p:spPr>
          <a:xfrm>
            <a:off x="227815" y="958291"/>
            <a:ext cx="60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 the Portfolio Committee on Higher Education &amp; Training, Science &amp; Innovation</a:t>
            </a:r>
            <a:endParaRPr lang="en-Z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5C04F7-E035-424F-92B1-D3D41349EAA4}"/>
              </a:ext>
            </a:extLst>
          </p:cNvPr>
          <p:cNvSpPr txBox="1"/>
          <p:nvPr/>
        </p:nvSpPr>
        <p:spPr>
          <a:xfrm>
            <a:off x="157741" y="1753455"/>
            <a:ext cx="326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07 June 2023</a:t>
            </a:r>
            <a:endParaRPr lang="en-ZA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9C1629-5500-485B-95B7-A28E3DC1A2AD}"/>
              </a:ext>
            </a:extLst>
          </p:cNvPr>
          <p:cNvSpPr txBox="1"/>
          <p:nvPr/>
        </p:nvSpPr>
        <p:spPr>
          <a:xfrm>
            <a:off x="227814" y="2626157"/>
            <a:ext cx="509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	Mieshqaat  Abrahams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Vice-President</a:t>
            </a:r>
            <a:endParaRPr lang="en-Z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C68F60-29DA-4455-8E0F-64267E5F4D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995" y="211308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808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071" y="304350"/>
            <a:ext cx="638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Matters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B02A1F-B8DC-4098-A643-4B2CCB3D9B9E}"/>
              </a:ext>
            </a:extLst>
          </p:cNvPr>
          <p:cNvSpPr txBox="1"/>
          <p:nvPr/>
        </p:nvSpPr>
        <p:spPr>
          <a:xfrm>
            <a:off x="391886" y="1375442"/>
            <a:ext cx="643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matters/issues that have become challenges but are in the process of being addressed/resolved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11EF0-5B47-4586-BC8F-592481C65E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151" y="90851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4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821" y="547039"/>
            <a:ext cx="638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Matters</a:t>
            </a:r>
            <a:endParaRPr lang="en-US" sz="4000" dirty="0">
              <a:solidFill>
                <a:srgbClr val="FF0000"/>
              </a:solidFill>
              <a:latin typeface="Myriad Pro Cond"/>
              <a:cs typeface="Myriad Pro C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290F74-CFB1-4DE6-93F8-CA54F5F55610}"/>
              </a:ext>
            </a:extLst>
          </p:cNvPr>
          <p:cNvSpPr txBox="1"/>
          <p:nvPr/>
        </p:nvSpPr>
        <p:spPr>
          <a:xfrm>
            <a:off x="630091" y="1083449"/>
            <a:ext cx="5862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Learning Centres at Campuses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Residences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Feeding Scheme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Loadshedding on Teaching and Learning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Restrooms/Ablution Facilities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3B62B0-B957-4B2C-A013-251E9D31ED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568" y="86346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871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906260" y="506736"/>
            <a:ext cx="638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Myriad Pro Cond"/>
              <a:cs typeface="Myriad Pro Con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D3EA69-3D92-45E2-A100-D7C02074D3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304" y="105524"/>
            <a:ext cx="23018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n by A'door'nments by Bill Keck on Thankful | Thank you for listening ...">
            <a:extLst>
              <a:ext uri="{FF2B5EF4-FFF2-40B4-BE49-F238E27FC236}">
                <a16:creationId xmlns:a16="http://schemas.microsoft.com/office/drawing/2014/main" xmlns="" id="{9FE43962-288F-4753-B0E3-FDF1D7D1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" y="0"/>
            <a:ext cx="4514850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7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" y="303547"/>
            <a:ext cx="631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7B0447-302C-42CB-9A40-A3D1B66FC4E8}"/>
              </a:ext>
            </a:extLst>
          </p:cNvPr>
          <p:cNvSpPr txBox="1"/>
          <p:nvPr/>
        </p:nvSpPr>
        <p:spPr>
          <a:xfrm>
            <a:off x="480060" y="966907"/>
            <a:ext cx="61341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Representative Council Portfolios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Funding in the Post School Education &amp;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Training Sector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role of the Student Representative Council in institutional governance and College Structures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relations within the sector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204DDE-0A0F-412D-B90E-619DE2B9F5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939" y="270759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70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47" y="258101"/>
            <a:ext cx="638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Representative Council Portfolios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FB81D-2EA9-4F85-B2E6-3B8D0A946148}"/>
              </a:ext>
            </a:extLst>
          </p:cNvPr>
          <p:cNvSpPr txBox="1"/>
          <p:nvPr/>
        </p:nvSpPr>
        <p:spPr>
          <a:xfrm>
            <a:off x="455279" y="919842"/>
            <a:ext cx="44163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Representative Council Portfolios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resident/Chairperson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Vice-president/Vice-chairperson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Secretary-General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reasurer-General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Officer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Sport, Arts &amp; Culture Officer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ealth &amp; Safety Officer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Residence Officer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73F91A-D058-429D-8BFA-EF861D7FCB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84" y="259073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0403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79" y="225141"/>
            <a:ext cx="549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Funding in the Post School Education &amp; Training</a:t>
            </a:r>
            <a:endParaRPr lang="en-US" sz="3200" dirty="0">
              <a:solidFill>
                <a:srgbClr val="FF0000"/>
              </a:solidFill>
              <a:latin typeface="Myriad Pro Cond"/>
              <a:cs typeface="Myriad Pro C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6E81D4-A712-48EC-AFFB-978CA7448734}"/>
              </a:ext>
            </a:extLst>
          </p:cNvPr>
          <p:cNvSpPr txBox="1"/>
          <p:nvPr/>
        </p:nvSpPr>
        <p:spPr>
          <a:xfrm>
            <a:off x="280679" y="1056138"/>
            <a:ext cx="81948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NSFAS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lack of communication that NSFAS has with the Institution which causes many challenges for Northlink TVET College and its students.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COINVEST</a:t>
            </a:r>
          </a:p>
          <a:p>
            <a:pPr marR="0" lvl="1" indent="-1889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system Coinvest has in place is confusing to students in terms of withdrawing funds.</a:t>
            </a:r>
          </a:p>
          <a:p>
            <a:pPr marL="268288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information was shared to students on their withdrawal limitation, EFT withdrawals to personal accounts due to the bank charges of Coinvest which is ridiculously high from a student perspective. </a:t>
            </a:r>
          </a:p>
          <a:p>
            <a:pPr marL="268288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Allowances </a:t>
            </a:r>
          </a:p>
          <a:p>
            <a:pPr marL="268288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Disbursement of funds – there is no consistency of payments which causes students to not travel to the institution that will impact their 80% attendance which will lead students to not be eligible for external exams. This will impact the certification rate of DHET.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B1014A-9620-44EC-BBB9-014FB11D15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37" y="117333"/>
            <a:ext cx="23018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6D1B59-5046-4E4D-AAD6-D07092BE05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56" y="4677534"/>
            <a:ext cx="1958340" cy="37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79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79" y="225141"/>
            <a:ext cx="549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Funding in the Post School Education &amp; Training</a:t>
            </a:r>
            <a:endParaRPr lang="en-US" sz="3200" dirty="0">
              <a:solidFill>
                <a:srgbClr val="FF0000"/>
              </a:solidFill>
              <a:latin typeface="Myriad Pro Cond"/>
              <a:cs typeface="Myriad Pro C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6E81D4-A712-48EC-AFFB-978CA7448734}"/>
              </a:ext>
            </a:extLst>
          </p:cNvPr>
          <p:cNvSpPr txBox="1"/>
          <p:nvPr/>
        </p:nvSpPr>
        <p:spPr>
          <a:xfrm>
            <a:off x="280679" y="1056138"/>
            <a:ext cx="819481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Accommodation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Delay of NSFAS status which causes students not to be accepted for accommodation e.g., if the student portal status was on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provisionally funded </a:t>
            </a:r>
            <a:r>
              <a:rPr kumimoji="0" lang="en-ZA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then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moved back to stage 1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(Application Submitted)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portal is causing confusion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NSFAS is apparently migrating to a new IT system and this could potentially be the reason for the confusion.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are left with no status on their accommodation application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elayed funding and communication.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submitted data for remaining students </a:t>
            </a:r>
            <a:r>
              <a:rPr lang="en-ZA" sz="1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(on request from NSFAS)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Awaiting further feedback from NSFAS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F2A49E-8F97-4300-8502-AA844D5762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33" y="86597"/>
            <a:ext cx="23018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958612-B7A6-4197-9FBF-11FBA0D808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24" y="4544344"/>
            <a:ext cx="1958340" cy="37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457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1472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95" y="158354"/>
            <a:ext cx="652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role of SRC in Institutional 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00697F-45BA-47F3-9E55-C4CFEFAE446B}"/>
              </a:ext>
            </a:extLst>
          </p:cNvPr>
          <p:cNvSpPr txBox="1"/>
          <p:nvPr/>
        </p:nvSpPr>
        <p:spPr>
          <a:xfrm>
            <a:off x="268940" y="753033"/>
            <a:ext cx="69771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 representation in Governance Structures (as per CET Act 16 of 2006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Support Services Sub-Committee of Council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	Operational matters escalated from college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structures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Board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	SRC Reports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College Council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SRC Reports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92B5A4-2B4B-4F18-A3B3-0D56C8D861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398" y="148618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80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-61472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95" y="158354"/>
            <a:ext cx="652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role of SRC in College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00697F-45BA-47F3-9E55-C4CFEFAE446B}"/>
              </a:ext>
            </a:extLst>
          </p:cNvPr>
          <p:cNvSpPr txBox="1"/>
          <p:nvPr/>
        </p:nvSpPr>
        <p:spPr>
          <a:xfrm>
            <a:off x="107023" y="706930"/>
            <a:ext cx="6977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 representation in College Structures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Support Services meetings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Issues related to Academic Support, Student Health and 			Wellness, Sport, Arts and Culture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Campus Management meetings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Issues related to Teaching &amp; Learning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Reps meetings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All student issues, feedback on meetings held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Mass meetings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Feedback on issues addressed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EA0BD-EBCE-44DD-8582-14BF77F03D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630" y="61472"/>
            <a:ext cx="23018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06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79" y="225141"/>
            <a:ext cx="638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Relations within the Sector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CEC1A0-ACC6-48AC-BF1E-2F79F2DF4BA0}"/>
              </a:ext>
            </a:extLst>
          </p:cNvPr>
          <p:cNvSpPr txBox="1"/>
          <p:nvPr/>
        </p:nvSpPr>
        <p:spPr>
          <a:xfrm>
            <a:off x="499462" y="912810"/>
            <a:ext cx="549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Internal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Class reps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Campus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SSS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College Executive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Council and Relevant Sub-Committees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/>
              <a:ea typeface="+mn-ea"/>
              <a:cs typeface="Myriad Pro C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D665E3-25ED-4EF3-91AC-DDD5D5B313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690" y="4131958"/>
            <a:ext cx="23018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6999B8-CEE7-4F65-95BD-573FAFC267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9" y="4572289"/>
            <a:ext cx="1958340" cy="37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756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link_Presentation Template_students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79" y="225141"/>
            <a:ext cx="638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Relations within the Sector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CEC1A0-ACC6-48AC-BF1E-2F79F2DF4BA0}"/>
              </a:ext>
            </a:extLst>
          </p:cNvPr>
          <p:cNvSpPr txBox="1"/>
          <p:nvPr/>
        </p:nvSpPr>
        <p:spPr>
          <a:xfrm>
            <a:off x="499462" y="912810"/>
            <a:ext cx="549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yriad Pro Cond"/>
                <a:ea typeface="+mn-ea"/>
                <a:cs typeface="Myriad Pro Cond"/>
              </a:rPr>
              <a:t>External Stakeholders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yriad Pro Cond"/>
              <a:ea typeface="+mn-ea"/>
              <a:cs typeface="Myriad Pro Cond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NSFAS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SATVETSA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COSACSA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Community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834515-3088-44AB-902F-ADD163811C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095" y="3998503"/>
            <a:ext cx="23018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96D8DA-CCAE-4DBF-BDED-0287A0BB80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995" y="4544344"/>
            <a:ext cx="1958340" cy="37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089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Northlink_Presentation Template_Students_option 2_FIXED T</Template>
  <TotalTime>56</TotalTime>
  <Words>316</Words>
  <Application>Microsoft Office PowerPoint</Application>
  <PresentationFormat>On-screen Show (16:9)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Forever Friday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Raubenheimer</dc:creator>
  <cp:lastModifiedBy>USER</cp:lastModifiedBy>
  <cp:revision>9</cp:revision>
  <dcterms:created xsi:type="dcterms:W3CDTF">2023-06-06T17:35:34Z</dcterms:created>
  <dcterms:modified xsi:type="dcterms:W3CDTF">2023-06-07T13:43:16Z</dcterms:modified>
</cp:coreProperties>
</file>