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ags/tag17.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tags/tag29.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51"/>
  </p:notesMasterIdLst>
  <p:sldIdLst>
    <p:sldId id="1442" r:id="rId5"/>
    <p:sldId id="2147375757" r:id="rId6"/>
    <p:sldId id="2147375701" r:id="rId7"/>
    <p:sldId id="2147375626" r:id="rId8"/>
    <p:sldId id="2147375625" r:id="rId9"/>
    <p:sldId id="2147375620" r:id="rId10"/>
    <p:sldId id="2147375621" r:id="rId11"/>
    <p:sldId id="2147375622" r:id="rId12"/>
    <p:sldId id="2147375760" r:id="rId13"/>
    <p:sldId id="2147375638" r:id="rId14"/>
    <p:sldId id="2147375726" r:id="rId15"/>
    <p:sldId id="2147375645" r:id="rId16"/>
    <p:sldId id="2147375649" r:id="rId17"/>
    <p:sldId id="2147375650" r:id="rId18"/>
    <p:sldId id="2147375727" r:id="rId19"/>
    <p:sldId id="2147375651" r:id="rId20"/>
    <p:sldId id="2147375654" r:id="rId21"/>
    <p:sldId id="2147375656" r:id="rId22"/>
    <p:sldId id="2147375728" r:id="rId23"/>
    <p:sldId id="2147375658" r:id="rId24"/>
    <p:sldId id="2147375661" r:id="rId25"/>
    <p:sldId id="2147375662" r:id="rId26"/>
    <p:sldId id="2147375703" r:id="rId27"/>
    <p:sldId id="2147375664" r:id="rId28"/>
    <p:sldId id="2147375667" r:id="rId29"/>
    <p:sldId id="2147375668" r:id="rId30"/>
    <p:sldId id="2147375704" r:id="rId31"/>
    <p:sldId id="2147375670" r:id="rId32"/>
    <p:sldId id="2147375673" r:id="rId33"/>
    <p:sldId id="2147375674" r:id="rId34"/>
    <p:sldId id="2147375729" r:id="rId35"/>
    <p:sldId id="2147375676" r:id="rId36"/>
    <p:sldId id="2147375677" r:id="rId37"/>
    <p:sldId id="2147375680" r:id="rId38"/>
    <p:sldId id="2147375681" r:id="rId39"/>
    <p:sldId id="2147375750" r:id="rId40"/>
    <p:sldId id="2147375683" r:id="rId41"/>
    <p:sldId id="2147375686" r:id="rId42"/>
    <p:sldId id="2147375688" r:id="rId43"/>
    <p:sldId id="2147375690" r:id="rId44"/>
    <p:sldId id="2147375692" r:id="rId45"/>
    <p:sldId id="2147375751" r:id="rId46"/>
    <p:sldId id="2147375691" r:id="rId47"/>
    <p:sldId id="2147375759" r:id="rId48"/>
    <p:sldId id="2147375761" r:id="rId49"/>
    <p:sldId id="148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ctor Eliott" initials="HE" lastIdx="1" clrIdx="0"/>
  <p:cmAuthor id="2" name="Kerry Gibbs" initials="KG" lastIdx="9" clrIdx="1">
    <p:extLst>
      <p:ext uri="{19B8F6BF-5375-455C-9EA6-DF929625EA0E}">
        <p15:presenceInfo xmlns:p15="http://schemas.microsoft.com/office/powerpoint/2012/main" xmlns="" userId="S-1-5-21-1141132434-301294435-860360866-272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CC00"/>
    <a:srgbClr val="71A1A7"/>
    <a:srgbClr val="000099"/>
    <a:srgbClr val="660066"/>
    <a:srgbClr val="D60093"/>
    <a:srgbClr val="001484"/>
    <a:srgbClr val="003398"/>
    <a:srgbClr val="D5E3E5"/>
    <a:srgbClr val="DFF0CB"/>
    <a:srgbClr val="A6A6A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73" autoAdjust="0"/>
  </p:normalViewPr>
  <p:slideViewPr>
    <p:cSldViewPr snapToGrid="0">
      <p:cViewPr varScale="1">
        <p:scale>
          <a:sx n="60" d="100"/>
          <a:sy n="60" d="100"/>
        </p:scale>
        <p:origin x="-1104" y="-96"/>
      </p:cViewPr>
      <p:guideLst>
        <p:guide orient="horz" pos="2160"/>
        <p:guide pos="3840"/>
      </p:guideLst>
    </p:cSldViewPr>
  </p:slideViewPr>
  <p:notesTextViewPr>
    <p:cViewPr>
      <p:scale>
        <a:sx n="1" d="1"/>
        <a:sy n="1" d="1"/>
      </p:scale>
      <p:origin x="0" y="0"/>
    </p:cViewPr>
  </p:notesTextViewPr>
  <p:sorterViewPr>
    <p:cViewPr varScale="1">
      <p:scale>
        <a:sx n="1" d="1"/>
        <a:sy n="1" d="1"/>
      </p:scale>
      <p:origin x="0" y="-6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E3CE-E9E3-CB47-80F0-33520EC85D2E}" type="datetimeFigureOut">
              <a:rPr lang="en-US" smtClean="0"/>
              <a:pPr/>
              <a:t>6/7/2023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923F-580B-A047-9C0E-6EE78A396537}" type="slidenum">
              <a:rPr lang="en-US" smtClean="0"/>
              <a:pPr/>
              <a:t>‹#›</a:t>
            </a:fld>
            <a:endParaRPr lang="en-US" dirty="0"/>
          </a:p>
        </p:txBody>
      </p:sp>
    </p:spTree>
    <p:extLst>
      <p:ext uri="{BB962C8B-B14F-4D97-AF65-F5344CB8AC3E}">
        <p14:creationId xmlns:p14="http://schemas.microsoft.com/office/powerpoint/2010/main" xmlns="" val="97026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99"/>
                </a:solidFill>
                <a:effectLst/>
                <a:latin typeface="Gotham Narrow Medium"/>
                <a:ea typeface="Arial" panose="020B0604020202020204" pitchFamily="34" charset="0"/>
                <a:cs typeface="Times New Roman" panose="02020603050405020304" pitchFamily="18" charset="0"/>
              </a:rPr>
              <a:t>Introduction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dirty="0">
                <a:effectLst/>
              </a:rPr>
              <a:t/>
            </a:r>
            <a:br>
              <a:rPr lang="en-GB" dirty="0">
                <a:effectLst/>
              </a:rPr>
            </a:br>
            <a:r>
              <a:rPr lang="en-ZA" sz="1800" dirty="0">
                <a:effectLst/>
                <a:latin typeface="Gotham Narrow Book"/>
              </a:rPr>
              <a:t>Like the rest of South Africa, the Western Cape </a:t>
            </a:r>
            <a:r>
              <a:rPr lang="en-ZA" dirty="0">
                <a:effectLst/>
                <a:latin typeface="Gotham Narrow Book"/>
              </a:rPr>
              <a:t>faces a range of deep, interconnected, socio-economic challenges that include unemployment, poverty and crime. While there is no panacea for these challenges, which have deep roots in the country’s history and social structure, there is also no prospect of addressing any of them without faster economic growth. Economic growth is essential to generating rapid and sustained job creation, faster growth in living standards and increased resources available to society. </a:t>
            </a:r>
            <a:r>
              <a:rPr lang="en-ZA" sz="1800" dirty="0">
                <a:effectLst/>
                <a:latin typeface="Gotham Narrow Book"/>
                <a:ea typeface="Arial" panose="020B0604020202020204" pitchFamily="34" charset="0"/>
                <a:cs typeface="Times New Roman" panose="02020603050405020304" pitchFamily="18" charset="0"/>
              </a:rPr>
              <a:t>The Western Cape Government identified the need for a strategy to lift dramatically the provincial growth rate and, to the extent that growth continues to falter in South Africa, to decouple the province’s growth trajectory from that of the rest of the country.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Therefore, this Growth for Jobs Strategy sets out a comprehensive, challenging and ambitious goal for the Western Cape to grow its economy by between </a:t>
            </a:r>
            <a:r>
              <a:rPr lang="en-ZA" sz="1800" b="1" dirty="0">
                <a:effectLst/>
                <a:latin typeface="Gotham Narrow Book"/>
                <a:ea typeface="Arial" panose="020B0604020202020204" pitchFamily="34" charset="0"/>
                <a:cs typeface="Times New Roman" panose="02020603050405020304" pitchFamily="18" charset="0"/>
              </a:rPr>
              <a:t>4 and 6%</a:t>
            </a:r>
            <a:r>
              <a:rPr lang="en-ZA" sz="1800" dirty="0">
                <a:effectLst/>
                <a:latin typeface="Gotham Narrow Book"/>
                <a:ea typeface="Arial" panose="020B0604020202020204" pitchFamily="34" charset="0"/>
                <a:cs typeface="Times New Roman" panose="02020603050405020304" pitchFamily="18" charset="0"/>
              </a:rPr>
              <a:t> by 2035.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It is also a strategy that clarifies that </a:t>
            </a:r>
            <a:r>
              <a:rPr lang="en-ZA" sz="1800" b="1" dirty="0">
                <a:effectLst/>
                <a:latin typeface="Gotham Narrow Book"/>
                <a:ea typeface="Arial" panose="020B0604020202020204" pitchFamily="34" charset="0"/>
                <a:cs typeface="Times New Roman" panose="02020603050405020304" pitchFamily="18" charset="0"/>
              </a:rPr>
              <a:t>how</a:t>
            </a:r>
            <a:r>
              <a:rPr lang="en-ZA" sz="1800" dirty="0">
                <a:effectLst/>
                <a:latin typeface="Gotham Narrow Book"/>
                <a:ea typeface="Arial" panose="020B0604020202020204" pitchFamily="34" charset="0"/>
                <a:cs typeface="Times New Roman" panose="02020603050405020304" pitchFamily="18" charset="0"/>
              </a:rPr>
              <a:t> we grow our economy is as important as the growth itself. In this way, the Growth for Jobs Strategy distinguishes itself from previous strategies, by providing a long-term perspective with clear targets, framed within defined principles. It is centred on systemic solutions that address key binding constraints and an enabling environment for the private sector that accelerates our economic growth.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indent="-57150" algn="just">
              <a:lnSpc>
                <a:spcPct val="115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The formulation of the Growth for Jobs Strategy has been data-driven, evidence-led and has involved extensive consultation. It draws on a provincial Growth Diagnostic completed in 2022 and involved a team of officials and independent experts who engaged with stakeholders from the private and public sectors, and representatives from across civil society and academia.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180340" marR="0" indent="-180340" algn="just">
              <a:lnSpc>
                <a:spcPct val="115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Growth for Jobs Strategy process drew from three surveys that were conducted and disseminated through private-sector channels, drawing in the views of over 540 stakeholders. Furthermore, during the strategy formulation process, the Western Cape Government consulted over 2000 people and industry representatives (and their constituents representing more than 30 000 individuals) over the course of </a:t>
            </a:r>
            <a:r>
              <a:rPr lang="en-ZA" sz="1800" b="1" dirty="0">
                <a:effectLst/>
                <a:latin typeface="Gotham Narrow Book"/>
                <a:ea typeface="Arial" panose="020B0604020202020204" pitchFamily="34" charset="0"/>
                <a:cs typeface="Times New Roman" panose="02020603050405020304" pitchFamily="18" charset="0"/>
              </a:rPr>
              <a:t>188</a:t>
            </a:r>
            <a:r>
              <a:rPr lang="en-ZA" sz="1800" dirty="0">
                <a:effectLst/>
                <a:latin typeface="Gotham Narrow Book"/>
                <a:ea typeface="Arial" panose="020B0604020202020204" pitchFamily="34" charset="0"/>
                <a:cs typeface="Times New Roman" panose="02020603050405020304" pitchFamily="18" charset="0"/>
              </a:rPr>
              <a:t> engagements.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At its heart, the Growth for Jobs Strategy is premised on a recognition that the private sector creates jobs, while the State needs to create an environment in which people and businesses are enabled to create and exploit opportunities as they arise. This kind of ‘horizontal’ enablement empowers citizens and fosters independence, freedom, and self-reliance.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 To give effect to this approach, the Growth for Jobs Strategy has several important anchors: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Clear </a:t>
            </a:r>
            <a:r>
              <a:rPr lang="en-ZA" sz="1800" b="1" dirty="0">
                <a:effectLst/>
                <a:latin typeface="Gotham Narrow Book"/>
                <a:ea typeface="Arial" panose="020B0604020202020204" pitchFamily="34" charset="0"/>
                <a:cs typeface="Times New Roman" panose="02020603050405020304" pitchFamily="18" charset="0"/>
              </a:rPr>
              <a:t>principles</a:t>
            </a:r>
            <a:r>
              <a:rPr lang="en-ZA" sz="1800" dirty="0">
                <a:effectLst/>
                <a:latin typeface="Gotham Narrow Book"/>
                <a:ea typeface="Arial" panose="020B0604020202020204" pitchFamily="34" charset="0"/>
                <a:cs typeface="Times New Roman" panose="02020603050405020304" pitchFamily="18" charset="0"/>
              </a:rPr>
              <a:t> set out in a strategic framework that have guided thinking and decisions.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Crucial </a:t>
            </a:r>
            <a:r>
              <a:rPr lang="en-ZA" sz="1800" b="1" dirty="0">
                <a:effectLst/>
                <a:latin typeface="Gotham Narrow Book"/>
                <a:ea typeface="Arial" panose="020B0604020202020204" pitchFamily="34" charset="0"/>
                <a:cs typeface="Times New Roman" panose="02020603050405020304" pitchFamily="18" charset="0"/>
              </a:rPr>
              <a:t>priority focus areas</a:t>
            </a:r>
            <a:r>
              <a:rPr lang="en-ZA" sz="1800" dirty="0">
                <a:effectLst/>
                <a:latin typeface="Gotham Narrow Book"/>
                <a:ea typeface="Arial" panose="020B0604020202020204" pitchFamily="34" charset="0"/>
                <a:cs typeface="Times New Roman" panose="02020603050405020304" pitchFamily="18" charset="0"/>
              </a:rPr>
              <a:t> (PFAs) that shape decisions around the nature of the interventions needed to maximise impact.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b="1" dirty="0">
                <a:effectLst/>
                <a:latin typeface="Gotham Narrow Book"/>
                <a:ea typeface="Arial" panose="020B0604020202020204" pitchFamily="34" charset="0"/>
                <a:cs typeface="Times New Roman" panose="02020603050405020304" pitchFamily="18" charset="0"/>
              </a:rPr>
              <a:t>Key levers, enablers and accelerators</a:t>
            </a:r>
            <a:r>
              <a:rPr lang="en-ZA" sz="1800" dirty="0">
                <a:effectLst/>
                <a:latin typeface="Gotham Narrow Book"/>
                <a:ea typeface="Arial" panose="020B0604020202020204" pitchFamily="34" charset="0"/>
                <a:cs typeface="Times New Roman" panose="02020603050405020304" pitchFamily="18" charset="0"/>
              </a:rPr>
              <a:t> that facilitate the achievement of these goals.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Finally, the Growth for Jobs Strategy is a whole-of- government, all-of-society strategy whose success requires the energy, commitment and allocation of resources from across government, the private sector and civil society.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a:t>
            </a:fld>
            <a:endParaRPr lang="en-US" dirty="0"/>
          </a:p>
        </p:txBody>
      </p:sp>
    </p:spTree>
    <p:extLst>
      <p:ext uri="{BB962C8B-B14F-4D97-AF65-F5344CB8AC3E}">
        <p14:creationId xmlns:p14="http://schemas.microsoft.com/office/powerpoint/2010/main" xmlns="" val="110138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GB" sz="1200" b="1" dirty="0">
                <a:solidFill>
                  <a:srgbClr val="890C58"/>
                </a:solidFill>
                <a:effectLst/>
                <a:latin typeface="Gotham Narrow Book"/>
                <a:ea typeface="Century Gothic" panose="020B0502020202020204" pitchFamily="34" charset="0"/>
                <a:cs typeface="Arial" panose="020B0604020202020204" pitchFamily="34" charset="0"/>
              </a:rPr>
              <a:t>Actions towards 2035 success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15000"/>
              </a:lnSpc>
              <a:spcBef>
                <a:spcPts val="0"/>
              </a:spcBef>
              <a:spcAft>
                <a:spcPts val="0"/>
              </a:spcAft>
              <a:buFont typeface="+mj-lt"/>
              <a:buNone/>
            </a:pPr>
            <a:endParaRPr lang="en-GB" sz="1100" b="1" dirty="0">
              <a:solidFill>
                <a:srgbClr val="890C58"/>
              </a:solidFill>
              <a:effectLst/>
              <a:latin typeface="Gotham Narrow Book"/>
              <a:ea typeface="Century Gothic" panose="020B0502020202020204" pitchFamily="34" charset="0"/>
              <a:cs typeface="Arial" panose="020B0604020202020204" pitchFamily="34" charset="0"/>
            </a:endParaRPr>
          </a:p>
          <a:p>
            <a:pPr marL="0" marR="0" lvl="0" indent="0">
              <a:lnSpc>
                <a:spcPct val="115000"/>
              </a:lnSpc>
              <a:spcBef>
                <a:spcPts val="0"/>
              </a:spcBef>
              <a:spcAft>
                <a:spcPts val="0"/>
              </a:spcAft>
              <a:buFont typeface="+mj-lt"/>
              <a:buNone/>
            </a:pPr>
            <a:r>
              <a:rPr lang="en-GB" sz="1100" b="1" dirty="0">
                <a:solidFill>
                  <a:srgbClr val="890C58"/>
                </a:solidFill>
                <a:effectLst/>
                <a:latin typeface="Gotham Narrow Book"/>
                <a:ea typeface="Century Gothic" panose="020B0502020202020204" pitchFamily="34" charset="0"/>
                <a:cs typeface="Arial" panose="020B0604020202020204" pitchFamily="34" charset="0"/>
              </a:rPr>
              <a:t>Smart investment promotion, facilitation and support</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Developing an overall Cape Brand inclusive of industry and place-based opportunities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Undertaking aggressive programmes to market and promote growth opportunities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Strengthening the overall investment facilitation ecosystem</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Developing platforms to link investors to opportunities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15000"/>
              </a:lnSpc>
              <a:spcBef>
                <a:spcPts val="0"/>
              </a:spcBef>
              <a:spcAft>
                <a:spcPts val="0"/>
              </a:spcAft>
            </a:pPr>
            <a:r>
              <a:rPr lang="en-ZA" sz="1100" dirty="0">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15000"/>
              </a:lnSpc>
              <a:spcBef>
                <a:spcPts val="0"/>
              </a:spcBef>
              <a:spcAft>
                <a:spcPts val="0"/>
              </a:spcAft>
              <a:buFont typeface="+mj-lt"/>
              <a:buNone/>
            </a:pPr>
            <a:r>
              <a:rPr lang="en-GB" sz="1100" b="1" dirty="0">
                <a:solidFill>
                  <a:srgbClr val="890C58"/>
                </a:solidFill>
                <a:effectLst/>
                <a:latin typeface="Gotham Narrow Book"/>
                <a:ea typeface="Century Gothic" panose="020B0502020202020204" pitchFamily="34" charset="0"/>
                <a:cs typeface="Arial" panose="020B0604020202020204" pitchFamily="34" charset="0"/>
              </a:rPr>
              <a:t>Enabling and competitive environment</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Addressing visa challenges and identifying the top three investor constraints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Developing nuanced packages of support and incentives (especially non-financial)</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Ensuring that the necessary infrastructure for investment is provided</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Radically increasing supply of affordable housing</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Times New Roman" panose="02020603050405020304" pitchFamily="18" charset="0"/>
              </a:rPr>
              <a:t>Increasing policy and regulatory certainty</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15000"/>
              </a:lnSpc>
              <a:spcBef>
                <a:spcPts val="0"/>
              </a:spcBef>
              <a:spcAft>
                <a:spcPts val="0"/>
              </a:spcAft>
            </a:pPr>
            <a:r>
              <a:rPr lang="en-ZA" sz="1100" dirty="0">
                <a:effectLst/>
                <a:latin typeface="Gotham Narrow Book"/>
                <a:ea typeface="Arial" panose="020B0604020202020204" pitchFamily="34" charset="0"/>
                <a:cs typeface="Times New Roman" panose="02020603050405020304" pitchFamily="18"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nSpc>
                <a:spcPct val="115000"/>
              </a:lnSpc>
              <a:spcBef>
                <a:spcPts val="0"/>
              </a:spcBef>
              <a:spcAft>
                <a:spcPts val="0"/>
              </a:spcAft>
              <a:buFont typeface="+mj-lt"/>
              <a:buNone/>
            </a:pPr>
            <a:r>
              <a:rPr lang="en-GB" sz="1100" b="1" dirty="0">
                <a:solidFill>
                  <a:srgbClr val="890C58"/>
                </a:solidFill>
                <a:effectLst/>
                <a:latin typeface="Gotham Narrow Book"/>
                <a:ea typeface="Century Gothic" panose="020B0502020202020204" pitchFamily="34" charset="0"/>
                <a:cs typeface="Arial" panose="020B0604020202020204" pitchFamily="34" charset="0"/>
              </a:rPr>
              <a:t>Strong and supportive ecosystems of collaboration, intelligence sharing and trust</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Supporting growth opportunity ecosystems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80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Strengthening the investment and opportunity economic intelligence</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13</a:t>
            </a:fld>
            <a:endParaRPr lang="en-US" dirty="0"/>
          </a:p>
        </p:txBody>
      </p:sp>
    </p:spTree>
    <p:extLst>
      <p:ext uri="{BB962C8B-B14F-4D97-AF65-F5344CB8AC3E}">
        <p14:creationId xmlns:p14="http://schemas.microsoft.com/office/powerpoint/2010/main" xmlns="" val="105167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2865755" algn="ctr"/>
                <a:tab pos="5731510" algn="r"/>
                <a:tab pos="457200" algn="l"/>
              </a:tabLs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25923F-580B-A047-9C0E-6EE78A396537}" type="slidenum">
              <a:rPr lang="en-US" smtClean="0"/>
              <a:pPr/>
              <a:t>14</a:t>
            </a:fld>
            <a:endParaRPr lang="en-US" dirty="0"/>
          </a:p>
        </p:txBody>
      </p:sp>
    </p:spTree>
    <p:extLst>
      <p:ext uri="{BB962C8B-B14F-4D97-AF65-F5344CB8AC3E}">
        <p14:creationId xmlns:p14="http://schemas.microsoft.com/office/powerpoint/2010/main" xmlns="" val="235495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ZA" sz="1200" b="1" dirty="0">
                <a:solidFill>
                  <a:srgbClr val="001489"/>
                </a:solidFill>
                <a:effectLst/>
                <a:latin typeface="Gotham Narrow Medium"/>
                <a:ea typeface="Arial" panose="020B0604020202020204" pitchFamily="34" charset="0"/>
                <a:cs typeface="Times New Roman" panose="02020603050405020304" pitchFamily="18" charset="0"/>
              </a:rPr>
              <a:t>Building EXPORTS and DOMESTIC MARKETS</a:t>
            </a:r>
          </a:p>
          <a:p>
            <a:pPr marL="0" marR="0">
              <a:lnSpc>
                <a:spcPct val="107000"/>
              </a:lnSpc>
              <a:spcBef>
                <a:spcPts val="0"/>
              </a:spcBef>
              <a:spcAft>
                <a:spcPts val="0"/>
              </a:spcAft>
            </a:pPr>
            <a:endParaRPr lang="en-ZA" sz="1200" b="1" dirty="0">
              <a:solidFill>
                <a:srgbClr val="001489"/>
              </a:solidFill>
              <a:effectLst/>
              <a:latin typeface="Gotham Narrow Medium"/>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r>
              <a:rPr lang="en-GB" sz="1200" b="1" dirty="0">
                <a:solidFill>
                  <a:srgbClr val="001489"/>
                </a:solidFill>
                <a:effectLst/>
                <a:latin typeface="Gotham Narrow Book"/>
                <a:ea typeface="Arial" panose="020B0604020202020204" pitchFamily="34" charset="0"/>
                <a:cs typeface="Arial" panose="020B0604020202020204" pitchFamily="34" charset="0"/>
              </a:rPr>
              <a:t>Goal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200" b="1" dirty="0">
                <a:solidFill>
                  <a:srgbClr val="FFFFFF"/>
                </a:solidFill>
                <a:effectLst/>
                <a:latin typeface="Gotham Narrow Book"/>
                <a:ea typeface="Arial" panose="020B0604020202020204" pitchFamily="34" charset="0"/>
              </a:rPr>
              <a:t>The value of Western Cape exports of goods and services (inclusive of tourism) will triple by 2035. </a:t>
            </a:r>
            <a:endParaRPr lang="en-GB" sz="1200" dirty="0">
              <a:solidFill>
                <a:srgbClr val="3B3838"/>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GB" sz="1200" b="1" dirty="0">
                <a:solidFill>
                  <a:srgbClr val="001489"/>
                </a:solidFill>
                <a:effectLst/>
                <a:latin typeface="Gotham Narrow Book"/>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r>
              <a:rPr lang="en-GB" sz="1200" b="1" dirty="0">
                <a:solidFill>
                  <a:srgbClr val="001489"/>
                </a:solidFill>
                <a:effectLst/>
                <a:latin typeface="Gotham Narrow Book"/>
                <a:ea typeface="Arial" panose="020B0604020202020204" pitchFamily="34" charset="0"/>
                <a:cs typeface="Arial" panose="020B0604020202020204" pitchFamily="34" charset="0"/>
              </a:rPr>
              <a:t>Objective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r>
              <a:rPr lang="en-ZA" sz="1200" dirty="0">
                <a:effectLst/>
                <a:latin typeface="Gotham Narrow Book"/>
                <a:ea typeface="Arial" panose="020B0604020202020204" pitchFamily="34" charset="0"/>
                <a:cs typeface="Times New Roman" panose="02020603050405020304" pitchFamily="18" charset="0"/>
              </a:rPr>
              <a:t>The Western Cape, with a strong domestic market capability, is a leading global export region in a diversified basket of goods and services and a sought-after tourism destination known for its quality, reliability and cost-effective goods and service offerings</a:t>
            </a:r>
            <a:endParaRPr lang="en-GB" dirty="0"/>
          </a:p>
          <a:p>
            <a:pPr marL="0" marR="0">
              <a:lnSpc>
                <a:spcPct val="107000"/>
              </a:lnSpc>
              <a:spcBef>
                <a:spcPts val="0"/>
              </a:spcBef>
              <a:spcAft>
                <a:spcPts val="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GB" sz="1200" b="1" dirty="0">
                <a:solidFill>
                  <a:srgbClr val="001489"/>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GB" dirty="0">
                <a:effectLst/>
              </a:rPr>
              <a:t/>
            </a:r>
            <a:br>
              <a:rPr lang="en-GB" dirty="0">
                <a:effectLst/>
              </a:rPr>
            </a:br>
            <a:r>
              <a:rPr lang="en-ZA" dirty="0">
                <a:effectLst/>
                <a:latin typeface="Gotham Narrow Book"/>
              </a:rPr>
              <a:t>Exports of products, services and international tourism, which are enabled to access global markets, are key for break-out economic growth.  Exports allow producers to diversify their customer base and increase sales, making economies of scale possible, which collectively help raise productivity. The domestic market nonetheless remains crucial. High domestic consumption offers prospects for additional growth, resilience and job creation, particularly if local suppliers are able to out-compete importers.</a:t>
            </a:r>
            <a:r>
              <a:rPr lang="en-GB" dirty="0">
                <a:effectLst/>
              </a:rPr>
              <a:t> </a:t>
            </a:r>
            <a:r>
              <a:rPr lang="en-ZA" sz="1200" dirty="0">
                <a:effectLst/>
                <a:latin typeface="Arial" panose="020B0604020202020204" pitchFamily="34" charset="0"/>
                <a:ea typeface="Arial" panose="020B0604020202020204" pitchFamily="34" charset="0"/>
                <a:cs typeface="Arial" panose="020B0604020202020204" pitchFamily="34" charset="0"/>
              </a:rPr>
              <a:t> </a:t>
            </a:r>
          </a:p>
          <a:p>
            <a:pPr marL="0" marR="0" algn="just">
              <a:lnSpc>
                <a:spcPct val="107000"/>
              </a:lnSpc>
              <a:spcBef>
                <a:spcPts val="0"/>
              </a:spcBef>
              <a:spcAft>
                <a:spcPts val="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200" b="1" dirty="0">
                <a:solidFill>
                  <a:srgbClr val="001489"/>
                </a:solidFill>
                <a:effectLst/>
                <a:latin typeface="Gotham Narrow Book"/>
              </a:rPr>
              <a:t>Break-out </a:t>
            </a:r>
            <a:r>
              <a:rPr lang="en-ZA" sz="1200" b="1" dirty="0">
                <a:solidFill>
                  <a:srgbClr val="000099"/>
                </a:solidFill>
                <a:effectLst/>
                <a:latin typeface="Gotham Narrow Book"/>
              </a:rPr>
              <a:t>exports from the Western Cape  </a:t>
            </a:r>
            <a:endParaRPr lang="en-GB" sz="1200" b="1" dirty="0">
              <a:effectLst/>
              <a:latin typeface="Arial" panose="020B0604020202020204" pitchFamily="34" charset="0"/>
            </a:endParaRPr>
          </a:p>
          <a:p>
            <a:pPr marL="0" marR="0" algn="just">
              <a:lnSpc>
                <a:spcPct val="107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Between 2000 and 2021, provincial exports grew by 146% in real terms, compared to 35% for South Africa’s exports.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200" i="1" dirty="0">
                <a:solidFill>
                  <a:srgbClr val="3B3838"/>
                </a:solidFill>
                <a:effectLst/>
                <a:latin typeface="Gotham Narrow Book"/>
                <a:ea typeface="Arial" panose="020B0604020202020204" pitchFamily="34" charset="0"/>
              </a:rPr>
              <a:t> </a:t>
            </a:r>
            <a:endParaRPr lang="en-GB" sz="1200" i="1" dirty="0">
              <a:solidFill>
                <a:srgbClr val="3B3838"/>
              </a:solidFill>
              <a:effectLst/>
              <a:latin typeface="Arial" panose="020B0604020202020204" pitchFamily="34" charset="0"/>
              <a:ea typeface="Arial" panose="020B0604020202020204" pitchFamily="34" charset="0"/>
            </a:endParaRPr>
          </a:p>
          <a:p>
            <a:pPr marL="0" marR="0" algn="just">
              <a:lnSpc>
                <a:spcPct val="107000"/>
              </a:lnSpc>
              <a:spcBef>
                <a:spcPts val="0"/>
              </a:spcBef>
              <a:spcAft>
                <a:spcPts val="800"/>
              </a:spcAft>
              <a:tabLst>
                <a:tab pos="2865755" algn="ctr"/>
                <a:tab pos="5731510" algn="r"/>
                <a:tab pos="457200" algn="l"/>
              </a:tabLst>
            </a:pPr>
            <a:r>
              <a:rPr lang="en-ZA" sz="1200" dirty="0">
                <a:effectLst/>
                <a:latin typeface="Gotham Narrow Book"/>
                <a:ea typeface="Arial" panose="020B0604020202020204" pitchFamily="34" charset="0"/>
                <a:cs typeface="Times New Roman" panose="02020603050405020304" pitchFamily="18" charset="0"/>
              </a:rPr>
              <a:t>The Western Cape can capitalise on its brand as the leading location for domestic tourism, tech start-ups, asset management, retail headquarters, cultural and creative industries and, to a lesser extent, for banking and insurance. Enhancing the competitiveness of service-based exports may require different enablers, including strengthened skills capabilities and access to cost-effective high-speed broadband.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tabLst>
                <a:tab pos="2865755" algn="ctr"/>
                <a:tab pos="5731510" algn="r"/>
                <a:tab pos="457200" algn="l"/>
              </a:tabLs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0"/>
              </a:spcAft>
            </a:pPr>
            <a:endParaRPr lang="en-GB" sz="1200" b="1" dirty="0">
              <a:effectLst/>
              <a:latin typeface="Arial" panose="020B0604020202020204" pitchFamily="34" charset="0"/>
            </a:endParaRPr>
          </a:p>
          <a:p>
            <a:pPr marL="0" marR="0">
              <a:lnSpc>
                <a:spcPct val="107000"/>
              </a:lnSpc>
              <a:spcBef>
                <a:spcPts val="0"/>
              </a:spcBef>
              <a:spcAft>
                <a:spcPts val="800"/>
              </a:spcAft>
            </a:pPr>
            <a:r>
              <a:rPr lang="en-ZA" sz="1200" b="1" dirty="0">
                <a:solidFill>
                  <a:srgbClr val="001489"/>
                </a:solidFill>
                <a:effectLst/>
                <a:latin typeface="Gotham Narrow Book"/>
              </a:rPr>
              <a:t>Outstanding tourism performance</a:t>
            </a:r>
            <a:endParaRPr lang="en-GB" sz="1200" b="1" dirty="0">
              <a:effectLst/>
              <a:latin typeface="Arial" panose="020B0604020202020204" pitchFamily="34" charset="0"/>
            </a:endParaRPr>
          </a:p>
          <a:p>
            <a:pPr marL="0" marR="0" algn="just">
              <a:lnSpc>
                <a:spcPct val="107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The Western Cape has exhibited sustained tourism growth with overall international visitor arrivals to the Western Cape have tracked and exceeded comparable countries.  </a:t>
            </a:r>
          </a:p>
          <a:p>
            <a:pPr marL="0" marR="0" algn="just">
              <a:lnSpc>
                <a:spcPct val="107000"/>
              </a:lnSpc>
              <a:spcBef>
                <a:spcPts val="0"/>
              </a:spcBef>
              <a:spcAft>
                <a:spcPts val="80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In 2019, two million international visitors came to the province, spending R18.6-billion. In addition, the thriving domestic tourism market adds to the region’s resilience, smoothing seasonally induced fluctuations.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200" dirty="0">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Given the relatively small size of the domestic market, the Western Cape’s future economic growth and development rests largely on the province’s ability to expand its existing exports and diversify its export base.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15</a:t>
            </a:fld>
            <a:endParaRPr lang="en-US" dirty="0"/>
          </a:p>
        </p:txBody>
      </p:sp>
    </p:spTree>
    <p:extLst>
      <p:ext uri="{BB962C8B-B14F-4D97-AF65-F5344CB8AC3E}">
        <p14:creationId xmlns:p14="http://schemas.microsoft.com/office/powerpoint/2010/main" xmlns="" val="301707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GB" sz="1800" b="1" dirty="0">
                <a:solidFill>
                  <a:srgbClr val="001489"/>
                </a:solidFill>
                <a:effectLst/>
                <a:latin typeface="Gotham Narrow Book"/>
                <a:ea typeface="Arial" panose="020B0604020202020204" pitchFamily="34" charset="0"/>
                <a:cs typeface="Arial" panose="020B0604020202020204" pitchFamily="34" charset="0"/>
              </a:rPr>
              <a:t>2035 Picture of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Infrastructure and the enabling environment in the Western Cape are competitive, efficient, cost-effective and sustainable.</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Improved market access, lower trade barriers, and Western Cape interests are accommodated in national trade policies, agreements and incentives.</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Exporters have the necessary knowledge, capabilities, skills and support tools to export successfully.</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Vibrant and broad exporter ecosystems share intelligence and contacts and collectively address problems and opportunities.</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The Western Cape has an engaging brand, positive sentiment, a good reputation and strong sector brands and capabilities through which the province is seen as a desirable source of quality, reliable and cost-effective goods and services.</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Strong networks and support in targeted countries, including Africa, drive new exports and opportunities.</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Diversification of Western Cape exports and services allows for a wider range of specialisation and scaling of goods and services that input into a range of vertical sectors.</a:t>
            </a:r>
            <a:endParaRPr lang="en-GB" sz="1800" dirty="0">
              <a:effectLst/>
              <a:latin typeface="Arial" panose="020B0604020202020204" pitchFamily="34" charset="0"/>
              <a:ea typeface="Arial" panose="020B0604020202020204" pitchFamily="34" charset="0"/>
              <a:cs typeface="Symbol" panose="05050102010706020507" pitchFamily="18" charset="2"/>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16</a:t>
            </a:fld>
            <a:endParaRPr lang="en-US" dirty="0"/>
          </a:p>
        </p:txBody>
      </p:sp>
    </p:spTree>
    <p:extLst>
      <p:ext uri="{BB962C8B-B14F-4D97-AF65-F5344CB8AC3E}">
        <p14:creationId xmlns:p14="http://schemas.microsoft.com/office/powerpoint/2010/main" xmlns="" val="366341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GB" sz="1200" b="1" dirty="0">
                <a:solidFill>
                  <a:srgbClr val="001489"/>
                </a:solidFill>
                <a:effectLst/>
                <a:latin typeface="Gotham Narrow Book"/>
                <a:ea typeface="Arial" panose="020B0604020202020204" pitchFamily="34" charset="0"/>
                <a:cs typeface="Arial" panose="020B0604020202020204" pitchFamily="34" charset="0"/>
              </a:rPr>
              <a:t>Actions towards 2035 success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200" b="1" dirty="0">
                <a:solidFill>
                  <a:srgbClr val="001489"/>
                </a:solidFill>
                <a:effectLst/>
                <a:latin typeface="Gotham Narrow Book"/>
                <a:ea typeface="Arial" panose="020B0604020202020204" pitchFamily="34" charset="0"/>
                <a:cs typeface="Arial" panose="020B0604020202020204" pitchFamily="34" charset="0"/>
              </a:rPr>
              <a:t>1. 	Unlocking an enabling and competitive export environment</a:t>
            </a:r>
            <a:r>
              <a:rPr lang="en-GB" sz="1200" b="1" dirty="0">
                <a:solidFill>
                  <a:srgbClr val="0000CC"/>
                </a:solidFill>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Improving freight logistics </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Expanding Air Access</a:t>
            </a:r>
            <a:r>
              <a:rPr lang="en-ZA" sz="1100" dirty="0">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742950" marR="0" lvl="1" indent="-28575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Enhancing supportive compliance infrastructure and regulations</a:t>
            </a:r>
            <a:r>
              <a:rPr lang="en-ZA" sz="1100" dirty="0">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182880" marR="0" algn="just">
              <a:lnSpc>
                <a:spcPct val="115000"/>
              </a:lnSpc>
              <a:spcBef>
                <a:spcPts val="0"/>
              </a:spcBef>
              <a:spcAft>
                <a:spcPts val="0"/>
              </a:spcAft>
            </a:pPr>
            <a:r>
              <a:rPr lang="en-ZA" sz="1200" dirty="0">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1200" b="1" dirty="0">
                <a:solidFill>
                  <a:srgbClr val="001489"/>
                </a:solidFill>
                <a:effectLst/>
                <a:latin typeface="Gotham Narrow Book"/>
                <a:ea typeface="Arial" panose="020B0604020202020204" pitchFamily="34" charset="0"/>
                <a:cs typeface="Arial" panose="020B0604020202020204" pitchFamily="34" charset="0"/>
              </a:rPr>
              <a:t>2.	Strengthen and diversify the Western Cape export base</a:t>
            </a:r>
            <a:r>
              <a:rPr lang="en-GB" sz="1200" b="1" dirty="0">
                <a:solidFill>
                  <a:srgbClr val="0000CC"/>
                </a:solidFill>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Producing and using economic intelligence</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Enhancing and developing exporter ecosystems</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Developing and implementing export strategies and plans</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Strengthening export capabilities in identified industries </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Symbol" panose="05050102010706020507" pitchFamily="18" charset="2"/>
              </a:rPr>
              <a:t>Coordinating and leveraging the activities of other provincial departments</a:t>
            </a:r>
            <a:endParaRPr lang="en-GB" sz="1100" dirty="0">
              <a:effectLst/>
              <a:latin typeface="Arial" panose="020B0604020202020204" pitchFamily="34" charset="0"/>
              <a:ea typeface="Arial" panose="020B0604020202020204" pitchFamily="34" charset="0"/>
              <a:cs typeface="Symbol" panose="05050102010706020507" pitchFamily="18" charset="2"/>
            </a:endParaRPr>
          </a:p>
          <a:p>
            <a:pPr marL="228600" marR="0">
              <a:lnSpc>
                <a:spcPct val="115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200" b="1" dirty="0">
                <a:solidFill>
                  <a:srgbClr val="001489"/>
                </a:solidFill>
                <a:effectLst/>
                <a:latin typeface="Gotham Narrow Book"/>
                <a:ea typeface="Arial" panose="020B0604020202020204" pitchFamily="34" charset="0"/>
                <a:cs typeface="Arial" panose="020B0604020202020204" pitchFamily="34" charset="0"/>
              </a:rPr>
              <a:t>3.	Drive market access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Establishing and promoting a Western Cape brand</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Developing and implementing country marketing plans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Creating an enabling and facilitating environment in target countries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Identifying and pursuing export opportunities in Africa</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Strengthening intergovernmental coordination and advocacy</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Using technology for enhanced matchmaking</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80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Leveraging cross-selling opportunities</a:t>
            </a:r>
            <a:r>
              <a:rPr lang="en-ZA" sz="1100" dirty="0">
                <a:effectLst/>
                <a:latin typeface="Arial" panose="020B0604020202020204" pitchFamily="34" charset="0"/>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17</a:t>
            </a:fld>
            <a:endParaRPr lang="en-US" dirty="0"/>
          </a:p>
        </p:txBody>
      </p:sp>
    </p:spTree>
    <p:extLst>
      <p:ext uri="{BB962C8B-B14F-4D97-AF65-F5344CB8AC3E}">
        <p14:creationId xmlns:p14="http://schemas.microsoft.com/office/powerpoint/2010/main" xmlns="" val="2390470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b="1" dirty="0">
                <a:solidFill>
                  <a:srgbClr val="729A00"/>
                </a:solidFill>
                <a:effectLst/>
                <a:latin typeface="Gotham Narrow Medium"/>
                <a:ea typeface="Arial" panose="020B0604020202020204" pitchFamily="34" charset="0"/>
                <a:cs typeface="Times New Roman" panose="02020603050405020304" pitchFamily="18" charset="0"/>
              </a:rPr>
              <a:t>ENERGY RESILIENCE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b="1" dirty="0">
                <a:solidFill>
                  <a:srgbClr val="729A00"/>
                </a:solidFill>
                <a:effectLst/>
                <a:latin typeface="Gotham Narrow Medium"/>
                <a:ea typeface="Arial" panose="020B0604020202020204" pitchFamily="34" charset="0"/>
                <a:cs typeface="Times New Roman" panose="02020603050405020304" pitchFamily="18" charset="0"/>
              </a:rPr>
              <a:t>… and transitioning towards net zero carbon</a:t>
            </a:r>
          </a:p>
          <a:p>
            <a:pPr marL="0" marR="0">
              <a:lnSpc>
                <a:spcPct val="107000"/>
              </a:lnSpc>
              <a:spcBef>
                <a:spcPts val="0"/>
              </a:spcBef>
              <a:spcAft>
                <a:spcPts val="0"/>
              </a:spcAft>
            </a:pPr>
            <a:endParaRPr lang="en-ZA" sz="1800" b="1" dirty="0">
              <a:solidFill>
                <a:srgbClr val="729A00"/>
              </a:solidFill>
              <a:effectLst/>
              <a:latin typeface="Gotham Narrow Medium"/>
              <a:cs typeface="Times New Roman" panose="02020603050405020304" pitchFamily="18" charset="0"/>
            </a:endParaRPr>
          </a:p>
          <a:p>
            <a:pPr marL="0" marR="0">
              <a:lnSpc>
                <a:spcPct val="107000"/>
              </a:lnSpc>
              <a:spcBef>
                <a:spcPts val="0"/>
              </a:spcBef>
              <a:spcAft>
                <a:spcPts val="800"/>
              </a:spcAft>
            </a:pPr>
            <a:r>
              <a:rPr lang="en-ZA" sz="1200" dirty="0">
                <a:effectLst/>
                <a:latin typeface="Arial" panose="020B0604020202020204" pitchFamily="34" charset="0"/>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b="1" dirty="0">
                <a:solidFill>
                  <a:srgbClr val="729A00"/>
                </a:solidFill>
                <a:effectLst/>
                <a:latin typeface="Gotham Narrow Book"/>
                <a:ea typeface="Arial" panose="020B0604020202020204" pitchFamily="34" charset="0"/>
                <a:cs typeface="Times New Roman" panose="02020603050405020304" pitchFamily="18" charset="0"/>
              </a:rPr>
              <a:t>Go</a:t>
            </a:r>
            <a:r>
              <a:rPr lang="en-GB" sz="1200" b="1" dirty="0">
                <a:solidFill>
                  <a:srgbClr val="729A00"/>
                </a:solidFill>
                <a:effectLst/>
                <a:latin typeface="Gotham Narrow Book"/>
                <a:ea typeface="Arial" panose="020B0604020202020204" pitchFamily="34" charset="0"/>
                <a:cs typeface="Arial" panose="020B0604020202020204" pitchFamily="34" charset="0"/>
              </a:rPr>
              <a:t>al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1200" b="1" dirty="0">
                <a:solidFill>
                  <a:srgbClr val="8FAD15"/>
                </a:solidFill>
                <a:effectLst/>
                <a:latin typeface="Gotham Narrow Book"/>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1200" b="1" dirty="0">
                <a:solidFill>
                  <a:srgbClr val="8FAD15"/>
                </a:solidFill>
                <a:effectLst/>
                <a:latin typeface="Gotham Narrow Book"/>
                <a:ea typeface="Arial" panose="020B0604020202020204" pitchFamily="34" charset="0"/>
                <a:cs typeface="Arial" panose="020B0604020202020204" pitchFamily="34" charset="0"/>
              </a:rPr>
              <a:t>Reduce reliance of energy from Eskom of between 1 800 – 5700 MW by 2035, estimated to attract between R21.6-billion and R68.4-billion in related investment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1200" b="1" dirty="0">
                <a:solidFill>
                  <a:srgbClr val="8FAD15"/>
                </a:solidFill>
                <a:effectLst/>
                <a:latin typeface="Gotham Narrow Book"/>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800"/>
              </a:spcAft>
            </a:pPr>
            <a:r>
              <a:rPr lang="en-GB" sz="1200" b="1" dirty="0">
                <a:solidFill>
                  <a:srgbClr val="729A00"/>
                </a:solidFill>
                <a:effectLst/>
                <a:latin typeface="Gotham Narrow Book"/>
                <a:ea typeface="Arial" panose="020B0604020202020204" pitchFamily="34" charset="0"/>
                <a:cs typeface="Arial" panose="020B0604020202020204" pitchFamily="34" charset="0"/>
              </a:rPr>
              <a:t>Objective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70510" marR="539750">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Energy is low carbon, reliable, competitive, accessible, enabled and supplied at scale, and meets the energy-efficient demands of the economy, using data, analytical tools and new models of delivery and contributing towards net zero carbon targets</a:t>
            </a:r>
          </a:p>
          <a:p>
            <a:pPr marL="0" marR="0">
              <a:lnSpc>
                <a:spcPct val="107000"/>
              </a:lnSpc>
              <a:spcBef>
                <a:spcPts val="0"/>
              </a:spcBef>
              <a:spcAft>
                <a:spcPts val="0"/>
              </a:spcAft>
            </a:pPr>
            <a:r>
              <a:rPr lang="en-GB" dirty="0">
                <a:effectLst/>
              </a:rPr>
              <a:t/>
            </a:r>
            <a:br>
              <a:rPr lang="en-GB" dirty="0">
                <a:effectLst/>
              </a:rPr>
            </a:br>
            <a:r>
              <a:rPr lang="en-ZA" dirty="0">
                <a:effectLst/>
                <a:latin typeface="Gotham Narrow Book"/>
              </a:rPr>
              <a:t>Electricity is currently the number one binding constraint to economic growth and job creation, caused by the 6 GW shortfall in electricity production.  Over and above this, South Africa is one of the world’s most carbon-intensive economies, with dire implications for the climate, the environment and the economy. </a:t>
            </a:r>
            <a:r>
              <a:rPr lang="en-ZA" sz="1800" dirty="0">
                <a:effectLst/>
                <a:latin typeface="Gotham Narrow Book"/>
                <a:ea typeface="Arial" panose="020B0604020202020204" pitchFamily="34" charset="0"/>
                <a:cs typeface="Times New Roman" panose="02020603050405020304" pitchFamily="18" charset="0"/>
              </a:rPr>
              <a:t>The key energy thrusts that the Growth for Jobs Strategy seeks to address are: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ensuring the availability of affordable, reliable electricity supply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creating an enabling environment for the transition from fossil fuels to renewable sources of energy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leveraging the energy transition as a source of competitive advantage for the Western Cape’s economy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180340" marR="0" algn="just">
              <a:lnSpc>
                <a:spcPct val="115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b="1" dirty="0">
                <a:solidFill>
                  <a:srgbClr val="729A00"/>
                </a:solidFill>
                <a:effectLst/>
                <a:latin typeface="Gotham Narrow Book"/>
              </a:rPr>
              <a:t>National electricity crisis</a:t>
            </a:r>
            <a:endParaRPr lang="en-GB" sz="1800" b="1" dirty="0">
              <a:effectLst/>
              <a:latin typeface="Arial" panose="020B0604020202020204" pitchFamily="34"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The South African economy is 8−10% smaller as a direct consequence of load-shedding.  Accessing alternative sources of reliable energy is an economic imperative, as Eskom’s performance is unlikely to improve for the remainder of the decade. The Energy Availability Factor (</a:t>
            </a:r>
            <a:r>
              <a:rPr lang="en-ZA" sz="1800" dirty="0">
                <a:effectLst/>
                <a:latin typeface="Gotham Narrow Book"/>
                <a:ea typeface="Century Gothic" panose="020B0502020202020204" pitchFamily="34" charset="0"/>
                <a:cs typeface="Times New Roman" panose="02020603050405020304" pitchFamily="18" charset="0"/>
              </a:rPr>
              <a:t>EAF) will continue to decline primarily due to plant breakdowns and the decommissioning of Eskom coal plants by 2035.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Century Gothic" panose="020B0502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b="1" dirty="0">
                <a:solidFill>
                  <a:srgbClr val="729A00"/>
                </a:solidFill>
                <a:effectLst/>
                <a:latin typeface="Gotham Narrow Book"/>
              </a:rPr>
              <a:t>Western Cape has tremendous renewable-energy generation potential</a:t>
            </a:r>
            <a:endParaRPr lang="en-GB" sz="1800" b="1" dirty="0">
              <a:effectLst/>
              <a:latin typeface="Arial" panose="020B0604020202020204" pitchFamily="34"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South Africa has extremely good conditions for both wind and solar energy, with South Africa’s Renewable Energy Independent Power Producer (</a:t>
            </a:r>
            <a:r>
              <a:rPr lang="en-ZA" sz="1800" dirty="0">
                <a:effectLst/>
                <a:latin typeface="Gotham Narrow Book"/>
                <a:ea typeface="Century Gothic" panose="020B0502020202020204" pitchFamily="34" charset="0"/>
                <a:cs typeface="Times New Roman" panose="02020603050405020304" pitchFamily="18" charset="0"/>
              </a:rPr>
              <a:t>REIPP) </a:t>
            </a:r>
            <a:r>
              <a:rPr lang="en-ZA" sz="1800" dirty="0">
                <a:effectLst/>
                <a:latin typeface="Gotham Narrow Book"/>
                <a:ea typeface="Arial" panose="020B0604020202020204" pitchFamily="34" charset="0"/>
                <a:cs typeface="Times New Roman" panose="02020603050405020304" pitchFamily="18" charset="0"/>
              </a:rPr>
              <a:t>already attracting over R200-billion in private-sector investment.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The Western Cape, with its sound infrastructural base and conducive climate, has been the largest provincial beneficiary of FDI in renewable energy projects. Despite rapid growth and the potential to create 1.2 million jobs., renewable energy still represents a small share of the total amount of energy produced in South Africa.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tabLst>
                <a:tab pos="2865755" algn="ctr"/>
                <a:tab pos="5731510" algn="r"/>
                <a:tab pos="457200" algn="l"/>
              </a:tabLs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b="1" dirty="0">
                <a:solidFill>
                  <a:srgbClr val="729A00"/>
                </a:solidFill>
                <a:effectLst/>
                <a:latin typeface="Gotham Narrow Book"/>
              </a:rPr>
              <a:t>Share of electricity production from renewable sources </a:t>
            </a:r>
            <a:endParaRPr lang="en-GB" sz="1800" b="1" dirty="0">
              <a:effectLst/>
              <a:latin typeface="Arial" panose="020B0604020202020204" pitchFamily="34"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growing dominance of carbon border adjustment (CBA) mechanisms will increase the price of imports from carbon-intensive nations such as South Africa.  The impacts of climate change demand a response and the Western Cape Government has committed to net zero greenhouse gas (GHG) emissions by the year 2050.</a:t>
            </a:r>
          </a:p>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There is no simple solution to the energy crisis in South Africa. A total overhaul of the power sector, including increasing diversification and decentralisation of the energy supply is required</a:t>
            </a:r>
            <a:r>
              <a:rPr lang="en-ZA"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dirty="0">
                <a:effectLst/>
                <a:latin typeface="Arial" panose="020B0604020202020204" pitchFamily="34" charset="0"/>
                <a:ea typeface="Arial" panose="020B0604020202020204" pitchFamily="34" charset="0"/>
                <a:cs typeface="Times New Roman" panose="02020603050405020304" pitchFamily="18" charset="0"/>
              </a:rPr>
              <a:t/>
            </a:r>
            <a:br>
              <a:rPr lang="en-ZA" sz="1800" dirty="0">
                <a:effectLst/>
                <a:latin typeface="Arial" panose="020B0604020202020204" pitchFamily="34" charset="0"/>
                <a:ea typeface="Arial" panose="020B0604020202020204" pitchFamily="34" charset="0"/>
                <a:cs typeface="Times New Roman" panose="02020603050405020304" pitchFamily="18" charset="0"/>
              </a:rPr>
            </a:br>
            <a:endParaRPr lang="en-ZA" sz="1800" dirty="0">
              <a:effectLst/>
              <a:latin typeface="Gotham Narrow Book"/>
              <a:cs typeface="Times New Roman" panose="02020603050405020304" pitchFamily="18" charset="0"/>
            </a:endParaRPr>
          </a:p>
          <a:p>
            <a:pPr marL="270510" marR="539750">
              <a:spcBef>
                <a:spcPts val="0"/>
              </a:spcBef>
              <a:spcAft>
                <a:spcPts val="0"/>
              </a:spcAft>
            </a:pP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19</a:t>
            </a:fld>
            <a:endParaRPr lang="en-US" dirty="0"/>
          </a:p>
        </p:txBody>
      </p:sp>
    </p:spTree>
    <p:extLst>
      <p:ext uri="{BB962C8B-B14F-4D97-AF65-F5344CB8AC3E}">
        <p14:creationId xmlns:p14="http://schemas.microsoft.com/office/powerpoint/2010/main" xmlns="" val="3523654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pPr>
            <a:r>
              <a:rPr lang="en-GB" sz="1800" b="1" dirty="0">
                <a:solidFill>
                  <a:srgbClr val="729A00"/>
                </a:solidFill>
                <a:effectLst/>
                <a:latin typeface="Gotham Narrow Book"/>
                <a:ea typeface="Arial" panose="020B0604020202020204" pitchFamily="34" charset="0"/>
                <a:cs typeface="Arial" panose="020B0604020202020204" pitchFamily="34" charset="0"/>
              </a:rPr>
              <a:t>2035 Picture of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Western Cape has a clear energy plan that provides certainty and assurance to the private sector.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Western Cape has enabled the generation, procurement and trading of low-carbon energy by municipalities, the private sector and households.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Western Cape has a localised energy network, with supporting grid infrastructure.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Abundant, reliable, low-carbon energy is available to meet the needs of the growing Western Cape economy.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Businesses, citizens and government have adopted world-class energy-efficient production processes and operations and reduced the carbon intensity of their energy consumption.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province has a strong and well-informed energy ecosystem with international linkages to low carbon export products and services.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Western Cape has an export-ready green hydrogen hub in Saldanha Bay complimented by renewable energy</a:t>
            </a:r>
            <a:r>
              <a:rPr lang="en-ZA" sz="1800" dirty="0">
                <a:effectLst/>
                <a:latin typeface="Gotham Narrow Book"/>
                <a:ea typeface="Century Gothic" panose="020B0502020202020204" pitchFamily="34" charset="0"/>
                <a:cs typeface="Times New Roman" panose="02020603050405020304" pitchFamily="18" charset="0"/>
              </a:rPr>
              <a:t> value-chain manufacturing in Atlantis.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20</a:t>
            </a:fld>
            <a:endParaRPr lang="en-US" dirty="0"/>
          </a:p>
        </p:txBody>
      </p:sp>
    </p:spTree>
    <p:extLst>
      <p:ext uri="{BB962C8B-B14F-4D97-AF65-F5344CB8AC3E}">
        <p14:creationId xmlns:p14="http://schemas.microsoft.com/office/powerpoint/2010/main" xmlns="" val="421835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pPr>
            <a:r>
              <a:rPr lang="en-GB" sz="1200" b="1" dirty="0">
                <a:solidFill>
                  <a:srgbClr val="729A00"/>
                </a:solidFill>
                <a:effectLst/>
                <a:latin typeface="Gotham Narrow Book"/>
                <a:ea typeface="Arial" panose="020B0604020202020204" pitchFamily="34" charset="0"/>
                <a:cs typeface="Arial" panose="020B0604020202020204" pitchFamily="34" charset="0"/>
              </a:rPr>
              <a:t>Actions towards 2035 success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0"/>
              </a:spcAft>
            </a:pPr>
            <a:r>
              <a:rPr lang="en-GB" sz="1200" b="1" dirty="0">
                <a:solidFill>
                  <a:srgbClr val="729A00"/>
                </a:solidFill>
                <a:effectLst/>
                <a:latin typeface="Gotham Narrow Book"/>
                <a:ea typeface="Arial" panose="020B0604020202020204" pitchFamily="34" charset="0"/>
                <a:cs typeface="Arial" panose="020B0604020202020204" pitchFamily="34" charset="0"/>
              </a:rPr>
              <a:t>1. 	</a:t>
            </a:r>
            <a:r>
              <a:rPr lang="en-GB" sz="1100" b="1" dirty="0">
                <a:solidFill>
                  <a:srgbClr val="729A00"/>
                </a:solidFill>
                <a:effectLst/>
                <a:latin typeface="Gotham Narrow Book"/>
                <a:ea typeface="Arial" panose="020B0604020202020204" pitchFamily="34" charset="0"/>
                <a:cs typeface="Arial" panose="020B0604020202020204" pitchFamily="34" charset="0"/>
              </a:rPr>
              <a:t>Disaster mitigation and management (load-shedding impact reduction)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742950" marR="0" lvl="1" indent="-28575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Strengthening and co-ordinating the disaster mitigation and management system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0"/>
              </a:spcAft>
            </a:pPr>
            <a:r>
              <a:rPr lang="en-ZA" sz="1100" dirty="0">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0"/>
              </a:spcAft>
            </a:pPr>
            <a:r>
              <a:rPr lang="en-GB" sz="1100" b="1" dirty="0">
                <a:solidFill>
                  <a:srgbClr val="729A00"/>
                </a:solidFill>
                <a:effectLst/>
                <a:latin typeface="Gotham Narrow Book"/>
                <a:ea typeface="Arial" panose="020B0604020202020204" pitchFamily="34" charset="0"/>
                <a:cs typeface="Arial" panose="020B0604020202020204" pitchFamily="34" charset="0"/>
              </a:rPr>
              <a:t>2.	Energy efficiency at scale (demand management)</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Times New Roman" panose="02020603050405020304" pitchFamily="18" charset="0"/>
              </a:rPr>
              <a:t>Conducting provincial energy efficiency surveys and developing energy efficiency programmes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1100" b="1" dirty="0">
                <a:solidFill>
                  <a:srgbClr val="8FAD15"/>
                </a:solidFill>
                <a:effectLst/>
                <a:latin typeface="Gotham Narrow Book"/>
                <a:ea typeface="Arial" panose="020B0604020202020204" pitchFamily="34" charset="0"/>
                <a:cs typeface="Arial" panose="020B0604020202020204" pitchFamily="34" charset="0"/>
              </a:rPr>
              <a:t>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1100" b="1" dirty="0">
                <a:solidFill>
                  <a:srgbClr val="729A00"/>
                </a:solidFill>
                <a:effectLst/>
                <a:latin typeface="Gotham Narrow Book"/>
                <a:ea typeface="Arial" panose="020B0604020202020204" pitchFamily="34" charset="0"/>
                <a:cs typeface="Arial" panose="020B0604020202020204" pitchFamily="34" charset="0"/>
              </a:rPr>
              <a:t>3.	</a:t>
            </a:r>
            <a:r>
              <a:rPr lang="en-GB" sz="1200" b="1" dirty="0">
                <a:solidFill>
                  <a:srgbClr val="729A00"/>
                </a:solidFill>
                <a:effectLst/>
                <a:latin typeface="Gotham Narrow Book"/>
                <a:ea typeface="Arial" panose="020B0604020202020204" pitchFamily="34" charset="0"/>
                <a:cs typeface="Arial" panose="020B0604020202020204" pitchFamily="34" charset="0"/>
              </a:rPr>
              <a:t>Generation, procurement, and trading of low carbon energy</a:t>
            </a:r>
            <a:endParaRPr lang="en-GB" sz="1200" b="1" dirty="0">
              <a:solidFill>
                <a:srgbClr val="8FAD15"/>
              </a:solidFill>
              <a:effectLst/>
              <a:latin typeface="Gotham Narrow Book"/>
              <a:ea typeface="Arial" panose="020B060402020202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Streamlining processes for SSEG and wheeling, potentially creating a virtual power station</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Testing of individual municipal IPP procurement projects and implementing renewable energy solutions in municipalities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Making government land available for energy generation</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Considering the adoption of natural gas alternatives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Providing alternative energy support for SMMEs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Implementing a programme for Solar PV in schools and Western Cape Government buildings/facilities </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Stimulating the green energy market by developing a digital platform</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1100" b="1" dirty="0">
                <a:solidFill>
                  <a:srgbClr val="729A00"/>
                </a:solidFill>
                <a:effectLst/>
                <a:latin typeface="Gotham Narrow Book"/>
                <a:ea typeface="Arial" panose="020B0604020202020204" pitchFamily="34" charset="0"/>
                <a:cs typeface="Arial" panose="020B0604020202020204" pitchFamily="34" charset="0"/>
              </a:rPr>
              <a:t>4.	Increased investment in the energy sector</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Developing a Western Cape Just Energy Transition (JET) Investment Plan</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Establishing a project preparation facility to take identified projects to bankability</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Planning and forming partnerships to enable green hydrogen production</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Planning for an enabling environment for electric vehicles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Working with liquid fuels companies to encourage biofuel blending</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Encouraging local production of key renewable energy components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07000"/>
              </a:lnSpc>
              <a:spcBef>
                <a:spcPts val="0"/>
              </a:spcBef>
              <a:spcAft>
                <a:spcPts val="0"/>
              </a:spcAft>
            </a:pPr>
            <a:r>
              <a:rPr lang="en-GB" sz="1100" b="1" dirty="0">
                <a:solidFill>
                  <a:srgbClr val="729A00"/>
                </a:solidFill>
                <a:effectLst/>
                <a:latin typeface="Gotham Narrow Book"/>
                <a:ea typeface="Arial" panose="020B0604020202020204" pitchFamily="34" charset="0"/>
                <a:cs typeface="Arial" panose="020B0604020202020204" pitchFamily="34" charset="0"/>
              </a:rPr>
              <a:t>5.	Increased investment in the energy sector</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Developing a Western Cape Integrated Resource Plan</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100" dirty="0">
                <a:effectLst/>
                <a:latin typeface="Gotham Narrow Book"/>
                <a:ea typeface="Arial" panose="020B0604020202020204" pitchFamily="34" charset="0"/>
                <a:cs typeface="Arial" panose="020B0604020202020204" pitchFamily="34" charset="0"/>
              </a:rPr>
              <a:t>Developing strong partnerships and a strengthened ecosystem and resourcing economic intelligence capabilities</a:t>
            </a:r>
            <a:endParaRPr lang="en-GB" sz="11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21</a:t>
            </a:fld>
            <a:endParaRPr lang="en-US" dirty="0"/>
          </a:p>
        </p:txBody>
      </p:sp>
    </p:spTree>
    <p:extLst>
      <p:ext uri="{BB962C8B-B14F-4D97-AF65-F5344CB8AC3E}">
        <p14:creationId xmlns:p14="http://schemas.microsoft.com/office/powerpoint/2010/main" xmlns="" val="292872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22</a:t>
            </a:fld>
            <a:endParaRPr lang="en-US" dirty="0"/>
          </a:p>
        </p:txBody>
      </p:sp>
    </p:spTree>
    <p:extLst>
      <p:ext uri="{BB962C8B-B14F-4D97-AF65-F5344CB8AC3E}">
        <p14:creationId xmlns:p14="http://schemas.microsoft.com/office/powerpoint/2010/main" xmlns="" val="1154936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pPr>
            <a:r>
              <a:rPr lang="en-GB" sz="1200" b="1" dirty="0">
                <a:solidFill>
                  <a:srgbClr val="5B7F95"/>
                </a:solidFill>
                <a:effectLst/>
                <a:latin typeface="Gotham Narrow Book"/>
                <a:ea typeface="Arial" panose="020B0604020202020204" pitchFamily="34" charset="0"/>
                <a:cs typeface="Arial" panose="020B0604020202020204" pitchFamily="34" charset="0"/>
              </a:rPr>
              <a:t>Goal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200" b="1" dirty="0">
                <a:solidFill>
                  <a:srgbClr val="FFFFFF"/>
                </a:solidFill>
                <a:effectLst/>
                <a:latin typeface="Gotham Narrow Book"/>
                <a:ea typeface="Century Gothic" panose="020B0502020202020204" pitchFamily="34" charset="0"/>
                <a:cs typeface="Arial" panose="020B0604020202020204" pitchFamily="34" charset="0"/>
              </a:rPr>
              <a:t>Double the amount of water available for secondary and tertiary economic sectors (primarily from non-productive use) by 2035 and honour existing allocations to agriculture</a:t>
            </a:r>
            <a:r>
              <a:rPr lang="en-GB" sz="1200" b="1" dirty="0">
                <a:solidFill>
                  <a:srgbClr val="FFFFFF"/>
                </a:solidFill>
                <a:effectLst/>
                <a:latin typeface="Gotham Narrow Book"/>
                <a:ea typeface="Century Gothic" panose="020B0502020202020204" pitchFamily="34" charset="0"/>
              </a:rPr>
              <a:t>.</a:t>
            </a:r>
            <a:endParaRPr lang="en-GB" sz="1200" dirty="0">
              <a:solidFill>
                <a:srgbClr val="3B3838"/>
              </a:solidFill>
              <a:effectLst/>
              <a:latin typeface="Arial" panose="020B0604020202020204" pitchFamily="34" charset="0"/>
              <a:ea typeface="Arial" panose="020B0604020202020204" pitchFamily="34" charset="0"/>
            </a:endParaRPr>
          </a:p>
          <a:p>
            <a:pPr marL="283210" marR="0" indent="-283210">
              <a:lnSpc>
                <a:spcPct val="115000"/>
              </a:lnSpc>
              <a:spcBef>
                <a:spcPts val="0"/>
              </a:spcBef>
              <a:spcAft>
                <a:spcPts val="0"/>
              </a:spcAft>
            </a:pPr>
            <a:r>
              <a:rPr lang="en-GB" sz="1200" b="1" dirty="0">
                <a:solidFill>
                  <a:srgbClr val="5B7F95"/>
                </a:solidFill>
                <a:effectLst/>
                <a:latin typeface="Gotham Narrow Book"/>
                <a:ea typeface="Arial" panose="020B0604020202020204" pitchFamily="34" charset="0"/>
                <a:cs typeface="Arial" panose="020B0604020202020204" pitchFamily="34" charset="0"/>
              </a:rPr>
              <a:t> </a:t>
            </a:r>
          </a:p>
          <a:p>
            <a:pPr marL="283210" marR="0" indent="-283210">
              <a:lnSpc>
                <a:spcPct val="115000"/>
              </a:lnSpc>
              <a:spcBef>
                <a:spcPts val="0"/>
              </a:spcBef>
              <a:spcAft>
                <a:spcPts val="0"/>
              </a:spcAft>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a:lnSpc>
                <a:spcPct val="107000"/>
              </a:lnSpc>
              <a:spcBef>
                <a:spcPts val="0"/>
              </a:spcBef>
              <a:spcAft>
                <a:spcPts val="800"/>
              </a:spcAft>
            </a:pPr>
            <a:r>
              <a:rPr lang="en-GB" sz="1200" b="1" dirty="0">
                <a:solidFill>
                  <a:srgbClr val="5B7F95"/>
                </a:solidFill>
                <a:effectLst/>
                <a:latin typeface="Gotham Narrow Book"/>
                <a:ea typeface="Arial" panose="020B0604020202020204" pitchFamily="34" charset="0"/>
                <a:cs typeface="Arial" panose="020B0604020202020204" pitchFamily="34" charset="0"/>
              </a:rPr>
              <a:t>Objective Statement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The province will have optimised and increased water supply, integrated the management of water resources, and enhanced the adaptive capacity of business and citizens with respect to water usage to improve resilience, competitiveness, and quality of life for all its people, so that it has sufficient water supply to achieve its economic growth aspirations.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200" dirty="0">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200" dirty="0">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As populations and economies grow, the need for water increases. Indeed, given the importance of water to all production processes. Constraints in water provision translate directly into slower economic growth and reduced economic opportunities. The Western Cape’s experience with severe drought illustrated the impact that poor water security has on citizens and the economy. The key challenges facing the province are the distribution, management, and availability of water, with climate change deepening these challenges.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200" b="1" dirty="0">
              <a:solidFill>
                <a:srgbClr val="5B7F95"/>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b="1" dirty="0">
                <a:solidFill>
                  <a:srgbClr val="5B7F95"/>
                </a:solidFill>
                <a:effectLst/>
                <a:latin typeface="Gotham Narrow Book"/>
                <a:ea typeface="Arial" panose="020B0604020202020204" pitchFamily="34" charset="0"/>
                <a:cs typeface="Times New Roman" panose="02020603050405020304" pitchFamily="18" charset="0"/>
              </a:rPr>
              <a:t>Changing our relationship with water</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dirty="0">
                <a:effectLst/>
                <a:latin typeface="Gotham Narrow Book"/>
                <a:ea typeface="Century Gothic" panose="020B0502020202020204" pitchFamily="34" charset="0"/>
                <a:cs typeface="Times New Roman" panose="02020603050405020304" pitchFamily="18" charset="0"/>
              </a:rPr>
              <a:t>Despite being </a:t>
            </a:r>
            <a:r>
              <a:rPr lang="en-ZA" sz="1200" dirty="0">
                <a:effectLst/>
                <a:latin typeface="Gotham Narrow Book"/>
                <a:ea typeface="Arial" panose="020B0604020202020204" pitchFamily="34" charset="0"/>
                <a:cs typeface="Times New Roman" panose="02020603050405020304" pitchFamily="18" charset="0"/>
              </a:rPr>
              <a:t>among the top 30 most water-stressed countries in the world (ranked 29), </a:t>
            </a:r>
            <a:r>
              <a:rPr lang="en-ZA" sz="1200" dirty="0">
                <a:effectLst/>
                <a:latin typeface="Gotham Narrow Book"/>
                <a:ea typeface="Century Gothic" panose="020B0502020202020204" pitchFamily="34" charset="0"/>
                <a:cs typeface="Times New Roman" panose="02020603050405020304" pitchFamily="18" charset="0"/>
              </a:rPr>
              <a:t>South Africa </a:t>
            </a:r>
            <a:r>
              <a:rPr lang="en-ZA" sz="1200" dirty="0">
                <a:effectLst/>
                <a:latin typeface="Gotham Narrow Book"/>
                <a:ea typeface="Arial" panose="020B0604020202020204" pitchFamily="34" charset="0"/>
                <a:cs typeface="Times New Roman" panose="02020603050405020304" pitchFamily="18" charset="0"/>
              </a:rPr>
              <a:t>consumes about 233 litres per person/day compared to the international benchmark of 180 litres per person/day.</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Although the Western Cape has limited control over its global impacts, climate change can serve as a driver for proactive investment in climate adaptation. If the Western Cape were to become a national leader in water and climate resilience, by 2040, the province’s economy would grow by up to 15%, with a commensurate 12.4% increase in jobs and the overall cost of living would decrease.</a:t>
            </a:r>
            <a:r>
              <a:rPr lang="en-ZA" sz="1200" baseline="30000" dirty="0">
                <a:effectLst/>
                <a:latin typeface="Gotham Narrow Book"/>
                <a:ea typeface="Arial" panose="020B0604020202020204" pitchFamily="34" charset="0"/>
                <a:cs typeface="Times New Roman" panose="02020603050405020304" pitchFamily="18" charset="0"/>
              </a:rPr>
              <a: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The Western Cape Water Supply System (WCWSS) consists of six dams, pump stations, pipelines, and tunnels. The WCWSS water demand modelling undertaken by the DWS indicates five demand growth scenarios and the committed supply interventions. (See scenarios below).</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200" dirty="0">
                <a:effectLst/>
                <a:latin typeface="Gotham Narrow Book"/>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tabLst>
                <a:tab pos="2865755" algn="ctr"/>
                <a:tab pos="5731510" algn="r"/>
                <a:tab pos="457200" algn="l"/>
              </a:tabLst>
            </a:pPr>
            <a:r>
              <a:rPr lang="en-ZA" sz="1200" dirty="0">
                <a:effectLst/>
                <a:latin typeface="Gotham Narrow Book"/>
                <a:ea typeface="Arial" panose="020B0604020202020204" pitchFamily="34" charset="0"/>
                <a:cs typeface="Times New Roman" panose="02020603050405020304" pitchFamily="18" charset="0"/>
              </a:rPr>
              <a:t>The provincial Economic Water Resilience Strategic Framework maps out the various steps to support business in reducing overall water consumption and use, through audits, targets and risks, water efficiency interventions, onsite re-use of water and alternative water supply. Guided by the strategic framework, the 2021 </a:t>
            </a:r>
          </a:p>
          <a:p>
            <a:pPr marL="0" marR="0" algn="just">
              <a:lnSpc>
                <a:spcPct val="107000"/>
              </a:lnSpc>
              <a:spcBef>
                <a:spcPts val="0"/>
              </a:spcBef>
              <a:spcAft>
                <a:spcPts val="0"/>
              </a:spcAft>
              <a:tabLst>
                <a:tab pos="2865755" algn="ctr"/>
                <a:tab pos="5731510" algn="r"/>
                <a:tab pos="457200" algn="l"/>
              </a:tabLst>
            </a:pPr>
            <a:r>
              <a:rPr lang="en-ZA" sz="1200" b="1" dirty="0">
                <a:effectLst/>
                <a:latin typeface="Gotham Narrow Book"/>
                <a:ea typeface="Arial" panose="020B0604020202020204" pitchFamily="34" charset="0"/>
                <a:cs typeface="Times New Roman" panose="02020603050405020304" pitchFamily="18" charset="0"/>
              </a:rPr>
              <a:t>Western Cape Water Resilience Plan</a:t>
            </a:r>
            <a:r>
              <a:rPr lang="en-ZA" sz="1200" dirty="0">
                <a:effectLst/>
                <a:latin typeface="Gotham Narrow Book"/>
                <a:ea typeface="Arial" panose="020B0604020202020204" pitchFamily="34" charset="0"/>
                <a:cs typeface="Times New Roman" panose="02020603050405020304" pitchFamily="18" charset="0"/>
              </a:rPr>
              <a:t>, which comprises a set of inter-disciplinary and comprehensive reports, provides the most recent situation analysis and guides all economic water resilience interventions.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tabLst>
                <a:tab pos="2865755" algn="ctr"/>
                <a:tab pos="5731510" algn="r"/>
                <a:tab pos="457200" algn="l"/>
              </a:tabLst>
            </a:pPr>
            <a:r>
              <a:rPr lang="en-ZA" sz="1200" b="1" dirty="0">
                <a:effectLst/>
                <a:latin typeface="Arial" panose="020B0604020202020204" pitchFamily="34" charset="0"/>
                <a:ea typeface="Arial" panose="020B0604020202020204" pitchFamily="34" charset="0"/>
                <a:cs typeface="Times New Roman" panose="02020603050405020304" pitchFamily="18"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85750" marR="0" indent="-285750">
              <a:lnSpc>
                <a:spcPct val="107000"/>
              </a:lnSpc>
              <a:spcBef>
                <a:spcPts val="0"/>
              </a:spcBef>
              <a:spcAft>
                <a:spcPts val="800"/>
              </a:spcAft>
            </a:pPr>
            <a:r>
              <a:rPr lang="en-GB" sz="1200" b="1" dirty="0">
                <a:solidFill>
                  <a:srgbClr val="5B7F95"/>
                </a:solidFill>
                <a:effectLst/>
                <a:latin typeface="Arial" panose="020B0604020202020204" pitchFamily="34" charset="0"/>
                <a:ea typeface="Arial" panose="020B0604020202020204" pitchFamily="34" charset="0"/>
                <a:cs typeface="Arial" panose="020B0604020202020204" pitchFamily="34" charset="0"/>
              </a:rPr>
              <a:t>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23</a:t>
            </a:fld>
            <a:endParaRPr lang="en-US" dirty="0"/>
          </a:p>
        </p:txBody>
      </p:sp>
    </p:spTree>
    <p:extLst>
      <p:ext uri="{BB962C8B-B14F-4D97-AF65-F5344CB8AC3E}">
        <p14:creationId xmlns:p14="http://schemas.microsoft.com/office/powerpoint/2010/main" xmlns="" val="143869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tabLst>
                <a:tab pos="2865755" algn="ctr"/>
                <a:tab pos="5731510" algn="r"/>
                <a:tab pos="457200" algn="l"/>
              </a:tabLs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C00000"/>
                </a:solidFill>
                <a:effectLst/>
                <a:latin typeface="Gotham Narrow Medium"/>
                <a:ea typeface="Arial" panose="020B0604020202020204" pitchFamily="34" charset="0"/>
                <a:cs typeface="Times New Roman" panose="02020603050405020304" pitchFamily="18" charset="0"/>
              </a:rPr>
              <a:t>Understanding our problem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dirty="0">
                <a:effectLst/>
              </a:rPr>
              <a:t/>
            </a:r>
            <a:br>
              <a:rPr lang="en-GB" dirty="0">
                <a:effectLst/>
              </a:rPr>
            </a:br>
            <a:r>
              <a:rPr lang="en-ZA" dirty="0">
                <a:effectLst/>
                <a:latin typeface="Gotham Narrow Book"/>
              </a:rPr>
              <a:t>The Growth for Jobs Strategy seeks to address the high unemployment rate by achieving significant economic growth. </a:t>
            </a:r>
            <a:r>
              <a:rPr lang="en-ZA" sz="1800" b="1" dirty="0">
                <a:solidFill>
                  <a:srgbClr val="C00000"/>
                </a:solidFill>
                <a:effectLst/>
                <a:latin typeface="Gotham Narrow Book"/>
                <a:ea typeface="Arial" panose="020B0604020202020204" pitchFamily="34" charset="0"/>
                <a:cs typeface="Times New Roman" panose="02020603050405020304" pitchFamily="18" charset="0"/>
              </a:rPr>
              <a:t>South Africa is not immune to global realities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As an open economy, global trends and events affect South Africa both directly and indirectly. The Covid-19 pandemic-induced</a:t>
            </a:r>
            <a:r>
              <a:rPr lang="en-ZA" sz="1800" baseline="30000" dirty="0">
                <a:effectLst/>
                <a:latin typeface="Gotham Narrow Book"/>
                <a:ea typeface="Arial" panose="020B0604020202020204" pitchFamily="34" charset="0"/>
                <a:cs typeface="Times New Roman" panose="02020603050405020304" pitchFamily="18" charset="0"/>
              </a:rPr>
              <a:t> </a:t>
            </a:r>
            <a:r>
              <a:rPr lang="en-ZA" sz="1800" dirty="0">
                <a:effectLst/>
                <a:latin typeface="Gotham Narrow Book"/>
                <a:ea typeface="Arial" panose="020B0604020202020204" pitchFamily="34" charset="0"/>
                <a:cs typeface="Times New Roman" panose="02020603050405020304" pitchFamily="18" charset="0"/>
              </a:rPr>
              <a:t>recession in 2020 highlighted the global interdependence of economic and social structures. The same is true of the conflict in Ukraine, which impacted domestic food, energy, and feedstock prices leading serious inflationary consequences. Central banks were slow to respond with interest rate hikes, eventually taking action aggressively. While the Russia-Ukraine war remains a downside risk, inflation is expected to return to target levels over the medium-term.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800" b="1" dirty="0">
              <a:solidFill>
                <a:srgbClr val="C00000"/>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b="1" dirty="0">
                <a:solidFill>
                  <a:srgbClr val="C00000"/>
                </a:solidFill>
                <a:effectLst/>
                <a:latin typeface="Gotham Narrow Book"/>
                <a:ea typeface="Arial" panose="020B0604020202020204" pitchFamily="34" charset="0"/>
                <a:cs typeface="Times New Roman" panose="02020603050405020304" pitchFamily="18" charset="0"/>
              </a:rPr>
              <a:t>South Africa’s economic performance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South Africa’s economic growth is likely to slow to 0.8% in 2023 (Figure 1). As a result, gross domestic product (GDP) per capita may only recover to its pre-pandemic levels by the end of 2024. </a:t>
            </a:r>
          </a:p>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1800" b="1" dirty="0">
                <a:effectLst/>
                <a:latin typeface="Gotham Narrow Book"/>
                <a:ea typeface="Arial" panose="020B0604020202020204" pitchFamily="34" charset="0"/>
                <a:cs typeface="Arial" panose="020B0604020202020204" pitchFamily="34" charset="0"/>
              </a:rPr>
              <a:t>Figure </a:t>
            </a:r>
            <a:r>
              <a:rPr lang="en-ZA" sz="1800" b="1" dirty="0">
                <a:effectLst/>
                <a:latin typeface="Gotham Narrow Book"/>
                <a:ea typeface="Arial" panose="020B0604020202020204" pitchFamily="34" charset="0"/>
                <a:cs typeface="Times New Roman" panose="02020603050405020304" pitchFamily="18" charset="0"/>
              </a:rPr>
              <a:t>1</a:t>
            </a:r>
            <a:r>
              <a:rPr lang="en-GB" sz="1800" b="1" dirty="0">
                <a:effectLst/>
                <a:latin typeface="Gotham Narrow Book"/>
                <a:ea typeface="Arial" panose="020B0604020202020204" pitchFamily="34" charset="0"/>
                <a:cs typeface="Arial" panose="020B0604020202020204" pitchFamily="34" charset="0"/>
              </a:rPr>
              <a:t>: South Africa and Western Cape GDP growth rate (2019−2026)</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i="1" dirty="0">
                <a:effectLst/>
                <a:latin typeface="Gotham Narrow Book"/>
                <a:ea typeface="Arial" panose="020B0604020202020204" pitchFamily="34" charset="0"/>
                <a:cs typeface="Times New Roman" panose="02020603050405020304" pitchFamily="18" charset="0"/>
              </a:rPr>
              <a:t>Source: IHS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800" dirty="0">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Economic, financial, and fiscal conditions remain stressed. The growth recovery is tepid and below the pathway required to make meaningful inroads into the chronic challenges of poverty, inequality and unemployment facing South Africa. For the best part of two decades, unemployment has been stubbornly high, recently reaching a record-high rate of 35%, excluding discouraged job seekers. Periodic and intrusive power shortages weigh heavily on the production capacity of all sectors in both the formal and informal economy.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many reasons for South Africa’s disappointing growth performance include poor policy choices, declining governance, especially increased corruption, and increasingly unsound macroeconomic fundamentals, especially the rate at which public debt has been rising.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To meaningfully reduce unemployment and poverty, it is generally recognised that South Africa needs an annual growth rate approaching 6%. This will require significant fixed capital investments (i.e., in long-term assets, such as factories, buildings, land and equipment) that generate employment. These investments would, in turn, add to aggregate demand in the economy and stimulate further fixed investments. However, this cannot be achieved as long as local and foreign savings are used to finance consumption spending.</a:t>
            </a:r>
          </a:p>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b="1" dirty="0">
                <a:solidFill>
                  <a:srgbClr val="C00000"/>
                </a:solidFill>
                <a:effectLst/>
                <a:latin typeface="Gotham Narrow Book"/>
                <a:ea typeface="Arial" panose="020B0604020202020204" pitchFamily="34" charset="0"/>
                <a:cs typeface="Times New Roman" panose="02020603050405020304" pitchFamily="18" charset="0"/>
              </a:rPr>
              <a:t>Western Cape economy’s shoots of opportunity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performance of the Western Cape economy is shaped and constrained by the broader national context – e.g., national fiscal and monetary policy, international trade protocols and agreements, policing, sovereign risk levels, policy uncertainty, etc.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A ‘snapshot’ view of the provincial economy is given below:</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It is the third-largest provincial economy, accounting for approximately 14% of the national GDP, after KwaZulu-Natal (approximately 15%) and Gauteng (approximately 30%).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primary sector constitutes less than 5%, the secondary sector just over 20%, and the tertiary sector almost 75% of gross value added (GVA).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Agriculture constitutes only 4% of the Western Cape’s economy but is a large contributor to employment. The province’s contribution to the country’s GVA in agriculture is above 20%, and over 50% of the province’s exports originate in the agricultural sector.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More than 40% of exports are destined for the European Union and North America.</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province is relatively urbanised.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Both the level of human capital and the quality of life (as measured by employment, life expectancy, literacy, etc.) are somewhat higher than national averages.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Although above 20%, the province’s unemployment rate is significantly lower than the national average.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Income and wealth inequality in the Western Cape remains a challenge, as in the rest of the country.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Over the past decade growth rates in the Western Cape have been in line with the national economy, which entered a protracted economic downturn at the end of 2013. Between 2014 and 2021, South Africa’s real GDP dipped to below its trend level, averaging 1% per year. The Western Cape’s real economic growth averaged slightly higher, at 1.2% per year.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600"/>
              </a:spcAft>
            </a:pPr>
            <a:r>
              <a:rPr lang="en-GB" sz="1800" b="1" dirty="0">
                <a:solidFill>
                  <a:srgbClr val="3B3838"/>
                </a:solidFill>
                <a:effectLst/>
                <a:latin typeface="Gotham Narrow Book"/>
                <a:ea typeface="Arial" panose="020B0604020202020204" pitchFamily="34" charset="0"/>
              </a:rPr>
              <a:t>Figure 2: Western Cape unemployment (2020Q2–2022Q3)</a:t>
            </a:r>
            <a:endParaRPr lang="en-GB" sz="1800" b="1" dirty="0">
              <a:solidFill>
                <a:srgbClr val="3B3838"/>
              </a:solidFill>
              <a:effectLst/>
              <a:latin typeface="Arial" panose="020B0604020202020204" pitchFamily="34" charset="0"/>
              <a:ea typeface="Arial" panose="020B0604020202020204" pitchFamily="34" charset="0"/>
            </a:endParaRPr>
          </a:p>
          <a:p>
            <a:pPr marL="0" marR="0" algn="just">
              <a:lnSpc>
                <a:spcPct val="107000"/>
              </a:lnSpc>
              <a:spcBef>
                <a:spcPts val="0"/>
              </a:spcBef>
              <a:spcAft>
                <a:spcPts val="800"/>
              </a:spcAft>
            </a:pPr>
            <a:r>
              <a:rPr lang="en-ZA" sz="1800" i="1" dirty="0">
                <a:effectLst/>
                <a:latin typeface="Gotham Narrow Book"/>
                <a:ea typeface="Arial" panose="020B0604020202020204" pitchFamily="34" charset="0"/>
                <a:cs typeface="Times New Roman" panose="02020603050405020304" pitchFamily="18" charset="0"/>
              </a:rPr>
              <a:t>Source: Stats SA</a:t>
            </a:r>
          </a:p>
          <a:p>
            <a:pPr marL="0" marR="0" algn="just">
              <a:lnSpc>
                <a:spcPct val="107000"/>
              </a:lnSpc>
              <a:spcBef>
                <a:spcPts val="0"/>
              </a:spcBef>
              <a:spcAft>
                <a:spcPts val="800"/>
              </a:spcAft>
            </a:pPr>
            <a:endParaRPr lang="en-ZA" sz="1800" i="1" dirty="0">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In the fourth quarter of 2022, the Western Cape had a working-age population of 4.93 million people and an overall unemployment rate of 22.5%. Of the 1.5 million citizens who were not economically active, 106 000 people were discouraged job seekers, while of the 3.35 million people in the narrow labour force, 2.60 million were employed and 752 000 unemployed.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b="1" dirty="0">
                <a:solidFill>
                  <a:srgbClr val="C00000"/>
                </a:solidFill>
                <a:effectLst/>
                <a:latin typeface="Gotham Narrow Book"/>
                <a:ea typeface="Arial" panose="020B0604020202020204" pitchFamily="34" charset="0"/>
                <a:cs typeface="Times New Roman" panose="02020603050405020304" pitchFamily="18" charset="0"/>
              </a:rPr>
              <a:t>What is holding back inclusive economic growth?</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highlight>
                  <a:srgbClr val="FFFF00"/>
                </a:highlight>
                <a:latin typeface="Gotham Narrow Book"/>
                <a:ea typeface="Arial" panose="020B0604020202020204" pitchFamily="34" charset="0"/>
                <a:cs typeface="Times New Roman" panose="02020603050405020304" pitchFamily="18" charset="0"/>
              </a:rPr>
              <a:t>L</a:t>
            </a:r>
            <a:r>
              <a:rPr lang="en-ZA" sz="1800" dirty="0">
                <a:effectLst/>
                <a:latin typeface="Gotham Narrow Book"/>
                <a:ea typeface="Arial" panose="020B0604020202020204" pitchFamily="34" charset="0"/>
                <a:cs typeface="Times New Roman" panose="02020603050405020304" pitchFamily="18" charset="0"/>
              </a:rPr>
              <a:t>ong-term growth is the result of an economy accumulating new sources of productive capacity, e.g., human and physical capital, new technologies, entrepreneurial capabilities and increasing capabilities to deploy those productive capabilities in more efficient ways (e.g., through improved technologies and the building of social institutions that promote growth, such as efficient contract enforcement and sound property rights).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lack of growth in the South African economy is the consequence of the failure to accumulate productive capabilities and the erosion of some of the institutional underpinnings of efficient production. Thus, investment in fixed capital has been slow and in some areas – most notably energy – has failed to keep up with the rate of depreciation of existing assets, leading to a real decline in productive capacity with negative implications for the rest of the economy.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endParaRPr lang="en-ZA" sz="1800" b="1" dirty="0">
              <a:solidFill>
                <a:srgbClr val="C00000"/>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b="1" dirty="0">
                <a:solidFill>
                  <a:srgbClr val="C00000"/>
                </a:solidFill>
                <a:effectLst/>
                <a:latin typeface="Gotham Narrow Book"/>
                <a:ea typeface="Arial" panose="020B0604020202020204" pitchFamily="34" charset="0"/>
                <a:cs typeface="Times New Roman" panose="02020603050405020304" pitchFamily="18" charset="0"/>
              </a:rPr>
              <a:t>Productivity is a prerequisite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Productivity is a prerequisite for international competitiveness and economic growth and development. Multi-factor productivity (MFP) or total factor productivity (TFP) reflects the overall efficiency with which labour and capital inputs are used together in production. For an average country, the TFP accounts for 60% of the growth in output per </a:t>
            </a:r>
            <a:r>
              <a:rPr lang="en-ZA" sz="1800" dirty="0" err="1">
                <a:effectLst/>
                <a:latin typeface="Gotham Narrow Book"/>
                <a:ea typeface="Arial" panose="020B0604020202020204" pitchFamily="34" charset="0"/>
                <a:cs typeface="Times New Roman" panose="02020603050405020304" pitchFamily="18" charset="0"/>
              </a:rPr>
              <a:t>worker.A</a:t>
            </a:r>
            <a:r>
              <a:rPr lang="en-ZA" sz="1800" dirty="0">
                <a:effectLst/>
                <a:latin typeface="Gotham Narrow Book"/>
                <a:ea typeface="Arial" panose="020B0604020202020204" pitchFamily="34" charset="0"/>
                <a:cs typeface="Times New Roman" panose="02020603050405020304" pitchFamily="18" charset="0"/>
              </a:rPr>
              <a:t> key factor behind slow GDP growth is the 1.2% decline in the Western Cape’s TFP between 2016 and 2020.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Growth for Jobs Strategy is, therefore, committed to raising the overall productivity of the Western Cape economy, through horizontal enablement and supporting private-sector-led market stimulation and growth opportunities. The focus on sustainability offers opportunities to enhance productivity, as the circular economy will enable the region to derive greater use from each resource unit and require fewer resource inputs.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70510" marR="539750">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a:t>
            </a:fld>
            <a:endParaRPr lang="en-US" dirty="0"/>
          </a:p>
        </p:txBody>
      </p:sp>
    </p:spTree>
    <p:extLst>
      <p:ext uri="{BB962C8B-B14F-4D97-AF65-F5344CB8AC3E}">
        <p14:creationId xmlns:p14="http://schemas.microsoft.com/office/powerpoint/2010/main" xmlns="" val="3122985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pPr>
            <a:r>
              <a:rPr lang="en-GB" sz="1800" b="1" dirty="0">
                <a:solidFill>
                  <a:srgbClr val="5B7F95"/>
                </a:solidFill>
                <a:effectLst/>
                <a:latin typeface="Gotham Narrow Book"/>
                <a:ea typeface="Arial" panose="020B0604020202020204" pitchFamily="34" charset="0"/>
                <a:cs typeface="Arial" panose="020B0604020202020204" pitchFamily="34" charset="0"/>
              </a:rPr>
              <a:t>2035 Picture of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Economic water security and resilience are secured and give businesses confidence.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Western Cape industries are efficient and waterwise with reliable, de-risked local supply chains.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Western Cape companies and sectors uphold best practice water efficiency benchmarks.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Water assurances mean that the Western Cape can expand and diversify sectors, such as agriculture, </a:t>
            </a:r>
            <a:r>
              <a:rPr lang="en-ZA" sz="1800" dirty="0" err="1">
                <a:effectLst/>
                <a:latin typeface="Gotham Narrow Book"/>
                <a:ea typeface="Arial" panose="020B0604020202020204" pitchFamily="34" charset="0"/>
                <a:cs typeface="Times New Roman" panose="02020603050405020304" pitchFamily="18" charset="0"/>
              </a:rPr>
              <a:t>agri</a:t>
            </a:r>
            <a:r>
              <a:rPr lang="en-ZA" sz="1800" dirty="0">
                <a:effectLst/>
                <a:latin typeface="Gotham Narrow Book"/>
                <a:ea typeface="Arial" panose="020B0604020202020204" pitchFamily="34" charset="0"/>
                <a:cs typeface="Times New Roman" panose="02020603050405020304" pitchFamily="18" charset="0"/>
              </a:rPr>
              <a:t>-processing and light manufacturing industries.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People have ready access to clean, potable water resulting in improved productivity and quality of life.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Investment in ecological infrastructure enables water release for productive use.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Western Cape has a thriving water technology sector with demonstrable proof of success and the potential to export innovative water solutions to other countries.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Western Cape develops and implements best practice, sustainable, innovative municipal business models with respect to water and water management.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Investment is provided to meet future water demand, as well as for water efficiency, conservation, and environmental infrastructure.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24</a:t>
            </a:fld>
            <a:endParaRPr lang="en-US" dirty="0"/>
          </a:p>
        </p:txBody>
      </p:sp>
    </p:spTree>
    <p:extLst>
      <p:ext uri="{BB962C8B-B14F-4D97-AF65-F5344CB8AC3E}">
        <p14:creationId xmlns:p14="http://schemas.microsoft.com/office/powerpoint/2010/main" xmlns="" val="776156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pPr>
            <a:r>
              <a:rPr lang="en-GB" sz="1800" b="1" dirty="0">
                <a:solidFill>
                  <a:srgbClr val="5B7F95"/>
                </a:solidFill>
                <a:effectLst/>
                <a:latin typeface="Gotham Narrow Book"/>
                <a:ea typeface="Arial" panose="020B0604020202020204" pitchFamily="34" charset="0"/>
                <a:cs typeface="Arial" panose="020B0604020202020204" pitchFamily="34" charset="0"/>
              </a:rPr>
              <a:t>Actions towards 2035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1. 	Supply-side management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Conducting a study of the water supply value chain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Optimising water supply at source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Reviewing and revising municipal water bylaws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Monitoring groundwater quality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2.	Infrastructure maintenance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Expanding ‘smart’ water systems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tabLst>
                <a:tab pos="57150" algn="l"/>
              </a:tabLst>
            </a:pPr>
            <a:r>
              <a:rPr lang="en-ZA" sz="1800" dirty="0">
                <a:effectLst/>
                <a:latin typeface="Gotham Narrow Book"/>
                <a:ea typeface="Arial" panose="020B0604020202020204" pitchFamily="34" charset="0"/>
                <a:cs typeface="Times New Roman" panose="02020603050405020304" pitchFamily="18" charset="0"/>
              </a:rPr>
              <a:t>Developing a provincial energy efficiency programme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Improving supply-chain management processes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Prioritising the maintenance of the waterways and canals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3.	Demand-side management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Collecting accurate, real-time data and intelligence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resourcing, and implementing a sustained provincial economic water resilience programme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tabLst>
                <a:tab pos="514350" algn="l"/>
              </a:tabLst>
            </a:pPr>
            <a:r>
              <a:rPr lang="en-ZA" sz="1800" dirty="0">
                <a:effectLst/>
                <a:latin typeface="Gotham Narrow Book"/>
                <a:ea typeface="Arial" panose="020B0604020202020204" pitchFamily="34" charset="0"/>
                <a:cs typeface="Arial" panose="020B0604020202020204" pitchFamily="34" charset="0"/>
              </a:rPr>
              <a:t>Targeting industrial areas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a behavioural change programme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Identifying and addressing regulatory challenges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Incorporating water sensitive design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3114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4.	Coordinated water infrastructure oversight and 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Undertaking appropriate and coordinated water governance planning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Collaborating and coordinating with respect to water infrastructure 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Providing clear policies to businesses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Funding regional water innovation hubs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5B7F95"/>
                </a:solidFill>
                <a:effectLst/>
                <a:latin typeface="Gotham Narrow Book"/>
                <a:ea typeface="Arial" panose="020B0604020202020204" pitchFamily="34" charset="0"/>
                <a:cs typeface="Arial" panose="020B0604020202020204" pitchFamily="34" charset="0"/>
              </a:rPr>
              <a:t>5.	Alternative water costing models for municipalities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De-coupling water service charges from sanitation charges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Innovating around a shift in the municipal revenue model</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r>
              <a:rPr lang="en-ZA" sz="1800" dirty="0">
                <a:effectLst/>
                <a:latin typeface="Gotham Narrow Book"/>
                <a:ea typeface="Arial" panose="020B0604020202020204" pitchFamily="34" charset="0"/>
                <a:cs typeface="Arial" panose="020B0604020202020204" pitchFamily="34" charset="0"/>
              </a:rPr>
              <a:t>Exploring risk-sharing and co-financing arrangements</a:t>
            </a:r>
            <a:r>
              <a:rPr lang="en-ZA" sz="1800" dirty="0">
                <a:effectLst/>
                <a:latin typeface="Arial" panose="020B0604020202020204" pitchFamily="34" charset="0"/>
                <a:ea typeface="Arial" panose="020B0604020202020204" pitchFamily="34" charset="0"/>
              </a:rPr>
              <a:t> </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25</a:t>
            </a:fld>
            <a:endParaRPr lang="en-US" dirty="0"/>
          </a:p>
        </p:txBody>
      </p:sp>
    </p:spTree>
    <p:extLst>
      <p:ext uri="{BB962C8B-B14F-4D97-AF65-F5344CB8AC3E}">
        <p14:creationId xmlns:p14="http://schemas.microsoft.com/office/powerpoint/2010/main" xmlns="" val="76664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ZA" sz="1800" b="1" dirty="0">
              <a:solidFill>
                <a:srgbClr val="BA0C2F"/>
              </a:solidFill>
              <a:effectLst/>
              <a:latin typeface="Gotham Narrow Medium"/>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b="1" dirty="0">
                <a:solidFill>
                  <a:srgbClr val="BA0C2F"/>
                </a:solidFill>
                <a:effectLst/>
                <a:latin typeface="Gotham Narrow Medium"/>
                <a:ea typeface="Arial" panose="020B0604020202020204" pitchFamily="34" charset="0"/>
                <a:cs typeface="Times New Roman" panose="02020603050405020304" pitchFamily="18" charset="0"/>
              </a:rPr>
              <a:t>Partnering for TECHNOLOGY AND INNOVATION</a:t>
            </a:r>
          </a:p>
          <a:p>
            <a:pPr marL="0" marR="0">
              <a:lnSpc>
                <a:spcPct val="107000"/>
              </a:lnSpc>
              <a:spcBef>
                <a:spcPts val="0"/>
              </a:spcBef>
              <a:spcAft>
                <a:spcPts val="0"/>
              </a:spcAft>
            </a:pPr>
            <a:endParaRPr lang="en-ZA" sz="1800" b="1" dirty="0">
              <a:solidFill>
                <a:srgbClr val="BA0C2F"/>
              </a:solidFill>
              <a:effectLst/>
              <a:latin typeface="Gotham Narrow Medium"/>
              <a:ea typeface="Arial" panose="020B0604020202020204" pitchFamily="34" charset="0"/>
              <a:cs typeface="Times New Roman" panose="02020603050405020304" pitchFamily="18" charset="0"/>
            </a:endParaRPr>
          </a:p>
          <a:p>
            <a:pPr marL="228600" marR="0" indent="-228600">
              <a:lnSpc>
                <a:spcPct val="107000"/>
              </a:lnSpc>
              <a:spcBef>
                <a:spcPts val="0"/>
              </a:spcBef>
              <a:spcAft>
                <a:spcPts val="800"/>
              </a:spcAft>
            </a:pPr>
            <a:r>
              <a:rPr lang="en-GB" sz="1800" b="1" dirty="0">
                <a:solidFill>
                  <a:srgbClr val="BA0C2F"/>
                </a:solidFill>
                <a:effectLst/>
                <a:latin typeface="Gotham Narrow Book"/>
                <a:ea typeface="Arial" panose="020B0604020202020204" pitchFamily="34" charset="0"/>
                <a:cs typeface="Arial" panose="020B0604020202020204" pitchFamily="34" charset="0"/>
              </a:rPr>
              <a:t>Goal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800" b="1" dirty="0">
                <a:solidFill>
                  <a:srgbClr val="FFFFFF"/>
                </a:solidFill>
                <a:effectLst/>
                <a:latin typeface="Gotham Narrow Book"/>
                <a:ea typeface="Century Gothic" panose="020B0502020202020204" pitchFamily="34" charset="0"/>
              </a:rPr>
              <a:t>By 2035, research and development expenditure will increase by 300% in real terms, reaching R35-billion and venture capital deals will total R20-billion</a:t>
            </a:r>
            <a:endParaRPr lang="en-GB" sz="1800" dirty="0">
              <a:solidFill>
                <a:srgbClr val="3B3838"/>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ZA" sz="1800" b="1" dirty="0">
                <a:solidFill>
                  <a:srgbClr val="BA0C2F"/>
                </a:solidFill>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b="1" dirty="0">
                <a:solidFill>
                  <a:srgbClr val="BA0C2F"/>
                </a:solidFill>
                <a:effectLst/>
                <a:latin typeface="Gotham Narrow Book"/>
                <a:ea typeface="Arial" panose="020B0604020202020204" pitchFamily="34" charset="0"/>
                <a:cs typeface="Arial" panose="020B0604020202020204" pitchFamily="34" charset="0"/>
              </a:rPr>
              <a:t>Objective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The Western Cape is the tech, start-up and venture capital and innovation and design capital of Africa, through robust business, government and community innovation (supported by academia), with strong technology ecosystems and centres of excellence in a range of industries and opportunities, with a supportive enabling environment, and where the adoption of appropriate technology and accessible innovation leads to an improvement in the Global Innovation Index and the productivity and competitiveness of the regional economy.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GB" dirty="0">
                <a:effectLst/>
              </a:rPr>
              <a:t/>
            </a:r>
            <a:br>
              <a:rPr lang="en-GB" dirty="0">
                <a:effectLst/>
              </a:rPr>
            </a:br>
            <a:r>
              <a:rPr lang="en-ZA" dirty="0">
                <a:effectLst/>
                <a:latin typeface="Gotham Narrow Book"/>
              </a:rPr>
              <a:t>Changes in technology are the only source of permanent increases in productivity, while </a:t>
            </a:r>
            <a:r>
              <a:rPr lang="en-ZA" b="1" dirty="0">
                <a:effectLst/>
                <a:latin typeface="Gotham Narrow Book"/>
              </a:rPr>
              <a:t>R&amp;D investment causes 50% of output growth and 75% of productivity growth</a:t>
            </a:r>
            <a:r>
              <a:rPr lang="en-ZA" dirty="0">
                <a:effectLst/>
                <a:latin typeface="Gotham Narrow Book"/>
              </a:rPr>
              <a:t>.   </a:t>
            </a:r>
            <a:r>
              <a:rPr lang="en-GB" dirty="0">
                <a:effectLst/>
              </a:rPr>
              <a:t> </a:t>
            </a:r>
            <a:r>
              <a:rPr lang="en-ZA" sz="1800" dirty="0">
                <a:effectLst/>
                <a:latin typeface="Gotham Narrow Book"/>
                <a:ea typeface="Arial" panose="020B0604020202020204" pitchFamily="34" charset="0"/>
                <a:cs typeface="Times New Roman" panose="02020603050405020304" pitchFamily="18" charset="0"/>
              </a:rPr>
              <a:t> </a:t>
            </a:r>
          </a:p>
          <a:p>
            <a:pPr marL="0" marR="0" algn="just">
              <a:lnSpc>
                <a:spcPct val="107000"/>
              </a:lnSpc>
              <a:spcBef>
                <a:spcPts val="0"/>
              </a:spcBef>
              <a:spcAft>
                <a:spcPts val="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Technologically and innovatively driven firms drive economy-wide productivity gains through resource efficiency. Innovative firms use cooperation with higher education institutions to commercialise R&amp;D and spur new economic activity. The strength and depth of these processes are crucial for a region’s competitiveness.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b="1" dirty="0">
                <a:solidFill>
                  <a:srgbClr val="BA0C2F"/>
                </a:solidFill>
                <a:effectLst/>
                <a:latin typeface="Gotham Narrow Book"/>
                <a:ea typeface="Arial" panose="020B0604020202020204" pitchFamily="34" charset="0"/>
                <a:cs typeface="Times New Roman" panose="02020603050405020304" pitchFamily="18" charset="0"/>
              </a:rPr>
              <a:t>South Africa needs expand innovation and Research and Development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gulf between the country’s R&amp;D targets and its performance is stark and widening, with expenditure just 62% of the targeted 1.1% of GDP. If the target of 1.1% of GDP is met, this could translate into R54-billion growth by 2024. Furthermore, the private sector should ideally contribute over 50% of gross expenditure on R&amp;D but only contributed 31% in 2019. At the same time, the Western Cape has growing tech and start-up enterprises that can be further expanded with a greater focus on enabling R&amp;D.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spcBef>
                <a:spcPts val="0"/>
              </a:spcBef>
              <a:spcAft>
                <a:spcPts val="0"/>
              </a:spcAft>
            </a:pPr>
            <a:r>
              <a:rPr lang="en-ZA" sz="1800" dirty="0">
                <a:solidFill>
                  <a:srgbClr val="000000"/>
                </a:solidFill>
                <a:effectLst/>
                <a:latin typeface="Gotham Narrow Book"/>
                <a:ea typeface="Arial" panose="020B0604020202020204" pitchFamily="34" charset="0"/>
              </a:rPr>
              <a:t> </a:t>
            </a:r>
            <a:endParaRPr lang="en-GB" sz="1800" dirty="0">
              <a:solidFill>
                <a:srgbClr val="000000"/>
              </a:solidFill>
              <a:effectLst/>
              <a:latin typeface="Arial" panose="020B0604020202020204" pitchFamily="34" charset="0"/>
              <a:ea typeface="Arial" panose="020B0604020202020204" pitchFamily="34" charset="0"/>
            </a:endParaRPr>
          </a:p>
          <a:p>
            <a:pPr marL="0" marR="0" algn="ctr">
              <a:lnSpc>
                <a:spcPct val="107000"/>
              </a:lnSpc>
              <a:spcBef>
                <a:spcPts val="0"/>
              </a:spcBef>
              <a:spcAft>
                <a:spcPts val="800"/>
              </a:spcAft>
            </a:pPr>
            <a:r>
              <a:rPr lang="en-GB" sz="1800" b="1" kern="1200" dirty="0">
                <a:solidFill>
                  <a:srgbClr val="3B3838"/>
                </a:solidFill>
                <a:effectLst/>
                <a:latin typeface="Gotham Narrow Book"/>
                <a:ea typeface="Calibri" panose="020F0502020204030204" pitchFamily="34" charset="0"/>
                <a:cs typeface="Times New Roman" panose="02020603050405020304" pitchFamily="18" charset="0"/>
              </a:rPr>
              <a:t>“…in 2019, the gross tertiary enrolment rate was 53.8% in China, 55.1% in Brazil, 42.8% in Mexico but just 23.9% in South Africa”.</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dirty="0">
                <a:effectLst/>
                <a:latin typeface="Gotham Narrow Book"/>
              </a:rPr>
              <a:t>Higher education institutions are key actors in the regional innovation system. Knowledge can be transferred to local businesses, or start-ups can be created. </a:t>
            </a:r>
            <a:r>
              <a:rPr lang="en-ZA" sz="1800" dirty="0">
                <a:effectLst/>
                <a:latin typeface="Gotham Narrow Book"/>
                <a:ea typeface="Arial" panose="020B0604020202020204" pitchFamily="34" charset="0"/>
                <a:cs typeface="Times New Roman" panose="02020603050405020304" pitchFamily="18" charset="0"/>
              </a:rPr>
              <a:t>Despite being home to world-class innovations, in 2020, the country had 25 patent applications per million population, compared to the average of 641 for upper middle-income countries. South Africa has the potential and talent for further ground-breaking R&amp;D that can be commercialised, but this needs to be unlocked by additional and more synchronised 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b="1" dirty="0">
                <a:solidFill>
                  <a:srgbClr val="C00000"/>
                </a:solidFill>
                <a:effectLst/>
                <a:latin typeface="Gotham Narrow Book"/>
                <a:ea typeface="Arial" panose="020B0604020202020204" pitchFamily="34" charset="0"/>
                <a:cs typeface="Times New Roman" panose="02020603050405020304" pitchFamily="18" charset="0"/>
              </a:rPr>
              <a:t>Firms need to adopt technology and </a:t>
            </a:r>
            <a:r>
              <a:rPr lang="en-ZA" sz="1800" b="1" dirty="0">
                <a:solidFill>
                  <a:srgbClr val="BA0C2F"/>
                </a:solidFill>
                <a:effectLst/>
                <a:latin typeface="Gotham Narrow Book"/>
                <a:ea typeface="Arial" panose="020B0604020202020204" pitchFamily="34" charset="0"/>
                <a:cs typeface="Times New Roman" panose="02020603050405020304" pitchFamily="18" charset="0"/>
              </a:rPr>
              <a:t>innovation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In 2020, 70% of South African firms in manufacturing and services used email for conducting business, while only 36% of firms had websites. The implication is that South African businesses are not fully utilising the productivity and competitiveness improvements offered by technology.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b="1" dirty="0">
                <a:solidFill>
                  <a:srgbClr val="BA0C2F"/>
                </a:solidFill>
                <a:effectLst/>
                <a:latin typeface="Gotham Narrow Book"/>
                <a:ea typeface="Arial" panose="020B0604020202020204" pitchFamily="34" charset="0"/>
                <a:cs typeface="Times New Roman" panose="02020603050405020304" pitchFamily="18" charset="0"/>
              </a:rPr>
              <a:t>The Western Cape must embrace the opportunities as Africa’s innovation and tech hub</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overall value of the digital economy ranges between 4.5% and 22.5% of global GDP, depending on which definitions and measures are used. According to the definition used by the World Bank, the size of the global digital economy is expected to be the </a:t>
            </a:r>
            <a:r>
              <a:rPr lang="en-ZA" sz="1800" b="1" dirty="0">
                <a:effectLst/>
                <a:latin typeface="Gotham Narrow Book"/>
                <a:ea typeface="Arial" panose="020B0604020202020204" pitchFamily="34" charset="0"/>
                <a:cs typeface="Times New Roman" panose="02020603050405020304" pitchFamily="18" charset="0"/>
              </a:rPr>
              <a:t>fastest-growing component of most economies..  </a:t>
            </a:r>
            <a:r>
              <a:rPr lang="en-ZA" sz="1800" dirty="0">
                <a:effectLst/>
                <a:latin typeface="Gotham Narrow Book"/>
                <a:ea typeface="Arial" panose="020B0604020202020204" pitchFamily="34" charset="0"/>
                <a:cs typeface="Times New Roman" panose="02020603050405020304" pitchFamily="18" charset="0"/>
              </a:rPr>
              <a:t>In 2020, South Africa’s ‘internet economy’ was valued at $21.55-billion, or about 6.51% of GDP, and is expected to grow to more than $125-billion, or 12.92% of GDP by 2050.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Western Cape is South Africa’s key node of this growth, being the home to 39 tech ecosystem accelerators.  These high performing hubs has attracted the highest number of venture capital firms in Africa and, in 2020, a total of $88-million was invested into tech start-ups in Cape Town.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tabLst>
                <a:tab pos="2865755" algn="ctr"/>
                <a:tab pos="5731510" algn="r"/>
                <a:tab pos="457200" algn="l"/>
              </a:tabLst>
            </a:pPr>
            <a:r>
              <a:rPr lang="en-ZA"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dirty="0">
                <a:effectLst/>
                <a:latin typeface="Gotham Narrow Book"/>
                <a:ea typeface="Arial" panose="020B0604020202020204" pitchFamily="34" charset="0"/>
                <a:cs typeface="Times New Roman" panose="02020603050405020304" pitchFamily="18" charset="0"/>
              </a:rPr>
              <a:t>Innovation</a:t>
            </a:r>
            <a:r>
              <a:rPr lang="en-ZA" sz="1200" dirty="0">
                <a:effectLst/>
                <a:latin typeface="Gotham Narrow Book"/>
                <a:ea typeface="Arial" panose="020B0604020202020204" pitchFamily="34" charset="0"/>
                <a:cs typeface="Times New Roman" panose="02020603050405020304" pitchFamily="18" charset="0"/>
              </a:rPr>
              <a:t> can be understood as “the multi-stage process whereby organisations transform ideas into new/improved products, service or processes, in order to compete and differentiate themselves successfully in their marketplace”. Technology, inclusive of digital technology, is the creation, usage and knowledge of tools, techniques, crafts, systems or methods to solve a problem or serve a purpose or end. Innovation and technology are therefore not synonymous but are inter-related in that technology is often a driver and enabler of the proliferation and evolution of innovation.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27</a:t>
            </a:fld>
            <a:endParaRPr lang="en-US" dirty="0"/>
          </a:p>
        </p:txBody>
      </p:sp>
    </p:spTree>
    <p:extLst>
      <p:ext uri="{BB962C8B-B14F-4D97-AF65-F5344CB8AC3E}">
        <p14:creationId xmlns:p14="http://schemas.microsoft.com/office/powerpoint/2010/main" xmlns="" val="2286526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GB" sz="1800" b="1" dirty="0">
                <a:solidFill>
                  <a:srgbClr val="BA0C2F"/>
                </a:solidFill>
                <a:effectLst/>
                <a:latin typeface="Gotham Narrow Book"/>
                <a:ea typeface="Arial" panose="020B0604020202020204" pitchFamily="34" charset="0"/>
                <a:cs typeface="Arial" panose="020B0604020202020204" pitchFamily="34" charset="0"/>
              </a:rPr>
              <a:t>2035 Picture of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A digitally transformed and enabled Western Cape that establishes and develops digital businesses (from start-ups to corporates).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A strengthened technology and innovation ecosystem that significantly contributes to a strong virtuous cycle of growth.</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right technology skills which are available in the right place at the right time, coupled with the appropriate digital and hybrid infrastructure, enable enterprises to invest and locate their technology and commercial businesses.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sustained emergence of a wide range of research-based innovation results in an extensive, diverse pipeline of commercialised opportunities that attracts a strong venture capital base.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Government becomes a catalyst for innovations in the province, helping to drive uptake through its embrace of innovative private-sector solutions to service delivery.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Networks of local innovation hubs, ecosystems and centres of excellence have international standing and reputations and attract foreign talent and financing.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The private sector has an energised culture of R&amp;D, innovation and technology adaptation, supported by an enabling environment.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r>
              <a:rPr lang="en-ZA" sz="1800" dirty="0">
                <a:effectLst/>
                <a:latin typeface="Gotham Narrow Book"/>
                <a:ea typeface="Arial" panose="020B0604020202020204" pitchFamily="34" charset="0"/>
                <a:cs typeface="Times New Roman" panose="02020603050405020304" pitchFamily="18" charset="0"/>
              </a:rPr>
              <a:t>Citizens have positive feedback options to government through innovation/digital mechanisms, creating </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28</a:t>
            </a:fld>
            <a:endParaRPr lang="en-US" dirty="0"/>
          </a:p>
        </p:txBody>
      </p:sp>
    </p:spTree>
    <p:extLst>
      <p:ext uri="{BB962C8B-B14F-4D97-AF65-F5344CB8AC3E}">
        <p14:creationId xmlns:p14="http://schemas.microsoft.com/office/powerpoint/2010/main" xmlns="" val="906974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nSpc>
                <a:spcPct val="107000"/>
              </a:lnSpc>
              <a:spcBef>
                <a:spcPts val="0"/>
              </a:spcBef>
              <a:spcAft>
                <a:spcPts val="800"/>
              </a:spcAft>
            </a:pPr>
            <a:r>
              <a:rPr lang="en-GB" sz="1800" b="1" dirty="0">
                <a:solidFill>
                  <a:srgbClr val="BA0C2F"/>
                </a:solidFill>
                <a:effectLst/>
                <a:latin typeface="Gotham Narrow Book"/>
                <a:ea typeface="Arial" panose="020B0604020202020204" pitchFamily="34" charset="0"/>
                <a:cs typeface="Arial" panose="020B0604020202020204" pitchFamily="34" charset="0"/>
              </a:rPr>
              <a:t>Actions towards 2035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1. 	Strengthen ease of doing business and promote ecosystems of technology and innovation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Addressing regulatory and legal reform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Building and supporting networks in the technology and innovation ecosystems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Establishing a sandbox for emerging technologies and innovation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Investigating the establishment of a challenge fund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Strengthening the catalytic role of universities and support for research chairs at universities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a single, comprehensive entrepreneurial/innovation portal</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2.	Establish the Western Cape as a venture capital hub for start-ups and scale-ups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Improving ease of doing business, including exchange control and intellectual property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Investigating incentives to attract and support start-ups and growth-orientated business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Facilitating the growth of venture capital funds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Strengthening the finance and funding ecosystem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gn="just">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3.	Stimulate growth of and demand for innovation and technology start-ups and scale-ups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Positioning and marketing the Western Cape as Africa’s hub of venture capital, digital, tech, innovation and start-ups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Promoting the uptake of technology and innovation within industries and verticals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Enabling SMMEs to take up technology</a:t>
            </a: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Driving the Western Cape Government to be more outward-facing in terms of innovation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BA0C2F"/>
                </a:solidFill>
                <a:effectLst/>
                <a:latin typeface="Gotham Narrow Book"/>
                <a:ea typeface="Arial" panose="020B0604020202020204" pitchFamily="34" charset="0"/>
                <a:cs typeface="Arial" panose="020B0604020202020204" pitchFamily="34" charset="0"/>
              </a:rPr>
              <a:t>4.	Supporting human capital development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Introducing practical postgraduate ICT and tech conversion programmes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Strengthening the digital skills foundation at school level and adapting the education system</a:t>
            </a: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ZA" sz="1800" dirty="0">
                <a:effectLst/>
                <a:latin typeface="Gotham Narrow Book"/>
              </a:rPr>
              <a:t>Economic growth requires economic infrastructure, which supports productive activities and social infrastructure, which enables the functionality of communities. While all infrastructure is prioritised, particular attention is needed on infrastructure for connectivity, which includes both the movement of goods and people and digital connectivity.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29</a:t>
            </a:fld>
            <a:endParaRPr lang="en-US" dirty="0"/>
          </a:p>
        </p:txBody>
      </p:sp>
    </p:spTree>
    <p:extLst>
      <p:ext uri="{BB962C8B-B14F-4D97-AF65-F5344CB8AC3E}">
        <p14:creationId xmlns:p14="http://schemas.microsoft.com/office/powerpoint/2010/main" xmlns="" val="1565871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ZA" sz="1000" b="1" dirty="0">
                <a:solidFill>
                  <a:srgbClr val="660066"/>
                </a:solidFill>
                <a:effectLst/>
                <a:latin typeface="Gotham Narrow Medium"/>
                <a:ea typeface="Arial" panose="020B0604020202020204" pitchFamily="34" charset="0"/>
                <a:cs typeface="Times New Roman" panose="02020603050405020304" pitchFamily="18" charset="0"/>
              </a:rPr>
              <a:t>Connecting through INFRASTRUCTURE and DIGITALISATION</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a:p>
            <a:pPr marL="0" marR="0">
              <a:lnSpc>
                <a:spcPct val="107000"/>
              </a:lnSpc>
              <a:spcBef>
                <a:spcPts val="0"/>
              </a:spcBef>
              <a:spcAft>
                <a:spcPts val="800"/>
              </a:spcAft>
            </a:pPr>
            <a:r>
              <a:rPr lang="en-GB" sz="1800" b="1" dirty="0">
                <a:solidFill>
                  <a:srgbClr val="660066"/>
                </a:solidFill>
                <a:effectLst/>
                <a:latin typeface="Gotham Narrow Book"/>
                <a:ea typeface="Arial" panose="020B0604020202020204" pitchFamily="34" charset="0"/>
                <a:cs typeface="Arial" panose="020B0604020202020204" pitchFamily="34" charset="0"/>
              </a:rPr>
              <a:t>Goal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800" b="1" dirty="0">
                <a:solidFill>
                  <a:srgbClr val="FFFFFF"/>
                </a:solidFill>
                <a:effectLst/>
                <a:latin typeface="Gotham Narrow Book"/>
                <a:ea typeface="Century Gothic" panose="020B0502020202020204" pitchFamily="34" charset="0"/>
              </a:rPr>
              <a:t>By 2035, the Western Cape economy will have the infrastructure required to support and enable a R1-trillion economy and public sector capital investment in the Western Cape will be 10% of regional GDP.</a:t>
            </a:r>
            <a:endParaRPr lang="en-GB" sz="1800" dirty="0">
              <a:solidFill>
                <a:srgbClr val="3B3838"/>
              </a:solidFill>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ZA" sz="1800" b="1" dirty="0">
                <a:solidFill>
                  <a:srgbClr val="0000CC"/>
                </a:solidFill>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1800" b="1" dirty="0">
                <a:solidFill>
                  <a:srgbClr val="660066"/>
                </a:solidFill>
                <a:effectLst/>
                <a:latin typeface="Gotham Narrow Book"/>
                <a:ea typeface="Arial" panose="020B0604020202020204" pitchFamily="34" charset="0"/>
                <a:cs typeface="Arial" panose="020B0604020202020204" pitchFamily="34" charset="0"/>
              </a:rPr>
              <a:t>Objective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70510" marR="539750">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To coordinate, prioritise, plan, and implement the timeous delivery of relevant and smart infrastructural solutions (physical, digital and hybrid) to support break-out economic growth and a connected economy, providing flexible, resilient infrastructure that intelligently connects spaces, places, and people, transforms lives and delivers sustainable value to the economy of the Western Cape.</a:t>
            </a:r>
            <a:r>
              <a:rPr lang="en-GB" sz="1800" dirty="0">
                <a:effectLst/>
              </a:rPr>
              <a:t> </a:t>
            </a:r>
            <a:endParaRPr lang="en-GB" sz="1800" dirty="0"/>
          </a:p>
          <a:p>
            <a:pPr marL="0" marR="0" algn="just">
              <a:lnSpc>
                <a:spcPct val="107000"/>
              </a:lnSpc>
              <a:spcBef>
                <a:spcPts val="0"/>
              </a:spcBef>
              <a:spcAft>
                <a:spcPts val="0"/>
              </a:spcAft>
            </a:pPr>
            <a:endParaRPr lang="en-ZA" sz="1800" b="1" dirty="0">
              <a:solidFill>
                <a:srgbClr val="660066"/>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endParaRPr lang="en-ZA" sz="1800" b="1" dirty="0">
              <a:solidFill>
                <a:srgbClr val="660066"/>
              </a:solidFill>
              <a:effectLst/>
              <a:latin typeface="Gotham Narrow Book"/>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b="1" dirty="0">
                <a:solidFill>
                  <a:srgbClr val="660066"/>
                </a:solidFill>
                <a:effectLst/>
                <a:latin typeface="Gotham Narrow Book"/>
                <a:ea typeface="Arial" panose="020B0604020202020204" pitchFamily="34" charset="0"/>
                <a:cs typeface="Times New Roman" panose="02020603050405020304" pitchFamily="18" charset="0"/>
              </a:rPr>
              <a:t>Economic infrastructure has deteriorated nationally due to underinvestment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Economic infrastructure – under direct control of national departments and SOEs – represents the most immediate and binding constraint on provincial economic growth prospects.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1800" b="1" dirty="0">
                <a:solidFill>
                  <a:srgbClr val="660066"/>
                </a:solidFill>
                <a:effectLst/>
                <a:latin typeface="Gotham Narrow Book"/>
                <a:ea typeface="Arial" panose="020B0604020202020204" pitchFamily="34" charset="0"/>
                <a:cs typeface="Arial" panose="020B0604020202020204" pitchFamily="34" charset="0"/>
              </a:rPr>
              <a:t>Public-sector investment needs to enable growth</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Public sector infrastructure investment sits at 4.1% of GDP (2022), - against a target of 10%.   It is estimated that one-third of infrastructure expenditure is lost as a result of inefficiency due to governance-related challenges. State </a:t>
            </a:r>
            <a:r>
              <a:rPr lang="en-GB" sz="1800" dirty="0" err="1">
                <a:solidFill>
                  <a:srgbClr val="3B3838"/>
                </a:solidFill>
                <a:effectLst/>
                <a:latin typeface="Gotham Narrow Book"/>
                <a:ea typeface="Calibri" panose="020F0502020204030204" pitchFamily="34" charset="0"/>
              </a:rPr>
              <a:t>Owneed</a:t>
            </a:r>
            <a:r>
              <a:rPr lang="en-GB" sz="1800" dirty="0">
                <a:solidFill>
                  <a:srgbClr val="3B3838"/>
                </a:solidFill>
                <a:effectLst/>
                <a:latin typeface="Gotham Narrow Book"/>
                <a:ea typeface="Calibri" panose="020F0502020204030204" pitchFamily="34" charset="0"/>
              </a:rPr>
              <a:t> Entities have struggled to allocate and deliver infrastructure efficiently and effectively, undermining the country’s macroeconomic stability.  Municipalities have also continuously underspent on conditional grants and increasingly, have not collected sufficient revenue to finance capital infrastructure.</a:t>
            </a:r>
            <a:r>
              <a:rPr lang="en-GB" sz="1800" baseline="30000" dirty="0">
                <a:solidFill>
                  <a:srgbClr val="3B3838"/>
                </a:solidFill>
                <a:effectLst/>
                <a:latin typeface="Gotham Narrow Book"/>
                <a:ea typeface="Calibri" panose="020F0502020204030204" pitchFamily="34" charset="0"/>
              </a:rPr>
              <a:t> </a:t>
            </a:r>
            <a:r>
              <a:rPr lang="en-GB" sz="1800" dirty="0">
                <a:solidFill>
                  <a:srgbClr val="3B3838"/>
                </a:solidFill>
                <a:effectLst/>
                <a:latin typeface="Gotham Narrow Book"/>
                <a:ea typeface="Calibri" panose="020F0502020204030204" pitchFamily="34" charset="0"/>
              </a:rPr>
              <a:t>  The impact of the expenditure decline and inefficiencies is reflected in the 2022 SAICE Report, where South Africa’s public infrastructure received a ‘D’, signifying that overall it is at risk of failure, although the grades vary across sectors. </a:t>
            </a:r>
            <a:endParaRPr lang="en-GB" sz="1800" dirty="0">
              <a:solidFill>
                <a:srgbClr val="3B3838"/>
              </a:solidFill>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sz="1800" b="1" dirty="0">
                <a:solidFill>
                  <a:srgbClr val="660066"/>
                </a:solidFill>
                <a:effectLst/>
                <a:latin typeface="Gotham Narrow Book"/>
                <a:ea typeface="Arial" panose="020B0604020202020204" pitchFamily="34" charset="0"/>
                <a:cs typeface="Arial" panose="020B0604020202020204" pitchFamily="34" charset="0"/>
              </a:rPr>
              <a:t>Provincial infrastructure landscape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u="sng" dirty="0">
                <a:solidFill>
                  <a:srgbClr val="0563C1"/>
                </a:solidFill>
                <a:effectLst/>
                <a:latin typeface="Gotham Narrow Book"/>
                <a:ea typeface="Arial" panose="020B0604020202020204" pitchFamily="34" charset="0"/>
                <a:cs typeface="Times New Roman" panose="02020603050405020304" pitchFamily="18" charset="0"/>
              </a:rPr>
              <a:t>Western Cape Government is directly responsible for about one-third of the overall capital budget, with the City of Cape Town’s capital budget contributing 40% towards the total spend. </a:t>
            </a:r>
            <a:r>
              <a:rPr lang="en-ZA" sz="1800" dirty="0">
                <a:effectLst/>
                <a:latin typeface="Gotham Narrow Book"/>
                <a:ea typeface="Arial" panose="020B0604020202020204" pitchFamily="34" charset="0"/>
                <a:cs typeface="Times New Roman" panose="02020603050405020304" pitchFamily="18" charset="0"/>
              </a:rPr>
              <a:t>  The remaining budget is split between the tertiary education sector and other municipalities.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Infrastructure needs to enable economic growth</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The Growth for Jobs Strategy will shape the Western Cape Infrastructure Plan 2050 (WCIP 2050), which will complement the City of Cape Town’s Infrastructure Delivery Plan as well as plans of other municipalities.  The Plan will include an emphasis, amongst others, on connectivity and the network industries: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b="1" dirty="0">
                <a:effectLst/>
                <a:latin typeface="Gotham Narrow Book"/>
                <a:ea typeface="Arial" panose="020B0604020202020204" pitchFamily="34" charset="0"/>
                <a:cs typeface="Times New Roman" panose="02020603050405020304" pitchFamily="18" charset="0"/>
              </a:rPr>
              <a:t>Ports:</a:t>
            </a:r>
            <a:r>
              <a:rPr lang="en-ZA" sz="1800" dirty="0">
                <a:effectLst/>
                <a:latin typeface="Gotham Narrow Book"/>
                <a:ea typeface="Arial" panose="020B0604020202020204" pitchFamily="34" charset="0"/>
                <a:cs typeface="Times New Roman" panose="02020603050405020304" pitchFamily="18" charset="0"/>
              </a:rPr>
              <a:t>  The importance of the port sector to the Western Cape economy cannot be overestimated. Over half (52%) of Western Cape exports (valued at R86-billion) were exported via the port of Cape Town. A high-growth scenario would result in another R6-billion in exports and about 20 000 more direct and indirect jobs at the port by 2026.   Port expansion is required in Cape Town and Saldanha in response to local and international markets and as economic catalysts – but equally there are low-hanging fruit such as solving land-side transport bottlenecks to allow the better flow of goods, and better planning and tracking.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b="1" dirty="0">
                <a:effectLst/>
                <a:latin typeface="Gotham Narrow Book"/>
                <a:ea typeface="Arial" panose="020B0604020202020204" pitchFamily="34" charset="0"/>
                <a:cs typeface="Times New Roman" panose="02020603050405020304" pitchFamily="18" charset="0"/>
              </a:rPr>
              <a:t>Rail network</a:t>
            </a:r>
            <a:r>
              <a:rPr lang="en-ZA" sz="1800" dirty="0">
                <a:effectLst/>
                <a:latin typeface="Gotham Narrow Book"/>
                <a:ea typeface="Arial" panose="020B0604020202020204" pitchFamily="34" charset="0"/>
                <a:cs typeface="Times New Roman" panose="02020603050405020304" pitchFamily="18" charset="0"/>
              </a:rPr>
              <a:t>:  The Western Cape rail network consists of 4994 km of Transnet and 610 km of Passenger Rail Agency of South Africa (PRASA) railway lines.  Vandalism of the rail system has resulted in half the trainsets being lost and approximately 400 000 passengers moving away from using rail services to passenger vehicles, resulting in high traffic volumes and increased fuel use and vehicle emissions. Rail infrastructure has suffered heavily from historical underinvestment, and the rehabilitation and upgrading of existing passenger and freight rail systems is a priority. An end-to-end view of logistics is the opportunity that needs to be grasped.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b="1" dirty="0">
                <a:effectLst/>
                <a:latin typeface="Gotham Narrow Book"/>
                <a:ea typeface="Arial" panose="020B0604020202020204" pitchFamily="34" charset="0"/>
                <a:cs typeface="Times New Roman" panose="02020603050405020304" pitchFamily="18" charset="0"/>
              </a:rPr>
              <a:t>Airports</a:t>
            </a:r>
            <a:r>
              <a:rPr lang="en-ZA" sz="1800" dirty="0">
                <a:effectLst/>
                <a:latin typeface="Gotham Narrow Book"/>
                <a:ea typeface="Arial" panose="020B0604020202020204" pitchFamily="34" charset="0"/>
                <a:cs typeface="Times New Roman" panose="02020603050405020304" pitchFamily="18" charset="0"/>
              </a:rPr>
              <a:t>:  Demand-led expansion plans for Cape Town International Airport, which had been deferred in part because of Covid-19, need to be revived in line with the revived increase in cargo and passenger flows.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b="1" dirty="0">
                <a:effectLst/>
                <a:latin typeface="Gotham Narrow Book"/>
                <a:ea typeface="Arial" panose="020B0604020202020204" pitchFamily="34" charset="0"/>
                <a:cs typeface="Times New Roman" panose="02020603050405020304" pitchFamily="18" charset="0"/>
              </a:rPr>
              <a:t>Digital connectivity</a:t>
            </a:r>
            <a:r>
              <a:rPr lang="en-ZA" sz="1800" dirty="0">
                <a:effectLst/>
                <a:latin typeface="Gotham Narrow Book"/>
                <a:ea typeface="Arial" panose="020B0604020202020204" pitchFamily="34" charset="0"/>
                <a:cs typeface="Times New Roman" panose="02020603050405020304" pitchFamily="18" charset="0"/>
              </a:rPr>
              <a:t>.  Provincially, access to mobile communication has increased dramatically whereas internet access has been stagnant. .The foundational role of digital transformation means that the benefits of becoming a fully digitally enabled society and economy outweigh the costs.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Three factors that influence the delivery and condition of infrastructure are people and relationships, institutional robustness, and data and information. The Western Cape’s economy depends on effective and efficient transport networks and services for the movement of people and goods, and, these three factors have to be addressed along with the necessary planning and financing.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025923F-580B-A047-9C0E-6EE78A396537}" type="slidenum">
              <a:rPr lang="en-US" smtClean="0"/>
              <a:pPr/>
              <a:t>31</a:t>
            </a:fld>
            <a:endParaRPr lang="en-US" dirty="0"/>
          </a:p>
        </p:txBody>
      </p:sp>
    </p:spTree>
    <p:extLst>
      <p:ext uri="{BB962C8B-B14F-4D97-AF65-F5344CB8AC3E}">
        <p14:creationId xmlns:p14="http://schemas.microsoft.com/office/powerpoint/2010/main" xmlns="" val="1261154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b="1" dirty="0">
                <a:solidFill>
                  <a:srgbClr val="660066"/>
                </a:solidFill>
                <a:effectLst/>
                <a:latin typeface="Gotham Narrow Book"/>
                <a:ea typeface="Arial" panose="020B0604020202020204" pitchFamily="34" charset="0"/>
                <a:cs typeface="Arial" panose="020B0604020202020204" pitchFamily="34" charset="0"/>
              </a:rPr>
              <a:t>2035 Picture of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Intelligent, resilient infrastructure solutions contribute to accelerated, break-out economic growth, connecting people, communities, and businesses to opportunities.</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‘Futureproofed’ infrastructure and total cost of ownership considerations are part of the solution/design approach and ecological, social and governance (ESG) opportunities are utilised to maximise project benefits. </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Relevant infrastructure solutions (physical, digital and hybrid) are coordinated, prioritised, innovated and planned for timeous delivery to support the achievement of break-out economic growth and a connected economy.</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Officials are enabled to be innovative, supportive and responsive to economic opportunities.</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Ease of doing business is embodied in the approach of officials with respect to infrastructure investment for the private sector.</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A collaborative ecosystem of infrastructure stakeholders is established and strengthened that identifies infrastructure challenges and opportunities and works together to ensure that they are addressed timeously, efficiently and cost-effectively. This will be inclusive of collaboratively identifying and championing catalytic infrastructure solutions that will contribute to sustained economic growth and job creation.</a:t>
            </a:r>
            <a:endParaRPr lang="en-GB" sz="18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Symbol" panose="05050102010706020507" pitchFamily="18" charset="2"/>
              </a:rPr>
              <a:t>The transformative power of digital and hybrid infrastructure is harnessed to deliver greater value to inhabitants and the economy whilst simultaneously decreasing cost.</a:t>
            </a:r>
            <a:endParaRPr lang="en-GB" sz="1800" dirty="0">
              <a:effectLst/>
              <a:latin typeface="Arial" panose="020B0604020202020204" pitchFamily="34" charset="0"/>
              <a:ea typeface="Arial" panose="020B0604020202020204" pitchFamily="34" charset="0"/>
              <a:cs typeface="Symbol" panose="05050102010706020507" pitchFamily="18" charset="2"/>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32</a:t>
            </a:fld>
            <a:endParaRPr lang="en-US" dirty="0"/>
          </a:p>
        </p:txBody>
      </p:sp>
    </p:spTree>
    <p:extLst>
      <p:ext uri="{BB962C8B-B14F-4D97-AF65-F5344CB8AC3E}">
        <p14:creationId xmlns:p14="http://schemas.microsoft.com/office/powerpoint/2010/main" xmlns="" val="4004430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Symbol" panose="05050102010706020507" pitchFamily="18" charset="2"/>
              </a:rPr>
              <a:t>Government spending on infrastructure is used as a stimulus to encourage spatial transformation and broader ecosystem investment, benefitting the economy and communities accordingly. </a:t>
            </a:r>
            <a:endParaRPr lang="en-GB" sz="12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Symbol" panose="05050102010706020507" pitchFamily="18" charset="2"/>
              </a:rPr>
              <a:t>The competitiveness of the economy and its associated sectors is improved through targeted infrastructure investment and ease-of-doing-business response for development, identifying and delivering catalytic infrastructure that will contribute to the development of the economy.</a:t>
            </a:r>
            <a:endParaRPr lang="en-GB" sz="1200" dirty="0">
              <a:effectLst/>
              <a:latin typeface="Arial" panose="020B0604020202020204" pitchFamily="34" charset="0"/>
              <a:ea typeface="Arial" panose="020B0604020202020204" pitchFamily="34" charset="0"/>
              <a:cs typeface="Symbol" panose="05050102010706020507" pitchFamily="18" charset="2"/>
            </a:endParaRPr>
          </a:p>
          <a:p>
            <a:pPr marL="342900" marR="0" lvl="0" indent="-342900" algn="just">
              <a:lnSpc>
                <a:spcPct val="115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Times New Roman" panose="02020603050405020304" pitchFamily="18" charset="0"/>
              </a:rPr>
              <a:t>Current government assets (land, etc.) are identified and used as infrastructure catalysts for economic and/or social change.</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Times New Roman" panose="02020603050405020304" pitchFamily="18" charset="0"/>
              </a:rPr>
              <a:t>New freight corridors (intermodal logistics hubs) are developed that enable goods to move seamlessly and quickly to their destinations with minimal delays, in the process contributing to spatial transformation in the province. A portfolio of ports (sea, air and inland) is developed, serving the economy that have the necessary efficiency, focus and capacity to deliver goods to their destinations quickly and efficiently.</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Times New Roman" panose="02020603050405020304" pitchFamily="18" charset="0"/>
              </a:rPr>
              <a:t>Circular infrastructure is advanced, enabling circular economy activity (e.g., re-use, recycle or recover waste), and minimising the amount of material used across the infrastructure lifecycle or value chain.</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200" dirty="0">
                <a:effectLst/>
                <a:latin typeface="Gotham Narrow Book"/>
                <a:ea typeface="Arial" panose="020B0604020202020204" pitchFamily="34" charset="0"/>
                <a:cs typeface="Times New Roman" panose="02020603050405020304" pitchFamily="18" charset="0"/>
              </a:rPr>
              <a:t>Infrastructure asset management is viewed as an important opportunity to improve the capacity of local and provincial government to systematically manage assets over entire lifecycles and within a broader asset portfolio.</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33</a:t>
            </a:fld>
            <a:endParaRPr lang="en-US" dirty="0"/>
          </a:p>
        </p:txBody>
      </p:sp>
    </p:spTree>
    <p:extLst>
      <p:ext uri="{BB962C8B-B14F-4D97-AF65-F5344CB8AC3E}">
        <p14:creationId xmlns:p14="http://schemas.microsoft.com/office/powerpoint/2010/main" xmlns="" val="2657040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GB" sz="1800" b="1" dirty="0">
                <a:solidFill>
                  <a:srgbClr val="660066"/>
                </a:solidFill>
                <a:effectLst/>
                <a:latin typeface="Gotham Narrow Book"/>
                <a:ea typeface="Arial" panose="020B0604020202020204" pitchFamily="34" charset="0"/>
                <a:cs typeface="Arial" panose="020B0604020202020204" pitchFamily="34" charset="0"/>
              </a:rPr>
              <a:t>Actions towards 2035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660066"/>
                </a:solidFill>
                <a:effectLst/>
                <a:latin typeface="Gotham Narrow Book"/>
                <a:ea typeface="Arial" panose="020B0604020202020204" pitchFamily="34" charset="0"/>
                <a:cs typeface="Arial" panose="020B0604020202020204" pitchFamily="34" charset="0"/>
              </a:rPr>
              <a:t>1. 	Coordinated planning and strengthened ecosystem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a Western Cape infrastructure framework incorporating 50% economic growth of the economy by 2035</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Better aligning provincial multi-sectoral infrastructure planning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Establishing a well-capacitated data management and infrastructure monitoring system and economic intelligence capability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Strengthening the ecosystems between government and the private sector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660066"/>
                </a:solidFill>
                <a:effectLst/>
                <a:latin typeface="Gotham Narrow Book"/>
                <a:ea typeface="Arial" panose="020B0604020202020204" pitchFamily="34" charset="0"/>
                <a:cs typeface="Arial" panose="020B0604020202020204" pitchFamily="34" charset="0"/>
              </a:rPr>
              <a:t>2.	Ease-of-doing government for accelerated delivery and management of infrastructure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Overcoming PFMA and MFMA constraints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Developing an AI and predictive analytics enabled technology platform for demand modelling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Reviewing infrastructure-related legislation and regulations to provide evidence-based advocacy for legislative and regulatory change,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Building the capacity and capability of municipal officials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660066"/>
                </a:solidFill>
                <a:effectLst/>
                <a:latin typeface="Gotham Narrow Book"/>
                <a:ea typeface="Arial" panose="020B0604020202020204" pitchFamily="34" charset="0"/>
                <a:cs typeface="Arial" panose="020B0604020202020204" pitchFamily="34" charset="0"/>
              </a:rPr>
              <a:t>3.	Infrastructure as a catalyst for targeted economic growth opportunities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highlight>
                  <a:srgbClr val="FFFF00"/>
                </a:highlight>
                <a:latin typeface="Gotham Narrow Book"/>
                <a:ea typeface="Arial" panose="020B0604020202020204" pitchFamily="34" charset="0"/>
                <a:cs typeface="Arial" panose="020B0604020202020204" pitchFamily="34" charset="0"/>
              </a:rPr>
              <a:t>Driving spatial transformation and economic accessibility and initiating one or two pilot project township initiatives and exploring the development of high street or hybrid models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highlight>
                  <a:srgbClr val="FFFF00"/>
                </a:highlight>
                <a:latin typeface="Gotham Narrow Book"/>
                <a:ea typeface="Arial" panose="020B0604020202020204" pitchFamily="34" charset="0"/>
                <a:cs typeface="Arial" panose="020B0604020202020204" pitchFamily="34" charset="0"/>
              </a:rPr>
              <a:t>Addressing the lack of tenure and title deeds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Identifying under-utilised Western Cape </a:t>
            </a:r>
            <a:r>
              <a:rPr lang="en-ZA" sz="1800" dirty="0">
                <a:solidFill>
                  <a:srgbClr val="000000"/>
                </a:solidFill>
                <a:effectLst/>
                <a:latin typeface="Gotham Narrow Book"/>
                <a:ea typeface="Arial" panose="020B0604020202020204" pitchFamily="34" charset="0"/>
                <a:cs typeface="Arial" panose="020B0604020202020204" pitchFamily="34" charset="0"/>
              </a:rPr>
              <a:t>Government buildings</a:t>
            </a:r>
            <a:r>
              <a:rPr lang="en-ZA" sz="1800" dirty="0">
                <a:effectLst/>
                <a:latin typeface="Gotham Narrow Book"/>
                <a:ea typeface="Arial" panose="020B0604020202020204" pitchFamily="34" charset="0"/>
                <a:cs typeface="Arial" panose="020B0604020202020204" pitchFamily="34" charset="0"/>
              </a:rPr>
              <a:t> and land that can be deployed as an accelerator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Strengthening the regional pipeline of apprenticeships and semi-skilled labour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Supporting and strengthening approaches to urban planning, design and development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Driving spatial transformation through enabling and fast-tracking housing development for mixed use and mixed income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70510" marR="0" indent="-270510" algn="just">
              <a:lnSpc>
                <a:spcPct val="107000"/>
              </a:lnSpc>
              <a:spcBef>
                <a:spcPts val="0"/>
              </a:spcBef>
              <a:spcAft>
                <a:spcPts val="800"/>
              </a:spcAft>
            </a:pPr>
            <a:r>
              <a:rPr lang="en-GB" sz="1800" b="1" dirty="0">
                <a:solidFill>
                  <a:srgbClr val="660066"/>
                </a:solidFill>
                <a:effectLst/>
                <a:latin typeface="Gotham Narrow Book"/>
                <a:ea typeface="Arial" panose="020B0604020202020204" pitchFamily="34" charset="0"/>
                <a:cs typeface="Arial" panose="020B0604020202020204" pitchFamily="34" charset="0"/>
              </a:rPr>
              <a:t>4.	Harness the opportunities in digital and hybrid infrastructure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Rolling out the next phase of the Western Cape Government’s broadband programme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Addressing ease-of-doing business with respect to access to way leaves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Accelerating the rollout of Digital Access Centres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Providing laptops to all Grade 8s in two rural towns as a pilot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Driving business and citizen uptake through the digitisation of government services and procurement processes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DengXian" panose="02010600030101010101" pitchFamily="2" charset="-122"/>
                <a:cs typeface="Calibri" panose="020F0502020204030204" pitchFamily="34" charset="0"/>
              </a:rPr>
              <a:t>Making government data open and accessible to businesses and academia.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660066"/>
                </a:solidFill>
                <a:effectLst/>
                <a:latin typeface="Gotham Narrow Book"/>
                <a:ea typeface="Arial" panose="020B0604020202020204" pitchFamily="34" charset="0"/>
                <a:cs typeface="Arial" panose="020B0604020202020204" pitchFamily="34" charset="0"/>
              </a:rPr>
              <a:t>5.	Harness the opportunities in digital and hybrid infrastructure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Championing catalytic logistics initiatives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Working collaboratively with Transnet and partners to address the current challenges at the Cape Town port/container terminal</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Establishing a task team to explore, among others, the introduction of a cashless payment system to be used in taxis and buses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Seeking devolution of the PRASA Metrorail function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Introducing new mobility solutions and/or positively impacting spatial patterns to reduce time spent commuting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34</a:t>
            </a:fld>
            <a:endParaRPr lang="en-US" dirty="0"/>
          </a:p>
        </p:txBody>
      </p:sp>
    </p:spTree>
    <p:extLst>
      <p:ext uri="{BB962C8B-B14F-4D97-AF65-F5344CB8AC3E}">
        <p14:creationId xmlns:p14="http://schemas.microsoft.com/office/powerpoint/2010/main" xmlns="" val="824329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ZA" sz="1800" b="1" dirty="0">
                <a:solidFill>
                  <a:srgbClr val="729A00"/>
                </a:solidFill>
                <a:effectLst/>
                <a:latin typeface="Gotham Narrow Medium"/>
                <a:ea typeface="Arial" panose="020B0604020202020204" pitchFamily="34" charset="0"/>
                <a:cs typeface="Times New Roman" panose="02020603050405020304" pitchFamily="18" charset="0"/>
              </a:rPr>
              <a:t>Improving pathways for learners, entrepreneurs and aspirant job seekers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endParaRPr lang="en-GB" sz="1800" b="1" dirty="0">
              <a:solidFill>
                <a:srgbClr val="8FAD15"/>
              </a:solidFill>
              <a:effectLst/>
              <a:latin typeface="Gotham Narrow Book"/>
              <a:ea typeface="Arial" panose="020B0604020202020204" pitchFamily="34" charset="0"/>
              <a:cs typeface="Arial" panose="020B0604020202020204" pitchFamily="34" charset="0"/>
            </a:endParaRPr>
          </a:p>
          <a:p>
            <a:pPr marL="0" marR="0">
              <a:lnSpc>
                <a:spcPct val="107000"/>
              </a:lnSpc>
              <a:spcBef>
                <a:spcPts val="0"/>
              </a:spcBef>
              <a:spcAft>
                <a:spcPts val="800"/>
              </a:spcAft>
            </a:pPr>
            <a:r>
              <a:rPr lang="en-GB" sz="1800" b="1" dirty="0">
                <a:solidFill>
                  <a:srgbClr val="8FAD15"/>
                </a:solidFill>
                <a:effectLst/>
                <a:latin typeface="Gotham Narrow Book"/>
                <a:ea typeface="Arial" panose="020B0604020202020204" pitchFamily="34" charset="0"/>
                <a:cs typeface="Arial" panose="020B0604020202020204" pitchFamily="34" charset="0"/>
              </a:rPr>
              <a:t>Goal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800" b="1" dirty="0">
                <a:solidFill>
                  <a:srgbClr val="FFFFFF"/>
                </a:solidFill>
                <a:effectLst/>
                <a:latin typeface="Gotham Narrow Book"/>
                <a:ea typeface="Century Gothic" panose="020B0502020202020204" pitchFamily="34" charset="0"/>
              </a:rPr>
              <a:t>All citizens who want to be economically active have improved access to economic opportunities and employability through at least one pathway, with pathways comprising improved employability assets (knowledge, skills, experience, and/or competencies), career management skills, workplace-ready capabilities and skills, economic opportunities more accessible to communities, and entrepreneurship.  </a:t>
            </a:r>
            <a:endParaRPr lang="en-GB" sz="1800" dirty="0">
              <a:solidFill>
                <a:srgbClr val="3B3838"/>
              </a:solidFill>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ZA" sz="1800" b="1" dirty="0">
                <a:solidFill>
                  <a:srgbClr val="0000CC"/>
                </a:solidFill>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1800" b="1" dirty="0">
                <a:solidFill>
                  <a:srgbClr val="8FAD15"/>
                </a:solidFill>
                <a:effectLst/>
                <a:latin typeface="Gotham Narrow Book"/>
                <a:ea typeface="Arial" panose="020B0604020202020204" pitchFamily="34" charset="0"/>
                <a:cs typeface="Arial" panose="020B0604020202020204" pitchFamily="34" charset="0"/>
              </a:rPr>
              <a:t>Objective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A thriving society where capable, economically active citizens are able to access economic opportunities and employment, including the skills of the future, and where barriers to accessing information, to developing competencies and skills, and to finding work have been reduced or removed.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endParaRPr lang="en-ZA" sz="1800" dirty="0">
              <a:effectLst/>
              <a:latin typeface="Gotham Narrow Book"/>
              <a:ea typeface="Arial" panose="020B0604020202020204" pitchFamily="34" charset="0"/>
              <a:cs typeface="Arial" panose="020B0604020202020204" pitchFamily="34"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Arial" panose="020B0604020202020204" pitchFamily="34" charset="0"/>
              </a:rPr>
              <a:t>Human capital development is at the core of growth strategies. Low-income households face time, distance and cost burdens that reduce access to economic opportunities. </a:t>
            </a:r>
            <a:r>
              <a:rPr lang="en-ZA" sz="1800" dirty="0">
                <a:effectLst/>
                <a:latin typeface="Gotham Narrow Book"/>
                <a:ea typeface="Arial" panose="020B0604020202020204" pitchFamily="34" charset="0"/>
                <a:cs typeface="Times New Roman" panose="02020603050405020304" pitchFamily="18" charset="0"/>
              </a:rPr>
              <a:t>The Western Cape Government seeks to enable people to access opportunities through developing skills and productivity, nurturing local expertise and entrepreneurship, enabling micro- and small-sized enterprises to participate in industry value chains, and supporting self-employment.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In a country that has one of the highest levels of unemployment in the world, improving access to economic opportunities and employability is crucial. For the individual, employability depends on four elements: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human capital assets (knowledge, skills, experience, attitudes)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deployment (career management skills)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presentation (job acquisition skills, CV, interview techniques, etc.)</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personal circumstances (who you are, who you know, where you live, responsibility, labour market, etc.).</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To these, might be added the skills, know-how and resources needed to exploit opportunities for entrepreneurship, be it within a formal or informal business.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b="1" dirty="0">
                <a:solidFill>
                  <a:srgbClr val="729A00"/>
                </a:solidFill>
                <a:effectLst/>
                <a:latin typeface="Gotham Narrow Book"/>
                <a:ea typeface="Arial" panose="020B0604020202020204" pitchFamily="34" charset="0"/>
                <a:cs typeface="Times New Roman" panose="02020603050405020304" pitchFamily="18" charset="0"/>
              </a:rPr>
              <a:t>South Africa’s labour market: a familiar and wicked problem</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The structure of the Western Cape’s labour market closely resembles that of South Africa. With a formal economy that is being held back by a critical shortage of skilled workers, and yet 2.6 million working-age residents are not in gainful employment. </a:t>
            </a:r>
            <a:endParaRPr lang="en-GB" sz="1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GB" dirty="0">
                <a:effectLst/>
              </a:rPr>
              <a:t/>
            </a:r>
            <a:br>
              <a:rPr lang="en-GB" dirty="0">
                <a:effectLst/>
              </a:rPr>
            </a:br>
            <a:r>
              <a:rPr lang="en-ZA" sz="1800" b="1" dirty="0">
                <a:solidFill>
                  <a:srgbClr val="729A00"/>
                </a:solidFill>
                <a:effectLst/>
                <a:latin typeface="Gotham Narrow Book"/>
                <a:ea typeface="Arial" panose="020B0604020202020204" pitchFamily="34" charset="0"/>
                <a:cs typeface="Times New Roman" panose="02020603050405020304" pitchFamily="18" charset="0"/>
              </a:rPr>
              <a:t>Critical shortage of skilled workers stifling growth</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The structure of the Western Cape’s labour market resembles that of South Africa. With a formal economy that is being held back by a critical shortage of skilled workers, and yet 2.6 million working-age residents are not in gainful employment.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South Africa’s economic growth is constrained in part by shortages of skilled labour. Whereas unemployment levels among citizens with advanced qualifications are broadly in line with benchmark economies, unemployment amongst unskilled and semi-skilled job seekers is exceptionally high. </a:t>
            </a:r>
            <a:endParaRPr lang="en-GB" sz="1800" dirty="0">
              <a:solidFill>
                <a:srgbClr val="3B3838"/>
              </a:solidFill>
              <a:effectLst/>
              <a:latin typeface="Arial" panose="020B0604020202020204" pitchFamily="34" charset="0"/>
              <a:ea typeface="Calibri" panose="020F0502020204030204" pitchFamily="34"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 </a:t>
            </a:r>
            <a:endParaRPr lang="en-GB" sz="1800" dirty="0">
              <a:solidFill>
                <a:srgbClr val="3B3838"/>
              </a:solidFill>
              <a:effectLst/>
              <a:latin typeface="Arial" panose="020B0604020202020204" pitchFamily="34" charset="0"/>
              <a:ea typeface="Calibri" panose="020F0502020204030204" pitchFamily="34"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1800" b="1" dirty="0">
                <a:solidFill>
                  <a:srgbClr val="8FAD15"/>
                </a:solidFill>
                <a:effectLst/>
                <a:latin typeface="Gotham Narrow Book"/>
                <a:ea typeface="Arial" panose="020B0604020202020204" pitchFamily="34" charset="0"/>
                <a:cs typeface="Arial" panose="020B0604020202020204" pitchFamily="34" charset="0"/>
              </a:rPr>
              <a:t>Enabling growth-oriented entrepreneurs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Compared to benchmark economies, South Africans appear to be exceptionally dependent on salaried positions and not particularly successful at self-employment, whether formal or informal.</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800" i="1" dirty="0">
                <a:solidFill>
                  <a:srgbClr val="3B3838"/>
                </a:solidFill>
                <a:effectLst/>
                <a:latin typeface="Gotham Narrow Book"/>
                <a:ea typeface="Arial" panose="020B0604020202020204" pitchFamily="34" charset="0"/>
              </a:rPr>
              <a:t> </a:t>
            </a:r>
            <a:endParaRPr lang="en-GB" sz="1800" i="1" dirty="0">
              <a:solidFill>
                <a:srgbClr val="3B3838"/>
              </a:solidFill>
              <a:effectLst/>
              <a:latin typeface="Arial" panose="020B0604020202020204" pitchFamily="34" charset="0"/>
              <a:ea typeface="Arial" panose="020B0604020202020204" pitchFamily="34"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In South Africa, the informal sector’s contribution to economic activity or employment is small compared to benchmark and even developed country economies, pointing to the need to address. the binding constraints inhibiting the success of growth-oriented entrepreneurs and the improved sustainability of survivalist micro-businesses.  Growth-oriented entrepreneurs are key to creating economic opportunities and employment. The binary distinction between formal and informal business inhibits the identification of high potential sectors and nodes.</a:t>
            </a:r>
            <a:endParaRPr lang="en-GB" sz="1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ZA" sz="1800" b="1" dirty="0">
                <a:solidFill>
                  <a:srgbClr val="8FAD15"/>
                </a:solidFill>
                <a:effectLst/>
                <a:latin typeface="Gotham Narrow Book"/>
              </a:rPr>
              <a:t> </a:t>
            </a:r>
            <a:endParaRPr lang="en-GB" sz="1800" b="1" dirty="0">
              <a:effectLst/>
              <a:latin typeface="Arial" panose="020B0604020202020204" pitchFamily="34" charset="0"/>
            </a:endParaRPr>
          </a:p>
          <a:p>
            <a:pPr marL="0" marR="0">
              <a:lnSpc>
                <a:spcPct val="107000"/>
              </a:lnSpc>
              <a:spcBef>
                <a:spcPts val="0"/>
              </a:spcBef>
              <a:spcAft>
                <a:spcPts val="800"/>
              </a:spcAft>
            </a:pPr>
            <a:r>
              <a:rPr lang="en-GB" sz="1800" b="1" dirty="0">
                <a:solidFill>
                  <a:srgbClr val="8FAD15"/>
                </a:solidFill>
                <a:effectLst/>
                <a:latin typeface="Gotham Narrow Book"/>
                <a:ea typeface="Arial" panose="020B0604020202020204" pitchFamily="34" charset="0"/>
                <a:cs typeface="Arial" panose="020B0604020202020204" pitchFamily="34" charset="0"/>
              </a:rPr>
              <a:t>Preparing learners for the workplace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The Western Cape spends 36% of its budget on education, but weak labour market outcomes suggest a need to align education/skills provided with the needs of employers, especially around jobs for the future.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GB" sz="1800" i="0" dirty="0">
                <a:solidFill>
                  <a:srgbClr val="3B3838"/>
                </a:solidFill>
                <a:effectLst/>
                <a:latin typeface="Gotham Narrow Book"/>
                <a:ea typeface="Arial" panose="020B0604020202020204" pitchFamily="34" charset="0"/>
              </a:rPr>
              <a:t> </a:t>
            </a:r>
            <a:endParaRPr lang="en-GB" sz="1800" i="1" dirty="0">
              <a:solidFill>
                <a:srgbClr val="3B3838"/>
              </a:solidFill>
              <a:effectLst/>
              <a:latin typeface="Arial" panose="020B0604020202020204" pitchFamily="34" charset="0"/>
              <a:ea typeface="Arial" panose="020B0604020202020204" pitchFamily="34" charset="0"/>
            </a:endParaRPr>
          </a:p>
          <a:p>
            <a:pPr marL="0" marR="0" algn="just">
              <a:lnSpc>
                <a:spcPct val="115000"/>
              </a:lnSpc>
              <a:spcBef>
                <a:spcPts val="0"/>
              </a:spcBef>
              <a:spcAft>
                <a:spcPts val="0"/>
              </a:spcAft>
            </a:pPr>
            <a:r>
              <a:rPr lang="en-GB" sz="1800" i="0" dirty="0">
                <a:solidFill>
                  <a:srgbClr val="3B3838"/>
                </a:solidFill>
                <a:effectLst/>
                <a:latin typeface="Gotham Narrow Book"/>
                <a:ea typeface="Arial" panose="020B0604020202020204" pitchFamily="34" charset="0"/>
              </a:rPr>
              <a:t>The WCED curriculum and learning needs to link education to employment more effectively. The knowledge, skills, and abilities that enable people to find or keep a job or advance in the workforce are known as workforce preparation skills.</a:t>
            </a:r>
            <a:r>
              <a:rPr lang="en-GB" sz="1800" i="1" baseline="30000" dirty="0">
                <a:solidFill>
                  <a:srgbClr val="3B3838"/>
                </a:solidFill>
                <a:effectLst/>
                <a:latin typeface="Gotham Narrow Book"/>
                <a:ea typeface="Arial" panose="020B0604020202020204" pitchFamily="34" charset="0"/>
              </a:rPr>
              <a:t> , </a:t>
            </a:r>
            <a:r>
              <a:rPr lang="en-GB" sz="1800" i="0" dirty="0">
                <a:solidFill>
                  <a:srgbClr val="3B3838"/>
                </a:solidFill>
                <a:effectLst/>
                <a:latin typeface="Gotham Narrow Book"/>
                <a:ea typeface="Arial" panose="020B0604020202020204" pitchFamily="34" charset="0"/>
              </a:rPr>
              <a:t>while more accessible support is required to guide learners and job-seekers towards the skills that the economy requires.  </a:t>
            </a:r>
            <a:endParaRPr lang="en-GB" sz="1800" i="1" dirty="0">
              <a:solidFill>
                <a:srgbClr val="3B3838"/>
              </a:solidFill>
              <a:effectLst/>
              <a:latin typeface="Arial" panose="020B0604020202020204" pitchFamily="34" charset="0"/>
              <a:ea typeface="Arial" panose="020B0604020202020204" pitchFamily="34" charset="0"/>
            </a:endParaRPr>
          </a:p>
          <a:p>
            <a:pPr marL="0" marR="0" algn="just">
              <a:lnSpc>
                <a:spcPct val="115000"/>
              </a:lnSpc>
              <a:spcBef>
                <a:spcPts val="0"/>
              </a:spcBef>
              <a:spcAft>
                <a:spcPts val="0"/>
              </a:spcAft>
            </a:pPr>
            <a:r>
              <a:rPr lang="en-GB" sz="1800" i="0" dirty="0">
                <a:solidFill>
                  <a:srgbClr val="3B3838"/>
                </a:solidFill>
                <a:effectLst/>
                <a:latin typeface="Gotham Narrow Book"/>
                <a:ea typeface="Arial" panose="020B0604020202020204" pitchFamily="34" charset="0"/>
              </a:rPr>
              <a:t> </a:t>
            </a:r>
            <a:endParaRPr lang="en-GB" sz="1800" i="1" dirty="0">
              <a:solidFill>
                <a:srgbClr val="3B3838"/>
              </a:solidFill>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ZA" sz="1800" b="1" dirty="0">
                <a:solidFill>
                  <a:srgbClr val="8FAD15"/>
                </a:solidFill>
                <a:effectLst/>
                <a:latin typeface="Gotham Narrow Book"/>
                <a:ea typeface="Arial" panose="020B0604020202020204" pitchFamily="34" charset="0"/>
                <a:cs typeface="Times New Roman" panose="02020603050405020304" pitchFamily="18" charset="0"/>
              </a:rPr>
              <a:t>Addressing binding spatial constraints </a:t>
            </a:r>
            <a:r>
              <a:rPr lang="en-GB" sz="1800" b="1" dirty="0">
                <a:solidFill>
                  <a:srgbClr val="8FAD15"/>
                </a:solidFill>
                <a:effectLst/>
                <a:latin typeface="Gotham Narrow Book"/>
                <a:ea typeface="Arial" panose="020B0604020202020204" pitchFamily="34" charset="0"/>
                <a:cs typeface="Arial" panose="020B0604020202020204" pitchFamily="34" charset="0"/>
              </a:rPr>
              <a:t>impeding entrepreneurship</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To thrive, township economic development depends firstly on the capabilities and resilience of township business and an enabling regulatory environment, and secondly on a spatial environment conducive for businesses to flourish and connect. In townships, the material welfare of local households is constrained by declining levels of inward private investment and insufficient levels of bottom-up business establishment and growth.</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 </a:t>
            </a:r>
            <a:endParaRPr lang="en-GB" sz="1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0"/>
              </a:spcAft>
            </a:pPr>
            <a:r>
              <a:rPr lang="en-ZA" sz="1800" b="1" dirty="0">
                <a:solidFill>
                  <a:srgbClr val="8FAD15"/>
                </a:solidFill>
                <a:effectLst/>
                <a:latin typeface="Gotham Narrow Book"/>
              </a:rPr>
              <a:t>The spatial factors driving poor labour market outcomes</a:t>
            </a:r>
            <a:endParaRPr lang="en-GB" sz="1800" b="1" dirty="0">
              <a:effectLst/>
              <a:latin typeface="Arial" panose="020B0604020202020204" pitchFamily="34" charset="0"/>
            </a:endParaRPr>
          </a:p>
          <a:p>
            <a:pPr marL="0" marR="0">
              <a:lnSpc>
                <a:spcPct val="107000"/>
              </a:lnSpc>
              <a:spcBef>
                <a:spcPts val="0"/>
              </a:spcBef>
              <a:spcAft>
                <a:spcPts val="800"/>
              </a:spcAft>
            </a:pPr>
            <a:r>
              <a:rPr lang="en-ZA"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1800" b="1" dirty="0">
                <a:solidFill>
                  <a:srgbClr val="3B3838"/>
                </a:solidFill>
                <a:effectLst/>
                <a:latin typeface="Gotham Narrow Book"/>
                <a:ea typeface="Calibri" panose="020F0502020204030204" pitchFamily="34" charset="0"/>
              </a:rPr>
              <a:t>Figure : Cape Metro employment density compared to residential density </a:t>
            </a:r>
            <a:endParaRPr lang="en-GB" sz="1800" dirty="0">
              <a:solidFill>
                <a:srgbClr val="3B3838"/>
              </a:solidFill>
              <a:effectLst/>
              <a:latin typeface="Arial" panose="020B0604020202020204" pitchFamily="34" charset="0"/>
              <a:ea typeface="Calibri" panose="020F0502020204030204" pitchFamily="34" charset="0"/>
            </a:endParaRPr>
          </a:p>
          <a:p>
            <a:pPr marL="0" marR="0">
              <a:lnSpc>
                <a:spcPct val="107000"/>
              </a:lnSpc>
              <a:spcBef>
                <a:spcPts val="0"/>
              </a:spcBef>
              <a:spcAft>
                <a:spcPts val="800"/>
              </a:spcAft>
            </a:pPr>
            <a:r>
              <a:rPr lang="en-ZA" sz="1800" i="1" dirty="0">
                <a:effectLst/>
                <a:latin typeface="Gotham Narrow Book"/>
                <a:ea typeface="Arial" panose="020B0604020202020204" pitchFamily="34" charset="0"/>
                <a:cs typeface="Times New Roman" panose="02020603050405020304" pitchFamily="18" charset="0"/>
              </a:rPr>
              <a:t>Source: City of Cape Town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As reflected in the City of Cape Town’s residential area and employment density heat maps for Cape Town (Figure 17), the distances between where Low-income households live and work are significant, imposing time and out-of-pocket costs that can amount to a large portion of poor households’ income, while increasing exposure to crime. face time, distance and cost burdens that reduce access to economic opportunities. These burdens also lower growth because households are unable to accumulate land and human capital.  </a:t>
            </a:r>
            <a:endParaRPr lang="en-GB" sz="1800" dirty="0">
              <a:solidFill>
                <a:srgbClr val="3B3838"/>
              </a:solidFill>
              <a:effectLst/>
              <a:latin typeface="Arial" panose="020B0604020202020204" pitchFamily="34" charset="0"/>
              <a:ea typeface="Calibri" panose="020F0502020204030204" pitchFamily="34" charset="0"/>
            </a:endParaRPr>
          </a:p>
          <a:p>
            <a:pPr marL="0" algn="just">
              <a:lnSpc>
                <a:spcPct val="115000"/>
              </a:lnSpc>
              <a:spcBef>
                <a:spcPts val="0"/>
              </a:spcBef>
              <a:spcAft>
                <a:spcPts val="0"/>
              </a:spcAft>
            </a:pPr>
            <a:r>
              <a:rPr lang="en-GB" sz="1800" dirty="0">
                <a:solidFill>
                  <a:srgbClr val="3B3838"/>
                </a:solidFill>
                <a:effectLst/>
                <a:latin typeface="Gotham Narrow Book"/>
                <a:ea typeface="Calibri" panose="020F0502020204030204" pitchFamily="34" charset="0"/>
              </a:rPr>
              <a:t> </a:t>
            </a:r>
            <a:endParaRPr lang="en-GB" sz="1800" dirty="0">
              <a:solidFill>
                <a:srgbClr val="3B3838"/>
              </a:solidFill>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36</a:t>
            </a:fld>
            <a:endParaRPr lang="en-US" dirty="0"/>
          </a:p>
        </p:txBody>
      </p:sp>
    </p:spTree>
    <p:extLst>
      <p:ext uri="{BB962C8B-B14F-4D97-AF65-F5344CB8AC3E}">
        <p14:creationId xmlns:p14="http://schemas.microsoft.com/office/powerpoint/2010/main" xmlns="" val="414630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50645" marR="294640" algn="l">
              <a:lnSpc>
                <a:spcPct val="150000"/>
              </a:lnSpc>
              <a:spcBef>
                <a:spcPts val="0"/>
              </a:spcBef>
              <a:spcAft>
                <a:spcPts val="800"/>
              </a:spcAft>
            </a:pPr>
            <a:endParaRPr lang="en-GB" sz="1800" b="1" dirty="0">
              <a:effectLst/>
              <a:latin typeface="Gotham Narrow Book"/>
              <a:ea typeface="Arial" panose="020B0604020202020204" pitchFamily="34" charset="0"/>
              <a:cs typeface="Arial" panose="020B0604020202020204" pitchFamily="34" charset="0"/>
            </a:endParaRPr>
          </a:p>
          <a:p>
            <a:pPr marL="0" marR="0" algn="l">
              <a:lnSpc>
                <a:spcPct val="107000"/>
              </a:lnSpc>
              <a:spcBef>
                <a:spcPts val="0"/>
              </a:spcBef>
              <a:spcAft>
                <a:spcPts val="800"/>
              </a:spcAft>
            </a:pPr>
            <a:r>
              <a:rPr lang="en-US" sz="1800" b="1" dirty="0">
                <a:solidFill>
                  <a:srgbClr val="FFFFFF"/>
                </a:solidFill>
                <a:effectLst/>
                <a:latin typeface="Gotham Narrow Book"/>
              </a:rPr>
              <a:t>Vision</a:t>
            </a:r>
          </a:p>
          <a:p>
            <a:pPr marL="0" marR="0" algn="l">
              <a:lnSpc>
                <a:spcPct val="107000"/>
              </a:lnSpc>
              <a:spcBef>
                <a:spcPts val="0"/>
              </a:spcBef>
              <a:spcAft>
                <a:spcPts val="800"/>
              </a:spcAft>
            </a:pPr>
            <a:r>
              <a:rPr lang="en-US" sz="1800" b="1" dirty="0">
                <a:solidFill>
                  <a:srgbClr val="FFFFFF"/>
                </a:solidFill>
                <a:effectLst/>
                <a:latin typeface="Gotham Narrow Book"/>
              </a:rPr>
              <a:t> A provincial economy that achieves break-out economic growth, resulting sufficient employment and opportunity and an economy that is sustainable, resilient, diverse and thriving – generating confidence, hope and prosperity for all.</a:t>
            </a:r>
          </a:p>
          <a:p>
            <a:pPr marL="0" marR="0" algn="l">
              <a:lnSpc>
                <a:spcPct val="107000"/>
              </a:lnSpc>
              <a:spcBef>
                <a:spcPts val="0"/>
              </a:spcBef>
              <a:spcAft>
                <a:spcPts val="800"/>
              </a:spcAft>
            </a:pPr>
            <a:endParaRPr lang="en-US" sz="1800" b="1" dirty="0">
              <a:solidFill>
                <a:srgbClr val="FFFFFF"/>
              </a:solidFill>
              <a:effectLst/>
              <a:latin typeface="Gotham Narrow Book"/>
            </a:endParaRPr>
          </a:p>
          <a:p>
            <a:pPr marL="0" marR="0" algn="l">
              <a:lnSpc>
                <a:spcPct val="107000"/>
              </a:lnSpc>
              <a:spcBef>
                <a:spcPts val="0"/>
              </a:spcBef>
              <a:spcAft>
                <a:spcPts val="800"/>
              </a:spcAft>
            </a:pPr>
            <a:r>
              <a:rPr lang="en-US" sz="1800" b="1" dirty="0">
                <a:solidFill>
                  <a:srgbClr val="FFFFFF"/>
                </a:solidFill>
                <a:effectLst/>
                <a:latin typeface="Gotham Narrow Book"/>
              </a:rPr>
              <a:t>Goal</a:t>
            </a:r>
          </a:p>
          <a:p>
            <a:pPr marL="0" marR="0" algn="l">
              <a:lnSpc>
                <a:spcPct val="107000"/>
              </a:lnSpc>
              <a:spcBef>
                <a:spcPts val="0"/>
              </a:spcBef>
              <a:spcAft>
                <a:spcPts val="800"/>
              </a:spcAft>
            </a:pPr>
            <a:r>
              <a:rPr lang="en-US" sz="1800" b="1" dirty="0">
                <a:solidFill>
                  <a:srgbClr val="FFFFFF"/>
                </a:solidFill>
                <a:effectLst/>
                <a:latin typeface="Gotham Narrow Book"/>
              </a:rPr>
              <a:t>By 2035, the Western Cape will be a R1-trillion inclusive economy in real terms and growing at between 4% and 6% per annum.  This will be achieved through enabling a competitive business environment in which growth is driven through businesses exploiting opportunities.</a:t>
            </a:r>
          </a:p>
          <a:p>
            <a:pPr marL="0" marR="0" algn="l">
              <a:lnSpc>
                <a:spcPct val="107000"/>
              </a:lnSpc>
              <a:spcBef>
                <a:spcPts val="0"/>
              </a:spcBef>
              <a:spcAft>
                <a:spcPts val="800"/>
              </a:spcAft>
            </a:pPr>
            <a:endParaRPr lang="en-ZA" sz="1800" b="1" dirty="0">
              <a:solidFill>
                <a:srgbClr val="FFFFFF"/>
              </a:solidFill>
              <a:effectLst/>
              <a:latin typeface="Gotham Narrow Book"/>
            </a:endParaRPr>
          </a:p>
          <a:p>
            <a:pPr marL="0" marR="0" algn="l">
              <a:lnSpc>
                <a:spcPct val="107000"/>
              </a:lnSpc>
              <a:spcBef>
                <a:spcPts val="0"/>
              </a:spcBef>
              <a:spcAft>
                <a:spcPts val="800"/>
              </a:spcAft>
            </a:pPr>
            <a:r>
              <a:rPr lang="en-ZA" sz="1800" b="1" dirty="0">
                <a:solidFill>
                  <a:srgbClr val="FFFFFF"/>
                </a:solidFill>
                <a:effectLst/>
                <a:latin typeface="Gotham Narrow Book"/>
              </a:rPr>
              <a:t>Increasing inclusion</a:t>
            </a:r>
            <a:endParaRPr lang="en-GB" sz="1800" b="1" dirty="0">
              <a:solidFill>
                <a:srgbClr val="FFFFFF"/>
              </a:solidFill>
              <a:effectLst/>
              <a:latin typeface="Arial" panose="020B0604020202020204" pitchFamily="34"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rPr>
              <a:t>driven by jobs-rich growth in the formal, informal and township sectors, benefitting all citizens, communities and enterprises – both urban and rural – and especially women and young people.</a:t>
            </a:r>
            <a:endParaRPr lang="en-GB" sz="1800" dirty="0">
              <a:effectLst/>
              <a:latin typeface="Arial" panose="020B0604020202020204" pitchFamily="34" charset="0"/>
              <a:ea typeface="Arial" panose="020B0604020202020204" pitchFamily="34"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indent="0" algn="l">
              <a:lnSpc>
                <a:spcPct val="107000"/>
              </a:lnSpc>
              <a:spcBef>
                <a:spcPts val="0"/>
              </a:spcBef>
              <a:spcAft>
                <a:spcPts val="800"/>
              </a:spcAft>
            </a:pPr>
            <a:r>
              <a:rPr lang="en-ZA" sz="1800" b="1" dirty="0">
                <a:solidFill>
                  <a:srgbClr val="FFFFFF"/>
                </a:solidFill>
                <a:effectLst/>
                <a:latin typeface="Gotham Narrow Book"/>
                <a:ea typeface="Arial" panose="020B0604020202020204" pitchFamily="34" charset="0"/>
              </a:rPr>
              <a:t>Competitive business environment</a:t>
            </a:r>
            <a:endParaRPr lang="en-GB" sz="1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1800" dirty="0">
                <a:effectLst/>
                <a:latin typeface="Gotham Narrow Book"/>
                <a:ea typeface="Arial" panose="020B0604020202020204" pitchFamily="34" charset="0"/>
              </a:rPr>
              <a:t> that ensures total factor productivity growth through competition, productivity enhancing spatial policies, and investment in infrastructure, connectivity and skills, with government officials who all apply an ease-of-doing-business approach.</a:t>
            </a:r>
            <a:endParaRPr lang="en-GB" sz="1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1800" dirty="0">
                <a:effectLst/>
                <a:latin typeface="Gotham Narrow Book"/>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0" marR="0" algn="l">
              <a:lnSpc>
                <a:spcPct val="107000"/>
              </a:lnSpc>
              <a:spcBef>
                <a:spcPts val="0"/>
              </a:spcBef>
              <a:spcAft>
                <a:spcPts val="800"/>
              </a:spcAft>
            </a:pPr>
            <a:r>
              <a:rPr lang="en-ZA" sz="1800" b="1" dirty="0">
                <a:solidFill>
                  <a:srgbClr val="000000"/>
                </a:solidFill>
                <a:effectLst/>
                <a:latin typeface="Gotham Narrow Book"/>
              </a:rPr>
              <a:t>Increased sustainability</a:t>
            </a:r>
            <a:endParaRPr lang="en-GB" sz="1800" b="1" dirty="0">
              <a:effectLst/>
              <a:latin typeface="Arial" panose="020B0604020202020204" pitchFamily="34"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as the Western Cape Government accelerates progress to a net zero carbon and resilient province, conserves the natural environment and mitigates the impact of climate change.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1800" b="1" dirty="0">
                <a:solidFill>
                  <a:srgbClr val="FFFFFF"/>
                </a:solidFill>
                <a:effectLst/>
                <a:latin typeface="Gotham Narrow Book"/>
                <a:ea typeface="Arial" panose="020B0604020202020204" pitchFamily="34" charset="0"/>
                <a:cs typeface="Times New Roman" panose="02020603050405020304" pitchFamily="18" charset="0"/>
              </a:rPr>
              <a:t>Resilience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indent="0" algn="l">
              <a:lnSpc>
                <a:spcPct val="107000"/>
              </a:lnSpc>
              <a:spcBef>
                <a:spcPts val="0"/>
              </a:spcBef>
              <a:spcAft>
                <a:spcPts val="800"/>
              </a:spcAft>
            </a:pPr>
            <a:r>
              <a:rPr lang="en-ZA" sz="1800" dirty="0">
                <a:effectLst/>
                <a:latin typeface="Gotham Narrow Book"/>
                <a:ea typeface="Arial" panose="020B0604020202020204" pitchFamily="34" charset="0"/>
              </a:rPr>
              <a:t>through diversifying economic activity and strengthening the Western Cape Government’s ability to anticipate, prepare for and respond to exogenous shocks, including climate change, migration, adverse political/geopolitical events and the Fourth Industrial Revolution. </a:t>
            </a:r>
            <a:endParaRPr lang="en-GB" sz="1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1800" dirty="0">
                <a:effectLst/>
                <a:latin typeface="Gotham Narrow Book"/>
                <a:ea typeface="Arial" panose="020B0604020202020204" pitchFamily="34" charset="0"/>
              </a:rPr>
              <a:t> </a:t>
            </a:r>
            <a:endParaRPr lang="en-GB" sz="1800" dirty="0">
              <a:effectLst/>
              <a:latin typeface="Arial" panose="020B0604020202020204" pitchFamily="34" charset="0"/>
              <a:ea typeface="Arial" panose="020B0604020202020204" pitchFamily="34" charset="0"/>
            </a:endParaRPr>
          </a:p>
          <a:p>
            <a:pPr marL="0" marR="0" indent="0" algn="l">
              <a:lnSpc>
                <a:spcPct val="107000"/>
              </a:lnSpc>
              <a:spcBef>
                <a:spcPts val="0"/>
              </a:spcBef>
              <a:spcAft>
                <a:spcPts val="800"/>
              </a:spcAft>
            </a:pPr>
            <a:r>
              <a:rPr lang="en-ZA" sz="1800" dirty="0">
                <a:effectLst/>
                <a:latin typeface="Arial" panose="020B0604020202020204" pitchFamily="34" charset="0"/>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1800" b="1" dirty="0">
                <a:solidFill>
                  <a:srgbClr val="000000"/>
                </a:solidFill>
                <a:effectLst/>
                <a:latin typeface="Gotham Narrow Book"/>
              </a:rPr>
              <a:t>Thriving people and places</a:t>
            </a:r>
            <a:endParaRPr lang="en-GB" sz="1800" b="1" dirty="0">
              <a:effectLst/>
              <a:latin typeface="Arial" panose="020B0604020202020204" pitchFamily="34"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whose social and economic potential is being realised through improved access to opportunities, and where solutions to challenges build on a diversity of cultures and talents.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1800" b="1" dirty="0">
                <a:solidFill>
                  <a:srgbClr val="FFFFFF"/>
                </a:solidFill>
                <a:effectLst/>
                <a:latin typeface="Gotham Narrow Book"/>
                <a:ea typeface="Arial" panose="020B0604020202020204" pitchFamily="34" charset="0"/>
              </a:rPr>
              <a:t>Confidence and hope</a:t>
            </a:r>
            <a:endParaRPr lang="en-GB" sz="1800" dirty="0">
              <a:effectLst/>
              <a:latin typeface="Arial" panose="020B0604020202020204" pitchFamily="34" charset="0"/>
              <a:ea typeface="Arial" panose="020B0604020202020204" pitchFamily="34"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with businesses and citizens that are positive about their economy and the Western Cape’s future, and a high level of trust among the private sector, communities, residents and government, who work together to address challenges and realise opportunities.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l">
              <a:lnSpc>
                <a:spcPct val="107000"/>
              </a:lnSpc>
              <a:spcBef>
                <a:spcPts val="0"/>
              </a:spcBef>
              <a:spcAft>
                <a:spcPts val="800"/>
              </a:spcAft>
            </a:pPr>
            <a:r>
              <a:rPr lang="en-ZA" sz="1800" b="1" dirty="0">
                <a:solidFill>
                  <a:srgbClr val="FFFFFF"/>
                </a:solidFill>
                <a:effectLst/>
                <a:latin typeface="Gotham Narrow Book"/>
                <a:ea typeface="Arial" panose="020B0604020202020204" pitchFamily="34" charset="0"/>
              </a:rPr>
              <a:t>Prosperity</a:t>
            </a:r>
            <a:endParaRPr lang="en-GB" sz="1800" dirty="0">
              <a:effectLst/>
              <a:latin typeface="Arial" panose="020B0604020202020204" pitchFamily="34" charset="0"/>
              <a:ea typeface="Arial" panose="020B0604020202020204" pitchFamily="34" charset="0"/>
            </a:endParaRPr>
          </a:p>
          <a:p>
            <a:pPr algn="l"/>
            <a:r>
              <a:rPr lang="en-ZA" sz="1800" dirty="0">
                <a:effectLst/>
                <a:latin typeface="Gotham Narrow Book"/>
                <a:ea typeface="Arial" panose="020B0604020202020204" pitchFamily="34" charset="0"/>
                <a:cs typeface="Times New Roman" panose="02020603050405020304" pitchFamily="18" charset="0"/>
              </a:rPr>
              <a:t>with everyone in the region having an improved quality of life, increased wealth and more opportunities</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4</a:t>
            </a:fld>
            <a:endParaRPr lang="en-US" dirty="0"/>
          </a:p>
        </p:txBody>
      </p:sp>
    </p:spTree>
    <p:extLst>
      <p:ext uri="{BB962C8B-B14F-4D97-AF65-F5344CB8AC3E}">
        <p14:creationId xmlns:p14="http://schemas.microsoft.com/office/powerpoint/2010/main" xmlns="" val="173946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b="1" dirty="0">
                <a:solidFill>
                  <a:srgbClr val="8FAD15"/>
                </a:solidFill>
                <a:effectLst/>
                <a:latin typeface="Gotham Narrow Book"/>
                <a:ea typeface="Arial" panose="020B0604020202020204" pitchFamily="34" charset="0"/>
                <a:cs typeface="Arial" panose="020B0604020202020204" pitchFamily="34" charset="0"/>
              </a:rPr>
              <a:t>2035 Picture of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Gotham Narrow Book"/>
                <a:ea typeface="Arial" panose="020B0604020202020204" pitchFamily="34" charset="0"/>
                <a:cs typeface="Times New Roman" panose="02020603050405020304" pitchFamily="18" charset="0"/>
              </a:rPr>
              <a:t>Youth and the unemployed can make informed choices about their careers and future and are enabled to pursue their career pathways.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000000"/>
              </a:buClr>
              <a:buFont typeface="Symbol" panose="05050102010706020507" pitchFamily="18" charset="2"/>
              <a:buChar char="·"/>
            </a:pPr>
            <a:r>
              <a:rPr lang="en-US" sz="1800" dirty="0">
                <a:effectLst/>
                <a:latin typeface="Gotham Narrow Book"/>
                <a:ea typeface="Arial" panose="020B0604020202020204" pitchFamily="34" charset="0"/>
                <a:cs typeface="Times New Roman" panose="02020603050405020304" pitchFamily="18" charset="0"/>
              </a:rPr>
              <a:t>Citizens have easier access to economic opportunities and pathways nearer to the places that they live.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000000"/>
              </a:buClr>
              <a:buFont typeface="Symbol" panose="05050102010706020507" pitchFamily="18" charset="2"/>
              <a:buChar char="·"/>
            </a:pPr>
            <a:r>
              <a:rPr lang="en-US" sz="1800" dirty="0">
                <a:effectLst/>
                <a:latin typeface="Gotham Narrow Book"/>
                <a:ea typeface="Arial" panose="020B0604020202020204" pitchFamily="34" charset="0"/>
                <a:cs typeface="Times New Roman" panose="02020603050405020304" pitchFamily="18" charset="0"/>
              </a:rPr>
              <a:t>A strong pipeline of suitably qualified people who are employment-ready, able to access available jobs and be absorbed rapidly and sustainably into employment.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000000"/>
              </a:buClr>
              <a:buFont typeface="Symbol" panose="05050102010706020507" pitchFamily="18" charset="2"/>
              <a:buChar char="·"/>
            </a:pPr>
            <a:r>
              <a:rPr lang="en-US" sz="1800" dirty="0">
                <a:effectLst/>
                <a:latin typeface="Gotham Narrow Book"/>
                <a:ea typeface="Arial" panose="020B0604020202020204" pitchFamily="34" charset="0"/>
                <a:cs typeface="Times New Roman" panose="02020603050405020304" pitchFamily="18" charset="0"/>
              </a:rPr>
              <a:t>Western Cape school leavers/graduates have a reputation for technical expertise coupled with innovation/creativity/problem-solving and collaboration skills and are highly sought after by employers.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000000"/>
              </a:buClr>
              <a:buFont typeface="Symbol" panose="05050102010706020507" pitchFamily="18" charset="2"/>
              <a:buChar char="·"/>
            </a:pPr>
            <a:r>
              <a:rPr lang="en-US" sz="1800" dirty="0">
                <a:effectLst/>
                <a:latin typeface="Gotham Narrow Book"/>
                <a:ea typeface="Arial" panose="020B0604020202020204" pitchFamily="34" charset="0"/>
                <a:cs typeface="Times New Roman" panose="02020603050405020304" pitchFamily="18" charset="0"/>
              </a:rPr>
              <a:t>Entrepreneurship is considered a viable choice as an economic opportunity and citizens starting up a business – whether formal or informal – have access to the necessary support and enabling environment.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000000"/>
              </a:buClr>
              <a:buFont typeface="Symbol" panose="05050102010706020507" pitchFamily="18" charset="2"/>
              <a:buChar char="·"/>
            </a:pPr>
            <a:r>
              <a:rPr lang="en-US" sz="1800" dirty="0">
                <a:effectLst/>
                <a:latin typeface="Gotham Narrow Book"/>
                <a:ea typeface="Arial" panose="020B0604020202020204" pitchFamily="34" charset="0"/>
                <a:cs typeface="Times New Roman" panose="02020603050405020304" pitchFamily="18" charset="0"/>
              </a:rPr>
              <a:t>Changing the view of township economies from latent informal business to potential value chain business or suppliers in specific sectors would open opportunities for township-based entrepreneurs to participate more </a:t>
            </a:r>
            <a:r>
              <a:rPr lang="en-US" sz="1800" dirty="0" err="1">
                <a:effectLst/>
                <a:latin typeface="Gotham Narrow Book"/>
                <a:ea typeface="Arial" panose="020B0604020202020204" pitchFamily="34" charset="0"/>
                <a:cs typeface="Times New Roman" panose="02020603050405020304" pitchFamily="18" charset="0"/>
              </a:rPr>
              <a:t>favourably</a:t>
            </a:r>
            <a:r>
              <a:rPr lang="en-US" sz="1800" dirty="0">
                <a:effectLst/>
                <a:latin typeface="Gotham Narrow Book"/>
                <a:ea typeface="Arial" panose="020B0604020202020204" pitchFamily="34" charset="0"/>
                <a:cs typeface="Times New Roman" panose="02020603050405020304" pitchFamily="18" charset="0"/>
              </a:rPr>
              <a:t> in industry value chains.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000000"/>
              </a:buClr>
              <a:buFont typeface="Symbol" panose="05050102010706020507" pitchFamily="18" charset="2"/>
              <a:buChar char="·"/>
            </a:pPr>
            <a:r>
              <a:rPr lang="en-US" sz="1800" dirty="0">
                <a:effectLst/>
                <a:latin typeface="Gotham Narrow Book"/>
                <a:ea typeface="Arial" panose="020B0604020202020204" pitchFamily="34" charset="0"/>
                <a:cs typeface="Times New Roman" panose="02020603050405020304" pitchFamily="18" charset="0"/>
              </a:rPr>
              <a:t>Townships are vibrant and dynamic economic places contributing to and benefitting from break-out economic growth.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37</a:t>
            </a:fld>
            <a:endParaRPr lang="en-US" dirty="0"/>
          </a:p>
        </p:txBody>
      </p:sp>
    </p:spTree>
    <p:extLst>
      <p:ext uri="{BB962C8B-B14F-4D97-AF65-F5344CB8AC3E}">
        <p14:creationId xmlns:p14="http://schemas.microsoft.com/office/powerpoint/2010/main" xmlns="" val="1219062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b="1" dirty="0">
                <a:solidFill>
                  <a:srgbClr val="8FAD15"/>
                </a:solidFill>
                <a:effectLst/>
                <a:latin typeface="Gotham Narrow Book"/>
                <a:ea typeface="Arial" panose="020B0604020202020204" pitchFamily="34" charset="0"/>
                <a:cs typeface="Arial" panose="020B0604020202020204" pitchFamily="34" charset="0"/>
              </a:rPr>
              <a:t>Actions towards 2035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8FAD15"/>
                </a:solidFill>
                <a:effectLst/>
                <a:latin typeface="Gotham Narrow Book"/>
                <a:ea typeface="Arial" panose="020B0604020202020204" pitchFamily="34" charset="0"/>
                <a:cs typeface="Arial" panose="020B0604020202020204" pitchFamily="34" charset="0"/>
              </a:rPr>
              <a:t>1. 	Improved education-based and competency-based pathways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Improving life orientation content on careers, work-readiness, and competencies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Expanding after-school programme to develop competencies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Revising curriculum and modes of learning to maximise relevance to the workplace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Accelerating the roll-out of focus schools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In partnership with the private sector, roll out an online blended school for those who have not completed their schooling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8FAD15"/>
                </a:solidFill>
                <a:effectLst/>
                <a:latin typeface="Gotham Narrow Book"/>
                <a:ea typeface="Arial" panose="020B0604020202020204" pitchFamily="34" charset="0"/>
                <a:cs typeface="Arial" panose="020B0604020202020204" pitchFamily="34" charset="0"/>
              </a:rPr>
              <a:t>2.	Improved post-school and tertiary education pathways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Investigating the feasibility and developing a strategy to expand the number of universities (private sector and public sector) and TVET colleges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Together with the tertiary institutions, enhancing the through-put rates of enrolled tertiary students.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8FAD15"/>
                </a:solidFill>
                <a:effectLst/>
                <a:latin typeface="Gotham Narrow Book"/>
                <a:ea typeface="Arial" panose="020B0604020202020204" pitchFamily="34" charset="0"/>
                <a:cs typeface="Arial" panose="020B0604020202020204" pitchFamily="34" charset="0"/>
              </a:rPr>
              <a:t>3.	Improved work-place skills and productivity pathways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Through the improved understanding of businesses’ skills needs, developing initiatives to enhance experiential learning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Exploring how the DEDAT’s BPO work placement model can be replicated for growth opportunities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Developing innovative models for recognising emerging trends of training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Working with the private sector with respect to their hiring practices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Strengthening dialogue between SMMEs and SETAs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Forging closer relationships with the Presidential Employment Stimulus team and the private sector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Times New Roman" panose="02020603050405020304" pitchFamily="18" charset="0"/>
              </a:rPr>
              <a:t>Championing and investing in programmes to deliver digital skills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800" b="1" dirty="0">
                <a:solidFill>
                  <a:srgbClr val="8FAD15"/>
                </a:solidFill>
                <a:effectLst/>
                <a:latin typeface="Gotham Narrow Book"/>
                <a:ea typeface="Arial" panose="020B0604020202020204" pitchFamily="34" charset="0"/>
                <a:cs typeface="Arial" panose="020B0604020202020204" pitchFamily="34" charset="0"/>
              </a:rPr>
              <a:t>4.	Bringing economic pathways and opportunities closer to citizens and communities and vice versa</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Overcoming the digital divide by making devices, connectivity, and relevant learning content available and accessible to all learners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Creating the enabling environment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a vibrant, functional housing market as well as a land assembly pipeline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Work with municipalities to support homeowner-driven small scale development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Collaborating with the PFA 6 with respect to improving public transport to reduce commuting times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Developing an overall Western Cape township strategy as well as township action plans within targeted communities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Considering whether programmes such as the Western Cape Government’s Year Beyond Programme and the Expanded Public Works Programme can be used to assist skills transfer into township-based growth opportunities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Improving urban management in townships to support 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38</a:t>
            </a:fld>
            <a:endParaRPr lang="en-US" dirty="0"/>
          </a:p>
        </p:txBody>
      </p:sp>
    </p:spTree>
    <p:extLst>
      <p:ext uri="{BB962C8B-B14F-4D97-AF65-F5344CB8AC3E}">
        <p14:creationId xmlns:p14="http://schemas.microsoft.com/office/powerpoint/2010/main" xmlns="" val="2778488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15000"/>
              </a:lnSpc>
              <a:spcBef>
                <a:spcPts val="0"/>
              </a:spcBef>
              <a:spcAft>
                <a:spcPts val="0"/>
              </a:spcAft>
              <a:buFont typeface="Symbol" panose="05050102010706020507" pitchFamily="18" charset="2"/>
              <a:buNone/>
            </a:pPr>
            <a:r>
              <a:rPr lang="en-ZA" b="1" dirty="0">
                <a:solidFill>
                  <a:srgbClr val="8FAD15"/>
                </a:solidFill>
                <a:effectLst/>
                <a:latin typeface="Gotham Narrow Book"/>
              </a:rPr>
              <a:t>5. Enhancing entrepreneurship pathways</a:t>
            </a:r>
          </a:p>
          <a:p>
            <a:pPr marL="171450" marR="0" lvl="0" indent="-171450" algn="just">
              <a:lnSpc>
                <a:spcPct val="115000"/>
              </a:lnSpc>
              <a:spcBef>
                <a:spcPts val="0"/>
              </a:spcBef>
              <a:spcAft>
                <a:spcPts val="0"/>
              </a:spcAft>
              <a:buFont typeface="Arial" panose="020B0604020202020204" pitchFamily="34" charset="0"/>
              <a:buChar char="•"/>
            </a:pPr>
            <a:r>
              <a:rPr lang="en-GB" dirty="0">
                <a:effectLst/>
              </a:rPr>
              <a:t> </a:t>
            </a:r>
            <a:r>
              <a:rPr lang="en-ZA" sz="1200" dirty="0">
                <a:effectLst/>
                <a:latin typeface="Gotham Narrow Book"/>
                <a:ea typeface="Arial" panose="020B0604020202020204" pitchFamily="34" charset="0"/>
                <a:cs typeface="Arial" panose="020B0604020202020204" pitchFamily="34" charset="0"/>
              </a:rPr>
              <a:t>Understanding the impact of compliance enforcement on local businesses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Leveraging existing digital entrepreneurial platforms to provide support to entrepreneurs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Supporting opportunities for microbusiness support for women, including ECD</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Identifying and address challenges and ease of doing business, including the concerns about crime and safety</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Developing campaigns to promote entrepreneurship and microbusiness.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Conducting an international benchmarking of South Africa’s labour legislation and regulations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Supporting the entrepreneurship pathway from skills (business skills) to SMME support</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Developing school-based collaborative programmes with private sector</a:t>
            </a:r>
          </a:p>
          <a:p>
            <a:pPr marL="0" marR="0" lvl="0" indent="0" algn="just">
              <a:lnSpc>
                <a:spcPct val="107000"/>
              </a:lnSpc>
              <a:spcBef>
                <a:spcPts val="0"/>
              </a:spcBef>
              <a:spcAft>
                <a:spcPts val="800"/>
              </a:spcAft>
              <a:buFont typeface="Symbol" panose="05050102010706020507" pitchFamily="18" charset="2"/>
              <a:buNone/>
            </a:pP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228600" marR="0" indent="-228600">
              <a:lnSpc>
                <a:spcPct val="115000"/>
              </a:lnSpc>
              <a:spcBef>
                <a:spcPts val="0"/>
              </a:spcBef>
              <a:spcAft>
                <a:spcPts val="0"/>
              </a:spcAft>
            </a:pPr>
            <a:r>
              <a:rPr lang="en-GB" sz="1200" b="1" dirty="0">
                <a:solidFill>
                  <a:srgbClr val="8FAD15"/>
                </a:solidFill>
                <a:effectLst/>
                <a:latin typeface="Gotham Narrow Book"/>
                <a:ea typeface="Arial" panose="020B0604020202020204" pitchFamily="34" charset="0"/>
                <a:cs typeface="Arial" panose="020B0604020202020204" pitchFamily="34" charset="0"/>
              </a:rPr>
              <a:t>6.	Strategic coordination and strengthened ecosystems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Increasing economic IQ about learning, schools, entrepreneurship, and microbusiness, providing open data</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ZA" sz="1200" dirty="0">
                <a:effectLst/>
                <a:latin typeface="Gotham Narrow Book"/>
                <a:ea typeface="Arial" panose="020B0604020202020204" pitchFamily="34" charset="0"/>
                <a:cs typeface="Arial" panose="020B0604020202020204" pitchFamily="34" charset="0"/>
              </a:rPr>
              <a:t>Working with the private sector, including training institutions, to enhance the relevance of skills and education training and to reduce the skills mismatch</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39</a:t>
            </a:fld>
            <a:endParaRPr lang="en-US" dirty="0"/>
          </a:p>
        </p:txBody>
      </p:sp>
    </p:spTree>
    <p:extLst>
      <p:ext uri="{BB962C8B-B14F-4D97-AF65-F5344CB8AC3E}">
        <p14:creationId xmlns:p14="http://schemas.microsoft.com/office/powerpoint/2010/main" xmlns="" val="838159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40</a:t>
            </a:fld>
            <a:endParaRPr lang="en-US" dirty="0"/>
          </a:p>
        </p:txBody>
      </p:sp>
    </p:spTree>
    <p:extLst>
      <p:ext uri="{BB962C8B-B14F-4D97-AF65-F5344CB8AC3E}">
        <p14:creationId xmlns:p14="http://schemas.microsoft.com/office/powerpoint/2010/main" xmlns="" val="4029894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r>
              <a:rPr lang="en-ZA" sz="1800" b="1" dirty="0">
                <a:solidFill>
                  <a:srgbClr val="000099"/>
                </a:solidFill>
                <a:effectLst/>
                <a:latin typeface="Gotham Narrow Medium"/>
                <a:ea typeface="Arial" panose="020B0604020202020204" pitchFamily="34" charset="0"/>
                <a:cs typeface="Times New Roman" panose="02020603050405020304" pitchFamily="18" charset="0"/>
              </a:rPr>
              <a:t>Way forward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GB" dirty="0">
                <a:effectLst/>
              </a:rPr>
              <a:t/>
            </a:r>
            <a:br>
              <a:rPr lang="en-GB" dirty="0">
                <a:effectLst/>
              </a:rPr>
            </a:br>
            <a:r>
              <a:rPr lang="en-ZA" dirty="0">
                <a:effectLst/>
                <a:latin typeface="Gotham Narrow Book"/>
              </a:rPr>
              <a:t>Drawing from research and expert input, purposeful, choiceful, realistic and impactful choices were made in determining what and how the Western Cape Government will accomplish the overall targets set out by the Growth for Jobs Strategic Framework. </a:t>
            </a:r>
            <a:r>
              <a:rPr lang="en-ZA" sz="1800" dirty="0">
                <a:effectLst/>
                <a:latin typeface="Gotham Narrow Book"/>
                <a:ea typeface="Arial" panose="020B0604020202020204" pitchFamily="34" charset="0"/>
                <a:cs typeface="Times New Roman" panose="02020603050405020304" pitchFamily="18" charset="0"/>
              </a:rPr>
              <a:t>Seven Priority Focus Areas have been identified, each with clear and ambitious objective and goal statements, and with sets of themes and interventions that will be sequenced along 3 time horizons over the next 12 years: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60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tabLst>
                <a:tab pos="2865755" algn="ctr"/>
                <a:tab pos="5731510" algn="r"/>
                <a:tab pos="457200" algn="l"/>
              </a:tabLst>
            </a:pPr>
            <a:r>
              <a:rPr lang="en-ZA" sz="1800" b="1" dirty="0">
                <a:solidFill>
                  <a:srgbClr val="000099"/>
                </a:solidFill>
                <a:effectLst/>
                <a:latin typeface="Gotham Narrow Book"/>
                <a:ea typeface="Arial" panose="020B0604020202020204" pitchFamily="34" charset="0"/>
                <a:cs typeface="Arial" panose="020B0604020202020204" pitchFamily="34" charset="0"/>
              </a:rPr>
              <a:t>Doing what it takes to deliver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tabLst>
                <a:tab pos="2865755" algn="ctr"/>
                <a:tab pos="5731510" algn="r"/>
                <a:tab pos="457200" algn="l"/>
              </a:tabLst>
            </a:pPr>
            <a:r>
              <a:rPr lang="en-ZA" sz="1800" dirty="0">
                <a:effectLst/>
                <a:latin typeface="Gotham Narrow Book"/>
                <a:ea typeface="Arial" panose="020B0604020202020204" pitchFamily="34" charset="0"/>
                <a:cs typeface="Arial" panose="020B0604020202020204" pitchFamily="34" charset="0"/>
              </a:rPr>
              <a:t>The Growth for Jobs Strategy has identified a suite of policy levers – or toolkits – to be deployed in pursuit of the interventions and goals within the Priority Focus Areas and the overall Strategy.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tabLst>
                <a:tab pos="2865755" algn="ctr"/>
                <a:tab pos="5731510" algn="r"/>
                <a:tab pos="457200" algn="l"/>
              </a:tabLst>
            </a:pPr>
            <a:endParaRPr lang="en-GB" sz="1800" dirty="0">
              <a:solidFill>
                <a:srgbClr val="3B3838"/>
              </a:solidFill>
              <a:effectLst/>
              <a:latin typeface="Arial" panose="020B0604020202020204" pitchFamily="34" charset="0"/>
              <a:ea typeface="Arial" panose="020B0604020202020204" pitchFamily="34" charset="0"/>
            </a:endParaRPr>
          </a:p>
          <a:p>
            <a:pPr marL="0" marR="0" algn="just">
              <a:lnSpc>
                <a:spcPct val="115000"/>
              </a:lnSpc>
              <a:spcBef>
                <a:spcPts val="0"/>
              </a:spcBef>
              <a:spcAft>
                <a:spcPts val="0"/>
              </a:spcAft>
              <a:tabLst>
                <a:tab pos="2865755" algn="ctr"/>
                <a:tab pos="5731510" algn="r"/>
                <a:tab pos="457200" algn="l"/>
              </a:tabLst>
            </a:pPr>
            <a:r>
              <a:rPr lang="en-GB" sz="1800" b="1" dirty="0">
                <a:solidFill>
                  <a:srgbClr val="000099"/>
                </a:solidFill>
                <a:effectLst/>
                <a:latin typeface="Arial" panose="020B0604020202020204" pitchFamily="34" charset="0"/>
                <a:ea typeface="Arial" panose="020B0604020202020204" pitchFamily="34" charset="0"/>
              </a:rPr>
              <a:t>Transversal management and governance of the Growth for Jobs approach</a:t>
            </a:r>
            <a:endParaRPr lang="en-GB" sz="1800" dirty="0">
              <a:solidFill>
                <a:srgbClr val="3B3838"/>
              </a:solidFill>
              <a:effectLst/>
              <a:latin typeface="Arial" panose="020B0604020202020204" pitchFamily="34" charset="0"/>
              <a:ea typeface="Arial" panose="020B0604020202020204" pitchFamily="34" charset="0"/>
            </a:endParaRPr>
          </a:p>
          <a:p>
            <a:pPr marL="0" marR="0" algn="just">
              <a:lnSpc>
                <a:spcPct val="115000"/>
              </a:lnSpc>
              <a:spcBef>
                <a:spcPts val="0"/>
              </a:spcBef>
              <a:spcAft>
                <a:spcPts val="0"/>
              </a:spcAft>
              <a:tabLst>
                <a:tab pos="2865755" algn="ctr"/>
                <a:tab pos="5731510" algn="r"/>
                <a:tab pos="457200" algn="l"/>
              </a:tabLst>
            </a:pPr>
            <a:r>
              <a:rPr lang="en-GB" sz="1800" b="1" dirty="0">
                <a:solidFill>
                  <a:srgbClr val="000099"/>
                </a:solidFill>
                <a:effectLst/>
                <a:latin typeface="Arial" panose="020B0604020202020204" pitchFamily="34" charset="0"/>
                <a:ea typeface="Arial" panose="020B0604020202020204" pitchFamily="34" charset="0"/>
              </a:rPr>
              <a:t> </a:t>
            </a:r>
            <a:endParaRPr lang="en-GB" sz="1800" dirty="0">
              <a:solidFill>
                <a:srgbClr val="3B3838"/>
              </a:solidFill>
              <a:effectLst/>
              <a:latin typeface="Arial" panose="020B0604020202020204" pitchFamily="34" charset="0"/>
              <a:ea typeface="Arial" panose="020B0604020202020204" pitchFamily="34"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A risk for success is the extent to which all PFAs are fundamentally dependent on other enablers and levers. The Western Cape Government will utilise various models of transversal management, delivery and coordination, as appropriate, to make sure that the PFAs get the necessary support across provincial government in order to deliver.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41</a:t>
            </a:fld>
            <a:endParaRPr lang="en-US" dirty="0"/>
          </a:p>
        </p:txBody>
      </p:sp>
    </p:spTree>
    <p:extLst>
      <p:ext uri="{BB962C8B-B14F-4D97-AF65-F5344CB8AC3E}">
        <p14:creationId xmlns:p14="http://schemas.microsoft.com/office/powerpoint/2010/main" xmlns="" val="1943862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ZA" sz="1200" b="1" dirty="0">
                <a:solidFill>
                  <a:srgbClr val="000099"/>
                </a:solidFill>
                <a:effectLst/>
                <a:latin typeface="Gotham Narrow Book"/>
                <a:ea typeface="Arial" panose="020B0604020202020204" pitchFamily="34" charset="0"/>
                <a:cs typeface="Times New Roman" panose="02020603050405020304" pitchFamily="18" charset="0"/>
              </a:rPr>
              <a:t>Striving for the ultimate G4J goal</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dirty="0">
                <a:solidFill>
                  <a:srgbClr val="FFFFFF"/>
                </a:solidFill>
                <a:effectLst/>
                <a:latin typeface="Gotham Narrow Book"/>
                <a:ea typeface="Arial" panose="020B0604020202020204" pitchFamily="34" charset="0"/>
                <a:cs typeface="Times New Roman" panose="02020603050405020304" pitchFamily="18" charset="0"/>
              </a:rPr>
              <a:t>Collectively these seven </a:t>
            </a:r>
            <a:r>
              <a:rPr lang="en-ZA" sz="1200" b="1" dirty="0">
                <a:solidFill>
                  <a:srgbClr val="FFFFFF"/>
                </a:solidFill>
                <a:effectLst/>
                <a:latin typeface="Gotham Narrow Book"/>
                <a:ea typeface="Century Gothic" panose="020B0502020202020204" pitchFamily="34" charset="0"/>
                <a:cs typeface="Times New Roman" panose="02020603050405020304" pitchFamily="18" charset="0"/>
              </a:rPr>
              <a:t>Priority Focus Areas</a:t>
            </a:r>
            <a:r>
              <a:rPr lang="en-ZA" sz="1200" dirty="0">
                <a:solidFill>
                  <a:srgbClr val="FFFFFF"/>
                </a:solidFill>
                <a:effectLst/>
                <a:latin typeface="Gotham Narrow Book"/>
                <a:ea typeface="Arial" panose="020B0604020202020204" pitchFamily="34" charset="0"/>
                <a:cs typeface="Times New Roman" panose="02020603050405020304" pitchFamily="18" charset="0"/>
              </a:rPr>
              <a:t> will have a direct GDP impact of </a:t>
            </a:r>
            <a:r>
              <a:rPr lang="en-ZA" sz="1200" b="1" dirty="0">
                <a:solidFill>
                  <a:srgbClr val="FFFFFF"/>
                </a:solidFill>
                <a:effectLst/>
                <a:latin typeface="Gotham Narrow Book"/>
                <a:ea typeface="Arial" panose="020B0604020202020204" pitchFamily="34" charset="0"/>
                <a:cs typeface="Times New Roman" panose="02020603050405020304" pitchFamily="18" charset="0"/>
              </a:rPr>
              <a:t>R395-billion</a:t>
            </a:r>
            <a:r>
              <a:rPr lang="en-ZA" sz="1200" dirty="0">
                <a:solidFill>
                  <a:srgbClr val="FFFFFF"/>
                </a:solidFill>
                <a:effectLst/>
                <a:latin typeface="Gotham Narrow Book"/>
                <a:ea typeface="Arial" panose="020B0604020202020204" pitchFamily="34" charset="0"/>
                <a:cs typeface="Times New Roman" panose="02020603050405020304" pitchFamily="18" charset="0"/>
              </a:rPr>
              <a:t>, and the economic modelling shows that this can generate 600 000 and over one million jobs.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200" dirty="0">
                <a:effectLst/>
                <a:latin typeface="Gotham Narrow Book"/>
                <a:ea typeface="Arial" panose="020B0604020202020204" pitchFamily="34" charset="0"/>
                <a:cs typeface="Times New Roman" panose="02020603050405020304" pitchFamily="18" charset="0"/>
              </a:rPr>
              <a:t>Accomplishing the objectives and targets set out by these </a:t>
            </a:r>
            <a:r>
              <a:rPr lang="en-ZA" sz="1200" dirty="0">
                <a:effectLst/>
                <a:latin typeface="Gotham Narrow Book"/>
                <a:ea typeface="Century Gothic" panose="020B0502020202020204" pitchFamily="34" charset="0"/>
                <a:cs typeface="Times New Roman" panose="02020603050405020304" pitchFamily="18" charset="0"/>
              </a:rPr>
              <a:t>PFAs</a:t>
            </a:r>
            <a:r>
              <a:rPr lang="en-ZA" sz="1200" dirty="0">
                <a:effectLst/>
                <a:latin typeface="Gotham Narrow Book"/>
                <a:ea typeface="Arial" panose="020B0604020202020204" pitchFamily="34" charset="0"/>
                <a:cs typeface="Times New Roman" panose="02020603050405020304" pitchFamily="18" charset="0"/>
              </a:rPr>
              <a:t> is an imperative and will synergistically and meaningfully contribute towards the Western Cape having an enabled, competitive and inclusive economy. </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42</a:t>
            </a:fld>
            <a:endParaRPr lang="en-US" dirty="0"/>
          </a:p>
        </p:txBody>
      </p:sp>
    </p:spTree>
    <p:extLst>
      <p:ext uri="{BB962C8B-B14F-4D97-AF65-F5344CB8AC3E}">
        <p14:creationId xmlns:p14="http://schemas.microsoft.com/office/powerpoint/2010/main" xmlns="" val="148393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t>G4J</a:t>
            </a:r>
            <a:r>
              <a:rPr lang="en-ZA" sz="1200" dirty="0">
                <a:effectLst/>
                <a:ea typeface="Arial" panose="020B0604020202020204" pitchFamily="34" charset="0"/>
              </a:rPr>
              <a:t>Guiding principle-  </a:t>
            </a:r>
            <a:r>
              <a:rPr lang="en-ZA" sz="1200" b="1" dirty="0">
                <a:effectLst/>
                <a:ea typeface="Arial" panose="020B0604020202020204" pitchFamily="34" charset="0"/>
              </a:rPr>
              <a:t>Redress through active economic participation….</a:t>
            </a:r>
            <a:r>
              <a:rPr lang="en-ZA" sz="1200" b="0" dirty="0">
                <a:effectLst/>
                <a:ea typeface="Arial" panose="020B0604020202020204" pitchFamily="34" charset="0"/>
              </a:rPr>
              <a:t>by pulling more people into the economy, stimulating competition, improving skills and productivity, raising investment, reducing poverty, increasing employment and broadening the tax base. Private-sector involvement includes entrepreneurs; small, medium and micro enterprises (SMMEs); and the informal and township economies</a:t>
            </a:r>
          </a:p>
          <a:p>
            <a:endParaRPr lang="en-ZA"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45</a:t>
            </a:fld>
            <a:endParaRPr lang="en-US" dirty="0"/>
          </a:p>
        </p:txBody>
      </p:sp>
    </p:spTree>
    <p:extLst>
      <p:ext uri="{BB962C8B-B14F-4D97-AF65-F5344CB8AC3E}">
        <p14:creationId xmlns:p14="http://schemas.microsoft.com/office/powerpoint/2010/main" xmlns="" val="135863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660066"/>
                </a:solidFill>
                <a:effectLst/>
                <a:latin typeface="Gotham Narrow Medium"/>
                <a:ea typeface="Arial" panose="020B0604020202020204" pitchFamily="34" charset="0"/>
                <a:cs typeface="Times New Roman" panose="02020603050405020304" pitchFamily="18" charset="0"/>
              </a:rPr>
              <a:t>Strategic Intent and principles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dirty="0">
                <a:effectLst/>
                <a:latin typeface="Gotham Narrow Book"/>
              </a:rPr>
              <a:t>Guiding principles function as beacons that inform strategic and operational decisions because no strategy or strategic framework can provide a precise guide to every decision. The guiding principles underpin what should be included and excluded from the strategy and enable decision-makers to make choices informed by an understanding of broader goals and values.</a:t>
            </a:r>
            <a:r>
              <a:rPr lang="en-GB" dirty="0">
                <a:effectLst/>
              </a:rPr>
              <a:t> </a:t>
            </a:r>
            <a:r>
              <a:rPr lang="en-ZA" sz="1800" dirty="0">
                <a:effectLst/>
                <a:latin typeface="Gotham Narrow Book"/>
                <a:ea typeface="Arial" panose="020B0604020202020204" pitchFamily="34" charset="0"/>
                <a:cs typeface="Times New Roman" panose="02020603050405020304" pitchFamily="18" charset="0"/>
              </a:rPr>
              <a:t> </a:t>
            </a:r>
          </a:p>
          <a:p>
            <a:pPr marL="0" marR="0">
              <a:lnSpc>
                <a:spcPct val="107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solidFill>
                  <a:srgbClr val="202124"/>
                </a:solidFill>
                <a:effectLst/>
                <a:latin typeface="Gotham Narrow Book"/>
                <a:ea typeface="Times New Roman" panose="02020603050405020304" pitchFamily="18" charset="0"/>
                <a:cs typeface="Times New Roman" panose="02020603050405020304" pitchFamily="18" charset="0"/>
              </a:rPr>
              <a:t>The Growth for Jobs Strategy</a:t>
            </a:r>
            <a:r>
              <a:rPr lang="en-ZA" sz="1800" dirty="0">
                <a:effectLst/>
                <a:latin typeface="Gotham Narrow Book"/>
                <a:ea typeface="Arial" panose="020B0604020202020204" pitchFamily="34" charset="0"/>
                <a:cs typeface="Times New Roman" panose="02020603050405020304" pitchFamily="18" charset="0"/>
              </a:rPr>
              <a:t>’s </a:t>
            </a:r>
            <a:r>
              <a:rPr lang="en-ZA" sz="1800" b="1" dirty="0">
                <a:effectLst/>
                <a:latin typeface="Gotham Narrow Book"/>
                <a:ea typeface="Arial" panose="020B0604020202020204" pitchFamily="34" charset="0"/>
                <a:cs typeface="Times New Roman" panose="02020603050405020304" pitchFamily="18" charset="0"/>
              </a:rPr>
              <a:t>primary set of principles</a:t>
            </a:r>
            <a:r>
              <a:rPr lang="en-ZA" sz="1800" dirty="0">
                <a:effectLst/>
                <a:latin typeface="Gotham Narrow Book"/>
                <a:ea typeface="Arial" panose="020B0604020202020204" pitchFamily="34" charset="0"/>
                <a:cs typeface="Times New Roman" panose="02020603050405020304" pitchFamily="18" charset="0"/>
              </a:rPr>
              <a:t> govern the substantive content of the strategy and are reflected in ten statements (see Figure).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An open market economy.</a:t>
            </a:r>
            <a:r>
              <a:rPr lang="en-ZA" sz="1800" dirty="0">
                <a:effectLst/>
                <a:latin typeface="Gotham Narrow Book"/>
                <a:ea typeface="Arial" panose="020B0604020202020204" pitchFamily="34" charset="0"/>
                <a:cs typeface="Times New Roman" panose="02020603050405020304" pitchFamily="18" charset="0"/>
              </a:rPr>
              <a:t> An open market economy, rather than a developmental state, makes possible an open opportunity society for all. In embracing and supporting an open-market economy, positive interventions aimed at improving competitiveness and productivity will be deployed to enable businesses to grow and create jobs.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131445" marR="0" indent="-269875">
              <a:lnSpc>
                <a:spcPct val="107000"/>
              </a:lnSpc>
              <a:spcBef>
                <a:spcPts val="0"/>
              </a:spcBef>
              <a:spcAft>
                <a:spcPts val="0"/>
              </a:spcAft>
            </a:pPr>
            <a:r>
              <a:rPr lang="en-ZA" sz="1800" dirty="0">
                <a:solidFill>
                  <a:srgbClr val="3B3838"/>
                </a:solidFill>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Horizontal enablement.</a:t>
            </a:r>
            <a:r>
              <a:rPr lang="en-ZA" sz="1800" dirty="0">
                <a:effectLst/>
                <a:latin typeface="Gotham Narrow Book"/>
                <a:ea typeface="Arial" panose="020B0604020202020204" pitchFamily="34" charset="0"/>
                <a:cs typeface="Times New Roman" panose="02020603050405020304" pitchFamily="18" charset="0"/>
              </a:rPr>
              <a:t> Government is an enabler of the economy, creating a conducive, enabling environment supportive of private-sector growth and providing support in the realisation of private-sector-led opportunities that ultimately generate jobs.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131445" marR="0" indent="-269875">
              <a:lnSpc>
                <a:spcPct val="107000"/>
              </a:lnSpc>
              <a:spcBef>
                <a:spcPts val="0"/>
              </a:spcBef>
              <a:spcAft>
                <a:spcPts val="800"/>
              </a:spcAft>
            </a:pPr>
            <a:r>
              <a:rPr lang="en-ZA" sz="1800" dirty="0">
                <a:solidFill>
                  <a:srgbClr val="3B3838"/>
                </a:solidFill>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Equality of opportunity.</a:t>
            </a:r>
            <a:r>
              <a:rPr lang="en-ZA" sz="1800" dirty="0">
                <a:effectLst/>
                <a:latin typeface="Gotham Narrow Book"/>
                <a:ea typeface="Arial" panose="020B0604020202020204" pitchFamily="34" charset="0"/>
                <a:cs typeface="Times New Roman" panose="02020603050405020304" pitchFamily="18" charset="0"/>
              </a:rPr>
              <a:t> A state that facilitates economic opportunity for citizens and expands choice and the independence of its residents without limiting individual freedom.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dirty="0">
                <a:solidFill>
                  <a:srgbClr val="3B3838"/>
                </a:solidFill>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Redress through active economic participation.</a:t>
            </a:r>
            <a:r>
              <a:rPr lang="en-ZA" sz="1800" dirty="0">
                <a:effectLst/>
                <a:latin typeface="Gotham Narrow Book"/>
                <a:ea typeface="Arial" panose="020B0604020202020204" pitchFamily="34" charset="0"/>
                <a:cs typeface="Times New Roman" panose="02020603050405020304" pitchFamily="18" charset="0"/>
              </a:rPr>
              <a:t> Redress is achieved by pulling more people into the economy, stimulating competition, improving skills and productivity, raising investment, reducing poverty, increasing employment and broadening the tax base. Private-sector involvement includes entrepreneurs; small, medium and micro enterprises (SMMEs); and the informal and township economies,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dirty="0">
                <a:solidFill>
                  <a:srgbClr val="3B3838"/>
                </a:solidFill>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Partnerships and cooperation.</a:t>
            </a:r>
            <a:r>
              <a:rPr lang="en-ZA" sz="1800" dirty="0">
                <a:effectLst/>
                <a:latin typeface="Gotham Narrow Book"/>
                <a:ea typeface="Arial" panose="020B0604020202020204" pitchFamily="34" charset="0"/>
                <a:cs typeface="Times New Roman" panose="02020603050405020304" pitchFamily="18" charset="0"/>
              </a:rPr>
              <a:t> Strategic partnerships and cooperation with other spheres of government and the private sector to increase the speed and scale of change.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Innovation.</a:t>
            </a:r>
            <a:r>
              <a:rPr lang="en-ZA" sz="1800" dirty="0">
                <a:effectLst/>
                <a:latin typeface="Gotham Narrow Book"/>
                <a:ea typeface="Arial" panose="020B0604020202020204" pitchFamily="34" charset="0"/>
                <a:cs typeface="Times New Roman" panose="02020603050405020304" pitchFamily="18" charset="0"/>
              </a:rPr>
              <a:t> Embracing new ideas and pushing the boundaries of the Western Cape’s constitutional mandate to enable private-sector-led economic growth and job creation in tourism, trade and industrial policy.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457200" marR="0">
              <a:lnSpc>
                <a:spcPct val="107000"/>
              </a:lnSpc>
              <a:spcBef>
                <a:spcPts val="0"/>
              </a:spcBef>
              <a:spcAft>
                <a:spcPts val="0"/>
              </a:spcAft>
            </a:pPr>
            <a:r>
              <a:rPr lang="en-ZA" sz="1800" dirty="0">
                <a:solidFill>
                  <a:srgbClr val="3B3838"/>
                </a:solidFill>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660066"/>
                </a:solidFill>
                <a:effectLst/>
                <a:latin typeface="Gotham Narrow Medium"/>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b="1" dirty="0">
                <a:effectLst/>
                <a:latin typeface="Gotham Narrow Book"/>
              </a:rPr>
              <a:t>Agility and flexibility</a:t>
            </a:r>
            <a:r>
              <a:rPr lang="en-ZA" b="1" dirty="0">
                <a:effectLst/>
                <a:latin typeface="Gotham Narrow Book"/>
              </a:rPr>
              <a:t>.</a:t>
            </a:r>
            <a:r>
              <a:rPr lang="en-ZA" dirty="0">
                <a:effectLst/>
                <a:latin typeface="Gotham Narrow Book"/>
              </a:rPr>
              <a:t> Government needs to be agile and responsive in pursuit of break-out growth. Support to identified opportunities and nascent industries needs to be time-bound with clear criteria for continued funding. </a:t>
            </a:r>
            <a:r>
              <a:rPr lang="en-ZA" sz="1800" dirty="0">
                <a:solidFill>
                  <a:srgbClr val="3B3838"/>
                </a:solidFill>
                <a:effectLst/>
                <a:latin typeface="Gotham Narrow Book"/>
                <a:ea typeface="Calibri" panose="020F050202020403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dirty="0">
                <a:solidFill>
                  <a:srgbClr val="3B3838"/>
                </a:solidFill>
                <a:effectLst/>
                <a:latin typeface="Gotham Narrow Book"/>
                <a:ea typeface="Calibri" panose="020F050202020403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dirty="0">
                <a:solidFill>
                  <a:srgbClr val="3B3838"/>
                </a:solidFill>
                <a:effectLst/>
                <a:latin typeface="Gotham Narrow Book"/>
                <a:ea typeface="Calibri" panose="020F050202020403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dirty="0">
                <a:solidFill>
                  <a:srgbClr val="3B3838"/>
                </a:solidFill>
                <a:effectLst/>
                <a:latin typeface="Gotham Narrow Book"/>
                <a:ea typeface="Calibri" panose="020F050202020403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dirty="0">
                <a:solidFill>
                  <a:srgbClr val="3B3838"/>
                </a:solidFill>
                <a:effectLst/>
                <a:latin typeface="Gotham Narrow Book"/>
                <a:ea typeface="Calibri" panose="020F050202020403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dirty="0">
                <a:solidFill>
                  <a:srgbClr val="3B3838"/>
                </a:solidFill>
                <a:effectLst/>
                <a:latin typeface="Gotham Narrow Book"/>
                <a:ea typeface="Calibri" panose="020F050202020403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Sustainability.</a:t>
            </a:r>
            <a:r>
              <a:rPr lang="en-ZA" sz="1800" dirty="0">
                <a:effectLst/>
                <a:latin typeface="Gotham Narrow Book"/>
                <a:ea typeface="Arial" panose="020B0604020202020204" pitchFamily="34" charset="0"/>
                <a:cs typeface="Times New Roman" panose="02020603050405020304" pitchFamily="18" charset="0"/>
              </a:rPr>
              <a:t> Growth must be uncoupled from wasteful resource usage and fossil fuel dependency so that it can be sustainable over the long term and can meet present needs without further compromising the future. With our natural assets safeguarded, our economy and society will be shielded from the impacts of resource deterioration, climate change and other shocks, while our competitiveness and resilience will be enhanced.</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dirty="0">
                <a:solidFill>
                  <a:srgbClr val="3B3838"/>
                </a:solidFill>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Data-led decision-making. </a:t>
            </a:r>
            <a:r>
              <a:rPr lang="en-ZA" sz="1800" dirty="0">
                <a:effectLst/>
                <a:latin typeface="Gotham Narrow Book"/>
                <a:ea typeface="Arial" panose="020B0604020202020204" pitchFamily="34" charset="0"/>
                <a:cs typeface="Times New Roman" panose="02020603050405020304" pitchFamily="18" charset="0"/>
              </a:rPr>
              <a:t>Sound decision-making requires a data management and reporting capability that pulls together and utilises the excellent − if underutilised − data that the province already has. Establishing strong and agile economic and spatial data, analytical capabilities and intelligence is imperative.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0">
              <a:lnSpc>
                <a:spcPct val="107000"/>
              </a:lnSpc>
              <a:spcBef>
                <a:spcPts val="0"/>
              </a:spcBef>
              <a:spcAft>
                <a:spcPts val="0"/>
              </a:spcAft>
            </a:pPr>
            <a:r>
              <a:rPr lang="en-ZA" sz="1800" dirty="0">
                <a:effectLst/>
                <a:latin typeface="Gotham Narrow Book"/>
                <a:ea typeface="Arial" panose="020B0604020202020204" pitchFamily="34" charset="0"/>
                <a:cs typeface="Times New Roman" panose="02020603050405020304" pitchFamily="18"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rabicPeriod"/>
            </a:pPr>
            <a:r>
              <a:rPr lang="en-ZA" sz="1800" b="1" dirty="0">
                <a:effectLst/>
                <a:latin typeface="Gotham Narrow Book"/>
                <a:ea typeface="Arial" panose="020B0604020202020204" pitchFamily="34" charset="0"/>
                <a:cs typeface="Times New Roman" panose="02020603050405020304" pitchFamily="18" charset="0"/>
              </a:rPr>
              <a:t>Responsiveness to impactful opportunities</a:t>
            </a:r>
            <a:r>
              <a:rPr lang="en-ZA" sz="1800" dirty="0">
                <a:effectLst/>
                <a:latin typeface="Gotham Narrow Book"/>
                <a:ea typeface="Arial" panose="020B0604020202020204" pitchFamily="34" charset="0"/>
                <a:cs typeface="Times New Roman" panose="02020603050405020304" pitchFamily="18" charset="0"/>
              </a:rPr>
              <a:t>. Government should be responsive to all private-sector-led opportunities, while being selective about which support levers are deployed based on the extent of private-sector involvement and participation, and evidence of the potential of the opportunity.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5</a:t>
            </a:fld>
            <a:endParaRPr lang="en-US" dirty="0"/>
          </a:p>
        </p:txBody>
      </p:sp>
    </p:spTree>
    <p:extLst>
      <p:ext uri="{BB962C8B-B14F-4D97-AF65-F5344CB8AC3E}">
        <p14:creationId xmlns:p14="http://schemas.microsoft.com/office/powerpoint/2010/main" xmlns="" val="3227809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ZA" sz="1200" b="1" dirty="0">
                <a:solidFill>
                  <a:srgbClr val="000099"/>
                </a:solidFill>
                <a:effectLst/>
                <a:latin typeface="Gotham Narrow Book"/>
                <a:ea typeface="Arial" panose="020B0604020202020204" pitchFamily="34" charset="0"/>
                <a:cs typeface="Arial" panose="020B0604020202020204" pitchFamily="34" charset="0"/>
              </a:rPr>
              <a:t>Priority Focus Areas</a:t>
            </a:r>
            <a:endParaRPr lang="en-GB" sz="1200" dirty="0">
              <a:effectLst/>
              <a:latin typeface="Arial" panose="020B0604020202020204" pitchFamily="34" charset="0"/>
              <a:ea typeface="Arial" panose="020B0604020202020204" pitchFamily="34" charset="0"/>
              <a:cs typeface="Times New Roman" panose="02020603050405020304" pitchFamily="18" charset="0"/>
            </a:endParaRPr>
          </a:p>
          <a:p>
            <a:r>
              <a:rPr lang="en-ZA" sz="1200" dirty="0">
                <a:effectLst/>
                <a:latin typeface="Gotham Narrow Book"/>
                <a:ea typeface="Arial" panose="020B0604020202020204" pitchFamily="34" charset="0"/>
                <a:cs typeface="Arial" panose="020B0604020202020204" pitchFamily="34" charset="0"/>
              </a:rPr>
              <a:t>A</a:t>
            </a:r>
            <a:r>
              <a:rPr lang="en-ZA" sz="1200" dirty="0">
                <a:effectLst/>
                <a:latin typeface="Gotham Narrow Book"/>
                <a:ea typeface="Calibri" panose="020F0502020204030204" pitchFamily="34" charset="0"/>
                <a:cs typeface="Arial" panose="020B0604020202020204" pitchFamily="34" charset="0"/>
              </a:rPr>
              <a:t> process of analysis and engagement led to </a:t>
            </a:r>
            <a:r>
              <a:rPr lang="en-ZA" sz="1200" dirty="0">
                <a:effectLst/>
                <a:latin typeface="Gotham Narrow Book"/>
                <a:ea typeface="Arial" panose="020B0604020202020204" pitchFamily="34" charset="0"/>
                <a:cs typeface="Arial" panose="020B0604020202020204" pitchFamily="34" charset="0"/>
              </a:rPr>
              <a:t>seven Priority Focus Areas for the Strategy being identified for implementation over the short and medium term.  </a:t>
            </a:r>
            <a:r>
              <a:rPr lang="en-ZA" sz="1200" dirty="0">
                <a:effectLst/>
                <a:latin typeface="Gotham Narrow Book"/>
                <a:ea typeface="Arial" panose="020B0604020202020204" pitchFamily="34" charset="0"/>
                <a:cs typeface="Times New Roman" panose="02020603050405020304" pitchFamily="18" charset="0"/>
              </a:rPr>
              <a:t>The seven PFAs concentrate on the key constraints in network industries and on the essential elements needed to raise total factor productivity and competitiveness. </a:t>
            </a:r>
            <a:r>
              <a:rPr lang="en-ZA" sz="1200" dirty="0">
                <a:effectLst/>
                <a:latin typeface="Gotham Narrow Book"/>
                <a:ea typeface="Arial" panose="020B0604020202020204" pitchFamily="34" charset="0"/>
                <a:cs typeface="Arial" panose="020B0604020202020204" pitchFamily="34" charset="0"/>
              </a:rPr>
              <a:t>Over time, these priority areas may change, as the Growth for Jobs Strategy will need to be agile in the face of changing circumstances and opportunities</a:t>
            </a:r>
            <a:endParaRPr lang="en-GB" dirty="0"/>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6</a:t>
            </a:fld>
            <a:endParaRPr lang="en-US" dirty="0"/>
          </a:p>
        </p:txBody>
      </p:sp>
    </p:spTree>
    <p:extLst>
      <p:ext uri="{BB962C8B-B14F-4D97-AF65-F5344CB8AC3E}">
        <p14:creationId xmlns:p14="http://schemas.microsoft.com/office/powerpoint/2010/main" xmlns="" val="200798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The Growth for Jobs Strategy and its implementation plan lands spatially,  and therefore the Strategy will play a key role in driving the implementation of the Provincial Spatial Development Framework. This will require spatial intelligence and an effective and efficient system of governance implementing a deliberate spatial approach that seeks to exploit the province’s endowments and competitive advantages.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The Growth for Jobs Strategy’s spatial goals are aligned with, and informed by, the goals of the Provincial Spatial Development Framework (PSDF) and are guided by two questions: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rPr>
              <a:t>Where should government efforts related to enabling the business environment, supporting growth opportunities, and stimulating (domestic) market growth be prioritised, to ensure maximum regional economic and socio-economic impact? </a:t>
            </a:r>
            <a:endParaRPr lang="en-GB" sz="1800" dirty="0">
              <a:effectLst/>
              <a:latin typeface="Arial" panose="020B0604020202020204" pitchFamily="34" charset="0"/>
              <a:ea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rPr>
              <a:t>What kind of spatial arrangement is most conducive to the objective of a jobs-rich provincial economy, rolling back poverty and improving citizens’ wellbeing?</a:t>
            </a:r>
            <a:endParaRPr lang="en-GB" sz="1800" dirty="0">
              <a:effectLst/>
              <a:latin typeface="Arial" panose="020B0604020202020204" pitchFamily="34" charset="0"/>
              <a:ea typeface="Arial" panose="020B0604020202020204" pitchFamily="34"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At a strategic level, the goals of the Western Cape Government’s spatial plans are to consolidate investment, both to improve the places where people are living and to capitalise on spatially and economically vibrant growth points; to cluster investment and government activities, including more affordable opportunities for people to live in these areas; and to connect places through better linkages between areas with an emphasis on public transport.  The consolidate, capitalise, cluster and connect spatial logic identifies four focus areas for spatial transformation: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Improving the places where people live.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Creating more opportunities for people to live in better locations.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Creating better linkages between places.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Creating spatially and economically vibrant growth points.</a:t>
            </a:r>
          </a:p>
          <a:p>
            <a:pPr marL="342900" marR="0" lvl="0" indent="-342900">
              <a:lnSpc>
                <a:spcPct val="107000"/>
              </a:lnSpc>
              <a:spcBef>
                <a:spcPts val="0"/>
              </a:spcBef>
              <a:spcAft>
                <a:spcPts val="800"/>
              </a:spcAft>
              <a:buFont typeface="Symbol" panose="05050102010706020507" pitchFamily="18" charset="2"/>
              <a:buChar char=""/>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Innovation and other economic growth determinants have strong geographic/spatial dimensions, and investment decisions must be made with spatial differentiations in mind. The Western Cape Government’s Growth Potential Study models growth potential across space by assessing key drivers </a:t>
            </a: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r>
              <a:rPr lang="en-ZA" sz="1800" dirty="0">
                <a:effectLst/>
                <a:latin typeface="Gotham Narrow Book"/>
                <a:ea typeface="Arial" panose="020B0604020202020204" pitchFamily="34" charset="0"/>
                <a:cs typeface="Arial" panose="020B0604020202020204" pitchFamily="34" charset="0"/>
              </a:rPr>
              <a:t>Each place – be it a community, municipality or district – has different attributes, growth opportunities and dynamics. This means that because the Growth for Jobs approach is agile and responsive, its implementation will land differently in municipalities and townships, depending on the unique needs and prospects of the geographic area. The implication is that stakeholders will need to engage collectively with the Growth for Jobs strategy and translate its implications for the economic implementation plans of their geographic area. To this end, support and assistance will be provided by the Western Cape Government</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8</a:t>
            </a:fld>
            <a:endParaRPr lang="en-US" dirty="0"/>
          </a:p>
        </p:txBody>
      </p:sp>
    </p:spTree>
    <p:extLst>
      <p:ext uri="{BB962C8B-B14F-4D97-AF65-F5344CB8AC3E}">
        <p14:creationId xmlns:p14="http://schemas.microsoft.com/office/powerpoint/2010/main" xmlns="" val="2221547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3A3838"/>
                </a:solidFill>
                <a:latin typeface="Arial" panose="020B0604020202020204" pitchFamily="34" charset="0"/>
              </a:rPr>
              <a:t>As part of the strategy development, a series of theory of change workshops were conducted at the meso-level for each of the seven PFAs. These workshops provided insight into the overarching logic and intended causality of the Growth for Jobs Strategy in relation to its overarching vision.  An overarching theory of change for the Growth for Jobs Strategy was developed </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9</a:t>
            </a:fld>
            <a:endParaRPr lang="en-US" dirty="0"/>
          </a:p>
        </p:txBody>
      </p:sp>
    </p:spTree>
    <p:extLst>
      <p:ext uri="{BB962C8B-B14F-4D97-AF65-F5344CB8AC3E}">
        <p14:creationId xmlns:p14="http://schemas.microsoft.com/office/powerpoint/2010/main" xmlns="" val="138672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800"/>
              </a:spcAf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r>
              <a:rPr lang="en-GB" sz="1800" b="1" dirty="0">
                <a:solidFill>
                  <a:srgbClr val="890C58"/>
                </a:solidFill>
                <a:effectLst/>
                <a:latin typeface="Gotham Narrow Book"/>
                <a:ea typeface="Century Gothic" panose="020B0502020202020204" pitchFamily="34" charset="0"/>
                <a:cs typeface="Arial" panose="020B0604020202020204" pitchFamily="34" charset="0"/>
              </a:rPr>
              <a:t>Goal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0"/>
              </a:spcAft>
            </a:pPr>
            <a:r>
              <a:rPr lang="en-ZA" sz="1800" b="1" dirty="0">
                <a:solidFill>
                  <a:srgbClr val="FFFFFF"/>
                </a:solidFill>
                <a:effectLst/>
                <a:latin typeface="Gotham Narrow Book"/>
                <a:ea typeface="Arial" panose="020B0604020202020204" pitchFamily="34" charset="0"/>
              </a:rPr>
              <a:t>Private-sector investment will be 20% of regional GDP (translating to R200-billion) by 2035.</a:t>
            </a:r>
            <a:endParaRPr lang="en-GB" sz="1800" dirty="0">
              <a:solidFill>
                <a:srgbClr val="3B3838"/>
              </a:solidFill>
              <a:effectLst/>
              <a:latin typeface="Arial" panose="020B0604020202020204" pitchFamily="34" charset="0"/>
              <a:ea typeface="Arial" panose="020B0604020202020204" pitchFamily="34" charset="0"/>
            </a:endParaRPr>
          </a:p>
          <a:p>
            <a:pPr marL="180340" marR="0" indent="-180340" algn="just">
              <a:lnSpc>
                <a:spcPct val="115000"/>
              </a:lnSpc>
              <a:spcBef>
                <a:spcPts val="0"/>
              </a:spcBef>
              <a:spcAft>
                <a:spcPts val="0"/>
              </a:spcAft>
            </a:pPr>
            <a:r>
              <a:rPr lang="en-GB" sz="1800" b="1" dirty="0">
                <a:solidFill>
                  <a:srgbClr val="890C58"/>
                </a:solidFill>
                <a:effectLst/>
                <a:latin typeface="Arial" panose="020B0604020202020204" pitchFamily="34" charset="0"/>
                <a:ea typeface="Century Gothic" panose="020B0502020202020204" pitchFamily="34" charset="0"/>
                <a:cs typeface="Arial" panose="020B0604020202020204" pitchFamily="34" charset="0"/>
              </a:rPr>
              <a: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r>
              <a:rPr lang="en-GB" sz="1800" b="1" dirty="0">
                <a:solidFill>
                  <a:srgbClr val="890C58"/>
                </a:solidFill>
                <a:effectLst/>
                <a:latin typeface="Gotham Narrow Book"/>
                <a:ea typeface="Century Gothic" panose="020B0502020202020204" pitchFamily="34" charset="0"/>
                <a:cs typeface="Arial" panose="020B0604020202020204" pitchFamily="34" charset="0"/>
              </a:rPr>
              <a:t>Objective Statement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The Western Cape is the investment destination of choice for local and international investors in a range of growth opportunities, providing an enabled environment and strong networks of ecosystems.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270510" marR="539750">
              <a:spcBef>
                <a:spcPts val="0"/>
              </a:spcBef>
              <a:spcAft>
                <a:spcPts val="0"/>
              </a:spcAft>
            </a:pPr>
            <a:r>
              <a:rPr lang="en-US" sz="1800" dirty="0">
                <a:effectLst/>
                <a:latin typeface="Gotham Narrow Book"/>
                <a:ea typeface="Arial" panose="020B0604020202020204" pitchFamily="34" charset="0"/>
                <a:cs typeface="Arial" panose="020B0604020202020204" pitchFamily="34" charset="0"/>
              </a:rPr>
              <a:t>The target refers to overall private sector investment into the Western Cape as the 20% private sector component of GFCF. The specific target for investments directly supported by the Western Cape Government is R100-billion by 2035.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endParaRPr lang="en-GB" sz="1800" b="1" dirty="0">
              <a:solidFill>
                <a:srgbClr val="890C58"/>
              </a:solidFill>
              <a:effectLst/>
              <a:latin typeface="Gotham Narrow Medium"/>
              <a:ea typeface="Century Gothic" panose="020B0502020202020204" pitchFamily="34" charset="0"/>
              <a:cs typeface="Arial" panose="020B0604020202020204" pitchFamily="34" charset="0"/>
            </a:endParaRPr>
          </a:p>
          <a:p>
            <a:pPr marL="0" marR="0">
              <a:lnSpc>
                <a:spcPct val="107000"/>
              </a:lnSpc>
              <a:spcBef>
                <a:spcPts val="0"/>
              </a:spcBef>
              <a:spcAft>
                <a:spcPts val="0"/>
              </a:spcAft>
            </a:pPr>
            <a:endParaRPr lang="en-GB" sz="1800" b="1" dirty="0">
              <a:solidFill>
                <a:srgbClr val="890C58"/>
              </a:solidFill>
              <a:effectLst/>
              <a:latin typeface="Gotham Narrow Medium"/>
              <a:ea typeface="Century Gothic" panose="020B0502020202020204" pitchFamily="34" charset="0"/>
              <a:cs typeface="Arial" panose="020B0604020202020204" pitchFamily="34" charset="0"/>
            </a:endParaRPr>
          </a:p>
          <a:p>
            <a:pPr marL="0" marR="0">
              <a:lnSpc>
                <a:spcPct val="107000"/>
              </a:lnSpc>
              <a:spcBef>
                <a:spcPts val="0"/>
              </a:spcBef>
              <a:spcAft>
                <a:spcPts val="0"/>
              </a:spcAft>
            </a:pPr>
            <a:r>
              <a:rPr lang="en-GB" sz="1800" b="1" dirty="0">
                <a:solidFill>
                  <a:srgbClr val="890C58"/>
                </a:solidFill>
                <a:effectLst/>
                <a:latin typeface="Gotham Narrow Medium"/>
                <a:ea typeface="Century Gothic" panose="020B0502020202020204" pitchFamily="34" charset="0"/>
                <a:cs typeface="Arial" panose="020B0604020202020204" pitchFamily="34" charset="0"/>
              </a:rPr>
              <a:t>Driving growth through INVESTMENT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ZA" dirty="0">
                <a:effectLst/>
                <a:latin typeface="Gotham Narrow Book"/>
                <a:cs typeface="Arial" panose="020B0604020202020204" pitchFamily="34" charset="0"/>
              </a:rPr>
              <a:t>Investment expands production capacity and improves competitiveness and productivity, introducing innovations and new technology. The Growth for Jobs Strategy therefore regards investments by foreign, trans-provincial and local businesses to be a fundamental driver of success. </a:t>
            </a:r>
          </a:p>
          <a:p>
            <a:pPr marL="0" marR="0">
              <a:lnSpc>
                <a:spcPct val="107000"/>
              </a:lnSpc>
              <a:spcBef>
                <a:spcPts val="0"/>
              </a:spcBef>
              <a:spcAft>
                <a:spcPts val="800"/>
              </a:spcAft>
            </a:pPr>
            <a:endParaRPr lang="en-ZA" sz="1800" b="1" dirty="0">
              <a:solidFill>
                <a:srgbClr val="890C58"/>
              </a:solidFill>
              <a:effectLst/>
              <a:latin typeface="Gotham Narrow Book"/>
              <a:ea typeface="Century Gothic" panose="020B0502020202020204" pitchFamily="34" charset="0"/>
              <a:cs typeface="Arial" panose="020B0604020202020204" pitchFamily="34" charset="0"/>
            </a:endParaRPr>
          </a:p>
          <a:p>
            <a:pPr marL="0" marR="0">
              <a:lnSpc>
                <a:spcPct val="107000"/>
              </a:lnSpc>
              <a:spcBef>
                <a:spcPts val="0"/>
              </a:spcBef>
              <a:spcAft>
                <a:spcPts val="800"/>
              </a:spcAft>
            </a:pPr>
            <a:r>
              <a:rPr lang="en-GB" sz="1800" b="1" dirty="0">
                <a:solidFill>
                  <a:srgbClr val="890C58"/>
                </a:solidFill>
                <a:effectLst/>
                <a:latin typeface="Gotham Narrow Book"/>
                <a:ea typeface="Century Gothic" panose="020B0502020202020204" pitchFamily="34" charset="0"/>
                <a:cs typeface="Arial" panose="020B0604020202020204" pitchFamily="34" charset="0"/>
              </a:rPr>
              <a:t>Top foreign direct investment performance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600"/>
              </a:spcAft>
            </a:pPr>
            <a:r>
              <a:rPr lang="en-GB" sz="1800" b="0" dirty="0">
                <a:solidFill>
                  <a:srgbClr val="3B3838"/>
                </a:solidFill>
                <a:effectLst/>
                <a:latin typeface="Gotham Narrow Book"/>
                <a:ea typeface="Arial" panose="020B0604020202020204" pitchFamily="34" charset="0"/>
              </a:rPr>
              <a:t>The Western Cape has consistently been rated as one of Africa’s top investment destinations. Over the past two decades, the Western Cape has attracted 434 foreign direct investment (FDI) projects, of which over 90% were greenfield investments. They have injected an estimated R157-billion in capital and resulted in the creation of 31 371 jobs. </a:t>
            </a:r>
            <a:endParaRPr lang="en-GB" sz="1800" b="1" dirty="0">
              <a:solidFill>
                <a:srgbClr val="3B3838"/>
              </a:solidFill>
              <a:effectLst/>
              <a:latin typeface="Arial" panose="020B0604020202020204" pitchFamily="34" charset="0"/>
              <a:ea typeface="Arial" panose="020B0604020202020204" pitchFamily="34" charset="0"/>
            </a:endParaRPr>
          </a:p>
          <a:p>
            <a:pPr marL="0" marR="0" algn="just">
              <a:lnSpc>
                <a:spcPct val="115000"/>
              </a:lnSpc>
              <a:spcBef>
                <a:spcPts val="0"/>
              </a:spcBef>
              <a:spcAft>
                <a:spcPts val="600"/>
              </a:spcAft>
            </a:pPr>
            <a:r>
              <a:rPr lang="en-GB" sz="1800" b="0" dirty="0">
                <a:solidFill>
                  <a:srgbClr val="3B3838"/>
                </a:solidFill>
                <a:effectLst/>
                <a:latin typeface="Gotham Narrow Book"/>
                <a:ea typeface="Arial" panose="020B0604020202020204" pitchFamily="34" charset="0"/>
              </a:rPr>
              <a:t> </a:t>
            </a:r>
            <a:endParaRPr lang="en-GB" sz="1800" b="1" dirty="0">
              <a:solidFill>
                <a:srgbClr val="3B3838"/>
              </a:solidFill>
              <a:effectLst/>
              <a:latin typeface="Arial" panose="020B0604020202020204" pitchFamily="34" charset="0"/>
              <a:ea typeface="Arial" panose="020B0604020202020204" pitchFamily="34" charset="0"/>
            </a:endParaRPr>
          </a:p>
          <a:p>
            <a:pPr marL="0" marR="0">
              <a:lnSpc>
                <a:spcPct val="107000"/>
              </a:lnSpc>
              <a:spcBef>
                <a:spcPts val="0"/>
              </a:spcBef>
              <a:spcAft>
                <a:spcPts val="800"/>
              </a:spcAft>
            </a:pPr>
            <a:r>
              <a:rPr lang="en-GB" sz="1800" b="1" dirty="0">
                <a:solidFill>
                  <a:srgbClr val="890C58"/>
                </a:solidFill>
                <a:effectLst/>
                <a:latin typeface="Gotham Narrow Book"/>
                <a:ea typeface="Century Gothic" panose="020B0502020202020204" pitchFamily="34" charset="0"/>
                <a:cs typeface="Arial" panose="020B0604020202020204" pitchFamily="34" charset="0"/>
              </a:rPr>
              <a:t>Reviving private-sector investment rates in Western Cape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The National Development Plan (NDP) targets 20% private sector investment, as measured by gross fixed capital formation (GFCF) to GDP ratio. The level of private sector investment in the Western Cape, was 13% in 2019. While the Western Cape’s trend appears more stable than the overall South African average, it is markedly lower than benchmark economies.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tabLst>
                <a:tab pos="2865755" algn="ctr"/>
                <a:tab pos="5731510" algn="r"/>
                <a:tab pos="457200" algn="l"/>
              </a:tabLst>
            </a:pP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r>
              <a:rPr lang="en-GB" sz="1800" b="1" dirty="0">
                <a:solidFill>
                  <a:srgbClr val="890C58"/>
                </a:solidFill>
                <a:effectLst/>
                <a:latin typeface="Gotham Narrow Book"/>
                <a:ea typeface="Century Gothic" panose="020B0502020202020204" pitchFamily="34" charset="0"/>
                <a:cs typeface="Arial" panose="020B0604020202020204" pitchFamily="34" charset="0"/>
              </a:rPr>
              <a:t>Private-sector investment (GFCF as a percentage of GDP)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15000"/>
              </a:lnSpc>
              <a:spcBef>
                <a:spcPts val="0"/>
              </a:spcBef>
              <a:spcAft>
                <a:spcPts val="800"/>
              </a:spcAft>
            </a:pPr>
            <a:r>
              <a:rPr lang="en-ZA" sz="1800" dirty="0">
                <a:effectLst/>
                <a:latin typeface="Gotham Narrow Book"/>
                <a:ea typeface="Arial" panose="020B0604020202020204" pitchFamily="34" charset="0"/>
                <a:cs typeface="Arial" panose="020B0604020202020204" pitchFamily="34" charset="0"/>
              </a:rPr>
              <a:t>Gross fixed capital formation calculates between 2012 and 2021, total gross fixed capital formation was around R1.3-trillion (adjusted to 2021 prices) while total FDI was R122.3-billion.  As Figure 4 shows, the private sector financed 12−15% of fixed investment in the Western Cape. These statistics underscore the important role played by local and domestic investors in achieving provincial growth objectives, although there is significant potential for FDI-oriented interventions to increase overall investment demand in the Western Cape.</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800"/>
              </a:spcAft>
            </a:pPr>
            <a:endParaRPr lang="en-GB" sz="1800" b="1" dirty="0">
              <a:solidFill>
                <a:srgbClr val="890C58"/>
              </a:solidFill>
              <a:effectLst/>
              <a:latin typeface="Gotham Narrow Book"/>
              <a:ea typeface="Century Gothic" panose="020B0502020202020204" pitchFamily="34" charset="0"/>
              <a:cs typeface="Arial" panose="020B0604020202020204" pitchFamily="34" charset="0"/>
            </a:endParaRPr>
          </a:p>
          <a:p>
            <a:pPr marL="0" marR="0">
              <a:lnSpc>
                <a:spcPct val="107000"/>
              </a:lnSpc>
              <a:spcBef>
                <a:spcPts val="0"/>
              </a:spcBef>
              <a:spcAft>
                <a:spcPts val="800"/>
              </a:spcAft>
            </a:pPr>
            <a:r>
              <a:rPr lang="en-GB" sz="1800" b="1" dirty="0">
                <a:solidFill>
                  <a:srgbClr val="890C58"/>
                </a:solidFill>
                <a:effectLst/>
                <a:latin typeface="Gotham Narrow Book"/>
                <a:ea typeface="Century Gothic" panose="020B0502020202020204" pitchFamily="34" charset="0"/>
                <a:cs typeface="Arial" panose="020B0604020202020204" pitchFamily="34" charset="0"/>
              </a:rPr>
              <a:t>Responsive provincial policy</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r>
              <a:rPr lang="en-ZA" sz="1800" dirty="0">
                <a:effectLst/>
                <a:latin typeface="Gotham Narrow Book"/>
                <a:ea typeface="Arial" panose="020B0604020202020204" pitchFamily="34" charset="0"/>
                <a:cs typeface="Arial" panose="020B0604020202020204" pitchFamily="34" charset="0"/>
              </a:rPr>
              <a:t>The Western Cape Government must be responsive to evolving growth opportunities available to local, national and offshore investors. In this, the Western Cape Government needs to reinforce its investment attractiveness by addressing barriers and amplifying its strengths and value propositions. This will include leveraging a comprehensive approach that addresses the competitiveness of relevant factors of production, legal, regulatory, procedural, and institutional barriers affecting all phases of the investment </a:t>
            </a:r>
            <a:r>
              <a:rPr lang="en-ZA" sz="1800" dirty="0" err="1">
                <a:effectLst/>
                <a:latin typeface="Gotham Narrow Book"/>
                <a:ea typeface="Arial" panose="020B0604020202020204" pitchFamily="34" charset="0"/>
                <a:cs typeface="Arial" panose="020B0604020202020204" pitchFamily="34" charset="0"/>
              </a:rPr>
              <a:t>lifecycl</a:t>
            </a:r>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11</a:t>
            </a:fld>
            <a:endParaRPr lang="en-US" dirty="0"/>
          </a:p>
        </p:txBody>
      </p:sp>
    </p:spTree>
    <p:extLst>
      <p:ext uri="{BB962C8B-B14F-4D97-AF65-F5344CB8AC3E}">
        <p14:creationId xmlns:p14="http://schemas.microsoft.com/office/powerpoint/2010/main" xmlns="" val="50910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GB" sz="1800" b="1" dirty="0">
                <a:solidFill>
                  <a:srgbClr val="890C58"/>
                </a:solidFill>
                <a:effectLst/>
                <a:latin typeface="Gotham Narrow Book"/>
                <a:ea typeface="Century Gothic" panose="020B0502020202020204" pitchFamily="34" charset="0"/>
                <a:cs typeface="Arial" panose="020B0604020202020204" pitchFamily="34" charset="0"/>
              </a:rPr>
              <a:t>2035 Picture of Success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Domestic and foreign investment that helps diversify the economy, increases inclusion, and facilitates spatial transformation and social cohesion, including investment in labour-intensive industries and townships.</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 high degree of confidence among investors and businesses in the Western Cape and the Western Cape Government.</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Strong partnerships between government and businesses, with high degrees of trust among stakeholders.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 strong and positive domestic and international brand that builds on existing and unique strengths and capitalises on new growth opportunities.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solidFill>
                  <a:srgbClr val="000000"/>
                </a:solidFill>
                <a:effectLst/>
                <a:latin typeface="Gotham Narrow Book"/>
                <a:ea typeface="Arial" panose="020B0604020202020204" pitchFamily="34" charset="0"/>
              </a:rPr>
              <a:t>An enabling ease-of-doing-business environment exists for South African and foreign investors where they can invest with certainty and assurance </a:t>
            </a:r>
            <a:endParaRPr lang="en-GB" sz="1800" dirty="0">
              <a:solidFill>
                <a:srgbClr val="000000"/>
              </a:solidFill>
              <a:effectLst/>
              <a:latin typeface="Arial" panose="020B0604020202020204" pitchFamily="34" charset="0"/>
              <a:ea typeface="Arial" panose="020B0604020202020204" pitchFamily="34"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Government assets and levers are used to provide competitive investment incentives and support.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 robust and wide network of overseas and local advocates and ambassadors who know the Western Cape value proposition and help to attract investment. </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All necessary information is available and accessible to support sound investment decision-making,</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effectLst/>
                <a:latin typeface="Gotham Narrow Book"/>
                <a:ea typeface="Arial" panose="020B0604020202020204" pitchFamily="34" charset="0"/>
                <a:cs typeface="Arial" panose="020B0604020202020204" pitchFamily="34" charset="0"/>
              </a:rPr>
              <a:t>Environmental, social and governance (ESG) investors are attracted to the Western Cape and investors are assisted to improve their ESG portfolio.</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ZA" sz="1800" dirty="0">
                <a:solidFill>
                  <a:srgbClr val="000000"/>
                </a:solidFill>
                <a:effectLst/>
                <a:latin typeface="Gotham Narrow Book"/>
                <a:ea typeface="Arial" panose="020B0604020202020204" pitchFamily="34" charset="0"/>
              </a:rPr>
              <a:t>A cohesive investment support ecosystem in the Western Cape that attracts a pipeline of investment opportunities. </a:t>
            </a:r>
            <a:endParaRPr lang="en-GB" sz="1800" dirty="0">
              <a:solidFill>
                <a:srgbClr val="000000"/>
              </a:solidFill>
              <a:effectLst/>
              <a:latin typeface="Arial" panose="020B0604020202020204" pitchFamily="34" charset="0"/>
              <a:ea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025923F-580B-A047-9C0E-6EE78A396537}" type="slidenum">
              <a:rPr lang="en-US" smtClean="0"/>
              <a:pPr/>
              <a:t>12</a:t>
            </a:fld>
            <a:endParaRPr lang="en-US" dirty="0"/>
          </a:p>
        </p:txBody>
      </p:sp>
    </p:spTree>
    <p:extLst>
      <p:ext uri="{BB962C8B-B14F-4D97-AF65-F5344CB8AC3E}">
        <p14:creationId xmlns:p14="http://schemas.microsoft.com/office/powerpoint/2010/main" xmlns="" val="1551157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148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3392" y="3429001"/>
            <a:ext cx="10945216" cy="1008113"/>
          </a:xfrm>
          <a:noFill/>
          <a:extLst>
            <a:ext uri="{909E8E84-426E-40DD-AFC4-6F175D3DCCD1}">
              <a14:hiddenFill xmlns:a14="http://schemas.microsoft.com/office/drawing/2010/main" xmlns="">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a:t>Click to edit Master title style</a:t>
            </a:r>
            <a:endParaRPr lang="en-ZA" dirty="0"/>
          </a:p>
        </p:txBody>
      </p:sp>
      <p:sp>
        <p:nvSpPr>
          <p:cNvPr id="10" name="Subtitle 2"/>
          <p:cNvSpPr>
            <a:spLocks noGrp="1"/>
          </p:cNvSpPr>
          <p:nvPr>
            <p:ph type="subTitle" idx="1"/>
          </p:nvPr>
        </p:nvSpPr>
        <p:spPr>
          <a:xfrm>
            <a:off x="623392" y="4532528"/>
            <a:ext cx="10945216"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9552384" y="5398046"/>
            <a:ext cx="2016224" cy="365125"/>
          </a:xfrm>
          <a:prstGeom prst="rect">
            <a:avLst/>
          </a:prstGeom>
        </p:spPr>
        <p:txBody>
          <a:bodyPr vert="horz" lIns="91440" tIns="45720" rIns="91440" bIns="45720" rtlCol="0" anchor="ctr"/>
          <a:lstStyle>
            <a:lvl1pPr algn="r">
              <a:defRPr sz="1100">
                <a:solidFill>
                  <a:schemeClr val="bg1"/>
                </a:solidFill>
              </a:defRPr>
            </a:lvl1pPr>
          </a:lstStyle>
          <a:p>
            <a:endParaRPr lang="en-GB" dirty="0">
              <a:solidFill>
                <a:prstClr val="white"/>
              </a:solidFill>
            </a:endParaRPr>
          </a:p>
        </p:txBody>
      </p:sp>
      <p:sp>
        <p:nvSpPr>
          <p:cNvPr id="17" name="Text Placeholder 16"/>
          <p:cNvSpPr>
            <a:spLocks noGrp="1"/>
          </p:cNvSpPr>
          <p:nvPr>
            <p:ph type="body" sz="quarter" idx="10" hasCustomPrompt="1"/>
          </p:nvPr>
        </p:nvSpPr>
        <p:spPr>
          <a:xfrm>
            <a:off x="4847397" y="5398046"/>
            <a:ext cx="2112235"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6960096" y="5398046"/>
            <a:ext cx="2592288"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pic>
        <p:nvPicPr>
          <p:cNvPr id="6" name="Picture 5" descr="Shape, rectangle&#10;&#10;Description automatically generated">
            <a:extLst>
              <a:ext uri="{FF2B5EF4-FFF2-40B4-BE49-F238E27FC236}">
                <a16:creationId xmlns:a16="http://schemas.microsoft.com/office/drawing/2014/main" xmlns="" id="{8F4B28A5-175F-4616-AB3B-7AD74BC551DD}"/>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2700190"/>
          </a:xfrm>
          <a:prstGeom prst="rect">
            <a:avLst/>
          </a:prstGeom>
        </p:spPr>
      </p:pic>
    </p:spTree>
    <p:extLst>
      <p:ext uri="{BB962C8B-B14F-4D97-AF65-F5344CB8AC3E}">
        <p14:creationId xmlns:p14="http://schemas.microsoft.com/office/powerpoint/2010/main" xmlns="" val="331045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8"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Tree>
    <p:extLst>
      <p:ext uri="{BB962C8B-B14F-4D97-AF65-F5344CB8AC3E}">
        <p14:creationId xmlns:p14="http://schemas.microsoft.com/office/powerpoint/2010/main" xmlns="" val="249427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2"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13" name="Text Placeholder 4"/>
          <p:cNvSpPr>
            <a:spLocks noGrp="1"/>
          </p:cNvSpPr>
          <p:nvPr>
            <p:ph type="body" sz="quarter" idx="14"/>
          </p:nvPr>
        </p:nvSpPr>
        <p:spPr>
          <a:xfrm>
            <a:off x="393701" y="1412777"/>
            <a:ext cx="11462940" cy="4271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73146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3"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5" name="Text Placeholder 4"/>
          <p:cNvSpPr>
            <a:spLocks noGrp="1"/>
          </p:cNvSpPr>
          <p:nvPr>
            <p:ph type="body" sz="quarter" idx="14"/>
          </p:nvPr>
        </p:nvSpPr>
        <p:spPr>
          <a:xfrm>
            <a:off x="393701" y="1412777"/>
            <a:ext cx="5414268"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10" name="Text Placeholder 4"/>
          <p:cNvSpPr>
            <a:spLocks noGrp="1"/>
          </p:cNvSpPr>
          <p:nvPr>
            <p:ph type="body" sz="quarter" idx="15"/>
          </p:nvPr>
        </p:nvSpPr>
        <p:spPr>
          <a:xfrm>
            <a:off x="6442373" y="1412777"/>
            <a:ext cx="5414268" cy="428144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66992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7"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740265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001484"/>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814918" y="2276873"/>
            <a:ext cx="11041721" cy="936625"/>
          </a:xfrm>
          <a:prstGeom prst="rect">
            <a:avLst/>
          </a:prstGeom>
          <a:no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8" name="Picture 115"/>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p:blipFill>
        <p:spPr bwMode="auto">
          <a:xfrm>
            <a:off x="242872" y="6163537"/>
            <a:ext cx="1115548" cy="4271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2906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1">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4" name="Picture Placeholder 3"/>
          <p:cNvSpPr>
            <a:spLocks noGrp="1"/>
          </p:cNvSpPr>
          <p:nvPr>
            <p:ph type="pic" sz="quarter" idx="14" hasCustomPrompt="1"/>
          </p:nvPr>
        </p:nvSpPr>
        <p:spPr>
          <a:xfrm>
            <a:off x="431801" y="1412775"/>
            <a:ext cx="3878097" cy="4680049"/>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Text Placeholder 4"/>
          <p:cNvSpPr>
            <a:spLocks noGrp="1"/>
          </p:cNvSpPr>
          <p:nvPr>
            <p:ph type="body" sz="quarter" idx="15"/>
          </p:nvPr>
        </p:nvSpPr>
        <p:spPr>
          <a:xfrm>
            <a:off x="4597929" y="1412777"/>
            <a:ext cx="7296811"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753971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8688289" y="1412776"/>
            <a:ext cx="3206023" cy="468004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5"/>
          </p:nvPr>
        </p:nvSpPr>
        <p:spPr>
          <a:xfrm>
            <a:off x="431801" y="1412777"/>
            <a:ext cx="8006556"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374805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Layout 3">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387049" y="1412776"/>
            <a:ext cx="5228899" cy="187220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Picture Placeholder 3"/>
          <p:cNvSpPr>
            <a:spLocks noGrp="1"/>
          </p:cNvSpPr>
          <p:nvPr>
            <p:ph type="pic" sz="quarter" idx="15" hasCustomPrompt="1"/>
          </p:nvPr>
        </p:nvSpPr>
        <p:spPr>
          <a:xfrm>
            <a:off x="6665841" y="1412776"/>
            <a:ext cx="5228899" cy="187220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6"/>
          </p:nvPr>
        </p:nvSpPr>
        <p:spPr>
          <a:xfrm>
            <a:off x="431801" y="3532181"/>
            <a:ext cx="11462940" cy="255145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608184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ayout 4">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387049" y="3645024"/>
            <a:ext cx="5228899"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4" name="Picture Placeholder 3"/>
          <p:cNvSpPr>
            <a:spLocks noGrp="1"/>
          </p:cNvSpPr>
          <p:nvPr>
            <p:ph type="pic" sz="quarter" idx="15" hasCustomPrompt="1"/>
          </p:nvPr>
        </p:nvSpPr>
        <p:spPr>
          <a:xfrm>
            <a:off x="6665841" y="3645024"/>
            <a:ext cx="5228899"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6"/>
          </p:nvPr>
        </p:nvSpPr>
        <p:spPr>
          <a:xfrm>
            <a:off x="431801" y="1412776"/>
            <a:ext cx="11462940"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514807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5">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3" name="Picture Placeholder 3"/>
          <p:cNvSpPr>
            <a:spLocks noGrp="1"/>
          </p:cNvSpPr>
          <p:nvPr>
            <p:ph type="pic" sz="quarter" idx="14" hasCustomPrompt="1"/>
          </p:nvPr>
        </p:nvSpPr>
        <p:spPr>
          <a:xfrm>
            <a:off x="387050" y="3645024"/>
            <a:ext cx="3500705"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7" name="Picture Placeholder 3"/>
          <p:cNvSpPr>
            <a:spLocks noGrp="1"/>
          </p:cNvSpPr>
          <p:nvPr>
            <p:ph type="pic" sz="quarter" idx="15" hasCustomPrompt="1"/>
          </p:nvPr>
        </p:nvSpPr>
        <p:spPr>
          <a:xfrm>
            <a:off x="4390544" y="3645024"/>
            <a:ext cx="3500705"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8" name="Picture Placeholder 3"/>
          <p:cNvSpPr>
            <a:spLocks noGrp="1"/>
          </p:cNvSpPr>
          <p:nvPr>
            <p:ph type="pic" sz="quarter" idx="16" hasCustomPrompt="1"/>
          </p:nvPr>
        </p:nvSpPr>
        <p:spPr>
          <a:xfrm>
            <a:off x="8394036" y="3645024"/>
            <a:ext cx="3500705" cy="2304256"/>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Text Placeholder 4"/>
          <p:cNvSpPr>
            <a:spLocks noGrp="1"/>
          </p:cNvSpPr>
          <p:nvPr>
            <p:ph type="body" sz="quarter" idx="17"/>
          </p:nvPr>
        </p:nvSpPr>
        <p:spPr>
          <a:xfrm>
            <a:off x="431801" y="1412776"/>
            <a:ext cx="11462940" cy="214322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98636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1800">
                <a:solidFill>
                  <a:schemeClr val="accent3"/>
                </a:solidFill>
              </a:defRPr>
            </a:lvl1pPr>
          </a:lstStyle>
          <a:p>
            <a:endParaRPr lang="en-GB" dirty="0">
              <a:solidFill>
                <a:srgbClr val="998F86"/>
              </a:solidFill>
            </a:endParaRPr>
          </a:p>
        </p:txBody>
      </p:sp>
      <p:sp>
        <p:nvSpPr>
          <p:cNvPr id="10" name="Text Placeholder 4"/>
          <p:cNvSpPr>
            <a:spLocks noGrp="1"/>
          </p:cNvSpPr>
          <p:nvPr>
            <p:ph type="body" sz="quarter" idx="10"/>
          </p:nvPr>
        </p:nvSpPr>
        <p:spPr>
          <a:xfrm>
            <a:off x="393701" y="1196753"/>
            <a:ext cx="11462940" cy="4896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10677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Layout 6">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2"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6" name="Picture Placeholder 3"/>
          <p:cNvSpPr>
            <a:spLocks noGrp="1"/>
          </p:cNvSpPr>
          <p:nvPr>
            <p:ph type="pic" sz="quarter" idx="14" hasCustomPrompt="1"/>
          </p:nvPr>
        </p:nvSpPr>
        <p:spPr>
          <a:xfrm>
            <a:off x="387050" y="1412776"/>
            <a:ext cx="3500705"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7" name="Picture Placeholder 3"/>
          <p:cNvSpPr>
            <a:spLocks noGrp="1"/>
          </p:cNvSpPr>
          <p:nvPr>
            <p:ph type="pic" sz="quarter" idx="15" hasCustomPrompt="1"/>
          </p:nvPr>
        </p:nvSpPr>
        <p:spPr>
          <a:xfrm>
            <a:off x="4390544" y="1412776"/>
            <a:ext cx="3500705"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8" name="Picture Placeholder 3"/>
          <p:cNvSpPr>
            <a:spLocks noGrp="1"/>
          </p:cNvSpPr>
          <p:nvPr>
            <p:ph type="pic" sz="quarter" idx="16" hasCustomPrompt="1"/>
          </p:nvPr>
        </p:nvSpPr>
        <p:spPr>
          <a:xfrm>
            <a:off x="8394036" y="1412776"/>
            <a:ext cx="3500705" cy="2160240"/>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Text Placeholder 4"/>
          <p:cNvSpPr>
            <a:spLocks noGrp="1"/>
          </p:cNvSpPr>
          <p:nvPr>
            <p:ph type="body" sz="quarter" idx="17"/>
          </p:nvPr>
        </p:nvSpPr>
        <p:spPr>
          <a:xfrm>
            <a:off x="431801" y="3703287"/>
            <a:ext cx="11462940" cy="23803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1345169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7" name="Picture Placeholder 3"/>
          <p:cNvSpPr>
            <a:spLocks noGrp="1"/>
          </p:cNvSpPr>
          <p:nvPr>
            <p:ph type="pic" sz="quarter" idx="14" hasCustomPrompt="1"/>
          </p:nvPr>
        </p:nvSpPr>
        <p:spPr>
          <a:xfrm>
            <a:off x="431801" y="1412776"/>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Picture Placeholder 3"/>
          <p:cNvSpPr>
            <a:spLocks noGrp="1"/>
          </p:cNvSpPr>
          <p:nvPr>
            <p:ph type="pic" sz="quarter" idx="15" hasCustomPrompt="1"/>
          </p:nvPr>
        </p:nvSpPr>
        <p:spPr>
          <a:xfrm>
            <a:off x="431801" y="2975180"/>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Picture Placeholder 3"/>
          <p:cNvSpPr>
            <a:spLocks noGrp="1"/>
          </p:cNvSpPr>
          <p:nvPr>
            <p:ph type="pic" sz="quarter" idx="16" hasCustomPrompt="1"/>
          </p:nvPr>
        </p:nvSpPr>
        <p:spPr>
          <a:xfrm>
            <a:off x="431801" y="4537584"/>
            <a:ext cx="3878097" cy="154109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1" name="Text Placeholder 4"/>
          <p:cNvSpPr>
            <a:spLocks noGrp="1"/>
          </p:cNvSpPr>
          <p:nvPr>
            <p:ph type="body" sz="quarter" idx="17"/>
          </p:nvPr>
        </p:nvSpPr>
        <p:spPr>
          <a:xfrm>
            <a:off x="4597929" y="1412776"/>
            <a:ext cx="7296811" cy="4664677"/>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352985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Layout 7">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7" name="Picture Placeholder 3"/>
          <p:cNvSpPr>
            <a:spLocks noGrp="1"/>
          </p:cNvSpPr>
          <p:nvPr>
            <p:ph type="pic" sz="quarter" idx="14" hasCustomPrompt="1"/>
          </p:nvPr>
        </p:nvSpPr>
        <p:spPr>
          <a:xfrm>
            <a:off x="8016644" y="1412776"/>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9" name="Picture Placeholder 3"/>
          <p:cNvSpPr>
            <a:spLocks noGrp="1"/>
          </p:cNvSpPr>
          <p:nvPr>
            <p:ph type="pic" sz="quarter" idx="15" hasCustomPrompt="1"/>
          </p:nvPr>
        </p:nvSpPr>
        <p:spPr>
          <a:xfrm>
            <a:off x="8016644" y="2976533"/>
            <a:ext cx="3878097" cy="151216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20" name="Picture Placeholder 3"/>
          <p:cNvSpPr>
            <a:spLocks noGrp="1"/>
          </p:cNvSpPr>
          <p:nvPr>
            <p:ph type="pic" sz="quarter" idx="16" hasCustomPrompt="1"/>
          </p:nvPr>
        </p:nvSpPr>
        <p:spPr>
          <a:xfrm>
            <a:off x="8016644" y="4540290"/>
            <a:ext cx="3878097" cy="1548783"/>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0" name="Text Placeholder 4"/>
          <p:cNvSpPr>
            <a:spLocks noGrp="1"/>
          </p:cNvSpPr>
          <p:nvPr>
            <p:ph type="body" sz="quarter" idx="17"/>
          </p:nvPr>
        </p:nvSpPr>
        <p:spPr>
          <a:xfrm>
            <a:off x="431801" y="1412778"/>
            <a:ext cx="7405311" cy="466590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xmlns="" val="20403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1484"/>
        </a:solidFill>
        <a:effectLst/>
      </p:bgPr>
    </p:bg>
    <p:spTree>
      <p:nvGrpSpPr>
        <p:cNvPr id="1" name=""/>
        <p:cNvGrpSpPr/>
        <p:nvPr/>
      </p:nvGrpSpPr>
      <p:grpSpPr>
        <a:xfrm>
          <a:off x="0" y="0"/>
          <a:ext cx="0" cy="0"/>
          <a:chOff x="0" y="0"/>
          <a:chExt cx="0" cy="0"/>
        </a:xfrm>
      </p:grpSpPr>
      <p:sp>
        <p:nvSpPr>
          <p:cNvPr id="2" name="Rectangle 1"/>
          <p:cNvSpPr/>
          <p:nvPr userDrawn="1"/>
        </p:nvSpPr>
        <p:spPr>
          <a:xfrm>
            <a:off x="2913435" y="1790072"/>
            <a:ext cx="6336704"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prstClr val="white"/>
              </a:solidFill>
            </a:endParaRPr>
          </a:p>
        </p:txBody>
      </p:sp>
      <p:sp>
        <p:nvSpPr>
          <p:cNvPr id="12" name="Text Placeholder 5"/>
          <p:cNvSpPr>
            <a:spLocks noGrp="1"/>
          </p:cNvSpPr>
          <p:nvPr>
            <p:ph type="body" sz="quarter" idx="10" hasCustomPrompt="1"/>
          </p:nvPr>
        </p:nvSpPr>
        <p:spPr>
          <a:xfrm>
            <a:off x="3779997" y="2696461"/>
            <a:ext cx="5196324"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3779997" y="2963910"/>
            <a:ext cx="5196324"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4246240" y="3494035"/>
            <a:ext cx="1920213"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3779996" y="3497483"/>
            <a:ext cx="53689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Tel:</a:t>
            </a:r>
          </a:p>
        </p:txBody>
      </p:sp>
      <p:sp>
        <p:nvSpPr>
          <p:cNvPr id="16" name="Text Placeholder 5"/>
          <p:cNvSpPr>
            <a:spLocks noGrp="1"/>
          </p:cNvSpPr>
          <p:nvPr>
            <p:ph type="body" sz="quarter" idx="13" hasCustomPrompt="1"/>
          </p:nvPr>
        </p:nvSpPr>
        <p:spPr>
          <a:xfrm>
            <a:off x="6840159" y="3494035"/>
            <a:ext cx="1920213"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6373915" y="3497483"/>
            <a:ext cx="53689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Fax:</a:t>
            </a:r>
          </a:p>
        </p:txBody>
      </p:sp>
      <p:sp>
        <p:nvSpPr>
          <p:cNvPr id="18" name="Text Placeholder 5"/>
          <p:cNvSpPr>
            <a:spLocks noGrp="1"/>
          </p:cNvSpPr>
          <p:nvPr>
            <p:ph type="body" sz="quarter" idx="14" hasCustomPrompt="1"/>
          </p:nvPr>
        </p:nvSpPr>
        <p:spPr>
          <a:xfrm>
            <a:off x="3779997" y="3768568"/>
            <a:ext cx="4978745"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3779996" y="4043102"/>
            <a:ext cx="4978745"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www.westerncape.gov.za</a:t>
            </a:r>
          </a:p>
        </p:txBody>
      </p:sp>
      <p:sp>
        <p:nvSpPr>
          <p:cNvPr id="6" name="Rectangle 5"/>
          <p:cNvSpPr/>
          <p:nvPr userDrawn="1"/>
        </p:nvSpPr>
        <p:spPr>
          <a:xfrm>
            <a:off x="393700" y="565702"/>
            <a:ext cx="2404826" cy="584775"/>
          </a:xfrm>
          <a:prstGeom prst="rect">
            <a:avLst/>
          </a:prstGeom>
        </p:spPr>
        <p:txBody>
          <a:bodyPr wrap="none">
            <a:spAutoFit/>
          </a:bodyPr>
          <a:lstStyle/>
          <a:p>
            <a:r>
              <a:rPr lang="en-US" sz="3200" dirty="0">
                <a:solidFill>
                  <a:prstClr val="white"/>
                </a:solidFill>
                <a:ea typeface="+mj-ea"/>
                <a:cs typeface="+mj-cs"/>
              </a:rPr>
              <a:t>Contact Us</a:t>
            </a:r>
            <a:endParaRPr lang="en-GB" sz="2400" dirty="0">
              <a:solidFill>
                <a:prstClr val="white"/>
              </a:solidFill>
            </a:endParaRPr>
          </a:p>
        </p:txBody>
      </p:sp>
      <p:sp>
        <p:nvSpPr>
          <p:cNvPr id="24" name="Text Placeholder 5"/>
          <p:cNvSpPr>
            <a:spLocks noGrp="1"/>
          </p:cNvSpPr>
          <p:nvPr>
            <p:ph type="body" sz="quarter" idx="15" hasCustomPrompt="1"/>
          </p:nvPr>
        </p:nvSpPr>
        <p:spPr>
          <a:xfrm>
            <a:off x="3779995" y="4333520"/>
            <a:ext cx="4465773"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p:blipFill>
        <p:spPr bwMode="auto">
          <a:xfrm>
            <a:off x="3029719" y="1859446"/>
            <a:ext cx="2217710" cy="84921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Shape, rectangle&#10;&#10;Description automatically generated">
            <a:extLst>
              <a:ext uri="{FF2B5EF4-FFF2-40B4-BE49-F238E27FC236}">
                <a16:creationId xmlns:a16="http://schemas.microsoft.com/office/drawing/2014/main" xmlns="" id="{4B218B1C-103E-40ED-AFB3-E83144F68200}"/>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3779995" y="3331665"/>
            <a:ext cx="5470144" cy="64873"/>
          </a:xfrm>
          <a:prstGeom prst="rect">
            <a:avLst/>
          </a:prstGeom>
        </p:spPr>
      </p:pic>
    </p:spTree>
    <p:extLst>
      <p:ext uri="{BB962C8B-B14F-4D97-AF65-F5344CB8AC3E}">
        <p14:creationId xmlns:p14="http://schemas.microsoft.com/office/powerpoint/2010/main" xmlns="" val="60635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1484"/>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2351584" y="3861049"/>
            <a:ext cx="9601067"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dirty="0">
                <a:solidFill>
                  <a:prstClr val="white"/>
                </a:solidFill>
                <a:cs typeface="Century Gothic"/>
              </a:rPr>
              <a:t>Thank you</a:t>
            </a:r>
          </a:p>
        </p:txBody>
      </p:sp>
      <p:pic>
        <p:nvPicPr>
          <p:cNvPr id="4" name="Picture 3" descr="Shape, rectangle&#10;&#10;Description automatically generated">
            <a:extLst>
              <a:ext uri="{FF2B5EF4-FFF2-40B4-BE49-F238E27FC236}">
                <a16:creationId xmlns:a16="http://schemas.microsoft.com/office/drawing/2014/main" xmlns="" id="{964789CB-CD92-405B-9055-78FC1169E82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93700" y="3364896"/>
            <a:ext cx="11798299" cy="64104"/>
          </a:xfrm>
          <a:prstGeom prst="rect">
            <a:avLst/>
          </a:prstGeom>
        </p:spPr>
      </p:pic>
    </p:spTree>
    <p:extLst>
      <p:ext uri="{BB962C8B-B14F-4D97-AF65-F5344CB8AC3E}">
        <p14:creationId xmlns:p14="http://schemas.microsoft.com/office/powerpoint/2010/main" xmlns="" val="3904491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3701" y="180976"/>
            <a:ext cx="11341100" cy="876300"/>
          </a:xfrm>
          <a:prstGeom prst="rect">
            <a:avLst/>
          </a:prstGeom>
        </p:spPr>
        <p:txBody>
          <a:bodyPr anchor="ctr">
            <a:normAutofit/>
          </a:bodyPr>
          <a:lstStyle>
            <a:lvl1pPr algn="l">
              <a:defRPr sz="2800" b="0">
                <a:solidFill>
                  <a:srgbClr val="003399"/>
                </a:solidFill>
                <a:latin typeface="Arial" panose="020B0604020202020204" pitchFamily="34" charset="0"/>
                <a:cs typeface="Arial" panose="020B0604020202020204" pitchFamily="34" charset="0"/>
              </a:defRPr>
            </a:lvl1pPr>
          </a:lstStyle>
          <a:p>
            <a:r>
              <a:rPr lang="en-US"/>
              <a:t>Heading</a:t>
            </a:r>
            <a:endParaRPr lang="en-ZA"/>
          </a:p>
        </p:txBody>
      </p:sp>
      <p:sp>
        <p:nvSpPr>
          <p:cNvPr id="3" name="Subtitle 2"/>
          <p:cNvSpPr>
            <a:spLocks noGrp="1"/>
          </p:cNvSpPr>
          <p:nvPr>
            <p:ph type="subTitle" idx="1" hasCustomPrompt="1"/>
          </p:nvPr>
        </p:nvSpPr>
        <p:spPr>
          <a:xfrm>
            <a:off x="393701" y="1266826"/>
            <a:ext cx="11341100" cy="4524375"/>
          </a:xfrm>
          <a:prstGeom prst="rect">
            <a:avLst/>
          </a:prstGeom>
        </p:spPr>
        <p:txBody>
          <a:bodyPr>
            <a:normAutofit/>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180975" indent="-180975" algn="l">
              <a:buFont typeface="Arial" pitchFamily="34" charset="0"/>
              <a:buChar char="•"/>
              <a:defRPr sz="1400">
                <a:solidFill>
                  <a:schemeClr val="tx1"/>
                </a:solidFill>
                <a:latin typeface="Arial" panose="020B0604020202020204" pitchFamily="34" charset="0"/>
                <a:cs typeface="Arial" panose="020B0604020202020204" pitchFamily="34" charset="0"/>
              </a:defRPr>
            </a:lvl2pPr>
            <a:lvl3pPr marL="914400" indent="0" algn="l">
              <a:buNone/>
              <a:defRPr>
                <a:solidFill>
                  <a:schemeClr val="tx1">
                    <a:tint val="75000"/>
                  </a:schemeClr>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Sub-heading</a:t>
            </a:r>
          </a:p>
          <a:p>
            <a:pPr lvl="1"/>
            <a:r>
              <a:rPr lang="en-US"/>
              <a:t>text</a:t>
            </a:r>
          </a:p>
        </p:txBody>
      </p:sp>
    </p:spTree>
    <p:extLst>
      <p:ext uri="{BB962C8B-B14F-4D97-AF65-F5344CB8AC3E}">
        <p14:creationId xmlns:p14="http://schemas.microsoft.com/office/powerpoint/2010/main" xmlns="" val="341651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4" name="Text Placeholder 4"/>
          <p:cNvSpPr>
            <a:spLocks noGrp="1"/>
          </p:cNvSpPr>
          <p:nvPr>
            <p:ph type="body" sz="quarter" idx="10"/>
          </p:nvPr>
        </p:nvSpPr>
        <p:spPr>
          <a:xfrm>
            <a:off x="393701" y="1196753"/>
            <a:ext cx="5414268"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1"/>
          </p:nvPr>
        </p:nvSpPr>
        <p:spPr>
          <a:xfrm>
            <a:off x="6442373" y="1196753"/>
            <a:ext cx="5414268" cy="4896073"/>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314247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5"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1800">
                <a:solidFill>
                  <a:schemeClr val="accent3"/>
                </a:solidFill>
              </a:defRPr>
            </a:lvl1pPr>
          </a:lstStyle>
          <a:p>
            <a:endParaRPr lang="en-GB" dirty="0">
              <a:solidFill>
                <a:srgbClr val="998F86"/>
              </a:solidFill>
            </a:endParaRPr>
          </a:p>
        </p:txBody>
      </p:sp>
    </p:spTree>
    <p:extLst>
      <p:ext uri="{BB962C8B-B14F-4D97-AF65-F5344CB8AC3E}">
        <p14:creationId xmlns:p14="http://schemas.microsoft.com/office/powerpoint/2010/main" xmlns="" val="166024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9"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1" name="Text Placeholder 4"/>
          <p:cNvSpPr>
            <a:spLocks noGrp="1"/>
          </p:cNvSpPr>
          <p:nvPr>
            <p:ph type="body" sz="quarter" idx="10"/>
          </p:nvPr>
        </p:nvSpPr>
        <p:spPr>
          <a:xfrm>
            <a:off x="393701" y="1412777"/>
            <a:ext cx="11462940" cy="468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11676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12"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14" name="Text Placeholder 4"/>
          <p:cNvSpPr>
            <a:spLocks noGrp="1"/>
          </p:cNvSpPr>
          <p:nvPr>
            <p:ph type="body" sz="quarter" idx="14"/>
          </p:nvPr>
        </p:nvSpPr>
        <p:spPr>
          <a:xfrm>
            <a:off x="393701" y="1412777"/>
            <a:ext cx="541426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4"/>
          <p:cNvSpPr>
            <a:spLocks noGrp="1"/>
          </p:cNvSpPr>
          <p:nvPr>
            <p:ph type="body" sz="quarter" idx="15"/>
          </p:nvPr>
        </p:nvSpPr>
        <p:spPr>
          <a:xfrm>
            <a:off x="6442373" y="1412777"/>
            <a:ext cx="5414268" cy="468004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73470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5"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Tree>
    <p:extLst>
      <p:ext uri="{BB962C8B-B14F-4D97-AF65-F5344CB8AC3E}">
        <p14:creationId xmlns:p14="http://schemas.microsoft.com/office/powerpoint/2010/main" xmlns="" val="271859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5"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8"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1"/>
          </p:nvPr>
        </p:nvSpPr>
        <p:spPr>
          <a:xfrm>
            <a:off x="393701" y="1196752"/>
            <a:ext cx="11462940" cy="448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17065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Content and Footnote">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sp>
        <p:nvSpPr>
          <p:cNvPr id="8"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endParaRPr lang="en-GB" dirty="0">
              <a:solidFill>
                <a:srgbClr val="998F86"/>
              </a:solidFill>
            </a:endParaRPr>
          </a:p>
        </p:txBody>
      </p:sp>
      <p:sp>
        <p:nvSpPr>
          <p:cNvPr id="9" name="Text Placeholder 4"/>
          <p:cNvSpPr>
            <a:spLocks noGrp="1"/>
          </p:cNvSpPr>
          <p:nvPr>
            <p:ph type="body" sz="quarter" idx="10" hasCustomPrompt="1"/>
          </p:nvPr>
        </p:nvSpPr>
        <p:spPr>
          <a:xfrm>
            <a:off x="393701" y="5681849"/>
            <a:ext cx="11462940" cy="409469"/>
          </a:xfrm>
        </p:spPr>
        <p:txBody>
          <a:bodyPr bIns="0" anchor="b">
            <a:noAutofit/>
          </a:bodyPr>
          <a:lstStyle>
            <a:lvl1pPr>
              <a:spcBef>
                <a:spcPts val="0"/>
              </a:spcBef>
              <a:defRPr sz="800" b="0"/>
            </a:lvl1pPr>
          </a:lstStyle>
          <a:p>
            <a:pPr lvl="0"/>
            <a:r>
              <a:rPr lang="en-US" dirty="0"/>
              <a:t>Source: Xxx</a:t>
            </a:r>
          </a:p>
        </p:txBody>
      </p:sp>
      <p:sp>
        <p:nvSpPr>
          <p:cNvPr id="10" name="Text Placeholder 4"/>
          <p:cNvSpPr>
            <a:spLocks noGrp="1"/>
          </p:cNvSpPr>
          <p:nvPr>
            <p:ph type="body" sz="quarter" idx="12"/>
          </p:nvPr>
        </p:nvSpPr>
        <p:spPr>
          <a:xfrm>
            <a:off x="393701" y="1196752"/>
            <a:ext cx="5414268"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4"/>
          <p:cNvSpPr>
            <a:spLocks noGrp="1"/>
          </p:cNvSpPr>
          <p:nvPr>
            <p:ph type="body" sz="quarter" idx="13"/>
          </p:nvPr>
        </p:nvSpPr>
        <p:spPr>
          <a:xfrm>
            <a:off x="6442373" y="1196752"/>
            <a:ext cx="5414268" cy="448707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xmlns="" val="47556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27"/>
            </p:custDataLst>
          </p:nvPr>
        </p:nvSpPr>
        <p:spPr>
          <a:xfrm>
            <a:off x="393701" y="180976"/>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rmAutofit/>
          </a:bodyPr>
          <a:lstStyle/>
          <a:p>
            <a:endParaRPr lang="en-US" dirty="0"/>
          </a:p>
        </p:txBody>
      </p:sp>
      <p:sp>
        <p:nvSpPr>
          <p:cNvPr id="3" name="Text Placeholder 2"/>
          <p:cNvSpPr>
            <a:spLocks noGrp="1"/>
          </p:cNvSpPr>
          <p:nvPr>
            <p:ph type="body" idx="1"/>
            <p:custDataLst>
              <p:tags r:id="rId28"/>
            </p:custDataLst>
          </p:nvPr>
        </p:nvSpPr>
        <p:spPr>
          <a:xfrm>
            <a:off x="393701" y="1196752"/>
            <a:ext cx="11462940" cy="4883466"/>
          </a:xfrm>
          <a:prstGeom prst="rect">
            <a:avLst/>
          </a:prstGeom>
        </p:spPr>
        <p:txBody>
          <a:bodyPr vert="horz" lIns="72000" tIns="72000" rIns="72000" bIns="72000" rtlCol="0">
            <a:normAutofit/>
          </a:bodyPr>
          <a:lstStyle/>
          <a:p>
            <a:pPr lvl="0"/>
            <a:r>
              <a:rPr lang="en-US" dirty="0"/>
              <a:t>First Text Level</a:t>
            </a:r>
          </a:p>
          <a:p>
            <a:pPr lvl="1"/>
            <a:r>
              <a:rPr lang="en-US" dirty="0"/>
              <a:t>Second</a:t>
            </a:r>
          </a:p>
          <a:p>
            <a:pPr lvl="2"/>
            <a:r>
              <a:rPr lang="en-US" dirty="0"/>
              <a:t>Third</a:t>
            </a:r>
          </a:p>
          <a:p>
            <a:pPr lvl="3"/>
            <a:r>
              <a:rPr lang="en-US" dirty="0"/>
              <a:t>Fourth</a:t>
            </a:r>
          </a:p>
          <a:p>
            <a:pPr lvl="4"/>
            <a:r>
              <a:rPr lang="en-US" dirty="0"/>
              <a:t>Fifth</a:t>
            </a:r>
          </a:p>
        </p:txBody>
      </p:sp>
      <p:sp>
        <p:nvSpPr>
          <p:cNvPr id="6" name="Slide Number Placeholder 5"/>
          <p:cNvSpPr>
            <a:spLocks noGrp="1"/>
          </p:cNvSpPr>
          <p:nvPr>
            <p:ph type="sldNum" sz="quarter" idx="4"/>
            <p:custDataLst>
              <p:tags r:id="rId29"/>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solidFill>
                  <a:srgbClr val="003399"/>
                </a:solidFill>
              </a:rPr>
              <a:pPr/>
              <a:t>‹#›</a:t>
            </a:fld>
            <a:endParaRPr lang="en-ZA" dirty="0">
              <a:solidFill>
                <a:srgbClr val="003399"/>
              </a:solidFill>
            </a:endParaRPr>
          </a:p>
        </p:txBody>
      </p:sp>
      <p:pic>
        <p:nvPicPr>
          <p:cNvPr id="11" name="Picture 115"/>
          <p:cNvPicPr>
            <a:picLocks noChangeAspect="1" noChangeArrowheads="1"/>
          </p:cNvPicPr>
          <p:nvPr/>
        </p:nvPicPr>
        <p:blipFill>
          <a:blip r:embed="rId30" cstate="print">
            <a:extLst>
              <a:ext uri="{28A0092B-C50C-407E-A947-70E740481C1C}">
                <a14:useLocalDpi xmlns:a14="http://schemas.microsoft.com/office/drawing/2010/main" xmlns="" val="0"/>
              </a:ext>
            </a:extLst>
          </a:blip>
          <a:srcRect/>
          <a:stretch/>
        </p:blipFill>
        <p:spPr bwMode="auto">
          <a:xfrm>
            <a:off x="327797" y="6295516"/>
            <a:ext cx="1115548" cy="42717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Shape, rectangle&#10;&#10;Description automatically generated">
            <a:extLst>
              <a:ext uri="{FF2B5EF4-FFF2-40B4-BE49-F238E27FC236}">
                <a16:creationId xmlns:a16="http://schemas.microsoft.com/office/drawing/2014/main" xmlns="" id="{F3003D39-787E-4DD7-BD33-D06DC937071E}"/>
              </a:ext>
            </a:extLst>
          </p:cNvPr>
          <p:cNvPicPr>
            <a:picLocks noChangeAspect="1"/>
          </p:cNvPicPr>
          <p:nvPr userDrawn="1"/>
        </p:nvPicPr>
        <p:blipFill>
          <a:blip r:embed="rId31" cstate="print">
            <a:extLst>
              <a:ext uri="{28A0092B-C50C-407E-A947-70E740481C1C}">
                <a14:useLocalDpi xmlns:a14="http://schemas.microsoft.com/office/drawing/2010/main" xmlns="" val="0"/>
              </a:ext>
            </a:extLst>
          </a:blip>
          <a:stretch>
            <a:fillRect/>
          </a:stretch>
        </p:blipFill>
        <p:spPr>
          <a:xfrm>
            <a:off x="393700" y="931933"/>
            <a:ext cx="11798299" cy="64104"/>
          </a:xfrm>
          <a:prstGeom prst="rect">
            <a:avLst/>
          </a:prstGeom>
        </p:spPr>
      </p:pic>
    </p:spTree>
    <p:extLst>
      <p:ext uri="{BB962C8B-B14F-4D97-AF65-F5344CB8AC3E}">
        <p14:creationId xmlns:p14="http://schemas.microsoft.com/office/powerpoint/2010/main" xmlns="" val="39602435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8" r:id="rId25"/>
  </p:sldLayoutIdLst>
  <p:hf sldNum="0" hdr="0"/>
  <p:txStyles>
    <p:title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32"/>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0.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623392" y="3525624"/>
            <a:ext cx="10945216" cy="1873674"/>
          </a:xfrm>
        </p:spPr>
        <p:txBody>
          <a:bodyPr>
            <a:normAutofit/>
          </a:bodyPr>
          <a:lstStyle/>
          <a:p>
            <a:r>
              <a:rPr lang="en-ZA" sz="3600" b="1" dirty="0"/>
              <a:t>Growth for Jobs Strategy</a:t>
            </a:r>
          </a:p>
          <a:p>
            <a:endParaRPr lang="en-ZA" sz="3200" b="0" dirty="0"/>
          </a:p>
          <a:p>
            <a:r>
              <a:rPr lang="en-US" sz="3200" b="0" dirty="0"/>
              <a:t>Overview presentation</a:t>
            </a:r>
            <a:endParaRPr lang="en-ZA" sz="3200" dirty="0"/>
          </a:p>
        </p:txBody>
      </p:sp>
      <p:sp>
        <p:nvSpPr>
          <p:cNvPr id="4" name="TextBox 3">
            <a:extLst>
              <a:ext uri="{FF2B5EF4-FFF2-40B4-BE49-F238E27FC236}">
                <a16:creationId xmlns:a16="http://schemas.microsoft.com/office/drawing/2014/main" xmlns="" id="{2E5602CD-A313-43E5-8AB4-3FEDB048D88F}"/>
              </a:ext>
            </a:extLst>
          </p:cNvPr>
          <p:cNvSpPr txBox="1"/>
          <p:nvPr/>
        </p:nvSpPr>
        <p:spPr>
          <a:xfrm>
            <a:off x="7740526" y="2675324"/>
            <a:ext cx="3828082" cy="369332"/>
          </a:xfrm>
          <a:prstGeom prst="rect">
            <a:avLst/>
          </a:prstGeom>
          <a:noFill/>
        </p:spPr>
        <p:txBody>
          <a:bodyPr wrap="square" rtlCol="0">
            <a:spAutoFit/>
          </a:bodyPr>
          <a:lstStyle/>
          <a:p>
            <a:pPr algn="r"/>
            <a:r>
              <a:rPr lang="en-ZA" dirty="0">
                <a:solidFill>
                  <a:schemeClr val="bg1"/>
                </a:solidFill>
              </a:rPr>
              <a:t>G4J team</a:t>
            </a:r>
          </a:p>
        </p:txBody>
      </p:sp>
    </p:spTree>
    <p:extLst>
      <p:ext uri="{BB962C8B-B14F-4D97-AF65-F5344CB8AC3E}">
        <p14:creationId xmlns:p14="http://schemas.microsoft.com/office/powerpoint/2010/main" xmlns="" val="190966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6096000" y="2330297"/>
            <a:ext cx="4595282" cy="1622734"/>
          </a:xfrm>
        </p:spPr>
        <p:txBody>
          <a:bodyPr wrap="square">
            <a:spAutoFit/>
          </a:bodyPr>
          <a:lstStyle/>
          <a:p>
            <a:r>
              <a:rPr lang="en-US" b="1" dirty="0"/>
              <a:t>Driving Growth Opportunities through Investment</a:t>
            </a:r>
            <a:endParaRPr lang="en-ZA" b="1" dirty="0"/>
          </a:p>
        </p:txBody>
      </p:sp>
      <p:pic>
        <p:nvPicPr>
          <p:cNvPr id="3" name="Picture 2">
            <a:extLst>
              <a:ext uri="{FF2B5EF4-FFF2-40B4-BE49-F238E27FC236}">
                <a16:creationId xmlns:a16="http://schemas.microsoft.com/office/drawing/2014/main" xmlns="" id="{007DF072-B28C-9FF8-DC40-70AF68547165}"/>
              </a:ext>
            </a:extLst>
          </p:cNvPr>
          <p:cNvPicPr>
            <a:picLocks noChangeAspect="1"/>
          </p:cNvPicPr>
          <p:nvPr/>
        </p:nvPicPr>
        <p:blipFill>
          <a:blip r:embed="rId2" cstate="print"/>
          <a:stretch>
            <a:fillRect/>
          </a:stretch>
        </p:blipFill>
        <p:spPr>
          <a:xfrm>
            <a:off x="1661102" y="741383"/>
            <a:ext cx="3778548" cy="5375234"/>
          </a:xfrm>
          <a:prstGeom prst="rect">
            <a:avLst/>
          </a:prstGeom>
        </p:spPr>
      </p:pic>
    </p:spTree>
    <p:extLst>
      <p:ext uri="{BB962C8B-B14F-4D97-AF65-F5344CB8AC3E}">
        <p14:creationId xmlns:p14="http://schemas.microsoft.com/office/powerpoint/2010/main" xmlns="" val="745879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8DB4E2-713D-2334-4921-DCA0479E2F23}"/>
              </a:ext>
            </a:extLst>
          </p:cNvPr>
          <p:cNvSpPr>
            <a:spLocks noGrp="1"/>
          </p:cNvSpPr>
          <p:nvPr>
            <p:ph type="title"/>
          </p:nvPr>
        </p:nvSpPr>
        <p:spPr/>
        <p:txBody>
          <a:bodyPr/>
          <a:lstStyle/>
          <a:p>
            <a:r>
              <a:rPr lang="en-US" dirty="0"/>
              <a:t>Driving Growth Opportunities through Investment</a:t>
            </a:r>
            <a:endParaRPr lang="en-ZA" dirty="0"/>
          </a:p>
        </p:txBody>
      </p:sp>
      <p:sp>
        <p:nvSpPr>
          <p:cNvPr id="5" name="TextBox 4">
            <a:extLst>
              <a:ext uri="{FF2B5EF4-FFF2-40B4-BE49-F238E27FC236}">
                <a16:creationId xmlns:a16="http://schemas.microsoft.com/office/drawing/2014/main" xmlns="" id="{CB540342-2646-EAF3-CE21-65914E71AB5F}"/>
              </a:ext>
            </a:extLst>
          </p:cNvPr>
          <p:cNvSpPr txBox="1"/>
          <p:nvPr/>
        </p:nvSpPr>
        <p:spPr>
          <a:xfrm>
            <a:off x="6225131" y="2023466"/>
            <a:ext cx="5355449" cy="738664"/>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The accumulation of fixed capital raises productivity capacity, increases productivity,  and improves business confidence.  It is a critical contributor towards GDP growth. </a:t>
            </a:r>
          </a:p>
        </p:txBody>
      </p:sp>
      <p:grpSp>
        <p:nvGrpSpPr>
          <p:cNvPr id="17" name="Group 16">
            <a:extLst>
              <a:ext uri="{FF2B5EF4-FFF2-40B4-BE49-F238E27FC236}">
                <a16:creationId xmlns:a16="http://schemas.microsoft.com/office/drawing/2014/main" xmlns="" id="{17EC8A87-2D0A-71BC-86F2-3BD93AD916F7}"/>
              </a:ext>
            </a:extLst>
          </p:cNvPr>
          <p:cNvGrpSpPr/>
          <p:nvPr/>
        </p:nvGrpSpPr>
        <p:grpSpPr>
          <a:xfrm>
            <a:off x="6309973" y="3209721"/>
            <a:ext cx="5718664" cy="2824908"/>
            <a:chOff x="393701" y="2338132"/>
            <a:chExt cx="5121275" cy="3773420"/>
          </a:xfrm>
        </p:grpSpPr>
        <p:pic>
          <p:nvPicPr>
            <p:cNvPr id="11" name="Graphic 75">
              <a:extLst>
                <a:ext uri="{FF2B5EF4-FFF2-40B4-BE49-F238E27FC236}">
                  <a16:creationId xmlns:a16="http://schemas.microsoft.com/office/drawing/2014/main" xmlns="" id="{109E9BAA-C2FC-75BC-3627-8152A16ADFF6}"/>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393701" y="2796236"/>
              <a:ext cx="5121275" cy="2948940"/>
            </a:xfrm>
            <a:prstGeom prst="rect">
              <a:avLst/>
            </a:prstGeom>
          </p:spPr>
        </p:pic>
        <p:sp>
          <p:nvSpPr>
            <p:cNvPr id="13" name="TextBox 12">
              <a:extLst>
                <a:ext uri="{FF2B5EF4-FFF2-40B4-BE49-F238E27FC236}">
                  <a16:creationId xmlns:a16="http://schemas.microsoft.com/office/drawing/2014/main" xmlns="" id="{904DD1E4-CE4C-A293-F204-8CE23C05FC53}"/>
                </a:ext>
              </a:extLst>
            </p:cNvPr>
            <p:cNvSpPr txBox="1"/>
            <p:nvPr/>
          </p:nvSpPr>
          <p:spPr>
            <a:xfrm>
              <a:off x="393701" y="5849172"/>
              <a:ext cx="5121275" cy="262380"/>
            </a:xfrm>
            <a:prstGeom prst="rect">
              <a:avLst/>
            </a:prstGeom>
            <a:noFill/>
          </p:spPr>
          <p:txBody>
            <a:bodyPr wrap="square">
              <a:spAutoFit/>
            </a:bodyPr>
            <a:lstStyle/>
            <a:p>
              <a:pPr algn="just">
                <a:lnSpc>
                  <a:spcPct val="115000"/>
                </a:lnSpc>
              </a:pPr>
              <a:r>
                <a:rPr lang="en-GB" sz="1050" i="1" dirty="0">
                  <a:solidFill>
                    <a:srgbClr val="3B3838"/>
                  </a:solidFill>
                  <a:effectLst/>
                  <a:latin typeface="Arial" panose="020B0604020202020204" pitchFamily="34" charset="0"/>
                  <a:ea typeface="Calibri" panose="020F0502020204030204" pitchFamily="34" charset="0"/>
                </a:rPr>
                <a:t>Source: World Bank; SARB / </a:t>
              </a:r>
              <a:r>
                <a:rPr lang="en-GB" sz="1050" i="1" dirty="0" err="1">
                  <a:solidFill>
                    <a:srgbClr val="3B3838"/>
                  </a:solidFill>
                  <a:effectLst/>
                  <a:latin typeface="Arial" panose="020B0604020202020204" pitchFamily="34" charset="0"/>
                  <a:ea typeface="Calibri" panose="020F0502020204030204" pitchFamily="34" charset="0"/>
                </a:rPr>
                <a:t>Quantec</a:t>
              </a:r>
              <a:r>
                <a:rPr lang="en-GB" sz="1050" i="1" dirty="0">
                  <a:solidFill>
                    <a:srgbClr val="3B3838"/>
                  </a:solidFill>
                  <a:effectLst/>
                  <a:latin typeface="Arial" panose="020B0604020202020204" pitchFamily="34" charset="0"/>
                  <a:ea typeface="Calibri" panose="020F0502020204030204" pitchFamily="34" charset="0"/>
                </a:rPr>
                <a:t> (Western Cape</a:t>
              </a:r>
              <a:endParaRPr lang="en-ZA" sz="1050" i="1" dirty="0">
                <a:solidFill>
                  <a:srgbClr val="3B3838"/>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B2A00454-81FC-124E-B16F-D35B963F2054}"/>
                </a:ext>
              </a:extLst>
            </p:cNvPr>
            <p:cNvSpPr txBox="1"/>
            <p:nvPr/>
          </p:nvSpPr>
          <p:spPr>
            <a:xfrm>
              <a:off x="393701" y="2338132"/>
              <a:ext cx="5121275" cy="294893"/>
            </a:xfrm>
            <a:prstGeom prst="rect">
              <a:avLst/>
            </a:prstGeom>
            <a:noFill/>
          </p:spPr>
          <p:txBody>
            <a:bodyPr wrap="square">
              <a:spAutoFit/>
            </a:bodyPr>
            <a:lstStyle/>
            <a:p>
              <a:pPr algn="just">
                <a:lnSpc>
                  <a:spcPct val="115000"/>
                </a:lnSpc>
                <a:spcAft>
                  <a:spcPts val="600"/>
                </a:spcAft>
              </a:pPr>
              <a:r>
                <a:rPr lang="en-GB" sz="1200" b="1" dirty="0">
                  <a:solidFill>
                    <a:srgbClr val="3B3838"/>
                  </a:solidFill>
                  <a:effectLst/>
                  <a:latin typeface="Arial" panose="020B0604020202020204" pitchFamily="34" charset="0"/>
                  <a:ea typeface="Calibri" panose="020F0502020204030204" pitchFamily="34" charset="0"/>
                </a:rPr>
                <a:t>Private</a:t>
              </a:r>
              <a:r>
                <a:rPr lang="en-GB" sz="1200" b="0" dirty="0">
                  <a:solidFill>
                    <a:srgbClr val="3B3838"/>
                  </a:solidFill>
                  <a:effectLst/>
                  <a:latin typeface="Arial" panose="020B0604020202020204" pitchFamily="34" charset="0"/>
                  <a:ea typeface="Calibri" panose="020F0502020204030204" pitchFamily="34" charset="0"/>
                </a:rPr>
                <a:t>-</a:t>
              </a:r>
              <a:r>
                <a:rPr lang="en-GB" sz="1200" b="1" dirty="0">
                  <a:solidFill>
                    <a:srgbClr val="3B3838"/>
                  </a:solidFill>
                  <a:effectLst/>
                  <a:latin typeface="Arial" panose="020B0604020202020204" pitchFamily="34" charset="0"/>
                  <a:ea typeface="Calibri" panose="020F0502020204030204" pitchFamily="34" charset="0"/>
                </a:rPr>
                <a:t>sector investment (GFCF as a percentage of GDP)</a:t>
              </a:r>
              <a:endParaRPr lang="en-ZA" sz="1200" b="1" dirty="0">
                <a:solidFill>
                  <a:srgbClr val="3B3838"/>
                </a:solidFill>
                <a:effectLst/>
                <a:latin typeface="Arial" panose="020B0604020202020204" pitchFamily="34" charset="0"/>
                <a:ea typeface="Calibri" panose="020F0502020204030204" pitchFamily="34" charset="0"/>
              </a:endParaRPr>
            </a:p>
          </p:txBody>
        </p:sp>
      </p:grpSp>
      <p:sp>
        <p:nvSpPr>
          <p:cNvPr id="3" name="Rectangle 2">
            <a:extLst>
              <a:ext uri="{FF2B5EF4-FFF2-40B4-BE49-F238E27FC236}">
                <a16:creationId xmlns:a16="http://schemas.microsoft.com/office/drawing/2014/main" xmlns="" id="{543DA453-2940-0E32-A56E-00EA4B4615CE}"/>
              </a:ext>
            </a:extLst>
          </p:cNvPr>
          <p:cNvSpPr/>
          <p:nvPr/>
        </p:nvSpPr>
        <p:spPr>
          <a:xfrm>
            <a:off x="6313066" y="1423328"/>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9" name="Rectangle 8">
            <a:extLst>
              <a:ext uri="{FF2B5EF4-FFF2-40B4-BE49-F238E27FC236}">
                <a16:creationId xmlns:a16="http://schemas.microsoft.com/office/drawing/2014/main" xmlns="" id="{606C9FAC-C8E8-CEF1-5E52-24AF2E6F1044}"/>
              </a:ext>
            </a:extLst>
          </p:cNvPr>
          <p:cNvSpPr/>
          <p:nvPr/>
        </p:nvSpPr>
        <p:spPr>
          <a:xfrm>
            <a:off x="523484" y="1423328"/>
            <a:ext cx="5355450" cy="360000"/>
          </a:xfrm>
          <a:prstGeom prst="rect">
            <a:avLst/>
          </a:prstGeom>
          <a:solidFill>
            <a:srgbClr val="0000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10" name="Rectangle 9">
            <a:extLst>
              <a:ext uri="{FF2B5EF4-FFF2-40B4-BE49-F238E27FC236}">
                <a16:creationId xmlns:a16="http://schemas.microsoft.com/office/drawing/2014/main" xmlns="" id="{82C0B493-7D91-97CE-D547-356AC79079DC}"/>
              </a:ext>
            </a:extLst>
          </p:cNvPr>
          <p:cNvSpPr/>
          <p:nvPr/>
        </p:nvSpPr>
        <p:spPr>
          <a:xfrm>
            <a:off x="523484" y="3431951"/>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12" name="TextBox 11">
            <a:extLst>
              <a:ext uri="{FF2B5EF4-FFF2-40B4-BE49-F238E27FC236}">
                <a16:creationId xmlns:a16="http://schemas.microsoft.com/office/drawing/2014/main" xmlns="" id="{C018958F-C360-EA7E-C28A-2E876B179A8B}"/>
              </a:ext>
            </a:extLst>
          </p:cNvPr>
          <p:cNvSpPr txBox="1"/>
          <p:nvPr/>
        </p:nvSpPr>
        <p:spPr>
          <a:xfrm>
            <a:off x="393701" y="1989463"/>
            <a:ext cx="5443386" cy="634533"/>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Private-sector investment will be 20% of regional GDP (translating to R200-billion) by 2035</a:t>
            </a:r>
            <a:r>
              <a:rPr lang="en-GB" sz="1600" dirty="0">
                <a:effectLst/>
                <a:latin typeface="Arial" panose="020B0604020202020204" pitchFamily="34" charset="0"/>
                <a:ea typeface="Calibri" panose="020F0502020204030204" pitchFamily="34" charset="0"/>
              </a:rPr>
              <a:t>.</a:t>
            </a:r>
            <a:endParaRPr lang="en-ZA" sz="1400" dirty="0">
              <a:effectLst/>
              <a:latin typeface="Arial" panose="020B0604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xmlns="" id="{3B561987-7D73-D1D7-12DA-3B1A8828A200}"/>
              </a:ext>
            </a:extLst>
          </p:cNvPr>
          <p:cNvSpPr txBox="1"/>
          <p:nvPr/>
        </p:nvSpPr>
        <p:spPr>
          <a:xfrm>
            <a:off x="293146" y="3873227"/>
            <a:ext cx="5585787" cy="1200842"/>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The Western Cape is the investment destination of choice for local and international investors in a range of growth opportunities, providing an enabled environment and strong networks of ecosystems.</a:t>
            </a:r>
            <a:endParaRPr lang="en-ZA" sz="1600" dirty="0">
              <a:solidFill>
                <a:srgbClr val="3B3838"/>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xmlns="" val="3237385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540787" y="2162596"/>
            <a:ext cx="3447674" cy="835034"/>
          </a:xfrm>
          <a:prstGeom prst="rect">
            <a:avLst/>
          </a:prstGeom>
          <a:solidFill>
            <a:schemeClr val="bg1"/>
          </a:solidFill>
          <a:ln>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latin typeface="Arial" panose="020B0604020202020204" pitchFamily="34" charset="0"/>
                <a:ea typeface="Calibri" panose="020F0502020204030204" pitchFamily="34" charset="0"/>
              </a:rPr>
              <a:t>A cohesive investment support ecosystem Cape that attracts a pipeline of investment opportunities </a:t>
            </a:r>
            <a:endParaRPr lang="en-ZA" sz="1200" dirty="0" err="1">
              <a:solidFill>
                <a:schemeClr val="tx1"/>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xmlns="" id="{5624B168-86A2-1658-EFF2-BF387DBD03BB}"/>
              </a:ext>
            </a:extLst>
          </p:cNvPr>
          <p:cNvSpPr/>
          <p:nvPr/>
        </p:nvSpPr>
        <p:spPr>
          <a:xfrm>
            <a:off x="8205745" y="4346314"/>
            <a:ext cx="3447674" cy="835034"/>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A robust and wide network of overseas and local advocates and ambassadors</a:t>
            </a:r>
            <a:endParaRPr lang="en-ZA" sz="12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540787" y="4346314"/>
            <a:ext cx="3447674" cy="835034"/>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A high degree of confidence among investors and businesses in the Western Cape and the Western Cape Government</a:t>
            </a:r>
            <a:endParaRPr lang="en-ZA" sz="12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540787" y="5438173"/>
            <a:ext cx="3447674" cy="835034"/>
          </a:xfrm>
          <a:prstGeom prst="rect">
            <a:avLst/>
          </a:prstGeom>
          <a:solidFill>
            <a:schemeClr val="bg1"/>
          </a:solidFill>
          <a:ln>
            <a:solidFill>
              <a:srgbClr val="0066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Constraints to investment and specific opportunities are addressed and government assets and levers are used</a:t>
            </a:r>
            <a:endParaRPr lang="en-ZA" sz="1200" dirty="0" err="1">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6B81D707-23C6-5ABB-B7F1-12D2ADF5EBF1}"/>
              </a:ext>
            </a:extLst>
          </p:cNvPr>
          <p:cNvSpPr/>
          <p:nvPr/>
        </p:nvSpPr>
        <p:spPr>
          <a:xfrm>
            <a:off x="4372163" y="5438173"/>
            <a:ext cx="3447674" cy="835034"/>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ct val="115000"/>
              </a:lnSpc>
            </a:pPr>
            <a:r>
              <a:rPr lang="en-GB" sz="1200" dirty="0">
                <a:solidFill>
                  <a:srgbClr val="3B3838"/>
                </a:solidFill>
                <a:effectLst/>
                <a:latin typeface="Arial" panose="020B0604020202020204" pitchFamily="34" charset="0"/>
                <a:ea typeface="Calibri" panose="020F0502020204030204" pitchFamily="34" charset="0"/>
              </a:rPr>
              <a:t>Energy plans to build energy security unlock investment opportunities and provide assurances to investors.</a:t>
            </a:r>
            <a:endParaRPr lang="en-ZA" sz="1200" dirty="0">
              <a:solidFill>
                <a:srgbClr val="3B3838"/>
              </a:solidFill>
              <a:effectLst/>
              <a:latin typeface="Arial" panose="020B0604020202020204" pitchFamily="34" charset="0"/>
              <a:ea typeface="Calibri" panose="020F0502020204030204" pitchFamily="34" charset="0"/>
            </a:endParaRPr>
          </a:p>
        </p:txBody>
      </p:sp>
      <p:sp>
        <p:nvSpPr>
          <p:cNvPr id="38" name="Rectangle 37">
            <a:extLst>
              <a:ext uri="{FF2B5EF4-FFF2-40B4-BE49-F238E27FC236}">
                <a16:creationId xmlns:a16="http://schemas.microsoft.com/office/drawing/2014/main" xmlns="" id="{64D6859C-CDC6-5A0F-8B1B-5CDCBC4613A1}"/>
              </a:ext>
            </a:extLst>
          </p:cNvPr>
          <p:cNvSpPr/>
          <p:nvPr/>
        </p:nvSpPr>
        <p:spPr>
          <a:xfrm>
            <a:off x="8205745" y="3254455"/>
            <a:ext cx="3447674" cy="835034"/>
          </a:xfrm>
          <a:prstGeom prst="rect">
            <a:avLst/>
          </a:prstGeom>
          <a:solidFill>
            <a:schemeClr val="bg1"/>
          </a:solidFill>
          <a:ln>
            <a:solidFill>
              <a:srgbClr val="FF33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All necessary information is available and accessible to support sound investment decision-making</a:t>
            </a:r>
            <a:endParaRPr lang="en-ZA" sz="1200" dirty="0">
              <a:solidFill>
                <a:srgbClr val="3B3838"/>
              </a:solidFill>
              <a:effectLst/>
              <a:latin typeface="Arial" panose="020B060402020202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xmlns="" id="{A17CF82A-BE26-FF7A-E086-941F90E94C93}"/>
              </a:ext>
            </a:extLst>
          </p:cNvPr>
          <p:cNvSpPr/>
          <p:nvPr/>
        </p:nvSpPr>
        <p:spPr>
          <a:xfrm>
            <a:off x="8205745" y="2162596"/>
            <a:ext cx="3447674" cy="835034"/>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An enabling ease-of-doing-business environment exists for South African and foreign investors</a:t>
            </a:r>
            <a:endParaRPr lang="en-ZA" sz="1200" dirty="0">
              <a:solidFill>
                <a:srgbClr val="3B3838"/>
              </a:solidFill>
              <a:effectLst/>
              <a:latin typeface="Arial" panose="020B060402020202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xmlns="" id="{A3E16E8E-23C2-B550-6684-824256BBBF71}"/>
              </a:ext>
            </a:extLst>
          </p:cNvPr>
          <p:cNvSpPr/>
          <p:nvPr/>
        </p:nvSpPr>
        <p:spPr>
          <a:xfrm>
            <a:off x="4396702" y="4346314"/>
            <a:ext cx="3400801" cy="835034"/>
          </a:xfrm>
          <a:prstGeom prst="rect">
            <a:avLst/>
          </a:prstGeom>
          <a:solidFill>
            <a:schemeClr val="bg1"/>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Investment diversifies the economy, increases inclusion, and facilitates spatial transformation and social cohesion</a:t>
            </a:r>
            <a:endParaRPr lang="en-ZA" sz="1200" dirty="0">
              <a:solidFill>
                <a:srgbClr val="3B3838"/>
              </a:solidFill>
              <a:effectLst/>
              <a:latin typeface="Arial" panose="020B060402020202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4396702" y="3240083"/>
            <a:ext cx="3400801" cy="835034"/>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Strong partnerships between government and businesses, with high degrees of trust among stakeholders</a:t>
            </a:r>
            <a:endParaRPr lang="en-ZA" sz="12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540787" y="3254455"/>
            <a:ext cx="3447674" cy="835034"/>
          </a:xfrm>
          <a:prstGeom prst="rect">
            <a:avLst/>
          </a:prstGeom>
          <a:solidFill>
            <a:schemeClr val="bg1"/>
          </a:solidFill>
          <a:ln>
            <a:solidFill>
              <a:srgbClr val="FF33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latin typeface="Arial" panose="020B0604020202020204" pitchFamily="34" charset="0"/>
                <a:ea typeface="Calibri" panose="020F0502020204030204" pitchFamily="34" charset="0"/>
              </a:rPr>
              <a:t>A strong and positive domestic and international brand</a:t>
            </a:r>
            <a:endParaRPr lang="en-ZA" sz="1200" dirty="0" err="1">
              <a:solidFill>
                <a:schemeClr val="tx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xmlns="" id="{104FDE00-34E2-B0E4-5EE4-B89DF7364787}"/>
              </a:ext>
            </a:extLst>
          </p:cNvPr>
          <p:cNvSpPr/>
          <p:nvPr/>
        </p:nvSpPr>
        <p:spPr>
          <a:xfrm>
            <a:off x="8182309" y="5438173"/>
            <a:ext cx="3471110" cy="879716"/>
          </a:xfrm>
          <a:prstGeom prst="rect">
            <a:avLst/>
          </a:prstGeom>
          <a:solidFill>
            <a:schemeClr val="bg1"/>
          </a:solidFill>
          <a:ln>
            <a:solidFill>
              <a:srgbClr val="0066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ct val="115000"/>
              </a:lnSpc>
            </a:pPr>
            <a:r>
              <a:rPr lang="en-GB" sz="1200" dirty="0">
                <a:solidFill>
                  <a:srgbClr val="3B3838"/>
                </a:solidFill>
                <a:effectLst/>
                <a:latin typeface="Arial" panose="020B0604020202020204" pitchFamily="34" charset="0"/>
                <a:ea typeface="Calibri" panose="020F0502020204030204" pitchFamily="34" charset="0"/>
              </a:rPr>
              <a:t>Environmental, social and governance investors attracted to WC and investors are assisted to improve their ESG portfolio</a:t>
            </a:r>
            <a:endParaRPr lang="en-ZA" sz="1200" dirty="0">
              <a:solidFill>
                <a:srgbClr val="3B3838"/>
              </a:solidFill>
              <a:effectLst/>
              <a:latin typeface="Arial" panose="020B0604020202020204" pitchFamily="34" charset="0"/>
              <a:ea typeface="Calibri" panose="020F0502020204030204" pitchFamily="34" charset="0"/>
            </a:endParaRPr>
          </a:p>
        </p:txBody>
      </p:sp>
      <p:grpSp>
        <p:nvGrpSpPr>
          <p:cNvPr id="24" name="Group 23">
            <a:extLst>
              <a:ext uri="{FF2B5EF4-FFF2-40B4-BE49-F238E27FC236}">
                <a16:creationId xmlns:a16="http://schemas.microsoft.com/office/drawing/2014/main" xmlns="" id="{7D14F511-FBBA-8BE7-1361-6AE10C093908}"/>
              </a:ext>
            </a:extLst>
          </p:cNvPr>
          <p:cNvGrpSpPr/>
          <p:nvPr/>
        </p:nvGrpSpPr>
        <p:grpSpPr>
          <a:xfrm>
            <a:off x="5129554" y="584793"/>
            <a:ext cx="1908068" cy="1973762"/>
            <a:chOff x="4887607" y="1242914"/>
            <a:chExt cx="2275193" cy="2349788"/>
          </a:xfrm>
        </p:grpSpPr>
        <p:grpSp>
          <p:nvGrpSpPr>
            <p:cNvPr id="17" name="Group 16">
              <a:extLst>
                <a:ext uri="{FF2B5EF4-FFF2-40B4-BE49-F238E27FC236}">
                  <a16:creationId xmlns:a16="http://schemas.microsoft.com/office/drawing/2014/main" xmlns="" id="{EBBDB8EA-884A-7C55-76CB-85646F020225}"/>
                </a:ext>
              </a:extLst>
            </p:cNvPr>
            <p:cNvGrpSpPr>
              <a:grpSpLocks noChangeAspect="1"/>
            </p:cNvGrpSpPr>
            <p:nvPr/>
          </p:nvGrpSpPr>
          <p:grpSpPr>
            <a:xfrm>
              <a:off x="4887607" y="1242914"/>
              <a:ext cx="2275193" cy="2349788"/>
              <a:chOff x="914401" y="4099484"/>
              <a:chExt cx="1656000" cy="1656000"/>
            </a:xfrm>
          </p:grpSpPr>
          <p:sp>
            <p:nvSpPr>
              <p:cNvPr id="18" name="Oval 17">
                <a:extLst>
                  <a:ext uri="{FF2B5EF4-FFF2-40B4-BE49-F238E27FC236}">
                    <a16:creationId xmlns:a16="http://schemas.microsoft.com/office/drawing/2014/main" xmlns="" id="{BD4AE276-395F-E406-1CC9-5671BD8178D5}"/>
                  </a:ext>
                </a:extLst>
              </p:cNvPr>
              <p:cNvSpPr/>
              <p:nvPr/>
            </p:nvSpPr>
            <p:spPr>
              <a:xfrm>
                <a:off x="914401" y="4099484"/>
                <a:ext cx="1656000" cy="1656000"/>
              </a:xfrm>
              <a:prstGeom prst="ellipse">
                <a:avLst/>
              </a:prstGeom>
              <a:solidFill>
                <a:srgbClr val="000099"/>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xmlns="" id="{E60FE25D-087E-9A71-4EC5-397C92BA0B11}"/>
                  </a:ext>
                </a:extLst>
              </p:cNvPr>
              <p:cNvSpPr/>
              <p:nvPr/>
            </p:nvSpPr>
            <p:spPr>
              <a:xfrm>
                <a:off x="1033764" y="4218848"/>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6DAD7272-1B23-AF79-63F0-5F908AEC0651}"/>
                  </a:ext>
                </a:extLst>
              </p:cNvPr>
              <p:cNvSpPr txBox="1"/>
              <p:nvPr/>
            </p:nvSpPr>
            <p:spPr>
              <a:xfrm>
                <a:off x="1044536" y="4789529"/>
                <a:ext cx="1417274" cy="542276"/>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Picture of Success</a:t>
                </a:r>
                <a:endParaRPr lang="en-GB" sz="1100" b="1" dirty="0">
                  <a:latin typeface="Arial" panose="020B0604020202020204" pitchFamily="34" charset="0"/>
                  <a:ea typeface="Tahoma" panose="020B060403050404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xmlns="" id="{67103DE2-519F-7B49-B04E-BC868CF866A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8509" t="23631" r="86725" b="64128"/>
            <a:stretch/>
          </p:blipFill>
          <p:spPr>
            <a:xfrm>
              <a:off x="5780499" y="1485447"/>
              <a:ext cx="463585" cy="566465"/>
            </a:xfrm>
            <a:prstGeom prst="rect">
              <a:avLst/>
            </a:prstGeom>
          </p:spPr>
        </p:pic>
      </p:grpSp>
      <p:sp>
        <p:nvSpPr>
          <p:cNvPr id="52" name="Title 1">
            <a:extLst>
              <a:ext uri="{FF2B5EF4-FFF2-40B4-BE49-F238E27FC236}">
                <a16:creationId xmlns:a16="http://schemas.microsoft.com/office/drawing/2014/main" xmlns="" id="{799837BA-F0CB-3F0A-C72B-323273B19E20}"/>
              </a:ext>
            </a:extLst>
          </p:cNvPr>
          <p:cNvSpPr txBox="1">
            <a:spLocks/>
          </p:cNvSpPr>
          <p:nvPr/>
        </p:nvSpPr>
        <p:spPr>
          <a:xfrm>
            <a:off x="367185" y="305165"/>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US" dirty="0"/>
              <a:t>Driving Growth Opportunities</a:t>
            </a:r>
            <a:endParaRPr lang="en-ZA" dirty="0"/>
          </a:p>
        </p:txBody>
      </p:sp>
      <p:cxnSp>
        <p:nvCxnSpPr>
          <p:cNvPr id="55" name="Connector: Elbow 54">
            <a:extLst>
              <a:ext uri="{FF2B5EF4-FFF2-40B4-BE49-F238E27FC236}">
                <a16:creationId xmlns:a16="http://schemas.microsoft.com/office/drawing/2014/main" xmlns="" id="{2A82139E-F11B-8ADF-4D0A-A733F23DDC3B}"/>
              </a:ext>
            </a:extLst>
          </p:cNvPr>
          <p:cNvCxnSpPr>
            <a:stCxn id="18" idx="2"/>
            <a:endCxn id="7" idx="0"/>
          </p:cNvCxnSpPr>
          <p:nvPr/>
        </p:nvCxnSpPr>
        <p:spPr>
          <a:xfrm rot="10800000" flipV="1">
            <a:off x="2264624" y="1571674"/>
            <a:ext cx="2864930" cy="590922"/>
          </a:xfrm>
          <a:prstGeom prst="bentConnector2">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xmlns="" id="{AC61BFA6-316D-860B-DB09-6F3763A7CE64}"/>
              </a:ext>
            </a:extLst>
          </p:cNvPr>
          <p:cNvSpPr/>
          <p:nvPr/>
        </p:nvSpPr>
        <p:spPr>
          <a:xfrm>
            <a:off x="2155896" y="1456571"/>
            <a:ext cx="228996" cy="212730"/>
          </a:xfrm>
          <a:prstGeom prst="ellipse">
            <a:avLst/>
          </a:prstGeom>
          <a:solidFill>
            <a:schemeClr val="bg1"/>
          </a:solidFill>
          <a:ln w="57150">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cxnSp>
        <p:nvCxnSpPr>
          <p:cNvPr id="58" name="Connector: Elbow 57">
            <a:extLst>
              <a:ext uri="{FF2B5EF4-FFF2-40B4-BE49-F238E27FC236}">
                <a16:creationId xmlns:a16="http://schemas.microsoft.com/office/drawing/2014/main" xmlns="" id="{7FDDBAF2-B6B1-8791-9D72-6E3E6A7BE8F3}"/>
              </a:ext>
            </a:extLst>
          </p:cNvPr>
          <p:cNvCxnSpPr>
            <a:stCxn id="18" idx="6"/>
            <a:endCxn id="37" idx="0"/>
          </p:cNvCxnSpPr>
          <p:nvPr/>
        </p:nvCxnSpPr>
        <p:spPr>
          <a:xfrm>
            <a:off x="7037622" y="1571674"/>
            <a:ext cx="2891960" cy="590922"/>
          </a:xfrm>
          <a:prstGeom prst="bentConnector2">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xmlns="" id="{0A2C2419-4CDC-9242-A952-C109A0AD9194}"/>
              </a:ext>
            </a:extLst>
          </p:cNvPr>
          <p:cNvSpPr/>
          <p:nvPr/>
        </p:nvSpPr>
        <p:spPr>
          <a:xfrm>
            <a:off x="9812878" y="1456571"/>
            <a:ext cx="228996" cy="212730"/>
          </a:xfrm>
          <a:prstGeom prst="ellipse">
            <a:avLst/>
          </a:prstGeom>
          <a:solidFill>
            <a:schemeClr val="bg1"/>
          </a:solidFill>
          <a:ln w="57150">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21189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64530" y="867761"/>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8154972" y="3075727"/>
            <a:ext cx="3908855" cy="2997923"/>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82B000"/>
              </a:solidFill>
              <a:effectLst/>
              <a:latin typeface="Arial" panose="020B0604020202020204" pitchFamily="34" charset="0"/>
              <a:ea typeface="Calibri" panose="020F0502020204030204" pitchFamily="34" charset="0"/>
            </a:endParaRPr>
          </a:p>
          <a:p>
            <a:pPr algn="ctr"/>
            <a:r>
              <a:rPr lang="en-GB" sz="1500" b="1" dirty="0">
                <a:solidFill>
                  <a:srgbClr val="82B000"/>
                </a:solidFill>
                <a:effectLst/>
                <a:latin typeface="Arial" panose="020B0604020202020204" pitchFamily="34" charset="0"/>
                <a:ea typeface="Calibri" panose="020F0502020204030204" pitchFamily="34" charset="0"/>
              </a:rPr>
              <a:t>Strong supportive eco-systems of collaboration, intelligence sharing and trust</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growth opportunity ecosystems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investment and opportunity economic IQ</a:t>
            </a:r>
          </a:p>
          <a:p>
            <a:endParaRPr lang="en-ZA" sz="12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4141572" y="3075727"/>
            <a:ext cx="3908855" cy="2997923"/>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FF0000"/>
              </a:solidFill>
              <a:latin typeface="Arial" panose="020B0604020202020204" pitchFamily="34" charset="0"/>
              <a:ea typeface="Calibri" panose="020F0502020204030204" pitchFamily="34" charset="0"/>
            </a:endParaRPr>
          </a:p>
          <a:p>
            <a:pPr algn="ctr"/>
            <a:r>
              <a:rPr lang="en-GB" sz="1500" b="1" dirty="0">
                <a:solidFill>
                  <a:srgbClr val="FF0000"/>
                </a:solidFill>
                <a:latin typeface="Arial" panose="020B0604020202020204" pitchFamily="34" charset="0"/>
                <a:ea typeface="Calibri" panose="020F0502020204030204" pitchFamily="34" charset="0"/>
              </a:rPr>
              <a:t>Enabling competitive environment</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Addressing visa challenges.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Identifying and addressing the top three investor constraints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nuanced packages of support and incentives (especially non-financial) for individual growth opportunities, and simultaneously address the systemic competitiveness issues.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Ensuring that the necessary infrastructure for investment is provided</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Radically increasing supply of affordable housing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Increasing policy and regulatory certainty through engaging with all spheres of government</a:t>
            </a:r>
          </a:p>
          <a:p>
            <a:endParaRPr lang="en-GB" sz="1200" dirty="0">
              <a:solidFill>
                <a:srgbClr val="3B3838"/>
              </a:solidFill>
              <a:latin typeface="Arial" panose="020B0604020202020204" pitchFamily="34" charset="0"/>
              <a:ea typeface="Calibri" panose="020F0502020204030204" pitchFamily="34" charset="0"/>
            </a:endParaRPr>
          </a:p>
          <a:p>
            <a:endParaRPr lang="en-ZA" sz="1200" dirty="0" err="1">
              <a:solidFill>
                <a:schemeClr val="tx1"/>
              </a:solidFill>
              <a:latin typeface="Arial" panose="020B0604020202020204" pitchFamily="34" charset="0"/>
              <a:cs typeface="Arial" panose="020B0604020202020204" pitchFamily="34" charset="0"/>
            </a:endParaRPr>
          </a:p>
        </p:txBody>
      </p:sp>
      <p:sp>
        <p:nvSpPr>
          <p:cNvPr id="52" name="Title 1">
            <a:extLst>
              <a:ext uri="{FF2B5EF4-FFF2-40B4-BE49-F238E27FC236}">
                <a16:creationId xmlns:a16="http://schemas.microsoft.com/office/drawing/2014/main" xmlns="" id="{799837BA-F0CB-3F0A-C72B-323273B19E20}"/>
              </a:ext>
            </a:extLst>
          </p:cNvPr>
          <p:cNvSpPr txBox="1">
            <a:spLocks/>
          </p:cNvSpPr>
          <p:nvPr/>
        </p:nvSpPr>
        <p:spPr>
          <a:xfrm>
            <a:off x="364530" y="164070"/>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US" dirty="0"/>
              <a:t>Driving Growth Opportunities through Investment</a:t>
            </a:r>
            <a:endParaRPr lang="en-ZA" dirty="0"/>
          </a:p>
        </p:txBody>
      </p:sp>
      <p:sp>
        <p:nvSpPr>
          <p:cNvPr id="2" name="Rectangle 1">
            <a:extLst>
              <a:ext uri="{FF2B5EF4-FFF2-40B4-BE49-F238E27FC236}">
                <a16:creationId xmlns:a16="http://schemas.microsoft.com/office/drawing/2014/main" xmlns="" id="{4EBCBCFF-B23B-0BF6-F28C-37F496B1BEEC}"/>
              </a:ext>
            </a:extLst>
          </p:cNvPr>
          <p:cNvSpPr/>
          <p:nvPr/>
        </p:nvSpPr>
        <p:spPr>
          <a:xfrm>
            <a:off x="128172" y="3075727"/>
            <a:ext cx="3899559" cy="2997925"/>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500" b="1" dirty="0">
              <a:solidFill>
                <a:srgbClr val="000099"/>
              </a:solidFill>
              <a:latin typeface="Arial" panose="020B0604020202020204" pitchFamily="34" charset="0"/>
              <a:ea typeface="Calibri" panose="020F0502020204030204" pitchFamily="34" charset="0"/>
            </a:endParaRPr>
          </a:p>
          <a:p>
            <a:pPr algn="ctr"/>
            <a:r>
              <a:rPr lang="en-GB" sz="1500" b="1" dirty="0">
                <a:solidFill>
                  <a:srgbClr val="000099"/>
                </a:solidFill>
                <a:latin typeface="Arial" panose="020B0604020202020204" pitchFamily="34" charset="0"/>
                <a:ea typeface="Calibri" panose="020F0502020204030204" pitchFamily="34" charset="0"/>
              </a:rPr>
              <a:t>Smart investment promotion, facilitation and support</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 overall Cape brand, as well as sets of brands, for specific ‘foundation’ and emerging industry and place-based opportunities.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Undertaking aggressive programmes to market and promote the growth opportunities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overall investment facilitation ecosystem</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platform to seamlessly link investors with opportunities</a:t>
            </a:r>
            <a:endParaRPr lang="en-ZA" sz="1600" dirty="0" err="1">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xmlns="" id="{2E74FB18-B7E6-E7A7-9DE9-9FD1F323F6C9}"/>
              </a:ext>
            </a:extLst>
          </p:cNvPr>
          <p:cNvSpPr/>
          <p:nvPr/>
        </p:nvSpPr>
        <p:spPr>
          <a:xfrm>
            <a:off x="1864400" y="2747173"/>
            <a:ext cx="436398" cy="432063"/>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xmlns="" id="{7F4FB7F9-29E1-2738-B3E3-2D5BE175AE60}"/>
              </a:ext>
            </a:extLst>
          </p:cNvPr>
          <p:cNvSpPr/>
          <p:nvPr/>
        </p:nvSpPr>
        <p:spPr>
          <a:xfrm>
            <a:off x="9786655" y="2758958"/>
            <a:ext cx="436398" cy="432063"/>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xmlns="" id="{19D11363-BBEC-71A2-C016-22E226153DD8}"/>
              </a:ext>
            </a:extLst>
          </p:cNvPr>
          <p:cNvSpPr/>
          <p:nvPr/>
        </p:nvSpPr>
        <p:spPr>
          <a:xfrm>
            <a:off x="5773255" y="2758958"/>
            <a:ext cx="436398" cy="432063"/>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xmlns="" id="{A21BACE0-D61E-4221-D81E-46827942900F}"/>
              </a:ext>
            </a:extLst>
          </p:cNvPr>
          <p:cNvCxnSpPr>
            <a:cxnSpLocks/>
          </p:cNvCxnSpPr>
          <p:nvPr/>
        </p:nvCxnSpPr>
        <p:spPr>
          <a:xfrm rot="10800000" flipV="1">
            <a:off x="565881" y="1789457"/>
            <a:ext cx="4587877" cy="1274485"/>
          </a:xfrm>
          <a:prstGeom prst="bentConnector3">
            <a:avLst>
              <a:gd name="adj1" fmla="val 99542"/>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xmlns="" id="{43502AF1-7689-1FA1-9570-6063BC7502F1}"/>
              </a:ext>
            </a:extLst>
          </p:cNvPr>
          <p:cNvCxnSpPr>
            <a:cxnSpLocks/>
          </p:cNvCxnSpPr>
          <p:nvPr/>
        </p:nvCxnSpPr>
        <p:spPr>
          <a:xfrm>
            <a:off x="6838449" y="1793824"/>
            <a:ext cx="4825463" cy="1281903"/>
          </a:xfrm>
          <a:prstGeom prst="bentConnector3">
            <a:avLst>
              <a:gd name="adj1" fmla="val 101073"/>
            </a:avLst>
          </a:prstGeom>
          <a:ln w="28575">
            <a:solidFill>
              <a:srgbClr val="000099"/>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xmlns="" id="{E8825EC7-E920-581F-B6E0-88CA3F19D3EC}"/>
              </a:ext>
            </a:extLst>
          </p:cNvPr>
          <p:cNvSpPr/>
          <p:nvPr/>
        </p:nvSpPr>
        <p:spPr>
          <a:xfrm>
            <a:off x="528088" y="1685951"/>
            <a:ext cx="203886" cy="215745"/>
          </a:xfrm>
          <a:prstGeom prst="ellipse">
            <a:avLst/>
          </a:prstGeom>
          <a:solidFill>
            <a:schemeClr val="bg1"/>
          </a:solidFill>
          <a:ln w="57150">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xmlns="" id="{2DC76887-D042-AB13-65FD-BF2935D31D62}"/>
              </a:ext>
            </a:extLst>
          </p:cNvPr>
          <p:cNvSpPr/>
          <p:nvPr/>
        </p:nvSpPr>
        <p:spPr>
          <a:xfrm>
            <a:off x="11575212" y="1685951"/>
            <a:ext cx="203886" cy="215745"/>
          </a:xfrm>
          <a:prstGeom prst="ellipse">
            <a:avLst/>
          </a:prstGeom>
          <a:solidFill>
            <a:schemeClr val="bg1"/>
          </a:solidFill>
          <a:ln w="57150">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xmlns="" id="{64D6C166-0366-3E89-23E2-F438EC28CEF2}"/>
              </a:ext>
            </a:extLst>
          </p:cNvPr>
          <p:cNvPicPr>
            <a:picLocks noChangeAspect="1"/>
          </p:cNvPicPr>
          <p:nvPr/>
        </p:nvPicPr>
        <p:blipFill>
          <a:blip r:embed="rId3" cstate="print"/>
          <a:stretch>
            <a:fillRect/>
          </a:stretch>
        </p:blipFill>
        <p:spPr>
          <a:xfrm>
            <a:off x="5038697" y="924152"/>
            <a:ext cx="1837843" cy="1823021"/>
          </a:xfrm>
          <a:prstGeom prst="rect">
            <a:avLst/>
          </a:prstGeom>
        </p:spPr>
      </p:pic>
    </p:spTree>
    <p:extLst>
      <p:ext uri="{BB962C8B-B14F-4D97-AF65-F5344CB8AC3E}">
        <p14:creationId xmlns:p14="http://schemas.microsoft.com/office/powerpoint/2010/main" xmlns="" val="3346733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6072717" y="2084076"/>
            <a:ext cx="5405049" cy="2115176"/>
          </a:xfrm>
        </p:spPr>
        <p:txBody>
          <a:bodyPr wrap="square">
            <a:spAutoFit/>
          </a:bodyPr>
          <a:lstStyle/>
          <a:p>
            <a:r>
              <a:rPr lang="en-GB" b="1" dirty="0"/>
              <a:t>Priority Focus Area 2: Stimulating Market Growth through Exports and Domestic Markets</a:t>
            </a:r>
            <a:endParaRPr lang="en-ZA" b="1" dirty="0"/>
          </a:p>
        </p:txBody>
      </p:sp>
      <p:pic>
        <p:nvPicPr>
          <p:cNvPr id="4" name="Picture 3">
            <a:extLst>
              <a:ext uri="{FF2B5EF4-FFF2-40B4-BE49-F238E27FC236}">
                <a16:creationId xmlns:a16="http://schemas.microsoft.com/office/drawing/2014/main" xmlns="" id="{22DE91FB-9AC6-A4BB-1617-D13538408221}"/>
              </a:ext>
            </a:extLst>
          </p:cNvPr>
          <p:cNvPicPr>
            <a:picLocks noChangeAspect="1"/>
          </p:cNvPicPr>
          <p:nvPr/>
        </p:nvPicPr>
        <p:blipFill>
          <a:blip r:embed="rId3" cstate="print"/>
          <a:stretch>
            <a:fillRect/>
          </a:stretch>
        </p:blipFill>
        <p:spPr>
          <a:xfrm>
            <a:off x="1524000" y="741383"/>
            <a:ext cx="3800097" cy="5375234"/>
          </a:xfrm>
          <a:prstGeom prst="rect">
            <a:avLst/>
          </a:prstGeom>
        </p:spPr>
      </p:pic>
    </p:spTree>
    <p:extLst>
      <p:ext uri="{BB962C8B-B14F-4D97-AF65-F5344CB8AC3E}">
        <p14:creationId xmlns:p14="http://schemas.microsoft.com/office/powerpoint/2010/main" xmlns="" val="21103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C61265A-A67B-CE73-A5CF-0FF12898261E}"/>
              </a:ext>
            </a:extLst>
          </p:cNvPr>
          <p:cNvSpPr>
            <a:spLocks noGrp="1"/>
          </p:cNvSpPr>
          <p:nvPr>
            <p:ph type="title"/>
          </p:nvPr>
        </p:nvSpPr>
        <p:spPr/>
        <p:txBody>
          <a:bodyPr/>
          <a:lstStyle/>
          <a:p>
            <a:r>
              <a:rPr lang="en-GB" dirty="0"/>
              <a:t>Stimulating Market Growth through Exports and Domestic Markets</a:t>
            </a:r>
            <a:endParaRPr lang="en-ZA" dirty="0"/>
          </a:p>
        </p:txBody>
      </p:sp>
      <p:sp>
        <p:nvSpPr>
          <p:cNvPr id="15" name="Rectangle 8">
            <a:extLst>
              <a:ext uri="{FF2B5EF4-FFF2-40B4-BE49-F238E27FC236}">
                <a16:creationId xmlns:a16="http://schemas.microsoft.com/office/drawing/2014/main" xmlns="" id="{B2859AF5-DA72-525B-ED55-C87389D69E7A}"/>
              </a:ext>
            </a:extLst>
          </p:cNvPr>
          <p:cNvSpPr>
            <a:spLocks noChangeArrowheads="1"/>
          </p:cNvSpPr>
          <p:nvPr/>
        </p:nvSpPr>
        <p:spPr bwMode="auto">
          <a:xfrm>
            <a:off x="1501216" y="6430803"/>
            <a:ext cx="495417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1"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Source: World Bank,</a:t>
            </a:r>
            <a:r>
              <a:rPr kumimoji="0" lang="en-GB" altLang="en-US" sz="1000" b="1" i="1" u="sng" strike="noStrike" cap="none" normalizeH="0" baseline="30000" dirty="0">
                <a:ln>
                  <a:noFill/>
                </a:ln>
                <a:solidFill>
                  <a:srgbClr val="3B3838"/>
                </a:solidFill>
                <a:effectLst/>
                <a:latin typeface="Arial" panose="020B0604020202020204" pitchFamily="34" charset="0"/>
                <a:ea typeface="Arial" panose="020B0604020202020204" pitchFamily="34" charset="0"/>
                <a:cs typeface="Arial" panose="020B0604020202020204" pitchFamily="34" charset="0"/>
                <a:hlinkClick r:id=""/>
              </a:rPr>
              <a:t>[</a:t>
            </a:r>
            <a:r>
              <a:rPr kumimoji="0" lang="en-GB" altLang="en-US" sz="1000" b="1" i="1" u="sng" strike="noStrike" cap="none" normalizeH="0" baseline="30000" dirty="0" bmk="">
                <a:ln>
                  <a:noFill/>
                </a:ln>
                <a:solidFill>
                  <a:srgbClr val="3B3838"/>
                </a:solidFill>
                <a:effectLst/>
                <a:latin typeface="Arial" panose="020B0604020202020204" pitchFamily="34" charset="0"/>
                <a:ea typeface="Arial" panose="020B0604020202020204" pitchFamily="34" charset="0"/>
                <a:cs typeface="Arial" panose="020B0604020202020204" pitchFamily="34" charset="0"/>
                <a:hlinkClick r:id=""/>
              </a:rPr>
              <a:t>1]</a:t>
            </a:r>
            <a:r>
              <a:rPr kumimoji="0" lang="en-GB" altLang="en-US" sz="1000" b="0" i="1" u="none" strike="noStrike" cap="none" normalizeH="0" baseline="0" dirty="0" bmk="">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 </a:t>
            </a:r>
            <a:r>
              <a:rPr kumimoji="0" lang="en-GB" altLang="en-US" sz="1000" b="0" i="1" u="none" strike="noStrike" cap="none" normalizeH="0" baseline="0" dirty="0" err="1" bmk="">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Quantec</a:t>
            </a:r>
            <a:r>
              <a:rPr kumimoji="0" lang="en-GB" altLang="en-US" sz="1000" b="1" i="1" u="sng" strike="noStrike" cap="none" normalizeH="0" baseline="30000" dirty="0" bmk="">
                <a:ln>
                  <a:noFill/>
                </a:ln>
                <a:solidFill>
                  <a:srgbClr val="3B3838"/>
                </a:solidFill>
                <a:effectLst/>
                <a:latin typeface="Arial" panose="020B0604020202020204" pitchFamily="34" charset="0"/>
                <a:ea typeface="Arial" panose="020B0604020202020204" pitchFamily="34" charset="0"/>
                <a:cs typeface="Arial" panose="020B0604020202020204" pitchFamily="34" charset="0"/>
                <a:hlinkClick r:id=""/>
              </a:rPr>
              <a:t>[2]</a:t>
            </a:r>
            <a:endParaRPr kumimoji="0" lang="en-ZA" altLang="en-US" sz="800" b="0" i="0" u="none" strike="noStrike" cap="none" normalizeH="0" baseline="0" dirty="0">
              <a:ln>
                <a:noFill/>
              </a:ln>
              <a:solidFill>
                <a:schemeClr val="tx1"/>
              </a:solidFill>
              <a:effectLst/>
            </a:endParaRPr>
          </a:p>
        </p:txBody>
      </p:sp>
      <p:grpSp>
        <p:nvGrpSpPr>
          <p:cNvPr id="27" name="Group 26">
            <a:extLst>
              <a:ext uri="{FF2B5EF4-FFF2-40B4-BE49-F238E27FC236}">
                <a16:creationId xmlns:a16="http://schemas.microsoft.com/office/drawing/2014/main" xmlns="" id="{D9EAA6AA-8207-A8EA-8149-1EEF65139429}"/>
              </a:ext>
            </a:extLst>
          </p:cNvPr>
          <p:cNvGrpSpPr/>
          <p:nvPr/>
        </p:nvGrpSpPr>
        <p:grpSpPr>
          <a:xfrm>
            <a:off x="6370338" y="2936368"/>
            <a:ext cx="5199987" cy="3573351"/>
            <a:chOff x="318046" y="1744900"/>
            <a:chExt cx="6301264" cy="4614488"/>
          </a:xfrm>
        </p:grpSpPr>
        <p:pic>
          <p:nvPicPr>
            <p:cNvPr id="23" name="Graphic 89">
              <a:extLst>
                <a:ext uri="{FF2B5EF4-FFF2-40B4-BE49-F238E27FC236}">
                  <a16:creationId xmlns:a16="http://schemas.microsoft.com/office/drawing/2014/main" xmlns="" id="{5159139C-18A2-B32E-9CD8-F52ACC24570D}"/>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393701" y="2312208"/>
              <a:ext cx="6225609" cy="4047180"/>
            </a:xfrm>
            <a:prstGeom prst="rect">
              <a:avLst/>
            </a:prstGeom>
          </p:spPr>
        </p:pic>
        <p:sp>
          <p:nvSpPr>
            <p:cNvPr id="25" name="TextBox 24">
              <a:extLst>
                <a:ext uri="{FF2B5EF4-FFF2-40B4-BE49-F238E27FC236}">
                  <a16:creationId xmlns:a16="http://schemas.microsoft.com/office/drawing/2014/main" xmlns="" id="{4D56C843-E83F-D7BF-21B0-F04630D12E8F}"/>
                </a:ext>
              </a:extLst>
            </p:cNvPr>
            <p:cNvSpPr txBox="1"/>
            <p:nvPr/>
          </p:nvSpPr>
          <p:spPr>
            <a:xfrm>
              <a:off x="318046" y="1744900"/>
              <a:ext cx="6093724" cy="277000"/>
            </a:xfrm>
            <a:prstGeom prst="rect">
              <a:avLst/>
            </a:prstGeom>
            <a:noFill/>
          </p:spPr>
          <p:txBody>
            <a:bodyPr wrap="square">
              <a:spAutoFit/>
            </a:bodyPr>
            <a:lstStyle/>
            <a:p>
              <a:r>
                <a:rPr lang="en-GB" sz="1200" b="1" dirty="0">
                  <a:solidFill>
                    <a:srgbClr val="3B3838"/>
                  </a:solidFill>
                  <a:effectLst/>
                  <a:latin typeface="Arial" panose="020B0604020202020204" pitchFamily="34" charset="0"/>
                  <a:ea typeface="Calibri" panose="020F0502020204030204" pitchFamily="34" charset="0"/>
                </a:rPr>
                <a:t>Export performance by sector, cumulative growth in export value (2012–2019)</a:t>
              </a:r>
              <a:endParaRPr lang="en-ZA" sz="1200" b="1" dirty="0"/>
            </a:p>
          </p:txBody>
        </p:sp>
      </p:grpSp>
      <p:sp>
        <p:nvSpPr>
          <p:cNvPr id="26" name="Rectangle 25">
            <a:extLst>
              <a:ext uri="{FF2B5EF4-FFF2-40B4-BE49-F238E27FC236}">
                <a16:creationId xmlns:a16="http://schemas.microsoft.com/office/drawing/2014/main" xmlns="" id="{7A84584C-1FF0-45FC-DC25-0F9AF027C4A6}"/>
              </a:ext>
            </a:extLst>
          </p:cNvPr>
          <p:cNvSpPr/>
          <p:nvPr/>
        </p:nvSpPr>
        <p:spPr>
          <a:xfrm>
            <a:off x="6362879" y="1312731"/>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29" name="TextBox 28">
            <a:extLst>
              <a:ext uri="{FF2B5EF4-FFF2-40B4-BE49-F238E27FC236}">
                <a16:creationId xmlns:a16="http://schemas.microsoft.com/office/drawing/2014/main" xmlns="" id="{02BDA000-730F-8D9A-AAE2-543EFD36DD92}"/>
              </a:ext>
            </a:extLst>
          </p:cNvPr>
          <p:cNvSpPr txBox="1"/>
          <p:nvPr/>
        </p:nvSpPr>
        <p:spPr>
          <a:xfrm>
            <a:off x="6307903" y="1842214"/>
            <a:ext cx="5417883" cy="954107"/>
          </a:xfrm>
          <a:prstGeom prst="rect">
            <a:avLst/>
          </a:prstGeom>
          <a:noFill/>
        </p:spPr>
        <p:txBody>
          <a:bodyPr wrap="square">
            <a:spAutoFit/>
          </a:bodyPr>
          <a:lstStyle/>
          <a:p>
            <a:pPr>
              <a:spcBef>
                <a:spcPts val="0"/>
              </a:spcBef>
            </a:pPr>
            <a:r>
              <a:rPr lang="en-US" sz="1400" b="0" dirty="0">
                <a:latin typeface="Arial" panose="020B0604020202020204" pitchFamily="34" charset="0"/>
                <a:ea typeface="Calibri" panose="020F0502020204030204" pitchFamily="34" charset="0"/>
                <a:cs typeface="Arial" panose="020B0604020202020204" pitchFamily="34" charset="0"/>
              </a:rPr>
              <a:t>Exporting allows a country to diversify its production across new products and additional markets, achieve economies of scale and therefore improve productivity and competitiveness, raising overall trade and protecting the country from potential shocks.</a:t>
            </a:r>
            <a:endParaRPr lang="en-GB" sz="1400" b="0" dirty="0">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DFF93589-9868-E45E-DDDC-B7000EBF8455}"/>
              </a:ext>
            </a:extLst>
          </p:cNvPr>
          <p:cNvSpPr/>
          <p:nvPr/>
        </p:nvSpPr>
        <p:spPr>
          <a:xfrm>
            <a:off x="466214" y="1315233"/>
            <a:ext cx="5355450" cy="360000"/>
          </a:xfrm>
          <a:prstGeom prst="rect">
            <a:avLst/>
          </a:prstGeom>
          <a:solidFill>
            <a:srgbClr val="E62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4" name="TextBox 3">
            <a:extLst>
              <a:ext uri="{FF2B5EF4-FFF2-40B4-BE49-F238E27FC236}">
                <a16:creationId xmlns:a16="http://schemas.microsoft.com/office/drawing/2014/main" xmlns="" id="{B188D86A-32D8-087A-A562-5493CEAFE57D}"/>
              </a:ext>
            </a:extLst>
          </p:cNvPr>
          <p:cNvSpPr txBox="1"/>
          <p:nvPr/>
        </p:nvSpPr>
        <p:spPr>
          <a:xfrm>
            <a:off x="260171" y="1932967"/>
            <a:ext cx="5495505" cy="634533"/>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The value of Western Cape exports of goods and services (inclusive of tourism) will triple by 2035</a:t>
            </a:r>
            <a:r>
              <a:rPr lang="en-GB" sz="1600" dirty="0">
                <a:effectLst/>
                <a:latin typeface="Arial" panose="020B0604020202020204" pitchFamily="34" charset="0"/>
                <a:ea typeface="Calibri" panose="020F0502020204030204" pitchFamily="34" charset="0"/>
              </a:rPr>
              <a:t>.</a:t>
            </a:r>
            <a:endParaRPr lang="en-ZA" sz="1400" dirty="0">
              <a:effectLst/>
              <a:latin typeface="Arial" panose="020B060402020202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xmlns="" id="{0279C047-DCB4-004F-BB56-AD623A3F7946}"/>
              </a:ext>
            </a:extLst>
          </p:cNvPr>
          <p:cNvSpPr/>
          <p:nvPr/>
        </p:nvSpPr>
        <p:spPr>
          <a:xfrm>
            <a:off x="466214" y="3246884"/>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6" name="TextBox 5">
            <a:extLst>
              <a:ext uri="{FF2B5EF4-FFF2-40B4-BE49-F238E27FC236}">
                <a16:creationId xmlns:a16="http://schemas.microsoft.com/office/drawing/2014/main" xmlns="" id="{BD40184F-06BE-2188-956E-3BDB44E70192}"/>
              </a:ext>
            </a:extLst>
          </p:cNvPr>
          <p:cNvSpPr txBox="1"/>
          <p:nvPr/>
        </p:nvSpPr>
        <p:spPr>
          <a:xfrm>
            <a:off x="326159" y="3900069"/>
            <a:ext cx="5495505" cy="1483996"/>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The Western Cape, with a strong domestic market capability, is a leading global export region in a diversified basket of goods and services and a sought-after tourism destination known for its quality, reliability and cost-effective goods and service offerings. </a:t>
            </a:r>
            <a:endParaRPr lang="en-ZA" sz="1600" dirty="0">
              <a:solidFill>
                <a:srgbClr val="3B3838"/>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xmlns="" val="400467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35359" y="891849"/>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3592795" y="5048703"/>
            <a:ext cx="7812000" cy="720000"/>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Infrastructure and the enabling environment in the Western Cape are competitive, efficient, cost-effective and sustainable</a:t>
            </a:r>
            <a:endParaRPr lang="en-ZA" sz="14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3592795" y="4244638"/>
            <a:ext cx="7812000" cy="720000"/>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Exporters have the necessary knowledge, capabilities, skills and support tools to export successfully</a:t>
            </a:r>
            <a:endParaRPr lang="en-ZA" sz="14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3592795" y="3440573"/>
            <a:ext cx="7812000" cy="720000"/>
          </a:xfrm>
          <a:prstGeom prst="rect">
            <a:avLst/>
          </a:prstGeom>
          <a:solidFill>
            <a:schemeClr val="bg1"/>
          </a:solidFill>
          <a:ln>
            <a:solidFill>
              <a:srgbClr val="0066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Vibrant and broad exporter ecosystems share intelligence and contacts and collectively address problems and opportunities</a:t>
            </a:r>
            <a:endParaRPr lang="en-ZA" sz="1400" dirty="0" err="1">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6B81D707-23C6-5ABB-B7F1-12D2ADF5EBF1}"/>
              </a:ext>
            </a:extLst>
          </p:cNvPr>
          <p:cNvSpPr/>
          <p:nvPr/>
        </p:nvSpPr>
        <p:spPr>
          <a:xfrm>
            <a:off x="3592795" y="5852770"/>
            <a:ext cx="7812000" cy="720000"/>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ct val="115000"/>
              </a:lnSpc>
            </a:pPr>
            <a:r>
              <a:rPr lang="en-GB" sz="1400" dirty="0">
                <a:solidFill>
                  <a:srgbClr val="3B3838"/>
                </a:solidFill>
                <a:effectLst/>
                <a:latin typeface="Arial" panose="020B0604020202020204" pitchFamily="34" charset="0"/>
                <a:ea typeface="Calibri" panose="020F0502020204030204" pitchFamily="34" charset="0"/>
              </a:rPr>
              <a:t>Diversification of Western Cape exports and services allows for a wider range of specialisation and scaling of goods and services that input into a range of vertical sectors</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xmlns="" id="{A3E16E8E-23C2-B550-6684-824256BBBF71}"/>
              </a:ext>
            </a:extLst>
          </p:cNvPr>
          <p:cNvSpPr/>
          <p:nvPr/>
        </p:nvSpPr>
        <p:spPr>
          <a:xfrm>
            <a:off x="3592795" y="2636508"/>
            <a:ext cx="7812000" cy="720000"/>
          </a:xfrm>
          <a:prstGeom prst="rect">
            <a:avLst/>
          </a:prstGeom>
          <a:solidFill>
            <a:schemeClr val="bg1"/>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Strong networks and support in targeted countries, including Africa, drive new exports and opportunities</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3592795" y="1028378"/>
            <a:ext cx="7812000" cy="72000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Western Cape has an engaging brand, positive sentiment, a good reputation and strong sector brands and capabilities through which the province is seen as a desirable source of quality, reliable and cost-effective goods and services</a:t>
            </a:r>
            <a:endParaRPr lang="en-ZA" sz="14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3592795" y="1832443"/>
            <a:ext cx="7812000" cy="720000"/>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Improved market access, lower trade barriers, and Western Cape interests are accommodated in national trade policies, agreements and incentives</a:t>
            </a:r>
            <a:endParaRPr lang="en-ZA" sz="1400" dirty="0" err="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xmlns="" id="{5FC9024E-B097-DAB9-01B2-3056B24CE939}"/>
              </a:ext>
            </a:extLst>
          </p:cNvPr>
          <p:cNvSpPr>
            <a:spLocks noGrp="1"/>
          </p:cNvSpPr>
          <p:nvPr>
            <p:ph type="title"/>
          </p:nvPr>
        </p:nvSpPr>
        <p:spPr>
          <a:xfrm>
            <a:off x="393701" y="180976"/>
            <a:ext cx="11462940" cy="559256"/>
          </a:xfrm>
        </p:spPr>
        <p:txBody>
          <a:bodyPr/>
          <a:lstStyle/>
          <a:p>
            <a:r>
              <a:rPr lang="en-GB" dirty="0"/>
              <a:t>Stimulating Market Growth through Exports and Domestic Markets</a:t>
            </a:r>
            <a:endParaRPr lang="en-ZA" dirty="0"/>
          </a:p>
        </p:txBody>
      </p:sp>
      <p:grpSp>
        <p:nvGrpSpPr>
          <p:cNvPr id="10" name="Group 9">
            <a:extLst>
              <a:ext uri="{FF2B5EF4-FFF2-40B4-BE49-F238E27FC236}">
                <a16:creationId xmlns:a16="http://schemas.microsoft.com/office/drawing/2014/main" xmlns="" id="{7476CEBD-141F-FB06-603F-D2A2D452E360}"/>
              </a:ext>
            </a:extLst>
          </p:cNvPr>
          <p:cNvGrpSpPr/>
          <p:nvPr/>
        </p:nvGrpSpPr>
        <p:grpSpPr>
          <a:xfrm>
            <a:off x="654591" y="2706475"/>
            <a:ext cx="1828492" cy="1898163"/>
            <a:chOff x="4958403" y="409576"/>
            <a:chExt cx="2275193" cy="2349788"/>
          </a:xfrm>
        </p:grpSpPr>
        <p:grpSp>
          <p:nvGrpSpPr>
            <p:cNvPr id="17" name="Group 16">
              <a:extLst>
                <a:ext uri="{FF2B5EF4-FFF2-40B4-BE49-F238E27FC236}">
                  <a16:creationId xmlns:a16="http://schemas.microsoft.com/office/drawing/2014/main" xmlns="" id="{EBBDB8EA-884A-7C55-76CB-85646F020225}"/>
                </a:ext>
              </a:extLst>
            </p:cNvPr>
            <p:cNvGrpSpPr>
              <a:grpSpLocks noChangeAspect="1"/>
            </p:cNvGrpSpPr>
            <p:nvPr/>
          </p:nvGrpSpPr>
          <p:grpSpPr>
            <a:xfrm>
              <a:off x="4958403" y="409576"/>
              <a:ext cx="2275193" cy="2349788"/>
              <a:chOff x="914401" y="4099484"/>
              <a:chExt cx="1656000" cy="1656000"/>
            </a:xfrm>
          </p:grpSpPr>
          <p:sp>
            <p:nvSpPr>
              <p:cNvPr id="18" name="Oval 17">
                <a:extLst>
                  <a:ext uri="{FF2B5EF4-FFF2-40B4-BE49-F238E27FC236}">
                    <a16:creationId xmlns:a16="http://schemas.microsoft.com/office/drawing/2014/main" xmlns="" id="{BD4AE276-395F-E406-1CC9-5671BD8178D5}"/>
                  </a:ext>
                </a:extLst>
              </p:cNvPr>
              <p:cNvSpPr/>
              <p:nvPr/>
            </p:nvSpPr>
            <p:spPr>
              <a:xfrm>
                <a:off x="914401" y="4099484"/>
                <a:ext cx="1656000" cy="1656000"/>
              </a:xfrm>
              <a:prstGeom prst="ellipse">
                <a:avLst/>
              </a:prstGeom>
              <a:solidFill>
                <a:srgbClr val="E62C00"/>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xmlns="" id="{E60FE25D-087E-9A71-4EC5-397C92BA0B11}"/>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6DAD7272-1B23-AF79-63F0-5F908AEC0651}"/>
                  </a:ext>
                </a:extLst>
              </p:cNvPr>
              <p:cNvSpPr txBox="1"/>
              <p:nvPr/>
            </p:nvSpPr>
            <p:spPr>
              <a:xfrm>
                <a:off x="1030146" y="4797919"/>
                <a:ext cx="1417274" cy="533686"/>
              </a:xfrm>
              <a:prstGeom prst="rect">
                <a:avLst/>
              </a:prstGeom>
              <a:noFill/>
            </p:spPr>
            <p:txBody>
              <a:bodyPr wrap="square" rtlCol="0">
                <a:spAutoFit/>
              </a:bodyPr>
              <a:lstStyle/>
              <a:p>
                <a:pPr algn="ctr"/>
                <a:r>
                  <a:rPr lang="en-GB" sz="2000" b="1" dirty="0">
                    <a:latin typeface="Levenim MT" panose="02010502060101010101" pitchFamily="2" charset="-79"/>
                    <a:ea typeface="Tahoma" panose="020B0604030504040204" pitchFamily="34" charset="0"/>
                    <a:cs typeface="Levenim MT" panose="02010502060101010101" pitchFamily="2" charset="-79"/>
                  </a:rPr>
                  <a:t>Picture of Success</a:t>
                </a:r>
                <a:endParaRPr lang="en-GB" sz="1100" b="1" dirty="0">
                  <a:latin typeface="Levenim MT" panose="02010502060101010101" pitchFamily="2" charset="-79"/>
                  <a:ea typeface="Tahoma" panose="020B0604030504040204" pitchFamily="34" charset="0"/>
                  <a:cs typeface="Levenim MT" panose="02010502060101010101" pitchFamily="2" charset="-79"/>
                </a:endParaRPr>
              </a:p>
            </p:txBody>
          </p:sp>
        </p:grpSp>
        <p:pic>
          <p:nvPicPr>
            <p:cNvPr id="9" name="Graphic 8" descr="Globe outline">
              <a:extLst>
                <a:ext uri="{FF2B5EF4-FFF2-40B4-BE49-F238E27FC236}">
                  <a16:creationId xmlns:a16="http://schemas.microsoft.com/office/drawing/2014/main" xmlns="" id="{4607A5F2-CAD2-A70F-35E1-6A12AE494949}"/>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807732" y="741802"/>
              <a:ext cx="576533" cy="576534"/>
            </a:xfrm>
            <a:prstGeom prst="rect">
              <a:avLst/>
            </a:prstGeom>
          </p:spPr>
        </p:pic>
      </p:grpSp>
      <p:cxnSp>
        <p:nvCxnSpPr>
          <p:cNvPr id="12" name="Connector: Elbow 11">
            <a:extLst>
              <a:ext uri="{FF2B5EF4-FFF2-40B4-BE49-F238E27FC236}">
                <a16:creationId xmlns:a16="http://schemas.microsoft.com/office/drawing/2014/main" xmlns="" id="{534D3906-683B-8CCC-7335-84FD5C3D8EF6}"/>
              </a:ext>
            </a:extLst>
          </p:cNvPr>
          <p:cNvCxnSpPr>
            <a:stCxn id="18" idx="0"/>
            <a:endCxn id="34" idx="1"/>
          </p:cNvCxnSpPr>
          <p:nvPr/>
        </p:nvCxnSpPr>
        <p:spPr>
          <a:xfrm rot="5400000" flipH="1" flipV="1">
            <a:off x="1921768" y="1035448"/>
            <a:ext cx="1318097" cy="2023958"/>
          </a:xfrm>
          <a:prstGeom prst="bentConnector2">
            <a:avLst/>
          </a:prstGeom>
          <a:ln w="28575">
            <a:solidFill>
              <a:srgbClr val="E62C00"/>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xmlns="" id="{CB698D54-4718-18A5-5C9C-ABAE61F20712}"/>
              </a:ext>
            </a:extLst>
          </p:cNvPr>
          <p:cNvCxnSpPr>
            <a:stCxn id="18" idx="4"/>
            <a:endCxn id="39" idx="1"/>
          </p:cNvCxnSpPr>
          <p:nvPr/>
        </p:nvCxnSpPr>
        <p:spPr>
          <a:xfrm rot="16200000" flipH="1">
            <a:off x="1776750" y="4396725"/>
            <a:ext cx="1608132" cy="2023958"/>
          </a:xfrm>
          <a:prstGeom prst="bentConnector2">
            <a:avLst/>
          </a:prstGeom>
          <a:ln w="28575">
            <a:solidFill>
              <a:srgbClr val="E62C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xmlns="" id="{27A93B3D-856D-F9E9-D497-CA3CD3E320B3}"/>
              </a:ext>
            </a:extLst>
          </p:cNvPr>
          <p:cNvSpPr/>
          <p:nvPr/>
        </p:nvSpPr>
        <p:spPr>
          <a:xfrm>
            <a:off x="1568837" y="6128619"/>
            <a:ext cx="203886" cy="215745"/>
          </a:xfrm>
          <a:prstGeom prst="ellipse">
            <a:avLst/>
          </a:prstGeom>
          <a:solidFill>
            <a:schemeClr val="bg1"/>
          </a:solid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xmlns="" id="{8E4FD816-B614-EFFF-EC19-E6ABB3BFE5D0}"/>
              </a:ext>
            </a:extLst>
          </p:cNvPr>
          <p:cNvSpPr/>
          <p:nvPr/>
        </p:nvSpPr>
        <p:spPr>
          <a:xfrm>
            <a:off x="1568837" y="1308812"/>
            <a:ext cx="203886" cy="215745"/>
          </a:xfrm>
          <a:prstGeom prst="ellipse">
            <a:avLst/>
          </a:prstGeom>
          <a:solidFill>
            <a:schemeClr val="bg1"/>
          </a:solid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66611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or: Elbow 30">
            <a:extLst>
              <a:ext uri="{FF2B5EF4-FFF2-40B4-BE49-F238E27FC236}">
                <a16:creationId xmlns:a16="http://schemas.microsoft.com/office/drawing/2014/main" xmlns="" id="{5BAA50EF-7D6F-33E3-2F2F-8B8E872A3B59}"/>
              </a:ext>
            </a:extLst>
          </p:cNvPr>
          <p:cNvCxnSpPr>
            <a:stCxn id="28" idx="1"/>
          </p:cNvCxnSpPr>
          <p:nvPr/>
        </p:nvCxnSpPr>
        <p:spPr>
          <a:xfrm rot="10800000" flipV="1">
            <a:off x="393702" y="1757195"/>
            <a:ext cx="4752921" cy="1687619"/>
          </a:xfrm>
          <a:prstGeom prst="bentConnector3">
            <a:avLst>
              <a:gd name="adj1" fmla="val 98941"/>
            </a:avLst>
          </a:prstGeom>
          <a:ln w="38100">
            <a:solidFill>
              <a:srgbClr val="E62C00"/>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xmlns="" id="{9CA15A25-B011-14DE-1B55-7DFB4AC355F4}"/>
              </a:ext>
            </a:extLst>
          </p:cNvPr>
          <p:cNvCxnSpPr>
            <a:stCxn id="28" idx="3"/>
          </p:cNvCxnSpPr>
          <p:nvPr/>
        </p:nvCxnSpPr>
        <p:spPr>
          <a:xfrm>
            <a:off x="6921030" y="1757196"/>
            <a:ext cx="4805749" cy="1687619"/>
          </a:xfrm>
          <a:prstGeom prst="bentConnector3">
            <a:avLst>
              <a:gd name="adj1" fmla="val 99404"/>
            </a:avLst>
          </a:prstGeom>
          <a:ln w="38100">
            <a:solidFill>
              <a:srgbClr val="E62C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8092798" y="2998108"/>
            <a:ext cx="3908855" cy="3009507"/>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6C006C"/>
              </a:solidFill>
              <a:effectLst/>
              <a:latin typeface="Arial" panose="020B0604020202020204" pitchFamily="34" charset="0"/>
              <a:ea typeface="Calibri" panose="020F0502020204030204" pitchFamily="34" charset="0"/>
            </a:endParaRPr>
          </a:p>
          <a:p>
            <a:pPr algn="ctr"/>
            <a:r>
              <a:rPr lang="en-GB" sz="1500" b="1" dirty="0">
                <a:solidFill>
                  <a:srgbClr val="6C006C"/>
                </a:solidFill>
                <a:effectLst/>
                <a:latin typeface="Arial" panose="020B0604020202020204" pitchFamily="34" charset="0"/>
                <a:ea typeface="Calibri" panose="020F0502020204030204" pitchFamily="34" charset="0"/>
              </a:rPr>
              <a:t>Drive market access</a:t>
            </a:r>
          </a:p>
          <a:p>
            <a:pPr algn="ctr"/>
            <a:endParaRPr lang="en-GB" sz="1600" b="1" dirty="0">
              <a:solidFill>
                <a:srgbClr val="82B000"/>
              </a:solidFill>
              <a:effectLst/>
              <a:latin typeface="Arial" panose="020B0604020202020204" pitchFamily="34" charset="0"/>
              <a:ea typeface="Calibri" panose="020F0502020204030204" pitchFamily="34" charset="0"/>
            </a:endParaRP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and implementing country plans.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Creating an enabling and facilitating environment in target countries.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and pursuing export opportunities in Africa.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intergovernmental coordination and advocacy.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Establishing and promoting a Western Cape brand.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Using technology for enhanced matchmaking.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Leveraging cross-selling opportunities. </a:t>
            </a:r>
          </a:p>
        </p:txBody>
      </p:sp>
      <p:sp>
        <p:nvSpPr>
          <p:cNvPr id="30" name="Rectangle 29">
            <a:extLst>
              <a:ext uri="{FF2B5EF4-FFF2-40B4-BE49-F238E27FC236}">
                <a16:creationId xmlns:a16="http://schemas.microsoft.com/office/drawing/2014/main" xmlns="" id="{592F1F01-70BB-A3BE-19FE-2B603E60C159}"/>
              </a:ext>
            </a:extLst>
          </p:cNvPr>
          <p:cNvSpPr/>
          <p:nvPr/>
        </p:nvSpPr>
        <p:spPr>
          <a:xfrm>
            <a:off x="4079398" y="2998109"/>
            <a:ext cx="3908855" cy="3009506"/>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endParaRPr lang="en-GB" sz="1500" b="1" dirty="0">
              <a:solidFill>
                <a:srgbClr val="82B000"/>
              </a:solidFill>
              <a:latin typeface="Arial" panose="020B0604020202020204" pitchFamily="34" charset="0"/>
              <a:ea typeface="Calibri" panose="020F0502020204030204" pitchFamily="34" charset="0"/>
            </a:endParaRPr>
          </a:p>
          <a:p>
            <a:pPr algn="ctr"/>
            <a:r>
              <a:rPr lang="en-GB" sz="1500" b="1" dirty="0">
                <a:solidFill>
                  <a:srgbClr val="82B000"/>
                </a:solidFill>
                <a:latin typeface="Arial" panose="020B0604020202020204" pitchFamily="34" charset="0"/>
                <a:ea typeface="Calibri" panose="020F0502020204030204" pitchFamily="34" charset="0"/>
              </a:rPr>
              <a:t>Strengthen and diversify the Western Cape export base</a:t>
            </a:r>
          </a:p>
          <a:p>
            <a:endParaRPr lang="en-GB" sz="1200" b="1" dirty="0">
              <a:solidFill>
                <a:srgbClr val="82B000"/>
              </a:solidFill>
              <a:latin typeface="Arial" panose="020B0604020202020204" pitchFamily="34" charset="0"/>
              <a:ea typeface="Calibri" panose="020F0502020204030204" pitchFamily="34" charset="0"/>
            </a:endParaRP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Producing and using economic IQ.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Coordinating and leveraging the activities of other provincial departments.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Enhancing and developing exporter ecosystems.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and implementing export strategies and plans. </a:t>
            </a:r>
          </a:p>
          <a:p>
            <a:pPr marL="171450" indent="-171450">
              <a:buClr>
                <a:srgbClr val="82B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Strengthening the export capabilities in identified industries. </a:t>
            </a:r>
          </a:p>
          <a:p>
            <a:endParaRPr lang="en-ZA" sz="1200" dirty="0" err="1">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4EBCBCFF-B23B-0BF6-F28C-37F496B1BEEC}"/>
              </a:ext>
            </a:extLst>
          </p:cNvPr>
          <p:cNvSpPr/>
          <p:nvPr/>
        </p:nvSpPr>
        <p:spPr>
          <a:xfrm>
            <a:off x="65998" y="2998108"/>
            <a:ext cx="3908855" cy="3009505"/>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500" b="1" dirty="0">
              <a:solidFill>
                <a:srgbClr val="000099"/>
              </a:solidFill>
              <a:latin typeface="Arial" panose="020B0604020202020204" pitchFamily="34" charset="0"/>
              <a:ea typeface="Calibri" panose="020F0502020204030204" pitchFamily="34" charset="0"/>
            </a:endParaRPr>
          </a:p>
          <a:p>
            <a:pPr algn="ctr"/>
            <a:r>
              <a:rPr lang="en-GB" sz="1500" b="1" dirty="0">
                <a:solidFill>
                  <a:srgbClr val="000099"/>
                </a:solidFill>
                <a:latin typeface="Arial" panose="020B0604020202020204" pitchFamily="34" charset="0"/>
                <a:ea typeface="Calibri" panose="020F0502020204030204" pitchFamily="34" charset="0"/>
              </a:rPr>
              <a:t>Unlocking an enabling and competitive export environment</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freight logistics.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Expanding the Air Access Initiative.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Enhancing supportive compliance infrastructure and regulations</a:t>
            </a:r>
            <a:r>
              <a:rPr lang="en-GB" sz="1200" b="1" dirty="0">
                <a:solidFill>
                  <a:schemeClr val="tx1"/>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xmlns="" id="{A839B41A-078A-14C0-F5CB-B18657530110}"/>
              </a:ext>
            </a:extLst>
          </p:cNvPr>
          <p:cNvSpPr>
            <a:spLocks noGrp="1"/>
          </p:cNvSpPr>
          <p:nvPr>
            <p:ph type="title"/>
          </p:nvPr>
        </p:nvSpPr>
        <p:spPr>
          <a:xfrm>
            <a:off x="393701" y="180976"/>
            <a:ext cx="11462940" cy="559256"/>
          </a:xfrm>
        </p:spPr>
        <p:txBody>
          <a:bodyPr/>
          <a:lstStyle/>
          <a:p>
            <a:r>
              <a:rPr lang="en-GB" dirty="0"/>
              <a:t>Stimulating Market Growth through Exports and Domestic Markets</a:t>
            </a:r>
            <a:endParaRPr lang="en-ZA" dirty="0"/>
          </a:p>
        </p:txBody>
      </p:sp>
      <p:sp>
        <p:nvSpPr>
          <p:cNvPr id="19" name="Oval 18">
            <a:extLst>
              <a:ext uri="{FF2B5EF4-FFF2-40B4-BE49-F238E27FC236}">
                <a16:creationId xmlns:a16="http://schemas.microsoft.com/office/drawing/2014/main" xmlns="" id="{8342318C-DE33-F19E-B9D3-FE87AA46545B}"/>
              </a:ext>
            </a:extLst>
          </p:cNvPr>
          <p:cNvSpPr/>
          <p:nvPr/>
        </p:nvSpPr>
        <p:spPr>
          <a:xfrm>
            <a:off x="1802226" y="2708713"/>
            <a:ext cx="436398" cy="432063"/>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xmlns="" id="{75AF5FDC-601A-546A-A49E-200759086334}"/>
              </a:ext>
            </a:extLst>
          </p:cNvPr>
          <p:cNvSpPr/>
          <p:nvPr/>
        </p:nvSpPr>
        <p:spPr>
          <a:xfrm>
            <a:off x="9824377" y="2708712"/>
            <a:ext cx="436398" cy="432063"/>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xmlns="" id="{0352A579-A6DA-41A4-577E-C5D8541BA03E}"/>
              </a:ext>
            </a:extLst>
          </p:cNvPr>
          <p:cNvSpPr/>
          <p:nvPr/>
        </p:nvSpPr>
        <p:spPr>
          <a:xfrm>
            <a:off x="5815626" y="2708712"/>
            <a:ext cx="436398" cy="432063"/>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xmlns="" id="{0C13B716-78A3-4ACA-79E1-8A9865A31215}"/>
              </a:ext>
            </a:extLst>
          </p:cNvPr>
          <p:cNvPicPr>
            <a:picLocks noChangeAspect="1"/>
          </p:cNvPicPr>
          <p:nvPr/>
        </p:nvPicPr>
        <p:blipFill>
          <a:blip r:embed="rId3" cstate="print"/>
          <a:stretch>
            <a:fillRect/>
          </a:stretch>
        </p:blipFill>
        <p:spPr>
          <a:xfrm>
            <a:off x="5146622" y="850385"/>
            <a:ext cx="1774408" cy="1813622"/>
          </a:xfrm>
          <a:prstGeom prst="rect">
            <a:avLst/>
          </a:prstGeom>
        </p:spPr>
      </p:pic>
      <p:sp>
        <p:nvSpPr>
          <p:cNvPr id="37" name="Oval 36">
            <a:extLst>
              <a:ext uri="{FF2B5EF4-FFF2-40B4-BE49-F238E27FC236}">
                <a16:creationId xmlns:a16="http://schemas.microsoft.com/office/drawing/2014/main" xmlns="" id="{3AFCE82D-CE7C-9BC8-9ED1-9F25957F91A1}"/>
              </a:ext>
            </a:extLst>
          </p:cNvPr>
          <p:cNvSpPr/>
          <p:nvPr/>
        </p:nvSpPr>
        <p:spPr>
          <a:xfrm>
            <a:off x="370307" y="1705558"/>
            <a:ext cx="203886" cy="215745"/>
          </a:xfrm>
          <a:prstGeom prst="ellipse">
            <a:avLst/>
          </a:prstGeom>
          <a:solidFill>
            <a:schemeClr val="bg1"/>
          </a:solidFill>
          <a:ln w="5715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xmlns="" id="{25B6ABD8-B500-5D6D-937F-9132F5D09CA7}"/>
              </a:ext>
            </a:extLst>
          </p:cNvPr>
          <p:cNvSpPr/>
          <p:nvPr/>
        </p:nvSpPr>
        <p:spPr>
          <a:xfrm>
            <a:off x="11585723" y="1705558"/>
            <a:ext cx="203886" cy="215745"/>
          </a:xfrm>
          <a:prstGeom prst="ellipse">
            <a:avLst/>
          </a:prstGeom>
          <a:solidFill>
            <a:schemeClr val="bg1"/>
          </a:solidFill>
          <a:ln w="5715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021548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6072717" y="2084076"/>
            <a:ext cx="5405049" cy="2115176"/>
          </a:xfrm>
        </p:spPr>
        <p:txBody>
          <a:bodyPr wrap="square">
            <a:spAutoFit/>
          </a:bodyPr>
          <a:lstStyle/>
          <a:p>
            <a:r>
              <a:rPr lang="en-GB" b="1" dirty="0"/>
              <a:t>Priority Focus Area 3: Energy Resilience and Transition to Net Zero Carbon</a:t>
            </a:r>
            <a:endParaRPr lang="en-ZA" b="1" dirty="0"/>
          </a:p>
        </p:txBody>
      </p:sp>
      <p:pic>
        <p:nvPicPr>
          <p:cNvPr id="3" name="Picture 2">
            <a:extLst>
              <a:ext uri="{FF2B5EF4-FFF2-40B4-BE49-F238E27FC236}">
                <a16:creationId xmlns:a16="http://schemas.microsoft.com/office/drawing/2014/main" xmlns="" id="{9D7287CE-CECE-AF4F-F190-0F014176C067}"/>
              </a:ext>
            </a:extLst>
          </p:cNvPr>
          <p:cNvPicPr>
            <a:picLocks noChangeAspect="1"/>
          </p:cNvPicPr>
          <p:nvPr/>
        </p:nvPicPr>
        <p:blipFill>
          <a:blip r:embed="rId2" cstate="print"/>
          <a:stretch>
            <a:fillRect/>
          </a:stretch>
        </p:blipFill>
        <p:spPr>
          <a:xfrm>
            <a:off x="1346578" y="742950"/>
            <a:ext cx="3799205" cy="5372100"/>
          </a:xfrm>
          <a:prstGeom prst="rect">
            <a:avLst/>
          </a:prstGeom>
        </p:spPr>
      </p:pic>
    </p:spTree>
    <p:extLst>
      <p:ext uri="{BB962C8B-B14F-4D97-AF65-F5344CB8AC3E}">
        <p14:creationId xmlns:p14="http://schemas.microsoft.com/office/powerpoint/2010/main" xmlns="" val="157001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C3FDC03-6735-D6EC-2966-D6B639A9F265}"/>
              </a:ext>
            </a:extLst>
          </p:cNvPr>
          <p:cNvSpPr txBox="1"/>
          <p:nvPr/>
        </p:nvSpPr>
        <p:spPr>
          <a:xfrm>
            <a:off x="6404220" y="1891490"/>
            <a:ext cx="5337847" cy="954107"/>
          </a:xfrm>
          <a:prstGeom prst="rect">
            <a:avLst/>
          </a:prstGeom>
          <a:noFill/>
        </p:spPr>
        <p:txBody>
          <a:bodyPr wrap="square">
            <a:spAutoFit/>
          </a:bodyPr>
          <a:lstStyle/>
          <a:p>
            <a:pPr marR="0" lvl="0">
              <a:spcBef>
                <a:spcPts val="0"/>
              </a:spcBef>
              <a:spcAft>
                <a:spcPts val="0"/>
              </a:spcAft>
            </a:pPr>
            <a:r>
              <a:rPr lang="en-ZA" sz="1400" b="0" dirty="0">
                <a:effectLst/>
                <a:latin typeface="Arial" panose="020B0604020202020204" pitchFamily="34" charset="0"/>
                <a:ea typeface="Calibri" panose="020F0502020204030204" pitchFamily="34" charset="0"/>
                <a:cs typeface="Arial" panose="020B0604020202020204" pitchFamily="34" charset="0"/>
              </a:rPr>
              <a:t>Energy security continues to remain </a:t>
            </a:r>
            <a:r>
              <a:rPr lang="en-ZA" sz="1400" b="1" dirty="0">
                <a:effectLst/>
                <a:latin typeface="Arial" panose="020B0604020202020204" pitchFamily="34" charset="0"/>
                <a:ea typeface="Calibri" panose="020F0502020204030204" pitchFamily="34" charset="0"/>
                <a:cs typeface="Arial" panose="020B0604020202020204" pitchFamily="34" charset="0"/>
              </a:rPr>
              <a:t>the</a:t>
            </a:r>
            <a:r>
              <a:rPr lang="en-ZA" sz="1400" b="0" dirty="0">
                <a:effectLst/>
                <a:latin typeface="Arial" panose="020B0604020202020204" pitchFamily="34" charset="0"/>
                <a:ea typeface="Calibri" panose="020F0502020204030204" pitchFamily="34" charset="0"/>
                <a:cs typeface="Arial" panose="020B0604020202020204" pitchFamily="34" charset="0"/>
              </a:rPr>
              <a:t> major constraint on growth – Load-shedding established to have reduced real GDP growth by 3% in 2021, resulting in 350000 job losses (CSIR and PWC) .</a:t>
            </a:r>
          </a:p>
        </p:txBody>
      </p:sp>
      <p:pic>
        <p:nvPicPr>
          <p:cNvPr id="6" name="Picture 5">
            <a:extLst>
              <a:ext uri="{FF2B5EF4-FFF2-40B4-BE49-F238E27FC236}">
                <a16:creationId xmlns:a16="http://schemas.microsoft.com/office/drawing/2014/main" xmlns="" id="{FF639DC9-6E43-6B51-17A5-87C77CAAD214}"/>
              </a:ext>
            </a:extLst>
          </p:cNvPr>
          <p:cNvPicPr>
            <a:picLocks noChangeAspect="1"/>
          </p:cNvPicPr>
          <p:nvPr/>
        </p:nvPicPr>
        <p:blipFill>
          <a:blip r:embed="rId3" cstate="print">
            <a:extLst>
              <a:ext uri="{28A0092B-C50C-407E-A947-70E740481C1C}">
                <a14:useLocalDpi xmlns:a14="http://schemas.microsoft.com/office/drawing/2010/main" xmlns="" val="0"/>
              </a:ext>
            </a:extLst>
          </a:blip>
          <a:srcRect t="11502" b="-11502"/>
          <a:stretch>
            <a:fillRect/>
          </a:stretch>
        </p:blipFill>
        <p:spPr>
          <a:xfrm>
            <a:off x="6505335" y="3706192"/>
            <a:ext cx="5410025" cy="2006110"/>
          </a:xfrm>
          <a:prstGeom prst="rect">
            <a:avLst/>
          </a:prstGeom>
        </p:spPr>
      </p:pic>
      <p:sp>
        <p:nvSpPr>
          <p:cNvPr id="7" name="TextBox 6">
            <a:extLst>
              <a:ext uri="{FF2B5EF4-FFF2-40B4-BE49-F238E27FC236}">
                <a16:creationId xmlns:a16="http://schemas.microsoft.com/office/drawing/2014/main" xmlns="" id="{E37D2487-5B60-8033-12BD-527D1ECEFFB0}"/>
              </a:ext>
            </a:extLst>
          </p:cNvPr>
          <p:cNvSpPr txBox="1"/>
          <p:nvPr/>
        </p:nvSpPr>
        <p:spPr>
          <a:xfrm>
            <a:off x="6444881" y="3106591"/>
            <a:ext cx="5337846" cy="461665"/>
          </a:xfrm>
          <a:prstGeom prst="rect">
            <a:avLst/>
          </a:prstGeom>
          <a:noFill/>
        </p:spPr>
        <p:txBody>
          <a:bodyPr wrap="square">
            <a:spAutoFit/>
          </a:bodyPr>
          <a:lstStyle/>
          <a:p>
            <a:r>
              <a:rPr lang="en-US" sz="1200" b="1" dirty="0">
                <a:latin typeface="Arial" panose="020B0604020202020204" pitchFamily="34" charset="0"/>
                <a:cs typeface="Arial" panose="020B0604020202020204" pitchFamily="34" charset="0"/>
              </a:rPr>
              <a:t>Energy availability factor and Renewable energy procurement Unplanned outages, 2011 – 2022 Year-To-Date</a:t>
            </a:r>
          </a:p>
        </p:txBody>
      </p:sp>
      <p:sp>
        <p:nvSpPr>
          <p:cNvPr id="8" name="TextBox 7">
            <a:extLst>
              <a:ext uri="{FF2B5EF4-FFF2-40B4-BE49-F238E27FC236}">
                <a16:creationId xmlns:a16="http://schemas.microsoft.com/office/drawing/2014/main" xmlns="" id="{5EDB5A96-2839-41A2-CC68-67069E86C549}"/>
              </a:ext>
            </a:extLst>
          </p:cNvPr>
          <p:cNvSpPr txBox="1"/>
          <p:nvPr/>
        </p:nvSpPr>
        <p:spPr>
          <a:xfrm>
            <a:off x="9568205" y="5655141"/>
            <a:ext cx="2485658" cy="1021883"/>
          </a:xfrm>
          <a:prstGeom prst="rect">
            <a:avLst/>
          </a:prstGeom>
          <a:noFill/>
        </p:spPr>
        <p:txBody>
          <a:bodyPr wrap="square" rtlCol="0">
            <a:spAutoFit/>
          </a:bodyPr>
          <a:lstStyle/>
          <a:p>
            <a:pPr>
              <a:lnSpc>
                <a:spcPct val="150000"/>
              </a:lnSpc>
            </a:pPr>
            <a:r>
              <a:rPr lang="en-US" sz="1400" b="1" dirty="0">
                <a:latin typeface="Arial" panose="020B0604020202020204" pitchFamily="34" charset="0"/>
                <a:cs typeface="Arial" panose="020B0604020202020204" pitchFamily="34" charset="0"/>
              </a:rPr>
              <a:t>CO2/cap         3</a:t>
            </a:r>
            <a:r>
              <a:rPr lang="en-US" sz="1400" b="1" baseline="30000" dirty="0">
                <a:latin typeface="Arial" panose="020B0604020202020204" pitchFamily="34" charset="0"/>
                <a:cs typeface="Arial" panose="020B0604020202020204" pitchFamily="34" charset="0"/>
              </a:rPr>
              <a:t>rd</a:t>
            </a:r>
            <a:endParaRPr lang="en-US" sz="1400" b="1" dirty="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CO2/GDP       7</a:t>
            </a:r>
            <a:r>
              <a:rPr lang="en-US" sz="1400" b="1" baseline="30000" dirty="0">
                <a:latin typeface="Arial" panose="020B0604020202020204" pitchFamily="34" charset="0"/>
                <a:cs typeface="Arial" panose="020B0604020202020204" pitchFamily="34" charset="0"/>
              </a:rPr>
              <a:t>th</a:t>
            </a:r>
            <a:endParaRPr lang="en-US" sz="1400" b="1" dirty="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CO2 total       13th</a:t>
            </a:r>
          </a:p>
        </p:txBody>
      </p:sp>
      <p:sp>
        <p:nvSpPr>
          <p:cNvPr id="9" name="Rectangle 8">
            <a:extLst>
              <a:ext uri="{FF2B5EF4-FFF2-40B4-BE49-F238E27FC236}">
                <a16:creationId xmlns:a16="http://schemas.microsoft.com/office/drawing/2014/main" xmlns="" id="{6B529511-7E9F-E36F-C5CB-7467D28D09C1}"/>
              </a:ext>
            </a:extLst>
          </p:cNvPr>
          <p:cNvSpPr/>
          <p:nvPr/>
        </p:nvSpPr>
        <p:spPr>
          <a:xfrm>
            <a:off x="508728" y="1408450"/>
            <a:ext cx="5355450" cy="360000"/>
          </a:xfrm>
          <a:prstGeom prst="rect">
            <a:avLst/>
          </a:prstGeom>
          <a:solidFill>
            <a:srgbClr val="83AA3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12" name="Title 2">
            <a:extLst>
              <a:ext uri="{FF2B5EF4-FFF2-40B4-BE49-F238E27FC236}">
                <a16:creationId xmlns:a16="http://schemas.microsoft.com/office/drawing/2014/main" xmlns="" id="{78635CA2-91BA-56C8-339C-60E8C268AFC2}"/>
              </a:ext>
            </a:extLst>
          </p:cNvPr>
          <p:cNvSpPr>
            <a:spLocks noGrp="1"/>
          </p:cNvSpPr>
          <p:nvPr>
            <p:ph type="title"/>
          </p:nvPr>
        </p:nvSpPr>
        <p:spPr>
          <a:xfrm>
            <a:off x="393701" y="180976"/>
            <a:ext cx="11462940" cy="559256"/>
          </a:xfrm>
        </p:spPr>
        <p:txBody>
          <a:bodyPr/>
          <a:lstStyle/>
          <a:p>
            <a:r>
              <a:rPr lang="en-GB" dirty="0"/>
              <a:t>Energy Resilience and Transition to Net Zero Carbon</a:t>
            </a:r>
            <a:endParaRPr lang="en-ZA" dirty="0"/>
          </a:p>
        </p:txBody>
      </p:sp>
      <p:sp>
        <p:nvSpPr>
          <p:cNvPr id="2" name="Rectangle 1">
            <a:extLst>
              <a:ext uri="{FF2B5EF4-FFF2-40B4-BE49-F238E27FC236}">
                <a16:creationId xmlns:a16="http://schemas.microsoft.com/office/drawing/2014/main" xmlns="" id="{E27E22A9-9E92-D2F8-8024-05BA5C1032BF}"/>
              </a:ext>
            </a:extLst>
          </p:cNvPr>
          <p:cNvSpPr/>
          <p:nvPr/>
        </p:nvSpPr>
        <p:spPr>
          <a:xfrm>
            <a:off x="6491352" y="1408450"/>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3" name="TextBox 2">
            <a:extLst>
              <a:ext uri="{FF2B5EF4-FFF2-40B4-BE49-F238E27FC236}">
                <a16:creationId xmlns:a16="http://schemas.microsoft.com/office/drawing/2014/main" xmlns="" id="{6E07A7BE-0415-EEFE-7F41-E1A8FE270E02}"/>
              </a:ext>
            </a:extLst>
          </p:cNvPr>
          <p:cNvSpPr txBox="1"/>
          <p:nvPr/>
        </p:nvSpPr>
        <p:spPr>
          <a:xfrm>
            <a:off x="6580748" y="5889405"/>
            <a:ext cx="2987457" cy="307777"/>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South Africa’s Global Rankings</a:t>
            </a:r>
            <a:endParaRPr lang="en-ZA"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0EC0C5BA-92A8-C838-1A4A-AAA280C589A7}"/>
              </a:ext>
            </a:extLst>
          </p:cNvPr>
          <p:cNvSpPr txBox="1"/>
          <p:nvPr/>
        </p:nvSpPr>
        <p:spPr>
          <a:xfrm>
            <a:off x="345198" y="1903991"/>
            <a:ext cx="5518980" cy="917687"/>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Reduce reliance of energy from Eskom of between 1 800 – 5 700 MW by 2035, estimated to attract between R21.6-billion and R68.4-billion in related investment. </a:t>
            </a:r>
            <a:endParaRPr lang="en-ZA" sz="1400" dirty="0">
              <a:effectLst/>
              <a:latin typeface="Arial" panose="020B0604020202020204" pitchFamily="34" charset="0"/>
              <a:ea typeface="Calibri" panose="020F0502020204030204" pitchFamily="34" charset="0"/>
            </a:endParaRPr>
          </a:p>
        </p:txBody>
      </p:sp>
      <p:sp>
        <p:nvSpPr>
          <p:cNvPr id="14" name="Rectangle 13">
            <a:extLst>
              <a:ext uri="{FF2B5EF4-FFF2-40B4-BE49-F238E27FC236}">
                <a16:creationId xmlns:a16="http://schemas.microsoft.com/office/drawing/2014/main" xmlns="" id="{CBD4514C-ACB9-8FE9-3021-D092F11D87D1}"/>
              </a:ext>
            </a:extLst>
          </p:cNvPr>
          <p:cNvSpPr/>
          <p:nvPr/>
        </p:nvSpPr>
        <p:spPr>
          <a:xfrm>
            <a:off x="465720" y="3261356"/>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 </a:t>
            </a:r>
          </a:p>
        </p:txBody>
      </p:sp>
      <p:sp>
        <p:nvSpPr>
          <p:cNvPr id="15" name="TextBox 14">
            <a:extLst>
              <a:ext uri="{FF2B5EF4-FFF2-40B4-BE49-F238E27FC236}">
                <a16:creationId xmlns:a16="http://schemas.microsoft.com/office/drawing/2014/main" xmlns="" id="{95B0320B-F949-0308-6C7C-9DE0415658DC}"/>
              </a:ext>
            </a:extLst>
          </p:cNvPr>
          <p:cNvSpPr txBox="1"/>
          <p:nvPr/>
        </p:nvSpPr>
        <p:spPr>
          <a:xfrm>
            <a:off x="345198" y="3923704"/>
            <a:ext cx="5518980" cy="1483996"/>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Energy is low carbon, reliable, competitive, accessible, enabled supplied at scale, and meets the energy-efficient demands of the economy, using data, analytical tools and new models of delivery and contributing towards net zero carbon targets. </a:t>
            </a:r>
            <a:endParaRPr lang="en-ZA" sz="1600" dirty="0">
              <a:solidFill>
                <a:srgbClr val="3B3838"/>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xmlns="" val="168012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A85CC65-73F9-C609-9914-09A5EB987044}"/>
              </a:ext>
            </a:extLst>
          </p:cNvPr>
          <p:cNvSpPr>
            <a:spLocks noGrp="1"/>
          </p:cNvSpPr>
          <p:nvPr>
            <p:ph type="body" sz="quarter" idx="12"/>
          </p:nvPr>
        </p:nvSpPr>
        <p:spPr/>
        <p:txBody>
          <a:bodyPr/>
          <a:lstStyle/>
          <a:p>
            <a:r>
              <a:rPr lang="en-ZA" sz="3200" b="1" dirty="0"/>
              <a:t>Growth for Jobs Strategy</a:t>
            </a:r>
          </a:p>
        </p:txBody>
      </p:sp>
    </p:spTree>
    <p:extLst>
      <p:ext uri="{BB962C8B-B14F-4D97-AF65-F5344CB8AC3E}">
        <p14:creationId xmlns:p14="http://schemas.microsoft.com/office/powerpoint/2010/main" xmlns="" val="1372677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77511" y="-649559"/>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3743479" y="4349944"/>
            <a:ext cx="7812000" cy="612000"/>
          </a:xfrm>
          <a:prstGeom prst="rect">
            <a:avLst/>
          </a:prstGeom>
          <a:solidFill>
            <a:schemeClr val="bg1"/>
          </a:solidFill>
          <a:ln>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The province has a strong and well-informed energy ecosystem with international linkages to low carbon export products and services</a:t>
            </a:r>
            <a:endParaRPr lang="en-ZA" sz="14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3743479" y="2782674"/>
            <a:ext cx="7811999" cy="612000"/>
          </a:xfrm>
          <a:prstGeom prst="rect">
            <a:avLst/>
          </a:prstGeom>
          <a:solidFill>
            <a:schemeClr val="bg1"/>
          </a:solidFill>
          <a:ln>
            <a:solidFill>
              <a:srgbClr val="82B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200" dirty="0">
                <a:solidFill>
                  <a:srgbClr val="3B3838"/>
                </a:solidFill>
                <a:effectLst/>
                <a:latin typeface="Arial" panose="020B0604020202020204" pitchFamily="34" charset="0"/>
                <a:ea typeface="Calibri" panose="020F0502020204030204" pitchFamily="34" charset="0"/>
              </a:rPr>
              <a:t>The Western Cape has enabled the generation, procurement and trading of low-carbon energy by municipalities, the private sector and households</a:t>
            </a:r>
            <a:endParaRPr lang="en-ZA" sz="12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3743479" y="3566309"/>
            <a:ext cx="7812000" cy="612000"/>
          </a:xfrm>
          <a:prstGeom prst="rect">
            <a:avLst/>
          </a:prstGeom>
          <a:solidFill>
            <a:schemeClr val="bg1"/>
          </a:solidFill>
          <a:ln>
            <a:solidFill>
              <a:srgbClr val="0066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Western Cape has a localised energy network, with supporting grid infrastructure</a:t>
            </a:r>
            <a:endParaRPr lang="en-ZA" sz="1400" dirty="0" err="1">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6B81D707-23C6-5ABB-B7F1-12D2ADF5EBF1}"/>
              </a:ext>
            </a:extLst>
          </p:cNvPr>
          <p:cNvSpPr/>
          <p:nvPr/>
        </p:nvSpPr>
        <p:spPr>
          <a:xfrm>
            <a:off x="3743479" y="5133579"/>
            <a:ext cx="7812000" cy="612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ct val="115000"/>
              </a:lnSpc>
            </a:pPr>
            <a:r>
              <a:rPr lang="en-GB" sz="1400" dirty="0">
                <a:solidFill>
                  <a:srgbClr val="3B3838"/>
                </a:solidFill>
                <a:effectLst/>
                <a:latin typeface="Arial" panose="020B0604020202020204" pitchFamily="34" charset="0"/>
                <a:ea typeface="Calibri" panose="020F0502020204030204" pitchFamily="34" charset="0"/>
              </a:rPr>
              <a:t>Abundant, reliable, low-carbon energy is available to meet the needs of the growing Western Cape economy</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xmlns="" id="{A3E16E8E-23C2-B550-6684-824256BBBF71}"/>
              </a:ext>
            </a:extLst>
          </p:cNvPr>
          <p:cNvSpPr/>
          <p:nvPr/>
        </p:nvSpPr>
        <p:spPr>
          <a:xfrm>
            <a:off x="3743479" y="5917216"/>
            <a:ext cx="7812000" cy="612000"/>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Businesses, citizens and government have adopted world-class energy-efficient production processes and operations and reduced the carbon intensity of their energy consumption</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3743479" y="1999039"/>
            <a:ext cx="7812000" cy="612000"/>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province has a strong and well-informed energy ecosystem with international linkages to low carbon export products and services</a:t>
            </a:r>
            <a:endParaRPr lang="en-ZA" sz="14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3743479" y="1215404"/>
            <a:ext cx="7812000" cy="612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The Western Cape has a clear energy plan that provides certainty and assurance to the private sector</a:t>
            </a:r>
            <a:endParaRPr lang="en-ZA" sz="1400" dirty="0" err="1">
              <a:solidFill>
                <a:schemeClr val="tx1"/>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xmlns="" id="{22C83AA4-6389-6397-AB48-DBFEA9573CD5}"/>
              </a:ext>
            </a:extLst>
          </p:cNvPr>
          <p:cNvSpPr>
            <a:spLocks noGrp="1"/>
          </p:cNvSpPr>
          <p:nvPr>
            <p:ph type="title"/>
          </p:nvPr>
        </p:nvSpPr>
        <p:spPr>
          <a:xfrm>
            <a:off x="393701" y="180976"/>
            <a:ext cx="11462940" cy="559256"/>
          </a:xfrm>
        </p:spPr>
        <p:txBody>
          <a:bodyPr/>
          <a:lstStyle/>
          <a:p>
            <a:r>
              <a:rPr lang="en-GB" dirty="0"/>
              <a:t>Energy Resilience and Transition to Net Zero Carbon</a:t>
            </a:r>
            <a:endParaRPr lang="en-ZA" dirty="0"/>
          </a:p>
        </p:txBody>
      </p:sp>
      <p:grpSp>
        <p:nvGrpSpPr>
          <p:cNvPr id="15" name="Group 14">
            <a:extLst>
              <a:ext uri="{FF2B5EF4-FFF2-40B4-BE49-F238E27FC236}">
                <a16:creationId xmlns:a16="http://schemas.microsoft.com/office/drawing/2014/main" xmlns="" id="{302F3A04-B6E6-9615-BCED-D79FB075A91D}"/>
              </a:ext>
            </a:extLst>
          </p:cNvPr>
          <p:cNvGrpSpPr/>
          <p:nvPr/>
        </p:nvGrpSpPr>
        <p:grpSpPr>
          <a:xfrm>
            <a:off x="544795" y="2763231"/>
            <a:ext cx="1689358" cy="1606156"/>
            <a:chOff x="4280560" y="1075588"/>
            <a:chExt cx="2705867" cy="2605564"/>
          </a:xfrm>
        </p:grpSpPr>
        <p:sp>
          <p:nvSpPr>
            <p:cNvPr id="50" name="Arrow: Down 49">
              <a:extLst>
                <a:ext uri="{FF2B5EF4-FFF2-40B4-BE49-F238E27FC236}">
                  <a16:creationId xmlns:a16="http://schemas.microsoft.com/office/drawing/2014/main" xmlns="" id="{CB14BBB6-0CBE-A5E0-FF0D-82B37545134E}"/>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E57C55E2-8E52-EB09-3BBD-375A44EFE1FF}"/>
                </a:ext>
              </a:extLst>
            </p:cNvPr>
            <p:cNvGrpSpPr/>
            <p:nvPr/>
          </p:nvGrpSpPr>
          <p:grpSpPr>
            <a:xfrm>
              <a:off x="4280560" y="1075588"/>
              <a:ext cx="2705867" cy="2605564"/>
              <a:chOff x="914401" y="4099484"/>
              <a:chExt cx="1656000" cy="1656000"/>
            </a:xfrm>
          </p:grpSpPr>
          <p:sp>
            <p:nvSpPr>
              <p:cNvPr id="8" name="Oval 7">
                <a:extLst>
                  <a:ext uri="{FF2B5EF4-FFF2-40B4-BE49-F238E27FC236}">
                    <a16:creationId xmlns:a16="http://schemas.microsoft.com/office/drawing/2014/main" xmlns="" id="{D783ED97-A69B-6752-25A9-7ADE2A073E90}"/>
                  </a:ext>
                </a:extLst>
              </p:cNvPr>
              <p:cNvSpPr/>
              <p:nvPr/>
            </p:nvSpPr>
            <p:spPr>
              <a:xfrm>
                <a:off x="914401" y="4099484"/>
                <a:ext cx="1656000" cy="1656000"/>
              </a:xfrm>
              <a:prstGeom prst="ellipse">
                <a:avLst/>
              </a:prstGeom>
              <a:solidFill>
                <a:srgbClr val="8DB739"/>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861A53B5-2771-0FDE-E67A-36D574E400B8}"/>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9205A3D-30FF-259C-F5E3-72593126102C}"/>
                  </a:ext>
                </a:extLst>
              </p:cNvPr>
              <p:cNvSpPr txBox="1"/>
              <p:nvPr/>
            </p:nvSpPr>
            <p:spPr>
              <a:xfrm>
                <a:off x="1067452" y="4670322"/>
                <a:ext cx="1373051" cy="478282"/>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Picture </a:t>
                </a:r>
              </a:p>
              <a:p>
                <a:pPr algn="ctr"/>
                <a:r>
                  <a:rPr lang="en-GB" b="1" dirty="0">
                    <a:latin typeface="Arial" panose="020B0604020202020204" pitchFamily="34" charset="0"/>
                    <a:ea typeface="Tahoma" panose="020B0604030504040204" pitchFamily="34" charset="0"/>
                    <a:cs typeface="Arial" panose="020B0604020202020204" pitchFamily="34" charset="0"/>
                  </a:rPr>
                  <a:t>of Success</a:t>
                </a:r>
              </a:p>
            </p:txBody>
          </p:sp>
        </p:grpSp>
        <p:pic>
          <p:nvPicPr>
            <p:cNvPr id="13" name="Graphic 12" descr="Renewable Energy with solid fill">
              <a:extLst>
                <a:ext uri="{FF2B5EF4-FFF2-40B4-BE49-F238E27FC236}">
                  <a16:creationId xmlns:a16="http://schemas.microsoft.com/office/drawing/2014/main" xmlns="" id="{3A843921-7B87-29A8-8052-5CF7642A7A91}"/>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33501" y="1371328"/>
              <a:ext cx="671488" cy="716785"/>
            </a:xfrm>
            <a:prstGeom prst="rect">
              <a:avLst/>
            </a:prstGeom>
          </p:spPr>
        </p:pic>
      </p:grpSp>
      <p:cxnSp>
        <p:nvCxnSpPr>
          <p:cNvPr id="21" name="Connector: Elbow 20">
            <a:extLst>
              <a:ext uri="{FF2B5EF4-FFF2-40B4-BE49-F238E27FC236}">
                <a16:creationId xmlns:a16="http://schemas.microsoft.com/office/drawing/2014/main" xmlns="" id="{60007497-4783-1DF7-AE6E-DB8F8C3EB15A}"/>
              </a:ext>
            </a:extLst>
          </p:cNvPr>
          <p:cNvCxnSpPr>
            <a:cxnSpLocks/>
            <a:stCxn id="11" idx="0"/>
            <a:endCxn id="30" idx="1"/>
          </p:cNvCxnSpPr>
          <p:nvPr/>
        </p:nvCxnSpPr>
        <p:spPr>
          <a:xfrm rot="5400000" flipH="1" flipV="1">
            <a:off x="1884823" y="1028027"/>
            <a:ext cx="1365279" cy="2352034"/>
          </a:xfrm>
          <a:prstGeom prst="bentConnector2">
            <a:avLst/>
          </a:prstGeom>
          <a:ln w="38100">
            <a:solidFill>
              <a:srgbClr val="82B000"/>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xmlns="" id="{16300FB0-89F3-2516-1A36-7ED174B61CA9}"/>
              </a:ext>
            </a:extLst>
          </p:cNvPr>
          <p:cNvCxnSpPr>
            <a:cxnSpLocks/>
            <a:stCxn id="8" idx="4"/>
            <a:endCxn id="36" idx="1"/>
          </p:cNvCxnSpPr>
          <p:nvPr/>
        </p:nvCxnSpPr>
        <p:spPr>
          <a:xfrm rot="16200000" flipH="1">
            <a:off x="1639562" y="4119298"/>
            <a:ext cx="1853829" cy="2354005"/>
          </a:xfrm>
          <a:prstGeom prst="bentConnector2">
            <a:avLst/>
          </a:prstGeom>
          <a:ln w="38100">
            <a:solidFill>
              <a:srgbClr val="82B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A90F71BD-2130-C4E2-147B-7E1C3BAC26D6}"/>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xmlns="" id="{C527213D-D4F9-B60C-972A-D8F456E5EFAE}"/>
              </a:ext>
            </a:extLst>
          </p:cNvPr>
          <p:cNvSpPr/>
          <p:nvPr/>
        </p:nvSpPr>
        <p:spPr>
          <a:xfrm>
            <a:off x="1299447" y="1422988"/>
            <a:ext cx="203886" cy="215745"/>
          </a:xfrm>
          <a:prstGeom prst="ellipse">
            <a:avLst/>
          </a:prstGeom>
          <a:solidFill>
            <a:schemeClr val="bg1"/>
          </a:solidFill>
          <a:ln w="57150">
            <a:solidFill>
              <a:srgbClr val="82B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xmlns="" id="{2BF9BBEA-4D18-6992-0722-43F3A6162D73}"/>
              </a:ext>
            </a:extLst>
          </p:cNvPr>
          <p:cNvSpPr/>
          <p:nvPr/>
        </p:nvSpPr>
        <p:spPr>
          <a:xfrm>
            <a:off x="1287528" y="6086984"/>
            <a:ext cx="203886" cy="215745"/>
          </a:xfrm>
          <a:prstGeom prst="ellipse">
            <a:avLst/>
          </a:prstGeom>
          <a:solidFill>
            <a:schemeClr val="bg1"/>
          </a:solidFill>
          <a:ln w="57150">
            <a:solidFill>
              <a:srgbClr val="82B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63398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3" name="Title 2">
            <a:extLst>
              <a:ext uri="{FF2B5EF4-FFF2-40B4-BE49-F238E27FC236}">
                <a16:creationId xmlns:a16="http://schemas.microsoft.com/office/drawing/2014/main" xmlns="" id="{B41144C4-1C8F-2D0B-A8C8-C7B006E84C43}"/>
              </a:ext>
            </a:extLst>
          </p:cNvPr>
          <p:cNvSpPr>
            <a:spLocks noGrp="1"/>
          </p:cNvSpPr>
          <p:nvPr>
            <p:ph type="title"/>
          </p:nvPr>
        </p:nvSpPr>
        <p:spPr>
          <a:xfrm>
            <a:off x="393701" y="180976"/>
            <a:ext cx="11462940" cy="559256"/>
          </a:xfrm>
        </p:spPr>
        <p:txBody>
          <a:bodyPr/>
          <a:lstStyle/>
          <a:p>
            <a:r>
              <a:rPr lang="en-GB" dirty="0"/>
              <a:t>Energy Resilience themes and interventions</a:t>
            </a:r>
            <a:endParaRPr lang="en-ZA" dirty="0"/>
          </a:p>
        </p:txBody>
      </p:sp>
      <p:grpSp>
        <p:nvGrpSpPr>
          <p:cNvPr id="33" name="Group 32">
            <a:extLst>
              <a:ext uri="{FF2B5EF4-FFF2-40B4-BE49-F238E27FC236}">
                <a16:creationId xmlns:a16="http://schemas.microsoft.com/office/drawing/2014/main" xmlns="" id="{8C84267F-A992-3968-6226-2D036BB55BDA}"/>
              </a:ext>
            </a:extLst>
          </p:cNvPr>
          <p:cNvGrpSpPr/>
          <p:nvPr/>
        </p:nvGrpSpPr>
        <p:grpSpPr>
          <a:xfrm>
            <a:off x="169910" y="990983"/>
            <a:ext cx="3908855" cy="1447856"/>
            <a:chOff x="160037" y="5180478"/>
            <a:chExt cx="3908855" cy="1447856"/>
          </a:xfrm>
        </p:grpSpPr>
        <p:sp>
          <p:nvSpPr>
            <p:cNvPr id="2" name="Rectangle 1">
              <a:extLst>
                <a:ext uri="{FF2B5EF4-FFF2-40B4-BE49-F238E27FC236}">
                  <a16:creationId xmlns:a16="http://schemas.microsoft.com/office/drawing/2014/main" xmlns="" id="{4EBCBCFF-B23B-0BF6-F28C-37F496B1BEEC}"/>
                </a:ext>
              </a:extLst>
            </p:cNvPr>
            <p:cNvSpPr/>
            <p:nvPr/>
          </p:nvSpPr>
          <p:spPr>
            <a:xfrm>
              <a:off x="160037" y="5500584"/>
              <a:ext cx="3908855" cy="1127750"/>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000099"/>
                  </a:solidFill>
                  <a:latin typeface="Arial" panose="020B0604020202020204" pitchFamily="34" charset="0"/>
                  <a:ea typeface="Calibri" panose="020F0502020204030204" pitchFamily="34" charset="0"/>
                </a:rPr>
                <a:t>Disaster mitigation and management</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and coordinating the disaster mitigation and management system</a:t>
              </a:r>
            </a:p>
          </p:txBody>
        </p:sp>
        <p:sp>
          <p:nvSpPr>
            <p:cNvPr id="25" name="Oval 24">
              <a:extLst>
                <a:ext uri="{FF2B5EF4-FFF2-40B4-BE49-F238E27FC236}">
                  <a16:creationId xmlns:a16="http://schemas.microsoft.com/office/drawing/2014/main" xmlns="" id="{1B7741DB-F382-2CA5-74E7-C7EDC0B8C8A1}"/>
                </a:ext>
              </a:extLst>
            </p:cNvPr>
            <p:cNvSpPr/>
            <p:nvPr/>
          </p:nvSpPr>
          <p:spPr>
            <a:xfrm>
              <a:off x="1904429" y="5180478"/>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BD6FE491-5CE0-581D-0F76-CD3A83A4F4E1}"/>
              </a:ext>
            </a:extLst>
          </p:cNvPr>
          <p:cNvGrpSpPr/>
          <p:nvPr/>
        </p:nvGrpSpPr>
        <p:grpSpPr>
          <a:xfrm>
            <a:off x="8161196" y="3449909"/>
            <a:ext cx="3908855" cy="3038992"/>
            <a:chOff x="8184117" y="3444488"/>
            <a:chExt cx="3908855" cy="3038992"/>
          </a:xfrm>
        </p:grpSpPr>
        <p:sp>
          <p:nvSpPr>
            <p:cNvPr id="20" name="Rectangle 19">
              <a:extLst>
                <a:ext uri="{FF2B5EF4-FFF2-40B4-BE49-F238E27FC236}">
                  <a16:creationId xmlns:a16="http://schemas.microsoft.com/office/drawing/2014/main" xmlns="" id="{C486A768-B836-C671-AEA9-43F95ADFF493}"/>
                </a:ext>
              </a:extLst>
            </p:cNvPr>
            <p:cNvSpPr/>
            <p:nvPr/>
          </p:nvSpPr>
          <p:spPr>
            <a:xfrm>
              <a:off x="8184117" y="3796280"/>
              <a:ext cx="3908855" cy="2687200"/>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6C006C"/>
                  </a:solidFill>
                  <a:effectLst/>
                  <a:latin typeface="Arial" panose="020B0604020202020204" pitchFamily="34" charset="0"/>
                  <a:ea typeface="Calibri" panose="020F0502020204030204" pitchFamily="34" charset="0"/>
                </a:rPr>
                <a:t>Increased investment in the energy sector</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Western Cape Just Energy Transition (JET) Investment Plan</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Establish a project preparation facility to take identified projects to bankability.</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Planning and forming partnerships to enable green hydrogen production at scale</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Planning for electric vehicles</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Working with liquid fuels companies to encourage biofuel blending</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Encouraging local production of key renewable energy components and/or systems </a:t>
              </a:r>
            </a:p>
          </p:txBody>
        </p:sp>
        <p:sp>
          <p:nvSpPr>
            <p:cNvPr id="26" name="Oval 25">
              <a:extLst>
                <a:ext uri="{FF2B5EF4-FFF2-40B4-BE49-F238E27FC236}">
                  <a16:creationId xmlns:a16="http://schemas.microsoft.com/office/drawing/2014/main" xmlns="" id="{460EB6C6-890B-73D4-03AF-AB39E8FEAEF9}"/>
                </a:ext>
              </a:extLst>
            </p:cNvPr>
            <p:cNvSpPr/>
            <p:nvPr/>
          </p:nvSpPr>
          <p:spPr>
            <a:xfrm>
              <a:off x="9920345" y="3444488"/>
              <a:ext cx="396000" cy="396000"/>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chemeClr val="bg1"/>
                  </a:solidFill>
                  <a:latin typeface="Arial" panose="020B0604020202020204" pitchFamily="34" charset="0"/>
                  <a:cs typeface="Arial" panose="020B0604020202020204" pitchFamily="34" charset="0"/>
                </a:rPr>
                <a:t>6</a:t>
              </a:r>
            </a:p>
          </p:txBody>
        </p:sp>
      </p:grpSp>
      <p:grpSp>
        <p:nvGrpSpPr>
          <p:cNvPr id="35" name="Group 34">
            <a:extLst>
              <a:ext uri="{FF2B5EF4-FFF2-40B4-BE49-F238E27FC236}">
                <a16:creationId xmlns:a16="http://schemas.microsoft.com/office/drawing/2014/main" xmlns="" id="{61800F86-6439-E434-19A7-F2B959482E9A}"/>
              </a:ext>
            </a:extLst>
          </p:cNvPr>
          <p:cNvGrpSpPr/>
          <p:nvPr/>
        </p:nvGrpSpPr>
        <p:grpSpPr>
          <a:xfrm>
            <a:off x="4158439" y="955737"/>
            <a:ext cx="3908855" cy="4404213"/>
            <a:chOff x="4170743" y="2572961"/>
            <a:chExt cx="3908855" cy="4404213"/>
          </a:xfrm>
        </p:grpSpPr>
        <p:sp>
          <p:nvSpPr>
            <p:cNvPr id="30" name="Rectangle 29">
              <a:extLst>
                <a:ext uri="{FF2B5EF4-FFF2-40B4-BE49-F238E27FC236}">
                  <a16:creationId xmlns:a16="http://schemas.microsoft.com/office/drawing/2014/main" xmlns="" id="{592F1F01-70BB-A3BE-19FE-2B603E60C159}"/>
                </a:ext>
              </a:extLst>
            </p:cNvPr>
            <p:cNvSpPr/>
            <p:nvPr/>
          </p:nvSpPr>
          <p:spPr>
            <a:xfrm>
              <a:off x="4170743" y="2909174"/>
              <a:ext cx="3908855" cy="4068000"/>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FF0000"/>
                  </a:solidFill>
                  <a:latin typeface="Arial" panose="020B0604020202020204" pitchFamily="34" charset="0"/>
                  <a:ea typeface="Calibri" panose="020F0502020204030204" pitchFamily="34" charset="0"/>
                </a:rPr>
                <a:t>Generation, procurement and trading </a:t>
              </a:r>
            </a:p>
            <a:p>
              <a:pPr algn="ctr"/>
              <a:r>
                <a:rPr lang="en-GB" sz="1500" b="1" dirty="0">
                  <a:solidFill>
                    <a:srgbClr val="FF0000"/>
                  </a:solidFill>
                  <a:latin typeface="Arial" panose="020B0604020202020204" pitchFamily="34" charset="0"/>
                  <a:ea typeface="Calibri" panose="020F0502020204030204" pitchFamily="34" charset="0"/>
                </a:rPr>
                <a:t>of low-carbon energy</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Streamlining processes for SSEG registration and creating an enabling &amp; cost-effective wheeling framework</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Testing of individual municipal IPP procurement projects while working on establishing and operationalising an energy trading system/pooled buying mechanism</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Making government land available for utility-scale energy generation and energy storage</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 digital platform for sharing energy data and enabling transactions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Considering the adoption of natural gas alternatives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Providing alternative energy support for SMMEs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Implementing renewable energy solutions in municipalities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Implementing a programme for Solar PV in schools and WCG buildings / facilities</a:t>
              </a:r>
            </a:p>
            <a:p>
              <a:endParaRPr lang="en-ZA" sz="1200" dirty="0" err="1">
                <a:solidFill>
                  <a:schemeClr val="tx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xmlns="" id="{6FC089BB-FDC2-8F13-824C-47BB37CD9ACF}"/>
                </a:ext>
              </a:extLst>
            </p:cNvPr>
            <p:cNvSpPr/>
            <p:nvPr/>
          </p:nvSpPr>
          <p:spPr>
            <a:xfrm>
              <a:off x="5906971" y="2572961"/>
              <a:ext cx="396000" cy="396000"/>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6E05DBAD-3CDC-1113-E42E-BE4B616843D0}"/>
              </a:ext>
            </a:extLst>
          </p:cNvPr>
          <p:cNvGrpSpPr/>
          <p:nvPr/>
        </p:nvGrpSpPr>
        <p:grpSpPr>
          <a:xfrm>
            <a:off x="169909" y="4476666"/>
            <a:ext cx="3908855" cy="1766568"/>
            <a:chOff x="4141405" y="958106"/>
            <a:chExt cx="3908855" cy="1590175"/>
          </a:xfrm>
        </p:grpSpPr>
        <p:sp>
          <p:nvSpPr>
            <p:cNvPr id="21" name="Rectangle 20">
              <a:extLst>
                <a:ext uri="{FF2B5EF4-FFF2-40B4-BE49-F238E27FC236}">
                  <a16:creationId xmlns:a16="http://schemas.microsoft.com/office/drawing/2014/main" xmlns="" id="{B58A92CE-CFC2-A151-5076-8D15FCB52458}"/>
                </a:ext>
              </a:extLst>
            </p:cNvPr>
            <p:cNvSpPr/>
            <p:nvPr/>
          </p:nvSpPr>
          <p:spPr>
            <a:xfrm>
              <a:off x="4141405" y="1239727"/>
              <a:ext cx="3908855" cy="1308554"/>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82B000"/>
                  </a:solidFill>
                  <a:latin typeface="Arial" panose="020B0604020202020204" pitchFamily="34" charset="0"/>
                  <a:ea typeface="Calibri" panose="020F0502020204030204" pitchFamily="34" charset="0"/>
                </a:rPr>
                <a:t>Strategic development and management</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Western Cape Integrated Resource Plan</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strong partnerships and a strengthened ecosystem with energy stakeholders, including  economic IQ capabilities</a:t>
              </a:r>
            </a:p>
          </p:txBody>
        </p:sp>
        <p:sp>
          <p:nvSpPr>
            <p:cNvPr id="28" name="Oval 27">
              <a:extLst>
                <a:ext uri="{FF2B5EF4-FFF2-40B4-BE49-F238E27FC236}">
                  <a16:creationId xmlns:a16="http://schemas.microsoft.com/office/drawing/2014/main" xmlns="" id="{6DE5023C-C315-E12A-9162-AE97098EC5CD}"/>
                </a:ext>
              </a:extLst>
            </p:cNvPr>
            <p:cNvSpPr/>
            <p:nvPr/>
          </p:nvSpPr>
          <p:spPr>
            <a:xfrm>
              <a:off x="5897832" y="958106"/>
              <a:ext cx="396000" cy="356459"/>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xmlns="" id="{25D19456-5E0B-0EC1-6354-97A14BE38211}"/>
              </a:ext>
            </a:extLst>
          </p:cNvPr>
          <p:cNvGrpSpPr/>
          <p:nvPr/>
        </p:nvGrpSpPr>
        <p:grpSpPr>
          <a:xfrm>
            <a:off x="8161196" y="925867"/>
            <a:ext cx="3908855" cy="2158858"/>
            <a:chOff x="8184117" y="877169"/>
            <a:chExt cx="3908855" cy="2158858"/>
          </a:xfrm>
        </p:grpSpPr>
        <p:sp>
          <p:nvSpPr>
            <p:cNvPr id="32" name="Rectangle 31">
              <a:extLst>
                <a:ext uri="{FF2B5EF4-FFF2-40B4-BE49-F238E27FC236}">
                  <a16:creationId xmlns:a16="http://schemas.microsoft.com/office/drawing/2014/main" xmlns="" id="{C3D051E6-1F10-5F8E-C5FF-57A0F8F234F0}"/>
                </a:ext>
              </a:extLst>
            </p:cNvPr>
            <p:cNvSpPr/>
            <p:nvPr/>
          </p:nvSpPr>
          <p:spPr>
            <a:xfrm>
              <a:off x="8184117" y="1239727"/>
              <a:ext cx="3908855" cy="179630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Maintenance and expansion of </a:t>
              </a:r>
            </a:p>
            <a:p>
              <a:pPr algn="ctr"/>
              <a:r>
                <a:rPr lang="en-GB" sz="1500" b="1" dirty="0">
                  <a:solidFill>
                    <a:srgbClr val="FFC000"/>
                  </a:solidFill>
                  <a:effectLst/>
                  <a:latin typeface="Arial" panose="020B0604020202020204" pitchFamily="34" charset="0"/>
                  <a:ea typeface="Calibri" panose="020F0502020204030204" pitchFamily="34" charset="0"/>
                </a:rPr>
                <a:t>required energy infrastructure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Mapping out infrastructure requirements, including scaled penetration of renewable energies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Protecting energy infrastructure from vandalism and theft.</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Planning and implementing the required upgraded transmission and distribution infrastructure. </a:t>
              </a:r>
            </a:p>
          </p:txBody>
        </p:sp>
        <p:sp>
          <p:nvSpPr>
            <p:cNvPr id="29" name="Oval 28">
              <a:extLst>
                <a:ext uri="{FF2B5EF4-FFF2-40B4-BE49-F238E27FC236}">
                  <a16:creationId xmlns:a16="http://schemas.microsoft.com/office/drawing/2014/main" xmlns="" id="{D9367F9A-7114-A209-DEDE-E6FBF1F804A1}"/>
                </a:ext>
              </a:extLst>
            </p:cNvPr>
            <p:cNvSpPr/>
            <p:nvPr/>
          </p:nvSpPr>
          <p:spPr>
            <a:xfrm>
              <a:off x="9920345" y="877169"/>
              <a:ext cx="396000" cy="396000"/>
            </a:xfrm>
            <a:prstGeom prst="ellipse">
              <a:avLst/>
            </a:prstGeom>
            <a:solidFill>
              <a:srgbClr val="FFC000"/>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xmlns="" id="{ACC7CD5D-9652-3094-5531-C92CE1CCDC54}"/>
              </a:ext>
            </a:extLst>
          </p:cNvPr>
          <p:cNvGrpSpPr/>
          <p:nvPr/>
        </p:nvGrpSpPr>
        <p:grpSpPr>
          <a:xfrm>
            <a:off x="121949" y="2751699"/>
            <a:ext cx="3908855" cy="1447856"/>
            <a:chOff x="160037" y="5180478"/>
            <a:chExt cx="3908855" cy="1447856"/>
          </a:xfrm>
        </p:grpSpPr>
        <p:sp>
          <p:nvSpPr>
            <p:cNvPr id="4" name="Rectangle 3">
              <a:extLst>
                <a:ext uri="{FF2B5EF4-FFF2-40B4-BE49-F238E27FC236}">
                  <a16:creationId xmlns:a16="http://schemas.microsoft.com/office/drawing/2014/main" xmlns="" id="{409DD4C5-D792-CC95-9E6C-5C9FD6D453D8}"/>
                </a:ext>
              </a:extLst>
            </p:cNvPr>
            <p:cNvSpPr/>
            <p:nvPr/>
          </p:nvSpPr>
          <p:spPr>
            <a:xfrm>
              <a:off x="160037" y="5500584"/>
              <a:ext cx="3908855" cy="1127750"/>
            </a:xfrm>
            <a:prstGeom prst="rect">
              <a:avLst/>
            </a:prstGeom>
            <a:solidFill>
              <a:schemeClr val="bg1"/>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t"/>
            <a:lstStyle/>
            <a:p>
              <a:pPr algn="ctr"/>
              <a:r>
                <a:rPr lang="en-GB" sz="1500" b="1" dirty="0">
                  <a:solidFill>
                    <a:srgbClr val="C00000"/>
                  </a:solidFill>
                  <a:latin typeface="Arial" panose="020B0604020202020204" pitchFamily="34" charset="0"/>
                  <a:ea typeface="Calibri" panose="020F0502020204030204" pitchFamily="34" charset="0"/>
                </a:rPr>
                <a:t>Energy efficiency at scale </a:t>
              </a:r>
            </a:p>
            <a:p>
              <a:pPr algn="ctr"/>
              <a:r>
                <a:rPr lang="en-GB" sz="1500" b="1" dirty="0">
                  <a:solidFill>
                    <a:srgbClr val="C00000"/>
                  </a:solidFill>
                  <a:latin typeface="Arial" panose="020B0604020202020204" pitchFamily="34" charset="0"/>
                  <a:ea typeface="Calibri" panose="020F0502020204030204" pitchFamily="34" charset="0"/>
                </a:rPr>
                <a:t>(demand management)</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Conducting provincial energy efficiency surveys.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provincial energy efficiency programme</a:t>
              </a:r>
            </a:p>
          </p:txBody>
        </p:sp>
        <p:sp>
          <p:nvSpPr>
            <p:cNvPr id="6" name="Oval 5">
              <a:extLst>
                <a:ext uri="{FF2B5EF4-FFF2-40B4-BE49-F238E27FC236}">
                  <a16:creationId xmlns:a16="http://schemas.microsoft.com/office/drawing/2014/main" xmlns="" id="{E9247416-8665-EE5B-4CAA-98F8011F43E0}"/>
                </a:ext>
              </a:extLst>
            </p:cNvPr>
            <p:cNvSpPr/>
            <p:nvPr/>
          </p:nvSpPr>
          <p:spPr>
            <a:xfrm>
              <a:off x="1904429" y="5180478"/>
              <a:ext cx="396000" cy="396000"/>
            </a:xfrm>
            <a:prstGeom prst="ellipse">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89268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5973170" y="2384889"/>
            <a:ext cx="5405049" cy="1622734"/>
          </a:xfrm>
        </p:spPr>
        <p:txBody>
          <a:bodyPr wrap="square">
            <a:spAutoFit/>
          </a:bodyPr>
          <a:lstStyle/>
          <a:p>
            <a:r>
              <a:rPr lang="en-GB" b="1" dirty="0"/>
              <a:t>Priority Focus Area 4: Water Security and Resilience</a:t>
            </a:r>
            <a:endParaRPr lang="en-ZA" b="1" dirty="0"/>
          </a:p>
        </p:txBody>
      </p:sp>
      <p:pic>
        <p:nvPicPr>
          <p:cNvPr id="4" name="Picture 3">
            <a:extLst>
              <a:ext uri="{FF2B5EF4-FFF2-40B4-BE49-F238E27FC236}">
                <a16:creationId xmlns:a16="http://schemas.microsoft.com/office/drawing/2014/main" xmlns="" id="{719EB9F5-C8A9-F6CF-2723-E6CF92080AA5}"/>
              </a:ext>
            </a:extLst>
          </p:cNvPr>
          <p:cNvPicPr>
            <a:picLocks noChangeAspect="1"/>
          </p:cNvPicPr>
          <p:nvPr/>
        </p:nvPicPr>
        <p:blipFill>
          <a:blip r:embed="rId3" cstate="print"/>
          <a:stretch>
            <a:fillRect/>
          </a:stretch>
        </p:blipFill>
        <p:spPr>
          <a:xfrm>
            <a:off x="1613448" y="832513"/>
            <a:ext cx="3633909" cy="5192973"/>
          </a:xfrm>
          <a:prstGeom prst="rect">
            <a:avLst/>
          </a:prstGeom>
        </p:spPr>
      </p:pic>
    </p:spTree>
    <p:extLst>
      <p:ext uri="{BB962C8B-B14F-4D97-AF65-F5344CB8AC3E}">
        <p14:creationId xmlns:p14="http://schemas.microsoft.com/office/powerpoint/2010/main" xmlns="" val="2642786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B529511-7E9F-E36F-C5CB-7467D28D09C1}"/>
              </a:ext>
            </a:extLst>
          </p:cNvPr>
          <p:cNvSpPr/>
          <p:nvPr/>
        </p:nvSpPr>
        <p:spPr>
          <a:xfrm>
            <a:off x="448277" y="1286912"/>
            <a:ext cx="5355450" cy="360000"/>
          </a:xfrm>
          <a:prstGeom prst="rect">
            <a:avLst/>
          </a:prstGeom>
          <a:solidFill>
            <a:srgbClr val="71A1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12" name="Title 2">
            <a:extLst>
              <a:ext uri="{FF2B5EF4-FFF2-40B4-BE49-F238E27FC236}">
                <a16:creationId xmlns:a16="http://schemas.microsoft.com/office/drawing/2014/main" xmlns="" id="{78635CA2-91BA-56C8-339C-60E8C268AFC2}"/>
              </a:ext>
            </a:extLst>
          </p:cNvPr>
          <p:cNvSpPr>
            <a:spLocks noGrp="1"/>
          </p:cNvSpPr>
          <p:nvPr>
            <p:ph type="title"/>
          </p:nvPr>
        </p:nvSpPr>
        <p:spPr>
          <a:xfrm>
            <a:off x="393701" y="180976"/>
            <a:ext cx="11462940" cy="559256"/>
          </a:xfrm>
        </p:spPr>
        <p:txBody>
          <a:bodyPr/>
          <a:lstStyle/>
          <a:p>
            <a:r>
              <a:rPr lang="en-GB" dirty="0"/>
              <a:t>Water Security and Resilience</a:t>
            </a:r>
            <a:endParaRPr lang="en-ZA" dirty="0"/>
          </a:p>
        </p:txBody>
      </p:sp>
      <p:pic>
        <p:nvPicPr>
          <p:cNvPr id="23" name="Picture 22">
            <a:extLst>
              <a:ext uri="{FF2B5EF4-FFF2-40B4-BE49-F238E27FC236}">
                <a16:creationId xmlns:a16="http://schemas.microsoft.com/office/drawing/2014/main" xmlns="" id="{19215FD9-4D4B-17EF-1E9B-677F5C304BD0}"/>
              </a:ext>
            </a:extLst>
          </p:cNvPr>
          <p:cNvPicPr>
            <a:picLocks noChangeAspect="1"/>
          </p:cNvPicPr>
          <p:nvPr/>
        </p:nvPicPr>
        <p:blipFill>
          <a:blip r:embed="rId3" cstate="print"/>
          <a:stretch>
            <a:fillRect/>
          </a:stretch>
        </p:blipFill>
        <p:spPr>
          <a:xfrm>
            <a:off x="5957740" y="2644540"/>
            <a:ext cx="6097996" cy="4140935"/>
          </a:xfrm>
          <a:prstGeom prst="rect">
            <a:avLst/>
          </a:prstGeom>
        </p:spPr>
      </p:pic>
      <p:sp>
        <p:nvSpPr>
          <p:cNvPr id="25" name="Content Placeholder 3">
            <a:extLst>
              <a:ext uri="{FF2B5EF4-FFF2-40B4-BE49-F238E27FC236}">
                <a16:creationId xmlns:a16="http://schemas.microsoft.com/office/drawing/2014/main" xmlns="" id="{3F4433A2-B2D2-88DA-210E-C5CEFF6E2398}"/>
              </a:ext>
            </a:extLst>
          </p:cNvPr>
          <p:cNvSpPr txBox="1">
            <a:spLocks/>
          </p:cNvSpPr>
          <p:nvPr/>
        </p:nvSpPr>
        <p:spPr>
          <a:xfrm>
            <a:off x="6198627" y="1575970"/>
            <a:ext cx="5432436" cy="836839"/>
          </a:xfrm>
          <a:prstGeom prst="rect">
            <a:avLst/>
          </a:prstGeom>
        </p:spPr>
        <p:txBody>
          <a:bodyPr>
            <a:noAutofit/>
          </a:bodyPr>
          <a:lst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4"/>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en-ZA" b="0" dirty="0">
              <a:ea typeface="Calibri" panose="020F0502020204030204" pitchFamily="34" charset="0"/>
            </a:endParaRPr>
          </a:p>
          <a:p>
            <a:pPr>
              <a:spcBef>
                <a:spcPts val="0"/>
              </a:spcBef>
            </a:pPr>
            <a:r>
              <a:rPr lang="en-GB" b="0" dirty="0">
                <a:ea typeface="Calibri" panose="020F0502020204030204" pitchFamily="34" charset="0"/>
              </a:rPr>
              <a:t>Addressing water security will give investors confidence – in water availability and in government</a:t>
            </a:r>
          </a:p>
        </p:txBody>
      </p:sp>
      <p:sp>
        <p:nvSpPr>
          <p:cNvPr id="2" name="Rectangle 1">
            <a:extLst>
              <a:ext uri="{FF2B5EF4-FFF2-40B4-BE49-F238E27FC236}">
                <a16:creationId xmlns:a16="http://schemas.microsoft.com/office/drawing/2014/main" xmlns="" id="{D257F460-E076-5BE2-BB6B-744BE1C1122A}"/>
              </a:ext>
            </a:extLst>
          </p:cNvPr>
          <p:cNvSpPr/>
          <p:nvPr/>
        </p:nvSpPr>
        <p:spPr>
          <a:xfrm>
            <a:off x="6275613" y="1286912"/>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3" name="TextBox 2">
            <a:extLst>
              <a:ext uri="{FF2B5EF4-FFF2-40B4-BE49-F238E27FC236}">
                <a16:creationId xmlns:a16="http://schemas.microsoft.com/office/drawing/2014/main" xmlns="" id="{8940E037-C5A6-C00F-E1ED-472B6BBC00FA}"/>
              </a:ext>
            </a:extLst>
          </p:cNvPr>
          <p:cNvSpPr txBox="1"/>
          <p:nvPr/>
        </p:nvSpPr>
        <p:spPr>
          <a:xfrm>
            <a:off x="235670" y="1812388"/>
            <a:ext cx="5615269" cy="1200842"/>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Double the amount of water available for secondary and tertiary economic sectors (primarily from non-productive use) by 2035 and honour existing allocations to agriculture. </a:t>
            </a:r>
            <a:endParaRPr lang="en-ZA" sz="1400" b="1" dirty="0">
              <a:effectLst/>
              <a:latin typeface="Arial" panose="020B060402020202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xmlns="" id="{E7F118FD-B514-BCB7-3DE9-2497AA419822}"/>
              </a:ext>
            </a:extLst>
          </p:cNvPr>
          <p:cNvSpPr/>
          <p:nvPr/>
        </p:nvSpPr>
        <p:spPr>
          <a:xfrm>
            <a:off x="448277" y="3358512"/>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latin typeface="Arial" panose="020B0604020202020204" pitchFamily="34" charset="0"/>
                <a:ea typeface="Calibri" panose="020F0502020204030204" pitchFamily="34" charset="0"/>
                <a:cs typeface="Arial" panose="020B0604020202020204" pitchFamily="34" charset="0"/>
              </a:rPr>
              <a:t>Objective</a:t>
            </a:r>
            <a:endPar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C3063E9C-C93A-D734-A367-E37661230F93}"/>
              </a:ext>
            </a:extLst>
          </p:cNvPr>
          <p:cNvSpPr txBox="1"/>
          <p:nvPr/>
        </p:nvSpPr>
        <p:spPr>
          <a:xfrm>
            <a:off x="235670" y="3844771"/>
            <a:ext cx="5568057" cy="2050305"/>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The province will have optimised and increased its water supply, integrated the management of water resources, and enhanced the adaptive capacity of business and citizens with respect to water usage to improve resilience, competitiveness, and quality of life for all its people, so that it has a sufficient water supply to achieve its economic growth aspirations.</a:t>
            </a:r>
            <a:endParaRPr lang="en-ZA" sz="1600" dirty="0">
              <a:solidFill>
                <a:srgbClr val="3B3838"/>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xmlns="" val="477374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A90F71BD-2130-C4E2-147B-7E1C3BAC26D6}"/>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2A3BD47-6DE7-9FB2-F4DF-847C0B0B47C0}"/>
              </a:ext>
            </a:extLst>
          </p:cNvPr>
          <p:cNvSpPr/>
          <p:nvPr/>
        </p:nvSpPr>
        <p:spPr>
          <a:xfrm>
            <a:off x="377511" y="-649559"/>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3743478" y="3569072"/>
            <a:ext cx="7812000" cy="540000"/>
          </a:xfrm>
          <a:prstGeom prst="rect">
            <a:avLst/>
          </a:prstGeom>
          <a:solidFill>
            <a:schemeClr val="bg1"/>
          </a:solidFill>
          <a:ln>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People have ready access to clean, potable water resulting in improved productivity and quality of life</a:t>
            </a:r>
            <a:endParaRPr lang="en-ZA" sz="14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3743479" y="2277646"/>
            <a:ext cx="7811999" cy="540000"/>
          </a:xfrm>
          <a:prstGeom prst="rect">
            <a:avLst/>
          </a:prstGeom>
          <a:solidFill>
            <a:schemeClr val="bg1"/>
          </a:solidFill>
          <a:ln>
            <a:solidFill>
              <a:srgbClr val="82B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Western Cape companies and sectors uphold best practice water efficiency benchmarks</a:t>
            </a:r>
            <a:endParaRPr lang="en-ZA" sz="14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3743478" y="2923359"/>
            <a:ext cx="7812000" cy="540000"/>
          </a:xfrm>
          <a:prstGeom prst="rect">
            <a:avLst/>
          </a:prstGeom>
          <a:solidFill>
            <a:schemeClr val="bg1"/>
          </a:solidFill>
          <a:ln>
            <a:solidFill>
              <a:srgbClr val="71A1A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Water assurances mean that the Western Cape can expand and diversify sectors, such as agriculture, </a:t>
            </a:r>
            <a:r>
              <a:rPr lang="en-GB" sz="1400" dirty="0" err="1">
                <a:solidFill>
                  <a:srgbClr val="3B3838"/>
                </a:solidFill>
                <a:effectLst/>
                <a:latin typeface="Arial" panose="020B0604020202020204" pitchFamily="34" charset="0"/>
                <a:ea typeface="Calibri" panose="020F0502020204030204" pitchFamily="34" charset="0"/>
              </a:rPr>
              <a:t>agri</a:t>
            </a:r>
            <a:r>
              <a:rPr lang="en-GB" sz="1400" dirty="0">
                <a:solidFill>
                  <a:srgbClr val="3B3838"/>
                </a:solidFill>
                <a:effectLst/>
                <a:latin typeface="Arial" panose="020B0604020202020204" pitchFamily="34" charset="0"/>
                <a:ea typeface="Calibri" panose="020F0502020204030204" pitchFamily="34" charset="0"/>
              </a:rPr>
              <a:t>-processing and light manufacturing industries</a:t>
            </a:r>
            <a:endParaRPr lang="en-ZA" sz="1400" dirty="0" err="1">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6B81D707-23C6-5ABB-B7F1-12D2ADF5EBF1}"/>
              </a:ext>
            </a:extLst>
          </p:cNvPr>
          <p:cNvSpPr/>
          <p:nvPr/>
        </p:nvSpPr>
        <p:spPr>
          <a:xfrm>
            <a:off x="3743478" y="4214785"/>
            <a:ext cx="7812000" cy="540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ct val="115000"/>
              </a:lnSpc>
            </a:pPr>
            <a:r>
              <a:rPr lang="en-GB" sz="1400" dirty="0">
                <a:solidFill>
                  <a:srgbClr val="3B3838"/>
                </a:solidFill>
                <a:effectLst/>
                <a:latin typeface="Arial" panose="020B0604020202020204" pitchFamily="34" charset="0"/>
                <a:ea typeface="Calibri" panose="020F0502020204030204" pitchFamily="34" charset="0"/>
              </a:rPr>
              <a:t>Investment in ecological infrastructure enables water release for productive use</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xmlns="" id="{A3E16E8E-23C2-B550-6684-824256BBBF71}"/>
              </a:ext>
            </a:extLst>
          </p:cNvPr>
          <p:cNvSpPr/>
          <p:nvPr/>
        </p:nvSpPr>
        <p:spPr>
          <a:xfrm>
            <a:off x="3743478" y="4860498"/>
            <a:ext cx="7812000" cy="540000"/>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Western Cape has a thriving water technology sector with demonstrable proof of success and the potential to export innovative water solutions to other countries</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3743478" y="1631933"/>
            <a:ext cx="7812000" cy="540000"/>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Western Cape industries are efficient and waterwise with reliable, de-risked local supply chains</a:t>
            </a:r>
            <a:endParaRPr lang="en-ZA" sz="14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3743479" y="986219"/>
            <a:ext cx="7812000" cy="540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Economic water security and resilience are secured and give businesses confidence</a:t>
            </a:r>
            <a:endParaRPr lang="en-ZA" sz="1400" dirty="0" err="1">
              <a:solidFill>
                <a:schemeClr val="tx1"/>
              </a:solidFill>
              <a:latin typeface="Arial" panose="020B0604020202020204" pitchFamily="34" charset="0"/>
              <a:cs typeface="Arial" panose="020B0604020202020204" pitchFamily="34" charset="0"/>
            </a:endParaRPr>
          </a:p>
        </p:txBody>
      </p:sp>
      <p:cxnSp>
        <p:nvCxnSpPr>
          <p:cNvPr id="21" name="Connector: Elbow 20">
            <a:extLst>
              <a:ext uri="{FF2B5EF4-FFF2-40B4-BE49-F238E27FC236}">
                <a16:creationId xmlns:a16="http://schemas.microsoft.com/office/drawing/2014/main" xmlns="" id="{60007497-4783-1DF7-AE6E-DB8F8C3EB15A}"/>
              </a:ext>
            </a:extLst>
          </p:cNvPr>
          <p:cNvCxnSpPr>
            <a:cxnSpLocks/>
            <a:stCxn id="11" idx="0"/>
            <a:endCxn id="30" idx="1"/>
          </p:cNvCxnSpPr>
          <p:nvPr/>
        </p:nvCxnSpPr>
        <p:spPr>
          <a:xfrm rot="5400000" flipH="1" flipV="1">
            <a:off x="1790552" y="962763"/>
            <a:ext cx="1659471" cy="2246384"/>
          </a:xfrm>
          <a:prstGeom prst="bentConnector2">
            <a:avLst/>
          </a:prstGeom>
          <a:ln w="28575">
            <a:solidFill>
              <a:srgbClr val="71A1A7"/>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xmlns="" id="{16300FB0-89F3-2516-1A36-7ED174B61CA9}"/>
              </a:ext>
            </a:extLst>
          </p:cNvPr>
          <p:cNvCxnSpPr>
            <a:cxnSpLocks/>
            <a:stCxn id="8" idx="4"/>
            <a:endCxn id="17" idx="1"/>
          </p:cNvCxnSpPr>
          <p:nvPr/>
        </p:nvCxnSpPr>
        <p:spPr>
          <a:xfrm rot="16200000" flipH="1">
            <a:off x="1680612" y="4359061"/>
            <a:ext cx="1877230" cy="2248501"/>
          </a:xfrm>
          <a:prstGeom prst="bentConnector2">
            <a:avLst/>
          </a:prstGeom>
          <a:ln w="28575">
            <a:solidFill>
              <a:srgbClr val="71A1A7"/>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xmlns="" id="{33216868-F015-0CE4-C6D2-B1F2BA3804C8}"/>
              </a:ext>
            </a:extLst>
          </p:cNvPr>
          <p:cNvSpPr>
            <a:spLocks noGrp="1"/>
          </p:cNvSpPr>
          <p:nvPr>
            <p:ph type="title"/>
          </p:nvPr>
        </p:nvSpPr>
        <p:spPr>
          <a:xfrm>
            <a:off x="393701" y="180976"/>
            <a:ext cx="11462940" cy="559256"/>
          </a:xfrm>
        </p:spPr>
        <p:txBody>
          <a:bodyPr/>
          <a:lstStyle/>
          <a:p>
            <a:r>
              <a:rPr lang="en-GB" dirty="0"/>
              <a:t>Water Security and Resilience</a:t>
            </a:r>
            <a:endParaRPr lang="en-ZA" dirty="0"/>
          </a:p>
        </p:txBody>
      </p:sp>
      <p:grpSp>
        <p:nvGrpSpPr>
          <p:cNvPr id="22" name="Group 21">
            <a:extLst>
              <a:ext uri="{FF2B5EF4-FFF2-40B4-BE49-F238E27FC236}">
                <a16:creationId xmlns:a16="http://schemas.microsoft.com/office/drawing/2014/main" xmlns="" id="{BEBCC92E-B3DA-98E3-A9F8-37F77E95779E}"/>
              </a:ext>
            </a:extLst>
          </p:cNvPr>
          <p:cNvGrpSpPr/>
          <p:nvPr/>
        </p:nvGrpSpPr>
        <p:grpSpPr>
          <a:xfrm>
            <a:off x="587514" y="2780057"/>
            <a:ext cx="1814926" cy="1764640"/>
            <a:chOff x="526044" y="2655038"/>
            <a:chExt cx="2291001" cy="2237853"/>
          </a:xfrm>
        </p:grpSpPr>
        <p:grpSp>
          <p:nvGrpSpPr>
            <p:cNvPr id="15" name="Group 14">
              <a:extLst>
                <a:ext uri="{FF2B5EF4-FFF2-40B4-BE49-F238E27FC236}">
                  <a16:creationId xmlns:a16="http://schemas.microsoft.com/office/drawing/2014/main" xmlns="" id="{302F3A04-B6E6-9615-BCED-D79FB075A91D}"/>
                </a:ext>
              </a:extLst>
            </p:cNvPr>
            <p:cNvGrpSpPr/>
            <p:nvPr/>
          </p:nvGrpSpPr>
          <p:grpSpPr>
            <a:xfrm>
              <a:off x="526044" y="2655038"/>
              <a:ext cx="2291001" cy="2237853"/>
              <a:chOff x="4280560" y="1075588"/>
              <a:chExt cx="2705867" cy="2605564"/>
            </a:xfrm>
          </p:grpSpPr>
          <p:sp>
            <p:nvSpPr>
              <p:cNvPr id="50" name="Arrow: Down 49">
                <a:extLst>
                  <a:ext uri="{FF2B5EF4-FFF2-40B4-BE49-F238E27FC236}">
                    <a16:creationId xmlns:a16="http://schemas.microsoft.com/office/drawing/2014/main" xmlns="" id="{CB14BBB6-0CBE-A5E0-FF0D-82B37545134E}"/>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E57C55E2-8E52-EB09-3BBD-375A44EFE1FF}"/>
                  </a:ext>
                </a:extLst>
              </p:cNvPr>
              <p:cNvGrpSpPr/>
              <p:nvPr/>
            </p:nvGrpSpPr>
            <p:grpSpPr>
              <a:xfrm>
                <a:off x="4280560" y="1075588"/>
                <a:ext cx="2705867" cy="2605564"/>
                <a:chOff x="914401" y="4099484"/>
                <a:chExt cx="1656000" cy="1656000"/>
              </a:xfrm>
            </p:grpSpPr>
            <p:sp>
              <p:nvSpPr>
                <p:cNvPr id="8" name="Oval 7">
                  <a:extLst>
                    <a:ext uri="{FF2B5EF4-FFF2-40B4-BE49-F238E27FC236}">
                      <a16:creationId xmlns:a16="http://schemas.microsoft.com/office/drawing/2014/main" xmlns="" id="{D783ED97-A69B-6752-25A9-7ADE2A073E90}"/>
                    </a:ext>
                  </a:extLst>
                </p:cNvPr>
                <p:cNvSpPr/>
                <p:nvPr/>
              </p:nvSpPr>
              <p:spPr>
                <a:xfrm>
                  <a:off x="914401" y="4099484"/>
                  <a:ext cx="1656000" cy="1656000"/>
                </a:xfrm>
                <a:prstGeom prst="ellipse">
                  <a:avLst/>
                </a:prstGeom>
                <a:solidFill>
                  <a:srgbClr val="71A1A7"/>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861A53B5-2771-0FDE-E67A-36D574E400B8}"/>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9205A3D-30FF-259C-F5E3-72593126102C}"/>
                    </a:ext>
                  </a:extLst>
                </p:cNvPr>
                <p:cNvSpPr txBox="1"/>
                <p:nvPr/>
              </p:nvSpPr>
              <p:spPr>
                <a:xfrm>
                  <a:off x="1035697" y="4769818"/>
                  <a:ext cx="1373051" cy="478282"/>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Picture </a:t>
                  </a:r>
                </a:p>
                <a:p>
                  <a:pPr algn="ctr"/>
                  <a:r>
                    <a:rPr lang="en-GB" b="1" dirty="0">
                      <a:latin typeface="Arial" panose="020B0604020202020204" pitchFamily="34" charset="0"/>
                      <a:ea typeface="Tahoma" panose="020B0604030504040204" pitchFamily="34" charset="0"/>
                      <a:cs typeface="Arial" panose="020B0604020202020204" pitchFamily="34" charset="0"/>
                    </a:rPr>
                    <a:t>of Success</a:t>
                  </a:r>
                </a:p>
              </p:txBody>
            </p:sp>
          </p:grpSp>
        </p:grpSp>
        <p:pic>
          <p:nvPicPr>
            <p:cNvPr id="10" name="Graphic 9" descr="Splash1 with solid fill">
              <a:extLst>
                <a:ext uri="{FF2B5EF4-FFF2-40B4-BE49-F238E27FC236}">
                  <a16:creationId xmlns:a16="http://schemas.microsoft.com/office/drawing/2014/main" xmlns="" id="{05F7FC45-FA0A-3DF6-CA6C-03BE97FD1715}"/>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318961" y="2999049"/>
              <a:ext cx="605781" cy="605780"/>
            </a:xfrm>
            <a:prstGeom prst="rect">
              <a:avLst/>
            </a:prstGeom>
          </p:spPr>
        </p:pic>
      </p:grpSp>
      <p:sp>
        <p:nvSpPr>
          <p:cNvPr id="16" name="Rectangle 15">
            <a:extLst>
              <a:ext uri="{FF2B5EF4-FFF2-40B4-BE49-F238E27FC236}">
                <a16:creationId xmlns:a16="http://schemas.microsoft.com/office/drawing/2014/main" xmlns="" id="{2FF282F8-73D8-2BAB-2A0E-41177BDAFFA3}"/>
              </a:ext>
            </a:extLst>
          </p:cNvPr>
          <p:cNvSpPr/>
          <p:nvPr/>
        </p:nvSpPr>
        <p:spPr>
          <a:xfrm>
            <a:off x="3743478" y="5506211"/>
            <a:ext cx="7812000" cy="540000"/>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Western Cape develops and implements best practice, sustainable, innovative municipal business models with respect to water and water management</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17" name="Rectangle 16">
            <a:extLst>
              <a:ext uri="{FF2B5EF4-FFF2-40B4-BE49-F238E27FC236}">
                <a16:creationId xmlns:a16="http://schemas.microsoft.com/office/drawing/2014/main" xmlns="" id="{DE65AB86-8B8B-E0E6-5B9F-D58BFA14880E}"/>
              </a:ext>
            </a:extLst>
          </p:cNvPr>
          <p:cNvSpPr/>
          <p:nvPr/>
        </p:nvSpPr>
        <p:spPr>
          <a:xfrm>
            <a:off x="3743478" y="6151927"/>
            <a:ext cx="7812000" cy="540000"/>
          </a:xfrm>
          <a:prstGeom prst="rect">
            <a:avLst/>
          </a:prstGeom>
          <a:solidFill>
            <a:schemeClr val="bg1"/>
          </a:solidFill>
          <a:ln>
            <a:solidFill>
              <a:srgbClr val="82B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Investment is provided to meet future water demand, as well as for water efficiency, conservation, and environmental infrastructure</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3" name="Oval 32">
            <a:extLst>
              <a:ext uri="{FF2B5EF4-FFF2-40B4-BE49-F238E27FC236}">
                <a16:creationId xmlns:a16="http://schemas.microsoft.com/office/drawing/2014/main" xmlns="" id="{0FB616A1-2311-6060-0458-F8DABC65C384}"/>
              </a:ext>
            </a:extLst>
          </p:cNvPr>
          <p:cNvSpPr/>
          <p:nvPr/>
        </p:nvSpPr>
        <p:spPr>
          <a:xfrm>
            <a:off x="1557052" y="1186757"/>
            <a:ext cx="203886" cy="215745"/>
          </a:xfrm>
          <a:prstGeom prst="ellipse">
            <a:avLst/>
          </a:prstGeom>
          <a:solidFill>
            <a:schemeClr val="bg1"/>
          </a:solidFill>
          <a:ln w="57150">
            <a:solidFill>
              <a:srgbClr val="71A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xmlns="" id="{82E39429-67F4-1D32-A03D-48304622DCB3}"/>
              </a:ext>
            </a:extLst>
          </p:cNvPr>
          <p:cNvSpPr/>
          <p:nvPr/>
        </p:nvSpPr>
        <p:spPr>
          <a:xfrm>
            <a:off x="1529137" y="6299875"/>
            <a:ext cx="203886" cy="215745"/>
          </a:xfrm>
          <a:prstGeom prst="ellipse">
            <a:avLst/>
          </a:prstGeom>
          <a:solidFill>
            <a:schemeClr val="bg1"/>
          </a:solidFill>
          <a:ln w="57150">
            <a:solidFill>
              <a:srgbClr val="71A1A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4327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4" name="Title 2">
            <a:extLst>
              <a:ext uri="{FF2B5EF4-FFF2-40B4-BE49-F238E27FC236}">
                <a16:creationId xmlns:a16="http://schemas.microsoft.com/office/drawing/2014/main" xmlns="" id="{EF7370C8-1B1E-DA34-26B2-F196F213584B}"/>
              </a:ext>
            </a:extLst>
          </p:cNvPr>
          <p:cNvSpPr>
            <a:spLocks noGrp="1"/>
          </p:cNvSpPr>
          <p:nvPr>
            <p:ph type="title"/>
          </p:nvPr>
        </p:nvSpPr>
        <p:spPr>
          <a:xfrm>
            <a:off x="393701" y="180976"/>
            <a:ext cx="11462940" cy="559256"/>
          </a:xfrm>
        </p:spPr>
        <p:txBody>
          <a:bodyPr/>
          <a:lstStyle/>
          <a:p>
            <a:r>
              <a:rPr lang="en-US" dirty="0"/>
              <a:t> </a:t>
            </a:r>
            <a:r>
              <a:rPr lang="en-GB" dirty="0"/>
              <a:t>Water Security and Resilience themes and interventions</a:t>
            </a:r>
            <a:endParaRPr lang="en-ZA" dirty="0"/>
          </a:p>
        </p:txBody>
      </p:sp>
      <p:grpSp>
        <p:nvGrpSpPr>
          <p:cNvPr id="31" name="Group 30">
            <a:extLst>
              <a:ext uri="{FF2B5EF4-FFF2-40B4-BE49-F238E27FC236}">
                <a16:creationId xmlns:a16="http://schemas.microsoft.com/office/drawing/2014/main" xmlns="" id="{69F6FE43-51A5-FA13-DA86-DB300AC99115}"/>
              </a:ext>
            </a:extLst>
          </p:cNvPr>
          <p:cNvGrpSpPr/>
          <p:nvPr/>
        </p:nvGrpSpPr>
        <p:grpSpPr>
          <a:xfrm>
            <a:off x="4109915" y="3638659"/>
            <a:ext cx="3779109" cy="2547946"/>
            <a:chOff x="305054" y="984329"/>
            <a:chExt cx="4126081" cy="2290232"/>
          </a:xfrm>
        </p:grpSpPr>
        <p:sp>
          <p:nvSpPr>
            <p:cNvPr id="30" name="Rectangle 29">
              <a:extLst>
                <a:ext uri="{FF2B5EF4-FFF2-40B4-BE49-F238E27FC236}">
                  <a16:creationId xmlns:a16="http://schemas.microsoft.com/office/drawing/2014/main" xmlns="" id="{592F1F01-70BB-A3BE-19FE-2B603E60C159}"/>
                </a:ext>
              </a:extLst>
            </p:cNvPr>
            <p:cNvSpPr/>
            <p:nvPr/>
          </p:nvSpPr>
          <p:spPr>
            <a:xfrm>
              <a:off x="522280" y="1171242"/>
              <a:ext cx="3908855" cy="2103319"/>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r>
                <a:rPr lang="en-GB" sz="1500" b="1" dirty="0">
                  <a:solidFill>
                    <a:srgbClr val="FF0000"/>
                  </a:solidFill>
                  <a:latin typeface="Arial" panose="020B0604020202020204" pitchFamily="34" charset="0"/>
                  <a:ea typeface="Calibri" panose="020F0502020204030204" pitchFamily="34" charset="0"/>
                </a:rPr>
                <a:t>Coordinated water infrastructure oversight and investment</a:t>
              </a:r>
            </a:p>
            <a:p>
              <a:endParaRPr lang="en-GB" sz="1200" b="1" dirty="0">
                <a:solidFill>
                  <a:srgbClr val="3B3838"/>
                </a:solidFill>
                <a:latin typeface="Arial" panose="020B0604020202020204" pitchFamily="34" charset="0"/>
                <a:ea typeface="Calibri" panose="020F0502020204030204" pitchFamily="34" charset="0"/>
              </a:endParaRP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Undertaking appropriate and coordinated water governance planning (including forecasting)</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Collaborating on water infrastructure investment</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Providing clear policies to businesses with respect to decentralised systems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Funding regional water innovation hubs </a:t>
              </a:r>
            </a:p>
            <a:p>
              <a:endParaRPr lang="en-ZA" sz="1200" dirty="0" err="1">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xmlns="" id="{8E2A85D3-D09E-7732-AA89-651487DCF791}"/>
                </a:ext>
              </a:extLst>
            </p:cNvPr>
            <p:cNvSpPr/>
            <p:nvPr/>
          </p:nvSpPr>
          <p:spPr>
            <a:xfrm>
              <a:off x="305054" y="984329"/>
              <a:ext cx="432358" cy="355946"/>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xmlns="" id="{6572ED77-DB70-BA5A-D2BA-A72F61DE5D2A}"/>
              </a:ext>
            </a:extLst>
          </p:cNvPr>
          <p:cNvGrpSpPr/>
          <p:nvPr/>
        </p:nvGrpSpPr>
        <p:grpSpPr>
          <a:xfrm>
            <a:off x="190922" y="1517114"/>
            <a:ext cx="3780000" cy="1937016"/>
            <a:chOff x="3705007" y="5048211"/>
            <a:chExt cx="3814637" cy="1937016"/>
          </a:xfrm>
        </p:grpSpPr>
        <p:sp>
          <p:nvSpPr>
            <p:cNvPr id="2" name="Rectangle 1">
              <a:extLst>
                <a:ext uri="{FF2B5EF4-FFF2-40B4-BE49-F238E27FC236}">
                  <a16:creationId xmlns:a16="http://schemas.microsoft.com/office/drawing/2014/main" xmlns="" id="{4EBCBCFF-B23B-0BF6-F28C-37F496B1BEEC}"/>
                </a:ext>
              </a:extLst>
            </p:cNvPr>
            <p:cNvSpPr/>
            <p:nvPr/>
          </p:nvSpPr>
          <p:spPr>
            <a:xfrm>
              <a:off x="3923207" y="5185227"/>
              <a:ext cx="3596437" cy="1800000"/>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Supply side management</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Conducting a study of the water supply value chain</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Optimising water supply at source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Reviewing and revising municipal water bylaws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Monitoring groundwater quality and abstraction levels, to ensure adequate aquifer recharge. </a:t>
              </a:r>
            </a:p>
          </p:txBody>
        </p:sp>
        <p:sp>
          <p:nvSpPr>
            <p:cNvPr id="26" name="Oval 25">
              <a:extLst>
                <a:ext uri="{FF2B5EF4-FFF2-40B4-BE49-F238E27FC236}">
                  <a16:creationId xmlns:a16="http://schemas.microsoft.com/office/drawing/2014/main" xmlns="" id="{41C15557-F758-2BC1-043E-31E6AEAB6C1D}"/>
                </a:ext>
              </a:extLst>
            </p:cNvPr>
            <p:cNvSpPr/>
            <p:nvPr/>
          </p:nvSpPr>
          <p:spPr>
            <a:xfrm>
              <a:off x="3705007" y="5048211"/>
              <a:ext cx="399629"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xmlns="" id="{D9BF8C61-D76D-4CFD-D8D8-2DF21E195D0C}"/>
              </a:ext>
            </a:extLst>
          </p:cNvPr>
          <p:cNvGrpSpPr/>
          <p:nvPr/>
        </p:nvGrpSpPr>
        <p:grpSpPr>
          <a:xfrm>
            <a:off x="4109915" y="1474341"/>
            <a:ext cx="3780000" cy="1954659"/>
            <a:chOff x="3705007" y="3233140"/>
            <a:chExt cx="4127054" cy="1954659"/>
          </a:xfrm>
        </p:grpSpPr>
        <p:sp>
          <p:nvSpPr>
            <p:cNvPr id="21" name="Rectangle 20">
              <a:extLst>
                <a:ext uri="{FF2B5EF4-FFF2-40B4-BE49-F238E27FC236}">
                  <a16:creationId xmlns:a16="http://schemas.microsoft.com/office/drawing/2014/main" xmlns="" id="{B58A92CE-CFC2-A151-5076-8D15FCB52458}"/>
                </a:ext>
              </a:extLst>
            </p:cNvPr>
            <p:cNvSpPr/>
            <p:nvPr/>
          </p:nvSpPr>
          <p:spPr>
            <a:xfrm>
              <a:off x="3923206" y="3394102"/>
              <a:ext cx="3908855" cy="1793697"/>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82B000"/>
                  </a:solidFill>
                  <a:latin typeface="Arial" panose="020B0604020202020204" pitchFamily="34" charset="0"/>
                  <a:ea typeface="Calibri" panose="020F0502020204030204" pitchFamily="34" charset="0"/>
                </a:rPr>
                <a:t>Infrastructure Maintenance</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Expanding ‘smart’ water systems for monitoring of water usage and data collection</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supply-chain management processes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Prioritising the maintenance of the waterways and canals</a:t>
              </a:r>
            </a:p>
          </p:txBody>
        </p:sp>
        <p:sp>
          <p:nvSpPr>
            <p:cNvPr id="27" name="Oval 26">
              <a:extLst>
                <a:ext uri="{FF2B5EF4-FFF2-40B4-BE49-F238E27FC236}">
                  <a16:creationId xmlns:a16="http://schemas.microsoft.com/office/drawing/2014/main" xmlns="" id="{F7CA1D65-593F-38F8-0468-E95801ABEA03}"/>
                </a:ext>
              </a:extLst>
            </p:cNvPr>
            <p:cNvSpPr/>
            <p:nvPr/>
          </p:nvSpPr>
          <p:spPr>
            <a:xfrm>
              <a:off x="3705007" y="3233140"/>
              <a:ext cx="432358" cy="396000"/>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xmlns="" id="{000D5B78-90AD-7EFA-2725-3AEB963D04F2}"/>
              </a:ext>
            </a:extLst>
          </p:cNvPr>
          <p:cNvGrpSpPr/>
          <p:nvPr/>
        </p:nvGrpSpPr>
        <p:grpSpPr>
          <a:xfrm>
            <a:off x="8043646" y="2364806"/>
            <a:ext cx="3983319" cy="3207905"/>
            <a:chOff x="7947003" y="865066"/>
            <a:chExt cx="3983319" cy="3207905"/>
          </a:xfrm>
        </p:grpSpPr>
        <p:sp>
          <p:nvSpPr>
            <p:cNvPr id="19" name="Rectangle 18">
              <a:extLst>
                <a:ext uri="{FF2B5EF4-FFF2-40B4-BE49-F238E27FC236}">
                  <a16:creationId xmlns:a16="http://schemas.microsoft.com/office/drawing/2014/main" xmlns="" id="{467A102C-82CF-7F13-A2EB-A0FC6E37A2B0}"/>
                </a:ext>
              </a:extLst>
            </p:cNvPr>
            <p:cNvSpPr/>
            <p:nvPr/>
          </p:nvSpPr>
          <p:spPr>
            <a:xfrm>
              <a:off x="8150322" y="1029627"/>
              <a:ext cx="3780000" cy="3043344"/>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6C006C"/>
                  </a:solidFill>
                  <a:latin typeface="Arial" panose="020B0604020202020204" pitchFamily="34" charset="0"/>
                  <a:ea typeface="Calibri" panose="020F0502020204030204" pitchFamily="34" charset="0"/>
                </a:rPr>
                <a:t>Demand side management</a:t>
              </a:r>
            </a:p>
            <a:p>
              <a:pPr algn="ctr"/>
              <a:endParaRPr lang="en-GB" sz="1600" b="1" dirty="0">
                <a:solidFill>
                  <a:srgbClr val="000099"/>
                </a:solidFill>
                <a:latin typeface="Arial" panose="020B0604020202020204" pitchFamily="34" charset="0"/>
                <a:ea typeface="Calibri" panose="020F0502020204030204" pitchFamily="34" charset="0"/>
              </a:endParaRP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Collecting accurate, real-time data and intelligence on water usage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resourcing, and implementing a sustained provincial economic water resilience programme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Targeting industrial areas to implement water re-use strategies.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behavioural change programme to foster a culture of valuing and conserving water</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and addressing regulatory challenges that impede water system efficiencies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Incorporating water sensitive design into urban development</a:t>
              </a:r>
            </a:p>
          </p:txBody>
        </p:sp>
        <p:sp>
          <p:nvSpPr>
            <p:cNvPr id="28" name="Oval 27">
              <a:extLst>
                <a:ext uri="{FF2B5EF4-FFF2-40B4-BE49-F238E27FC236}">
                  <a16:creationId xmlns:a16="http://schemas.microsoft.com/office/drawing/2014/main" xmlns="" id="{E1C655B9-8E62-B934-36EB-29ABF8ECBC4B}"/>
                </a:ext>
              </a:extLst>
            </p:cNvPr>
            <p:cNvSpPr/>
            <p:nvPr/>
          </p:nvSpPr>
          <p:spPr>
            <a:xfrm>
              <a:off x="7947003" y="865066"/>
              <a:ext cx="396000" cy="396000"/>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xmlns="" id="{E6BFD730-C1B2-AFA2-67FE-004A1953E57E}"/>
              </a:ext>
            </a:extLst>
          </p:cNvPr>
          <p:cNvGrpSpPr/>
          <p:nvPr/>
        </p:nvGrpSpPr>
        <p:grpSpPr>
          <a:xfrm>
            <a:off x="172954" y="3634773"/>
            <a:ext cx="3780000" cy="2534875"/>
            <a:chOff x="7947003" y="4170325"/>
            <a:chExt cx="4112174" cy="2534875"/>
          </a:xfrm>
        </p:grpSpPr>
        <p:sp>
          <p:nvSpPr>
            <p:cNvPr id="32" name="Rectangle 31">
              <a:extLst>
                <a:ext uri="{FF2B5EF4-FFF2-40B4-BE49-F238E27FC236}">
                  <a16:creationId xmlns:a16="http://schemas.microsoft.com/office/drawing/2014/main" xmlns="" id="{C3D051E6-1F10-5F8E-C5FF-57A0F8F234F0}"/>
                </a:ext>
              </a:extLst>
            </p:cNvPr>
            <p:cNvSpPr/>
            <p:nvPr/>
          </p:nvSpPr>
          <p:spPr>
            <a:xfrm>
              <a:off x="8150322" y="4365200"/>
              <a:ext cx="3908855" cy="234000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ctr"/>
              <a:r>
                <a:rPr lang="en-GB" sz="1500" b="1" dirty="0">
                  <a:solidFill>
                    <a:srgbClr val="C00000"/>
                  </a:solidFill>
                  <a:effectLst/>
                  <a:latin typeface="Arial" panose="020B0604020202020204" pitchFamily="34" charset="0"/>
                  <a:ea typeface="Calibri" panose="020F0502020204030204" pitchFamily="34" charset="0"/>
                </a:rPr>
                <a:t>Alternative water costing models for municipalities</a:t>
              </a:r>
            </a:p>
            <a:p>
              <a:pPr algn="ctr"/>
              <a:endParaRPr lang="en-GB" sz="1600" b="1" dirty="0">
                <a:solidFill>
                  <a:srgbClr val="82B000"/>
                </a:solidFill>
                <a:effectLst/>
                <a:latin typeface="Arial" panose="020B0604020202020204" pitchFamily="34" charset="0"/>
                <a:ea typeface="Calibri" panose="020F0502020204030204" pitchFamily="34" charset="0"/>
              </a:endParaRP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De-coupling water service charges from sanitation charges to encourage grey water reticulation.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Innovating around a shift in the municipal revenue model</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Exploring risk-sharing and co-financing arrangements with innovative funding models and revenue systems.  </a:t>
              </a:r>
            </a:p>
          </p:txBody>
        </p:sp>
        <p:sp>
          <p:nvSpPr>
            <p:cNvPr id="29" name="Oval 28">
              <a:extLst>
                <a:ext uri="{FF2B5EF4-FFF2-40B4-BE49-F238E27FC236}">
                  <a16:creationId xmlns:a16="http://schemas.microsoft.com/office/drawing/2014/main" xmlns="" id="{B3BCDB3A-6619-2297-DDD9-13213FBC2182}"/>
                </a:ext>
              </a:extLst>
            </p:cNvPr>
            <p:cNvSpPr/>
            <p:nvPr/>
          </p:nvSpPr>
          <p:spPr>
            <a:xfrm>
              <a:off x="7947003" y="4170325"/>
              <a:ext cx="430799"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1817418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5944889" y="2136912"/>
            <a:ext cx="5405049" cy="1722761"/>
          </a:xfrm>
        </p:spPr>
        <p:txBody>
          <a:bodyPr wrap="square">
            <a:spAutoFit/>
          </a:bodyPr>
          <a:lstStyle/>
          <a:p>
            <a:endParaRPr lang="en-US" sz="3600" b="1" dirty="0"/>
          </a:p>
          <a:p>
            <a:r>
              <a:rPr lang="en-GB" b="1" dirty="0"/>
              <a:t>Priority Focus Area 5: Technology and Innovation</a:t>
            </a:r>
            <a:endParaRPr lang="en-ZA" b="1" dirty="0"/>
          </a:p>
        </p:txBody>
      </p:sp>
      <p:pic>
        <p:nvPicPr>
          <p:cNvPr id="3" name="Picture 2">
            <a:extLst>
              <a:ext uri="{FF2B5EF4-FFF2-40B4-BE49-F238E27FC236}">
                <a16:creationId xmlns:a16="http://schemas.microsoft.com/office/drawing/2014/main" xmlns="" id="{EA059AF0-735F-4ECB-84E1-F4D5AAE68419}"/>
              </a:ext>
            </a:extLst>
          </p:cNvPr>
          <p:cNvPicPr>
            <a:picLocks noChangeAspect="1"/>
          </p:cNvPicPr>
          <p:nvPr/>
        </p:nvPicPr>
        <p:blipFill>
          <a:blip r:embed="rId2" cstate="print"/>
          <a:stretch>
            <a:fillRect/>
          </a:stretch>
        </p:blipFill>
        <p:spPr>
          <a:xfrm>
            <a:off x="1781421" y="832514"/>
            <a:ext cx="3468778" cy="5192972"/>
          </a:xfrm>
          <a:prstGeom prst="rect">
            <a:avLst/>
          </a:prstGeom>
        </p:spPr>
      </p:pic>
    </p:spTree>
    <p:extLst>
      <p:ext uri="{BB962C8B-B14F-4D97-AF65-F5344CB8AC3E}">
        <p14:creationId xmlns:p14="http://schemas.microsoft.com/office/powerpoint/2010/main" xmlns="" val="146368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B529511-7E9F-E36F-C5CB-7467D28D09C1}"/>
              </a:ext>
            </a:extLst>
          </p:cNvPr>
          <p:cNvSpPr/>
          <p:nvPr/>
        </p:nvSpPr>
        <p:spPr>
          <a:xfrm>
            <a:off x="6501191" y="1418677"/>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12" name="Title 2">
            <a:extLst>
              <a:ext uri="{FF2B5EF4-FFF2-40B4-BE49-F238E27FC236}">
                <a16:creationId xmlns:a16="http://schemas.microsoft.com/office/drawing/2014/main" xmlns="" id="{78635CA2-91BA-56C8-339C-60E8C268AFC2}"/>
              </a:ext>
            </a:extLst>
          </p:cNvPr>
          <p:cNvSpPr>
            <a:spLocks noGrp="1"/>
          </p:cNvSpPr>
          <p:nvPr>
            <p:ph type="title"/>
          </p:nvPr>
        </p:nvSpPr>
        <p:spPr>
          <a:xfrm>
            <a:off x="393701" y="180976"/>
            <a:ext cx="11462940" cy="559256"/>
          </a:xfrm>
        </p:spPr>
        <p:txBody>
          <a:bodyPr/>
          <a:lstStyle/>
          <a:p>
            <a:r>
              <a:rPr lang="en-GB" dirty="0"/>
              <a:t>Technology and Innovation </a:t>
            </a:r>
            <a:endParaRPr lang="en-ZA" dirty="0"/>
          </a:p>
        </p:txBody>
      </p:sp>
      <p:grpSp>
        <p:nvGrpSpPr>
          <p:cNvPr id="6" name="Group 5">
            <a:extLst>
              <a:ext uri="{FF2B5EF4-FFF2-40B4-BE49-F238E27FC236}">
                <a16:creationId xmlns:a16="http://schemas.microsoft.com/office/drawing/2014/main" xmlns="" id="{B68FCC52-9811-041C-C2F8-5675AA9173C2}"/>
              </a:ext>
            </a:extLst>
          </p:cNvPr>
          <p:cNvGrpSpPr/>
          <p:nvPr/>
        </p:nvGrpSpPr>
        <p:grpSpPr>
          <a:xfrm>
            <a:off x="6530262" y="3177122"/>
            <a:ext cx="5213461" cy="3318903"/>
            <a:chOff x="590266" y="2008926"/>
            <a:chExt cx="5213461" cy="3318903"/>
          </a:xfrm>
        </p:grpSpPr>
        <p:pic>
          <p:nvPicPr>
            <p:cNvPr id="2" name="Graphic 124">
              <a:extLst>
                <a:ext uri="{FF2B5EF4-FFF2-40B4-BE49-F238E27FC236}">
                  <a16:creationId xmlns:a16="http://schemas.microsoft.com/office/drawing/2014/main" xmlns="" id="{03B2E771-7FC0-C45E-8B98-4E47D2E3C948}"/>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617047" y="2340789"/>
              <a:ext cx="5186680" cy="2987040"/>
            </a:xfrm>
            <a:prstGeom prst="rect">
              <a:avLst/>
            </a:prstGeom>
          </p:spPr>
        </p:pic>
        <p:sp>
          <p:nvSpPr>
            <p:cNvPr id="4" name="TextBox 3">
              <a:extLst>
                <a:ext uri="{FF2B5EF4-FFF2-40B4-BE49-F238E27FC236}">
                  <a16:creationId xmlns:a16="http://schemas.microsoft.com/office/drawing/2014/main" xmlns="" id="{8BAA8739-492F-6A71-E8C6-29D00EE03BB7}"/>
                </a:ext>
              </a:extLst>
            </p:cNvPr>
            <p:cNvSpPr txBox="1"/>
            <p:nvPr/>
          </p:nvSpPr>
          <p:spPr>
            <a:xfrm>
              <a:off x="590266" y="2008926"/>
              <a:ext cx="5213461" cy="276999"/>
            </a:xfrm>
            <a:prstGeom prst="rect">
              <a:avLst/>
            </a:prstGeom>
            <a:noFill/>
          </p:spPr>
          <p:txBody>
            <a:bodyPr wrap="square">
              <a:spAutoFit/>
            </a:bodyPr>
            <a:lstStyle/>
            <a:p>
              <a:r>
                <a:rPr lang="en-GB" sz="1200" b="1" dirty="0">
                  <a:solidFill>
                    <a:srgbClr val="3B3838"/>
                  </a:solidFill>
                  <a:effectLst/>
                  <a:latin typeface="Arial" panose="020B0604020202020204" pitchFamily="34" charset="0"/>
                  <a:ea typeface="Calibri" panose="020F0502020204030204" pitchFamily="34" charset="0"/>
                </a:rPr>
                <a:t>Share of GDP spent on R&amp;D (2019)</a:t>
              </a:r>
              <a:endParaRPr lang="en-ZA" sz="1200" b="1" dirty="0"/>
            </a:p>
          </p:txBody>
        </p:sp>
      </p:grpSp>
      <p:sp>
        <p:nvSpPr>
          <p:cNvPr id="7" name="Content Placeholder 3">
            <a:extLst>
              <a:ext uri="{FF2B5EF4-FFF2-40B4-BE49-F238E27FC236}">
                <a16:creationId xmlns:a16="http://schemas.microsoft.com/office/drawing/2014/main" xmlns="" id="{7D183312-C6C4-FE4E-EC5D-711E22525F95}"/>
              </a:ext>
            </a:extLst>
          </p:cNvPr>
          <p:cNvSpPr txBox="1">
            <a:spLocks/>
          </p:cNvSpPr>
          <p:nvPr/>
        </p:nvSpPr>
        <p:spPr>
          <a:xfrm>
            <a:off x="6501191" y="1778677"/>
            <a:ext cx="5137444" cy="1049697"/>
          </a:xfrm>
          <a:prstGeom prst="rect">
            <a:avLst/>
          </a:prstGeom>
        </p:spPr>
        <p:txBody>
          <a:bodyPr>
            <a:noAutofit/>
          </a:bodyPr>
          <a:lst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5"/>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7000"/>
              </a:lnSpc>
              <a:spcBef>
                <a:spcPts val="0"/>
              </a:spcBef>
            </a:pPr>
            <a:endParaRPr lang="en-GB" dirty="0">
              <a:latin typeface="Calibri" panose="020F0502020204030204" pitchFamily="34" charset="0"/>
              <a:ea typeface="Calibri" panose="020F0502020204030204" pitchFamily="34" charset="0"/>
            </a:endParaRPr>
          </a:p>
          <a:p>
            <a:pPr>
              <a:spcBef>
                <a:spcPts val="0"/>
              </a:spcBef>
            </a:pPr>
            <a:r>
              <a:rPr lang="en-US" sz="1400" b="0" dirty="0">
                <a:ea typeface="Calibri" panose="020F0502020204030204" pitchFamily="34" charset="0"/>
              </a:rPr>
              <a:t>Technological innovation is responsible for 85% of growth (OECD, 2004) and it is a key driver of increased </a:t>
            </a:r>
            <a:r>
              <a:rPr lang="en-ZA" sz="1400" b="0" dirty="0">
                <a:ea typeface="Calibri" panose="020F0502020204030204" pitchFamily="34" charset="0"/>
              </a:rPr>
              <a:t>Total Factor Productivity growth and thereby long-term economic growth.</a:t>
            </a:r>
            <a:endParaRPr lang="en-GB" sz="1400" b="0" dirty="0">
              <a:ea typeface="Calibri" panose="020F0502020204030204" pitchFamily="34" charset="0"/>
            </a:endParaRPr>
          </a:p>
        </p:txBody>
      </p:sp>
      <p:sp>
        <p:nvSpPr>
          <p:cNvPr id="3" name="Rectangle 2">
            <a:extLst>
              <a:ext uri="{FF2B5EF4-FFF2-40B4-BE49-F238E27FC236}">
                <a16:creationId xmlns:a16="http://schemas.microsoft.com/office/drawing/2014/main" xmlns="" id="{BBE64869-C08A-E0EC-37C1-E6CBE0B17C8E}"/>
              </a:ext>
            </a:extLst>
          </p:cNvPr>
          <p:cNvSpPr/>
          <p:nvPr/>
        </p:nvSpPr>
        <p:spPr>
          <a:xfrm>
            <a:off x="393701" y="1418677"/>
            <a:ext cx="5355450" cy="360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5" name="TextBox 4">
            <a:extLst>
              <a:ext uri="{FF2B5EF4-FFF2-40B4-BE49-F238E27FC236}">
                <a16:creationId xmlns:a16="http://schemas.microsoft.com/office/drawing/2014/main" xmlns="" id="{F2622CC8-EE86-0D36-C287-A2272B7C9E24}"/>
              </a:ext>
            </a:extLst>
          </p:cNvPr>
          <p:cNvSpPr txBox="1"/>
          <p:nvPr/>
        </p:nvSpPr>
        <p:spPr>
          <a:xfrm>
            <a:off x="226593" y="1998278"/>
            <a:ext cx="5522558" cy="917687"/>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By 2035, research and development expenditure will increase by 300% in real terms, reaching R35-billion and venture capital deals will total R20-billion</a:t>
            </a:r>
            <a:r>
              <a:rPr lang="en-GB" sz="1600" b="1" dirty="0">
                <a:solidFill>
                  <a:srgbClr val="FFFFFF"/>
                </a:solidFill>
                <a:effectLst/>
                <a:latin typeface="Arial" panose="020B0604020202020204" pitchFamily="34" charset="0"/>
                <a:ea typeface="Calibri" panose="020F0502020204030204" pitchFamily="34" charset="0"/>
              </a:rPr>
              <a:t>. </a:t>
            </a:r>
            <a:endParaRPr lang="en-ZA" sz="1400" b="1" dirty="0">
              <a:solidFill>
                <a:srgbClr val="3B3838"/>
              </a:solidFill>
              <a:effectLst/>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xmlns="" id="{EDE95B6F-3DD6-B624-5CF5-0A1FB96AB9EE}"/>
              </a:ext>
            </a:extLst>
          </p:cNvPr>
          <p:cNvSpPr/>
          <p:nvPr/>
        </p:nvSpPr>
        <p:spPr>
          <a:xfrm>
            <a:off x="393701" y="3378877"/>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10" name="TextBox 9">
            <a:extLst>
              <a:ext uri="{FF2B5EF4-FFF2-40B4-BE49-F238E27FC236}">
                <a16:creationId xmlns:a16="http://schemas.microsoft.com/office/drawing/2014/main" xmlns="" id="{95A6A3E5-2875-7DC9-B099-C09BFB56C47E}"/>
              </a:ext>
            </a:extLst>
          </p:cNvPr>
          <p:cNvSpPr txBox="1"/>
          <p:nvPr/>
        </p:nvSpPr>
        <p:spPr>
          <a:xfrm>
            <a:off x="197113" y="3942036"/>
            <a:ext cx="5656932" cy="2301079"/>
          </a:xfrm>
          <a:prstGeom prst="rect">
            <a:avLst/>
          </a:prstGeom>
          <a:noFill/>
        </p:spPr>
        <p:txBody>
          <a:bodyPr wrap="square">
            <a:spAutoFit/>
          </a:bodyPr>
          <a:lstStyle/>
          <a:p>
            <a:pPr marL="90170" algn="just">
              <a:lnSpc>
                <a:spcPct val="115000"/>
              </a:lnSpc>
            </a:pPr>
            <a:r>
              <a:rPr lang="en-GB" sz="1400" dirty="0">
                <a:solidFill>
                  <a:srgbClr val="3B3838"/>
                </a:solidFill>
                <a:effectLst/>
                <a:latin typeface="Arial" panose="020B0604020202020204" pitchFamily="34" charset="0"/>
                <a:ea typeface="Calibri" panose="020F0502020204030204" pitchFamily="34" charset="0"/>
              </a:rPr>
              <a:t>The Western Cape is the tech, start-up and venture capital and innovation and design capital of Africa, through robust business, government and community innovation (supported by academia), with strong technology ecosystems and centres of excellence in a range of industries and opportunities, with a supportive enabling environment and where the adoption of appropriate technology and accessible innovation leads to an improvement in the Global Innovation Index and the productivity and competitiveness of the regional economy.</a:t>
            </a:r>
            <a:endParaRPr lang="en-ZA" sz="1400" dirty="0">
              <a:solidFill>
                <a:srgbClr val="3B3838"/>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xmlns="" val="428216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Elbow 22">
            <a:extLst>
              <a:ext uri="{FF2B5EF4-FFF2-40B4-BE49-F238E27FC236}">
                <a16:creationId xmlns:a16="http://schemas.microsoft.com/office/drawing/2014/main" xmlns="" id="{16300FB0-89F3-2516-1A36-7ED174B61CA9}"/>
              </a:ext>
            </a:extLst>
          </p:cNvPr>
          <p:cNvCxnSpPr>
            <a:cxnSpLocks/>
            <a:stCxn id="8" idx="4"/>
          </p:cNvCxnSpPr>
          <p:nvPr/>
        </p:nvCxnSpPr>
        <p:spPr>
          <a:xfrm rot="16200000" flipH="1">
            <a:off x="1572533" y="4250982"/>
            <a:ext cx="2142156" cy="2199731"/>
          </a:xfrm>
          <a:prstGeom prst="bentConnector2">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xmlns="" id="{60007497-4783-1DF7-AE6E-DB8F8C3EB15A}"/>
              </a:ext>
            </a:extLst>
          </p:cNvPr>
          <p:cNvCxnSpPr>
            <a:cxnSpLocks/>
            <a:stCxn id="11" idx="0"/>
            <a:endCxn id="30" idx="1"/>
          </p:cNvCxnSpPr>
          <p:nvPr/>
        </p:nvCxnSpPr>
        <p:spPr>
          <a:xfrm rot="5400000" flipH="1" flipV="1">
            <a:off x="1863731" y="754604"/>
            <a:ext cx="1561881" cy="2197616"/>
          </a:xfrm>
          <a:prstGeom prst="bentConnector2">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A90F71BD-2130-C4E2-147B-7E1C3BAC26D6}"/>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2A3BD47-6DE7-9FB2-F4DF-847C0B0B47C0}"/>
              </a:ext>
            </a:extLst>
          </p:cNvPr>
          <p:cNvSpPr/>
          <p:nvPr/>
        </p:nvSpPr>
        <p:spPr>
          <a:xfrm>
            <a:off x="377511" y="-649559"/>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3743478" y="3648666"/>
            <a:ext cx="7812000" cy="720000"/>
          </a:xfrm>
          <a:prstGeom prst="rect">
            <a:avLst/>
          </a:prstGeom>
          <a:solidFill>
            <a:schemeClr val="bg1"/>
          </a:solidFill>
          <a:ln>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Government becomes a catalyst for innovations in the province, helping to drive uptake through its embrace of innovative private-sector solutions to service delivery.</a:t>
            </a:r>
            <a:endParaRPr lang="en-ZA" sz="14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3743479" y="2097008"/>
            <a:ext cx="7811999" cy="720000"/>
          </a:xfrm>
          <a:prstGeom prst="rect">
            <a:avLst/>
          </a:prstGeom>
          <a:solidFill>
            <a:schemeClr val="bg1"/>
          </a:solidFill>
          <a:ln>
            <a:solidFill>
              <a:srgbClr val="82B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right technology skills available in the right place at the right time, coupled with the appropriate digital and hybrid infrastructure, enable enterprises</a:t>
            </a:r>
            <a:endParaRPr lang="en-ZA" sz="14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3743478" y="2872837"/>
            <a:ext cx="7812000" cy="720000"/>
          </a:xfrm>
          <a:prstGeom prst="rect">
            <a:avLst/>
          </a:prstGeom>
          <a:solidFill>
            <a:schemeClr val="bg1"/>
          </a:solidFill>
          <a:ln>
            <a:solidFill>
              <a:srgbClr val="71A1A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emergence of a wide range of research-based innovation results in an extensive, diverse pipeline of commercialised opportunities attracting a strong venture-capital base.</a:t>
            </a:r>
            <a:endParaRPr lang="en-ZA" sz="1400" dirty="0" err="1">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6B81D707-23C6-5ABB-B7F1-12D2ADF5EBF1}"/>
              </a:ext>
            </a:extLst>
          </p:cNvPr>
          <p:cNvSpPr/>
          <p:nvPr/>
        </p:nvSpPr>
        <p:spPr>
          <a:xfrm>
            <a:off x="3743478" y="4424495"/>
            <a:ext cx="7812000" cy="720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ct val="115000"/>
              </a:lnSpc>
            </a:pPr>
            <a:r>
              <a:rPr lang="en-GB" sz="1400" dirty="0">
                <a:solidFill>
                  <a:srgbClr val="3B3838"/>
                </a:solidFill>
                <a:effectLst/>
                <a:latin typeface="Arial" panose="020B0604020202020204" pitchFamily="34" charset="0"/>
                <a:ea typeface="Calibri" panose="020F0502020204030204" pitchFamily="34" charset="0"/>
              </a:rPr>
              <a:t>Networks of local innovation hubs, ecosystems and centres of excellence have international standing and reputations, and attract foreign talent and financing</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xmlns="" id="{A3E16E8E-23C2-B550-6684-824256BBBF71}"/>
              </a:ext>
            </a:extLst>
          </p:cNvPr>
          <p:cNvSpPr/>
          <p:nvPr/>
        </p:nvSpPr>
        <p:spPr>
          <a:xfrm>
            <a:off x="3743478" y="5200324"/>
            <a:ext cx="7812000" cy="720000"/>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private sector has an energised culture of R&amp;D, innovation and technology adaptation, supported by an enabling environment. </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3743478" y="1488300"/>
            <a:ext cx="7812000" cy="552879"/>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A strengthened technology and innovation ecosystem that significantly contributes to a strong virtuous cycle of growth</a:t>
            </a:r>
            <a:endParaRPr lang="en-ZA" sz="14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3743479" y="712471"/>
            <a:ext cx="7812000" cy="720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A digitally transformed and enabled Western Cape that creates jobs and economic value through establishing and developing digital businesses (from start-ups to corporates) and improved public sector efficiency</a:t>
            </a:r>
            <a:endParaRPr lang="en-ZA" sz="1400" dirty="0" err="1">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302F3A04-B6E6-9615-BCED-D79FB075A91D}"/>
              </a:ext>
            </a:extLst>
          </p:cNvPr>
          <p:cNvGrpSpPr/>
          <p:nvPr/>
        </p:nvGrpSpPr>
        <p:grpSpPr>
          <a:xfrm>
            <a:off x="636522" y="2497352"/>
            <a:ext cx="1814447" cy="1782418"/>
            <a:chOff x="4280560" y="1075588"/>
            <a:chExt cx="2705867" cy="2605564"/>
          </a:xfrm>
        </p:grpSpPr>
        <p:sp>
          <p:nvSpPr>
            <p:cNvPr id="50" name="Arrow: Down 49">
              <a:extLst>
                <a:ext uri="{FF2B5EF4-FFF2-40B4-BE49-F238E27FC236}">
                  <a16:creationId xmlns:a16="http://schemas.microsoft.com/office/drawing/2014/main" xmlns="" id="{CB14BBB6-0CBE-A5E0-FF0D-82B37545134E}"/>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E57C55E2-8E52-EB09-3BBD-375A44EFE1FF}"/>
                </a:ext>
              </a:extLst>
            </p:cNvPr>
            <p:cNvGrpSpPr/>
            <p:nvPr/>
          </p:nvGrpSpPr>
          <p:grpSpPr>
            <a:xfrm>
              <a:off x="4280560" y="1075588"/>
              <a:ext cx="2705867" cy="2605564"/>
              <a:chOff x="914401" y="4099484"/>
              <a:chExt cx="1656000" cy="1656000"/>
            </a:xfrm>
          </p:grpSpPr>
          <p:sp>
            <p:nvSpPr>
              <p:cNvPr id="8" name="Oval 7">
                <a:extLst>
                  <a:ext uri="{FF2B5EF4-FFF2-40B4-BE49-F238E27FC236}">
                    <a16:creationId xmlns:a16="http://schemas.microsoft.com/office/drawing/2014/main" xmlns="" id="{D783ED97-A69B-6752-25A9-7ADE2A073E90}"/>
                  </a:ext>
                </a:extLst>
              </p:cNvPr>
              <p:cNvSpPr/>
              <p:nvPr/>
            </p:nvSpPr>
            <p:spPr>
              <a:xfrm>
                <a:off x="914401" y="4099484"/>
                <a:ext cx="1656000" cy="1656000"/>
              </a:xfrm>
              <a:prstGeom prst="ellipse">
                <a:avLst/>
              </a:prstGeom>
              <a:solidFill>
                <a:srgbClr val="FFC000"/>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861A53B5-2771-0FDE-E67A-36D574E400B8}"/>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9205A3D-30FF-259C-F5E3-72593126102C}"/>
                  </a:ext>
                </a:extLst>
              </p:cNvPr>
              <p:cNvSpPr txBox="1"/>
              <p:nvPr/>
            </p:nvSpPr>
            <p:spPr>
              <a:xfrm>
                <a:off x="1069025" y="4813110"/>
                <a:ext cx="1373051" cy="478282"/>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Picture of Success</a:t>
                </a:r>
              </a:p>
            </p:txBody>
          </p:sp>
        </p:grpSp>
      </p:grpSp>
      <p:sp>
        <p:nvSpPr>
          <p:cNvPr id="16" name="Rectangle 15">
            <a:extLst>
              <a:ext uri="{FF2B5EF4-FFF2-40B4-BE49-F238E27FC236}">
                <a16:creationId xmlns:a16="http://schemas.microsoft.com/office/drawing/2014/main" xmlns="" id="{2FF282F8-73D8-2BAB-2A0E-41177BDAFFA3}"/>
              </a:ext>
            </a:extLst>
          </p:cNvPr>
          <p:cNvSpPr/>
          <p:nvPr/>
        </p:nvSpPr>
        <p:spPr>
          <a:xfrm>
            <a:off x="3743478" y="5976152"/>
            <a:ext cx="7812000" cy="720000"/>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Citizens have positive feedback options to government through innovation/digital mechanisms, creating a positive experience for the citizen and providing immediate feedback to government on the effectiveness of its service delivery. </a:t>
            </a:r>
          </a:p>
        </p:txBody>
      </p:sp>
      <p:sp>
        <p:nvSpPr>
          <p:cNvPr id="4" name="Title 2">
            <a:extLst>
              <a:ext uri="{FF2B5EF4-FFF2-40B4-BE49-F238E27FC236}">
                <a16:creationId xmlns:a16="http://schemas.microsoft.com/office/drawing/2014/main" xmlns="" id="{8915FB95-29AA-3DE3-A13B-F07CCB080F29}"/>
              </a:ext>
            </a:extLst>
          </p:cNvPr>
          <p:cNvSpPr>
            <a:spLocks noGrp="1"/>
          </p:cNvSpPr>
          <p:nvPr>
            <p:ph type="title"/>
          </p:nvPr>
        </p:nvSpPr>
        <p:spPr>
          <a:xfrm>
            <a:off x="393701" y="180976"/>
            <a:ext cx="11462940" cy="559256"/>
          </a:xfrm>
        </p:spPr>
        <p:txBody>
          <a:bodyPr/>
          <a:lstStyle/>
          <a:p>
            <a:r>
              <a:rPr lang="en-GB" dirty="0"/>
              <a:t>Technology and Innovation </a:t>
            </a:r>
            <a:endParaRPr lang="en-ZA" dirty="0"/>
          </a:p>
        </p:txBody>
      </p:sp>
      <p:pic>
        <p:nvPicPr>
          <p:cNvPr id="13" name="Graphic 12" descr="Lightbulb with solid fill">
            <a:extLst>
              <a:ext uri="{FF2B5EF4-FFF2-40B4-BE49-F238E27FC236}">
                <a16:creationId xmlns:a16="http://schemas.microsoft.com/office/drawing/2014/main" xmlns="" id="{45BB88AC-4175-F327-DB37-CE8D2C0BC315}"/>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251455" y="2696947"/>
            <a:ext cx="584579" cy="592452"/>
          </a:xfrm>
          <a:prstGeom prst="rect">
            <a:avLst/>
          </a:prstGeom>
        </p:spPr>
      </p:pic>
      <p:sp>
        <p:nvSpPr>
          <p:cNvPr id="18" name="Oval 17">
            <a:extLst>
              <a:ext uri="{FF2B5EF4-FFF2-40B4-BE49-F238E27FC236}">
                <a16:creationId xmlns:a16="http://schemas.microsoft.com/office/drawing/2014/main" xmlns="" id="{71199D69-7EA7-CFB1-84BC-A0337C448C34}"/>
              </a:ext>
            </a:extLst>
          </p:cNvPr>
          <p:cNvSpPr/>
          <p:nvPr/>
        </p:nvSpPr>
        <p:spPr>
          <a:xfrm>
            <a:off x="1455108" y="1009877"/>
            <a:ext cx="203886" cy="215745"/>
          </a:xfrm>
          <a:prstGeom prst="ellipse">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xmlns="" id="{47385A63-E13D-6855-4B97-EBC96C584885}"/>
              </a:ext>
            </a:extLst>
          </p:cNvPr>
          <p:cNvSpPr/>
          <p:nvPr/>
        </p:nvSpPr>
        <p:spPr>
          <a:xfrm>
            <a:off x="1441801" y="6293731"/>
            <a:ext cx="203886" cy="215745"/>
          </a:xfrm>
          <a:prstGeom prst="ellipse">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87425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B58A92CE-CFC2-A151-5076-8D15FCB52458}"/>
              </a:ext>
            </a:extLst>
          </p:cNvPr>
          <p:cNvSpPr/>
          <p:nvPr/>
        </p:nvSpPr>
        <p:spPr>
          <a:xfrm>
            <a:off x="6568506" y="4274490"/>
            <a:ext cx="4032000" cy="234000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FFC000"/>
                </a:solidFill>
                <a:latin typeface="Arial" panose="020B0604020202020204" pitchFamily="34" charset="0"/>
                <a:ea typeface="Calibri" panose="020F0502020204030204" pitchFamily="34" charset="0"/>
              </a:rPr>
              <a:t>Establish the Western Cape as a venture capital hub for start-ups and scale ups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ease of doing business with respect to funding and venture capital accessibility</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Investigating how incentives or creating a physical hub can attract investment in digital, technology and innovation start-ups.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Facilitating the growth of venture capital funds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Providing support particularly for growth-orientated business to access and maximise national incentive programmes with respect to R&amp;D and innovation.</a:t>
            </a:r>
          </a:p>
        </p:txBody>
      </p:sp>
      <p:sp>
        <p:nvSpPr>
          <p:cNvPr id="6" name="Title 2">
            <a:extLst>
              <a:ext uri="{FF2B5EF4-FFF2-40B4-BE49-F238E27FC236}">
                <a16:creationId xmlns:a16="http://schemas.microsoft.com/office/drawing/2014/main" xmlns="" id="{3DE37F7F-9442-7284-3AA3-3DED2E0461A5}"/>
              </a:ext>
            </a:extLst>
          </p:cNvPr>
          <p:cNvSpPr>
            <a:spLocks noGrp="1"/>
          </p:cNvSpPr>
          <p:nvPr>
            <p:ph type="title"/>
          </p:nvPr>
        </p:nvSpPr>
        <p:spPr>
          <a:xfrm>
            <a:off x="393701" y="180976"/>
            <a:ext cx="11462940" cy="559256"/>
          </a:xfrm>
        </p:spPr>
        <p:txBody>
          <a:bodyPr/>
          <a:lstStyle/>
          <a:p>
            <a:r>
              <a:rPr lang="en-GB" dirty="0"/>
              <a:t>Technology and Innovation themes and interventions </a:t>
            </a:r>
            <a:endParaRPr lang="en-ZA" dirty="0"/>
          </a:p>
        </p:txBody>
      </p:sp>
      <p:grpSp>
        <p:nvGrpSpPr>
          <p:cNvPr id="8" name="Group 7">
            <a:extLst>
              <a:ext uri="{FF2B5EF4-FFF2-40B4-BE49-F238E27FC236}">
                <a16:creationId xmlns:a16="http://schemas.microsoft.com/office/drawing/2014/main" xmlns="" id="{AF875B91-CFDB-C211-0ACE-DD0A0D70BB92}"/>
              </a:ext>
            </a:extLst>
          </p:cNvPr>
          <p:cNvGrpSpPr/>
          <p:nvPr/>
        </p:nvGrpSpPr>
        <p:grpSpPr>
          <a:xfrm>
            <a:off x="-3576983" y="2030389"/>
            <a:ext cx="1960061" cy="1948458"/>
            <a:chOff x="663897" y="2837539"/>
            <a:chExt cx="1960061" cy="1948458"/>
          </a:xfrm>
        </p:grpSpPr>
        <p:grpSp>
          <p:nvGrpSpPr>
            <p:cNvPr id="12" name="Group 11">
              <a:extLst>
                <a:ext uri="{FF2B5EF4-FFF2-40B4-BE49-F238E27FC236}">
                  <a16:creationId xmlns:a16="http://schemas.microsoft.com/office/drawing/2014/main" xmlns="" id="{F88EE581-4D41-F2DA-229A-F5BBCA1E2091}"/>
                </a:ext>
              </a:extLst>
            </p:cNvPr>
            <p:cNvGrpSpPr/>
            <p:nvPr/>
          </p:nvGrpSpPr>
          <p:grpSpPr>
            <a:xfrm>
              <a:off x="663897" y="2837539"/>
              <a:ext cx="1960061" cy="1948458"/>
              <a:chOff x="4280560" y="1075588"/>
              <a:chExt cx="2705867" cy="2605564"/>
            </a:xfrm>
          </p:grpSpPr>
          <p:sp>
            <p:nvSpPr>
              <p:cNvPr id="14" name="Arrow: Down 13">
                <a:extLst>
                  <a:ext uri="{FF2B5EF4-FFF2-40B4-BE49-F238E27FC236}">
                    <a16:creationId xmlns:a16="http://schemas.microsoft.com/office/drawing/2014/main" xmlns="" id="{BF50D8DC-2868-ACCE-6ABF-6FE2D2A78A73}"/>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0ACA243B-A71A-7B7E-6E6C-39D81FB4E011}"/>
                  </a:ext>
                </a:extLst>
              </p:cNvPr>
              <p:cNvGrpSpPr/>
              <p:nvPr/>
            </p:nvGrpSpPr>
            <p:grpSpPr>
              <a:xfrm>
                <a:off x="4280560" y="1075588"/>
                <a:ext cx="2705867" cy="2605564"/>
                <a:chOff x="914401" y="4099484"/>
                <a:chExt cx="1656000" cy="1656000"/>
              </a:xfrm>
            </p:grpSpPr>
            <p:sp>
              <p:nvSpPr>
                <p:cNvPr id="16" name="Oval 15">
                  <a:extLst>
                    <a:ext uri="{FF2B5EF4-FFF2-40B4-BE49-F238E27FC236}">
                      <a16:creationId xmlns:a16="http://schemas.microsoft.com/office/drawing/2014/main" xmlns="" id="{6AE29E71-629B-9E7D-C120-DA35CBE87170}"/>
                    </a:ext>
                  </a:extLst>
                </p:cNvPr>
                <p:cNvSpPr/>
                <p:nvPr/>
              </p:nvSpPr>
              <p:spPr>
                <a:xfrm>
                  <a:off x="914401" y="4099484"/>
                  <a:ext cx="1656000" cy="1656000"/>
                </a:xfrm>
                <a:prstGeom prst="ellipse">
                  <a:avLst/>
                </a:prstGeom>
                <a:solidFill>
                  <a:srgbClr val="FFC000"/>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xmlns="" id="{BE284374-346E-FA30-DEAD-69414D85F369}"/>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D2C92388-08B9-01E4-0EF3-E184C6A3EE24}"/>
                    </a:ext>
                  </a:extLst>
                </p:cNvPr>
                <p:cNvSpPr txBox="1"/>
                <p:nvPr/>
              </p:nvSpPr>
              <p:spPr>
                <a:xfrm>
                  <a:off x="1072818" y="4777038"/>
                  <a:ext cx="1373051" cy="497002"/>
                </a:xfrm>
                <a:prstGeom prst="rect">
                  <a:avLst/>
                </a:prstGeom>
                <a:noFill/>
              </p:spPr>
              <p:txBody>
                <a:bodyPr wrap="square" rtlCol="0">
                  <a:spAutoFit/>
                </a:bodyPr>
                <a:lstStyle/>
                <a:p>
                  <a:pPr algn="ctr"/>
                  <a:r>
                    <a:rPr lang="en-GB" sz="1600" b="1" dirty="0">
                      <a:latin typeface="Levenim MT" panose="02010502060101010101" pitchFamily="2" charset="-79"/>
                      <a:ea typeface="Tahoma" panose="020B0604030504040204" pitchFamily="34" charset="0"/>
                      <a:cs typeface="Levenim MT" panose="02010502060101010101" pitchFamily="2" charset="-79"/>
                    </a:rPr>
                    <a:t>Themes &amp; interventions</a:t>
                  </a:r>
                  <a:r>
                    <a:rPr lang="en-GB" sz="1200" b="1" dirty="0">
                      <a:latin typeface="Levenim MT" panose="02010502060101010101" pitchFamily="2" charset="-79"/>
                      <a:ea typeface="Tahoma" panose="020B0604030504040204" pitchFamily="34" charset="0"/>
                      <a:cs typeface="Levenim MT" panose="02010502060101010101" pitchFamily="2" charset="-79"/>
                    </a:rPr>
                    <a:t> </a:t>
                  </a:r>
                </a:p>
              </p:txBody>
            </p:sp>
          </p:grpSp>
        </p:grpSp>
        <p:pic>
          <p:nvPicPr>
            <p:cNvPr id="7" name="Graphic 6" descr="Lightbulb with solid fill">
              <a:extLst>
                <a:ext uri="{FF2B5EF4-FFF2-40B4-BE49-F238E27FC236}">
                  <a16:creationId xmlns:a16="http://schemas.microsoft.com/office/drawing/2014/main" xmlns="" id="{2AF1AB16-1E2B-0F0F-4A88-7C2A2719A76F}"/>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351637" y="2987301"/>
              <a:ext cx="584579" cy="592452"/>
            </a:xfrm>
            <a:prstGeom prst="rect">
              <a:avLst/>
            </a:prstGeom>
          </p:spPr>
        </p:pic>
      </p:grpSp>
      <p:grpSp>
        <p:nvGrpSpPr>
          <p:cNvPr id="22" name="Group 21">
            <a:extLst>
              <a:ext uri="{FF2B5EF4-FFF2-40B4-BE49-F238E27FC236}">
                <a16:creationId xmlns:a16="http://schemas.microsoft.com/office/drawing/2014/main" xmlns="" id="{42CFEC30-129B-21AE-7816-E2EAFA9242DA}"/>
              </a:ext>
            </a:extLst>
          </p:cNvPr>
          <p:cNvGrpSpPr/>
          <p:nvPr/>
        </p:nvGrpSpPr>
        <p:grpSpPr>
          <a:xfrm>
            <a:off x="1373296" y="836753"/>
            <a:ext cx="4250199" cy="3209759"/>
            <a:chOff x="2952220" y="627797"/>
            <a:chExt cx="4250199" cy="3209759"/>
          </a:xfrm>
        </p:grpSpPr>
        <p:sp>
          <p:nvSpPr>
            <p:cNvPr id="30" name="Rectangle 29">
              <a:extLst>
                <a:ext uri="{FF2B5EF4-FFF2-40B4-BE49-F238E27FC236}">
                  <a16:creationId xmlns:a16="http://schemas.microsoft.com/office/drawing/2014/main" xmlns="" id="{592F1F01-70BB-A3BE-19FE-2B603E60C159}"/>
                </a:ext>
              </a:extLst>
            </p:cNvPr>
            <p:cNvSpPr/>
            <p:nvPr/>
          </p:nvSpPr>
          <p:spPr>
            <a:xfrm>
              <a:off x="3170419" y="824625"/>
              <a:ext cx="4032000" cy="3012931"/>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0000"/>
                  </a:solidFill>
                  <a:latin typeface="Arial" panose="020B0604020202020204" pitchFamily="34" charset="0"/>
                  <a:ea typeface="Calibri" panose="020F0502020204030204" pitchFamily="34" charset="0"/>
                </a:rPr>
                <a:t>Strengthen ease of doing business and promote eco-systems of technology and innovation</a:t>
              </a:r>
              <a:endParaRPr lang="en-GB" sz="1500" b="1" dirty="0">
                <a:solidFill>
                  <a:srgbClr val="3B3838"/>
                </a:solidFill>
                <a:latin typeface="Arial" panose="020B0604020202020204" pitchFamily="34" charset="0"/>
                <a:ea typeface="Calibri" panose="020F0502020204030204" pitchFamily="34" charset="0"/>
              </a:endParaRP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Addressing regulatory and legal reform</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Building and supporting networks in the technology and innovation ecosystems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Establishing a sandbox for emerging technologies and innovation</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Investigating the establishment of a challenge fund to stimulate collaboration in R&amp;D and innovation</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Strengthening the catalytic role of universities in the economy</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 single, comprehensive entrepreneurial/innovation portal that addresses the market need</a:t>
              </a:r>
            </a:p>
          </p:txBody>
        </p:sp>
        <p:sp>
          <p:nvSpPr>
            <p:cNvPr id="9" name="Oval 8">
              <a:extLst>
                <a:ext uri="{FF2B5EF4-FFF2-40B4-BE49-F238E27FC236}">
                  <a16:creationId xmlns:a16="http://schemas.microsoft.com/office/drawing/2014/main" xmlns="" id="{CE20851C-3E31-9D74-4460-355265BF3E89}"/>
                </a:ext>
              </a:extLst>
            </p:cNvPr>
            <p:cNvSpPr/>
            <p:nvPr/>
          </p:nvSpPr>
          <p:spPr>
            <a:xfrm>
              <a:off x="2952220" y="627797"/>
              <a:ext cx="396000" cy="396000"/>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0B62AC01-F23B-DCF4-F91A-C47C190B9FBD}"/>
              </a:ext>
            </a:extLst>
          </p:cNvPr>
          <p:cNvGrpSpPr/>
          <p:nvPr/>
        </p:nvGrpSpPr>
        <p:grpSpPr>
          <a:xfrm>
            <a:off x="1373296" y="4137840"/>
            <a:ext cx="4237935" cy="2495699"/>
            <a:chOff x="5205810" y="1047896"/>
            <a:chExt cx="4237935" cy="2495699"/>
          </a:xfrm>
        </p:grpSpPr>
        <p:sp>
          <p:nvSpPr>
            <p:cNvPr id="2" name="Rectangle 1">
              <a:extLst>
                <a:ext uri="{FF2B5EF4-FFF2-40B4-BE49-F238E27FC236}">
                  <a16:creationId xmlns:a16="http://schemas.microsoft.com/office/drawing/2014/main" xmlns="" id="{4EBCBCFF-B23B-0BF6-F28C-37F496B1BEEC}"/>
                </a:ext>
              </a:extLst>
            </p:cNvPr>
            <p:cNvSpPr/>
            <p:nvPr/>
          </p:nvSpPr>
          <p:spPr>
            <a:xfrm>
              <a:off x="5411745" y="1238788"/>
              <a:ext cx="4032000" cy="2304807"/>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Stimulating growth of  and demand of innovation and technology start-ups and scale ups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Positioning and marketing the Western Cape as Africa’s hub of venture capital, digital, tech, innovation and start-ups.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Promoting the uptake of technology and innovation within the private sector.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Driving the Western Cape Government to be more outward-facing with respect to innovation</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Establishing a regulatory sandbox for government</a:t>
              </a:r>
            </a:p>
          </p:txBody>
        </p:sp>
        <p:sp>
          <p:nvSpPr>
            <p:cNvPr id="10" name="Oval 9">
              <a:extLst>
                <a:ext uri="{FF2B5EF4-FFF2-40B4-BE49-F238E27FC236}">
                  <a16:creationId xmlns:a16="http://schemas.microsoft.com/office/drawing/2014/main" xmlns="" id="{E9F66756-65F1-BE25-42F3-67A6D53179D1}"/>
                </a:ext>
              </a:extLst>
            </p:cNvPr>
            <p:cNvSpPr/>
            <p:nvPr/>
          </p:nvSpPr>
          <p:spPr>
            <a:xfrm>
              <a:off x="5205810" y="1047896"/>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11" name="Oval 10">
            <a:extLst>
              <a:ext uri="{FF2B5EF4-FFF2-40B4-BE49-F238E27FC236}">
                <a16:creationId xmlns:a16="http://schemas.microsoft.com/office/drawing/2014/main" xmlns="" id="{9B2501A0-A590-39D8-6942-BD51267A5058}"/>
              </a:ext>
            </a:extLst>
          </p:cNvPr>
          <p:cNvSpPr/>
          <p:nvPr/>
        </p:nvSpPr>
        <p:spPr>
          <a:xfrm>
            <a:off x="6350307" y="4076926"/>
            <a:ext cx="396000"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1E8A4A3A-75C6-8D2D-69CD-236EC80F46A3}"/>
              </a:ext>
            </a:extLst>
          </p:cNvPr>
          <p:cNvGrpSpPr/>
          <p:nvPr/>
        </p:nvGrpSpPr>
        <p:grpSpPr>
          <a:xfrm>
            <a:off x="6350307" y="782880"/>
            <a:ext cx="4250199" cy="3230156"/>
            <a:chOff x="7187459" y="3561873"/>
            <a:chExt cx="4250199" cy="3230156"/>
          </a:xfrm>
        </p:grpSpPr>
        <p:sp>
          <p:nvSpPr>
            <p:cNvPr id="32" name="Rectangle 31">
              <a:extLst>
                <a:ext uri="{FF2B5EF4-FFF2-40B4-BE49-F238E27FC236}">
                  <a16:creationId xmlns:a16="http://schemas.microsoft.com/office/drawing/2014/main" xmlns="" id="{C3D051E6-1F10-5F8E-C5FF-57A0F8F234F0}"/>
                </a:ext>
              </a:extLst>
            </p:cNvPr>
            <p:cNvSpPr/>
            <p:nvPr/>
          </p:nvSpPr>
          <p:spPr>
            <a:xfrm>
              <a:off x="7405658" y="3851268"/>
              <a:ext cx="4032000" cy="2940761"/>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82B000"/>
                  </a:solidFill>
                  <a:effectLst/>
                  <a:latin typeface="Arial" panose="020B0604020202020204" pitchFamily="34" charset="0"/>
                  <a:ea typeface="Calibri" panose="020F0502020204030204" pitchFamily="34" charset="0"/>
                </a:rPr>
                <a:t>Supporting human capital development</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Introducing practical postgraduate ICT and tech conversion programmes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digital skills foundation at school level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Using the Western Cape  assets for digital education, skills development and for accessing the digital economy</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Assisting the WCED to adapt the education system, to increase the focus on innovation and creativity</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Targeting specialist skills programmes for sector-specific skills-sets and developing capabilities in key growth sectors.</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Building and strengthening public service innovation capabilities </a:t>
              </a:r>
            </a:p>
          </p:txBody>
        </p:sp>
        <p:sp>
          <p:nvSpPr>
            <p:cNvPr id="20" name="Oval 19">
              <a:extLst>
                <a:ext uri="{FF2B5EF4-FFF2-40B4-BE49-F238E27FC236}">
                  <a16:creationId xmlns:a16="http://schemas.microsoft.com/office/drawing/2014/main" xmlns="" id="{0D4746F3-C4DF-6CD5-A4D7-C72BED6FE471}"/>
                </a:ext>
              </a:extLst>
            </p:cNvPr>
            <p:cNvSpPr/>
            <p:nvPr/>
          </p:nvSpPr>
          <p:spPr>
            <a:xfrm>
              <a:off x="7187459" y="3561873"/>
              <a:ext cx="396000" cy="396000"/>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2722718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49122-F038-5636-76BB-D1FC1CD7A3A4}"/>
              </a:ext>
            </a:extLst>
          </p:cNvPr>
          <p:cNvSpPr>
            <a:spLocks noGrp="1"/>
          </p:cNvSpPr>
          <p:nvPr>
            <p:ph type="ctrTitle"/>
          </p:nvPr>
        </p:nvSpPr>
        <p:spPr>
          <a:xfrm>
            <a:off x="393701" y="180976"/>
            <a:ext cx="11341100" cy="547348"/>
          </a:xfrm>
        </p:spPr>
        <p:txBody>
          <a:bodyPr>
            <a:normAutofit/>
          </a:bodyPr>
          <a:lstStyle/>
          <a:p>
            <a:r>
              <a:rPr lang="en-US" sz="2400" dirty="0">
                <a:solidFill>
                  <a:srgbClr val="242852"/>
                </a:solidFill>
              </a:rPr>
              <a:t>Problem Statement</a:t>
            </a:r>
            <a:endParaRPr lang="en-ZA" sz="2400" dirty="0">
              <a:solidFill>
                <a:srgbClr val="242852"/>
              </a:solidFill>
            </a:endParaRPr>
          </a:p>
        </p:txBody>
      </p:sp>
      <p:sp>
        <p:nvSpPr>
          <p:cNvPr id="4" name="Rectangle 3">
            <a:extLst>
              <a:ext uri="{FF2B5EF4-FFF2-40B4-BE49-F238E27FC236}">
                <a16:creationId xmlns:a16="http://schemas.microsoft.com/office/drawing/2014/main" xmlns="" id="{D54D13C4-7711-2DB8-63D9-FC3A8C4B04B7}"/>
              </a:ext>
            </a:extLst>
          </p:cNvPr>
          <p:cNvSpPr/>
          <p:nvPr/>
        </p:nvSpPr>
        <p:spPr>
          <a:xfrm>
            <a:off x="1581150" y="1247777"/>
            <a:ext cx="8734425" cy="97155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Tracking South Africa with its low growth rate, the Western Cape Province needs to grow much faster to reduce high unemployment</a:t>
            </a:r>
            <a:endParaRPr lang="en-ZA" sz="1600" dirty="0" err="1">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2F91CB35-AD27-DC83-81D4-01D85CD598F7}"/>
              </a:ext>
            </a:extLst>
          </p:cNvPr>
          <p:cNvGrpSpPr/>
          <p:nvPr/>
        </p:nvGrpSpPr>
        <p:grpSpPr>
          <a:xfrm>
            <a:off x="1498601" y="2492047"/>
            <a:ext cx="4464444" cy="3729219"/>
            <a:chOff x="8011681" y="1068024"/>
            <a:chExt cx="3569415" cy="2633351"/>
          </a:xfrm>
        </p:grpSpPr>
        <p:pic>
          <p:nvPicPr>
            <p:cNvPr id="5" name="Picture 4">
              <a:extLst>
                <a:ext uri="{FF2B5EF4-FFF2-40B4-BE49-F238E27FC236}">
                  <a16:creationId xmlns:a16="http://schemas.microsoft.com/office/drawing/2014/main" xmlns="" id="{E4BC9154-8984-C01A-B219-8B450113F567}"/>
                </a:ext>
              </a:extLst>
            </p:cNvPr>
            <p:cNvPicPr>
              <a:picLocks noChangeAspect="1"/>
            </p:cNvPicPr>
            <p:nvPr/>
          </p:nvPicPr>
          <p:blipFill>
            <a:blip r:embed="rId3" cstate="print"/>
            <a:stretch>
              <a:fillRect/>
            </a:stretch>
          </p:blipFill>
          <p:spPr>
            <a:xfrm>
              <a:off x="8011681" y="1564843"/>
              <a:ext cx="3569415" cy="2136532"/>
            </a:xfrm>
            <a:prstGeom prst="rect">
              <a:avLst/>
            </a:prstGeom>
          </p:spPr>
        </p:pic>
        <p:sp>
          <p:nvSpPr>
            <p:cNvPr id="6" name="TextBox 5">
              <a:extLst>
                <a:ext uri="{FF2B5EF4-FFF2-40B4-BE49-F238E27FC236}">
                  <a16:creationId xmlns:a16="http://schemas.microsoft.com/office/drawing/2014/main" xmlns="" id="{93782DE4-B38B-AFFF-AEF0-A4F553952FFE}"/>
                </a:ext>
              </a:extLst>
            </p:cNvPr>
            <p:cNvSpPr txBox="1"/>
            <p:nvPr/>
          </p:nvSpPr>
          <p:spPr>
            <a:xfrm>
              <a:off x="8011681" y="1068024"/>
              <a:ext cx="3545763" cy="461665"/>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South Africa and Western Cape GDP growth rate (2019−2026)</a:t>
              </a:r>
              <a:endParaRPr lang="en-ZA" sz="1200" b="1"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EADF8440-4A7B-F516-BB81-7D05E8990203}"/>
              </a:ext>
            </a:extLst>
          </p:cNvPr>
          <p:cNvGrpSpPr/>
          <p:nvPr/>
        </p:nvGrpSpPr>
        <p:grpSpPr>
          <a:xfrm>
            <a:off x="6064251" y="2261616"/>
            <a:ext cx="3984624" cy="2095041"/>
            <a:chOff x="10874" y="1149341"/>
            <a:chExt cx="5325931" cy="2983239"/>
          </a:xfrm>
        </p:grpSpPr>
        <p:pic>
          <p:nvPicPr>
            <p:cNvPr id="9" name="Graphic 54">
              <a:extLst>
                <a:ext uri="{FF2B5EF4-FFF2-40B4-BE49-F238E27FC236}">
                  <a16:creationId xmlns:a16="http://schemas.microsoft.com/office/drawing/2014/main" xmlns="" id="{E5E3DFD5-6C1E-EF82-D46A-E43B5F2B4CC1}"/>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150125" y="1828800"/>
              <a:ext cx="5186680" cy="2303780"/>
            </a:xfrm>
            <a:prstGeom prst="rect">
              <a:avLst/>
            </a:prstGeom>
          </p:spPr>
        </p:pic>
        <p:sp>
          <p:nvSpPr>
            <p:cNvPr id="10" name="TextBox 9">
              <a:extLst>
                <a:ext uri="{FF2B5EF4-FFF2-40B4-BE49-F238E27FC236}">
                  <a16:creationId xmlns:a16="http://schemas.microsoft.com/office/drawing/2014/main" xmlns="" id="{657C8FCC-384E-B3BA-504F-42D6EF6D6A54}"/>
                </a:ext>
              </a:extLst>
            </p:cNvPr>
            <p:cNvSpPr txBox="1"/>
            <p:nvPr/>
          </p:nvSpPr>
          <p:spPr>
            <a:xfrm>
              <a:off x="10874" y="1149341"/>
              <a:ext cx="5082048" cy="489366"/>
            </a:xfrm>
            <a:prstGeom prst="rect">
              <a:avLst/>
            </a:prstGeom>
            <a:noFill/>
          </p:spPr>
          <p:txBody>
            <a:bodyPr wrap="square">
              <a:spAutoFit/>
            </a:bodyPr>
            <a:lstStyle/>
            <a:p>
              <a:pPr algn="just">
                <a:lnSpc>
                  <a:spcPct val="115000"/>
                </a:lnSpc>
              </a:pPr>
              <a:r>
                <a:rPr lang="en-GB" sz="1200" b="1" dirty="0">
                  <a:solidFill>
                    <a:srgbClr val="3B3838"/>
                  </a:solidFill>
                  <a:effectLst/>
                  <a:latin typeface="Arial" panose="020B0604020202020204" pitchFamily="34" charset="0"/>
                  <a:ea typeface="Calibri" panose="020F0502020204030204" pitchFamily="34" charset="0"/>
                </a:rPr>
                <a:t> </a:t>
              </a:r>
              <a:endParaRPr lang="en-ZA" sz="1200" b="1" dirty="0">
                <a:solidFill>
                  <a:srgbClr val="3B3838"/>
                </a:solidFill>
                <a:effectLst/>
                <a:latin typeface="Arial" panose="020B0604020202020204" pitchFamily="34" charset="0"/>
                <a:ea typeface="Calibri" panose="020F0502020204030204" pitchFamily="34" charset="0"/>
              </a:endParaRPr>
            </a:p>
            <a:p>
              <a:r>
                <a:rPr lang="en-GB" sz="1200" b="1" dirty="0">
                  <a:solidFill>
                    <a:srgbClr val="3B3838"/>
                  </a:solidFill>
                  <a:effectLst/>
                  <a:latin typeface="Arial" panose="020B0604020202020204" pitchFamily="34" charset="0"/>
                  <a:ea typeface="Calibri" panose="020F0502020204030204" pitchFamily="34" charset="0"/>
                </a:rPr>
                <a:t>Western Cape employment (2020Q2–2022Q3</a:t>
              </a:r>
              <a:endParaRPr lang="en-ZA" sz="1200" b="1" dirty="0"/>
            </a:p>
          </p:txBody>
        </p:sp>
      </p:grpSp>
      <p:grpSp>
        <p:nvGrpSpPr>
          <p:cNvPr id="11" name="Group 10">
            <a:extLst>
              <a:ext uri="{FF2B5EF4-FFF2-40B4-BE49-F238E27FC236}">
                <a16:creationId xmlns:a16="http://schemas.microsoft.com/office/drawing/2014/main" xmlns="" id="{B3ABE4D1-2C6A-EA6C-8F31-018147A2EB99}"/>
              </a:ext>
            </a:extLst>
          </p:cNvPr>
          <p:cNvGrpSpPr/>
          <p:nvPr/>
        </p:nvGrpSpPr>
        <p:grpSpPr>
          <a:xfrm>
            <a:off x="6168432" y="4446261"/>
            <a:ext cx="3880444" cy="2101694"/>
            <a:chOff x="6114197" y="1189054"/>
            <a:chExt cx="5579364" cy="2782116"/>
          </a:xfrm>
        </p:grpSpPr>
        <p:sp>
          <p:nvSpPr>
            <p:cNvPr id="12" name="Rectangle 5">
              <a:extLst>
                <a:ext uri="{FF2B5EF4-FFF2-40B4-BE49-F238E27FC236}">
                  <a16:creationId xmlns:a16="http://schemas.microsoft.com/office/drawing/2014/main" xmlns="" id="{2E1FCCB9-3C5A-0278-BC47-E5F51D52C7B4}"/>
                </a:ext>
              </a:extLst>
            </p:cNvPr>
            <p:cNvSpPr>
              <a:spLocks noChangeArrowheads="1"/>
            </p:cNvSpPr>
            <p:nvPr/>
          </p:nvSpPr>
          <p:spPr bwMode="auto">
            <a:xfrm>
              <a:off x="6114197" y="1189054"/>
              <a:ext cx="5466807" cy="366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Western Cape unemployment (2020Q2–2022Q3)</a:t>
              </a:r>
              <a:endParaRPr kumimoji="0" lang="en-ZA" altLang="en-US" sz="1050" b="0" i="0" u="none" strike="noStrike" cap="none" normalizeH="0" baseline="0" dirty="0">
                <a:ln>
                  <a:noFill/>
                </a:ln>
                <a:solidFill>
                  <a:schemeClr val="tx1"/>
                </a:solidFill>
                <a:effectLst/>
              </a:endParaRPr>
            </a:p>
          </p:txBody>
        </p:sp>
        <p:pic>
          <p:nvPicPr>
            <p:cNvPr id="13" name="Graphic 55">
              <a:extLst>
                <a:ext uri="{FF2B5EF4-FFF2-40B4-BE49-F238E27FC236}">
                  <a16:creationId xmlns:a16="http://schemas.microsoft.com/office/drawing/2014/main" xmlns="" id="{ABDE4627-349A-87D7-24A7-986921F4305A}"/>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6201220" y="1634421"/>
              <a:ext cx="5492341" cy="2336749"/>
            </a:xfrm>
            <a:prstGeom prst="rect">
              <a:avLst/>
            </a:prstGeom>
          </p:spPr>
        </p:pic>
      </p:grpSp>
    </p:spTree>
    <p:extLst>
      <p:ext uri="{BB962C8B-B14F-4D97-AF65-F5344CB8AC3E}">
        <p14:creationId xmlns:p14="http://schemas.microsoft.com/office/powerpoint/2010/main" xmlns="" val="3646814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5973170" y="1954001"/>
            <a:ext cx="5405049" cy="2484508"/>
          </a:xfrm>
        </p:spPr>
        <p:txBody>
          <a:bodyPr wrap="square">
            <a:spAutoFit/>
          </a:bodyPr>
          <a:lstStyle/>
          <a:p>
            <a:r>
              <a:rPr lang="en-GB" b="1" dirty="0"/>
              <a:t>Priority Focus Area 6: Infrastructure and Connected Economy </a:t>
            </a:r>
            <a:r>
              <a:rPr lang="en-GB" sz="2800" b="1" dirty="0"/>
              <a:t>(mobility, logistics, broadband and digital transformation)</a:t>
            </a:r>
            <a:endParaRPr lang="en-ZA" b="1" dirty="0"/>
          </a:p>
        </p:txBody>
      </p:sp>
      <p:pic>
        <p:nvPicPr>
          <p:cNvPr id="4" name="Picture 3" descr="A picture containing text, sky, transport, water&#10;&#10;Description automatically generated">
            <a:extLst>
              <a:ext uri="{FF2B5EF4-FFF2-40B4-BE49-F238E27FC236}">
                <a16:creationId xmlns:a16="http://schemas.microsoft.com/office/drawing/2014/main" xmlns="" id="{50BD26B1-CC4D-0E93-AB08-009FD7392D54}"/>
              </a:ext>
            </a:extLst>
          </p:cNvPr>
          <p:cNvPicPr>
            <a:picLocks noChangeAspect="1"/>
          </p:cNvPicPr>
          <p:nvPr/>
        </p:nvPicPr>
        <p:blipFill>
          <a:blip r:embed="rId2" cstate="print"/>
          <a:stretch>
            <a:fillRect/>
          </a:stretch>
        </p:blipFill>
        <p:spPr>
          <a:xfrm>
            <a:off x="1443788" y="832514"/>
            <a:ext cx="3670746" cy="5192972"/>
          </a:xfrm>
          <a:prstGeom prst="rect">
            <a:avLst/>
          </a:prstGeom>
        </p:spPr>
      </p:pic>
    </p:spTree>
    <p:extLst>
      <p:ext uri="{BB962C8B-B14F-4D97-AF65-F5344CB8AC3E}">
        <p14:creationId xmlns:p14="http://schemas.microsoft.com/office/powerpoint/2010/main" xmlns="" val="3513544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B529511-7E9F-E36F-C5CB-7467D28D09C1}"/>
              </a:ext>
            </a:extLst>
          </p:cNvPr>
          <p:cNvSpPr/>
          <p:nvPr/>
        </p:nvSpPr>
        <p:spPr>
          <a:xfrm>
            <a:off x="448277" y="1286912"/>
            <a:ext cx="5355450" cy="36000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latin typeface="Arial" panose="020B0604020202020204" pitchFamily="34" charset="0"/>
                <a:ea typeface="Calibri" panose="020F0502020204030204" pitchFamily="34" charset="0"/>
                <a:cs typeface="Arial" panose="020B0604020202020204" pitchFamily="34" charset="0"/>
              </a:rPr>
              <a:t>Goal</a:t>
            </a:r>
            <a:endPar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Title 2">
            <a:extLst>
              <a:ext uri="{FF2B5EF4-FFF2-40B4-BE49-F238E27FC236}">
                <a16:creationId xmlns:a16="http://schemas.microsoft.com/office/drawing/2014/main" xmlns="" id="{78635CA2-91BA-56C8-339C-60E8C268AFC2}"/>
              </a:ext>
            </a:extLst>
          </p:cNvPr>
          <p:cNvSpPr>
            <a:spLocks noGrp="1"/>
          </p:cNvSpPr>
          <p:nvPr>
            <p:ph type="title"/>
          </p:nvPr>
        </p:nvSpPr>
        <p:spPr>
          <a:xfrm>
            <a:off x="393701" y="180976"/>
            <a:ext cx="11462940" cy="559256"/>
          </a:xfrm>
        </p:spPr>
        <p:txBody>
          <a:bodyPr/>
          <a:lstStyle/>
          <a:p>
            <a:r>
              <a:rPr lang="en-GB" dirty="0"/>
              <a:t>Infrastructure and Connected Economy</a:t>
            </a:r>
            <a:endParaRPr lang="en-ZA" dirty="0"/>
          </a:p>
        </p:txBody>
      </p:sp>
      <p:grpSp>
        <p:nvGrpSpPr>
          <p:cNvPr id="14" name="Group 13">
            <a:extLst>
              <a:ext uri="{FF2B5EF4-FFF2-40B4-BE49-F238E27FC236}">
                <a16:creationId xmlns:a16="http://schemas.microsoft.com/office/drawing/2014/main" xmlns="" id="{310812B7-757A-DA41-9AFA-C5A3D2F12E28}"/>
              </a:ext>
            </a:extLst>
          </p:cNvPr>
          <p:cNvGrpSpPr/>
          <p:nvPr/>
        </p:nvGrpSpPr>
        <p:grpSpPr>
          <a:xfrm>
            <a:off x="6664513" y="3220494"/>
            <a:ext cx="5355450" cy="3037844"/>
            <a:chOff x="6125171" y="2151606"/>
            <a:chExt cx="6096000" cy="3723212"/>
          </a:xfrm>
        </p:grpSpPr>
        <p:pic>
          <p:nvPicPr>
            <p:cNvPr id="3" name="Graphic 131">
              <a:extLst>
                <a:ext uri="{FF2B5EF4-FFF2-40B4-BE49-F238E27FC236}">
                  <a16:creationId xmlns:a16="http://schemas.microsoft.com/office/drawing/2014/main" xmlns="" id="{17739FCB-516D-33F1-B53D-5FDC5361C7DC}"/>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6128941" y="2467408"/>
              <a:ext cx="5727700" cy="3407410"/>
            </a:xfrm>
            <a:prstGeom prst="rect">
              <a:avLst/>
            </a:prstGeom>
          </p:spPr>
        </p:pic>
        <p:sp>
          <p:nvSpPr>
            <p:cNvPr id="7" name="TextBox 6">
              <a:extLst>
                <a:ext uri="{FF2B5EF4-FFF2-40B4-BE49-F238E27FC236}">
                  <a16:creationId xmlns:a16="http://schemas.microsoft.com/office/drawing/2014/main" xmlns="" id="{DB7D8F55-9BD2-2F11-BFA9-E00C17CEFC08}"/>
                </a:ext>
              </a:extLst>
            </p:cNvPr>
            <p:cNvSpPr txBox="1"/>
            <p:nvPr/>
          </p:nvSpPr>
          <p:spPr>
            <a:xfrm>
              <a:off x="6125171" y="2151606"/>
              <a:ext cx="6096000" cy="286682"/>
            </a:xfrm>
            <a:prstGeom prst="rect">
              <a:avLst/>
            </a:prstGeom>
            <a:noFill/>
          </p:spPr>
          <p:txBody>
            <a:bodyPr wrap="square">
              <a:spAutoFit/>
            </a:bodyPr>
            <a:lstStyle/>
            <a:p>
              <a:pPr algn="just">
                <a:lnSpc>
                  <a:spcPct val="115000"/>
                </a:lnSpc>
                <a:spcAft>
                  <a:spcPts val="600"/>
                </a:spcAft>
              </a:pPr>
              <a:r>
                <a:rPr lang="en-GB" sz="1200" b="1" dirty="0">
                  <a:solidFill>
                    <a:srgbClr val="3B3838"/>
                  </a:solidFill>
                  <a:effectLst/>
                  <a:latin typeface="Arial" panose="020B0604020202020204" pitchFamily="34" charset="0"/>
                  <a:ea typeface="Calibri" panose="020F0502020204030204" pitchFamily="34" charset="0"/>
                </a:rPr>
                <a:t>GFCF comparison with NDP target and other countries</a:t>
              </a:r>
              <a:endParaRPr lang="en-ZA" sz="1200" b="1" dirty="0">
                <a:solidFill>
                  <a:srgbClr val="3B3838"/>
                </a:solidFill>
                <a:effectLst/>
                <a:latin typeface="Arial" panose="020B0604020202020204" pitchFamily="34" charset="0"/>
                <a:ea typeface="Calibri" panose="020F0502020204030204" pitchFamily="34" charset="0"/>
              </a:endParaRPr>
            </a:p>
          </p:txBody>
        </p:sp>
      </p:grpSp>
      <p:sp>
        <p:nvSpPr>
          <p:cNvPr id="16" name="Content Placeholder 2">
            <a:extLst>
              <a:ext uri="{FF2B5EF4-FFF2-40B4-BE49-F238E27FC236}">
                <a16:creationId xmlns:a16="http://schemas.microsoft.com/office/drawing/2014/main" xmlns="" id="{BAEFCA07-6040-F69A-B34A-E2E5E27E55FF}"/>
              </a:ext>
            </a:extLst>
          </p:cNvPr>
          <p:cNvSpPr txBox="1">
            <a:spLocks/>
          </p:cNvSpPr>
          <p:nvPr/>
        </p:nvSpPr>
        <p:spPr>
          <a:xfrm>
            <a:off x="6664513" y="1967905"/>
            <a:ext cx="5410026" cy="1062057"/>
          </a:xfrm>
          <a:prstGeom prst="rect">
            <a:avLst/>
          </a:prstGeom>
        </p:spPr>
        <p:txBody>
          <a:bodyPr vert="horz" lIns="72000" tIns="72000" rIns="72000" bIns="72000" rtlCol="0">
            <a:normAutofit/>
          </a:bodyPr>
          <a:lst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5"/>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buClr>
                <a:srgbClr val="CCCC00"/>
              </a:buClr>
            </a:pPr>
            <a:r>
              <a:rPr lang="en-GB" sz="1400" b="0" dirty="0">
                <a:latin typeface="Arial" panose="020B0604020202020204" pitchFamily="34" charset="0"/>
                <a:ea typeface="Calibri" panose="020F0502020204030204" pitchFamily="34" charset="0"/>
                <a:cs typeface="Arial" panose="020B0604020202020204" pitchFamily="34" charset="0"/>
              </a:rPr>
              <a:t>Well-developed infrastructure is key requirement for a competitive economy bringing multiple benefits and avoids costs</a:t>
            </a:r>
            <a:r>
              <a:rPr lang="en-GB" sz="1400" b="0" baseline="30000" dirty="0">
                <a:latin typeface="Arial" panose="020B0604020202020204" pitchFamily="34" charset="0"/>
                <a:ea typeface="Calibri" panose="020F0502020204030204" pitchFamily="34" charset="0"/>
                <a:cs typeface="Arial" panose="020B0604020202020204" pitchFamily="34" charset="0"/>
              </a:rPr>
              <a:t> </a:t>
            </a:r>
            <a:r>
              <a:rPr lang="en-GB" sz="1400" b="0" dirty="0">
                <a:latin typeface="Arial" panose="020B0604020202020204" pitchFamily="34" charset="0"/>
                <a:ea typeface="Calibri" panose="020F0502020204030204" pitchFamily="34" charset="0"/>
                <a:cs typeface="Arial" panose="020B0604020202020204" pitchFamily="34" charset="0"/>
              </a:rPr>
              <a:t> and 1% increase in infrastructure quality increases competitiveness by 0,64%</a:t>
            </a:r>
            <a:endParaRPr lang="en-GB" sz="1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DA833A42-605C-FA55-9014-E38656673FEF}"/>
              </a:ext>
            </a:extLst>
          </p:cNvPr>
          <p:cNvSpPr/>
          <p:nvPr/>
        </p:nvSpPr>
        <p:spPr>
          <a:xfrm>
            <a:off x="6664513" y="1286912"/>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4" name="TextBox 3">
            <a:extLst>
              <a:ext uri="{FF2B5EF4-FFF2-40B4-BE49-F238E27FC236}">
                <a16:creationId xmlns:a16="http://schemas.microsoft.com/office/drawing/2014/main" xmlns="" id="{C9984449-8B75-820F-AC3E-14206A6FC063}"/>
              </a:ext>
            </a:extLst>
          </p:cNvPr>
          <p:cNvSpPr txBox="1"/>
          <p:nvPr/>
        </p:nvSpPr>
        <p:spPr>
          <a:xfrm>
            <a:off x="287944" y="1848593"/>
            <a:ext cx="5660370" cy="1200842"/>
          </a:xfrm>
          <a:prstGeom prst="rect">
            <a:avLst/>
          </a:prstGeom>
          <a:noFill/>
        </p:spPr>
        <p:txBody>
          <a:bodyPr wrap="square">
            <a:spAutoFit/>
          </a:bodyPr>
          <a:lstStyle/>
          <a:p>
            <a:pPr marL="90170" algn="just">
              <a:lnSpc>
                <a:spcPct val="115000"/>
              </a:lnSpc>
            </a:pPr>
            <a:r>
              <a:rPr lang="en-US" sz="1600" b="1" dirty="0">
                <a:effectLst/>
                <a:latin typeface="Arial" panose="020B0604020202020204" pitchFamily="34" charset="0"/>
                <a:ea typeface="Calibri" panose="020F0502020204030204" pitchFamily="34" charset="0"/>
              </a:rPr>
              <a:t>The Western Cape economy will have the infrastructure required to support and enable a R1 trillion economy by 2035 and public sector capital investment in the Western Cape will be 10% of regional GDP. </a:t>
            </a:r>
          </a:p>
        </p:txBody>
      </p:sp>
      <p:sp>
        <p:nvSpPr>
          <p:cNvPr id="5" name="Rectangle 4">
            <a:extLst>
              <a:ext uri="{FF2B5EF4-FFF2-40B4-BE49-F238E27FC236}">
                <a16:creationId xmlns:a16="http://schemas.microsoft.com/office/drawing/2014/main" xmlns="" id="{53D28BA1-3E89-AD48-4412-46A8162E4A19}"/>
              </a:ext>
            </a:extLst>
          </p:cNvPr>
          <p:cNvSpPr/>
          <p:nvPr/>
        </p:nvSpPr>
        <p:spPr>
          <a:xfrm>
            <a:off x="440404" y="3274404"/>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latin typeface="Arial" panose="020B0604020202020204" pitchFamily="34" charset="0"/>
                <a:ea typeface="Calibri" panose="020F0502020204030204" pitchFamily="34" charset="0"/>
                <a:cs typeface="Arial" panose="020B0604020202020204" pitchFamily="34" charset="0"/>
              </a:rPr>
              <a:t>Objective</a:t>
            </a:r>
            <a:endPar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F2B670C8-62B1-B4F9-D99A-C44A2B7211CF}"/>
              </a:ext>
            </a:extLst>
          </p:cNvPr>
          <p:cNvSpPr txBox="1"/>
          <p:nvPr/>
        </p:nvSpPr>
        <p:spPr>
          <a:xfrm>
            <a:off x="287944" y="3867278"/>
            <a:ext cx="5515783" cy="2333459"/>
          </a:xfrm>
          <a:prstGeom prst="rect">
            <a:avLst/>
          </a:prstGeom>
          <a:noFill/>
        </p:spPr>
        <p:txBody>
          <a:bodyPr wrap="square">
            <a:spAutoFit/>
          </a:bodyPr>
          <a:lstStyle/>
          <a:p>
            <a:pPr marL="90170" algn="just">
              <a:lnSpc>
                <a:spcPct val="115000"/>
              </a:lnSpc>
            </a:pPr>
            <a:r>
              <a:rPr lang="en-GB" sz="1600" dirty="0">
                <a:solidFill>
                  <a:srgbClr val="3B3838"/>
                </a:solidFill>
                <a:effectLst/>
                <a:latin typeface="Arial" panose="020B0604020202020204" pitchFamily="34" charset="0"/>
                <a:ea typeface="Calibri" panose="020F0502020204030204" pitchFamily="34" charset="0"/>
              </a:rPr>
              <a:t>To coordinate, prioritise, plan and implement the timeous delivery of relevant and smart infrastructural solutions (physical, digital and hybrid) to support break-out economic growth and a connected economy, providing flexible, resilient infrastructure that intelligently connects spaces, places, and people, transforms lives and delivers sustainable value to the economy and ecology of the Western Cape.</a:t>
            </a:r>
            <a:endParaRPr lang="en-ZA" sz="1600" dirty="0">
              <a:solidFill>
                <a:srgbClr val="3B3838"/>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xmlns="" val="1489676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Elbow 22">
            <a:extLst>
              <a:ext uri="{FF2B5EF4-FFF2-40B4-BE49-F238E27FC236}">
                <a16:creationId xmlns:a16="http://schemas.microsoft.com/office/drawing/2014/main" xmlns="" id="{16300FB0-89F3-2516-1A36-7ED174B61CA9}"/>
              </a:ext>
            </a:extLst>
          </p:cNvPr>
          <p:cNvCxnSpPr>
            <a:cxnSpLocks/>
            <a:stCxn id="8" idx="4"/>
          </p:cNvCxnSpPr>
          <p:nvPr/>
        </p:nvCxnSpPr>
        <p:spPr>
          <a:xfrm rot="16200000" flipH="1">
            <a:off x="1661687" y="4182931"/>
            <a:ext cx="2154634" cy="2027797"/>
          </a:xfrm>
          <a:prstGeom prst="bentConnector3">
            <a:avLst>
              <a:gd name="adj1" fmla="val 102064"/>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xmlns="" id="{60007497-4783-1DF7-AE6E-DB8F8C3EB15A}"/>
              </a:ext>
            </a:extLst>
          </p:cNvPr>
          <p:cNvCxnSpPr>
            <a:cxnSpLocks/>
            <a:stCxn id="11" idx="0"/>
            <a:endCxn id="30" idx="1"/>
          </p:cNvCxnSpPr>
          <p:nvPr/>
        </p:nvCxnSpPr>
        <p:spPr>
          <a:xfrm rot="5400000" flipH="1" flipV="1">
            <a:off x="1992965" y="806681"/>
            <a:ext cx="1439943" cy="1971524"/>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A90F71BD-2130-C4E2-147B-7E1C3BAC26D6}"/>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2A3BD47-6DE7-9FB2-F4DF-847C0B0B47C0}"/>
              </a:ext>
            </a:extLst>
          </p:cNvPr>
          <p:cNvSpPr/>
          <p:nvPr/>
        </p:nvSpPr>
        <p:spPr>
          <a:xfrm>
            <a:off x="377511" y="-649559"/>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3698698" y="3782963"/>
            <a:ext cx="7812000" cy="720000"/>
          </a:xfrm>
          <a:prstGeom prst="rect">
            <a:avLst/>
          </a:prstGeom>
          <a:solidFill>
            <a:schemeClr val="bg1"/>
          </a:solidFill>
          <a:ln>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Ease of doing business is embodied in the approach of officials with respect to infrastructure investment for the private sector.</a:t>
            </a:r>
            <a:endParaRPr lang="en-ZA" sz="14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3698698" y="2294977"/>
            <a:ext cx="7811999" cy="720000"/>
          </a:xfrm>
          <a:prstGeom prst="rect">
            <a:avLst/>
          </a:prstGeom>
          <a:solidFill>
            <a:schemeClr val="bg1"/>
          </a:solidFill>
          <a:ln>
            <a:solidFill>
              <a:srgbClr val="82B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Relevant infrastructure solutions (physical, digital and hybrid) are coordinated, prioritised, innovated and planned for timeous delivery to support the achievement of break-out economic growth and a connected economy</a:t>
            </a:r>
            <a:endParaRPr lang="en-ZA" sz="14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3698698" y="3086230"/>
            <a:ext cx="7812000" cy="625480"/>
          </a:xfrm>
          <a:prstGeom prst="rect">
            <a:avLst/>
          </a:prstGeom>
          <a:solidFill>
            <a:schemeClr val="bg1"/>
          </a:solidFill>
          <a:ln>
            <a:solidFill>
              <a:srgbClr val="71A1A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Officials are enabled to be innovative, supportive and responsive to economic opportunities.</a:t>
            </a:r>
            <a:endParaRPr lang="en-ZA" sz="1400" dirty="0" err="1">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6B81D707-23C6-5ABB-B7F1-12D2ADF5EBF1}"/>
              </a:ext>
            </a:extLst>
          </p:cNvPr>
          <p:cNvSpPr/>
          <p:nvPr/>
        </p:nvSpPr>
        <p:spPr>
          <a:xfrm>
            <a:off x="3698698" y="4574216"/>
            <a:ext cx="7812000" cy="1234188"/>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ct val="115000"/>
              </a:lnSpc>
            </a:pPr>
            <a:r>
              <a:rPr lang="en-GB" sz="1400" dirty="0">
                <a:solidFill>
                  <a:srgbClr val="3B3838"/>
                </a:solidFill>
                <a:effectLst/>
                <a:latin typeface="Arial" panose="020B0604020202020204" pitchFamily="34" charset="0"/>
                <a:ea typeface="Calibri" panose="020F0502020204030204" pitchFamily="34" charset="0"/>
              </a:rPr>
              <a:t>A collaborative ecosystem of infrastructure stakeholders is established and strengthened that identifies infrastructure challenges and opportunities, and works together to ensure that they are addressed timeously, efficiently and cost-effectively. This will be inclusive of collaboratively identifying and championing catalytic infrastructure solutions that will contribute to sustained economic growth and job creation</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xmlns="" id="{A3E16E8E-23C2-B550-6684-824256BBBF71}"/>
              </a:ext>
            </a:extLst>
          </p:cNvPr>
          <p:cNvSpPr/>
          <p:nvPr/>
        </p:nvSpPr>
        <p:spPr>
          <a:xfrm>
            <a:off x="3698698" y="5879655"/>
            <a:ext cx="7812000" cy="720000"/>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The transformative power of digital and hybrid infrastructure is harnessed to deliver greater value to inhabitants and the economy whilst simultaneously decreasing cost</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3698698" y="1503724"/>
            <a:ext cx="7812000" cy="720000"/>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‘Futureproofed’ infrastructure and total cost of ownership considerations are part of the solution/design approach and ecological, social and governance (ESG) opportunities are utilised to maximise project benefits. </a:t>
            </a:r>
            <a:endParaRPr lang="en-ZA" sz="14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3698698" y="712471"/>
            <a:ext cx="7812000" cy="720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Intelligent, resilient infrastructure solutions contribute to accelerated, break-out economic growth, connecting people, communities, and businesses to opportunities</a:t>
            </a:r>
            <a:endParaRPr lang="en-ZA" sz="1400" dirty="0" err="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xmlns="" id="{B4C13819-B096-4A81-6591-C5C4D142B4D1}"/>
              </a:ext>
            </a:extLst>
          </p:cNvPr>
          <p:cNvSpPr>
            <a:spLocks noGrp="1"/>
          </p:cNvSpPr>
          <p:nvPr>
            <p:ph type="title"/>
          </p:nvPr>
        </p:nvSpPr>
        <p:spPr>
          <a:xfrm>
            <a:off x="393701" y="180976"/>
            <a:ext cx="11462940" cy="559256"/>
          </a:xfrm>
        </p:spPr>
        <p:txBody>
          <a:bodyPr/>
          <a:lstStyle/>
          <a:p>
            <a:r>
              <a:rPr lang="en-GB" dirty="0"/>
              <a:t>Infrastructure and Connected Economy</a:t>
            </a:r>
            <a:endParaRPr lang="en-ZA" dirty="0"/>
          </a:p>
        </p:txBody>
      </p:sp>
      <p:sp>
        <p:nvSpPr>
          <p:cNvPr id="14" name="Oval 13">
            <a:extLst>
              <a:ext uri="{FF2B5EF4-FFF2-40B4-BE49-F238E27FC236}">
                <a16:creationId xmlns:a16="http://schemas.microsoft.com/office/drawing/2014/main" xmlns="" id="{4B9BB875-EFFA-513E-DFC6-3C1EF198F875}"/>
              </a:ext>
            </a:extLst>
          </p:cNvPr>
          <p:cNvSpPr/>
          <p:nvPr/>
        </p:nvSpPr>
        <p:spPr>
          <a:xfrm>
            <a:off x="1658995" y="993006"/>
            <a:ext cx="203886" cy="215745"/>
          </a:xfrm>
          <a:prstGeom prst="ellipse">
            <a:avLst/>
          </a:prstGeom>
          <a:solidFill>
            <a:schemeClr val="bg1"/>
          </a:solidFill>
          <a:ln w="571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xmlns="" id="{C5104883-ECBD-D946-3028-9182E94B3B75}"/>
              </a:ext>
            </a:extLst>
          </p:cNvPr>
          <p:cNvSpPr/>
          <p:nvPr/>
        </p:nvSpPr>
        <p:spPr>
          <a:xfrm>
            <a:off x="1658995" y="6255623"/>
            <a:ext cx="203886" cy="215745"/>
          </a:xfrm>
          <a:prstGeom prst="ellipse">
            <a:avLst/>
          </a:prstGeom>
          <a:solidFill>
            <a:schemeClr val="bg1"/>
          </a:solidFill>
          <a:ln w="571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BA447F55-155C-58FC-387B-A736E3ED702E}"/>
              </a:ext>
            </a:extLst>
          </p:cNvPr>
          <p:cNvGrpSpPr/>
          <p:nvPr/>
        </p:nvGrpSpPr>
        <p:grpSpPr>
          <a:xfrm>
            <a:off x="838986" y="2378605"/>
            <a:ext cx="1772239" cy="1740908"/>
            <a:chOff x="838986" y="2378605"/>
            <a:chExt cx="1772239" cy="1740908"/>
          </a:xfrm>
        </p:grpSpPr>
        <p:grpSp>
          <p:nvGrpSpPr>
            <p:cNvPr id="15" name="Group 14">
              <a:extLst>
                <a:ext uri="{FF2B5EF4-FFF2-40B4-BE49-F238E27FC236}">
                  <a16:creationId xmlns:a16="http://schemas.microsoft.com/office/drawing/2014/main" xmlns="" id="{302F3A04-B6E6-9615-BCED-D79FB075A91D}"/>
                </a:ext>
              </a:extLst>
            </p:cNvPr>
            <p:cNvGrpSpPr/>
            <p:nvPr/>
          </p:nvGrpSpPr>
          <p:grpSpPr>
            <a:xfrm>
              <a:off x="838986" y="2378605"/>
              <a:ext cx="1772239" cy="1740908"/>
              <a:chOff x="4280560" y="1075588"/>
              <a:chExt cx="2705867" cy="2605564"/>
            </a:xfrm>
          </p:grpSpPr>
          <p:sp>
            <p:nvSpPr>
              <p:cNvPr id="50" name="Arrow: Down 49">
                <a:extLst>
                  <a:ext uri="{FF2B5EF4-FFF2-40B4-BE49-F238E27FC236}">
                    <a16:creationId xmlns:a16="http://schemas.microsoft.com/office/drawing/2014/main" xmlns="" id="{CB14BBB6-0CBE-A5E0-FF0D-82B37545134E}"/>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E57C55E2-8E52-EB09-3BBD-375A44EFE1FF}"/>
                  </a:ext>
                </a:extLst>
              </p:cNvPr>
              <p:cNvGrpSpPr/>
              <p:nvPr/>
            </p:nvGrpSpPr>
            <p:grpSpPr>
              <a:xfrm>
                <a:off x="4280560" y="1075588"/>
                <a:ext cx="2705867" cy="2605564"/>
                <a:chOff x="914401" y="4099484"/>
                <a:chExt cx="1656000" cy="1656000"/>
              </a:xfrm>
            </p:grpSpPr>
            <p:sp>
              <p:nvSpPr>
                <p:cNvPr id="8" name="Oval 7">
                  <a:extLst>
                    <a:ext uri="{FF2B5EF4-FFF2-40B4-BE49-F238E27FC236}">
                      <a16:creationId xmlns:a16="http://schemas.microsoft.com/office/drawing/2014/main" xmlns="" id="{D783ED97-A69B-6752-25A9-7ADE2A073E90}"/>
                    </a:ext>
                  </a:extLst>
                </p:cNvPr>
                <p:cNvSpPr/>
                <p:nvPr/>
              </p:nvSpPr>
              <p:spPr>
                <a:xfrm>
                  <a:off x="914401" y="4099484"/>
                  <a:ext cx="1656000" cy="1656000"/>
                </a:xfrm>
                <a:prstGeom prst="ellipse">
                  <a:avLst/>
                </a:prstGeom>
                <a:solidFill>
                  <a:srgbClr val="C00000"/>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861A53B5-2771-0FDE-E67A-36D574E400B8}"/>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9205A3D-30FF-259C-F5E3-72593126102C}"/>
                    </a:ext>
                  </a:extLst>
                </p:cNvPr>
                <p:cNvSpPr txBox="1"/>
                <p:nvPr/>
              </p:nvSpPr>
              <p:spPr>
                <a:xfrm>
                  <a:off x="1079919" y="4826445"/>
                  <a:ext cx="1373051" cy="576348"/>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Picture of Success</a:t>
                  </a:r>
                  <a:endParaRPr lang="en-GB" sz="2400" b="1" dirty="0">
                    <a:latin typeface="Arial" panose="020B0604020202020204" pitchFamily="34" charset="0"/>
                    <a:ea typeface="Tahoma" panose="020B0604030504040204" pitchFamily="34" charset="0"/>
                    <a:cs typeface="Arial" panose="020B0604020202020204" pitchFamily="34" charset="0"/>
                  </a:endParaRPr>
                </a:p>
              </p:txBody>
            </p:sp>
          </p:grpSp>
        </p:grpSp>
        <p:pic>
          <p:nvPicPr>
            <p:cNvPr id="9" name="Picture 8" descr="Icon&#10;&#10;Description automatically generated">
              <a:extLst>
                <a:ext uri="{FF2B5EF4-FFF2-40B4-BE49-F238E27FC236}">
                  <a16:creationId xmlns:a16="http://schemas.microsoft.com/office/drawing/2014/main" xmlns="" id="{26E76304-B40D-3F7F-72E7-0EBB836ECEA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04529" y="2718156"/>
              <a:ext cx="447582" cy="447582"/>
            </a:xfrm>
            <a:prstGeom prst="rect">
              <a:avLst/>
            </a:prstGeom>
          </p:spPr>
        </p:pic>
      </p:grpSp>
    </p:spTree>
    <p:extLst>
      <p:ext uri="{BB962C8B-B14F-4D97-AF65-F5344CB8AC3E}">
        <p14:creationId xmlns:p14="http://schemas.microsoft.com/office/powerpoint/2010/main" xmlns="" val="96824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Elbow 22">
            <a:extLst>
              <a:ext uri="{FF2B5EF4-FFF2-40B4-BE49-F238E27FC236}">
                <a16:creationId xmlns:a16="http://schemas.microsoft.com/office/drawing/2014/main" xmlns="" id="{16300FB0-89F3-2516-1A36-7ED174B61CA9}"/>
              </a:ext>
            </a:extLst>
          </p:cNvPr>
          <p:cNvCxnSpPr>
            <a:cxnSpLocks/>
            <a:stCxn id="17" idx="4"/>
            <a:endCxn id="7" idx="1"/>
          </p:cNvCxnSpPr>
          <p:nvPr/>
        </p:nvCxnSpPr>
        <p:spPr>
          <a:xfrm rot="16200000" flipH="1">
            <a:off x="1867333" y="4254282"/>
            <a:ext cx="1719266" cy="1992804"/>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xmlns="" id="{60007497-4783-1DF7-AE6E-DB8F8C3EB15A}"/>
              </a:ext>
            </a:extLst>
          </p:cNvPr>
          <p:cNvCxnSpPr>
            <a:cxnSpLocks/>
            <a:endCxn id="13" idx="1"/>
          </p:cNvCxnSpPr>
          <p:nvPr/>
        </p:nvCxnSpPr>
        <p:spPr>
          <a:xfrm rot="5400000" flipH="1" flipV="1">
            <a:off x="2071795" y="961661"/>
            <a:ext cx="1312849" cy="1990298"/>
          </a:xfrm>
          <a:prstGeom prst="bentConnector2">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A90F71BD-2130-C4E2-147B-7E1C3BAC26D6}"/>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2A3BD47-6DE7-9FB2-F4DF-847C0B0B47C0}"/>
              </a:ext>
            </a:extLst>
          </p:cNvPr>
          <p:cNvSpPr/>
          <p:nvPr/>
        </p:nvSpPr>
        <p:spPr>
          <a:xfrm>
            <a:off x="377511" y="-649559"/>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3723368" y="5750317"/>
            <a:ext cx="7812000" cy="720000"/>
          </a:xfrm>
          <a:prstGeom prst="rect">
            <a:avLst/>
          </a:prstGeom>
          <a:solidFill>
            <a:schemeClr val="bg1"/>
          </a:solidFill>
          <a:ln>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Infrastructure asset management is viewed as an important opportunity to improve the capacity of local and provincial government to systematically manage assets over entire lifecycles and within a broader asset portfolio</a:t>
            </a:r>
            <a:endParaRPr lang="en-ZA" sz="14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3723368" y="3513790"/>
            <a:ext cx="7811999" cy="1244005"/>
          </a:xfrm>
          <a:prstGeom prst="rect">
            <a:avLst/>
          </a:prstGeom>
          <a:solidFill>
            <a:schemeClr val="bg1"/>
          </a:solidFill>
          <a:ln>
            <a:solidFill>
              <a:srgbClr val="82B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New freight corridors (intermodal logistics hubs) are developed that enable goods to move seamlessly and quickly to their destinations with minimal delays, in the process contributing to spatial transformation in the province. A portfolio of ports (sea, air and inland) is developed, serving the economy that have the necessary efficiency, focus and capacity to deliver goods to their destinations quickly and efficiently</a:t>
            </a:r>
            <a:endParaRPr lang="en-ZA" sz="14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3723368" y="4894057"/>
            <a:ext cx="7812000" cy="720000"/>
          </a:xfrm>
          <a:prstGeom prst="rect">
            <a:avLst/>
          </a:prstGeom>
          <a:solidFill>
            <a:schemeClr val="bg1"/>
          </a:solidFill>
          <a:ln>
            <a:solidFill>
              <a:srgbClr val="71A1A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Circular infrastructure is advanced, enabling circular economy activity (e.g., re-use, recycle or recover waste), and minimising the amount of material used across the infrastructure lifecycle or value chain</a:t>
            </a:r>
            <a:endParaRPr lang="en-ZA" sz="1400" dirty="0" err="1">
              <a:solidFill>
                <a:schemeClr val="tx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3723368" y="2824649"/>
            <a:ext cx="7812000" cy="552879"/>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Current government assets (land, etc.) are identified and used as infrastructure catalysts for economic and/or social change</a:t>
            </a:r>
            <a:endParaRPr lang="en-ZA" sz="14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3723368" y="1796647"/>
            <a:ext cx="7812000" cy="89174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The competitiveness of the economy and its associated sectors is improved through targeted infrastructure investment and ease-of-doing-business response for development, identifying and delivering catalytic infrastructure that will contribute to the development of the economy</a:t>
            </a:r>
            <a:endParaRPr lang="en-ZA" sz="1400" dirty="0" err="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xmlns="" id="{B4C13819-B096-4A81-6591-C5C4D142B4D1}"/>
              </a:ext>
            </a:extLst>
          </p:cNvPr>
          <p:cNvSpPr>
            <a:spLocks noGrp="1"/>
          </p:cNvSpPr>
          <p:nvPr>
            <p:ph type="title"/>
          </p:nvPr>
        </p:nvSpPr>
        <p:spPr>
          <a:xfrm>
            <a:off x="393701" y="180976"/>
            <a:ext cx="11462940" cy="559256"/>
          </a:xfrm>
        </p:spPr>
        <p:txBody>
          <a:bodyPr/>
          <a:lstStyle/>
          <a:p>
            <a:r>
              <a:rPr lang="en-GB" dirty="0"/>
              <a:t>Infrastructure and Connected Economy</a:t>
            </a:r>
            <a:endParaRPr lang="en-ZA" dirty="0"/>
          </a:p>
        </p:txBody>
      </p:sp>
      <p:sp>
        <p:nvSpPr>
          <p:cNvPr id="13" name="Rectangle 12">
            <a:extLst>
              <a:ext uri="{FF2B5EF4-FFF2-40B4-BE49-F238E27FC236}">
                <a16:creationId xmlns:a16="http://schemas.microsoft.com/office/drawing/2014/main" xmlns="" id="{6848E7A0-DAC6-C1F9-53B2-83126F67A5B3}"/>
              </a:ext>
            </a:extLst>
          </p:cNvPr>
          <p:cNvSpPr/>
          <p:nvPr/>
        </p:nvSpPr>
        <p:spPr>
          <a:xfrm>
            <a:off x="3723368" y="940385"/>
            <a:ext cx="7812000" cy="720000"/>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Government spending on infrastructure is used as a stimulus to encourage spatial transformation and broader ecosystem investment, benefitting the economy and communities accordingly</a:t>
            </a:r>
          </a:p>
        </p:txBody>
      </p:sp>
      <p:sp>
        <p:nvSpPr>
          <p:cNvPr id="18" name="Oval 17">
            <a:extLst>
              <a:ext uri="{FF2B5EF4-FFF2-40B4-BE49-F238E27FC236}">
                <a16:creationId xmlns:a16="http://schemas.microsoft.com/office/drawing/2014/main" xmlns="" id="{02FFA171-A071-51D9-8E52-30D30616A408}"/>
              </a:ext>
            </a:extLst>
          </p:cNvPr>
          <p:cNvSpPr/>
          <p:nvPr/>
        </p:nvSpPr>
        <p:spPr>
          <a:xfrm>
            <a:off x="1628621" y="1202309"/>
            <a:ext cx="203886" cy="215745"/>
          </a:xfrm>
          <a:prstGeom prst="ellipse">
            <a:avLst/>
          </a:prstGeom>
          <a:solidFill>
            <a:schemeClr val="bg1"/>
          </a:solidFill>
          <a:ln w="571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xmlns="" id="{346E35D3-E9F6-CEC8-ACCE-565D15A2AC72}"/>
              </a:ext>
            </a:extLst>
          </p:cNvPr>
          <p:cNvSpPr/>
          <p:nvPr/>
        </p:nvSpPr>
        <p:spPr>
          <a:xfrm>
            <a:off x="1628621" y="6011567"/>
            <a:ext cx="203886" cy="215745"/>
          </a:xfrm>
          <a:prstGeom prst="ellipse">
            <a:avLst/>
          </a:prstGeom>
          <a:solidFill>
            <a:schemeClr val="bg1"/>
          </a:solidFill>
          <a:ln w="571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BBF8FC8D-FA55-B0EC-D161-7FB558C6C563}"/>
              </a:ext>
            </a:extLst>
          </p:cNvPr>
          <p:cNvGrpSpPr/>
          <p:nvPr/>
        </p:nvGrpSpPr>
        <p:grpSpPr>
          <a:xfrm>
            <a:off x="844444" y="2650143"/>
            <a:ext cx="1772239" cy="1740908"/>
            <a:chOff x="838986" y="2378605"/>
            <a:chExt cx="1772239" cy="1740908"/>
          </a:xfrm>
        </p:grpSpPr>
        <p:grpSp>
          <p:nvGrpSpPr>
            <p:cNvPr id="4" name="Group 3">
              <a:extLst>
                <a:ext uri="{FF2B5EF4-FFF2-40B4-BE49-F238E27FC236}">
                  <a16:creationId xmlns:a16="http://schemas.microsoft.com/office/drawing/2014/main" xmlns="" id="{73A442BE-3E0D-B258-E5EA-3D5C8563A915}"/>
                </a:ext>
              </a:extLst>
            </p:cNvPr>
            <p:cNvGrpSpPr/>
            <p:nvPr/>
          </p:nvGrpSpPr>
          <p:grpSpPr>
            <a:xfrm>
              <a:off x="838986" y="2378605"/>
              <a:ext cx="1772239" cy="1740908"/>
              <a:chOff x="4280560" y="1075588"/>
              <a:chExt cx="2705867" cy="2605564"/>
            </a:xfrm>
          </p:grpSpPr>
          <p:sp>
            <p:nvSpPr>
              <p:cNvPr id="14" name="Arrow: Down 13">
                <a:extLst>
                  <a:ext uri="{FF2B5EF4-FFF2-40B4-BE49-F238E27FC236}">
                    <a16:creationId xmlns:a16="http://schemas.microsoft.com/office/drawing/2014/main" xmlns="" id="{44498986-6E88-983C-D576-655544C38F68}"/>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032B2DD6-08D6-6B16-BED8-A29D12CB557F}"/>
                  </a:ext>
                </a:extLst>
              </p:cNvPr>
              <p:cNvGrpSpPr/>
              <p:nvPr/>
            </p:nvGrpSpPr>
            <p:grpSpPr>
              <a:xfrm>
                <a:off x="4280560" y="1075588"/>
                <a:ext cx="2705867" cy="2605564"/>
                <a:chOff x="914401" y="4099484"/>
                <a:chExt cx="1656000" cy="1656000"/>
              </a:xfrm>
            </p:grpSpPr>
            <p:sp>
              <p:nvSpPr>
                <p:cNvPr id="17" name="Oval 16">
                  <a:extLst>
                    <a:ext uri="{FF2B5EF4-FFF2-40B4-BE49-F238E27FC236}">
                      <a16:creationId xmlns:a16="http://schemas.microsoft.com/office/drawing/2014/main" xmlns="" id="{71C01BEA-80C8-D389-D059-F1D9F3599316}"/>
                    </a:ext>
                  </a:extLst>
                </p:cNvPr>
                <p:cNvSpPr/>
                <p:nvPr/>
              </p:nvSpPr>
              <p:spPr>
                <a:xfrm>
                  <a:off x="914401" y="4099484"/>
                  <a:ext cx="1656000" cy="1656000"/>
                </a:xfrm>
                <a:prstGeom prst="ellipse">
                  <a:avLst/>
                </a:prstGeom>
                <a:solidFill>
                  <a:srgbClr val="C00000"/>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xmlns="" id="{40392791-3F0E-9106-7144-E73C23AE58AD}"/>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D52DF74E-7034-05DB-7C65-C36381480FFF}"/>
                    </a:ext>
                  </a:extLst>
                </p:cNvPr>
                <p:cNvSpPr txBox="1"/>
                <p:nvPr/>
              </p:nvSpPr>
              <p:spPr>
                <a:xfrm>
                  <a:off x="1079919" y="4826445"/>
                  <a:ext cx="1373051" cy="576348"/>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Picture of Success</a:t>
                  </a:r>
                  <a:endParaRPr lang="en-GB" sz="2400" b="1" dirty="0">
                    <a:latin typeface="Arial" panose="020B0604020202020204" pitchFamily="34" charset="0"/>
                    <a:ea typeface="Tahoma" panose="020B0604030504040204" pitchFamily="34" charset="0"/>
                    <a:cs typeface="Arial" panose="020B0604020202020204" pitchFamily="34" charset="0"/>
                  </a:endParaRPr>
                </a:p>
              </p:txBody>
            </p:sp>
          </p:grpSp>
        </p:grpSp>
        <p:pic>
          <p:nvPicPr>
            <p:cNvPr id="9" name="Picture 8" descr="Icon&#10;&#10;Description automatically generated">
              <a:extLst>
                <a:ext uri="{FF2B5EF4-FFF2-40B4-BE49-F238E27FC236}">
                  <a16:creationId xmlns:a16="http://schemas.microsoft.com/office/drawing/2014/main" xmlns="" id="{8784F008-0899-6E5B-35B7-36A25A02F70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04529" y="2718156"/>
              <a:ext cx="447582" cy="447582"/>
            </a:xfrm>
            <a:prstGeom prst="rect">
              <a:avLst/>
            </a:prstGeom>
          </p:spPr>
        </p:pic>
      </p:grpSp>
    </p:spTree>
    <p:extLst>
      <p:ext uri="{BB962C8B-B14F-4D97-AF65-F5344CB8AC3E}">
        <p14:creationId xmlns:p14="http://schemas.microsoft.com/office/powerpoint/2010/main" xmlns="" val="3942882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93701" y="867283"/>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2052807C-2EC9-9187-52E2-3BB8229BA05B}"/>
              </a:ext>
            </a:extLst>
          </p:cNvPr>
          <p:cNvGrpSpPr/>
          <p:nvPr/>
        </p:nvGrpSpPr>
        <p:grpSpPr>
          <a:xfrm>
            <a:off x="104782" y="787321"/>
            <a:ext cx="4032000" cy="3495430"/>
            <a:chOff x="3170419" y="577062"/>
            <a:chExt cx="4032000" cy="3401785"/>
          </a:xfrm>
        </p:grpSpPr>
        <p:sp>
          <p:nvSpPr>
            <p:cNvPr id="30" name="Rectangle 29">
              <a:extLst>
                <a:ext uri="{FF2B5EF4-FFF2-40B4-BE49-F238E27FC236}">
                  <a16:creationId xmlns:a16="http://schemas.microsoft.com/office/drawing/2014/main" xmlns="" id="{592F1F01-70BB-A3BE-19FE-2B603E60C159}"/>
                </a:ext>
              </a:extLst>
            </p:cNvPr>
            <p:cNvSpPr/>
            <p:nvPr/>
          </p:nvSpPr>
          <p:spPr>
            <a:xfrm>
              <a:off x="3170419" y="824625"/>
              <a:ext cx="4032000" cy="3154222"/>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0000"/>
                  </a:solidFill>
                  <a:latin typeface="Arial" panose="020B0604020202020204" pitchFamily="34" charset="0"/>
                  <a:ea typeface="Calibri" panose="020F0502020204030204" pitchFamily="34" charset="0"/>
                </a:rPr>
                <a:t>Coordinated planning </a:t>
              </a:r>
            </a:p>
            <a:p>
              <a:pPr algn="ctr"/>
              <a:r>
                <a:rPr lang="en-GB" sz="1500" b="1" dirty="0">
                  <a:solidFill>
                    <a:srgbClr val="FF0000"/>
                  </a:solidFill>
                  <a:latin typeface="Arial" panose="020B0604020202020204" pitchFamily="34" charset="0"/>
                  <a:ea typeface="Calibri" panose="020F0502020204030204" pitchFamily="34" charset="0"/>
                </a:rPr>
                <a:t>and strengthened ecosystem</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Developing a Western Cape infrastructure framework incorporating 50% economic growth of the economy by 2035 </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Better aligning planning units of economic cluster departments, municipalities and infrastructure implementors, and establishing a provincial multi-sectoral infrastructure planning and coordination committee or commission</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Establishing a well-capacitated data management and infrastructure monitoring system and economic intelligence capability (economic IQ)</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Strengthening the ecosystems between government and the private sector along and across various infrastructure verticals or themes</a:t>
              </a:r>
            </a:p>
          </p:txBody>
        </p:sp>
        <p:sp>
          <p:nvSpPr>
            <p:cNvPr id="9" name="Oval 8">
              <a:extLst>
                <a:ext uri="{FF2B5EF4-FFF2-40B4-BE49-F238E27FC236}">
                  <a16:creationId xmlns:a16="http://schemas.microsoft.com/office/drawing/2014/main" xmlns="" id="{CE20851C-3E31-9D74-4460-355265BF3E89}"/>
                </a:ext>
              </a:extLst>
            </p:cNvPr>
            <p:cNvSpPr/>
            <p:nvPr/>
          </p:nvSpPr>
          <p:spPr>
            <a:xfrm>
              <a:off x="3170419" y="577062"/>
              <a:ext cx="396000" cy="396000"/>
            </a:xfrm>
            <a:prstGeom prst="ellipse">
              <a:avLst/>
            </a:prstGeom>
            <a:solidFill>
              <a:srgbClr val="E62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xmlns="" id="{B4CCC083-14C0-CA45-5D51-99BA8897D952}"/>
              </a:ext>
            </a:extLst>
          </p:cNvPr>
          <p:cNvGrpSpPr/>
          <p:nvPr/>
        </p:nvGrpSpPr>
        <p:grpSpPr>
          <a:xfrm>
            <a:off x="4220692" y="797489"/>
            <a:ext cx="4032000" cy="3485361"/>
            <a:chOff x="8172457" y="542132"/>
            <a:chExt cx="4032000" cy="3485361"/>
          </a:xfrm>
        </p:grpSpPr>
        <p:sp>
          <p:nvSpPr>
            <p:cNvPr id="2" name="Rectangle 1">
              <a:extLst>
                <a:ext uri="{FF2B5EF4-FFF2-40B4-BE49-F238E27FC236}">
                  <a16:creationId xmlns:a16="http://schemas.microsoft.com/office/drawing/2014/main" xmlns="" id="{4EBCBCFF-B23B-0BF6-F28C-37F496B1BEEC}"/>
                </a:ext>
              </a:extLst>
            </p:cNvPr>
            <p:cNvSpPr/>
            <p:nvPr/>
          </p:nvSpPr>
          <p:spPr>
            <a:xfrm>
              <a:off x="8172457" y="797856"/>
              <a:ext cx="4032000" cy="3229637"/>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Ease-of-doing government </a:t>
              </a:r>
            </a:p>
            <a:p>
              <a:pPr algn="ctr"/>
              <a:r>
                <a:rPr lang="en-GB" sz="1500" b="1" dirty="0">
                  <a:solidFill>
                    <a:srgbClr val="000099"/>
                  </a:solidFill>
                  <a:latin typeface="Arial" panose="020B0604020202020204" pitchFamily="34" charset="0"/>
                  <a:ea typeface="Calibri" panose="020F0502020204030204" pitchFamily="34" charset="0"/>
                </a:rPr>
                <a:t>for accelerated delivery and</a:t>
              </a:r>
            </a:p>
            <a:p>
              <a:pPr algn="ctr"/>
              <a:r>
                <a:rPr lang="en-GB" sz="1500" b="1" dirty="0">
                  <a:solidFill>
                    <a:srgbClr val="000099"/>
                  </a:solidFill>
                  <a:latin typeface="Arial" panose="020B0604020202020204" pitchFamily="34" charset="0"/>
                  <a:ea typeface="Calibri" panose="020F0502020204030204" pitchFamily="34" charset="0"/>
                </a:rPr>
                <a:t> management of infrastructure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Overcoming PFMA and MFMA constraints and developing bespoke governance and supply-chain management (SCM) models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 AI and predictive analytics enabled technology platform to model the optimal supply and demand for infrastructure</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Reviewing infrastructure-related legislation and regulations (including international benchmarking) with the aim of providing evidence-based advocacy for legislative and regulatory change, including a regulatory sandbox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Building the capacity and capability of municipal officials, including systemic solutions</a:t>
              </a:r>
            </a:p>
          </p:txBody>
        </p:sp>
        <p:sp>
          <p:nvSpPr>
            <p:cNvPr id="10" name="Oval 9">
              <a:extLst>
                <a:ext uri="{FF2B5EF4-FFF2-40B4-BE49-F238E27FC236}">
                  <a16:creationId xmlns:a16="http://schemas.microsoft.com/office/drawing/2014/main" xmlns="" id="{E9F66756-65F1-BE25-42F3-67A6D53179D1}"/>
                </a:ext>
              </a:extLst>
            </p:cNvPr>
            <p:cNvSpPr/>
            <p:nvPr/>
          </p:nvSpPr>
          <p:spPr>
            <a:xfrm>
              <a:off x="8172457" y="542132"/>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xmlns="" id="{8FB94B9E-3315-6829-B067-8DCADFEE9379}"/>
              </a:ext>
            </a:extLst>
          </p:cNvPr>
          <p:cNvGrpSpPr/>
          <p:nvPr/>
        </p:nvGrpSpPr>
        <p:grpSpPr>
          <a:xfrm>
            <a:off x="8336602" y="771221"/>
            <a:ext cx="3790328" cy="3520886"/>
            <a:chOff x="3170419" y="3922733"/>
            <a:chExt cx="3520312" cy="2954865"/>
          </a:xfrm>
        </p:grpSpPr>
        <p:sp>
          <p:nvSpPr>
            <p:cNvPr id="21" name="Rectangle 20">
              <a:extLst>
                <a:ext uri="{FF2B5EF4-FFF2-40B4-BE49-F238E27FC236}">
                  <a16:creationId xmlns:a16="http://schemas.microsoft.com/office/drawing/2014/main" xmlns="" id="{B58A92CE-CFC2-A151-5076-8D15FCB52458}"/>
                </a:ext>
              </a:extLst>
            </p:cNvPr>
            <p:cNvSpPr/>
            <p:nvPr/>
          </p:nvSpPr>
          <p:spPr>
            <a:xfrm>
              <a:off x="3170419" y="4157184"/>
              <a:ext cx="3520312" cy="2720414"/>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82B000"/>
                  </a:solidFill>
                  <a:latin typeface="Arial" panose="020B0604020202020204" pitchFamily="34" charset="0"/>
                  <a:ea typeface="Calibri" panose="020F0502020204030204" pitchFamily="34" charset="0"/>
                </a:rPr>
                <a:t>Infrastructure as a catalyst for targeted economic growth opportunities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private-sector and community-led models for business infrastructure which includes  initiating pilot t township initiatives,  exploring high street models, &amp; address the lack of tenure and title deeds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under-utilised WCG buildings and land that can be for targeted growth opportunities.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apprenticeships and semi-skills through expanding contracted in-house capacity</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and strengthening approaches to urban planning, design and development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Driving spatial transformation through enabling and fast-tracking housing development for mixed use and mixed income</a:t>
              </a:r>
            </a:p>
          </p:txBody>
        </p:sp>
        <p:sp>
          <p:nvSpPr>
            <p:cNvPr id="11" name="Oval 10">
              <a:extLst>
                <a:ext uri="{FF2B5EF4-FFF2-40B4-BE49-F238E27FC236}">
                  <a16:creationId xmlns:a16="http://schemas.microsoft.com/office/drawing/2014/main" xmlns="" id="{9B2501A0-A590-39D8-6942-BD51267A5058}"/>
                </a:ext>
              </a:extLst>
            </p:cNvPr>
            <p:cNvSpPr/>
            <p:nvPr/>
          </p:nvSpPr>
          <p:spPr>
            <a:xfrm>
              <a:off x="3170419" y="3922733"/>
              <a:ext cx="367790" cy="332339"/>
            </a:xfrm>
            <a:prstGeom prst="ellipse">
              <a:avLst/>
            </a:prstGeom>
            <a:solidFill>
              <a:srgbClr val="82B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3</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784FB1CB-16CE-69CD-42D9-44D4B6A1D384}"/>
              </a:ext>
            </a:extLst>
          </p:cNvPr>
          <p:cNvGrpSpPr/>
          <p:nvPr/>
        </p:nvGrpSpPr>
        <p:grpSpPr>
          <a:xfrm>
            <a:off x="279523" y="4366950"/>
            <a:ext cx="5400000" cy="2389891"/>
            <a:chOff x="3278616" y="5027316"/>
            <a:chExt cx="5400000" cy="2389891"/>
          </a:xfrm>
        </p:grpSpPr>
        <p:sp>
          <p:nvSpPr>
            <p:cNvPr id="32" name="Rectangle 31">
              <a:extLst>
                <a:ext uri="{FF2B5EF4-FFF2-40B4-BE49-F238E27FC236}">
                  <a16:creationId xmlns:a16="http://schemas.microsoft.com/office/drawing/2014/main" xmlns="" id="{C3D051E6-1F10-5F8E-C5FF-57A0F8F234F0}"/>
                </a:ext>
              </a:extLst>
            </p:cNvPr>
            <p:cNvSpPr/>
            <p:nvPr/>
          </p:nvSpPr>
          <p:spPr>
            <a:xfrm>
              <a:off x="3278616" y="5225316"/>
              <a:ext cx="5400000" cy="2191891"/>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Harness the opportunities in digital and hybrid infrastructure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Rolling out the next phase of the Western Cape Government’s broadband programme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Addressing ease-of-doing business with respect to access to way leaves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Accelerating the rollout of Digital Access Centres.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Providing laptops to all Grade 8s in two rural towns as a pilot project</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Driving business and citizen uptake through the digitisation of government services and procurement processes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Making government data open and accessible to businesses and academia. </a:t>
              </a:r>
            </a:p>
          </p:txBody>
        </p:sp>
        <p:sp>
          <p:nvSpPr>
            <p:cNvPr id="20" name="Oval 19">
              <a:extLst>
                <a:ext uri="{FF2B5EF4-FFF2-40B4-BE49-F238E27FC236}">
                  <a16:creationId xmlns:a16="http://schemas.microsoft.com/office/drawing/2014/main" xmlns="" id="{0D4746F3-C4DF-6CD5-A4D7-C72BED6FE471}"/>
                </a:ext>
              </a:extLst>
            </p:cNvPr>
            <p:cNvSpPr/>
            <p:nvPr/>
          </p:nvSpPr>
          <p:spPr>
            <a:xfrm>
              <a:off x="3301875" y="5027316"/>
              <a:ext cx="396000"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4</a:t>
              </a:r>
              <a:endParaRPr lang="en-ZA" sz="1600" b="1" dirty="0" err="1">
                <a:solidFill>
                  <a:schemeClr val="tx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FC9B1F3C-8906-6A93-763A-4DFCD0D176C5}"/>
              </a:ext>
            </a:extLst>
          </p:cNvPr>
          <p:cNvGrpSpPr/>
          <p:nvPr/>
        </p:nvGrpSpPr>
        <p:grpSpPr>
          <a:xfrm>
            <a:off x="6157024" y="4292106"/>
            <a:ext cx="5659047" cy="2457467"/>
            <a:chOff x="10112031" y="3323218"/>
            <a:chExt cx="5659047" cy="2457467"/>
          </a:xfrm>
        </p:grpSpPr>
        <p:sp>
          <p:nvSpPr>
            <p:cNvPr id="4" name="Rectangle 3">
              <a:extLst>
                <a:ext uri="{FF2B5EF4-FFF2-40B4-BE49-F238E27FC236}">
                  <a16:creationId xmlns:a16="http://schemas.microsoft.com/office/drawing/2014/main" xmlns="" id="{0BE2EB15-07BA-0685-2B70-7FCAA7A7239F}"/>
                </a:ext>
              </a:extLst>
            </p:cNvPr>
            <p:cNvSpPr/>
            <p:nvPr/>
          </p:nvSpPr>
          <p:spPr>
            <a:xfrm>
              <a:off x="10119078" y="3588793"/>
              <a:ext cx="5652000" cy="2191892"/>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6C006C"/>
                  </a:solidFill>
                  <a:effectLst/>
                  <a:latin typeface="Arial" panose="020B0604020202020204" pitchFamily="34" charset="0"/>
                  <a:ea typeface="Calibri" panose="020F0502020204030204" pitchFamily="34" charset="0"/>
                </a:rPr>
                <a:t>Logistics &amp; mobility</a:t>
              </a:r>
            </a:p>
            <a:p>
              <a:pPr marL="171450" indent="-171450">
                <a:buClr>
                  <a:srgbClr val="C00000"/>
                </a:buClr>
                <a:buFont typeface="Symbol" panose="05050102010706020507" pitchFamily="18" charset="2"/>
                <a:buChar char="·"/>
              </a:pPr>
              <a:endParaRPr lang="en-GB" sz="1200" dirty="0">
                <a:solidFill>
                  <a:schemeClr val="tx1"/>
                </a:solidFill>
                <a:latin typeface="Arial" panose="020B0604020202020204" pitchFamily="34" charset="0"/>
                <a:cs typeface="Arial" panose="020B0604020202020204" pitchFamily="34" charset="0"/>
              </a:endParaRP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Championing catalytic logistics initiatives that stimulate economic growth, deliver infrastructure solutions and positively impact spatial patterns</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Working collaboratively with Transnet and partners to address the current challenges at the Cape Town port/container terminal.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Explore, among others, the introduction of a cashless payment system to be used in taxis and buses to promote productivity</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Seeking devolution of the PRASA Metrorail function and the development of PPP concession approaches to public transport development </a:t>
              </a:r>
            </a:p>
            <a:p>
              <a:pPr marL="171450" indent="-171450">
                <a:buClr>
                  <a:srgbClr val="6C006C"/>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Introducing new mobility solutions and/or positively impacting spatial patterns</a:t>
              </a:r>
            </a:p>
          </p:txBody>
        </p:sp>
        <p:sp>
          <p:nvSpPr>
            <p:cNvPr id="13" name="Oval 12">
              <a:extLst>
                <a:ext uri="{FF2B5EF4-FFF2-40B4-BE49-F238E27FC236}">
                  <a16:creationId xmlns:a16="http://schemas.microsoft.com/office/drawing/2014/main" xmlns="" id="{A53E0434-49E9-898C-4F49-6EF5B74CE2C9}"/>
                </a:ext>
              </a:extLst>
            </p:cNvPr>
            <p:cNvSpPr/>
            <p:nvPr/>
          </p:nvSpPr>
          <p:spPr>
            <a:xfrm>
              <a:off x="10112031" y="3323218"/>
              <a:ext cx="436398" cy="432063"/>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29" name="Title 2">
            <a:extLst>
              <a:ext uri="{FF2B5EF4-FFF2-40B4-BE49-F238E27FC236}">
                <a16:creationId xmlns:a16="http://schemas.microsoft.com/office/drawing/2014/main" xmlns="" id="{F5FCB1FC-DFF8-B3BB-6FDF-864513B1EEDC}"/>
              </a:ext>
            </a:extLst>
          </p:cNvPr>
          <p:cNvSpPr>
            <a:spLocks noGrp="1"/>
          </p:cNvSpPr>
          <p:nvPr>
            <p:ph type="title"/>
          </p:nvPr>
        </p:nvSpPr>
        <p:spPr>
          <a:xfrm>
            <a:off x="393701" y="180976"/>
            <a:ext cx="11462940" cy="559256"/>
          </a:xfrm>
        </p:spPr>
        <p:txBody>
          <a:bodyPr/>
          <a:lstStyle/>
          <a:p>
            <a:r>
              <a:rPr lang="en-GB" dirty="0"/>
              <a:t>Infrastructure and Connected Economy Themes and Interventions</a:t>
            </a:r>
            <a:endParaRPr lang="en-ZA" dirty="0"/>
          </a:p>
        </p:txBody>
      </p:sp>
    </p:spTree>
    <p:extLst>
      <p:ext uri="{BB962C8B-B14F-4D97-AF65-F5344CB8AC3E}">
        <p14:creationId xmlns:p14="http://schemas.microsoft.com/office/powerpoint/2010/main" xmlns="" val="313216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5973170" y="1707780"/>
            <a:ext cx="5405049" cy="2976951"/>
          </a:xfrm>
        </p:spPr>
        <p:txBody>
          <a:bodyPr wrap="square">
            <a:spAutoFit/>
          </a:bodyPr>
          <a:lstStyle/>
          <a:p>
            <a:r>
              <a:rPr lang="en-GB" b="1" dirty="0"/>
              <a:t>Priority Focus Area 7: Improved Access to Economic Opportunities and Employability </a:t>
            </a:r>
            <a:r>
              <a:rPr lang="en-GB" sz="2800" b="1" dirty="0"/>
              <a:t>(skills and education, transport, housing, etc.)</a:t>
            </a:r>
            <a:endParaRPr lang="en-ZA" b="1" dirty="0"/>
          </a:p>
        </p:txBody>
      </p:sp>
      <p:pic>
        <p:nvPicPr>
          <p:cNvPr id="3" name="Picture 2">
            <a:extLst>
              <a:ext uri="{FF2B5EF4-FFF2-40B4-BE49-F238E27FC236}">
                <a16:creationId xmlns:a16="http://schemas.microsoft.com/office/drawing/2014/main" xmlns="" id="{4E88A503-FA1A-56B1-53E1-E155DFE619B8}"/>
              </a:ext>
            </a:extLst>
          </p:cNvPr>
          <p:cNvPicPr>
            <a:picLocks noChangeAspect="1"/>
          </p:cNvPicPr>
          <p:nvPr/>
        </p:nvPicPr>
        <p:blipFill>
          <a:blip r:embed="rId2" cstate="print"/>
          <a:stretch>
            <a:fillRect/>
          </a:stretch>
        </p:blipFill>
        <p:spPr>
          <a:xfrm>
            <a:off x="1564487" y="832227"/>
            <a:ext cx="3670746" cy="5193545"/>
          </a:xfrm>
          <a:prstGeom prst="rect">
            <a:avLst/>
          </a:prstGeom>
        </p:spPr>
      </p:pic>
    </p:spTree>
    <p:extLst>
      <p:ext uri="{BB962C8B-B14F-4D97-AF65-F5344CB8AC3E}">
        <p14:creationId xmlns:p14="http://schemas.microsoft.com/office/powerpoint/2010/main" xmlns="" val="3891740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xmlns="" id="{78635CA2-91BA-56C8-339C-60E8C268AFC2}"/>
              </a:ext>
            </a:extLst>
          </p:cNvPr>
          <p:cNvSpPr>
            <a:spLocks noGrp="1"/>
          </p:cNvSpPr>
          <p:nvPr>
            <p:ph type="title"/>
          </p:nvPr>
        </p:nvSpPr>
        <p:spPr>
          <a:xfrm>
            <a:off x="393701" y="180976"/>
            <a:ext cx="11462940" cy="559256"/>
          </a:xfrm>
        </p:spPr>
        <p:txBody>
          <a:bodyPr/>
          <a:lstStyle/>
          <a:p>
            <a:r>
              <a:rPr lang="en-GB" dirty="0"/>
              <a:t>Improved Access to Economic Opportunities and Employability </a:t>
            </a:r>
            <a:endParaRPr lang="en-ZA" dirty="0"/>
          </a:p>
        </p:txBody>
      </p:sp>
      <p:sp>
        <p:nvSpPr>
          <p:cNvPr id="11" name="TextBox 10">
            <a:extLst>
              <a:ext uri="{FF2B5EF4-FFF2-40B4-BE49-F238E27FC236}">
                <a16:creationId xmlns:a16="http://schemas.microsoft.com/office/drawing/2014/main" xmlns="" id="{45CAEA9C-CCB9-56B8-F4BF-F04E86E05D6A}"/>
              </a:ext>
            </a:extLst>
          </p:cNvPr>
          <p:cNvSpPr txBox="1"/>
          <p:nvPr/>
        </p:nvSpPr>
        <p:spPr>
          <a:xfrm>
            <a:off x="6312377" y="3187049"/>
            <a:ext cx="5355450" cy="286682"/>
          </a:xfrm>
          <a:prstGeom prst="rect">
            <a:avLst/>
          </a:prstGeom>
          <a:noFill/>
        </p:spPr>
        <p:txBody>
          <a:bodyPr wrap="square">
            <a:spAutoFit/>
          </a:bodyPr>
          <a:lstStyle/>
          <a:p>
            <a:pPr algn="just">
              <a:lnSpc>
                <a:spcPct val="115000"/>
              </a:lnSpc>
              <a:spcAft>
                <a:spcPts val="600"/>
              </a:spcAft>
            </a:pPr>
            <a:r>
              <a:rPr lang="en-GB" sz="1200" b="1" dirty="0">
                <a:solidFill>
                  <a:srgbClr val="3B3838"/>
                </a:solidFill>
                <a:effectLst/>
                <a:latin typeface="Arial" panose="020B0604020202020204" pitchFamily="34" charset="0"/>
                <a:ea typeface="Calibri" panose="020F0502020204030204" pitchFamily="34" charset="0"/>
              </a:rPr>
              <a:t>Actual and budgeted national GFCF as % of GDP</a:t>
            </a:r>
            <a:endParaRPr lang="en-ZA" sz="1200" b="1" dirty="0">
              <a:solidFill>
                <a:srgbClr val="3B3838"/>
              </a:solidFill>
              <a:effectLst/>
              <a:latin typeface="Arial" panose="020B0604020202020204" pitchFamily="34" charset="0"/>
              <a:ea typeface="Calibri" panose="020F0502020204030204" pitchFamily="34" charset="0"/>
            </a:endParaRPr>
          </a:p>
        </p:txBody>
      </p:sp>
      <p:pic>
        <p:nvPicPr>
          <p:cNvPr id="4" name="Picture 6">
            <a:extLst>
              <a:ext uri="{FF2B5EF4-FFF2-40B4-BE49-F238E27FC236}">
                <a16:creationId xmlns:a16="http://schemas.microsoft.com/office/drawing/2014/main" xmlns="" id="{293A595F-B184-89AC-2224-3A7366EC23E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62077" y="3643720"/>
            <a:ext cx="3121666" cy="204913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E85B2665-05D5-2967-CBAF-2D19704CEB4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118317" y="3600469"/>
            <a:ext cx="2989895" cy="213563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a:extLst>
              <a:ext uri="{FF2B5EF4-FFF2-40B4-BE49-F238E27FC236}">
                <a16:creationId xmlns:a16="http://schemas.microsoft.com/office/drawing/2014/main" xmlns="" id="{E2BB358E-2613-F33B-E69F-F531F0E6091D}"/>
              </a:ext>
            </a:extLst>
          </p:cNvPr>
          <p:cNvSpPr/>
          <p:nvPr/>
        </p:nvSpPr>
        <p:spPr>
          <a:xfrm>
            <a:off x="6208055" y="1390607"/>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it matters</a:t>
            </a:r>
          </a:p>
        </p:txBody>
      </p:sp>
      <p:sp>
        <p:nvSpPr>
          <p:cNvPr id="10" name="Content Placeholder 2">
            <a:extLst>
              <a:ext uri="{FF2B5EF4-FFF2-40B4-BE49-F238E27FC236}">
                <a16:creationId xmlns:a16="http://schemas.microsoft.com/office/drawing/2014/main" xmlns="" id="{A5DB53D5-BF86-EF06-6BD9-E97925F09F1B}"/>
              </a:ext>
            </a:extLst>
          </p:cNvPr>
          <p:cNvSpPr txBox="1">
            <a:spLocks/>
          </p:cNvSpPr>
          <p:nvPr/>
        </p:nvSpPr>
        <p:spPr>
          <a:xfrm>
            <a:off x="6312377" y="1831692"/>
            <a:ext cx="5286299" cy="782870"/>
          </a:xfrm>
          <a:prstGeom prst="rect">
            <a:avLst/>
          </a:prstGeom>
        </p:spPr>
        <p:txBody>
          <a:bodyPr wrap="square">
            <a:noAutofit/>
          </a:bodyPr>
          <a:lstStyle>
            <a:lvl1pPr marL="0" indent="0" algn="l" defTabSz="914400" rtl="0" eaLnBrk="1" latinLnBrk="0" hangingPunct="1">
              <a:spcBef>
                <a:spcPts val="300"/>
              </a:spcBef>
              <a:buFont typeface="Arial"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spcBef>
                <a:spcPts val="300"/>
              </a:spcBef>
              <a:buClr>
                <a:srgbClr val="002060"/>
              </a:buClr>
              <a:buFontTx/>
              <a:buBlip>
                <a:blip r:embed="rId5"/>
              </a:buBlip>
              <a:defRPr sz="16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800000" indent="-1800000" algn="l" defTabSz="914400" rtl="0" eaLnBrk="1" latinLnBrk="0" hangingPunct="1">
              <a:spcBef>
                <a:spcPts val="300"/>
              </a:spcBef>
              <a:buFont typeface="Arial" pitchFamily="34" charset="0"/>
              <a:buNone/>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0"/>
              </a:spcBef>
            </a:pPr>
            <a:r>
              <a:rPr lang="en-ZA" sz="1400" b="0" dirty="0">
                <a:ea typeface="Calibri" panose="020F0502020204030204" pitchFamily="34" charset="0"/>
              </a:rPr>
              <a:t>891 000 people are unemployed in the WC, equating to an unemployment rate of 27.2% and 32.6% for youth</a:t>
            </a:r>
          </a:p>
          <a:p>
            <a:pPr algn="just">
              <a:spcBef>
                <a:spcPts val="0"/>
              </a:spcBef>
            </a:pPr>
            <a:r>
              <a:rPr lang="en-GB" sz="1400" b="0" dirty="0">
                <a:ea typeface="Calibri" panose="020F0502020204030204" pitchFamily="34" charset="0"/>
              </a:rPr>
              <a:t>For every aspirant job seeker in the Western Cape, there are 2.3 residents of working age who have permanently disengaged from the world of work</a:t>
            </a:r>
            <a:endParaRPr lang="en-US" sz="1400" b="0" dirty="0">
              <a:ea typeface="Calibri" panose="020F0502020204030204" pitchFamily="34" charset="0"/>
            </a:endParaRPr>
          </a:p>
          <a:p>
            <a:pPr algn="just"/>
            <a:endParaRPr lang="en-GB" dirty="0"/>
          </a:p>
        </p:txBody>
      </p:sp>
      <p:sp>
        <p:nvSpPr>
          <p:cNvPr id="3" name="Rectangle 2">
            <a:extLst>
              <a:ext uri="{FF2B5EF4-FFF2-40B4-BE49-F238E27FC236}">
                <a16:creationId xmlns:a16="http://schemas.microsoft.com/office/drawing/2014/main" xmlns="" id="{71B8B55D-7D27-A990-7F59-48515EDED81C}"/>
              </a:ext>
            </a:extLst>
          </p:cNvPr>
          <p:cNvSpPr/>
          <p:nvPr/>
        </p:nvSpPr>
        <p:spPr>
          <a:xfrm>
            <a:off x="315051" y="1390607"/>
            <a:ext cx="5355450" cy="360000"/>
          </a:xfrm>
          <a:prstGeom prst="rect">
            <a:avLst/>
          </a:prstGeom>
          <a:solidFill>
            <a:srgbClr val="6C006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Goal</a:t>
            </a:r>
          </a:p>
        </p:txBody>
      </p:sp>
      <p:sp>
        <p:nvSpPr>
          <p:cNvPr id="7" name="TextBox 6">
            <a:extLst>
              <a:ext uri="{FF2B5EF4-FFF2-40B4-BE49-F238E27FC236}">
                <a16:creationId xmlns:a16="http://schemas.microsoft.com/office/drawing/2014/main" xmlns="" id="{BE2AA098-6E4D-8F0E-1225-B1F43637A4F3}"/>
              </a:ext>
            </a:extLst>
          </p:cNvPr>
          <p:cNvSpPr txBox="1"/>
          <p:nvPr/>
        </p:nvSpPr>
        <p:spPr>
          <a:xfrm>
            <a:off x="122548" y="1901742"/>
            <a:ext cx="5627804" cy="2333459"/>
          </a:xfrm>
          <a:prstGeom prst="rect">
            <a:avLst/>
          </a:prstGeom>
          <a:noFill/>
        </p:spPr>
        <p:txBody>
          <a:bodyPr wrap="square">
            <a:spAutoFit/>
          </a:bodyPr>
          <a:lstStyle/>
          <a:p>
            <a:pPr marL="90170" algn="just">
              <a:lnSpc>
                <a:spcPct val="115000"/>
              </a:lnSpc>
            </a:pPr>
            <a:r>
              <a:rPr lang="en-GB" sz="1600" b="1" dirty="0">
                <a:effectLst/>
                <a:latin typeface="Arial" panose="020B0604020202020204" pitchFamily="34" charset="0"/>
                <a:ea typeface="Calibri" panose="020F0502020204030204" pitchFamily="34" charset="0"/>
              </a:rPr>
              <a:t>All citizens who want to be economically active have improved access to economic opportunities and employability through at least one pathway, with pathways comprising improved employability assets (knowledge, skills, experience, and/or competencies), career management skills, workplace-ready capabilities and skills, economic opportunities more accessible to communities, and entrepreneurship. </a:t>
            </a:r>
            <a:endParaRPr lang="en-ZA" sz="1400" b="1" dirty="0">
              <a:effectLst/>
              <a:latin typeface="Arial" panose="020B060402020202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xmlns="" id="{591D8D0C-636D-9B3F-3FA4-25C9E2123132}"/>
              </a:ext>
            </a:extLst>
          </p:cNvPr>
          <p:cNvSpPr/>
          <p:nvPr/>
        </p:nvSpPr>
        <p:spPr>
          <a:xfrm>
            <a:off x="258725" y="4488288"/>
            <a:ext cx="5355450" cy="360000"/>
          </a:xfrm>
          <a:prstGeom prst="rect">
            <a:avLst/>
          </a:prstGeom>
          <a:solidFill>
            <a:srgbClr val="8397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0"/>
              </a:spcAft>
            </a:pPr>
            <a:r>
              <a:rPr lang="en-IN"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Objective</a:t>
            </a:r>
          </a:p>
        </p:txBody>
      </p:sp>
      <p:sp>
        <p:nvSpPr>
          <p:cNvPr id="9" name="TextBox 8">
            <a:extLst>
              <a:ext uri="{FF2B5EF4-FFF2-40B4-BE49-F238E27FC236}">
                <a16:creationId xmlns:a16="http://schemas.microsoft.com/office/drawing/2014/main" xmlns="" id="{3D93B878-7A86-4549-6B3C-B51784F0839F}"/>
              </a:ext>
            </a:extLst>
          </p:cNvPr>
          <p:cNvSpPr txBox="1"/>
          <p:nvPr/>
        </p:nvSpPr>
        <p:spPr>
          <a:xfrm>
            <a:off x="203694" y="4949409"/>
            <a:ext cx="5466807" cy="1310039"/>
          </a:xfrm>
          <a:prstGeom prst="rect">
            <a:avLst/>
          </a:prstGeom>
          <a:noFill/>
        </p:spPr>
        <p:txBody>
          <a:bodyPr wrap="square">
            <a:spAutoFit/>
          </a:bodyPr>
          <a:lstStyle/>
          <a:p>
            <a:pPr marL="90170" algn="just">
              <a:lnSpc>
                <a:spcPct val="115000"/>
              </a:lnSpc>
            </a:pPr>
            <a:r>
              <a:rPr lang="en-GB" sz="1400" dirty="0">
                <a:solidFill>
                  <a:srgbClr val="3B3838"/>
                </a:solidFill>
                <a:effectLst/>
                <a:latin typeface="Arial" panose="020B0604020202020204" pitchFamily="34" charset="0"/>
                <a:ea typeface="Calibri" panose="020F0502020204030204" pitchFamily="34" charset="0"/>
              </a:rPr>
              <a:t>A thriving society where capable, economically active citizens are able to access economic opportunities and employment, including the skills of the future, and where barriers to accessing information, to developing competencies and skills, and to finding work, have been reduced or removed.</a:t>
            </a:r>
            <a:endParaRPr lang="en-ZA" sz="1400" dirty="0">
              <a:solidFill>
                <a:srgbClr val="3B3838"/>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xmlns="" val="2602966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Elbow 22">
            <a:extLst>
              <a:ext uri="{FF2B5EF4-FFF2-40B4-BE49-F238E27FC236}">
                <a16:creationId xmlns:a16="http://schemas.microsoft.com/office/drawing/2014/main" xmlns="" id="{16300FB0-89F3-2516-1A36-7ED174B61CA9}"/>
              </a:ext>
            </a:extLst>
          </p:cNvPr>
          <p:cNvCxnSpPr>
            <a:cxnSpLocks/>
            <a:stCxn id="8" idx="4"/>
          </p:cNvCxnSpPr>
          <p:nvPr/>
        </p:nvCxnSpPr>
        <p:spPr>
          <a:xfrm rot="16200000" flipH="1">
            <a:off x="1824335" y="4379742"/>
            <a:ext cx="1884741" cy="2215421"/>
          </a:xfrm>
          <a:prstGeom prst="bentConnector2">
            <a:avLst/>
          </a:prstGeom>
          <a:ln w="28575">
            <a:solidFill>
              <a:srgbClr val="6C006C"/>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xmlns="" id="{60007497-4783-1DF7-AE6E-DB8F8C3EB15A}"/>
              </a:ext>
            </a:extLst>
          </p:cNvPr>
          <p:cNvCxnSpPr>
            <a:cxnSpLocks/>
            <a:stCxn id="11" idx="0"/>
            <a:endCxn id="30" idx="1"/>
          </p:cNvCxnSpPr>
          <p:nvPr/>
        </p:nvCxnSpPr>
        <p:spPr>
          <a:xfrm rot="5400000" flipH="1" flipV="1">
            <a:off x="1707540" y="987926"/>
            <a:ext cx="1942612" cy="2039703"/>
          </a:xfrm>
          <a:prstGeom prst="bentConnector2">
            <a:avLst/>
          </a:prstGeom>
          <a:ln w="28575">
            <a:solidFill>
              <a:srgbClr val="6C006C"/>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xmlns="" id="{A90F71BD-2130-C4E2-147B-7E1C3BAC26D6}"/>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2A3BD47-6DE7-9FB2-F4DF-847C0B0B47C0}"/>
              </a:ext>
            </a:extLst>
          </p:cNvPr>
          <p:cNvSpPr/>
          <p:nvPr/>
        </p:nvSpPr>
        <p:spPr>
          <a:xfrm>
            <a:off x="377511" y="-649559"/>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49B3A7BD-FAB0-10AA-EBF4-E782DB5D0F8D}"/>
              </a:ext>
            </a:extLst>
          </p:cNvPr>
          <p:cNvSpPr/>
          <p:nvPr/>
        </p:nvSpPr>
        <p:spPr>
          <a:xfrm>
            <a:off x="3698698" y="3591895"/>
            <a:ext cx="7812000" cy="720000"/>
          </a:xfrm>
          <a:prstGeom prst="rect">
            <a:avLst/>
          </a:prstGeom>
          <a:solidFill>
            <a:schemeClr val="bg1"/>
          </a:solidFill>
          <a:ln>
            <a:solidFill>
              <a:srgbClr val="000099"/>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Western Cape school leavers/graduates have a reputation for technical expertise coupled with innovation/creativity/problem-solving and collaboration skills and are highly sought after by employers</a:t>
            </a:r>
            <a:endParaRPr lang="en-ZA" sz="1400" dirty="0" err="1">
              <a:solidFill>
                <a:schemeClr val="tx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xmlns="" id="{C3D051E6-1F10-5F8E-C5FF-57A0F8F234F0}"/>
              </a:ext>
            </a:extLst>
          </p:cNvPr>
          <p:cNvSpPr/>
          <p:nvPr/>
        </p:nvSpPr>
        <p:spPr>
          <a:xfrm>
            <a:off x="3698698" y="2152183"/>
            <a:ext cx="7811999" cy="648000"/>
          </a:xfrm>
          <a:prstGeom prst="rect">
            <a:avLst/>
          </a:prstGeom>
          <a:solidFill>
            <a:schemeClr val="bg1"/>
          </a:solidFill>
          <a:ln>
            <a:solidFill>
              <a:srgbClr val="82B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A strong pipeline of suitably qualified people who are employment-ready, able to access available jobs and be absorbed rapidly and sustainably into employment.</a:t>
            </a:r>
            <a:endParaRPr lang="en-ZA" sz="1400" dirty="0" err="1">
              <a:solidFill>
                <a:schemeClr val="tx1"/>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D367769F-CF22-F38C-F657-A32128406012}"/>
              </a:ext>
            </a:extLst>
          </p:cNvPr>
          <p:cNvSpPr/>
          <p:nvPr/>
        </p:nvSpPr>
        <p:spPr>
          <a:xfrm>
            <a:off x="3698698" y="2872039"/>
            <a:ext cx="7812000" cy="648000"/>
          </a:xfrm>
          <a:prstGeom prst="rect">
            <a:avLst/>
          </a:prstGeom>
          <a:solidFill>
            <a:schemeClr val="bg1"/>
          </a:solidFill>
          <a:ln>
            <a:solidFill>
              <a:srgbClr val="71A1A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A strong pipeline of suitably qualified people who are employment-ready, able to access available jobs and be absorbed rapidly and sustainably into employment.</a:t>
            </a:r>
            <a:endParaRPr lang="en-ZA" sz="1400" dirty="0" err="1">
              <a:solidFill>
                <a:schemeClr val="tx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xmlns="" id="{6B81D707-23C6-5ABB-B7F1-12D2ADF5EBF1}"/>
              </a:ext>
            </a:extLst>
          </p:cNvPr>
          <p:cNvSpPr/>
          <p:nvPr/>
        </p:nvSpPr>
        <p:spPr>
          <a:xfrm>
            <a:off x="3698698" y="4383751"/>
            <a:ext cx="7812000" cy="810514"/>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r>
              <a:rPr lang="en-GB" sz="1400" dirty="0">
                <a:solidFill>
                  <a:srgbClr val="3B3838"/>
                </a:solidFill>
                <a:effectLst/>
                <a:latin typeface="Arial" panose="020B0604020202020204" pitchFamily="34" charset="0"/>
                <a:ea typeface="Calibri" panose="020F0502020204030204" pitchFamily="34" charset="0"/>
              </a:rPr>
              <a:t>Entrepreneurship is considered a viable choice as an economic opportunity and citizens starting up a business – whether formal or informal – have access to the necessary support and enabling environment</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6" name="Rectangle 35">
            <a:extLst>
              <a:ext uri="{FF2B5EF4-FFF2-40B4-BE49-F238E27FC236}">
                <a16:creationId xmlns:a16="http://schemas.microsoft.com/office/drawing/2014/main" xmlns="" id="{A3E16E8E-23C2-B550-6684-824256BBBF71}"/>
              </a:ext>
            </a:extLst>
          </p:cNvPr>
          <p:cNvSpPr/>
          <p:nvPr/>
        </p:nvSpPr>
        <p:spPr>
          <a:xfrm>
            <a:off x="3721089" y="5266121"/>
            <a:ext cx="7812000" cy="720000"/>
          </a:xfrm>
          <a:prstGeom prst="rect">
            <a:avLst/>
          </a:prstGeom>
          <a:solidFill>
            <a:schemeClr val="bg1"/>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Changing the view of township economies from latent informal business to potential value chain business or suppliers in specific sectors would open opportunities for township-based entrepreneurs to participate more favourably in industry value chains</a:t>
            </a:r>
            <a:endParaRPr lang="en-ZA" sz="1400" dirty="0">
              <a:solidFill>
                <a:srgbClr val="3B3838"/>
              </a:solidFill>
              <a:effectLst/>
              <a:latin typeface="Arial" panose="020B0604020202020204" pitchFamily="34" charset="0"/>
              <a:ea typeface="Calibri" panose="020F0502020204030204" pitchFamily="34" charset="0"/>
            </a:endParaRPr>
          </a:p>
        </p:txBody>
      </p:sp>
      <p:sp>
        <p:nvSpPr>
          <p:cNvPr id="34" name="Rectangle 33">
            <a:extLst>
              <a:ext uri="{FF2B5EF4-FFF2-40B4-BE49-F238E27FC236}">
                <a16:creationId xmlns:a16="http://schemas.microsoft.com/office/drawing/2014/main" xmlns="" id="{CAE6A9DB-6061-B9FE-8412-C727404893DB}"/>
              </a:ext>
            </a:extLst>
          </p:cNvPr>
          <p:cNvSpPr/>
          <p:nvPr/>
        </p:nvSpPr>
        <p:spPr>
          <a:xfrm>
            <a:off x="3698698" y="1432327"/>
            <a:ext cx="7812000" cy="648000"/>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Citizens have easier access to economic opportunities and pathways nearer to the places that they live.</a:t>
            </a:r>
            <a:endParaRPr lang="en-ZA" sz="14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3698698" y="712471"/>
            <a:ext cx="7812000" cy="648000"/>
          </a:xfrm>
          <a:prstGeom prst="rect">
            <a:avLst/>
          </a:prstGeom>
          <a:solidFill>
            <a:schemeClr val="bg1"/>
          </a:solidFill>
          <a:ln>
            <a:solidFill>
              <a:srgbClr val="6C006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latin typeface="Arial" panose="020B0604020202020204" pitchFamily="34" charset="0"/>
                <a:ea typeface="Calibri" panose="020F0502020204030204" pitchFamily="34" charset="0"/>
              </a:rPr>
              <a:t>Youth and the unemployed can make informed choices about their careers and future and are enabled to pursue their career pathways</a:t>
            </a:r>
            <a:endParaRPr lang="en-ZA" sz="1400" dirty="0" err="1">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302F3A04-B6E6-9615-BCED-D79FB075A91D}"/>
              </a:ext>
            </a:extLst>
          </p:cNvPr>
          <p:cNvGrpSpPr/>
          <p:nvPr/>
        </p:nvGrpSpPr>
        <p:grpSpPr>
          <a:xfrm>
            <a:off x="830995" y="2889083"/>
            <a:ext cx="1656000" cy="1656000"/>
            <a:chOff x="4367460" y="1101355"/>
            <a:chExt cx="2532067" cy="2633007"/>
          </a:xfrm>
        </p:grpSpPr>
        <p:sp>
          <p:nvSpPr>
            <p:cNvPr id="50" name="Arrow: Down 49">
              <a:extLst>
                <a:ext uri="{FF2B5EF4-FFF2-40B4-BE49-F238E27FC236}">
                  <a16:creationId xmlns:a16="http://schemas.microsoft.com/office/drawing/2014/main" xmlns="" id="{CB14BBB6-0CBE-A5E0-FF0D-82B37545134E}"/>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E57C55E2-8E52-EB09-3BBD-375A44EFE1FF}"/>
                </a:ext>
              </a:extLst>
            </p:cNvPr>
            <p:cNvGrpSpPr/>
            <p:nvPr/>
          </p:nvGrpSpPr>
          <p:grpSpPr>
            <a:xfrm>
              <a:off x="4367460" y="1101355"/>
              <a:ext cx="2532067" cy="2633007"/>
              <a:chOff x="967584" y="4115861"/>
              <a:chExt cx="1549633" cy="1673442"/>
            </a:xfrm>
          </p:grpSpPr>
          <p:sp>
            <p:nvSpPr>
              <p:cNvPr id="8" name="Oval 7">
                <a:extLst>
                  <a:ext uri="{FF2B5EF4-FFF2-40B4-BE49-F238E27FC236}">
                    <a16:creationId xmlns:a16="http://schemas.microsoft.com/office/drawing/2014/main" xmlns="" id="{D783ED97-A69B-6752-25A9-7ADE2A073E90}"/>
                  </a:ext>
                </a:extLst>
              </p:cNvPr>
              <p:cNvSpPr/>
              <p:nvPr/>
            </p:nvSpPr>
            <p:spPr>
              <a:xfrm>
                <a:off x="967584" y="4115861"/>
                <a:ext cx="1549633" cy="1673442"/>
              </a:xfrm>
              <a:prstGeom prst="ellipse">
                <a:avLst/>
              </a:prstGeom>
              <a:solidFill>
                <a:srgbClr val="6C006C"/>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xmlns="" id="{861A53B5-2771-0FDE-E67A-36D574E400B8}"/>
                  </a:ext>
                </a:extLst>
              </p:cNvPr>
              <p:cNvSpPr/>
              <p:nvPr/>
            </p:nvSpPr>
            <p:spPr>
              <a:xfrm>
                <a:off x="1051803" y="4206809"/>
                <a:ext cx="1381195" cy="1491546"/>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9205A3D-30FF-259C-F5E3-72593126102C}"/>
                  </a:ext>
                </a:extLst>
              </p:cNvPr>
              <p:cNvSpPr txBox="1"/>
              <p:nvPr/>
            </p:nvSpPr>
            <p:spPr>
              <a:xfrm>
                <a:off x="1079919" y="4823650"/>
                <a:ext cx="1373051" cy="577351"/>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Picture of Success</a:t>
                </a:r>
                <a:endParaRPr lang="en-GB" sz="2400" b="1" dirty="0">
                  <a:latin typeface="Arial" panose="020B0604020202020204" pitchFamily="34" charset="0"/>
                  <a:ea typeface="Tahoma" panose="020B0604030504040204" pitchFamily="34" charset="0"/>
                  <a:cs typeface="Arial" panose="020B0604020202020204" pitchFamily="34" charset="0"/>
                </a:endParaRPr>
              </a:p>
            </p:txBody>
          </p:sp>
        </p:grpSp>
      </p:grpSp>
      <p:sp>
        <p:nvSpPr>
          <p:cNvPr id="4" name="Title 2">
            <a:extLst>
              <a:ext uri="{FF2B5EF4-FFF2-40B4-BE49-F238E27FC236}">
                <a16:creationId xmlns:a16="http://schemas.microsoft.com/office/drawing/2014/main" xmlns="" id="{4C6BA6CB-66E2-0A4A-A6F1-0387CEAEE560}"/>
              </a:ext>
            </a:extLst>
          </p:cNvPr>
          <p:cNvSpPr>
            <a:spLocks noGrp="1"/>
          </p:cNvSpPr>
          <p:nvPr>
            <p:ph type="title"/>
          </p:nvPr>
        </p:nvSpPr>
        <p:spPr>
          <a:xfrm>
            <a:off x="393701" y="180976"/>
            <a:ext cx="11462940" cy="559256"/>
          </a:xfrm>
        </p:spPr>
        <p:txBody>
          <a:bodyPr/>
          <a:lstStyle/>
          <a:p>
            <a:r>
              <a:rPr lang="en-GB" dirty="0"/>
              <a:t>Improved Access to Economic Opportunities and Employability </a:t>
            </a:r>
            <a:endParaRPr lang="en-ZA" dirty="0"/>
          </a:p>
        </p:txBody>
      </p:sp>
      <p:pic>
        <p:nvPicPr>
          <p:cNvPr id="14" name="Picture 13" descr="Icon&#10;&#10;Description automatically generated">
            <a:extLst>
              <a:ext uri="{FF2B5EF4-FFF2-40B4-BE49-F238E27FC236}">
                <a16:creationId xmlns:a16="http://schemas.microsoft.com/office/drawing/2014/main" xmlns="" id="{6E9D50CE-DBB2-478A-36EB-F45EBCFFAFA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48620" y="3071663"/>
            <a:ext cx="472138" cy="472138"/>
          </a:xfrm>
          <a:prstGeom prst="rect">
            <a:avLst/>
          </a:prstGeom>
        </p:spPr>
      </p:pic>
      <p:sp>
        <p:nvSpPr>
          <p:cNvPr id="16" name="Rectangle 15">
            <a:extLst>
              <a:ext uri="{FF2B5EF4-FFF2-40B4-BE49-F238E27FC236}">
                <a16:creationId xmlns:a16="http://schemas.microsoft.com/office/drawing/2014/main" xmlns="" id="{5A4BFCAA-BAB6-4972-3DE1-7273947B50DB}"/>
              </a:ext>
            </a:extLst>
          </p:cNvPr>
          <p:cNvSpPr/>
          <p:nvPr/>
        </p:nvSpPr>
        <p:spPr>
          <a:xfrm>
            <a:off x="3743479" y="6057975"/>
            <a:ext cx="7812000" cy="720000"/>
          </a:xfrm>
          <a:prstGeom prst="rect">
            <a:avLst/>
          </a:prstGeom>
          <a:solidFill>
            <a:schemeClr val="bg1"/>
          </a:solidFill>
          <a:ln>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r>
              <a:rPr lang="en-GB" sz="1400" dirty="0">
                <a:solidFill>
                  <a:srgbClr val="3B3838"/>
                </a:solidFill>
                <a:effectLst/>
                <a:latin typeface="Arial" panose="020B0604020202020204" pitchFamily="34" charset="0"/>
                <a:ea typeface="Calibri" panose="020F0502020204030204" pitchFamily="34" charset="0"/>
              </a:rPr>
              <a:t>Townships are vibrant and dynamic economic places contributing to and benefitting from break-out economic growth</a:t>
            </a:r>
            <a:endParaRPr lang="en-ZA" sz="1400" dirty="0" err="1">
              <a:solidFill>
                <a:schemeClr val="tx1"/>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xmlns="" id="{0EF876B2-A2D3-095C-95BA-0A590A459A06}"/>
              </a:ext>
            </a:extLst>
          </p:cNvPr>
          <p:cNvSpPr/>
          <p:nvPr/>
        </p:nvSpPr>
        <p:spPr>
          <a:xfrm>
            <a:off x="1557052" y="6321952"/>
            <a:ext cx="203886" cy="215745"/>
          </a:xfrm>
          <a:prstGeom prst="ellipse">
            <a:avLst/>
          </a:prstGeom>
          <a:solidFill>
            <a:schemeClr val="bg1"/>
          </a:solidFill>
          <a:ln w="57150">
            <a:solidFill>
              <a:srgbClr val="6C006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xmlns="" id="{23C6BBBA-2C18-986E-4109-10129653EF21}"/>
              </a:ext>
            </a:extLst>
          </p:cNvPr>
          <p:cNvSpPr/>
          <p:nvPr/>
        </p:nvSpPr>
        <p:spPr>
          <a:xfrm>
            <a:off x="1557052" y="990777"/>
            <a:ext cx="203886" cy="215745"/>
          </a:xfrm>
          <a:prstGeom prst="ellipse">
            <a:avLst/>
          </a:prstGeom>
          <a:solidFill>
            <a:schemeClr val="bg1"/>
          </a:solidFill>
          <a:ln w="57150">
            <a:solidFill>
              <a:srgbClr val="6C006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54863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592F1F01-70BB-A3BE-19FE-2B603E60C159}"/>
              </a:ext>
            </a:extLst>
          </p:cNvPr>
          <p:cNvSpPr/>
          <p:nvPr/>
        </p:nvSpPr>
        <p:spPr>
          <a:xfrm>
            <a:off x="729854" y="945437"/>
            <a:ext cx="5039999" cy="2260861"/>
          </a:xfrm>
          <a:prstGeom prst="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0000"/>
                </a:solidFill>
                <a:latin typeface="Arial" panose="020B0604020202020204" pitchFamily="34" charset="0"/>
                <a:ea typeface="Calibri" panose="020F0502020204030204" pitchFamily="34" charset="0"/>
              </a:rPr>
              <a:t>Improved education-based and </a:t>
            </a:r>
          </a:p>
          <a:p>
            <a:pPr algn="ctr"/>
            <a:r>
              <a:rPr lang="en-GB" sz="1500" b="1" dirty="0">
                <a:solidFill>
                  <a:srgbClr val="FF0000"/>
                </a:solidFill>
                <a:latin typeface="Arial" panose="020B0604020202020204" pitchFamily="34" charset="0"/>
                <a:ea typeface="Calibri" panose="020F0502020204030204" pitchFamily="34" charset="0"/>
              </a:rPr>
              <a:t>competency-based pathways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Improving life orientation content on careers, work-readiness and competencies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Expanding after-school programme to develop competencies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Revising curriculum and modes of learning to maximise relevance to the workplace</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Accelerating the roll-out of focus schools and increase scale and geographic coverage of these schools</a:t>
            </a:r>
          </a:p>
          <a:p>
            <a:pPr marL="171450" indent="-171450">
              <a:buClr>
                <a:srgbClr val="FF0000"/>
              </a:buClr>
              <a:buFont typeface="Symbol" panose="05050102010706020507" pitchFamily="18" charset="2"/>
              <a:buChar char="·"/>
            </a:pPr>
            <a:r>
              <a:rPr lang="en-GB" sz="1200" dirty="0">
                <a:solidFill>
                  <a:srgbClr val="3B3838"/>
                </a:solidFill>
                <a:latin typeface="Arial" panose="020B0604020202020204" pitchFamily="34" charset="0"/>
                <a:ea typeface="Calibri" panose="020F0502020204030204" pitchFamily="34" charset="0"/>
              </a:rPr>
              <a:t>In partnership with the private sector, rolling out an online blended school</a:t>
            </a:r>
          </a:p>
        </p:txBody>
      </p:sp>
      <p:grpSp>
        <p:nvGrpSpPr>
          <p:cNvPr id="27" name="Group 26">
            <a:extLst>
              <a:ext uri="{FF2B5EF4-FFF2-40B4-BE49-F238E27FC236}">
                <a16:creationId xmlns:a16="http://schemas.microsoft.com/office/drawing/2014/main" xmlns="" id="{B4CCC083-14C0-CA45-5D51-99BA8897D952}"/>
              </a:ext>
            </a:extLst>
          </p:cNvPr>
          <p:cNvGrpSpPr/>
          <p:nvPr/>
        </p:nvGrpSpPr>
        <p:grpSpPr>
          <a:xfrm>
            <a:off x="6353816" y="767173"/>
            <a:ext cx="5209000" cy="2073832"/>
            <a:chOff x="8003457" y="636668"/>
            <a:chExt cx="5209000" cy="2073832"/>
          </a:xfrm>
        </p:grpSpPr>
        <p:sp>
          <p:nvSpPr>
            <p:cNvPr id="2" name="Rectangle 1">
              <a:extLst>
                <a:ext uri="{FF2B5EF4-FFF2-40B4-BE49-F238E27FC236}">
                  <a16:creationId xmlns:a16="http://schemas.microsoft.com/office/drawing/2014/main" xmlns="" id="{4EBCBCFF-B23B-0BF6-F28C-37F496B1BEEC}"/>
                </a:ext>
              </a:extLst>
            </p:cNvPr>
            <p:cNvSpPr/>
            <p:nvPr/>
          </p:nvSpPr>
          <p:spPr>
            <a:xfrm>
              <a:off x="8172457" y="797857"/>
              <a:ext cx="5040000" cy="1912643"/>
            </a:xfrm>
            <a:prstGeom prst="rect">
              <a:avLst/>
            </a:prstGeom>
            <a:solidFill>
              <a:schemeClr val="bg1"/>
            </a:solidFill>
            <a:ln>
              <a:solidFill>
                <a:srgbClr val="0000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000099"/>
                  </a:solidFill>
                  <a:latin typeface="Arial" panose="020B0604020202020204" pitchFamily="34" charset="0"/>
                  <a:ea typeface="Calibri" panose="020F0502020204030204" pitchFamily="34" charset="0"/>
                </a:rPr>
                <a:t>Improved post-school </a:t>
              </a:r>
            </a:p>
            <a:p>
              <a:pPr algn="ctr"/>
              <a:r>
                <a:rPr lang="en-GB" sz="1500" b="1" dirty="0">
                  <a:solidFill>
                    <a:srgbClr val="000099"/>
                  </a:solidFill>
                  <a:latin typeface="Arial" panose="020B0604020202020204" pitchFamily="34" charset="0"/>
                  <a:ea typeface="Calibri" panose="020F0502020204030204" pitchFamily="34" charset="0"/>
                </a:rPr>
                <a:t>and tertiary education partners</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Investigating the feasibility and develop a strategy to expand the number of universities (private sector and public sector) and Technical Vocational Education and Training (TVET) colleges in the Western Cape </a:t>
              </a:r>
            </a:p>
            <a:p>
              <a:pPr marL="171450" indent="-171450">
                <a:buClr>
                  <a:srgbClr val="000099"/>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Together with the tertiary institutions, enhancing the through-put rates of enrolled tertiary students</a:t>
              </a:r>
            </a:p>
          </p:txBody>
        </p:sp>
        <p:sp>
          <p:nvSpPr>
            <p:cNvPr id="10" name="Oval 9">
              <a:extLst>
                <a:ext uri="{FF2B5EF4-FFF2-40B4-BE49-F238E27FC236}">
                  <a16:creationId xmlns:a16="http://schemas.microsoft.com/office/drawing/2014/main" xmlns="" id="{E9F66756-65F1-BE25-42F3-67A6D53179D1}"/>
                </a:ext>
              </a:extLst>
            </p:cNvPr>
            <p:cNvSpPr/>
            <p:nvPr/>
          </p:nvSpPr>
          <p:spPr>
            <a:xfrm>
              <a:off x="8003457" y="636668"/>
              <a:ext cx="396000" cy="396000"/>
            </a:xfrm>
            <a:prstGeom prst="ellipse">
              <a:avLst/>
            </a:prstGeom>
            <a:solidFill>
              <a:srgbClr val="0000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2</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xmlns="" id="{8FB94B9E-3315-6829-B067-8DCADFEE9379}"/>
              </a:ext>
            </a:extLst>
          </p:cNvPr>
          <p:cNvGrpSpPr/>
          <p:nvPr/>
        </p:nvGrpSpPr>
        <p:grpSpPr>
          <a:xfrm>
            <a:off x="6353817" y="2887519"/>
            <a:ext cx="5222221" cy="3863064"/>
            <a:chOff x="3001179" y="3962297"/>
            <a:chExt cx="4850199" cy="3242033"/>
          </a:xfrm>
        </p:grpSpPr>
        <p:sp>
          <p:nvSpPr>
            <p:cNvPr id="21" name="Rectangle 20">
              <a:extLst>
                <a:ext uri="{FF2B5EF4-FFF2-40B4-BE49-F238E27FC236}">
                  <a16:creationId xmlns:a16="http://schemas.microsoft.com/office/drawing/2014/main" xmlns="" id="{B58A92CE-CFC2-A151-5076-8D15FCB52458}"/>
                </a:ext>
              </a:extLst>
            </p:cNvPr>
            <p:cNvSpPr/>
            <p:nvPr/>
          </p:nvSpPr>
          <p:spPr>
            <a:xfrm>
              <a:off x="3170418" y="3962298"/>
              <a:ext cx="4680960" cy="3242032"/>
            </a:xfrm>
            <a:prstGeom prst="rect">
              <a:avLst/>
            </a:prstGeom>
            <a:solidFill>
              <a:schemeClr val="bg1"/>
            </a:solidFill>
            <a:ln>
              <a:solidFill>
                <a:srgbClr val="82B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500" b="1" dirty="0">
                  <a:solidFill>
                    <a:srgbClr val="82B000"/>
                  </a:solidFill>
                  <a:latin typeface="Arial" panose="020B0604020202020204" pitchFamily="34" charset="0"/>
                  <a:ea typeface="Calibri" panose="020F0502020204030204" pitchFamily="34" charset="0"/>
                </a:rPr>
                <a:t>Bringing economic pathways and opportunities closer to citizens and communities and visa versa</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Overcoming the digital divide by making devices, connectivity, and relevant learning content available and accessible to all learners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Creating mixed-use, high density and compact settlements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 vibrant, functional housing market as well as a land assembly pipeline to promote affordable, better located, more integrated housing opportunities and access to housing ladder</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 with municipalities to support homeowner-driven small scale development</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public transport to reduce commuting times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an overall Western Cape township strategy as well as township action plans within targeted communities</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Considering whether programmes such as the WCG’s Year Beyond Programme and EPWP can be used to assist skills transfer into township-based growth opportunities </a:t>
              </a:r>
            </a:p>
            <a:p>
              <a:pPr marL="171450" indent="-171450">
                <a:buClr>
                  <a:srgbClr val="82B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Improving urban management in townships to support investment, enabling the development of economic nodes and commercial activities</a:t>
              </a:r>
            </a:p>
          </p:txBody>
        </p:sp>
        <p:sp>
          <p:nvSpPr>
            <p:cNvPr id="11" name="Oval 10">
              <a:extLst>
                <a:ext uri="{FF2B5EF4-FFF2-40B4-BE49-F238E27FC236}">
                  <a16:creationId xmlns:a16="http://schemas.microsoft.com/office/drawing/2014/main" xmlns="" id="{9B2501A0-A590-39D8-6942-BD51267A5058}"/>
                </a:ext>
              </a:extLst>
            </p:cNvPr>
            <p:cNvSpPr/>
            <p:nvPr/>
          </p:nvSpPr>
          <p:spPr>
            <a:xfrm>
              <a:off x="3001179" y="3962297"/>
              <a:ext cx="367790" cy="332339"/>
            </a:xfrm>
            <a:prstGeom prst="ellipse">
              <a:avLst/>
            </a:prstGeom>
            <a:solidFill>
              <a:srgbClr val="82B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z="1600" b="1" dirty="0">
                  <a:solidFill>
                    <a:schemeClr val="bg1"/>
                  </a:solidFill>
                  <a:latin typeface="Arial" panose="020B0604020202020204" pitchFamily="34" charset="0"/>
                  <a:cs typeface="Arial" panose="020B0604020202020204" pitchFamily="34" charset="0"/>
                </a:rPr>
                <a:t>4</a:t>
              </a:r>
              <a:endParaRPr lang="en-ZA" sz="1600" b="1" dirty="0" err="1">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784FB1CB-16CE-69CD-42D9-44D4B6A1D384}"/>
              </a:ext>
            </a:extLst>
          </p:cNvPr>
          <p:cNvGrpSpPr/>
          <p:nvPr/>
        </p:nvGrpSpPr>
        <p:grpSpPr>
          <a:xfrm>
            <a:off x="465083" y="3365894"/>
            <a:ext cx="5304771" cy="3376666"/>
            <a:chOff x="3073646" y="5204243"/>
            <a:chExt cx="6947868" cy="3376666"/>
          </a:xfrm>
        </p:grpSpPr>
        <p:sp>
          <p:nvSpPr>
            <p:cNvPr id="32" name="Rectangle 31">
              <a:extLst>
                <a:ext uri="{FF2B5EF4-FFF2-40B4-BE49-F238E27FC236}">
                  <a16:creationId xmlns:a16="http://schemas.microsoft.com/office/drawing/2014/main" xmlns="" id="{C3D051E6-1F10-5F8E-C5FF-57A0F8F234F0}"/>
                </a:ext>
              </a:extLst>
            </p:cNvPr>
            <p:cNvSpPr/>
            <p:nvPr/>
          </p:nvSpPr>
          <p:spPr>
            <a:xfrm>
              <a:off x="3420427" y="5261539"/>
              <a:ext cx="6601087" cy="3319370"/>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Improved work-place skills and productivity </a:t>
              </a:r>
            </a:p>
            <a:p>
              <a:pPr algn="ctr"/>
              <a:r>
                <a:rPr lang="en-GB" sz="1500" b="1" dirty="0">
                  <a:solidFill>
                    <a:srgbClr val="FFC000"/>
                  </a:solidFill>
                  <a:effectLst/>
                  <a:latin typeface="Arial" panose="020B0604020202020204" pitchFamily="34" charset="0"/>
                  <a:ea typeface="Calibri" panose="020F0502020204030204" pitchFamily="34" charset="0"/>
                </a:rPr>
                <a:t>pathways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initiatives to enhance experiential learning, as well as knowledge exchange</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Exploring how the DEDAT’s BPO work placement model can be replicated for growth opportunities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innovative models for micro-certification of modules from credible tertiary institutions rather than long-term accredited skills programmes.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Working with the private sector re their hiring practices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dialogue between SMMEs and SETAs to increase funding to non-corporate businesses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Forging closer relationships with the Presidential Employment Stimulus team and YES initiative to better leverage and reorientate these support packages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Championing and investing in programmes to deliver digital skills relevant to the workplace at scale (see Tech and Innovation PFA).</a:t>
              </a:r>
            </a:p>
          </p:txBody>
        </p:sp>
        <p:sp>
          <p:nvSpPr>
            <p:cNvPr id="20" name="Oval 19">
              <a:extLst>
                <a:ext uri="{FF2B5EF4-FFF2-40B4-BE49-F238E27FC236}">
                  <a16:creationId xmlns:a16="http://schemas.microsoft.com/office/drawing/2014/main" xmlns="" id="{0D4746F3-C4DF-6CD5-A4D7-C72BED6FE471}"/>
                </a:ext>
              </a:extLst>
            </p:cNvPr>
            <p:cNvSpPr/>
            <p:nvPr/>
          </p:nvSpPr>
          <p:spPr>
            <a:xfrm>
              <a:off x="3073646" y="5204243"/>
              <a:ext cx="518657"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3</a:t>
              </a:r>
              <a:endParaRPr lang="en-ZA" sz="1600" b="1" dirty="0" err="1">
                <a:solidFill>
                  <a:schemeClr val="tx1"/>
                </a:solidFill>
                <a:latin typeface="Arial" panose="020B0604020202020204" pitchFamily="34" charset="0"/>
                <a:cs typeface="Arial" panose="020B0604020202020204" pitchFamily="34" charset="0"/>
              </a:endParaRPr>
            </a:p>
          </p:txBody>
        </p:sp>
      </p:grpSp>
      <p:sp>
        <p:nvSpPr>
          <p:cNvPr id="7" name="Title 2">
            <a:extLst>
              <a:ext uri="{FF2B5EF4-FFF2-40B4-BE49-F238E27FC236}">
                <a16:creationId xmlns:a16="http://schemas.microsoft.com/office/drawing/2014/main" xmlns="" id="{3E76C466-BB93-1D4F-0F6D-717F05B17569}"/>
              </a:ext>
            </a:extLst>
          </p:cNvPr>
          <p:cNvSpPr txBox="1">
            <a:spLocks/>
          </p:cNvSpPr>
          <p:nvPr/>
        </p:nvSpPr>
        <p:spPr>
          <a:xfrm>
            <a:off x="246781" y="201171"/>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GB" dirty="0"/>
              <a:t>Improved Access to Economic Opportunities and Employability Themes &amp; Interventions </a:t>
            </a:r>
            <a:endParaRPr lang="en-ZA" dirty="0"/>
          </a:p>
        </p:txBody>
      </p:sp>
      <p:sp>
        <p:nvSpPr>
          <p:cNvPr id="8" name="Oval 7">
            <a:extLst>
              <a:ext uri="{FF2B5EF4-FFF2-40B4-BE49-F238E27FC236}">
                <a16:creationId xmlns:a16="http://schemas.microsoft.com/office/drawing/2014/main" xmlns="" id="{E3621D3C-A883-239E-E988-2F9113FC7947}"/>
              </a:ext>
            </a:extLst>
          </p:cNvPr>
          <p:cNvSpPr/>
          <p:nvPr/>
        </p:nvSpPr>
        <p:spPr>
          <a:xfrm>
            <a:off x="517469" y="767173"/>
            <a:ext cx="396000" cy="396000"/>
          </a:xfrm>
          <a:prstGeom prst="ellipse">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1</a:t>
            </a:r>
            <a:endParaRPr lang="en-ZA" sz="1600" b="1" dirty="0" err="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16516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2A3BD47-6DE7-9FB2-F4DF-847C0B0B47C0}"/>
              </a:ext>
            </a:extLst>
          </p:cNvPr>
          <p:cNvSpPr/>
          <p:nvPr/>
        </p:nvSpPr>
        <p:spPr>
          <a:xfrm>
            <a:off x="315051" y="881848"/>
            <a:ext cx="11873948" cy="1477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xmlns="" id="{784FB1CB-16CE-69CD-42D9-44D4B6A1D384}"/>
              </a:ext>
            </a:extLst>
          </p:cNvPr>
          <p:cNvGrpSpPr/>
          <p:nvPr/>
        </p:nvGrpSpPr>
        <p:grpSpPr>
          <a:xfrm>
            <a:off x="6377478" y="1410104"/>
            <a:ext cx="5206910" cy="1763187"/>
            <a:chOff x="3201818" y="5044647"/>
            <a:chExt cx="6819696" cy="1763187"/>
          </a:xfrm>
        </p:grpSpPr>
        <p:sp>
          <p:nvSpPr>
            <p:cNvPr id="32" name="Rectangle 31">
              <a:extLst>
                <a:ext uri="{FF2B5EF4-FFF2-40B4-BE49-F238E27FC236}">
                  <a16:creationId xmlns:a16="http://schemas.microsoft.com/office/drawing/2014/main" xmlns="" id="{C3D051E6-1F10-5F8E-C5FF-57A0F8F234F0}"/>
                </a:ext>
              </a:extLst>
            </p:cNvPr>
            <p:cNvSpPr/>
            <p:nvPr/>
          </p:nvSpPr>
          <p:spPr>
            <a:xfrm>
              <a:off x="3420427" y="5261539"/>
              <a:ext cx="6601087" cy="1546295"/>
            </a:xfrm>
            <a:prstGeom prst="rect">
              <a:avLst/>
            </a:prstGeom>
            <a:solidFill>
              <a:schemeClr val="bg1"/>
            </a:solidFill>
            <a:ln>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FFC000"/>
                  </a:solidFill>
                  <a:effectLst/>
                  <a:latin typeface="Arial" panose="020B0604020202020204" pitchFamily="34" charset="0"/>
                  <a:ea typeface="Calibri" panose="020F0502020204030204" pitchFamily="34" charset="0"/>
                </a:rPr>
                <a:t>Strategic Co-ordination and strengthened eco-systems</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Increasing economic IQ about learning, schools, entrepreneurship, and microbusiness, providing open data  </a:t>
              </a:r>
            </a:p>
            <a:p>
              <a:pPr marL="171450" indent="-171450">
                <a:buClr>
                  <a:srgbClr val="FFC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Strengthening the learning ecosystem and forums of learning institutions to support relevant learning</a:t>
              </a:r>
            </a:p>
          </p:txBody>
        </p:sp>
        <p:sp>
          <p:nvSpPr>
            <p:cNvPr id="20" name="Oval 19">
              <a:extLst>
                <a:ext uri="{FF2B5EF4-FFF2-40B4-BE49-F238E27FC236}">
                  <a16:creationId xmlns:a16="http://schemas.microsoft.com/office/drawing/2014/main" xmlns="" id="{0D4746F3-C4DF-6CD5-A4D7-C72BED6FE471}"/>
                </a:ext>
              </a:extLst>
            </p:cNvPr>
            <p:cNvSpPr/>
            <p:nvPr/>
          </p:nvSpPr>
          <p:spPr>
            <a:xfrm>
              <a:off x="3201818" y="5044647"/>
              <a:ext cx="518657" cy="396000"/>
            </a:xfrm>
            <a:prstGeom prst="ellipse">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6</a:t>
              </a:r>
              <a:endParaRPr lang="en-ZA" sz="1600" b="1" dirty="0" err="1">
                <a:solidFill>
                  <a:schemeClr val="tx1"/>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FC9B1F3C-8906-6A93-763A-4DFCD0D176C5}"/>
              </a:ext>
            </a:extLst>
          </p:cNvPr>
          <p:cNvGrpSpPr/>
          <p:nvPr/>
        </p:nvGrpSpPr>
        <p:grpSpPr>
          <a:xfrm>
            <a:off x="389413" y="1410104"/>
            <a:ext cx="5258199" cy="4566047"/>
            <a:chOff x="9900880" y="3448384"/>
            <a:chExt cx="5258199" cy="4566047"/>
          </a:xfrm>
        </p:grpSpPr>
        <p:sp>
          <p:nvSpPr>
            <p:cNvPr id="4" name="Rectangle 3">
              <a:extLst>
                <a:ext uri="{FF2B5EF4-FFF2-40B4-BE49-F238E27FC236}">
                  <a16:creationId xmlns:a16="http://schemas.microsoft.com/office/drawing/2014/main" xmlns="" id="{0BE2EB15-07BA-0685-2B70-7FCAA7A7239F}"/>
                </a:ext>
              </a:extLst>
            </p:cNvPr>
            <p:cNvSpPr/>
            <p:nvPr/>
          </p:nvSpPr>
          <p:spPr>
            <a:xfrm>
              <a:off x="10119079" y="3588792"/>
              <a:ext cx="5040000" cy="4425639"/>
            </a:xfrm>
            <a:prstGeom prst="rect">
              <a:avLst/>
            </a:prstGeom>
            <a:solidFill>
              <a:schemeClr val="bg1"/>
            </a:solidFill>
            <a:ln>
              <a:solidFill>
                <a:srgbClr val="6C006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lang="en-GB" sz="1500" b="1" dirty="0">
                  <a:solidFill>
                    <a:srgbClr val="6C006C"/>
                  </a:solidFill>
                  <a:effectLst/>
                  <a:latin typeface="Arial" panose="020B0604020202020204" pitchFamily="34" charset="0"/>
                  <a:ea typeface="Calibri" panose="020F0502020204030204" pitchFamily="34" charset="0"/>
                </a:rPr>
                <a:t>Enhancing entrepreneurship pathways</a:t>
              </a:r>
            </a:p>
            <a:p>
              <a:pPr marL="171450" indent="-171450">
                <a:buClr>
                  <a:srgbClr val="C00000"/>
                </a:buClr>
                <a:buFont typeface="Symbol" panose="05050102010706020507" pitchFamily="18" charset="2"/>
                <a:buChar char="·"/>
              </a:pPr>
              <a:endParaRPr lang="en-GB" sz="1200" dirty="0">
                <a:solidFill>
                  <a:schemeClr val="tx1"/>
                </a:solidFill>
                <a:latin typeface="Arial" panose="020B0604020202020204" pitchFamily="34" charset="0"/>
                <a:cs typeface="Arial" panose="020B0604020202020204" pitchFamily="34" charset="0"/>
              </a:endParaRP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Understanding the impact of compliance enforcement on local businesses, and develop more incremental, affordable, and empowering systems where necessary.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Leveraging existing digital entrepreneurial platforms to provide support to entrepreneurs, providing information and a community of guidance to start-ups and those who want to expand.</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opportunities for microbusiness support for women</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Identifying and address challenges and ease of doing business, including the concerns about crime and safety, within the environment for entrepreneurs/microbusiness</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campaigns to promote entrepreneurship and microbusiness.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Conducting an international benchmarking of South Africa’s labour legislation and regulations, as well as assist business compliance with respect to labour relations regulations. </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Supporting the entrepreneurship pathway from skills (business skills) to SMME support, to SMME development through supplier development in the public and private sector</a:t>
              </a:r>
            </a:p>
            <a:p>
              <a:pPr marL="171450" indent="-171450">
                <a:buClr>
                  <a:srgbClr val="C00000"/>
                </a:buClr>
                <a:buFont typeface="Symbol" panose="05050102010706020507" pitchFamily="18" charset="2"/>
                <a:buChar char="·"/>
              </a:pPr>
              <a:r>
                <a:rPr lang="en-GB" sz="1200" dirty="0">
                  <a:solidFill>
                    <a:schemeClr val="tx1"/>
                  </a:solidFill>
                  <a:latin typeface="Arial" panose="020B0604020202020204" pitchFamily="34" charset="0"/>
                  <a:cs typeface="Arial" panose="020B0604020202020204" pitchFamily="34" charset="0"/>
                </a:rPr>
                <a:t>Developing school-based collaborative programmes with private sector that supports youth start-up businesses</a:t>
              </a:r>
            </a:p>
          </p:txBody>
        </p:sp>
        <p:sp>
          <p:nvSpPr>
            <p:cNvPr id="13" name="Oval 12">
              <a:extLst>
                <a:ext uri="{FF2B5EF4-FFF2-40B4-BE49-F238E27FC236}">
                  <a16:creationId xmlns:a16="http://schemas.microsoft.com/office/drawing/2014/main" xmlns="" id="{A53E0434-49E9-898C-4F49-6EF5B74CE2C9}"/>
                </a:ext>
              </a:extLst>
            </p:cNvPr>
            <p:cNvSpPr/>
            <p:nvPr/>
          </p:nvSpPr>
          <p:spPr>
            <a:xfrm>
              <a:off x="9900880" y="3448384"/>
              <a:ext cx="396000" cy="396000"/>
            </a:xfrm>
            <a:prstGeom prst="ellipse">
              <a:avLst/>
            </a:prstGeom>
            <a:solidFill>
              <a:srgbClr val="6C00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5</a:t>
              </a:r>
              <a:endParaRPr lang="en-ZA" sz="1600" b="1" dirty="0" err="1">
                <a:solidFill>
                  <a:schemeClr val="bg1"/>
                </a:solidFill>
                <a:latin typeface="Arial" panose="020B0604020202020204" pitchFamily="34" charset="0"/>
                <a:cs typeface="Arial" panose="020B0604020202020204" pitchFamily="34" charset="0"/>
              </a:endParaRPr>
            </a:p>
          </p:txBody>
        </p:sp>
      </p:grpSp>
      <p:sp>
        <p:nvSpPr>
          <p:cNvPr id="7" name="Title 2">
            <a:extLst>
              <a:ext uri="{FF2B5EF4-FFF2-40B4-BE49-F238E27FC236}">
                <a16:creationId xmlns:a16="http://schemas.microsoft.com/office/drawing/2014/main" xmlns="" id="{3E76C466-BB93-1D4F-0F6D-717F05B17569}"/>
              </a:ext>
            </a:extLst>
          </p:cNvPr>
          <p:cNvSpPr txBox="1">
            <a:spLocks/>
          </p:cNvSpPr>
          <p:nvPr/>
        </p:nvSpPr>
        <p:spPr>
          <a:xfrm>
            <a:off x="265635" y="253334"/>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GB" dirty="0"/>
              <a:t>Improved Access to Economic Opportunities and Employability Themes &amp; Interventions </a:t>
            </a:r>
            <a:endParaRPr lang="en-ZA" dirty="0"/>
          </a:p>
        </p:txBody>
      </p:sp>
    </p:spTree>
    <p:extLst>
      <p:ext uri="{BB962C8B-B14F-4D97-AF65-F5344CB8AC3E}">
        <p14:creationId xmlns:p14="http://schemas.microsoft.com/office/powerpoint/2010/main" xmlns="" val="240313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F54D6DB-AD54-F8EF-D1AF-1E9FAEEB6574}"/>
              </a:ext>
            </a:extLst>
          </p:cNvPr>
          <p:cNvSpPr>
            <a:spLocks noGrp="1"/>
          </p:cNvSpPr>
          <p:nvPr>
            <p:ph type="title"/>
          </p:nvPr>
        </p:nvSpPr>
        <p:spPr/>
        <p:txBody>
          <a:bodyPr/>
          <a:lstStyle/>
          <a:p>
            <a:r>
              <a:rPr lang="en-US" dirty="0"/>
              <a:t>Vision and Goal Statements to address the problem statement</a:t>
            </a:r>
            <a:endParaRPr lang="en-ZA" dirty="0"/>
          </a:p>
        </p:txBody>
      </p:sp>
      <p:sp>
        <p:nvSpPr>
          <p:cNvPr id="6" name="Rectangle 6">
            <a:extLst>
              <a:ext uri="{FF2B5EF4-FFF2-40B4-BE49-F238E27FC236}">
                <a16:creationId xmlns:a16="http://schemas.microsoft.com/office/drawing/2014/main" xmlns="" id="{821EAE7E-9D3C-6FC6-DDE8-0BF5DEE4E3F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
        <p:nvSpPr>
          <p:cNvPr id="18" name="TextBox 17">
            <a:extLst>
              <a:ext uri="{FF2B5EF4-FFF2-40B4-BE49-F238E27FC236}">
                <a16:creationId xmlns:a16="http://schemas.microsoft.com/office/drawing/2014/main" xmlns="" id="{4E1AA501-A781-4EFB-FEA7-F257981F3CAE}"/>
              </a:ext>
            </a:extLst>
          </p:cNvPr>
          <p:cNvSpPr txBox="1"/>
          <p:nvPr/>
        </p:nvSpPr>
        <p:spPr>
          <a:xfrm>
            <a:off x="1714500" y="1134137"/>
            <a:ext cx="9229725" cy="2160079"/>
          </a:xfrm>
          <a:prstGeom prst="rect">
            <a:avLst/>
          </a:prstGeom>
          <a:noFill/>
        </p:spPr>
        <p:txBody>
          <a:bodyPr wrap="square">
            <a:spAutoFit/>
          </a:bodyPr>
          <a:lstStyle/>
          <a:p>
            <a:pPr algn="ctr">
              <a:lnSpc>
                <a:spcPct val="115000"/>
              </a:lnSpc>
            </a:pPr>
            <a:r>
              <a:rPr lang="en-GB" sz="1800" dirty="0">
                <a:solidFill>
                  <a:srgbClr val="3B3838"/>
                </a:solidFill>
                <a:effectLst/>
                <a:latin typeface="Arial" panose="020B0604020202020204" pitchFamily="34" charset="0"/>
                <a:ea typeface="Calibri" panose="020F0502020204030204" pitchFamily="34" charset="0"/>
              </a:rPr>
              <a:t> </a:t>
            </a:r>
            <a:endParaRPr lang="en-ZA" sz="1800" dirty="0">
              <a:solidFill>
                <a:srgbClr val="3B3838"/>
              </a:solidFill>
              <a:effectLst/>
              <a:latin typeface="Arial" panose="020B0604020202020204" pitchFamily="34" charset="0"/>
              <a:ea typeface="Calibri" panose="020F0502020204030204" pitchFamily="34" charset="0"/>
            </a:endParaRPr>
          </a:p>
          <a:p>
            <a:pPr algn="ctr">
              <a:lnSpc>
                <a:spcPct val="150000"/>
              </a:lnSpc>
            </a:pPr>
            <a:r>
              <a:rPr lang="en-GB" sz="2400" b="1" dirty="0">
                <a:solidFill>
                  <a:srgbClr val="574090"/>
                </a:solidFill>
                <a:effectLst/>
                <a:latin typeface="Arial" panose="020B0604020202020204" pitchFamily="34" charset="0"/>
                <a:ea typeface="Calibri" panose="020F0502020204030204" pitchFamily="34" charset="0"/>
              </a:rPr>
              <a:t>Vision</a:t>
            </a:r>
          </a:p>
          <a:p>
            <a:pPr algn="ctr">
              <a:lnSpc>
                <a:spcPct val="150000"/>
              </a:lnSpc>
            </a:pPr>
            <a:r>
              <a:rPr lang="en-GB" sz="1800" b="1" dirty="0">
                <a:solidFill>
                  <a:srgbClr val="3B3838"/>
                </a:solidFill>
                <a:effectLst/>
                <a:latin typeface="Arial" panose="020B0604020202020204" pitchFamily="34" charset="0"/>
                <a:ea typeface="Calibri" panose="020F0502020204030204" pitchFamily="34" charset="0"/>
              </a:rPr>
              <a:t>A provincial economy that achieves break-out economic growth</a:t>
            </a:r>
            <a:r>
              <a:rPr lang="en-GB" sz="1800" dirty="0">
                <a:solidFill>
                  <a:srgbClr val="3B3838"/>
                </a:solidFill>
                <a:effectLst/>
                <a:latin typeface="Arial" panose="020B0604020202020204" pitchFamily="34" charset="0"/>
                <a:ea typeface="Calibri" panose="020F0502020204030204" pitchFamily="34" charset="0"/>
              </a:rPr>
              <a:t>, </a:t>
            </a:r>
          </a:p>
          <a:p>
            <a:pPr algn="ctr">
              <a:lnSpc>
                <a:spcPct val="150000"/>
              </a:lnSpc>
            </a:pPr>
            <a:r>
              <a:rPr lang="en-GB" sz="1800" dirty="0">
                <a:solidFill>
                  <a:srgbClr val="3B3838"/>
                </a:solidFill>
                <a:effectLst/>
                <a:latin typeface="Arial" panose="020B0604020202020204" pitchFamily="34" charset="0"/>
                <a:ea typeface="Calibri" panose="020F0502020204030204" pitchFamily="34" charset="0"/>
              </a:rPr>
              <a:t>resulting sufficient employment and opportunity and an economy that is sustainable, resilient, diverse and thriving – generating confidence, hope and prosperity for all.</a:t>
            </a:r>
            <a:endParaRPr lang="en-ZA" sz="1800" dirty="0">
              <a:solidFill>
                <a:srgbClr val="3B3838"/>
              </a:solidFill>
              <a:effectLst/>
              <a:latin typeface="Arial" panose="020B060402020202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xmlns="" id="{AFBD29F0-00F9-2660-82A3-ABBDA47C7AC1}"/>
              </a:ext>
            </a:extLst>
          </p:cNvPr>
          <p:cNvSpPr txBox="1"/>
          <p:nvPr/>
        </p:nvSpPr>
        <p:spPr>
          <a:xfrm>
            <a:off x="1924050" y="3744090"/>
            <a:ext cx="8543925" cy="2072106"/>
          </a:xfrm>
          <a:prstGeom prst="rect">
            <a:avLst/>
          </a:prstGeom>
          <a:solidFill>
            <a:srgbClr val="574090"/>
          </a:solidFill>
        </p:spPr>
        <p:txBody>
          <a:bodyPr wrap="square">
            <a:spAutoFit/>
          </a:bodyPr>
          <a:lstStyle/>
          <a:p>
            <a:pPr algn="ctr"/>
            <a:r>
              <a:rPr lang="en-GB" sz="2400" b="1" dirty="0">
                <a:solidFill>
                  <a:srgbClr val="FFFFFF"/>
                </a:solidFill>
                <a:effectLst/>
                <a:latin typeface="Arial" panose="020B0604020202020204" pitchFamily="34" charset="0"/>
                <a:ea typeface="Calibri" panose="020F0502020204030204" pitchFamily="34" charset="0"/>
              </a:rPr>
              <a:t>Goal</a:t>
            </a:r>
          </a:p>
          <a:p>
            <a:pPr algn="ctr">
              <a:lnSpc>
                <a:spcPct val="150000"/>
              </a:lnSpc>
            </a:pPr>
            <a:r>
              <a:rPr lang="en-GB" sz="1800" b="1" dirty="0">
                <a:solidFill>
                  <a:srgbClr val="FFFFFF"/>
                </a:solidFill>
                <a:effectLst/>
                <a:latin typeface="Arial" panose="020B0604020202020204" pitchFamily="34" charset="0"/>
                <a:ea typeface="Calibri" panose="020F0502020204030204" pitchFamily="34" charset="0"/>
              </a:rPr>
              <a:t>By 2035, the Western Cape will be a R1-trillion inclusive economy in real terms and growing at between 4% and 6% per annum.  This will be achieved through enabling a competitive business environment in which growth is driven through businesses exploiting opportunities</a:t>
            </a:r>
            <a:endParaRPr lang="en-ZA" dirty="0"/>
          </a:p>
        </p:txBody>
      </p:sp>
    </p:spTree>
    <p:extLst>
      <p:ext uri="{BB962C8B-B14F-4D97-AF65-F5344CB8AC3E}">
        <p14:creationId xmlns:p14="http://schemas.microsoft.com/office/powerpoint/2010/main" xmlns="" val="1139883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F59BCD-92D7-3320-36F0-27D2E00236FE}"/>
              </a:ext>
            </a:extLst>
          </p:cNvPr>
          <p:cNvSpPr>
            <a:spLocks noGrp="1"/>
          </p:cNvSpPr>
          <p:nvPr>
            <p:ph type="body" sz="quarter" idx="12"/>
          </p:nvPr>
        </p:nvSpPr>
        <p:spPr>
          <a:xfrm>
            <a:off x="5973170" y="2631110"/>
            <a:ext cx="5405049" cy="1130291"/>
          </a:xfrm>
        </p:spPr>
        <p:txBody>
          <a:bodyPr wrap="square">
            <a:spAutoFit/>
          </a:bodyPr>
          <a:lstStyle/>
          <a:p>
            <a:r>
              <a:rPr lang="en-GB" b="1" dirty="0"/>
              <a:t>Transversality and the Way Forward</a:t>
            </a:r>
            <a:endParaRPr lang="en-ZA" b="1" dirty="0"/>
          </a:p>
        </p:txBody>
      </p:sp>
      <p:pic>
        <p:nvPicPr>
          <p:cNvPr id="3" name="Picture 2">
            <a:extLst>
              <a:ext uri="{FF2B5EF4-FFF2-40B4-BE49-F238E27FC236}">
                <a16:creationId xmlns:a16="http://schemas.microsoft.com/office/drawing/2014/main" xmlns="" id="{4E88A503-FA1A-56B1-53E1-E155DFE619B8}"/>
              </a:ext>
            </a:extLst>
          </p:cNvPr>
          <p:cNvPicPr>
            <a:picLocks noChangeAspect="1"/>
          </p:cNvPicPr>
          <p:nvPr/>
        </p:nvPicPr>
        <p:blipFill>
          <a:blip r:embed="rId3" cstate="print"/>
          <a:stretch>
            <a:fillRect/>
          </a:stretch>
        </p:blipFill>
        <p:spPr>
          <a:xfrm>
            <a:off x="1564487" y="832227"/>
            <a:ext cx="3670746" cy="5193545"/>
          </a:xfrm>
          <a:prstGeom prst="rect">
            <a:avLst/>
          </a:prstGeom>
        </p:spPr>
      </p:pic>
    </p:spTree>
    <p:extLst>
      <p:ext uri="{BB962C8B-B14F-4D97-AF65-F5344CB8AC3E}">
        <p14:creationId xmlns:p14="http://schemas.microsoft.com/office/powerpoint/2010/main" xmlns="" val="310510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2E64D-7C2B-0E41-3781-4BE1A49A7DB6}"/>
              </a:ext>
            </a:extLst>
          </p:cNvPr>
          <p:cNvSpPr>
            <a:spLocks noGrp="1"/>
          </p:cNvSpPr>
          <p:nvPr>
            <p:ph type="title"/>
          </p:nvPr>
        </p:nvSpPr>
        <p:spPr/>
        <p:txBody>
          <a:bodyPr/>
          <a:lstStyle/>
          <a:p>
            <a:r>
              <a:rPr lang="en-US" dirty="0"/>
              <a:t>Transversal themes arising from the Priority Focus Areas </a:t>
            </a:r>
            <a:endParaRPr lang="en-ZA" dirty="0"/>
          </a:p>
        </p:txBody>
      </p:sp>
      <p:sp>
        <p:nvSpPr>
          <p:cNvPr id="3" name="Footer Placeholder 2">
            <a:extLst>
              <a:ext uri="{FF2B5EF4-FFF2-40B4-BE49-F238E27FC236}">
                <a16:creationId xmlns:a16="http://schemas.microsoft.com/office/drawing/2014/main" xmlns="" id="{AA11FDC7-B649-6D5E-FCCC-5AE81B3B7F37}"/>
              </a:ext>
            </a:extLst>
          </p:cNvPr>
          <p:cNvSpPr>
            <a:spLocks noGrp="1"/>
          </p:cNvSpPr>
          <p:nvPr>
            <p:ph type="ftr" sz="quarter" idx="3"/>
          </p:nvPr>
        </p:nvSpPr>
        <p:spPr/>
        <p:txBody>
          <a:bodyPr/>
          <a:lstStyle/>
          <a:p>
            <a:endParaRPr lang="en-GB" dirty="0">
              <a:solidFill>
                <a:srgbClr val="998F86"/>
              </a:solidFill>
            </a:endParaRPr>
          </a:p>
        </p:txBody>
      </p:sp>
      <p:sp>
        <p:nvSpPr>
          <p:cNvPr id="5" name="Slide Number Placeholder 1">
            <a:extLst>
              <a:ext uri="{FF2B5EF4-FFF2-40B4-BE49-F238E27FC236}">
                <a16:creationId xmlns:a16="http://schemas.microsoft.com/office/drawing/2014/main" xmlns="" id="{CA2C0AFC-DFB4-96BD-F25C-E4B5493DF76E}"/>
              </a:ext>
            </a:extLst>
          </p:cNvPr>
          <p:cNvSpPr>
            <a:spLocks noGrp="1"/>
          </p:cNvSpPr>
          <p:nvPr>
            <p:ph type="sldNum" sz="quarter" idx="4"/>
          </p:nvPr>
        </p:nvSpPr>
        <p:spPr>
          <a:xfrm>
            <a:off x="7625467" y="6627168"/>
            <a:ext cx="685867" cy="230832"/>
          </a:xfrm>
        </p:spPr>
        <p:txBody>
          <a:bodyPr/>
          <a:lstStyle/>
          <a:p>
            <a:fld id="{8406839F-D7A4-4E5D-B93D-768AD4D1DB36}" type="slidenum">
              <a:rPr lang="en-ZA" smtClean="0">
                <a:solidFill>
                  <a:srgbClr val="003399"/>
                </a:solidFill>
              </a:rPr>
              <a:pPr/>
              <a:t>41</a:t>
            </a:fld>
            <a:endParaRPr lang="en-ZA" dirty="0">
              <a:solidFill>
                <a:srgbClr val="003399"/>
              </a:solidFill>
            </a:endParaRPr>
          </a:p>
        </p:txBody>
      </p:sp>
      <p:sp>
        <p:nvSpPr>
          <p:cNvPr id="6" name="Rectangle 5">
            <a:extLst>
              <a:ext uri="{FF2B5EF4-FFF2-40B4-BE49-F238E27FC236}">
                <a16:creationId xmlns:a16="http://schemas.microsoft.com/office/drawing/2014/main" xmlns="" id="{3BCB153C-67DB-2DEF-3C10-A38036F1EDA8}"/>
              </a:ext>
            </a:extLst>
          </p:cNvPr>
          <p:cNvSpPr/>
          <p:nvPr/>
        </p:nvSpPr>
        <p:spPr>
          <a:xfrm>
            <a:off x="1457184" y="1208479"/>
            <a:ext cx="2187019" cy="675556"/>
          </a:xfrm>
          <a:prstGeom prst="rect">
            <a:avLst/>
          </a:prstGeom>
          <a:solidFill>
            <a:schemeClr val="bg1"/>
          </a:solidFill>
          <a:ln w="38100">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Driving investment</a:t>
            </a:r>
            <a:endParaRPr lang="en-ZA" sz="1400" b="1" dirty="0" err="1">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3C13A338-10A5-A968-855A-05646203CD10}"/>
              </a:ext>
            </a:extLst>
          </p:cNvPr>
          <p:cNvSpPr/>
          <p:nvPr/>
        </p:nvSpPr>
        <p:spPr>
          <a:xfrm>
            <a:off x="1457185" y="2008494"/>
            <a:ext cx="2187019" cy="675556"/>
          </a:xfrm>
          <a:prstGeom prst="rect">
            <a:avLst/>
          </a:prstGeom>
          <a:solidFill>
            <a:schemeClr val="bg1"/>
          </a:solidFill>
          <a:ln w="3810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Stimulating domestic markets &amp; exports</a:t>
            </a:r>
            <a:endParaRPr lang="en-ZA" sz="1400" b="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DECD1914-98A8-FF26-BCD4-160F5E49CEAD}"/>
              </a:ext>
            </a:extLst>
          </p:cNvPr>
          <p:cNvSpPr/>
          <p:nvPr/>
        </p:nvSpPr>
        <p:spPr>
          <a:xfrm>
            <a:off x="1457182" y="2808510"/>
            <a:ext cx="2187019" cy="675556"/>
          </a:xfrm>
          <a:prstGeom prst="rect">
            <a:avLst/>
          </a:prstGeom>
          <a:solidFill>
            <a:schemeClr val="bg1"/>
          </a:solidFill>
          <a:ln w="38100">
            <a:solidFill>
              <a:srgbClr val="82B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Energy resilience and transition to net carbon 0</a:t>
            </a:r>
            <a:endParaRPr lang="en-ZA" sz="1400" b="1"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3DECF3B9-B712-C5AC-34C9-9ED476643ADD}"/>
              </a:ext>
            </a:extLst>
          </p:cNvPr>
          <p:cNvSpPr/>
          <p:nvPr/>
        </p:nvSpPr>
        <p:spPr>
          <a:xfrm>
            <a:off x="1457182" y="3608525"/>
            <a:ext cx="2187019" cy="675556"/>
          </a:xfrm>
          <a:prstGeom prst="rect">
            <a:avLst/>
          </a:prstGeom>
          <a:solidFill>
            <a:schemeClr val="bg1"/>
          </a:solidFill>
          <a:ln w="38100">
            <a:solidFill>
              <a:srgbClr val="0066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Water security and resilience</a:t>
            </a:r>
            <a:endParaRPr lang="en-ZA" sz="1400" b="1"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5D150E99-EED2-CFB0-949E-C67881B8D723}"/>
              </a:ext>
            </a:extLst>
          </p:cNvPr>
          <p:cNvSpPr/>
          <p:nvPr/>
        </p:nvSpPr>
        <p:spPr>
          <a:xfrm>
            <a:off x="1457182" y="4408540"/>
            <a:ext cx="2187019" cy="675556"/>
          </a:xfrm>
          <a:prstGeom prst="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Technology and innovation</a:t>
            </a:r>
            <a:endParaRPr lang="en-ZA" sz="1400" b="1"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AA71006E-A4C6-84D3-F80E-645ED4A02879}"/>
              </a:ext>
            </a:extLst>
          </p:cNvPr>
          <p:cNvSpPr/>
          <p:nvPr/>
        </p:nvSpPr>
        <p:spPr>
          <a:xfrm>
            <a:off x="1457182" y="5208556"/>
            <a:ext cx="2187019" cy="675556"/>
          </a:xfrm>
          <a:prstGeom prst="rect">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Infrastructure and connected economy</a:t>
            </a:r>
            <a:endParaRPr lang="en-ZA" sz="1400" b="1"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52DD8D49-839F-0932-5C63-BCC2A5F2FC0C}"/>
              </a:ext>
            </a:extLst>
          </p:cNvPr>
          <p:cNvSpPr/>
          <p:nvPr/>
        </p:nvSpPr>
        <p:spPr>
          <a:xfrm>
            <a:off x="1457182" y="6008572"/>
            <a:ext cx="2187019" cy="675556"/>
          </a:xfrm>
          <a:prstGeom prst="rect">
            <a:avLst/>
          </a:prstGeom>
          <a:solidFill>
            <a:schemeClr val="bg1"/>
          </a:solidFill>
          <a:ln w="38100">
            <a:solidFill>
              <a:srgbClr val="6C006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Improved access to economic opportunities</a:t>
            </a:r>
            <a:endParaRPr lang="en-ZA" sz="1400" b="1" dirty="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ADB54134-475A-7392-ACEE-96194E4191D1}"/>
              </a:ext>
            </a:extLst>
          </p:cNvPr>
          <p:cNvGrpSpPr/>
          <p:nvPr/>
        </p:nvGrpSpPr>
        <p:grpSpPr>
          <a:xfrm>
            <a:off x="3644201" y="1488707"/>
            <a:ext cx="2043663" cy="4800093"/>
            <a:chOff x="2132028" y="1457742"/>
            <a:chExt cx="1409693" cy="4800093"/>
          </a:xfrm>
        </p:grpSpPr>
        <p:cxnSp>
          <p:nvCxnSpPr>
            <p:cNvPr id="14" name="Straight Connector 13">
              <a:extLst>
                <a:ext uri="{FF2B5EF4-FFF2-40B4-BE49-F238E27FC236}">
                  <a16:creationId xmlns:a16="http://schemas.microsoft.com/office/drawing/2014/main" xmlns="" id="{432F36F6-14D2-0428-D545-697DF716681D}"/>
                </a:ext>
              </a:extLst>
            </p:cNvPr>
            <p:cNvCxnSpPr>
              <a:cxnSpLocks/>
            </p:cNvCxnSpPr>
            <p:nvPr/>
          </p:nvCxnSpPr>
          <p:spPr>
            <a:xfrm flipH="1" flipV="1">
              <a:off x="2132028" y="2257757"/>
              <a:ext cx="1409693" cy="140704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86B44A5-79B0-77CE-648F-E387AB501FBC}"/>
                </a:ext>
              </a:extLst>
            </p:cNvPr>
            <p:cNvCxnSpPr>
              <a:cxnSpLocks/>
            </p:cNvCxnSpPr>
            <p:nvPr/>
          </p:nvCxnSpPr>
          <p:spPr>
            <a:xfrm flipH="1" flipV="1">
              <a:off x="2132028" y="3057773"/>
              <a:ext cx="1409690" cy="60703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C3EB3F9-6DA3-580D-188B-523CCE002CC3}"/>
                </a:ext>
              </a:extLst>
            </p:cNvPr>
            <p:cNvCxnSpPr>
              <a:cxnSpLocks/>
            </p:cNvCxnSpPr>
            <p:nvPr/>
          </p:nvCxnSpPr>
          <p:spPr>
            <a:xfrm flipH="1">
              <a:off x="2132028" y="3664803"/>
              <a:ext cx="1409690" cy="2593032"/>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30A627B-7CD6-4A08-8FF3-D9AD9889A89C}"/>
                </a:ext>
              </a:extLst>
            </p:cNvPr>
            <p:cNvCxnSpPr>
              <a:cxnSpLocks/>
            </p:cNvCxnSpPr>
            <p:nvPr/>
          </p:nvCxnSpPr>
          <p:spPr>
            <a:xfrm flipH="1">
              <a:off x="2132028" y="3664803"/>
              <a:ext cx="1409690" cy="179301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943E953-9B3D-7A13-8B6A-7422F82FA2AD}"/>
                </a:ext>
              </a:extLst>
            </p:cNvPr>
            <p:cNvCxnSpPr>
              <a:cxnSpLocks/>
            </p:cNvCxnSpPr>
            <p:nvPr/>
          </p:nvCxnSpPr>
          <p:spPr>
            <a:xfrm flipH="1">
              <a:off x="2132028" y="3664803"/>
              <a:ext cx="1409690" cy="99300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D19647E-D44C-AD19-5415-B81145DA212B}"/>
                </a:ext>
              </a:extLst>
            </p:cNvPr>
            <p:cNvCxnSpPr>
              <a:cxnSpLocks/>
            </p:cNvCxnSpPr>
            <p:nvPr/>
          </p:nvCxnSpPr>
          <p:spPr>
            <a:xfrm>
              <a:off x="2132028" y="1457742"/>
              <a:ext cx="1409692" cy="2207061"/>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DDC34AB-A9F0-7FC1-2759-EF9ED5FE6093}"/>
                </a:ext>
              </a:extLst>
            </p:cNvPr>
            <p:cNvCxnSpPr>
              <a:cxnSpLocks/>
            </p:cNvCxnSpPr>
            <p:nvPr/>
          </p:nvCxnSpPr>
          <p:spPr>
            <a:xfrm flipH="1">
              <a:off x="2132028" y="3664803"/>
              <a:ext cx="1409690" cy="192985"/>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xmlns="" id="{D13AA5F5-2817-81AB-2AF3-32C3ADDB85FF}"/>
              </a:ext>
            </a:extLst>
          </p:cNvPr>
          <p:cNvSpPr/>
          <p:nvPr/>
        </p:nvSpPr>
        <p:spPr>
          <a:xfrm>
            <a:off x="5687860" y="2008494"/>
            <a:ext cx="6168781" cy="348029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99"/>
                </a:solidFill>
                <a:latin typeface="Arial" panose="020B0604020202020204" pitchFamily="34" charset="0"/>
                <a:cs typeface="Arial" panose="020B0604020202020204" pitchFamily="34" charset="0"/>
              </a:rPr>
              <a:t>Transversal themes</a:t>
            </a:r>
          </a:p>
          <a:p>
            <a:pPr algn="ctr"/>
            <a:endParaRPr lang="en-US" sz="1600" dirty="0">
              <a:solidFill>
                <a:schemeClr val="tx1"/>
              </a:solidFill>
              <a:latin typeface="Arial" panose="020B0604020202020204" pitchFamily="34" charset="0"/>
              <a:cs typeface="Arial" panose="020B0604020202020204" pitchFamily="34" charset="0"/>
            </a:endParaRPr>
          </a:p>
          <a:p>
            <a:pPr marL="285750" indent="-285750">
              <a:buClr>
                <a:srgbClr val="000099"/>
              </a:buClr>
              <a:buFont typeface="Symbol" panose="05050102010706020507" pitchFamily="18" charset="2"/>
              <a:buChar char="·"/>
            </a:pPr>
            <a:r>
              <a:rPr lang="en-US" sz="2000" dirty="0">
                <a:solidFill>
                  <a:schemeClr val="tx1"/>
                </a:solidFill>
                <a:latin typeface="Arial" panose="020B0604020202020204" pitchFamily="34" charset="0"/>
                <a:cs typeface="Arial" panose="020B0604020202020204" pitchFamily="34" charset="0"/>
              </a:rPr>
              <a:t>Private-public sector coalition coordination</a:t>
            </a:r>
          </a:p>
          <a:p>
            <a:pPr marL="285750" indent="-285750">
              <a:buClr>
                <a:srgbClr val="000099"/>
              </a:buClr>
              <a:buFont typeface="Symbol" panose="05050102010706020507" pitchFamily="18" charset="2"/>
              <a:buChar char="·"/>
            </a:pPr>
            <a:r>
              <a:rPr lang="en-US" sz="2000" dirty="0">
                <a:solidFill>
                  <a:schemeClr val="tx1"/>
                </a:solidFill>
                <a:latin typeface="Arial" panose="020B0604020202020204" pitchFamily="34" charset="0"/>
                <a:cs typeface="Arial" panose="020B0604020202020204" pitchFamily="34" charset="0"/>
              </a:rPr>
              <a:t>Economic intelligence (IQ)</a:t>
            </a:r>
          </a:p>
          <a:p>
            <a:pPr marL="285750" indent="-285750">
              <a:buClr>
                <a:srgbClr val="000099"/>
              </a:buClr>
              <a:buFont typeface="Symbol" panose="05050102010706020507" pitchFamily="18" charset="2"/>
              <a:buChar char="·"/>
            </a:pPr>
            <a:r>
              <a:rPr lang="en-US" sz="2000" dirty="0">
                <a:solidFill>
                  <a:schemeClr val="tx1"/>
                </a:solidFill>
                <a:latin typeface="Arial" panose="020B0604020202020204" pitchFamily="34" charset="0"/>
                <a:cs typeface="Arial" panose="020B0604020202020204" pitchFamily="34" charset="0"/>
              </a:rPr>
              <a:t>Ease of doing government</a:t>
            </a:r>
          </a:p>
          <a:p>
            <a:pPr marL="285750" indent="-285750">
              <a:buClr>
                <a:srgbClr val="000099"/>
              </a:buClr>
              <a:buFont typeface="Symbol" panose="05050102010706020507" pitchFamily="18" charset="2"/>
              <a:buChar char="·"/>
            </a:pPr>
            <a:r>
              <a:rPr lang="en-US" sz="2000" dirty="0">
                <a:solidFill>
                  <a:schemeClr val="tx1"/>
                </a:solidFill>
                <a:latin typeface="Arial" panose="020B0604020202020204" pitchFamily="34" charset="0"/>
                <a:cs typeface="Arial" panose="020B0604020202020204" pitchFamily="34" charset="0"/>
              </a:rPr>
              <a:t>Regulatory and legislative ease of doing business</a:t>
            </a:r>
          </a:p>
          <a:p>
            <a:pPr marL="285750" indent="-285750">
              <a:buClr>
                <a:srgbClr val="000099"/>
              </a:buClr>
              <a:buFont typeface="Symbol" panose="05050102010706020507" pitchFamily="18" charset="2"/>
              <a:buChar char="·"/>
            </a:pPr>
            <a:r>
              <a:rPr lang="en-US" sz="2000" dirty="0">
                <a:solidFill>
                  <a:schemeClr val="tx1"/>
                </a:solidFill>
                <a:latin typeface="Arial" panose="020B0604020202020204" pitchFamily="34" charset="0"/>
                <a:cs typeface="Arial" panose="020B0604020202020204" pitchFamily="34" charset="0"/>
              </a:rPr>
              <a:t>Enabling procurement systems</a:t>
            </a:r>
          </a:p>
          <a:p>
            <a:pPr marL="285750" indent="-285750">
              <a:buClr>
                <a:srgbClr val="000099"/>
              </a:buClr>
              <a:buFont typeface="Symbol" panose="05050102010706020507" pitchFamily="18" charset="2"/>
              <a:buChar char="·"/>
            </a:pPr>
            <a:r>
              <a:rPr lang="en-US" sz="2000" dirty="0">
                <a:solidFill>
                  <a:schemeClr val="tx1"/>
                </a:solidFill>
                <a:latin typeface="Arial" panose="020B0604020202020204" pitchFamily="34" charset="0"/>
                <a:cs typeface="Arial" panose="020B0604020202020204" pitchFamily="34" charset="0"/>
              </a:rPr>
              <a:t>Spatial coordination of the G4J Strategy</a:t>
            </a:r>
          </a:p>
          <a:p>
            <a:pPr algn="ctr"/>
            <a:endParaRPr lang="en-ZA" sz="1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623236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631725-0786-2EF5-AE2A-B14279A012EB}"/>
              </a:ext>
            </a:extLst>
          </p:cNvPr>
          <p:cNvSpPr>
            <a:spLocks noGrp="1"/>
          </p:cNvSpPr>
          <p:nvPr>
            <p:ph type="title"/>
          </p:nvPr>
        </p:nvSpPr>
        <p:spPr/>
        <p:txBody>
          <a:bodyPr/>
          <a:lstStyle/>
          <a:p>
            <a:r>
              <a:rPr lang="en-US" dirty="0"/>
              <a:t>Chapter 13:  </a:t>
            </a:r>
            <a:r>
              <a:rPr lang="en-GB" dirty="0"/>
              <a:t>Transversality and the Way Forward</a:t>
            </a:r>
            <a:endParaRPr lang="en-ZA" dirty="0"/>
          </a:p>
        </p:txBody>
      </p:sp>
      <p:cxnSp>
        <p:nvCxnSpPr>
          <p:cNvPr id="5" name="Straight Connector 4">
            <a:extLst>
              <a:ext uri="{FF2B5EF4-FFF2-40B4-BE49-F238E27FC236}">
                <a16:creationId xmlns:a16="http://schemas.microsoft.com/office/drawing/2014/main" xmlns="" id="{5480D9DE-2402-F22B-5C13-D10B13E6FFC8}"/>
              </a:ext>
            </a:extLst>
          </p:cNvPr>
          <p:cNvCxnSpPr>
            <a:cxnSpLocks/>
            <a:endCxn id="16" idx="1"/>
          </p:cNvCxnSpPr>
          <p:nvPr/>
        </p:nvCxnSpPr>
        <p:spPr>
          <a:xfrm flipV="1">
            <a:off x="1979628" y="2105357"/>
            <a:ext cx="1409693" cy="140704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D86F524-CD05-574A-F0C6-C15847541774}"/>
              </a:ext>
            </a:extLst>
          </p:cNvPr>
          <p:cNvCxnSpPr>
            <a:cxnSpLocks/>
            <a:endCxn id="17" idx="1"/>
          </p:cNvCxnSpPr>
          <p:nvPr/>
        </p:nvCxnSpPr>
        <p:spPr>
          <a:xfrm flipV="1">
            <a:off x="1979628" y="2905373"/>
            <a:ext cx="1409690" cy="60703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25AAD21F-7162-B13D-AD3D-1F6353A9244E}"/>
              </a:ext>
            </a:extLst>
          </p:cNvPr>
          <p:cNvCxnSpPr>
            <a:cxnSpLocks/>
            <a:endCxn id="21" idx="1"/>
          </p:cNvCxnSpPr>
          <p:nvPr/>
        </p:nvCxnSpPr>
        <p:spPr>
          <a:xfrm>
            <a:off x="1979628" y="3512403"/>
            <a:ext cx="1409690" cy="2593032"/>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AA329B83-0689-CD72-EF6F-38392BA1C5BF}"/>
              </a:ext>
            </a:extLst>
          </p:cNvPr>
          <p:cNvCxnSpPr>
            <a:cxnSpLocks/>
            <a:endCxn id="20" idx="1"/>
          </p:cNvCxnSpPr>
          <p:nvPr/>
        </p:nvCxnSpPr>
        <p:spPr>
          <a:xfrm>
            <a:off x="1979628" y="3512403"/>
            <a:ext cx="1409690" cy="179301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F0069C7-30DF-21FF-352D-D70A5CB90769}"/>
              </a:ext>
            </a:extLst>
          </p:cNvPr>
          <p:cNvCxnSpPr>
            <a:cxnSpLocks/>
            <a:endCxn id="19" idx="1"/>
          </p:cNvCxnSpPr>
          <p:nvPr/>
        </p:nvCxnSpPr>
        <p:spPr>
          <a:xfrm>
            <a:off x="1979628" y="3512403"/>
            <a:ext cx="1409690" cy="99300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9EC1DE37-930F-A4EE-9A5C-A05E52E42498}"/>
              </a:ext>
            </a:extLst>
          </p:cNvPr>
          <p:cNvSpPr/>
          <p:nvPr/>
        </p:nvSpPr>
        <p:spPr>
          <a:xfrm>
            <a:off x="221942" y="810115"/>
            <a:ext cx="11970058" cy="2737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1" name="Slide Number Placeholder 1">
            <a:extLst>
              <a:ext uri="{FF2B5EF4-FFF2-40B4-BE49-F238E27FC236}">
                <a16:creationId xmlns:a16="http://schemas.microsoft.com/office/drawing/2014/main" xmlns="" id="{932EE0C1-89B3-18D6-C827-F2281603B0D5}"/>
              </a:ext>
            </a:extLst>
          </p:cNvPr>
          <p:cNvSpPr>
            <a:spLocks noGrp="1"/>
          </p:cNvSpPr>
          <p:nvPr>
            <p:ph type="sldNum" sz="quarter" idx="4"/>
          </p:nvPr>
        </p:nvSpPr>
        <p:spPr>
          <a:xfrm>
            <a:off x="11170773" y="6468150"/>
            <a:ext cx="685867" cy="230832"/>
          </a:xfrm>
        </p:spPr>
        <p:txBody>
          <a:bodyPr/>
          <a:lstStyle/>
          <a:p>
            <a:fld id="{8406839F-D7A4-4E5D-B93D-768AD4D1DB36}" type="slidenum">
              <a:rPr lang="en-ZA" smtClean="0">
                <a:solidFill>
                  <a:srgbClr val="003399"/>
                </a:solidFill>
              </a:rPr>
              <a:pPr/>
              <a:t>42</a:t>
            </a:fld>
            <a:endParaRPr lang="en-ZA" dirty="0">
              <a:solidFill>
                <a:srgbClr val="003399"/>
              </a:solidFill>
            </a:endParaRPr>
          </a:p>
        </p:txBody>
      </p:sp>
      <p:sp>
        <p:nvSpPr>
          <p:cNvPr id="12" name="TextBox 11">
            <a:extLst>
              <a:ext uri="{FF2B5EF4-FFF2-40B4-BE49-F238E27FC236}">
                <a16:creationId xmlns:a16="http://schemas.microsoft.com/office/drawing/2014/main" xmlns="" id="{3D206F37-1865-F478-A6FC-82287627E64A}"/>
              </a:ext>
            </a:extLst>
          </p:cNvPr>
          <p:cNvSpPr txBox="1"/>
          <p:nvPr/>
        </p:nvSpPr>
        <p:spPr>
          <a:xfrm>
            <a:off x="5680070" y="1110548"/>
            <a:ext cx="4774266" cy="523220"/>
          </a:xfrm>
          <a:prstGeom prst="rect">
            <a:avLst/>
          </a:prstGeom>
          <a:noFill/>
        </p:spPr>
        <p:txBody>
          <a:bodyPr wrap="square">
            <a:spAutoFit/>
          </a:bodyPr>
          <a:lstStyle/>
          <a:p>
            <a:pPr algn="just">
              <a:tabLst>
                <a:tab pos="2865755" algn="ctr"/>
                <a:tab pos="5731510" algn="r"/>
              </a:tabLst>
            </a:pPr>
            <a:r>
              <a:rPr lang="en-US" sz="1400" i="0" u="none" strike="noStrike" baseline="0" dirty="0">
                <a:solidFill>
                  <a:srgbClr val="3A3838"/>
                </a:solidFill>
                <a:latin typeface="Arial" panose="020B0604020202020204" pitchFamily="34" charset="0"/>
              </a:rPr>
              <a:t>Private</a:t>
            </a:r>
            <a:r>
              <a:rPr lang="en-US" sz="1400" b="1" i="0" u="none" strike="noStrike" baseline="0" dirty="0">
                <a:solidFill>
                  <a:srgbClr val="3A3838"/>
                </a:solidFill>
                <a:latin typeface="Arial" panose="020B0604020202020204" pitchFamily="34" charset="0"/>
              </a:rPr>
              <a:t> </a:t>
            </a:r>
            <a:r>
              <a:rPr lang="en-US" sz="1400" b="0" i="0" u="none" strike="noStrike" baseline="0" dirty="0">
                <a:solidFill>
                  <a:srgbClr val="3A3838"/>
                </a:solidFill>
                <a:latin typeface="Arial" panose="020B0604020202020204" pitchFamily="34" charset="0"/>
              </a:rPr>
              <a:t>sector investment will be </a:t>
            </a:r>
            <a:r>
              <a:rPr lang="en-US" sz="1400" b="1" i="0" u="none" strike="noStrike" baseline="0" dirty="0">
                <a:solidFill>
                  <a:srgbClr val="3A3838"/>
                </a:solidFill>
                <a:latin typeface="Arial" panose="020B0604020202020204" pitchFamily="34" charset="0"/>
              </a:rPr>
              <a:t>20% of regional GDP </a:t>
            </a:r>
            <a:r>
              <a:rPr lang="en-US" sz="1400" b="0" i="0" u="none" strike="noStrike" baseline="0" dirty="0">
                <a:solidFill>
                  <a:srgbClr val="3A3838"/>
                </a:solidFill>
                <a:latin typeface="Arial" panose="020B0604020202020204" pitchFamily="34" charset="0"/>
              </a:rPr>
              <a:t>(translating to R200 billion) by 2035. </a:t>
            </a:r>
            <a:endParaRPr lang="en-ZA" sz="1600" dirty="0">
              <a:effectLst/>
              <a:latin typeface="Arial" panose="020B0604020202020204" pitchFamily="34" charset="0"/>
              <a:ea typeface="Calibri" panose="020F0502020204030204" pitchFamily="34" charset="0"/>
            </a:endParaRPr>
          </a:p>
        </p:txBody>
      </p:sp>
      <p:cxnSp>
        <p:nvCxnSpPr>
          <p:cNvPr id="14" name="Straight Connector 13">
            <a:extLst>
              <a:ext uri="{FF2B5EF4-FFF2-40B4-BE49-F238E27FC236}">
                <a16:creationId xmlns:a16="http://schemas.microsoft.com/office/drawing/2014/main" xmlns="" id="{94188CBD-3E58-3F96-D7EB-25EF23011D14}"/>
              </a:ext>
            </a:extLst>
          </p:cNvPr>
          <p:cNvCxnSpPr>
            <a:cxnSpLocks/>
            <a:stCxn id="15" idx="1"/>
          </p:cNvCxnSpPr>
          <p:nvPr/>
        </p:nvCxnSpPr>
        <p:spPr>
          <a:xfrm flipH="1">
            <a:off x="1979628" y="1305342"/>
            <a:ext cx="1409692" cy="2207061"/>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64A54097-5C9E-8235-A88D-7FD99E5717FA}"/>
              </a:ext>
            </a:extLst>
          </p:cNvPr>
          <p:cNvSpPr/>
          <p:nvPr/>
        </p:nvSpPr>
        <p:spPr>
          <a:xfrm>
            <a:off x="3389320" y="967564"/>
            <a:ext cx="2187019" cy="675556"/>
          </a:xfrm>
          <a:prstGeom prst="rect">
            <a:avLst/>
          </a:prstGeom>
          <a:solidFill>
            <a:schemeClr val="bg1"/>
          </a:solidFill>
          <a:ln w="38100">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Driving investment</a:t>
            </a:r>
            <a:endParaRPr lang="en-ZA" sz="1400" b="1" dirty="0" err="1">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94F6884B-81E7-24D7-2F9F-0770952DB312}"/>
              </a:ext>
            </a:extLst>
          </p:cNvPr>
          <p:cNvSpPr/>
          <p:nvPr/>
        </p:nvSpPr>
        <p:spPr>
          <a:xfrm>
            <a:off x="3389321" y="1767579"/>
            <a:ext cx="2187019" cy="675556"/>
          </a:xfrm>
          <a:prstGeom prst="rect">
            <a:avLst/>
          </a:prstGeom>
          <a:solidFill>
            <a:schemeClr val="bg1"/>
          </a:solidFill>
          <a:ln w="3810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Stimulating domestic markets &amp; exports</a:t>
            </a:r>
            <a:endParaRPr lang="en-ZA" sz="1400" b="1"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3667FB8D-330E-3717-AD70-6F691366ACB7}"/>
              </a:ext>
            </a:extLst>
          </p:cNvPr>
          <p:cNvSpPr/>
          <p:nvPr/>
        </p:nvSpPr>
        <p:spPr>
          <a:xfrm>
            <a:off x="3389318" y="2567595"/>
            <a:ext cx="2187019" cy="675556"/>
          </a:xfrm>
          <a:prstGeom prst="rect">
            <a:avLst/>
          </a:prstGeom>
          <a:solidFill>
            <a:schemeClr val="bg1"/>
          </a:solidFill>
          <a:ln w="38100">
            <a:solidFill>
              <a:srgbClr val="82B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Energy resilience and transition to net carbon 0</a:t>
            </a:r>
            <a:endParaRPr lang="en-ZA" sz="1400" b="1"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68ABA652-148B-9AD1-815D-9132BE76C7D8}"/>
              </a:ext>
            </a:extLst>
          </p:cNvPr>
          <p:cNvSpPr/>
          <p:nvPr/>
        </p:nvSpPr>
        <p:spPr>
          <a:xfrm>
            <a:off x="3389318" y="3367610"/>
            <a:ext cx="2187019" cy="675556"/>
          </a:xfrm>
          <a:prstGeom prst="rect">
            <a:avLst/>
          </a:prstGeom>
          <a:solidFill>
            <a:schemeClr val="bg1"/>
          </a:solidFill>
          <a:ln w="38100">
            <a:solidFill>
              <a:srgbClr val="0066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Water security and resilience</a:t>
            </a:r>
            <a:endParaRPr lang="en-ZA" sz="1400" b="1"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902C66F8-D7C1-56AC-51AC-D8610D818A1D}"/>
              </a:ext>
            </a:extLst>
          </p:cNvPr>
          <p:cNvSpPr/>
          <p:nvPr/>
        </p:nvSpPr>
        <p:spPr>
          <a:xfrm>
            <a:off x="3389318" y="4167625"/>
            <a:ext cx="2187019" cy="675556"/>
          </a:xfrm>
          <a:prstGeom prst="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Technology and innovation</a:t>
            </a:r>
            <a:endParaRPr lang="en-ZA" sz="1400" b="1"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7AEEE0DD-F960-B535-4F99-272975C626A4}"/>
              </a:ext>
            </a:extLst>
          </p:cNvPr>
          <p:cNvSpPr/>
          <p:nvPr/>
        </p:nvSpPr>
        <p:spPr>
          <a:xfrm>
            <a:off x="3389318" y="4967641"/>
            <a:ext cx="2187019" cy="675556"/>
          </a:xfrm>
          <a:prstGeom prst="rect">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Infrastructure and connected economy</a:t>
            </a:r>
            <a:endParaRPr lang="en-ZA" sz="1400" b="1"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1889D5E1-4E70-2BC3-9A04-EFC4DA7BFEDF}"/>
              </a:ext>
            </a:extLst>
          </p:cNvPr>
          <p:cNvSpPr/>
          <p:nvPr/>
        </p:nvSpPr>
        <p:spPr>
          <a:xfrm>
            <a:off x="3389318" y="5767657"/>
            <a:ext cx="2187019" cy="675556"/>
          </a:xfrm>
          <a:prstGeom prst="rect">
            <a:avLst/>
          </a:prstGeom>
          <a:solidFill>
            <a:schemeClr val="bg1"/>
          </a:solidFill>
          <a:ln w="38100">
            <a:solidFill>
              <a:srgbClr val="6C006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Improved access to economic opportunities</a:t>
            </a:r>
            <a:endParaRPr lang="en-ZA" sz="1400" b="1" dirty="0">
              <a:solidFill>
                <a:schemeClr val="tx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xmlns="" id="{7B2FA9B8-D0DA-31B9-EC0E-F886CC6BA4A2}"/>
              </a:ext>
            </a:extLst>
          </p:cNvPr>
          <p:cNvCxnSpPr>
            <a:cxnSpLocks/>
            <a:endCxn id="18" idx="1"/>
          </p:cNvCxnSpPr>
          <p:nvPr/>
        </p:nvCxnSpPr>
        <p:spPr>
          <a:xfrm>
            <a:off x="1979628" y="3512403"/>
            <a:ext cx="1409690" cy="192985"/>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89EA2CC3-19DD-3477-6E64-A3947A4EB9E4}"/>
              </a:ext>
            </a:extLst>
          </p:cNvPr>
          <p:cNvSpPr txBox="1"/>
          <p:nvPr/>
        </p:nvSpPr>
        <p:spPr>
          <a:xfrm>
            <a:off x="5680070" y="1837592"/>
            <a:ext cx="5444088" cy="566758"/>
          </a:xfrm>
          <a:prstGeom prst="rect">
            <a:avLst/>
          </a:prstGeom>
          <a:noFill/>
        </p:spPr>
        <p:txBody>
          <a:bodyPr wrap="square">
            <a:spAutoFit/>
          </a:bodyPr>
          <a:lstStyle/>
          <a:p>
            <a:pPr algn="just">
              <a:lnSpc>
                <a:spcPct val="115000"/>
              </a:lnSpc>
              <a:spcAft>
                <a:spcPts val="1800"/>
              </a:spcAft>
            </a:pPr>
            <a:r>
              <a:rPr lang="en-US" sz="1400" b="1" i="0" u="none" strike="noStrike" baseline="0" dirty="0">
                <a:solidFill>
                  <a:srgbClr val="3A3838"/>
                </a:solidFill>
                <a:latin typeface="Arial" panose="020B0604020202020204" pitchFamily="34" charset="0"/>
              </a:rPr>
              <a:t>The</a:t>
            </a:r>
            <a:r>
              <a:rPr lang="en-US" sz="1400" b="0" i="0" u="none" strike="noStrike" baseline="0" dirty="0">
                <a:solidFill>
                  <a:srgbClr val="3A3838"/>
                </a:solidFill>
                <a:latin typeface="Arial" panose="020B0604020202020204" pitchFamily="34" charset="0"/>
              </a:rPr>
              <a:t> value of Western Cape exports of goods and services (inclusive of tourism) </a:t>
            </a:r>
            <a:r>
              <a:rPr lang="en-US" sz="1400" b="1" i="0" u="none" strike="noStrike" baseline="0" dirty="0">
                <a:solidFill>
                  <a:srgbClr val="3A3838"/>
                </a:solidFill>
                <a:latin typeface="Arial" panose="020B0604020202020204" pitchFamily="34" charset="0"/>
              </a:rPr>
              <a:t>will triple </a:t>
            </a:r>
            <a:r>
              <a:rPr lang="en-US" sz="1400" b="0" i="0" u="none" strike="noStrike" baseline="0" dirty="0">
                <a:solidFill>
                  <a:srgbClr val="3A3838"/>
                </a:solidFill>
                <a:latin typeface="Arial" panose="020B0604020202020204" pitchFamily="34" charset="0"/>
              </a:rPr>
              <a:t>by 2035. </a:t>
            </a:r>
            <a:endParaRPr lang="en-ZA" sz="1400" dirty="0">
              <a:effectLst/>
              <a:latin typeface="Arial" panose="020B0604020202020204" pitchFamily="34" charset="0"/>
              <a:ea typeface="Calibri" panose="020F0502020204030204" pitchFamily="34" charset="0"/>
            </a:endParaRPr>
          </a:p>
        </p:txBody>
      </p:sp>
      <p:sp>
        <p:nvSpPr>
          <p:cNvPr id="24" name="TextBox 23">
            <a:extLst>
              <a:ext uri="{FF2B5EF4-FFF2-40B4-BE49-F238E27FC236}">
                <a16:creationId xmlns:a16="http://schemas.microsoft.com/office/drawing/2014/main" xmlns="" id="{3E31488E-5154-414D-799D-595DB454F137}"/>
              </a:ext>
            </a:extLst>
          </p:cNvPr>
          <p:cNvSpPr txBox="1"/>
          <p:nvPr/>
        </p:nvSpPr>
        <p:spPr>
          <a:xfrm>
            <a:off x="5680070" y="2573036"/>
            <a:ext cx="6375662" cy="738664"/>
          </a:xfrm>
          <a:prstGeom prst="rect">
            <a:avLst/>
          </a:prstGeom>
          <a:noFill/>
        </p:spPr>
        <p:txBody>
          <a:bodyPr wrap="square">
            <a:spAutoFit/>
          </a:bodyPr>
          <a:lstStyle/>
          <a:p>
            <a:pPr algn="just"/>
            <a:r>
              <a:rPr lang="en-US" sz="1400" b="1" i="0" u="none" strike="noStrike" baseline="0" dirty="0">
                <a:solidFill>
                  <a:srgbClr val="3A3838"/>
                </a:solidFill>
                <a:latin typeface="Arial" panose="020B0604020202020204" pitchFamily="34" charset="0"/>
              </a:rPr>
              <a:t>Reduce reliance of energy </a:t>
            </a:r>
            <a:r>
              <a:rPr lang="en-US" sz="1400" i="0" u="none" strike="noStrike" baseline="0" dirty="0">
                <a:solidFill>
                  <a:srgbClr val="3A3838"/>
                </a:solidFill>
                <a:latin typeface="Arial" panose="020B0604020202020204" pitchFamily="34" charset="0"/>
              </a:rPr>
              <a:t>from Eskom of between 1 800 – 5700 MW by 2035, estimated to attract between R21.6-billion and R68.4-billion in related investment</a:t>
            </a:r>
            <a:endParaRPr lang="en-ZA" sz="1400" dirty="0"/>
          </a:p>
        </p:txBody>
      </p:sp>
      <p:sp>
        <p:nvSpPr>
          <p:cNvPr id="25" name="TextBox 24">
            <a:extLst>
              <a:ext uri="{FF2B5EF4-FFF2-40B4-BE49-F238E27FC236}">
                <a16:creationId xmlns:a16="http://schemas.microsoft.com/office/drawing/2014/main" xmlns="" id="{A6AE7D55-EC39-6DC4-1072-72A7D4F3B35F}"/>
              </a:ext>
            </a:extLst>
          </p:cNvPr>
          <p:cNvSpPr txBox="1"/>
          <p:nvPr/>
        </p:nvSpPr>
        <p:spPr>
          <a:xfrm>
            <a:off x="5680070" y="3363199"/>
            <a:ext cx="6260957" cy="738664"/>
          </a:xfrm>
          <a:prstGeom prst="rect">
            <a:avLst/>
          </a:prstGeom>
          <a:noFill/>
        </p:spPr>
        <p:txBody>
          <a:bodyPr wrap="square">
            <a:spAutoFit/>
          </a:bodyPr>
          <a:lstStyle/>
          <a:p>
            <a:pPr>
              <a:spcAft>
                <a:spcPts val="800"/>
              </a:spcAft>
            </a:pPr>
            <a:r>
              <a:rPr lang="en-US" sz="1400" b="1" i="0" u="none" strike="noStrike" baseline="0" dirty="0">
                <a:solidFill>
                  <a:srgbClr val="3A3838"/>
                </a:solidFill>
                <a:latin typeface="Arial" panose="020B0604020202020204" pitchFamily="34" charset="0"/>
              </a:rPr>
              <a:t>Double</a:t>
            </a:r>
            <a:r>
              <a:rPr lang="en-US" sz="1400" b="0" i="0" u="none" strike="noStrike" baseline="0" dirty="0">
                <a:solidFill>
                  <a:srgbClr val="3A3838"/>
                </a:solidFill>
                <a:latin typeface="Arial" panose="020B0604020202020204" pitchFamily="34" charset="0"/>
              </a:rPr>
              <a:t> </a:t>
            </a:r>
            <a:r>
              <a:rPr lang="en-US" sz="1400" b="1" i="0" u="none" strike="noStrike" baseline="0" dirty="0">
                <a:solidFill>
                  <a:srgbClr val="3A3838"/>
                </a:solidFill>
                <a:latin typeface="Arial" panose="020B0604020202020204" pitchFamily="34" charset="0"/>
              </a:rPr>
              <a:t>water</a:t>
            </a:r>
            <a:r>
              <a:rPr lang="en-US" sz="1400" i="0" u="none" strike="noStrike" baseline="0" dirty="0">
                <a:solidFill>
                  <a:srgbClr val="3A3838"/>
                </a:solidFill>
                <a:latin typeface="Arial" panose="020B0604020202020204" pitchFamily="34" charset="0"/>
              </a:rPr>
              <a:t> a</a:t>
            </a:r>
            <a:r>
              <a:rPr lang="en-US" sz="1400" b="0" i="0" u="none" strike="noStrike" baseline="0" dirty="0">
                <a:solidFill>
                  <a:srgbClr val="3A3838"/>
                </a:solidFill>
                <a:latin typeface="Arial" panose="020B0604020202020204" pitchFamily="34" charset="0"/>
              </a:rPr>
              <a:t>vailable for </a:t>
            </a:r>
            <a:r>
              <a:rPr lang="en-US" sz="1400" b="1" i="0" u="none" strike="noStrike" baseline="0" dirty="0">
                <a:solidFill>
                  <a:srgbClr val="3A3838"/>
                </a:solidFill>
                <a:latin typeface="Arial" panose="020B0604020202020204" pitchFamily="34" charset="0"/>
              </a:rPr>
              <a:t>secondary and tertiary economic sectors </a:t>
            </a:r>
            <a:r>
              <a:rPr lang="en-US" sz="1400" b="0" i="0" u="none" strike="noStrike" baseline="0" dirty="0">
                <a:solidFill>
                  <a:srgbClr val="3A3838"/>
                </a:solidFill>
                <a:latin typeface="Arial" panose="020B0604020202020204" pitchFamily="34" charset="0"/>
              </a:rPr>
              <a:t>(primarily from non-productive use) by 2035 </a:t>
            </a:r>
            <a:r>
              <a:rPr lang="en-US" sz="1400" b="1" i="0" u="none" strike="noStrike" baseline="0" dirty="0">
                <a:solidFill>
                  <a:srgbClr val="3A3838"/>
                </a:solidFill>
                <a:latin typeface="Arial" panose="020B0604020202020204" pitchFamily="34" charset="0"/>
              </a:rPr>
              <a:t>and </a:t>
            </a:r>
            <a:r>
              <a:rPr lang="en-US" sz="1400" b="1" i="0" u="none" strike="noStrike" baseline="0" dirty="0" err="1">
                <a:solidFill>
                  <a:srgbClr val="3A3838"/>
                </a:solidFill>
                <a:latin typeface="Arial" panose="020B0604020202020204" pitchFamily="34" charset="0"/>
              </a:rPr>
              <a:t>honour</a:t>
            </a:r>
            <a:r>
              <a:rPr lang="en-US" sz="1400" b="1" i="0" u="none" strike="noStrike" baseline="0" dirty="0">
                <a:solidFill>
                  <a:srgbClr val="3A3838"/>
                </a:solidFill>
                <a:latin typeface="Arial" panose="020B0604020202020204" pitchFamily="34" charset="0"/>
              </a:rPr>
              <a:t> existing allocations to agriculture. </a:t>
            </a:r>
            <a:endParaRPr lang="en-ZA" sz="11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08EB2ED9-3BCD-0C29-8096-1E0709F99D2F}"/>
              </a:ext>
            </a:extLst>
          </p:cNvPr>
          <p:cNvSpPr txBox="1"/>
          <p:nvPr/>
        </p:nvSpPr>
        <p:spPr>
          <a:xfrm>
            <a:off x="5670545" y="4234759"/>
            <a:ext cx="6061865" cy="523220"/>
          </a:xfrm>
          <a:prstGeom prst="rect">
            <a:avLst/>
          </a:prstGeom>
          <a:noFill/>
        </p:spPr>
        <p:txBody>
          <a:bodyPr wrap="square">
            <a:spAutoFit/>
          </a:bodyPr>
          <a:lstStyle/>
          <a:p>
            <a:pPr algn="just">
              <a:spcAft>
                <a:spcPts val="1800"/>
              </a:spcAft>
            </a:pPr>
            <a:r>
              <a:rPr lang="en-US" sz="1400" i="0" u="none" strike="noStrike" baseline="0" dirty="0">
                <a:solidFill>
                  <a:srgbClr val="3A3838"/>
                </a:solidFill>
                <a:latin typeface="Arial" panose="020B0604020202020204" pitchFamily="34" charset="0"/>
              </a:rPr>
              <a:t>Research </a:t>
            </a:r>
            <a:r>
              <a:rPr lang="en-US" sz="1400" b="0" i="0" u="none" strike="noStrike" baseline="0" dirty="0">
                <a:solidFill>
                  <a:srgbClr val="3A3838"/>
                </a:solidFill>
                <a:latin typeface="Arial" panose="020B0604020202020204" pitchFamily="34" charset="0"/>
              </a:rPr>
              <a:t>and Development expenditure will </a:t>
            </a:r>
            <a:r>
              <a:rPr lang="en-US" sz="1400" b="1" i="0" u="none" strike="noStrike" baseline="0" dirty="0">
                <a:solidFill>
                  <a:srgbClr val="3A3838"/>
                </a:solidFill>
                <a:latin typeface="Arial" panose="020B0604020202020204" pitchFamily="34" charset="0"/>
              </a:rPr>
              <a:t>quadruple to R35 billion </a:t>
            </a:r>
            <a:r>
              <a:rPr lang="en-US" sz="1400" b="0" i="0" u="none" strike="noStrike" baseline="0" dirty="0">
                <a:solidFill>
                  <a:srgbClr val="3A3838"/>
                </a:solidFill>
                <a:latin typeface="Arial" panose="020B0604020202020204" pitchFamily="34" charset="0"/>
              </a:rPr>
              <a:t>and the value of </a:t>
            </a:r>
            <a:r>
              <a:rPr lang="en-US" sz="1400" b="1" i="0" u="none" strike="noStrike" baseline="0" dirty="0">
                <a:solidFill>
                  <a:srgbClr val="3A3838"/>
                </a:solidFill>
                <a:latin typeface="Arial" panose="020B0604020202020204" pitchFamily="34" charset="0"/>
              </a:rPr>
              <a:t>venture capital deals will reach R20 billion</a:t>
            </a:r>
            <a:r>
              <a:rPr lang="en-US" sz="1400" b="0" i="0" u="none" strike="noStrike" baseline="0" dirty="0">
                <a:solidFill>
                  <a:srgbClr val="3A3838"/>
                </a:solidFill>
                <a:latin typeface="Arial" panose="020B0604020202020204" pitchFamily="34" charset="0"/>
              </a:rPr>
              <a:t> by 2035. </a:t>
            </a:r>
            <a:endParaRPr lang="en-ZA" sz="1600" dirty="0">
              <a:effectLst/>
              <a:latin typeface="Arial" panose="020B0604020202020204" pitchFamily="34" charset="0"/>
              <a:ea typeface="Calibri" panose="020F0502020204030204" pitchFamily="34" charset="0"/>
            </a:endParaRPr>
          </a:p>
        </p:txBody>
      </p:sp>
      <p:sp>
        <p:nvSpPr>
          <p:cNvPr id="27" name="TextBox 26">
            <a:extLst>
              <a:ext uri="{FF2B5EF4-FFF2-40B4-BE49-F238E27FC236}">
                <a16:creationId xmlns:a16="http://schemas.microsoft.com/office/drawing/2014/main" xmlns="" id="{6E142DFD-C132-DA08-897B-20BF9DCE875A}"/>
              </a:ext>
            </a:extLst>
          </p:cNvPr>
          <p:cNvSpPr txBox="1"/>
          <p:nvPr/>
        </p:nvSpPr>
        <p:spPr>
          <a:xfrm>
            <a:off x="5625861" y="5004238"/>
            <a:ext cx="6317065" cy="738664"/>
          </a:xfrm>
          <a:prstGeom prst="rect">
            <a:avLst/>
          </a:prstGeom>
          <a:noFill/>
        </p:spPr>
        <p:txBody>
          <a:bodyPr wrap="square">
            <a:spAutoFit/>
          </a:bodyPr>
          <a:lstStyle/>
          <a:p>
            <a:r>
              <a:rPr lang="en-US" sz="1400" i="0" u="none" strike="noStrike" baseline="0" dirty="0">
                <a:solidFill>
                  <a:srgbClr val="3A3838"/>
                </a:solidFill>
                <a:latin typeface="Arial" panose="020B0604020202020204" pitchFamily="34" charset="0"/>
              </a:rPr>
              <a:t>The </a:t>
            </a:r>
            <a:r>
              <a:rPr lang="en-US" sz="1400" b="0" i="0" u="none" strike="noStrike" baseline="0" dirty="0">
                <a:solidFill>
                  <a:srgbClr val="3A3838"/>
                </a:solidFill>
                <a:latin typeface="Arial" panose="020B0604020202020204" pitchFamily="34" charset="0"/>
              </a:rPr>
              <a:t>Western Cape economy </a:t>
            </a:r>
            <a:r>
              <a:rPr lang="en-US" sz="1400" b="1" i="0" u="none" strike="noStrike" baseline="0" dirty="0">
                <a:solidFill>
                  <a:srgbClr val="3A3838"/>
                </a:solidFill>
                <a:latin typeface="Arial" panose="020B0604020202020204" pitchFamily="34" charset="0"/>
              </a:rPr>
              <a:t>will have the infrastructure required </a:t>
            </a:r>
            <a:r>
              <a:rPr lang="en-US" sz="1400" b="0" i="0" u="none" strike="noStrike" baseline="0" dirty="0">
                <a:solidFill>
                  <a:srgbClr val="3A3838"/>
                </a:solidFill>
                <a:latin typeface="Arial" panose="020B0604020202020204" pitchFamily="34" charset="0"/>
              </a:rPr>
              <a:t>to support and enable a R1 trillion economy by 2035 and </a:t>
            </a:r>
            <a:r>
              <a:rPr lang="en-US" sz="1400" b="1" i="0" u="none" strike="noStrike" baseline="0" dirty="0">
                <a:solidFill>
                  <a:srgbClr val="3A3838"/>
                </a:solidFill>
                <a:latin typeface="Arial" panose="020B0604020202020204" pitchFamily="34" charset="0"/>
              </a:rPr>
              <a:t>public sector capital investment </a:t>
            </a:r>
            <a:r>
              <a:rPr lang="en-US" sz="1400" b="0" i="0" u="none" strike="noStrike" baseline="0" dirty="0">
                <a:solidFill>
                  <a:srgbClr val="3A3838"/>
                </a:solidFill>
                <a:latin typeface="Arial" panose="020B0604020202020204" pitchFamily="34" charset="0"/>
              </a:rPr>
              <a:t>in the Western Cape </a:t>
            </a:r>
            <a:r>
              <a:rPr lang="en-US" sz="1400" b="1" i="0" u="none" strike="noStrike" baseline="0" dirty="0">
                <a:solidFill>
                  <a:srgbClr val="3A3838"/>
                </a:solidFill>
                <a:latin typeface="Arial" panose="020B0604020202020204" pitchFamily="34" charset="0"/>
              </a:rPr>
              <a:t>will be 10% of regional GDP</a:t>
            </a:r>
            <a:r>
              <a:rPr lang="en-US" sz="1400" b="0" i="0" u="none" strike="noStrike" baseline="0" dirty="0">
                <a:solidFill>
                  <a:srgbClr val="3A3838"/>
                </a:solidFill>
                <a:latin typeface="Arial" panose="020B0604020202020204" pitchFamily="34" charset="0"/>
              </a:rPr>
              <a:t>. </a:t>
            </a:r>
            <a:endParaRPr lang="en-ZA" sz="1400" dirty="0"/>
          </a:p>
        </p:txBody>
      </p:sp>
      <p:sp>
        <p:nvSpPr>
          <p:cNvPr id="28" name="TextBox 27">
            <a:extLst>
              <a:ext uri="{FF2B5EF4-FFF2-40B4-BE49-F238E27FC236}">
                <a16:creationId xmlns:a16="http://schemas.microsoft.com/office/drawing/2014/main" xmlns="" id="{C857BDCA-C271-D9ED-10B8-AF217D7451DF}"/>
              </a:ext>
            </a:extLst>
          </p:cNvPr>
          <p:cNvSpPr txBox="1"/>
          <p:nvPr/>
        </p:nvSpPr>
        <p:spPr>
          <a:xfrm>
            <a:off x="5625861" y="5899390"/>
            <a:ext cx="6230780" cy="523220"/>
          </a:xfrm>
          <a:prstGeom prst="rect">
            <a:avLst/>
          </a:prstGeom>
          <a:noFill/>
        </p:spPr>
        <p:txBody>
          <a:bodyPr wrap="square">
            <a:spAutoFit/>
          </a:bodyPr>
          <a:lstStyle/>
          <a:p>
            <a:pPr algn="just"/>
            <a:r>
              <a:rPr lang="en-US" sz="1400" b="1" i="0" u="none" strike="noStrike" baseline="0" dirty="0">
                <a:solidFill>
                  <a:srgbClr val="3A3838"/>
                </a:solidFill>
                <a:latin typeface="Arial" panose="020B0604020202020204" pitchFamily="34" charset="0"/>
              </a:rPr>
              <a:t>All </a:t>
            </a:r>
            <a:r>
              <a:rPr lang="en-US" sz="1400" b="0" i="0" u="none" strike="noStrike" baseline="0" dirty="0">
                <a:solidFill>
                  <a:srgbClr val="3A3838"/>
                </a:solidFill>
                <a:latin typeface="Arial" panose="020B0604020202020204" pitchFamily="34" charset="0"/>
              </a:rPr>
              <a:t>citizens who want to be economically active </a:t>
            </a:r>
            <a:r>
              <a:rPr lang="en-US" sz="1400" b="1" i="0" u="none" strike="noStrike" baseline="0" dirty="0">
                <a:solidFill>
                  <a:srgbClr val="3A3838"/>
                </a:solidFill>
                <a:latin typeface="Arial" panose="020B0604020202020204" pitchFamily="34" charset="0"/>
              </a:rPr>
              <a:t>have improved access to economic opportunities</a:t>
            </a:r>
            <a:r>
              <a:rPr lang="en-US" sz="1400" b="0" i="0" u="none" strike="noStrike" baseline="0" dirty="0">
                <a:solidFill>
                  <a:srgbClr val="3A3838"/>
                </a:solidFill>
                <a:latin typeface="Arial" panose="020B0604020202020204" pitchFamily="34" charset="0"/>
              </a:rPr>
              <a:t> through at least one pathway. </a:t>
            </a:r>
            <a:endParaRPr lang="en-ZA" sz="1400" dirty="0"/>
          </a:p>
        </p:txBody>
      </p:sp>
      <p:grpSp>
        <p:nvGrpSpPr>
          <p:cNvPr id="29" name="Group 28">
            <a:extLst>
              <a:ext uri="{FF2B5EF4-FFF2-40B4-BE49-F238E27FC236}">
                <a16:creationId xmlns:a16="http://schemas.microsoft.com/office/drawing/2014/main" xmlns="" id="{BD18F359-993B-22D1-1652-C55CCEBBECF1}"/>
              </a:ext>
            </a:extLst>
          </p:cNvPr>
          <p:cNvGrpSpPr/>
          <p:nvPr/>
        </p:nvGrpSpPr>
        <p:grpSpPr>
          <a:xfrm>
            <a:off x="136267" y="2298344"/>
            <a:ext cx="2187019" cy="2207060"/>
            <a:chOff x="4280560" y="1075588"/>
            <a:chExt cx="2705867" cy="2605564"/>
          </a:xfrm>
        </p:grpSpPr>
        <p:sp>
          <p:nvSpPr>
            <p:cNvPr id="30" name="Arrow: Down 29">
              <a:extLst>
                <a:ext uri="{FF2B5EF4-FFF2-40B4-BE49-F238E27FC236}">
                  <a16:creationId xmlns:a16="http://schemas.microsoft.com/office/drawing/2014/main" xmlns="" id="{D0069EAB-ED2A-14CF-15D2-5FE3700E9976}"/>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C1AF1A00-664B-7802-F8AA-D557B7741E6B}"/>
                </a:ext>
              </a:extLst>
            </p:cNvPr>
            <p:cNvGrpSpPr/>
            <p:nvPr/>
          </p:nvGrpSpPr>
          <p:grpSpPr>
            <a:xfrm>
              <a:off x="4280560" y="1075588"/>
              <a:ext cx="2705867" cy="2605564"/>
              <a:chOff x="914401" y="4099484"/>
              <a:chExt cx="1656000" cy="1656000"/>
            </a:xfrm>
          </p:grpSpPr>
          <p:sp>
            <p:nvSpPr>
              <p:cNvPr id="32" name="Oval 31">
                <a:extLst>
                  <a:ext uri="{FF2B5EF4-FFF2-40B4-BE49-F238E27FC236}">
                    <a16:creationId xmlns:a16="http://schemas.microsoft.com/office/drawing/2014/main" xmlns="" id="{4BA61B94-737D-4416-B6DA-562D288243AF}"/>
                  </a:ext>
                </a:extLst>
              </p:cNvPr>
              <p:cNvSpPr/>
              <p:nvPr/>
            </p:nvSpPr>
            <p:spPr>
              <a:xfrm>
                <a:off x="914401" y="4099484"/>
                <a:ext cx="1656000" cy="1656000"/>
              </a:xfrm>
              <a:prstGeom prst="ellipse">
                <a:avLst/>
              </a:prstGeom>
              <a:solidFill>
                <a:srgbClr val="6C006C"/>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xmlns="" id="{15FE2402-A518-9311-F6A9-9A92DC6A6609}"/>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7B3664D0-CCFA-55F3-1D0D-5A0A0085D558}"/>
                  </a:ext>
                </a:extLst>
              </p:cNvPr>
              <p:cNvSpPr txBox="1"/>
              <p:nvPr/>
            </p:nvSpPr>
            <p:spPr>
              <a:xfrm>
                <a:off x="1040730" y="4352283"/>
                <a:ext cx="1373051" cy="1186294"/>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R1 trillion economy growing at </a:t>
                </a:r>
              </a:p>
              <a:p>
                <a:pPr algn="ctr"/>
                <a:r>
                  <a:rPr lang="en-GB" b="1" dirty="0">
                    <a:latin typeface="Arial" panose="020B0604020202020204" pitchFamily="34" charset="0"/>
                    <a:ea typeface="Tahoma" panose="020B0604030504040204" pitchFamily="34" charset="0"/>
                    <a:cs typeface="Arial" panose="020B0604020202020204" pitchFamily="34" charset="0"/>
                  </a:rPr>
                  <a:t>4 – 6%</a:t>
                </a:r>
              </a:p>
              <a:p>
                <a:pPr algn="ctr"/>
                <a:r>
                  <a:rPr lang="en-GB" b="1" dirty="0">
                    <a:latin typeface="Arial" panose="020B0604020202020204" pitchFamily="34" charset="0"/>
                    <a:ea typeface="Tahoma" panose="020B0604030504040204" pitchFamily="34" charset="0"/>
                    <a:cs typeface="Arial" panose="020B0604020202020204" pitchFamily="34" charset="0"/>
                  </a:rPr>
                  <a:t>GDP</a:t>
                </a:r>
                <a:endParaRPr lang="en-GB" sz="2400" b="1" dirty="0">
                  <a:latin typeface="Arial" panose="020B0604020202020204" pitchFamily="34" charset="0"/>
                  <a:ea typeface="Tahoma" panose="020B0604030504040204" pitchFamily="34" charset="0"/>
                  <a:cs typeface="Arial" panose="020B0604020202020204" pitchFamily="34" charset="0"/>
                </a:endParaRPr>
              </a:p>
            </p:txBody>
          </p:sp>
        </p:grpSp>
      </p:grpSp>
    </p:spTree>
    <p:extLst>
      <p:ext uri="{BB962C8B-B14F-4D97-AF65-F5344CB8AC3E}">
        <p14:creationId xmlns:p14="http://schemas.microsoft.com/office/powerpoint/2010/main" xmlns="" val="2995361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631725-0786-2EF5-AE2A-B14279A012EB}"/>
              </a:ext>
            </a:extLst>
          </p:cNvPr>
          <p:cNvSpPr>
            <a:spLocks noGrp="1"/>
          </p:cNvSpPr>
          <p:nvPr>
            <p:ph type="title"/>
          </p:nvPr>
        </p:nvSpPr>
        <p:spPr/>
        <p:txBody>
          <a:bodyPr/>
          <a:lstStyle/>
          <a:p>
            <a:r>
              <a:rPr lang="en-US" dirty="0"/>
              <a:t>Chapter 13:  </a:t>
            </a:r>
            <a:r>
              <a:rPr lang="en-GB" dirty="0"/>
              <a:t>Transversality and the Way Forward</a:t>
            </a:r>
            <a:endParaRPr lang="en-ZA" dirty="0"/>
          </a:p>
        </p:txBody>
      </p:sp>
      <p:sp>
        <p:nvSpPr>
          <p:cNvPr id="10" name="Rectangle 9">
            <a:extLst>
              <a:ext uri="{FF2B5EF4-FFF2-40B4-BE49-F238E27FC236}">
                <a16:creationId xmlns:a16="http://schemas.microsoft.com/office/drawing/2014/main" xmlns="" id="{9EC1DE37-930F-A4EE-9A5C-A05E52E42498}"/>
              </a:ext>
            </a:extLst>
          </p:cNvPr>
          <p:cNvSpPr/>
          <p:nvPr/>
        </p:nvSpPr>
        <p:spPr>
          <a:xfrm>
            <a:off x="221942" y="810115"/>
            <a:ext cx="11970058" cy="27374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err="1">
              <a:solidFill>
                <a:schemeClr val="tx1"/>
              </a:solidFill>
              <a:latin typeface="Arial" panose="020B0604020202020204" pitchFamily="34" charset="0"/>
              <a:cs typeface="Arial" panose="020B0604020202020204" pitchFamily="34" charset="0"/>
            </a:endParaRPr>
          </a:p>
        </p:txBody>
      </p:sp>
      <p:sp>
        <p:nvSpPr>
          <p:cNvPr id="11" name="Slide Number Placeholder 1">
            <a:extLst>
              <a:ext uri="{FF2B5EF4-FFF2-40B4-BE49-F238E27FC236}">
                <a16:creationId xmlns:a16="http://schemas.microsoft.com/office/drawing/2014/main" xmlns="" id="{932EE0C1-89B3-18D6-C827-F2281603B0D5}"/>
              </a:ext>
            </a:extLst>
          </p:cNvPr>
          <p:cNvSpPr>
            <a:spLocks noGrp="1"/>
          </p:cNvSpPr>
          <p:nvPr>
            <p:ph type="sldNum" sz="quarter" idx="4"/>
          </p:nvPr>
        </p:nvSpPr>
        <p:spPr>
          <a:xfrm>
            <a:off x="11170773" y="6468150"/>
            <a:ext cx="685867" cy="230832"/>
          </a:xfrm>
        </p:spPr>
        <p:txBody>
          <a:bodyPr/>
          <a:lstStyle/>
          <a:p>
            <a:fld id="{8406839F-D7A4-4E5D-B93D-768AD4D1DB36}" type="slidenum">
              <a:rPr lang="en-ZA" smtClean="0">
                <a:solidFill>
                  <a:srgbClr val="003399"/>
                </a:solidFill>
              </a:rPr>
              <a:pPr/>
              <a:t>43</a:t>
            </a:fld>
            <a:endParaRPr lang="en-ZA" dirty="0">
              <a:solidFill>
                <a:srgbClr val="003399"/>
              </a:solidFill>
            </a:endParaRPr>
          </a:p>
        </p:txBody>
      </p:sp>
      <p:sp>
        <p:nvSpPr>
          <p:cNvPr id="15" name="Rectangle 14">
            <a:extLst>
              <a:ext uri="{FF2B5EF4-FFF2-40B4-BE49-F238E27FC236}">
                <a16:creationId xmlns:a16="http://schemas.microsoft.com/office/drawing/2014/main" xmlns="" id="{64A54097-5C9E-8235-A88D-7FD99E5717FA}"/>
              </a:ext>
            </a:extLst>
          </p:cNvPr>
          <p:cNvSpPr/>
          <p:nvPr/>
        </p:nvSpPr>
        <p:spPr>
          <a:xfrm>
            <a:off x="5002490" y="1049461"/>
            <a:ext cx="2187019" cy="675556"/>
          </a:xfrm>
          <a:prstGeom prst="rect">
            <a:avLst/>
          </a:prstGeom>
          <a:solidFill>
            <a:schemeClr val="bg1"/>
          </a:solidFill>
          <a:ln w="38100">
            <a:solidFill>
              <a:srgbClr val="0000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Driving investment</a:t>
            </a:r>
            <a:endParaRPr lang="en-ZA" sz="1400" b="1" dirty="0" err="1">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94F6884B-81E7-24D7-2F9F-0770952DB312}"/>
              </a:ext>
            </a:extLst>
          </p:cNvPr>
          <p:cNvSpPr/>
          <p:nvPr/>
        </p:nvSpPr>
        <p:spPr>
          <a:xfrm>
            <a:off x="5002491" y="1849476"/>
            <a:ext cx="2187019" cy="675556"/>
          </a:xfrm>
          <a:prstGeom prst="rect">
            <a:avLst/>
          </a:prstGeom>
          <a:solidFill>
            <a:schemeClr val="bg1"/>
          </a:solidFill>
          <a:ln w="3810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Stimulating domestic markets &amp; exports</a:t>
            </a:r>
            <a:endParaRPr lang="en-ZA" sz="1400" b="1"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3667FB8D-330E-3717-AD70-6F691366ACB7}"/>
              </a:ext>
            </a:extLst>
          </p:cNvPr>
          <p:cNvSpPr/>
          <p:nvPr/>
        </p:nvSpPr>
        <p:spPr>
          <a:xfrm>
            <a:off x="5002488" y="2649492"/>
            <a:ext cx="2187019" cy="675556"/>
          </a:xfrm>
          <a:prstGeom prst="rect">
            <a:avLst/>
          </a:prstGeom>
          <a:solidFill>
            <a:schemeClr val="bg1"/>
          </a:solidFill>
          <a:ln w="38100">
            <a:solidFill>
              <a:srgbClr val="82B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Energy resilience and transition to net carbon 0</a:t>
            </a:r>
            <a:endParaRPr lang="en-ZA" sz="1400" b="1"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68ABA652-148B-9AD1-815D-9132BE76C7D8}"/>
              </a:ext>
            </a:extLst>
          </p:cNvPr>
          <p:cNvSpPr/>
          <p:nvPr/>
        </p:nvSpPr>
        <p:spPr>
          <a:xfrm>
            <a:off x="5002488" y="3449507"/>
            <a:ext cx="2187019" cy="675556"/>
          </a:xfrm>
          <a:prstGeom prst="rect">
            <a:avLst/>
          </a:prstGeom>
          <a:solidFill>
            <a:schemeClr val="bg1"/>
          </a:solidFill>
          <a:ln w="38100">
            <a:solidFill>
              <a:srgbClr val="0066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Water security and resilience</a:t>
            </a:r>
            <a:endParaRPr lang="en-ZA" sz="1400" b="1"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902C66F8-D7C1-56AC-51AC-D8610D818A1D}"/>
              </a:ext>
            </a:extLst>
          </p:cNvPr>
          <p:cNvSpPr/>
          <p:nvPr/>
        </p:nvSpPr>
        <p:spPr>
          <a:xfrm>
            <a:off x="5002488" y="4249522"/>
            <a:ext cx="2187019" cy="675556"/>
          </a:xfrm>
          <a:prstGeom prst="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Technology and innovation</a:t>
            </a:r>
            <a:endParaRPr lang="en-ZA" sz="1400" b="1"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7AEEE0DD-F960-B535-4F99-272975C626A4}"/>
              </a:ext>
            </a:extLst>
          </p:cNvPr>
          <p:cNvSpPr/>
          <p:nvPr/>
        </p:nvSpPr>
        <p:spPr>
          <a:xfrm>
            <a:off x="5002488" y="5049538"/>
            <a:ext cx="2187019" cy="675556"/>
          </a:xfrm>
          <a:prstGeom prst="rect">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Infrastructure and connected economy</a:t>
            </a:r>
            <a:endParaRPr lang="en-ZA" sz="1400" b="1"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1889D5E1-4E70-2BC3-9A04-EFC4DA7BFEDF}"/>
              </a:ext>
            </a:extLst>
          </p:cNvPr>
          <p:cNvSpPr/>
          <p:nvPr/>
        </p:nvSpPr>
        <p:spPr>
          <a:xfrm>
            <a:off x="5002488" y="5849554"/>
            <a:ext cx="2187019" cy="675556"/>
          </a:xfrm>
          <a:prstGeom prst="rect">
            <a:avLst/>
          </a:prstGeom>
          <a:solidFill>
            <a:schemeClr val="bg1"/>
          </a:solidFill>
          <a:ln w="38100">
            <a:solidFill>
              <a:srgbClr val="6C006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Improved access to economic opportunities</a:t>
            </a:r>
            <a:endParaRPr lang="en-ZA" sz="1400" b="1" dirty="0">
              <a:solidFill>
                <a:schemeClr val="tx1"/>
              </a:solidFill>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xmlns="" id="{8E57890A-B6EE-9AF4-3FEF-B0CD940F4C3D}"/>
              </a:ext>
            </a:extLst>
          </p:cNvPr>
          <p:cNvGrpSpPr/>
          <p:nvPr/>
        </p:nvGrpSpPr>
        <p:grpSpPr>
          <a:xfrm>
            <a:off x="3189154" y="1387239"/>
            <a:ext cx="1813338" cy="4800093"/>
            <a:chOff x="3592798" y="1387239"/>
            <a:chExt cx="1409693" cy="4800093"/>
          </a:xfrm>
        </p:grpSpPr>
        <p:cxnSp>
          <p:nvCxnSpPr>
            <p:cNvPr id="5" name="Straight Connector 4">
              <a:extLst>
                <a:ext uri="{FF2B5EF4-FFF2-40B4-BE49-F238E27FC236}">
                  <a16:creationId xmlns:a16="http://schemas.microsoft.com/office/drawing/2014/main" xmlns="" id="{5480D9DE-2402-F22B-5C13-D10B13E6FFC8}"/>
                </a:ext>
              </a:extLst>
            </p:cNvPr>
            <p:cNvCxnSpPr>
              <a:cxnSpLocks/>
              <a:endCxn id="16" idx="1"/>
            </p:cNvCxnSpPr>
            <p:nvPr/>
          </p:nvCxnSpPr>
          <p:spPr>
            <a:xfrm flipV="1">
              <a:off x="3592798" y="2187254"/>
              <a:ext cx="1409693" cy="140704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6D86F524-CD05-574A-F0C6-C15847541774}"/>
                </a:ext>
              </a:extLst>
            </p:cNvPr>
            <p:cNvCxnSpPr>
              <a:cxnSpLocks/>
              <a:endCxn id="17" idx="1"/>
            </p:cNvCxnSpPr>
            <p:nvPr/>
          </p:nvCxnSpPr>
          <p:spPr>
            <a:xfrm flipV="1">
              <a:off x="3592798" y="2987270"/>
              <a:ext cx="1409690" cy="60703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25AAD21F-7162-B13D-AD3D-1F6353A9244E}"/>
                </a:ext>
              </a:extLst>
            </p:cNvPr>
            <p:cNvCxnSpPr>
              <a:cxnSpLocks/>
              <a:endCxn id="21" idx="1"/>
            </p:cNvCxnSpPr>
            <p:nvPr/>
          </p:nvCxnSpPr>
          <p:spPr>
            <a:xfrm>
              <a:off x="3592798" y="3594300"/>
              <a:ext cx="1409690" cy="2593032"/>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AA329B83-0689-CD72-EF6F-38392BA1C5BF}"/>
                </a:ext>
              </a:extLst>
            </p:cNvPr>
            <p:cNvCxnSpPr>
              <a:cxnSpLocks/>
              <a:endCxn id="20" idx="1"/>
            </p:cNvCxnSpPr>
            <p:nvPr/>
          </p:nvCxnSpPr>
          <p:spPr>
            <a:xfrm>
              <a:off x="3592798" y="3594300"/>
              <a:ext cx="1409690" cy="179301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3F0069C7-30DF-21FF-352D-D70A5CB90769}"/>
                </a:ext>
              </a:extLst>
            </p:cNvPr>
            <p:cNvCxnSpPr>
              <a:cxnSpLocks/>
              <a:endCxn id="19" idx="1"/>
            </p:cNvCxnSpPr>
            <p:nvPr/>
          </p:nvCxnSpPr>
          <p:spPr>
            <a:xfrm>
              <a:off x="3592798" y="3594300"/>
              <a:ext cx="1409690" cy="99300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4188CBD-3E58-3F96-D7EB-25EF23011D14}"/>
                </a:ext>
              </a:extLst>
            </p:cNvPr>
            <p:cNvCxnSpPr>
              <a:cxnSpLocks/>
              <a:stCxn id="15" idx="1"/>
            </p:cNvCxnSpPr>
            <p:nvPr/>
          </p:nvCxnSpPr>
          <p:spPr>
            <a:xfrm flipH="1">
              <a:off x="3592798" y="1387239"/>
              <a:ext cx="1409692" cy="2207061"/>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B2FA9B8-D0DA-31B9-EC0E-F886CC6BA4A2}"/>
                </a:ext>
              </a:extLst>
            </p:cNvPr>
            <p:cNvCxnSpPr>
              <a:cxnSpLocks/>
              <a:endCxn id="18" idx="1"/>
            </p:cNvCxnSpPr>
            <p:nvPr/>
          </p:nvCxnSpPr>
          <p:spPr>
            <a:xfrm>
              <a:off x="3592798" y="3594300"/>
              <a:ext cx="1409690" cy="192985"/>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BD18F359-993B-22D1-1652-C55CCEBBECF1}"/>
              </a:ext>
            </a:extLst>
          </p:cNvPr>
          <p:cNvGrpSpPr/>
          <p:nvPr/>
        </p:nvGrpSpPr>
        <p:grpSpPr>
          <a:xfrm>
            <a:off x="1251547" y="2345977"/>
            <a:ext cx="2187019" cy="2207060"/>
            <a:chOff x="4280560" y="1075588"/>
            <a:chExt cx="2705867" cy="2605564"/>
          </a:xfrm>
        </p:grpSpPr>
        <p:sp>
          <p:nvSpPr>
            <p:cNvPr id="30" name="Arrow: Down 29">
              <a:extLst>
                <a:ext uri="{FF2B5EF4-FFF2-40B4-BE49-F238E27FC236}">
                  <a16:creationId xmlns:a16="http://schemas.microsoft.com/office/drawing/2014/main" xmlns="" id="{D0069EAB-ED2A-14CF-15D2-5FE3700E9976}"/>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C1AF1A00-664B-7802-F8AA-D557B7741E6B}"/>
                </a:ext>
              </a:extLst>
            </p:cNvPr>
            <p:cNvGrpSpPr/>
            <p:nvPr/>
          </p:nvGrpSpPr>
          <p:grpSpPr>
            <a:xfrm>
              <a:off x="4280560" y="1075588"/>
              <a:ext cx="2705867" cy="2605564"/>
              <a:chOff x="914401" y="4099484"/>
              <a:chExt cx="1656000" cy="1656000"/>
            </a:xfrm>
          </p:grpSpPr>
          <p:sp>
            <p:nvSpPr>
              <p:cNvPr id="32" name="Oval 31">
                <a:extLst>
                  <a:ext uri="{FF2B5EF4-FFF2-40B4-BE49-F238E27FC236}">
                    <a16:creationId xmlns:a16="http://schemas.microsoft.com/office/drawing/2014/main" xmlns="" id="{4BA61B94-737D-4416-B6DA-562D288243AF}"/>
                  </a:ext>
                </a:extLst>
              </p:cNvPr>
              <p:cNvSpPr/>
              <p:nvPr/>
            </p:nvSpPr>
            <p:spPr>
              <a:xfrm>
                <a:off x="914401" y="4099484"/>
                <a:ext cx="1656000" cy="1656000"/>
              </a:xfrm>
              <a:prstGeom prst="ellipse">
                <a:avLst/>
              </a:prstGeom>
              <a:solidFill>
                <a:srgbClr val="6C006C"/>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xmlns="" id="{15FE2402-A518-9311-F6A9-9A92DC6A6609}"/>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7B3664D0-CCFA-55F3-1D0D-5A0A0085D558}"/>
                  </a:ext>
                </a:extLst>
              </p:cNvPr>
              <p:cNvSpPr txBox="1"/>
              <p:nvPr/>
            </p:nvSpPr>
            <p:spPr>
              <a:xfrm>
                <a:off x="1040730" y="4352283"/>
                <a:ext cx="1373051" cy="1316305"/>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GOAL</a:t>
                </a:r>
              </a:p>
              <a:p>
                <a:pPr algn="ctr"/>
                <a:r>
                  <a:rPr lang="en-GB" b="1" dirty="0">
                    <a:latin typeface="Arial" panose="020B0604020202020204" pitchFamily="34" charset="0"/>
                    <a:ea typeface="Tahoma" panose="020B0604030504040204" pitchFamily="34" charset="0"/>
                    <a:cs typeface="Arial" panose="020B0604020202020204" pitchFamily="34" charset="0"/>
                  </a:rPr>
                  <a:t>R1 trillion economy growing at </a:t>
                </a:r>
              </a:p>
              <a:p>
                <a:pPr algn="ctr"/>
                <a:r>
                  <a:rPr lang="en-GB" b="1" dirty="0">
                    <a:latin typeface="Arial" panose="020B0604020202020204" pitchFamily="34" charset="0"/>
                    <a:ea typeface="Tahoma" panose="020B0604030504040204" pitchFamily="34" charset="0"/>
                    <a:cs typeface="Arial" panose="020B0604020202020204" pitchFamily="34" charset="0"/>
                  </a:rPr>
                  <a:t>4 – 6%</a:t>
                </a:r>
              </a:p>
              <a:p>
                <a:pPr algn="ctr"/>
                <a:r>
                  <a:rPr lang="en-GB" b="1" dirty="0">
                    <a:latin typeface="Arial" panose="020B0604020202020204" pitchFamily="34" charset="0"/>
                    <a:ea typeface="Tahoma" panose="020B0604030504040204" pitchFamily="34" charset="0"/>
                    <a:cs typeface="Arial" panose="020B0604020202020204" pitchFamily="34" charset="0"/>
                  </a:rPr>
                  <a:t>GDP</a:t>
                </a:r>
                <a:endParaRPr lang="en-GB" sz="2400" b="1" dirty="0">
                  <a:latin typeface="Arial" panose="020B0604020202020204" pitchFamily="34" charset="0"/>
                  <a:ea typeface="Tahoma" panose="020B0604030504040204" pitchFamily="34" charset="0"/>
                  <a:cs typeface="Arial" panose="020B0604020202020204" pitchFamily="34" charset="0"/>
                </a:endParaRPr>
              </a:p>
            </p:txBody>
          </p:sp>
        </p:grpSp>
      </p:grpSp>
      <p:grpSp>
        <p:nvGrpSpPr>
          <p:cNvPr id="40" name="Group 39">
            <a:extLst>
              <a:ext uri="{FF2B5EF4-FFF2-40B4-BE49-F238E27FC236}">
                <a16:creationId xmlns:a16="http://schemas.microsoft.com/office/drawing/2014/main" xmlns="" id="{0D599012-204C-F3C5-9E1E-CE4A1509EA4C}"/>
              </a:ext>
            </a:extLst>
          </p:cNvPr>
          <p:cNvGrpSpPr/>
          <p:nvPr/>
        </p:nvGrpSpPr>
        <p:grpSpPr>
          <a:xfrm>
            <a:off x="7189507" y="1329689"/>
            <a:ext cx="2043663" cy="4800093"/>
            <a:chOff x="2132028" y="1457742"/>
            <a:chExt cx="1409693" cy="4800093"/>
          </a:xfrm>
        </p:grpSpPr>
        <p:cxnSp>
          <p:nvCxnSpPr>
            <p:cNvPr id="3" name="Straight Connector 2">
              <a:extLst>
                <a:ext uri="{FF2B5EF4-FFF2-40B4-BE49-F238E27FC236}">
                  <a16:creationId xmlns:a16="http://schemas.microsoft.com/office/drawing/2014/main" xmlns="" id="{41E3D155-9D4F-2119-8F61-7BD546DDE540}"/>
                </a:ext>
              </a:extLst>
            </p:cNvPr>
            <p:cNvCxnSpPr>
              <a:cxnSpLocks/>
            </p:cNvCxnSpPr>
            <p:nvPr/>
          </p:nvCxnSpPr>
          <p:spPr>
            <a:xfrm flipH="1" flipV="1">
              <a:off x="2132028" y="2257757"/>
              <a:ext cx="1409693" cy="140704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C295D58D-D1D0-006C-8D7E-1A642E15AAF7}"/>
                </a:ext>
              </a:extLst>
            </p:cNvPr>
            <p:cNvCxnSpPr>
              <a:cxnSpLocks/>
            </p:cNvCxnSpPr>
            <p:nvPr/>
          </p:nvCxnSpPr>
          <p:spPr>
            <a:xfrm flipH="1" flipV="1">
              <a:off x="2132028" y="3057773"/>
              <a:ext cx="1409690" cy="60703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3CA2736-CDF6-9545-5239-E8D4A0BC5BBF}"/>
                </a:ext>
              </a:extLst>
            </p:cNvPr>
            <p:cNvCxnSpPr>
              <a:cxnSpLocks/>
            </p:cNvCxnSpPr>
            <p:nvPr/>
          </p:nvCxnSpPr>
          <p:spPr>
            <a:xfrm flipH="1">
              <a:off x="2132028" y="3664803"/>
              <a:ext cx="1409690" cy="2593032"/>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46248D96-D9ED-1367-D8C0-CB221CCBCB0E}"/>
                </a:ext>
              </a:extLst>
            </p:cNvPr>
            <p:cNvCxnSpPr>
              <a:cxnSpLocks/>
            </p:cNvCxnSpPr>
            <p:nvPr/>
          </p:nvCxnSpPr>
          <p:spPr>
            <a:xfrm flipH="1">
              <a:off x="2132028" y="3664803"/>
              <a:ext cx="1409690" cy="1793016"/>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F50C50F-CE7F-38D7-8DB4-582C4843428A}"/>
                </a:ext>
              </a:extLst>
            </p:cNvPr>
            <p:cNvCxnSpPr>
              <a:cxnSpLocks/>
            </p:cNvCxnSpPr>
            <p:nvPr/>
          </p:nvCxnSpPr>
          <p:spPr>
            <a:xfrm flipH="1">
              <a:off x="2132028" y="3664803"/>
              <a:ext cx="1409690" cy="993000"/>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D6D22F3-351A-8ED8-8140-AD203CECC324}"/>
                </a:ext>
              </a:extLst>
            </p:cNvPr>
            <p:cNvCxnSpPr>
              <a:cxnSpLocks/>
            </p:cNvCxnSpPr>
            <p:nvPr/>
          </p:nvCxnSpPr>
          <p:spPr>
            <a:xfrm>
              <a:off x="2132028" y="1457742"/>
              <a:ext cx="1409692" cy="2207061"/>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339081DF-0DA7-719A-4570-AD41BBEED3AD}"/>
                </a:ext>
              </a:extLst>
            </p:cNvPr>
            <p:cNvCxnSpPr>
              <a:cxnSpLocks/>
            </p:cNvCxnSpPr>
            <p:nvPr/>
          </p:nvCxnSpPr>
          <p:spPr>
            <a:xfrm flipH="1">
              <a:off x="2132028" y="3664803"/>
              <a:ext cx="1409690" cy="192985"/>
            </a:xfrm>
            <a:prstGeom prst="line">
              <a:avLst/>
            </a:prstGeom>
            <a:ln w="19050">
              <a:solidFill>
                <a:srgbClr val="8497B0"/>
              </a:solidFill>
              <a:prstDash val="dash"/>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xmlns="" id="{789E60EC-CFB2-0CCA-CF37-8973F5739E04}"/>
              </a:ext>
            </a:extLst>
          </p:cNvPr>
          <p:cNvGrpSpPr/>
          <p:nvPr/>
        </p:nvGrpSpPr>
        <p:grpSpPr>
          <a:xfrm>
            <a:off x="8983754" y="2311240"/>
            <a:ext cx="2187019" cy="2207060"/>
            <a:chOff x="4280560" y="1075588"/>
            <a:chExt cx="2705867" cy="2605564"/>
          </a:xfrm>
        </p:grpSpPr>
        <p:sp>
          <p:nvSpPr>
            <p:cNvPr id="43" name="Arrow: Down 42">
              <a:extLst>
                <a:ext uri="{FF2B5EF4-FFF2-40B4-BE49-F238E27FC236}">
                  <a16:creationId xmlns:a16="http://schemas.microsoft.com/office/drawing/2014/main" xmlns="" id="{5A7E00D3-6D06-91E8-7DD2-B6AB2B0670DA}"/>
                </a:ext>
              </a:extLst>
            </p:cNvPr>
            <p:cNvSpPr/>
            <p:nvPr/>
          </p:nvSpPr>
          <p:spPr>
            <a:xfrm rot="4558060">
              <a:off x="4519107" y="2408914"/>
              <a:ext cx="371694" cy="425711"/>
            </a:xfrm>
            <a:prstGeom prst="downArrow">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xmlns="" id="{B1FB7451-7250-67C6-A2FF-9FF0969CDE6F}"/>
                </a:ext>
              </a:extLst>
            </p:cNvPr>
            <p:cNvGrpSpPr/>
            <p:nvPr/>
          </p:nvGrpSpPr>
          <p:grpSpPr>
            <a:xfrm>
              <a:off x="4280560" y="1075588"/>
              <a:ext cx="2705867" cy="2605564"/>
              <a:chOff x="914401" y="4099484"/>
              <a:chExt cx="1656000" cy="1656000"/>
            </a:xfrm>
          </p:grpSpPr>
          <p:sp>
            <p:nvSpPr>
              <p:cNvPr id="45" name="Oval 44">
                <a:extLst>
                  <a:ext uri="{FF2B5EF4-FFF2-40B4-BE49-F238E27FC236}">
                    <a16:creationId xmlns:a16="http://schemas.microsoft.com/office/drawing/2014/main" xmlns="" id="{8B9B6C94-5ECC-47C8-8421-AA251DA74486}"/>
                  </a:ext>
                </a:extLst>
              </p:cNvPr>
              <p:cNvSpPr/>
              <p:nvPr/>
            </p:nvSpPr>
            <p:spPr>
              <a:xfrm>
                <a:off x="914401" y="4099484"/>
                <a:ext cx="1656000" cy="1656000"/>
              </a:xfrm>
              <a:prstGeom prst="ellipse">
                <a:avLst/>
              </a:prstGeom>
              <a:solidFill>
                <a:srgbClr val="6C006C"/>
              </a:solidFill>
              <a:ln>
                <a:noFill/>
              </a:ln>
              <a:effectLst>
                <a:outerShdw blurRad="1397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xmlns="" id="{77E50C3A-01D1-CBAE-0993-E7887E84AF1F}"/>
                  </a:ext>
                </a:extLst>
              </p:cNvPr>
              <p:cNvSpPr/>
              <p:nvPr/>
            </p:nvSpPr>
            <p:spPr>
              <a:xfrm>
                <a:off x="1035697" y="4226767"/>
                <a:ext cx="1417273" cy="1417273"/>
              </a:xfrm>
              <a:prstGeom prst="ellipse">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dirty="0" err="1">
                  <a:solidFill>
                    <a:schemeClr val="tx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xmlns="" id="{03463040-3F60-BB68-4D8F-1B7019D2A823}"/>
                  </a:ext>
                </a:extLst>
              </p:cNvPr>
              <p:cNvSpPr txBox="1"/>
              <p:nvPr/>
            </p:nvSpPr>
            <p:spPr>
              <a:xfrm>
                <a:off x="1052866" y="4296377"/>
                <a:ext cx="1417274" cy="1108468"/>
              </a:xfrm>
              <a:prstGeom prst="rect">
                <a:avLst/>
              </a:prstGeom>
              <a:noFill/>
            </p:spPr>
            <p:txBody>
              <a:bodyPr wrap="square" rtlCol="0">
                <a:spAutoFit/>
              </a:bodyPr>
              <a:lstStyle/>
              <a:p>
                <a:pPr algn="ctr"/>
                <a:r>
                  <a:rPr lang="en-GB" b="1" dirty="0">
                    <a:latin typeface="Arial" panose="020B0604020202020204" pitchFamily="34" charset="0"/>
                    <a:ea typeface="Tahoma" panose="020B0604030504040204" pitchFamily="34" charset="0"/>
                    <a:cs typeface="Arial" panose="020B0604020202020204" pitchFamily="34" charset="0"/>
                  </a:rPr>
                  <a:t>Direct </a:t>
                </a:r>
              </a:p>
              <a:p>
                <a:pPr algn="ctr"/>
                <a:r>
                  <a:rPr lang="en-GB" b="1" dirty="0">
                    <a:latin typeface="Arial" panose="020B0604020202020204" pitchFamily="34" charset="0"/>
                    <a:ea typeface="Tahoma" panose="020B0604030504040204" pitchFamily="34" charset="0"/>
                    <a:cs typeface="Arial" panose="020B0604020202020204" pitchFamily="34" charset="0"/>
                  </a:rPr>
                  <a:t>R395 billion GDP &amp;  </a:t>
                </a:r>
              </a:p>
              <a:p>
                <a:pPr algn="ctr"/>
                <a:r>
                  <a:rPr lang="en-GB" b="1" dirty="0">
                    <a:latin typeface="Arial" panose="020B0604020202020204" pitchFamily="34" charset="0"/>
                    <a:ea typeface="Tahoma" panose="020B0604030504040204" pitchFamily="34" charset="0"/>
                    <a:cs typeface="Arial" panose="020B0604020202020204" pitchFamily="34" charset="0"/>
                  </a:rPr>
                  <a:t>600 000 – </a:t>
                </a:r>
              </a:p>
              <a:p>
                <a:pPr algn="ctr"/>
                <a:r>
                  <a:rPr lang="en-GB" b="1" dirty="0">
                    <a:latin typeface="Arial" panose="020B0604020202020204" pitchFamily="34" charset="0"/>
                    <a:ea typeface="Tahoma" panose="020B0604030504040204" pitchFamily="34" charset="0"/>
                    <a:cs typeface="Arial" panose="020B0604020202020204" pitchFamily="34" charset="0"/>
                  </a:rPr>
                  <a:t>1 million jobs </a:t>
                </a:r>
              </a:p>
            </p:txBody>
          </p:sp>
        </p:grpSp>
      </p:grpSp>
    </p:spTree>
    <p:extLst>
      <p:ext uri="{BB962C8B-B14F-4D97-AF65-F5344CB8AC3E}">
        <p14:creationId xmlns:p14="http://schemas.microsoft.com/office/powerpoint/2010/main" xmlns="" val="2171894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626CB-0173-609A-AAFA-2150D70DA0DB}"/>
              </a:ext>
            </a:extLst>
          </p:cNvPr>
          <p:cNvSpPr>
            <a:spLocks noGrp="1"/>
          </p:cNvSpPr>
          <p:nvPr>
            <p:ph type="title"/>
          </p:nvPr>
        </p:nvSpPr>
        <p:spPr/>
        <p:txBody>
          <a:bodyPr/>
          <a:lstStyle/>
          <a:p>
            <a:r>
              <a:rPr lang="en-US" dirty="0"/>
              <a:t>Launch of the G4J Strategy</a:t>
            </a:r>
            <a:endParaRPr lang="en-ZA" dirty="0"/>
          </a:p>
        </p:txBody>
      </p:sp>
      <p:sp>
        <p:nvSpPr>
          <p:cNvPr id="3" name="Footer Placeholder 2">
            <a:extLst>
              <a:ext uri="{FF2B5EF4-FFF2-40B4-BE49-F238E27FC236}">
                <a16:creationId xmlns:a16="http://schemas.microsoft.com/office/drawing/2014/main" xmlns="" id="{4CFC79F8-4788-1C83-C98F-78268BF211D8}"/>
              </a:ext>
            </a:extLst>
          </p:cNvPr>
          <p:cNvSpPr>
            <a:spLocks noGrp="1"/>
          </p:cNvSpPr>
          <p:nvPr>
            <p:ph type="ftr" sz="quarter" idx="3"/>
          </p:nvPr>
        </p:nvSpPr>
        <p:spPr/>
        <p:txBody>
          <a:bodyPr/>
          <a:lstStyle/>
          <a:p>
            <a:endParaRPr lang="en-GB" dirty="0">
              <a:solidFill>
                <a:srgbClr val="998F86"/>
              </a:solidFill>
            </a:endParaRPr>
          </a:p>
        </p:txBody>
      </p:sp>
      <p:sp>
        <p:nvSpPr>
          <p:cNvPr id="5" name="Rectangle 4">
            <a:extLst>
              <a:ext uri="{FF2B5EF4-FFF2-40B4-BE49-F238E27FC236}">
                <a16:creationId xmlns:a16="http://schemas.microsoft.com/office/drawing/2014/main" xmlns="" id="{69D6FF15-927C-578F-66A9-1E7613C671B2}"/>
              </a:ext>
            </a:extLst>
          </p:cNvPr>
          <p:cNvSpPr/>
          <p:nvPr/>
        </p:nvSpPr>
        <p:spPr>
          <a:xfrm>
            <a:off x="1629331" y="2529394"/>
            <a:ext cx="9151998" cy="179921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Launch of the Growth for Jobs Strategy is planned for 2</a:t>
            </a:r>
            <a:r>
              <a:rPr lang="en-US" sz="2400" baseline="30000" dirty="0">
                <a:solidFill>
                  <a:schemeClr val="tx1"/>
                </a:solidFill>
                <a:latin typeface="Arial" panose="020B0604020202020204" pitchFamily="34" charset="0"/>
                <a:cs typeface="Arial" panose="020B0604020202020204" pitchFamily="34" charset="0"/>
              </a:rPr>
              <a:t>nd</a:t>
            </a:r>
            <a:r>
              <a:rPr lang="en-US" sz="2400" dirty="0">
                <a:solidFill>
                  <a:schemeClr val="tx1"/>
                </a:solidFill>
                <a:latin typeface="Arial" panose="020B0604020202020204" pitchFamily="34" charset="0"/>
                <a:cs typeface="Arial" panose="020B0604020202020204" pitchFamily="34" charset="0"/>
              </a:rPr>
              <a:t> quarter of 2023/24 financial year</a:t>
            </a:r>
            <a:endParaRPr lang="en-ZA" sz="24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93400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46A698-F115-1C49-8F9D-8F7C0AFBD98F}"/>
              </a:ext>
            </a:extLst>
          </p:cNvPr>
          <p:cNvSpPr>
            <a:spLocks noGrp="1"/>
          </p:cNvSpPr>
          <p:nvPr>
            <p:ph type="title"/>
          </p:nvPr>
        </p:nvSpPr>
        <p:spPr/>
        <p:txBody>
          <a:bodyPr/>
          <a:lstStyle/>
          <a:p>
            <a:r>
              <a:rPr lang="en-ZA" dirty="0"/>
              <a:t>G4J relevance for SMMEs (formal &amp; informal)</a:t>
            </a:r>
          </a:p>
        </p:txBody>
      </p:sp>
      <p:sp>
        <p:nvSpPr>
          <p:cNvPr id="4" name="Text Placeholder 3">
            <a:extLst>
              <a:ext uri="{FF2B5EF4-FFF2-40B4-BE49-F238E27FC236}">
                <a16:creationId xmlns:a16="http://schemas.microsoft.com/office/drawing/2014/main" xmlns="" id="{641BCDBA-F712-4E0C-7C63-A3777F02CA71}"/>
              </a:ext>
            </a:extLst>
          </p:cNvPr>
          <p:cNvSpPr>
            <a:spLocks noGrp="1"/>
          </p:cNvSpPr>
          <p:nvPr>
            <p:ph type="body" sz="quarter" idx="10"/>
          </p:nvPr>
        </p:nvSpPr>
        <p:spPr>
          <a:xfrm>
            <a:off x="279400" y="1095153"/>
            <a:ext cx="11648282" cy="5480271"/>
          </a:xfrm>
        </p:spPr>
        <p:txBody>
          <a:bodyPr>
            <a:normAutofit/>
          </a:bodyPr>
          <a:lstStyle/>
          <a:p>
            <a:pPr marL="285750" indent="-285750">
              <a:buFont typeface="Arial" panose="020B0604020202020204" pitchFamily="34" charset="0"/>
              <a:buChar char="•"/>
            </a:pPr>
            <a:r>
              <a:rPr lang="en-ZA" sz="1800" dirty="0"/>
              <a:t>G4J </a:t>
            </a:r>
            <a:r>
              <a:rPr lang="en-ZA" sz="1800" dirty="0">
                <a:effectLst/>
                <a:ea typeface="Arial" panose="020B0604020202020204" pitchFamily="34" charset="0"/>
              </a:rPr>
              <a:t>Guiding principle-  </a:t>
            </a:r>
            <a:r>
              <a:rPr lang="en-ZA" sz="1800" b="1" dirty="0">
                <a:effectLst/>
                <a:ea typeface="Arial" panose="020B0604020202020204" pitchFamily="34" charset="0"/>
              </a:rPr>
              <a:t>Redress through active economic participation</a:t>
            </a:r>
          </a:p>
          <a:p>
            <a:pPr marL="285750" indent="-285750">
              <a:buFont typeface="Arial" panose="020B0604020202020204" pitchFamily="34" charset="0"/>
              <a:buChar char="•"/>
            </a:pPr>
            <a:endParaRPr lang="en-ZA" sz="1800" b="0" dirty="0"/>
          </a:p>
          <a:p>
            <a:pPr marL="285750" indent="-285750">
              <a:buFont typeface="Arial" panose="020B0604020202020204" pitchFamily="34" charset="0"/>
              <a:buChar char="•"/>
            </a:pPr>
            <a:r>
              <a:rPr lang="en-ZA" sz="1800" b="0" dirty="0"/>
              <a:t>Explicit touchpoints for SMMEs and township businesses in specific PFAs</a:t>
            </a:r>
          </a:p>
          <a:p>
            <a:pPr marL="285750" indent="-285750">
              <a:buFont typeface="Arial" panose="020B0604020202020204" pitchFamily="34" charset="0"/>
              <a:buChar char="•"/>
            </a:pPr>
            <a:endParaRPr lang="en-ZA" sz="1800" b="0" dirty="0"/>
          </a:p>
          <a:p>
            <a:endParaRPr lang="en-ZA" sz="1800" b="0" dirty="0"/>
          </a:p>
          <a:p>
            <a:endParaRPr lang="en-ZA" sz="1800" b="0" dirty="0"/>
          </a:p>
          <a:p>
            <a:pPr marL="285750" indent="-285750">
              <a:buFont typeface="Arial" panose="020B0604020202020204" pitchFamily="34" charset="0"/>
              <a:buChar char="•"/>
            </a:pPr>
            <a:r>
              <a:rPr lang="en-ZA" sz="1800" b="0" dirty="0"/>
              <a:t>Some </a:t>
            </a:r>
            <a:r>
              <a:rPr lang="en-ZA" sz="1800" dirty="0"/>
              <a:t>Opportunities </a:t>
            </a:r>
            <a:r>
              <a:rPr lang="en-ZA" sz="1800" b="0" dirty="0"/>
              <a:t>across the PFAs for small businesses &amp; township businesses:</a:t>
            </a:r>
          </a:p>
          <a:p>
            <a:pPr marL="645750" lvl="2" indent="-285750"/>
            <a:r>
              <a:rPr lang="en-GB" sz="1800" dirty="0"/>
              <a:t>Enablement of growth-oriented entrepreneurs through strengthening ecosystems and access to markets</a:t>
            </a:r>
          </a:p>
          <a:p>
            <a:pPr marL="645750" lvl="2" indent="-285750"/>
            <a:r>
              <a:rPr lang="en-ZA" sz="1800" dirty="0"/>
              <a:t>Addressing binding spatial constraints </a:t>
            </a:r>
            <a:r>
              <a:rPr lang="en-GB" sz="1800" dirty="0"/>
              <a:t>impeding entrepreneurship </a:t>
            </a:r>
          </a:p>
          <a:p>
            <a:pPr marL="645750" lvl="2" indent="-285750"/>
            <a:r>
              <a:rPr lang="en-US" sz="1800" b="0" i="0" spc="50" dirty="0">
                <a:solidFill>
                  <a:srgbClr val="000000"/>
                </a:solidFill>
                <a:effectLst/>
              </a:rPr>
              <a:t>Support the informal economy by providing infrastructure and removing barriers to entry</a:t>
            </a:r>
            <a:endParaRPr lang="en-GB" sz="1800" dirty="0"/>
          </a:p>
          <a:p>
            <a:pPr marL="645750" lvl="2" indent="-285750"/>
            <a:r>
              <a:rPr lang="en-GB" sz="1800" dirty="0"/>
              <a:t>Tackling red tape and addressing ease of doing businesses</a:t>
            </a:r>
          </a:p>
          <a:p>
            <a:pPr marL="645750" lvl="2" indent="-285750"/>
            <a:r>
              <a:rPr lang="en-US" sz="1800" b="0" dirty="0"/>
              <a:t>Enabling the potential of township economies to </a:t>
            </a:r>
            <a:r>
              <a:rPr lang="en-US" sz="1800" b="0"/>
              <a:t>become value </a:t>
            </a:r>
            <a:r>
              <a:rPr lang="en-US" sz="1800" b="0" dirty="0"/>
              <a:t>chain business or suppliers </a:t>
            </a:r>
          </a:p>
          <a:p>
            <a:pPr marL="645750" lvl="2" indent="-285750"/>
            <a:r>
              <a:rPr lang="en-ZA" sz="1800" dirty="0"/>
              <a:t>Supporting the entrepreneurship pathway from skills (business skills) to SMME support</a:t>
            </a:r>
            <a:endParaRPr lang="en-GB" sz="1800" dirty="0"/>
          </a:p>
          <a:p>
            <a:pPr marL="645750" lvl="2" indent="-285750"/>
            <a:r>
              <a:rPr lang="en-ZA" sz="1800" dirty="0"/>
              <a:t>Overcoming the digital divide enablement through uptake of tech and innovation</a:t>
            </a:r>
          </a:p>
          <a:p>
            <a:pPr marL="645750" lvl="2" indent="-285750"/>
            <a:r>
              <a:rPr lang="en-ZA" sz="1800" dirty="0"/>
              <a:t>Supporting small businesses in dealing with the energy crisis</a:t>
            </a:r>
          </a:p>
        </p:txBody>
      </p:sp>
      <p:sp>
        <p:nvSpPr>
          <p:cNvPr id="16" name="Rectangle 15">
            <a:extLst>
              <a:ext uri="{FF2B5EF4-FFF2-40B4-BE49-F238E27FC236}">
                <a16:creationId xmlns:a16="http://schemas.microsoft.com/office/drawing/2014/main" xmlns="" id="{E9489A98-9B3C-F7BD-5BF5-9B50D0E39B24}"/>
              </a:ext>
            </a:extLst>
          </p:cNvPr>
          <p:cNvSpPr/>
          <p:nvPr/>
        </p:nvSpPr>
        <p:spPr>
          <a:xfrm>
            <a:off x="9799619" y="2202808"/>
            <a:ext cx="2187019" cy="675556"/>
          </a:xfrm>
          <a:prstGeom prst="rect">
            <a:avLst/>
          </a:prstGeom>
          <a:solidFill>
            <a:schemeClr val="bg1"/>
          </a:solidFill>
          <a:ln w="38100">
            <a:solidFill>
              <a:srgbClr val="6C006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Improved access to economic opportunities</a:t>
            </a:r>
            <a:endParaRPr lang="en-ZA" sz="1400" b="1"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C80A5634-08B9-E3A3-674F-9EEBA01C54D8}"/>
              </a:ext>
            </a:extLst>
          </p:cNvPr>
          <p:cNvSpPr/>
          <p:nvPr/>
        </p:nvSpPr>
        <p:spPr>
          <a:xfrm>
            <a:off x="5130800" y="2202808"/>
            <a:ext cx="2187019" cy="675556"/>
          </a:xfrm>
          <a:prstGeom prst="rect">
            <a:avLst/>
          </a:prstGeom>
          <a:solidFill>
            <a:schemeClr val="bg1"/>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Technology and innovation</a:t>
            </a:r>
            <a:endParaRPr lang="en-ZA" sz="1400" b="1"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xmlns="" id="{F38A8563-7F2C-AAA8-11FB-B1BCF8739396}"/>
              </a:ext>
            </a:extLst>
          </p:cNvPr>
          <p:cNvSpPr/>
          <p:nvPr/>
        </p:nvSpPr>
        <p:spPr>
          <a:xfrm>
            <a:off x="2705100" y="2202808"/>
            <a:ext cx="2187019" cy="675556"/>
          </a:xfrm>
          <a:prstGeom prst="rect">
            <a:avLst/>
          </a:prstGeom>
          <a:solidFill>
            <a:schemeClr val="bg1"/>
          </a:solidFill>
          <a:ln w="38100">
            <a:solidFill>
              <a:srgbClr val="82B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Energy resilience and transition to net carbon 0</a:t>
            </a:r>
            <a:endParaRPr lang="en-ZA" sz="1400" b="1"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xmlns="" id="{032970AE-237A-68AC-387B-D6234E1479A2}"/>
              </a:ext>
            </a:extLst>
          </p:cNvPr>
          <p:cNvSpPr/>
          <p:nvPr/>
        </p:nvSpPr>
        <p:spPr>
          <a:xfrm>
            <a:off x="279400" y="2202808"/>
            <a:ext cx="2187019" cy="675556"/>
          </a:xfrm>
          <a:prstGeom prst="rect">
            <a:avLst/>
          </a:prstGeom>
          <a:solidFill>
            <a:schemeClr val="bg1"/>
          </a:solidFill>
          <a:ln w="38100">
            <a:solidFill>
              <a:srgbClr val="E62C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Stimulating domestic markets &amp; exports</a:t>
            </a:r>
            <a:endParaRPr lang="en-ZA" sz="1400" b="1"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xmlns="" id="{B6C54C3C-2EE2-AAA1-55CB-720963B148E7}"/>
              </a:ext>
            </a:extLst>
          </p:cNvPr>
          <p:cNvSpPr/>
          <p:nvPr/>
        </p:nvSpPr>
        <p:spPr>
          <a:xfrm>
            <a:off x="7435731" y="2202808"/>
            <a:ext cx="2187019" cy="675556"/>
          </a:xfrm>
          <a:prstGeom prst="rect">
            <a:avLst/>
          </a:prstGeom>
          <a:solidFill>
            <a:schemeClr val="bg1"/>
          </a:solid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Infrastructure and connected economy</a:t>
            </a:r>
            <a:endParaRPr lang="en-ZA" sz="1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86808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35391" y="6090294"/>
            <a:ext cx="3828082" cy="369332"/>
          </a:xfrm>
          <a:prstGeom prst="rect">
            <a:avLst/>
          </a:prstGeom>
          <a:noFill/>
        </p:spPr>
        <p:txBody>
          <a:bodyPr wrap="square" rtlCol="0">
            <a:spAutoFit/>
          </a:bodyPr>
          <a:lstStyle/>
          <a:p>
            <a:pPr algn="r"/>
            <a:r>
              <a:rPr lang="en-ZA" dirty="0">
                <a:solidFill>
                  <a:schemeClr val="bg1"/>
                </a:solidFill>
              </a:rPr>
              <a:t>TMS Chase</a:t>
            </a:r>
          </a:p>
        </p:txBody>
      </p:sp>
    </p:spTree>
    <p:extLst>
      <p:ext uri="{BB962C8B-B14F-4D97-AF65-F5344CB8AC3E}">
        <p14:creationId xmlns:p14="http://schemas.microsoft.com/office/powerpoint/2010/main" xmlns="" val="2765715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F54D6DB-AD54-F8EF-D1AF-1E9FAEEB6574}"/>
              </a:ext>
            </a:extLst>
          </p:cNvPr>
          <p:cNvSpPr>
            <a:spLocks noGrp="1"/>
          </p:cNvSpPr>
          <p:nvPr>
            <p:ph type="title"/>
          </p:nvPr>
        </p:nvSpPr>
        <p:spPr/>
        <p:txBody>
          <a:bodyPr/>
          <a:lstStyle/>
          <a:p>
            <a:r>
              <a:rPr lang="en-US" dirty="0">
                <a:solidFill>
                  <a:srgbClr val="242852"/>
                </a:solidFill>
              </a:rPr>
              <a:t>Principles underpinning the Growth for Jobs Strategic Framework</a:t>
            </a:r>
            <a:endParaRPr lang="en-ZA" dirty="0">
              <a:solidFill>
                <a:srgbClr val="242852"/>
              </a:solidFill>
            </a:endParaRPr>
          </a:p>
        </p:txBody>
      </p:sp>
      <p:pic>
        <p:nvPicPr>
          <p:cNvPr id="2051" name="Picture 313190835">
            <a:extLst>
              <a:ext uri="{FF2B5EF4-FFF2-40B4-BE49-F238E27FC236}">
                <a16:creationId xmlns:a16="http://schemas.microsoft.com/office/drawing/2014/main" xmlns="" id="{7D998EEB-DB5F-AC36-1E0F-D9D6F4B8C3B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45050" y="1525664"/>
            <a:ext cx="4447806" cy="442579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a:extLst>
              <a:ext uri="{FF2B5EF4-FFF2-40B4-BE49-F238E27FC236}">
                <a16:creationId xmlns:a16="http://schemas.microsoft.com/office/drawing/2014/main" xmlns="" id="{E4CF0E14-7B5E-A0A4-2DAD-7258D7CF3A43}"/>
              </a:ext>
            </a:extLst>
          </p:cNvPr>
          <p:cNvGrpSpPr/>
          <p:nvPr/>
        </p:nvGrpSpPr>
        <p:grpSpPr>
          <a:xfrm>
            <a:off x="1233377" y="2158409"/>
            <a:ext cx="2668255" cy="2857907"/>
            <a:chOff x="2636838" y="2973387"/>
            <a:chExt cx="1817687" cy="1968501"/>
          </a:xfrm>
        </p:grpSpPr>
        <p:sp>
          <p:nvSpPr>
            <p:cNvPr id="2" name="Rectangle: Diagonal Corners Rounded 1">
              <a:extLst>
                <a:ext uri="{FF2B5EF4-FFF2-40B4-BE49-F238E27FC236}">
                  <a16:creationId xmlns:a16="http://schemas.microsoft.com/office/drawing/2014/main" xmlns="" id="{228D3C7F-C11A-26B5-2A7C-6997000A9B03}"/>
                </a:ext>
              </a:extLst>
            </p:cNvPr>
            <p:cNvSpPr/>
            <p:nvPr/>
          </p:nvSpPr>
          <p:spPr>
            <a:xfrm>
              <a:off x="2636838" y="2973387"/>
              <a:ext cx="1697355" cy="1654175"/>
            </a:xfrm>
            <a:prstGeom prst="round2DiagRect">
              <a:avLst/>
            </a:prstGeom>
            <a:solidFill>
              <a:srgbClr val="00148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4" name="Text Box 392935781">
              <a:extLst>
                <a:ext uri="{FF2B5EF4-FFF2-40B4-BE49-F238E27FC236}">
                  <a16:creationId xmlns:a16="http://schemas.microsoft.com/office/drawing/2014/main" xmlns="" id="{3FC90923-E16B-AF9F-7417-9192517F9ACB}"/>
                </a:ext>
              </a:extLst>
            </p:cNvPr>
            <p:cNvSpPr txBox="1">
              <a:spLocks noChangeArrowheads="1"/>
            </p:cNvSpPr>
            <p:nvPr/>
          </p:nvSpPr>
          <p:spPr bwMode="auto">
            <a:xfrm>
              <a:off x="2636838" y="3124200"/>
              <a:ext cx="1817687"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The Growth for Jobs Strategic Framework supports economic growth for job creation that favours…</a:t>
              </a:r>
              <a:endParaRPr kumimoji="0" lang="en-GB" altLang="en-US" sz="3200" b="0" i="0" u="none" strike="noStrike" cap="none" normalizeH="0" baseline="0" dirty="0">
                <a:ln>
                  <a:noFill/>
                </a:ln>
                <a:solidFill>
                  <a:schemeClr val="tx1"/>
                </a:solidFill>
                <a:effectLst/>
                <a:latin typeface="Arial" panose="020B0604020202020204" pitchFamily="34" charset="0"/>
              </a:endParaRPr>
            </a:p>
          </p:txBody>
        </p:sp>
      </p:grpSp>
      <p:sp>
        <p:nvSpPr>
          <p:cNvPr id="6" name="Rectangle 6">
            <a:extLst>
              <a:ext uri="{FF2B5EF4-FFF2-40B4-BE49-F238E27FC236}">
                <a16:creationId xmlns:a16="http://schemas.microsoft.com/office/drawing/2014/main" xmlns="" id="{821EAE7E-9D3C-6FC6-DDE8-0BF5DEE4E3F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spTree>
    <p:extLst>
      <p:ext uri="{BB962C8B-B14F-4D97-AF65-F5344CB8AC3E}">
        <p14:creationId xmlns:p14="http://schemas.microsoft.com/office/powerpoint/2010/main" xmlns="" val="382191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8C9B912C-CA5A-733B-F4C7-F74500B714C6}"/>
              </a:ext>
            </a:extLst>
          </p:cNvPr>
          <p:cNvSpPr>
            <a:spLocks noGrp="1"/>
          </p:cNvSpPr>
          <p:nvPr>
            <p:ph type="ftr" sz="quarter" idx="3"/>
          </p:nvPr>
        </p:nvSpPr>
        <p:spPr/>
        <p:txBody>
          <a:bodyPr/>
          <a:lstStyle/>
          <a:p>
            <a:endParaRPr lang="en-GB" dirty="0">
              <a:solidFill>
                <a:srgbClr val="998F86"/>
              </a:solidFill>
            </a:endParaRPr>
          </a:p>
        </p:txBody>
      </p:sp>
      <p:sp>
        <p:nvSpPr>
          <p:cNvPr id="13" name="Title 2">
            <a:extLst>
              <a:ext uri="{FF2B5EF4-FFF2-40B4-BE49-F238E27FC236}">
                <a16:creationId xmlns:a16="http://schemas.microsoft.com/office/drawing/2014/main" xmlns="" id="{13C8AD36-AFEA-EA1A-0C30-00FBB7BB0F57}"/>
              </a:ext>
            </a:extLst>
          </p:cNvPr>
          <p:cNvSpPr txBox="1">
            <a:spLocks/>
          </p:cNvSpPr>
          <p:nvPr/>
        </p:nvSpPr>
        <p:spPr>
          <a:xfrm>
            <a:off x="364530" y="278415"/>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US" dirty="0"/>
              <a:t>Priority </a:t>
            </a:r>
            <a:r>
              <a:rPr lang="en-US" dirty="0">
                <a:solidFill>
                  <a:srgbClr val="242852"/>
                </a:solidFill>
              </a:rPr>
              <a:t>Focus Areas</a:t>
            </a:r>
            <a:r>
              <a:rPr lang="en-US" dirty="0"/>
              <a:t>, Levers and Enablers</a:t>
            </a:r>
            <a:endParaRPr lang="en-ZA" dirty="0"/>
          </a:p>
        </p:txBody>
      </p:sp>
      <p:sp>
        <p:nvSpPr>
          <p:cNvPr id="7" name="TextBox 6">
            <a:extLst>
              <a:ext uri="{FF2B5EF4-FFF2-40B4-BE49-F238E27FC236}">
                <a16:creationId xmlns:a16="http://schemas.microsoft.com/office/drawing/2014/main" xmlns="" id="{607E63B6-3D70-CCF5-BEEB-F6DFBA503EBF}"/>
              </a:ext>
            </a:extLst>
          </p:cNvPr>
          <p:cNvSpPr txBox="1"/>
          <p:nvPr/>
        </p:nvSpPr>
        <p:spPr>
          <a:xfrm>
            <a:off x="364530" y="2379977"/>
            <a:ext cx="3935825" cy="2585323"/>
          </a:xfrm>
          <a:prstGeom prst="rect">
            <a:avLst/>
          </a:prstGeom>
          <a:noFill/>
        </p:spPr>
        <p:txBody>
          <a:bodyPr wrap="square" rtlCol="0">
            <a:spAutoFit/>
          </a:bodyPr>
          <a:lstStyle/>
          <a:p>
            <a:pPr algn="l"/>
            <a:r>
              <a:rPr lang="en-US" b="1" dirty="0">
                <a:latin typeface="Arial" panose="020B0604020202020204" pitchFamily="34" charset="0"/>
                <a:cs typeface="Arial" panose="020B0604020202020204" pitchFamily="34" charset="0"/>
              </a:rPr>
              <a:t>7 priority focus areas </a:t>
            </a:r>
            <a:r>
              <a:rPr lang="en-US" dirty="0">
                <a:latin typeface="Arial" panose="020B0604020202020204" pitchFamily="34" charset="0"/>
                <a:cs typeface="Arial" panose="020B0604020202020204" pitchFamily="34" charset="0"/>
              </a:rPr>
              <a:t>identified for short and medium term based on the need to:</a:t>
            </a:r>
          </a:p>
          <a:p>
            <a:pPr marL="285750" indent="-285750" algn="l">
              <a:buClr>
                <a:srgbClr val="000099"/>
              </a:buClr>
              <a:buFont typeface="Symbol" panose="05050102010706020507" pitchFamily="18" charset="2"/>
              <a:buChar char="·"/>
            </a:pPr>
            <a:r>
              <a:rPr lang="en-US" dirty="0">
                <a:latin typeface="Arial" panose="020B0604020202020204" pitchFamily="34" charset="0"/>
                <a:cs typeface="Arial" panose="020B0604020202020204" pitchFamily="34" charset="0"/>
              </a:rPr>
              <a:t>Horizontally enable the economy</a:t>
            </a:r>
          </a:p>
          <a:p>
            <a:pPr marL="285750" indent="-285750" algn="l">
              <a:buClr>
                <a:srgbClr val="000099"/>
              </a:buClr>
              <a:buFont typeface="Symbol" panose="05050102010706020507" pitchFamily="18" charset="2"/>
              <a:buChar char="·"/>
            </a:pPr>
            <a:r>
              <a:rPr lang="en-US" dirty="0">
                <a:latin typeface="Arial" panose="020B0604020202020204" pitchFamily="34" charset="0"/>
                <a:cs typeface="Arial" panose="020B0604020202020204" pitchFamily="34" charset="0"/>
              </a:rPr>
              <a:t>Addressing key binding constraints and most pressing issues</a:t>
            </a:r>
          </a:p>
          <a:p>
            <a:pPr marL="285750" indent="-285750" algn="l">
              <a:buClr>
                <a:srgbClr val="000099"/>
              </a:buClr>
              <a:buFont typeface="Symbol" panose="05050102010706020507" pitchFamily="18" charset="2"/>
              <a:buChar char="·"/>
            </a:pPr>
            <a:r>
              <a:rPr lang="en-US" dirty="0">
                <a:latin typeface="Arial" panose="020B0604020202020204" pitchFamily="34" charset="0"/>
                <a:cs typeface="Arial" panose="020B0604020202020204" pitchFamily="34" charset="0"/>
              </a:rPr>
              <a:t>Reaching the G4J goals and vision</a:t>
            </a:r>
          </a:p>
        </p:txBody>
      </p:sp>
      <p:pic>
        <p:nvPicPr>
          <p:cNvPr id="2" name="Picture 1">
            <a:extLst>
              <a:ext uri="{FF2B5EF4-FFF2-40B4-BE49-F238E27FC236}">
                <a16:creationId xmlns:a16="http://schemas.microsoft.com/office/drawing/2014/main" xmlns="" id="{C1CE2D42-0857-42D6-E8F2-4F55B69EEC0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00355" y="1615701"/>
            <a:ext cx="7809600" cy="3715057"/>
          </a:xfrm>
          <a:prstGeom prst="rect">
            <a:avLst/>
          </a:prstGeom>
        </p:spPr>
      </p:pic>
    </p:spTree>
    <p:extLst>
      <p:ext uri="{BB962C8B-B14F-4D97-AF65-F5344CB8AC3E}">
        <p14:creationId xmlns:p14="http://schemas.microsoft.com/office/powerpoint/2010/main" xmlns="" val="362824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8C9B912C-CA5A-733B-F4C7-F74500B714C6}"/>
              </a:ext>
            </a:extLst>
          </p:cNvPr>
          <p:cNvSpPr>
            <a:spLocks noGrp="1"/>
          </p:cNvSpPr>
          <p:nvPr>
            <p:ph type="ftr" sz="quarter" idx="3"/>
          </p:nvPr>
        </p:nvSpPr>
        <p:spPr/>
        <p:txBody>
          <a:bodyPr/>
          <a:lstStyle/>
          <a:p>
            <a:endParaRPr lang="en-GB" dirty="0">
              <a:solidFill>
                <a:srgbClr val="998F86"/>
              </a:solidFill>
            </a:endParaRPr>
          </a:p>
        </p:txBody>
      </p:sp>
      <p:sp>
        <p:nvSpPr>
          <p:cNvPr id="13" name="Title 2">
            <a:extLst>
              <a:ext uri="{FF2B5EF4-FFF2-40B4-BE49-F238E27FC236}">
                <a16:creationId xmlns:a16="http://schemas.microsoft.com/office/drawing/2014/main" xmlns="" id="{13C8AD36-AFEA-EA1A-0C30-00FBB7BB0F57}"/>
              </a:ext>
            </a:extLst>
          </p:cNvPr>
          <p:cNvSpPr txBox="1">
            <a:spLocks/>
          </p:cNvSpPr>
          <p:nvPr/>
        </p:nvSpPr>
        <p:spPr>
          <a:xfrm>
            <a:off x="364530" y="278415"/>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US" dirty="0"/>
              <a:t>Toolkits of policy levers, enablers and accelerators</a:t>
            </a:r>
            <a:endParaRPr lang="en-ZA" dirty="0"/>
          </a:p>
        </p:txBody>
      </p:sp>
      <p:pic>
        <p:nvPicPr>
          <p:cNvPr id="2" name="Picture 1">
            <a:extLst>
              <a:ext uri="{FF2B5EF4-FFF2-40B4-BE49-F238E27FC236}">
                <a16:creationId xmlns:a16="http://schemas.microsoft.com/office/drawing/2014/main" xmlns="" id="{861B8DAA-5492-56FF-C7EC-D1E7DEA16AB2}"/>
              </a:ext>
            </a:extLst>
          </p:cNvPr>
          <p:cNvPicPr>
            <a:picLocks noChangeAspect="1"/>
          </p:cNvPicPr>
          <p:nvPr/>
        </p:nvPicPr>
        <p:blipFill>
          <a:blip r:embed="rId2" cstate="print"/>
          <a:stretch>
            <a:fillRect/>
          </a:stretch>
        </p:blipFill>
        <p:spPr>
          <a:xfrm>
            <a:off x="2299991" y="2138887"/>
            <a:ext cx="8795050" cy="4156809"/>
          </a:xfrm>
          <a:prstGeom prst="rect">
            <a:avLst/>
          </a:prstGeom>
        </p:spPr>
      </p:pic>
      <p:sp>
        <p:nvSpPr>
          <p:cNvPr id="4" name="TextBox 3">
            <a:extLst>
              <a:ext uri="{FF2B5EF4-FFF2-40B4-BE49-F238E27FC236}">
                <a16:creationId xmlns:a16="http://schemas.microsoft.com/office/drawing/2014/main" xmlns="" id="{0A2C8563-D560-D34E-A7B1-CC7B25C84005}"/>
              </a:ext>
            </a:extLst>
          </p:cNvPr>
          <p:cNvSpPr txBox="1"/>
          <p:nvPr/>
        </p:nvSpPr>
        <p:spPr>
          <a:xfrm>
            <a:off x="1096959" y="1300222"/>
            <a:ext cx="10653607" cy="923330"/>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The Priority Focus Areas will deploy a range of policy levers, enablers and tools to facilitate the implementation of the Priority Focus Areas </a:t>
            </a:r>
          </a:p>
          <a:p>
            <a:pPr algn="l"/>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71738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xmlns="" id="{13C8AD36-AFEA-EA1A-0C30-00FBB7BB0F57}"/>
              </a:ext>
            </a:extLst>
          </p:cNvPr>
          <p:cNvSpPr txBox="1">
            <a:spLocks/>
          </p:cNvSpPr>
          <p:nvPr/>
        </p:nvSpPr>
        <p:spPr>
          <a:xfrm>
            <a:off x="364530" y="278415"/>
            <a:ext cx="11462940" cy="559256"/>
          </a:xfrm>
          <a:prstGeom prst="rect">
            <a:avLst/>
          </a:prstGeom>
          <a:noFill/>
          <a:extLst>
            <a:ext uri="{909E8E84-426E-40DD-AFC4-6F175D3DCCD1}">
              <a14:hiddenFill xmlns:a14="http://schemas.microsoft.com/office/drawing/2010/main" xmlns="">
                <a:solidFill>
                  <a:srgbClr val="00329B"/>
                </a:solidFill>
              </a14:hiddenFill>
            </a:ext>
          </a:extLst>
        </p:spPr>
        <p:txBody>
          <a:bodyPr vert="horz" wrap="none" lIns="72000" tIns="72000" rIns="72000" bIns="72000" rtlCol="0" anchor="ctr">
            <a:noAutofit/>
          </a:bodyPr>
          <a:lstStyle>
            <a:lvl1pPr algn="l" defTabSz="914400" rtl="0" eaLnBrk="1" latinLnBrk="0" hangingPunct="1">
              <a:spcBef>
                <a:spcPct val="0"/>
              </a:spcBef>
              <a:buNone/>
              <a:defRPr sz="2400" b="0" kern="1200">
                <a:solidFill>
                  <a:schemeClr val="tx2"/>
                </a:solidFill>
                <a:latin typeface="Arial" panose="020B0604020202020204" pitchFamily="34" charset="0"/>
                <a:ea typeface="+mj-ea"/>
                <a:cs typeface="Arial" panose="020B0604020202020204" pitchFamily="34" charset="0"/>
              </a:defRPr>
            </a:lvl1pPr>
          </a:lstStyle>
          <a:p>
            <a:r>
              <a:rPr lang="en-US" dirty="0"/>
              <a:t>Strengthening geographic synergies</a:t>
            </a:r>
            <a:endParaRPr lang="en-ZA" dirty="0"/>
          </a:p>
        </p:txBody>
      </p:sp>
      <p:grpSp>
        <p:nvGrpSpPr>
          <p:cNvPr id="11" name="Group 10">
            <a:extLst>
              <a:ext uri="{FF2B5EF4-FFF2-40B4-BE49-F238E27FC236}">
                <a16:creationId xmlns:a16="http://schemas.microsoft.com/office/drawing/2014/main" xmlns="" id="{6410B452-159F-BC0B-6A28-15DA99424B60}"/>
              </a:ext>
            </a:extLst>
          </p:cNvPr>
          <p:cNvGrpSpPr/>
          <p:nvPr/>
        </p:nvGrpSpPr>
        <p:grpSpPr>
          <a:xfrm>
            <a:off x="4456366" y="2270058"/>
            <a:ext cx="7371104" cy="3334190"/>
            <a:chOff x="4456366" y="2402494"/>
            <a:chExt cx="7371104" cy="3334190"/>
          </a:xfrm>
        </p:grpSpPr>
        <p:sp>
          <p:nvSpPr>
            <p:cNvPr id="8" name="Rectangle 5">
              <a:extLst>
                <a:ext uri="{FF2B5EF4-FFF2-40B4-BE49-F238E27FC236}">
                  <a16:creationId xmlns:a16="http://schemas.microsoft.com/office/drawing/2014/main" xmlns="" id="{45911513-21F9-C30F-4B6C-84C66817F54F}"/>
                </a:ext>
              </a:extLst>
            </p:cNvPr>
            <p:cNvSpPr>
              <a:spLocks noChangeArrowheads="1"/>
            </p:cNvSpPr>
            <p:nvPr/>
          </p:nvSpPr>
          <p:spPr bwMode="auto">
            <a:xfrm>
              <a:off x="6383355" y="2402494"/>
              <a:ext cx="447355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1600" b="1" dirty="0">
                  <a:solidFill>
                    <a:srgbClr val="3B3838"/>
                  </a:solidFill>
                  <a:latin typeface="Arial" panose="020B0604020202020204" pitchFamily="34" charset="0"/>
                  <a:ea typeface="Calibri" panose="020F0502020204030204" pitchFamily="34" charset="0"/>
                  <a:cs typeface="Arial" panose="020B0604020202020204" pitchFamily="34" charset="0"/>
                </a:rPr>
                <a:t>G</a:t>
              </a:r>
              <a:r>
                <a:rPr kumimoji="0" lang="en-GB" altLang="en-US" sz="1600" b="1" i="0"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rowth Potential Study Indices (2018)</a:t>
              </a:r>
              <a:endParaRPr kumimoji="0" lang="en-ZA" altLang="en-US" sz="1200" b="0" i="0" u="none" strike="noStrike" cap="none" normalizeH="0" baseline="0" dirty="0">
                <a:ln>
                  <a:noFill/>
                </a:ln>
                <a:solidFill>
                  <a:schemeClr val="tx1"/>
                </a:solidFill>
                <a:effectLst/>
              </a:endParaRPr>
            </a:p>
          </p:txBody>
        </p:sp>
        <p:pic>
          <p:nvPicPr>
            <p:cNvPr id="7172" name="Picture 55">
              <a:extLst>
                <a:ext uri="{FF2B5EF4-FFF2-40B4-BE49-F238E27FC236}">
                  <a16:creationId xmlns:a16="http://schemas.microsoft.com/office/drawing/2014/main" xmlns="" id="{A81848B5-B755-BE20-D689-D3A8120F781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t="-1913" b="8821"/>
            <a:stretch>
              <a:fillRect/>
            </a:stretch>
          </p:blipFill>
          <p:spPr bwMode="auto">
            <a:xfrm>
              <a:off x="4456366" y="2741048"/>
              <a:ext cx="7371104" cy="299563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Rectangle 6">
            <a:extLst>
              <a:ext uri="{FF2B5EF4-FFF2-40B4-BE49-F238E27FC236}">
                <a16:creationId xmlns:a16="http://schemas.microsoft.com/office/drawing/2014/main" xmlns="" id="{9F3E3387-9EF9-131A-7D14-23F031C7DFCA}"/>
              </a:ext>
            </a:extLst>
          </p:cNvPr>
          <p:cNvSpPr>
            <a:spLocks noChangeArrowheads="1"/>
          </p:cNvSpPr>
          <p:nvPr/>
        </p:nvSpPr>
        <p:spPr bwMode="auto">
          <a:xfrm>
            <a:off x="9895852" y="6456474"/>
            <a:ext cx="240982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0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Source: </a:t>
            </a:r>
            <a:r>
              <a:rPr kumimoji="0" lang="en-GB" altLang="en-US" sz="1000" b="0" i="1"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Arial" panose="020B0604020202020204" pitchFamily="34" charset="0"/>
              </a:rPr>
              <a:t>Western Cape Government</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xmlns="" id="{784BBCD1-0845-917C-4DDF-429864669BEA}"/>
              </a:ext>
            </a:extLst>
          </p:cNvPr>
          <p:cNvSpPr txBox="1"/>
          <p:nvPr/>
        </p:nvSpPr>
        <p:spPr>
          <a:xfrm>
            <a:off x="364530" y="1341823"/>
            <a:ext cx="3935825" cy="4524315"/>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The G4J Strategy embraces the </a:t>
            </a:r>
            <a:r>
              <a:rPr lang="en-GB" dirty="0">
                <a:latin typeface="Arial" panose="020B0604020202020204" pitchFamily="34" charset="0"/>
                <a:cs typeface="Arial" panose="020B0604020202020204" pitchFamily="34" charset="0"/>
              </a:rPr>
              <a:t>consolidate, capitalise, cluster and connect spatial logic that identifies four focus areas for spatial transformation: </a:t>
            </a:r>
          </a:p>
          <a:p>
            <a:pPr algn="l"/>
            <a:r>
              <a:rPr lang="en-GB" dirty="0">
                <a:latin typeface="Arial" panose="020B0604020202020204" pitchFamily="34" charset="0"/>
                <a:cs typeface="Arial" panose="020B0604020202020204" pitchFamily="34" charset="0"/>
              </a:rPr>
              <a:t> </a:t>
            </a:r>
          </a:p>
          <a:p>
            <a:pPr marL="285750" indent="-285750" algn="l">
              <a:buClr>
                <a:srgbClr val="000099"/>
              </a:buClr>
              <a:buFont typeface="Symbol" panose="05050102010706020507" pitchFamily="18" charset="2"/>
              <a:buChar char="·"/>
            </a:pPr>
            <a:r>
              <a:rPr lang="en-GB" dirty="0">
                <a:latin typeface="Arial" panose="020B0604020202020204" pitchFamily="34" charset="0"/>
                <a:cs typeface="Arial" panose="020B0604020202020204" pitchFamily="34" charset="0"/>
              </a:rPr>
              <a:t>Improving the places where people live.</a:t>
            </a:r>
          </a:p>
          <a:p>
            <a:pPr marL="285750" indent="-285750" algn="l">
              <a:buClr>
                <a:srgbClr val="000099"/>
              </a:buClr>
              <a:buFont typeface="Symbol" panose="05050102010706020507" pitchFamily="18" charset="2"/>
              <a:buChar char="·"/>
            </a:pPr>
            <a:r>
              <a:rPr lang="en-GB" dirty="0">
                <a:latin typeface="Arial" panose="020B0604020202020204" pitchFamily="34" charset="0"/>
                <a:cs typeface="Arial" panose="020B0604020202020204" pitchFamily="34" charset="0"/>
              </a:rPr>
              <a:t>Creating more opportunities for people to live in better locations.</a:t>
            </a:r>
          </a:p>
          <a:p>
            <a:pPr marL="285750" indent="-285750" algn="l">
              <a:buClr>
                <a:srgbClr val="000099"/>
              </a:buClr>
              <a:buFont typeface="Symbol" panose="05050102010706020507" pitchFamily="18" charset="2"/>
              <a:buChar char="·"/>
            </a:pPr>
            <a:r>
              <a:rPr lang="en-GB" dirty="0">
                <a:latin typeface="Arial" panose="020B0604020202020204" pitchFamily="34" charset="0"/>
                <a:cs typeface="Arial" panose="020B0604020202020204" pitchFamily="34" charset="0"/>
              </a:rPr>
              <a:t>Creating better linkages between places.</a:t>
            </a:r>
          </a:p>
          <a:p>
            <a:pPr marL="285750" indent="-285750" algn="l">
              <a:buClr>
                <a:srgbClr val="000099"/>
              </a:buClr>
              <a:buFont typeface="Symbol" panose="05050102010706020507" pitchFamily="18" charset="2"/>
              <a:buChar char="·"/>
            </a:pPr>
            <a:r>
              <a:rPr lang="en-GB" dirty="0">
                <a:latin typeface="Arial" panose="020B0604020202020204" pitchFamily="34" charset="0"/>
                <a:cs typeface="Arial" panose="020B0604020202020204" pitchFamily="34" charset="0"/>
              </a:rPr>
              <a:t>Creating spatially and economically vibrant growth points.</a:t>
            </a:r>
            <a:endParaRPr lang="en-US" dirty="0">
              <a:latin typeface="Arial" panose="020B0604020202020204" pitchFamily="34" charset="0"/>
              <a:cs typeface="Arial" panose="020B0604020202020204" pitchFamily="34" charset="0"/>
            </a:endParaRPr>
          </a:p>
          <a:p>
            <a:pPr algn="l"/>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41529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22E86-2C7A-E71F-C660-CD294CAA7541}"/>
              </a:ext>
            </a:extLst>
          </p:cNvPr>
          <p:cNvSpPr>
            <a:spLocks noGrp="1"/>
          </p:cNvSpPr>
          <p:nvPr>
            <p:ph type="title"/>
          </p:nvPr>
        </p:nvSpPr>
        <p:spPr/>
        <p:txBody>
          <a:bodyPr/>
          <a:lstStyle/>
          <a:p>
            <a:r>
              <a:rPr lang="en-ZA" dirty="0"/>
              <a:t>Theory of Change- as part of strategy development</a:t>
            </a:r>
          </a:p>
        </p:txBody>
      </p:sp>
      <p:sp>
        <p:nvSpPr>
          <p:cNvPr id="4" name="Text Placeholder 3">
            <a:extLst>
              <a:ext uri="{FF2B5EF4-FFF2-40B4-BE49-F238E27FC236}">
                <a16:creationId xmlns:a16="http://schemas.microsoft.com/office/drawing/2014/main" xmlns="" id="{4E634A0E-006A-0C52-3325-419D04161668}"/>
              </a:ext>
            </a:extLst>
          </p:cNvPr>
          <p:cNvSpPr>
            <a:spLocks noGrp="1"/>
          </p:cNvSpPr>
          <p:nvPr>
            <p:ph type="body" sz="quarter" idx="10"/>
          </p:nvPr>
        </p:nvSpPr>
        <p:spPr>
          <a:xfrm>
            <a:off x="393701" y="1196753"/>
            <a:ext cx="2626590" cy="5271397"/>
          </a:xfrm>
        </p:spPr>
        <p:txBody>
          <a:bodyPr>
            <a:normAutofit lnSpcReduction="10000"/>
          </a:bodyPr>
          <a:lstStyle/>
          <a:p>
            <a:pPr marL="285750" indent="-285750">
              <a:buFont typeface="Arial" panose="020B0604020202020204" pitchFamily="34" charset="0"/>
              <a:buChar char="•"/>
            </a:pPr>
            <a:r>
              <a:rPr lang="en-US" sz="1800" b="0" i="0" u="none" strike="noStrike" baseline="0" dirty="0">
                <a:solidFill>
                  <a:srgbClr val="3A3838"/>
                </a:solidFill>
                <a:latin typeface="Arial" panose="020B0604020202020204" pitchFamily="34" charset="0"/>
              </a:rPr>
              <a:t>Series of theory of change workshops were conducted at the meso-level for each of the seven PFAs</a:t>
            </a:r>
          </a:p>
          <a:p>
            <a:pPr marL="285750" indent="-285750">
              <a:buFont typeface="Arial" panose="020B0604020202020204" pitchFamily="34" charset="0"/>
              <a:buChar char="•"/>
            </a:pPr>
            <a:endParaRPr lang="en-US" sz="1800" b="0" i="0" u="none" strike="noStrike" baseline="0" dirty="0">
              <a:solidFill>
                <a:srgbClr val="3A3838"/>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3A3838"/>
                </a:solidFill>
                <a:latin typeface="Arial" panose="020B0604020202020204" pitchFamily="34" charset="0"/>
              </a:rPr>
              <a:t>Provided insight into the overarching logic and intended causality of the G4J Strategy in relation to its overarching vision.  </a:t>
            </a:r>
          </a:p>
          <a:p>
            <a:pPr marL="285750" indent="-285750">
              <a:buFont typeface="Arial" panose="020B0604020202020204" pitchFamily="34" charset="0"/>
              <a:buChar char="•"/>
            </a:pPr>
            <a:endParaRPr lang="en-US" sz="1800" b="0" dirty="0">
              <a:solidFill>
                <a:srgbClr val="3A3838"/>
              </a:solidFill>
            </a:endParaRPr>
          </a:p>
          <a:p>
            <a:pPr marL="285750" indent="-285750">
              <a:buFont typeface="Arial" panose="020B0604020202020204" pitchFamily="34" charset="0"/>
              <a:buChar char="•"/>
            </a:pPr>
            <a:r>
              <a:rPr lang="en-US" sz="1800" b="0" dirty="0">
                <a:solidFill>
                  <a:srgbClr val="3A3838"/>
                </a:solidFill>
              </a:rPr>
              <a:t>O</a:t>
            </a:r>
            <a:r>
              <a:rPr lang="en-US" sz="1800" b="0" i="0" u="none" strike="noStrike" baseline="0" dirty="0">
                <a:solidFill>
                  <a:srgbClr val="3A3838"/>
                </a:solidFill>
                <a:latin typeface="Arial" panose="020B0604020202020204" pitchFamily="34" charset="0"/>
              </a:rPr>
              <a:t>verarching theory of change for the G4J Strategy was finally developed and included in Strategy </a:t>
            </a:r>
            <a:endParaRPr lang="en-GB" sz="1800" dirty="0"/>
          </a:p>
          <a:p>
            <a:pPr marL="285750" indent="-285750">
              <a:buFont typeface="Arial" panose="020B0604020202020204" pitchFamily="34" charset="0"/>
              <a:buChar char="•"/>
            </a:pPr>
            <a:endParaRPr lang="en-ZA" dirty="0"/>
          </a:p>
        </p:txBody>
      </p:sp>
      <p:pic>
        <p:nvPicPr>
          <p:cNvPr id="8" name="Picture 7">
            <a:extLst>
              <a:ext uri="{FF2B5EF4-FFF2-40B4-BE49-F238E27FC236}">
                <a16:creationId xmlns:a16="http://schemas.microsoft.com/office/drawing/2014/main" xmlns="" id="{6E86B004-E766-E16E-CFD2-55B4AF69FB83}"/>
              </a:ext>
            </a:extLst>
          </p:cNvPr>
          <p:cNvPicPr>
            <a:picLocks noChangeAspect="1"/>
          </p:cNvPicPr>
          <p:nvPr/>
        </p:nvPicPr>
        <p:blipFill>
          <a:blip r:embed="rId3" cstate="print"/>
          <a:stretch>
            <a:fillRect/>
          </a:stretch>
        </p:blipFill>
        <p:spPr>
          <a:xfrm>
            <a:off x="3020291" y="1314450"/>
            <a:ext cx="9162133" cy="5153700"/>
          </a:xfrm>
          <a:prstGeom prst="rect">
            <a:avLst/>
          </a:prstGeom>
        </p:spPr>
      </p:pic>
    </p:spTree>
    <p:extLst>
      <p:ext uri="{BB962C8B-B14F-4D97-AF65-F5344CB8AC3E}">
        <p14:creationId xmlns:p14="http://schemas.microsoft.com/office/powerpoint/2010/main" xmlns="" val="4152084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heme/theme1.xml><?xml version="1.0" encoding="utf-8"?>
<a:theme xmlns:a="http://schemas.openxmlformats.org/drawingml/2006/main" name="WCG-PPT Master-121022-am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outerShdw blurRad="63500" sx="102000" sy="102000" algn="ctr" rotWithShape="0">
            <a:prstClr val="black">
              <a:alpha val="40000"/>
            </a:prstClr>
          </a:outerShdw>
        </a:effectLst>
      </a:spPr>
      <a:bodyPr rtlCol="0" anchor="ctr"/>
      <a:lstStyle>
        <a:defPPr algn="ctr">
          <a:defRPr sz="1600" dirty="0" err="1">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Presentation4" id="{7CDD6ECA-51BE-4314-A41F-952B477F3A7F}" vid="{677697F8-6E09-431E-AFFA-CA6E4C8E4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77542BD597D408D9A2793AA12EDC6" ma:contentTypeVersion="15" ma:contentTypeDescription="Create a new document." ma:contentTypeScope="" ma:versionID="226ee5301c6c9c721435687156c53635">
  <xsd:schema xmlns:xsd="http://www.w3.org/2001/XMLSchema" xmlns:xs="http://www.w3.org/2001/XMLSchema" xmlns:p="http://schemas.microsoft.com/office/2006/metadata/properties" xmlns:ns3="0bb44abd-4a42-4786-a856-28070f30af16" xmlns:ns4="17bf68dd-db25-4000-a9df-6fd08bf217b2" targetNamespace="http://schemas.microsoft.com/office/2006/metadata/properties" ma:root="true" ma:fieldsID="c21188bd7c573f24b6eaae3147c13eaf" ns3:_="" ns4:_="">
    <xsd:import namespace="0bb44abd-4a42-4786-a856-28070f30af16"/>
    <xsd:import namespace="17bf68dd-db25-4000-a9df-6fd08bf217b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b44abd-4a42-4786-a856-28070f30a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bf68dd-db25-4000-a9df-6fd08bf217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bb44abd-4a42-4786-a856-28070f30af1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C0B73-5442-4055-BC08-E70DF66BCA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b44abd-4a42-4786-a856-28070f30af16"/>
    <ds:schemaRef ds:uri="17bf68dd-db25-4000-a9df-6fd08bf21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31F145-4230-4498-8031-908FAEEBD2CB}">
  <ds:schemaRefs>
    <ds:schemaRef ds:uri="http://purl.org/dc/dcmitype/"/>
    <ds:schemaRef ds:uri="0bb44abd-4a42-4786-a856-28070f30af16"/>
    <ds:schemaRef ds:uri="http://schemas.microsoft.com/office/2006/metadata/properties"/>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7bf68dd-db25-4000-a9df-6fd08bf217b2"/>
  </ds:schemaRefs>
</ds:datastoreItem>
</file>

<file path=customXml/itemProps3.xml><?xml version="1.0" encoding="utf-8"?>
<ds:datastoreItem xmlns:ds="http://schemas.openxmlformats.org/officeDocument/2006/customXml" ds:itemID="{B7C1DD99-C5C6-4CF9-872B-50E301CAFA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WCG 2022 Jo's Version</Template>
  <TotalTime>1555</TotalTime>
  <Words>7668</Words>
  <Application>Microsoft Office PowerPoint</Application>
  <PresentationFormat>Custom</PresentationFormat>
  <Paragraphs>1162</Paragraphs>
  <Slides>46</Slides>
  <Notes>36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WCG-PPT Master-121022-amc</vt:lpstr>
      <vt:lpstr>Slide 1</vt:lpstr>
      <vt:lpstr>Slide 2</vt:lpstr>
      <vt:lpstr>Problem Statement</vt:lpstr>
      <vt:lpstr>Vision and Goal Statements to address the problem statement</vt:lpstr>
      <vt:lpstr>Principles underpinning the Growth for Jobs Strategic Framework</vt:lpstr>
      <vt:lpstr>Slide 6</vt:lpstr>
      <vt:lpstr>Slide 7</vt:lpstr>
      <vt:lpstr>Slide 8</vt:lpstr>
      <vt:lpstr>Theory of Change- as part of strategy development</vt:lpstr>
      <vt:lpstr>Slide 10</vt:lpstr>
      <vt:lpstr>Driving Growth Opportunities through Investment</vt:lpstr>
      <vt:lpstr>Slide 12</vt:lpstr>
      <vt:lpstr>Slide 13</vt:lpstr>
      <vt:lpstr>Slide 14</vt:lpstr>
      <vt:lpstr>Stimulating Market Growth through Exports and Domestic Markets</vt:lpstr>
      <vt:lpstr>Stimulating Market Growth through Exports and Domestic Markets</vt:lpstr>
      <vt:lpstr>Stimulating Market Growth through Exports and Domestic Markets</vt:lpstr>
      <vt:lpstr>Slide 18</vt:lpstr>
      <vt:lpstr>Energy Resilience and Transition to Net Zero Carbon</vt:lpstr>
      <vt:lpstr>Energy Resilience and Transition to Net Zero Carbon</vt:lpstr>
      <vt:lpstr>Energy Resilience themes and interventions</vt:lpstr>
      <vt:lpstr>Slide 22</vt:lpstr>
      <vt:lpstr>Water Security and Resilience</vt:lpstr>
      <vt:lpstr>Water Security and Resilience</vt:lpstr>
      <vt:lpstr> Water Security and Resilience themes and interventions</vt:lpstr>
      <vt:lpstr>Slide 26</vt:lpstr>
      <vt:lpstr>Technology and Innovation </vt:lpstr>
      <vt:lpstr>Technology and Innovation </vt:lpstr>
      <vt:lpstr>Technology and Innovation themes and interventions </vt:lpstr>
      <vt:lpstr>Slide 30</vt:lpstr>
      <vt:lpstr>Infrastructure and Connected Economy</vt:lpstr>
      <vt:lpstr>Infrastructure and Connected Economy</vt:lpstr>
      <vt:lpstr>Infrastructure and Connected Economy</vt:lpstr>
      <vt:lpstr>Infrastructure and Connected Economy Themes and Interventions</vt:lpstr>
      <vt:lpstr>Slide 35</vt:lpstr>
      <vt:lpstr>Improved Access to Economic Opportunities and Employability </vt:lpstr>
      <vt:lpstr>Improved Access to Economic Opportunities and Employability </vt:lpstr>
      <vt:lpstr>Slide 38</vt:lpstr>
      <vt:lpstr>Slide 39</vt:lpstr>
      <vt:lpstr>Slide 40</vt:lpstr>
      <vt:lpstr>Transversal themes arising from the Priority Focus Areas </vt:lpstr>
      <vt:lpstr>Chapter 13:  Transversality and the Way Forward</vt:lpstr>
      <vt:lpstr>Chapter 13:  Transversality and the Way Forward</vt:lpstr>
      <vt:lpstr>Launch of the G4J Strategy</vt:lpstr>
      <vt:lpstr>G4J relevance for SMMEs (formal &amp; informal)</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 Johnston</dc:creator>
  <cp:lastModifiedBy>USER</cp:lastModifiedBy>
  <cp:revision>32</cp:revision>
  <cp:lastPrinted>2023-05-22T10:44:45Z</cp:lastPrinted>
  <dcterms:created xsi:type="dcterms:W3CDTF">2023-05-03T05:31:53Z</dcterms:created>
  <dcterms:modified xsi:type="dcterms:W3CDTF">2023-06-07T08:55:00Z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0x01010063377542BD597D408D9A2793AA12EDC6</vt:lpwstr>
  </property>
</Properties>
</file>