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3" r:id="rId1"/>
  </p:sldMasterIdLst>
  <p:notesMasterIdLst>
    <p:notesMasterId r:id="rId15"/>
  </p:notesMasterIdLst>
  <p:sldIdLst>
    <p:sldId id="256" r:id="rId2"/>
    <p:sldId id="452" r:id="rId3"/>
    <p:sldId id="537" r:id="rId4"/>
    <p:sldId id="505" r:id="rId5"/>
    <p:sldId id="538" r:id="rId6"/>
    <p:sldId id="539" r:id="rId7"/>
    <p:sldId id="540" r:id="rId8"/>
    <p:sldId id="541" r:id="rId9"/>
    <p:sldId id="542" r:id="rId10"/>
    <p:sldId id="543" r:id="rId11"/>
    <p:sldId id="544" r:id="rId12"/>
    <p:sldId id="545" r:id="rId13"/>
    <p:sldId id="546" r:id="rId1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7" autoAdjust="0"/>
    <p:restoredTop sz="94671" autoAdjust="0"/>
  </p:normalViewPr>
  <p:slideViewPr>
    <p:cSldViewPr>
      <p:cViewPr varScale="1">
        <p:scale>
          <a:sx n="68" d="100"/>
          <a:sy n="68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52C4BE44-3C76-D3C6-958D-F6723F04AE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41774FD8-9F6F-A1AB-E333-0985BEEE1EF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B9EBE6D7-AA21-4201-C647-DB405D03229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2161ECFD-58ED-9FC2-9BA5-2D72200B03D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EB4DAC20-EBB6-64F4-2F54-7D967474621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7B905439-7B4B-73A5-0A57-E616A87FA9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35F1E707-A631-4192-A45A-6115E16046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99228F43-5342-87B6-A860-EC11E57BD1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4EA8F0ED-6B2C-4065-B7DE-35497E7E5F30}" type="slidenum">
              <a:rPr lang="en-US" altLang="en-US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5B16298-338D-5D3A-2034-8AF03802A1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2FADC0E7-E064-AF29-764B-9B13EE95D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09C14-F016-D25D-C498-AA2A7604A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B48D3-50D1-7064-E73F-8C756AB78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6F49F-8C08-0104-E9E6-9FDE3569A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2B84E-0B90-4864-B017-109CE99D6B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78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70CC2-247D-7985-C62F-92A9D43FF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2AEC5-88A5-26F1-160D-1BF25F7B6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7459-2C67-B1B8-4EFD-B6AC30C12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0ECC8-0AE6-4439-B2A2-7A1BE6F9FA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139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EE1B3-9272-33CC-8428-D1C4315EC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FAB1D-339D-5B39-E98C-613C2888A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9E9E2-257B-547C-AE6E-6DA3A5466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9C444-3D0D-4937-9A62-3BCF3AF94E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85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B1532-B4B3-C92B-A355-56B847B35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FB5F7-0A1E-E4E0-008A-2AACC681B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29A5E-E8B5-119F-A6E9-9EC27ED73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DFEBE-E7EC-4E7D-9FE2-1576A630CA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31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3F272-7365-6BAA-22F7-862461E28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BD609-7D4A-D4EC-B26D-7FF50FB20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6FF07-7A52-87D9-D145-A7C7B520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1592C-405D-457E-8740-6385E962B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97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340728F-B816-0C45-4DE9-6E8EFC61D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4526AA-45BA-3A88-F2F0-D3D3FE35F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5A9DE0-680B-6B08-A89F-CC7F74D7B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AA7D7-E390-419E-A205-FEE0F75CF9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79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1EFD289-F7A9-6BB2-7650-503150E3D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C9B8E-25C0-77A2-39C5-65A48740E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B1AFD7C-53B7-19E2-37F0-92B66CA20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5D568-4F49-461A-9216-025E5973A8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27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DF0ACDF-F86D-5DE2-49E2-3F1D3E0B0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07646D3-D913-8397-6158-DEFC1DF64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B74F0DD-F4BA-76F7-B7C9-88177CBB2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64EEC-9794-469F-BA19-2CC2D1AA37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16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2CF9DB6-C371-B1B9-4597-A5177E405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FCAAC31-3960-09BE-D6EB-31F0DC576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34C67D4-5A15-CAE9-D9A8-38199835E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CA46D-E14A-42FD-92CA-8CAE9BEF9F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49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E3812D-5A82-1A5D-3CBF-ED89E32FF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F9B761B-51FD-9E54-91AB-C04DE93B7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ECFB6AA-AF98-8D86-74A0-0F5094850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8AEC1-E553-4622-B6B8-023B40DD79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05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0FACB8-9AB6-A003-BDD6-C24910D23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E660648-7075-2FCD-1308-8867131EA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49D6E54-F28C-52D4-3270-3985D9A8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FE262-FAC1-4E7D-815C-7166EA2D62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24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CD9B529-436E-06DE-C016-780FADA1C05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ZA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D2CF772-4ABA-7B85-FBE9-D8B0D3DFE9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ZA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ED866-58B6-62F8-2A8B-4B1F10CC4E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49127-9D45-9E43-47A3-5066E6648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BAA35-E07A-8636-A497-CD674E5377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F736750-2F35-4115-AB2D-5BCFD60517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7B7F772-4811-915F-DBE2-D7ABDBAFC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0"/>
            <a:ext cx="7086600" cy="4441825"/>
          </a:xfrm>
        </p:spPr>
        <p:txBody>
          <a:bodyPr/>
          <a:lstStyle/>
          <a:p>
            <a:r>
              <a:rPr lang="en-US" altLang="en-US" sz="3200" b="1"/>
              <a:t>COSATU</a:t>
            </a:r>
            <a:br>
              <a:rPr lang="en-US" altLang="en-US" sz="3200" b="1"/>
            </a:br>
            <a:br>
              <a:rPr lang="en-US" altLang="en-US" sz="800"/>
            </a:br>
            <a:r>
              <a:rPr lang="en-ZA" altLang="en-US" sz="3200" b="1"/>
              <a:t>Financial Matters Amendment Bill</a:t>
            </a:r>
            <a:br>
              <a:rPr lang="en-ZA" altLang="en-US" sz="3200" b="1"/>
            </a:br>
            <a:br>
              <a:rPr lang="en-ZA" altLang="en-US" sz="800" b="1"/>
            </a:br>
            <a:r>
              <a:rPr lang="en-ZA" altLang="en-US" sz="3200" b="1"/>
              <a:t>Select Committee: </a:t>
            </a:r>
            <a:br>
              <a:rPr lang="en-ZA" altLang="en-US" sz="3200" b="1"/>
            </a:br>
            <a:r>
              <a:rPr lang="en-ZA" altLang="en-US" sz="3200" b="1"/>
              <a:t>Finance</a:t>
            </a:r>
            <a:br>
              <a:rPr lang="en-ZA" altLang="en-US" sz="3200" b="1"/>
            </a:br>
            <a:r>
              <a:rPr lang="en-ZA" altLang="en-US" sz="3200" b="1"/>
              <a:t>Parliament</a:t>
            </a:r>
            <a:r>
              <a:rPr lang="en-ZA" altLang="en-US" sz="3200"/>
              <a:t> </a:t>
            </a:r>
            <a:br>
              <a:rPr lang="en-ZA" altLang="en-US" sz="3200"/>
            </a:br>
            <a:br>
              <a:rPr lang="en-ZA" altLang="en-US" sz="2000"/>
            </a:br>
            <a:r>
              <a:rPr lang="en-US" altLang="en-US" sz="2000"/>
              <a:t>06/06/2023</a:t>
            </a:r>
            <a:br>
              <a:rPr lang="en-US" altLang="en-US" sz="4000"/>
            </a:br>
            <a:endParaRPr lang="en-US" altLang="en-US" sz="4000"/>
          </a:p>
        </p:txBody>
      </p:sp>
      <p:pic>
        <p:nvPicPr>
          <p:cNvPr id="2051" name="Picture 5">
            <a:extLst>
              <a:ext uri="{FF2B5EF4-FFF2-40B4-BE49-F238E27FC236}">
                <a16:creationId xmlns:a16="http://schemas.microsoft.com/office/drawing/2014/main" id="{83AC6FBA-14BE-1AED-03D3-E3588E8CD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213" y="4076700"/>
            <a:ext cx="1755775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F0D62AB7-ADDB-412D-5B01-C7E3D42529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2C97C42D-9FCA-4426-954B-278147E56683}" type="slidenum">
              <a:rPr lang="en-US" altLang="en-US">
                <a:solidFill>
                  <a:srgbClr val="898989"/>
                </a:solidFill>
              </a:rPr>
              <a:pPr/>
              <a:t>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88B4806-734D-2111-75D8-8793934B9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131888"/>
          </a:xfrm>
        </p:spPr>
        <p:txBody>
          <a:bodyPr/>
          <a:lstStyle/>
          <a:p>
            <a:r>
              <a:rPr lang="en-US" altLang="en-US" b="1"/>
              <a:t>FMA Bill Amendments: Auditing Profession Act</a:t>
            </a:r>
            <a:endParaRPr lang="en-ZA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2D0658F-FBAC-2A24-35E0-6946B7C9D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507413" cy="4857750"/>
          </a:xfrm>
        </p:spPr>
        <p:txBody>
          <a:bodyPr/>
          <a:lstStyle/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IRBA instituted a rule requiring the mandatory rotation of auditing firms after 10 years.  </a:t>
            </a:r>
          </a:p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This mandatory auditing firm rotation rule needs to be entrenched in law.  </a:t>
            </a:r>
          </a:p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Otherwise IRBA can simply delete that rule in the face of massive resistance from compromised auditors.  </a:t>
            </a:r>
          </a:p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The rule providing for rotations to be done every 10 years is itself too broad &amp; needs to be reduced to 5 years.  </a:t>
            </a:r>
            <a:endParaRPr lang="en-ZA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68" name="Slide Number Placeholder 1">
            <a:extLst>
              <a:ext uri="{FF2B5EF4-FFF2-40B4-BE49-F238E27FC236}">
                <a16:creationId xmlns:a16="http://schemas.microsoft.com/office/drawing/2014/main" id="{F2B8F412-0401-435C-0EF8-BED063E282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CE160D7-1A43-4E31-8B2A-D800B8FB9D1A}" type="slidenum">
              <a:rPr lang="en-US" altLang="en-US">
                <a:solidFill>
                  <a:srgbClr val="898989"/>
                </a:solidFill>
              </a:rPr>
              <a:pPr/>
              <a:t>10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355B758-22EA-91A7-6EB4-320D1809F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131888"/>
          </a:xfrm>
        </p:spPr>
        <p:txBody>
          <a:bodyPr/>
          <a:lstStyle/>
          <a:p>
            <a:r>
              <a:rPr lang="en-US" altLang="en-US" b="1"/>
              <a:t>FMA Bill Amendments: Auditing Profession Act</a:t>
            </a:r>
            <a:endParaRPr lang="en-ZA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BB7E425-73DE-92E1-7D71-5CF8BD66C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507413" cy="4857750"/>
          </a:xfrm>
        </p:spPr>
        <p:txBody>
          <a:bodyPr/>
          <a:lstStyle/>
          <a:p>
            <a:pPr algn="just">
              <a:defRPr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31 May Supreme Court of Appeal ruling IRBA does not have the legislative power to institute the Mandatory Auditing Firm Rotation Rule.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COSATU Proposed Amendment for Consideration by the Standing Committee:</a:t>
            </a:r>
            <a:endParaRPr lang="en-ZA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dirty="0">
                <a:ea typeface="Calibri" panose="020F0502020204030204" pitchFamily="34" charset="0"/>
              </a:rPr>
              <a:t>Insert of a new section in the Bill formalising in law the existing IRBA rule providing for mandatory rotation of auditing firms; &amp; </a:t>
            </a:r>
          </a:p>
          <a:p>
            <a:pPr algn="just">
              <a:defRPr/>
            </a:pPr>
            <a:r>
              <a:rPr lang="en-US" dirty="0">
                <a:ea typeface="Calibri" panose="020F0502020204030204" pitchFamily="34" charset="0"/>
              </a:rPr>
              <a:t>Limiting lengths of auditing contracts of firms &amp; SOEs to 5 years &amp; not renewable thereafter. </a:t>
            </a:r>
            <a:endParaRPr lang="en-ZA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92" name="Slide Number Placeholder 1">
            <a:extLst>
              <a:ext uri="{FF2B5EF4-FFF2-40B4-BE49-F238E27FC236}">
                <a16:creationId xmlns:a16="http://schemas.microsoft.com/office/drawing/2014/main" id="{1DA2CA7F-6E4E-C196-5658-4F3B815DFC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B0D3A0C-6B6B-49DB-B858-D96E34610B3B}" type="slidenum">
              <a:rPr lang="en-US" altLang="en-US">
                <a:solidFill>
                  <a:srgbClr val="898989"/>
                </a:solidFill>
              </a:rPr>
              <a:pPr/>
              <a:t>11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6B171BE-7227-90C9-E265-EC1869D96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595313"/>
          </a:xfrm>
        </p:spPr>
        <p:txBody>
          <a:bodyPr/>
          <a:lstStyle/>
          <a:p>
            <a:r>
              <a:rPr lang="en-US" altLang="en-US" b="1"/>
              <a:t>Conclusion</a:t>
            </a:r>
            <a:endParaRPr lang="en-ZA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4012400-429B-FE96-1460-F4B4B15E3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8"/>
            <a:ext cx="8507413" cy="5394325"/>
          </a:xfrm>
        </p:spPr>
        <p:txBody>
          <a:bodyPr/>
          <a:lstStyle/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COSATU supports proposed amendments to Military Pension Act.  </a:t>
            </a:r>
          </a:p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These are needed to help current and former SANDF members, their partners &amp; families in their moments of need.</a:t>
            </a:r>
            <a:endParaRPr lang="en-ZA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COSATU supports extension of legal framework to Associated Institutions’ Pension Funds, &amp; thus providing protection, in particular for the clean break principles for those pension fund members &amp; their dependents.</a:t>
            </a:r>
            <a:endParaRPr lang="en-ZA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16" name="Slide Number Placeholder 1">
            <a:extLst>
              <a:ext uri="{FF2B5EF4-FFF2-40B4-BE49-F238E27FC236}">
                <a16:creationId xmlns:a16="http://schemas.microsoft.com/office/drawing/2014/main" id="{D76D8355-639E-444B-56EC-5C706550DB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1D65B035-0851-49EE-8190-BC1C55FA7BF5}" type="slidenum">
              <a:rPr lang="en-US" altLang="en-US">
                <a:solidFill>
                  <a:srgbClr val="898989"/>
                </a:solidFill>
              </a:rPr>
              <a:pPr/>
              <a:t>12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27BD7D4-E113-6D32-C63D-8D8C60636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595313"/>
          </a:xfrm>
        </p:spPr>
        <p:txBody>
          <a:bodyPr/>
          <a:lstStyle/>
          <a:p>
            <a:r>
              <a:rPr lang="en-US" altLang="en-US" b="1"/>
              <a:t>Conclusion</a:t>
            </a:r>
            <a:endParaRPr lang="en-ZA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C8CBB7A-A7B4-1BB9-594D-74EF540ED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8"/>
            <a:ext cx="8507413" cy="5394325"/>
          </a:xfrm>
        </p:spPr>
        <p:txBody>
          <a:bodyPr/>
          <a:lstStyle/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COSATU welcomes the proposed amendments of the FMA Bill to the Auditing Professions Act.</a:t>
            </a:r>
          </a:p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However, we feel it must be further strengthened as indicated in our proposed amendment.  </a:t>
            </a:r>
          </a:p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COSATU hope its proposed further amendment of the Auditing Professions Act will be considered by Parliament. </a:t>
            </a:r>
            <a:endParaRPr lang="en-ZA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40" name="Slide Number Placeholder 1">
            <a:extLst>
              <a:ext uri="{FF2B5EF4-FFF2-40B4-BE49-F238E27FC236}">
                <a16:creationId xmlns:a16="http://schemas.microsoft.com/office/drawing/2014/main" id="{DAB8378A-F9A5-4A47-3F6D-1238138BAD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2569A431-AF1D-4F94-952F-6FFDB5432428}" type="slidenum">
              <a:rPr lang="en-US" altLang="en-US">
                <a:solidFill>
                  <a:srgbClr val="898989"/>
                </a:solidFill>
              </a:rPr>
              <a:pPr/>
              <a:t>13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7DD3B8F-2D0C-7917-D7C2-EC1EBD090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595313"/>
          </a:xfrm>
        </p:spPr>
        <p:txBody>
          <a:bodyPr/>
          <a:lstStyle/>
          <a:p>
            <a:pPr eaLnBrk="1" hangingPunct="1"/>
            <a:r>
              <a:rPr lang="en-ZA" altLang="en-US" b="1"/>
              <a:t>Introduction</a:t>
            </a:r>
            <a:endParaRPr lang="en-US" altLang="en-US" b="1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3F8A629-E941-AC00-523C-003B3F432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8"/>
            <a:ext cx="8507413" cy="5394325"/>
          </a:xfrm>
        </p:spPr>
        <p:txBody>
          <a:bodyPr/>
          <a:lstStyle/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COSATU welcomes &amp; supports the Financial Matters Amendment Bill.   </a:t>
            </a:r>
            <a:endParaRPr lang="en-ZA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This is an important bill that seeks to address challenges that military veterans’ partners have experienced accessing pension benefits when their partners &amp; ex-partners pass away or during separations.</a:t>
            </a:r>
          </a:p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It provides for the extension of existing legal requirements to Associated Institutions’ Pension Funds, thus providing the same rights &amp; protections for those fund members.</a:t>
            </a:r>
            <a:endParaRPr lang="en-ZA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ZA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76" name="Slide Number Placeholder 1">
            <a:extLst>
              <a:ext uri="{FF2B5EF4-FFF2-40B4-BE49-F238E27FC236}">
                <a16:creationId xmlns:a16="http://schemas.microsoft.com/office/drawing/2014/main" id="{4891C4A1-AE9C-5297-6296-4902A745EF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434C7F80-B407-41F6-BB19-6C0EB6B2C0F7}" type="slidenum">
              <a:rPr lang="en-US" altLang="en-US">
                <a:solidFill>
                  <a:srgbClr val="898989"/>
                </a:solidFill>
              </a:rPr>
              <a:pPr/>
              <a:t>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E057553-39EA-4213-03A6-69C7DD0B3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595313"/>
          </a:xfrm>
        </p:spPr>
        <p:txBody>
          <a:bodyPr/>
          <a:lstStyle/>
          <a:p>
            <a:pPr eaLnBrk="1" hangingPunct="1"/>
            <a:r>
              <a:rPr lang="en-ZA" altLang="en-US" b="1"/>
              <a:t>Introduction</a:t>
            </a:r>
            <a:endParaRPr lang="en-US" altLang="en-US" b="1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CF75C0F-8CF0-BAC5-C6DE-DFA5D6E0A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8"/>
            <a:ext cx="8507413" cy="5394325"/>
          </a:xfrm>
        </p:spPr>
        <p:txBody>
          <a:bodyPr/>
          <a:lstStyle/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It seeks to address problems experienced in the auditing profession as seen recently where some auditors helped cover up corruption in the firms &amp; SOEs they were contracted to be playing an auditing &amp; oversight role in.  </a:t>
            </a:r>
            <a:endParaRPr lang="en-ZA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00" name="Slide Number Placeholder 1">
            <a:extLst>
              <a:ext uri="{FF2B5EF4-FFF2-40B4-BE49-F238E27FC236}">
                <a16:creationId xmlns:a16="http://schemas.microsoft.com/office/drawing/2014/main" id="{D510E52E-DAB7-943B-6282-562CD58FB3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C5CE3B0-AA23-45E0-A505-F1EDF4A74498}" type="slidenum">
              <a:rPr lang="en-US" altLang="en-US">
                <a:solidFill>
                  <a:srgbClr val="898989"/>
                </a:solidFill>
              </a:rPr>
              <a:pPr/>
              <a:t>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56745C1-35BB-A0F1-3EEB-3F7B67766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987425"/>
          </a:xfrm>
        </p:spPr>
        <p:txBody>
          <a:bodyPr/>
          <a:lstStyle/>
          <a:p>
            <a:r>
              <a:rPr lang="en-US" altLang="en-US" b="1"/>
              <a:t>FMA Bill Amendments:</a:t>
            </a:r>
            <a:br>
              <a:rPr lang="en-US" altLang="en-US" b="1"/>
            </a:br>
            <a:r>
              <a:rPr lang="en-US" altLang="en-US" b="1"/>
              <a:t> Military Pensions Act</a:t>
            </a:r>
            <a:endParaRPr lang="en-ZA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D05107F-5120-BDA3-F5F7-7769E592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507413" cy="4857750"/>
          </a:xfrm>
        </p:spPr>
        <p:txBody>
          <a:bodyPr/>
          <a:lstStyle/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COSATU supports FMA Bill amendments to Military Pensions Act to provide for the recognition &amp; inclusion of military personnel life partners.</a:t>
            </a:r>
            <a:endParaRPr lang="en-ZA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These are critical for protecting the rights &amp; needs of military veterans, their partners, families &amp; dependents.</a:t>
            </a:r>
            <a:endParaRPr lang="en-ZA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Proposed amendments are in line with non-sexist values of the Constitution &amp; the need to prevent discrimination based upon gender &amp; sexual orientation.</a:t>
            </a:r>
            <a:endParaRPr lang="en-ZA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4" name="Slide Number Placeholder 1">
            <a:extLst>
              <a:ext uri="{FF2B5EF4-FFF2-40B4-BE49-F238E27FC236}">
                <a16:creationId xmlns:a16="http://schemas.microsoft.com/office/drawing/2014/main" id="{6946EBF0-24C5-5C86-7BD8-FD4D7EAF5F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7A614D32-F495-4D38-9D23-F034482AE0A4}" type="slidenum">
              <a:rPr lang="en-US" altLang="en-US">
                <a:solidFill>
                  <a:srgbClr val="898989"/>
                </a:solidFill>
              </a:rPr>
              <a:pPr/>
              <a:t>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D590EA3-574B-F1C9-4935-5EB8637C5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987425"/>
          </a:xfrm>
        </p:spPr>
        <p:txBody>
          <a:bodyPr/>
          <a:lstStyle/>
          <a:p>
            <a:r>
              <a:rPr lang="en-US" altLang="en-US" b="1"/>
              <a:t>FMA Bill Amendments:</a:t>
            </a:r>
            <a:br>
              <a:rPr lang="en-US" altLang="en-US" b="1"/>
            </a:br>
            <a:r>
              <a:rPr lang="en-US" altLang="en-US" b="1"/>
              <a:t> Military Pensions Act</a:t>
            </a:r>
            <a:endParaRPr lang="en-ZA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6CD5273-FAE5-3C89-4F83-E60F30508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507413" cy="4857750"/>
          </a:xfrm>
        </p:spPr>
        <p:txBody>
          <a:bodyPr/>
          <a:lstStyle/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The amendments will help protect the rights of partners, ex-partners &amp; dependents &amp; children of deceased military veterans who have often struggled to access the remaining pension benefits due to their loss of a loved one.  </a:t>
            </a:r>
            <a:endParaRPr lang="en-ZA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COSATU supports the FMA Bill’s Military Pensions Act proposed amendment in full.</a:t>
            </a:r>
            <a:endParaRPr lang="en-ZA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48" name="Slide Number Placeholder 1">
            <a:extLst>
              <a:ext uri="{FF2B5EF4-FFF2-40B4-BE49-F238E27FC236}">
                <a16:creationId xmlns:a16="http://schemas.microsoft.com/office/drawing/2014/main" id="{EFE609FB-0482-6F6D-57C9-E3CD9811A0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C1CAEAF-3BB1-4173-84F3-951298A85CA5}" type="slidenum">
              <a:rPr lang="en-US" altLang="en-US">
                <a:solidFill>
                  <a:srgbClr val="898989"/>
                </a:solidFill>
              </a:rPr>
              <a:pPr/>
              <a:t>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ACFDF17-8300-319C-FB8E-DBAB98C07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708150"/>
          </a:xfrm>
        </p:spPr>
        <p:txBody>
          <a:bodyPr/>
          <a:lstStyle/>
          <a:p>
            <a:r>
              <a:rPr lang="en-US" altLang="en-US" b="1"/>
              <a:t>FMA Bill Amendments to Extend Coverage to Associated Institutions’ Pension Funds</a:t>
            </a:r>
            <a:endParaRPr lang="en-ZA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6B13476-E7E8-C925-C88F-A7E5CA76D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9138"/>
            <a:ext cx="8507413" cy="4137025"/>
          </a:xfrm>
        </p:spPr>
        <p:txBody>
          <a:bodyPr/>
          <a:lstStyle/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COSATU welcomes FMA Bill amendments to extend the existing legal framework to Associated Institutions’ Pension Funds.</a:t>
            </a:r>
            <a:endParaRPr lang="en-ZA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This is important for workers &amp; pensioners of such funds, as well as their partners &amp; dependents who otherwise do not such enjoy the same legal framework, rights &amp; regulatory oversight.</a:t>
            </a:r>
          </a:p>
        </p:txBody>
      </p:sp>
      <p:sp>
        <p:nvSpPr>
          <p:cNvPr id="7172" name="Slide Number Placeholder 1">
            <a:extLst>
              <a:ext uri="{FF2B5EF4-FFF2-40B4-BE49-F238E27FC236}">
                <a16:creationId xmlns:a16="http://schemas.microsoft.com/office/drawing/2014/main" id="{62135609-4B10-1E0A-F724-A116F89121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02E21125-9D0C-4A7A-BD53-5E4B11FCC8C1}" type="slidenum">
              <a:rPr lang="en-US" altLang="en-US">
                <a:solidFill>
                  <a:srgbClr val="898989"/>
                </a:solidFill>
              </a:rPr>
              <a:pPr/>
              <a:t>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4AA702D-4908-84BC-48A5-1FF9F8C07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708150"/>
          </a:xfrm>
        </p:spPr>
        <p:txBody>
          <a:bodyPr/>
          <a:lstStyle/>
          <a:p>
            <a:r>
              <a:rPr lang="en-US" altLang="en-US" b="1"/>
              <a:t>FMA Bill Amendments to Extend Coverage to Associated Institutions’ Pension Funds</a:t>
            </a:r>
            <a:endParaRPr lang="en-ZA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AF671FB-AE6D-D0B4-B6C0-AE7B21A85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9138"/>
            <a:ext cx="8507413" cy="4137025"/>
          </a:xfrm>
        </p:spPr>
        <p:txBody>
          <a:bodyPr/>
          <a:lstStyle/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This is important for the clean break principles during divorces &amp; separation of assets; especially from women &amp; children in abusive &amp; financially dependent relationships.</a:t>
            </a:r>
            <a:endParaRPr lang="en-ZA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Difficulties members of Transnet Pension Fund &amp; former Bophuthatswana public servants’ pension fund previously went through with little recourse or protection are evidence of why this legislative extension is needed &amp; long overdue.</a:t>
            </a:r>
            <a:endParaRPr lang="en-ZA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96" name="Slide Number Placeholder 1">
            <a:extLst>
              <a:ext uri="{FF2B5EF4-FFF2-40B4-BE49-F238E27FC236}">
                <a16:creationId xmlns:a16="http://schemas.microsoft.com/office/drawing/2014/main" id="{5DE1E138-7F14-1D3C-3E3C-2ED6119986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7DB256F-3394-445E-B707-5E784B5237DF}" type="slidenum">
              <a:rPr lang="en-US" altLang="en-US">
                <a:solidFill>
                  <a:srgbClr val="898989"/>
                </a:solidFill>
              </a:rPr>
              <a:pPr/>
              <a:t>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EB9B53A-A992-5AD0-2962-3C5522428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131888"/>
          </a:xfrm>
        </p:spPr>
        <p:txBody>
          <a:bodyPr/>
          <a:lstStyle/>
          <a:p>
            <a:r>
              <a:rPr lang="en-US" altLang="en-US" b="1"/>
              <a:t>FMA Bill Amendments: </a:t>
            </a:r>
            <a:br>
              <a:rPr lang="en-US" altLang="en-US" b="1"/>
            </a:br>
            <a:r>
              <a:rPr lang="en-US" altLang="en-US" b="1"/>
              <a:t>Auditing Profession Act</a:t>
            </a:r>
            <a:endParaRPr lang="en-ZA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E177A5D-71A3-D265-654E-B646777B8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507413" cy="4857750"/>
          </a:xfrm>
        </p:spPr>
        <p:txBody>
          <a:bodyPr/>
          <a:lstStyle/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COSATU supports FMA Bill’s proposed amendments of Auditing Profession Act.  </a:t>
            </a:r>
          </a:p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They are a correct response to issues highlighted in Zondo Commission’s exposure of collusion between some auditors &amp; the companies &amp; SOEs they were paid to audit.</a:t>
            </a:r>
          </a:p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Whilst welcoming the proposed amendments to the Auditing Profession Act &amp; those in the previous FMA Act, COSATU remains concerned by an unhealthy relationship between some auditors &amp; institutions they are hired to audit. </a:t>
            </a:r>
            <a:endParaRPr lang="en-ZA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ZA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20" name="Slide Number Placeholder 1">
            <a:extLst>
              <a:ext uri="{FF2B5EF4-FFF2-40B4-BE49-F238E27FC236}">
                <a16:creationId xmlns:a16="http://schemas.microsoft.com/office/drawing/2014/main" id="{94CC327B-69DD-BD29-4ACB-E74B4906C6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F5CCF8B-5092-4AAA-8DD6-045610B394A1}" type="slidenum">
              <a:rPr lang="en-US" altLang="en-US">
                <a:solidFill>
                  <a:srgbClr val="898989"/>
                </a:solidFill>
              </a:rPr>
              <a:pPr/>
              <a:t>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D3E2CC5-4FEB-2134-EA88-4F8DBD754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131888"/>
          </a:xfrm>
        </p:spPr>
        <p:txBody>
          <a:bodyPr/>
          <a:lstStyle/>
          <a:p>
            <a:r>
              <a:rPr lang="en-US" altLang="en-US" b="1"/>
              <a:t>FMA Bill Amendments: Auditing Profession Act</a:t>
            </a:r>
            <a:endParaRPr lang="en-ZA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E367BE0-23DB-F6A7-2FCD-F0B0D8A8D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507413" cy="4857750"/>
          </a:xfrm>
        </p:spPr>
        <p:txBody>
          <a:bodyPr/>
          <a:lstStyle/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We have witnessed cosy relationships between some auditors and their clients with some auditors contracted by their clients for decades.</a:t>
            </a:r>
          </a:p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King Reports highlighted this as a key cause of an at times incestuous relationship.  </a:t>
            </a:r>
          </a:p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Auditors will turn a blind eye or even be complicit in illegal activities to protect their long-standing contracts.  </a:t>
            </a:r>
          </a:p>
          <a:p>
            <a:pPr algn="just"/>
            <a:r>
              <a:rPr lang="en-US" altLang="en-US">
                <a:ea typeface="Calibri" panose="020F0502020204030204" pitchFamily="34" charset="0"/>
                <a:cs typeface="Times New Roman" panose="02020603050405020304" pitchFamily="18" charset="0"/>
              </a:rPr>
              <a:t>King Reports recommend time limits to such auditing contracts.  </a:t>
            </a:r>
            <a:endParaRPr lang="en-ZA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44" name="Slide Number Placeholder 1">
            <a:extLst>
              <a:ext uri="{FF2B5EF4-FFF2-40B4-BE49-F238E27FC236}">
                <a16:creationId xmlns:a16="http://schemas.microsoft.com/office/drawing/2014/main" id="{1D56AA27-C5C3-70D0-F519-793C021E1C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1E12C49-15C1-46C3-B08B-F9C83460B34F}" type="slidenum">
              <a:rPr lang="en-US" altLang="en-US">
                <a:solidFill>
                  <a:srgbClr val="898989"/>
                </a:solidFill>
              </a:rPr>
              <a:pPr/>
              <a:t>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4241</TotalTime>
  <Words>842</Words>
  <Application>Microsoft Office PowerPoint</Application>
  <PresentationFormat>On-screen Show (4:3)</PresentationFormat>
  <Paragraphs>61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Tahoma</vt:lpstr>
      <vt:lpstr>Arial</vt:lpstr>
      <vt:lpstr>Calibri</vt:lpstr>
      <vt:lpstr>Times New Roman</vt:lpstr>
      <vt:lpstr>Office Theme</vt:lpstr>
      <vt:lpstr>COSATU  Financial Matters Amendment Bill  Select Committee:  Finance Parliament   06/06/2023 </vt:lpstr>
      <vt:lpstr>Introduction</vt:lpstr>
      <vt:lpstr>Introduction</vt:lpstr>
      <vt:lpstr>FMA Bill Amendments:  Military Pensions Act</vt:lpstr>
      <vt:lpstr>FMA Bill Amendments:  Military Pensions Act</vt:lpstr>
      <vt:lpstr>FMA Bill Amendments to Extend Coverage to Associated Institutions’ Pension Funds</vt:lpstr>
      <vt:lpstr>FMA Bill Amendments to Extend Coverage to Associated Institutions’ Pension Funds</vt:lpstr>
      <vt:lpstr>FMA Bill Amendments:  Auditing Profession Act</vt:lpstr>
      <vt:lpstr>FMA Bill Amendments: Auditing Profession Act</vt:lpstr>
      <vt:lpstr>FMA Bill Amendments: Auditing Profession Act</vt:lpstr>
      <vt:lpstr>FMA Bill Amendments: Auditing Profession Act</vt:lpstr>
      <vt:lpstr>Conclusion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People’s Budget Coalition Submission on the 2012/13 Fiscal Frame work and Revenue Proposals</dc:title>
  <dc:creator>matthew</dc:creator>
  <cp:lastModifiedBy>Sandile</cp:lastModifiedBy>
  <cp:revision>692</cp:revision>
  <dcterms:created xsi:type="dcterms:W3CDTF">2012-02-28T13:22:40Z</dcterms:created>
  <dcterms:modified xsi:type="dcterms:W3CDTF">2023-06-06T08:59:52Z</dcterms:modified>
</cp:coreProperties>
</file>