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ags/tag8.xml" ContentType="application/vnd.openxmlformats-officedocument.presentationml.tags+xml"/>
  <Override PartName="/ppt/slideLayouts/slideLayout3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tags/tag49.xml" ContentType="application/vnd.openxmlformats-officedocument.presentationml.tags+xml"/>
  <Override PartName="/ppt/tags/tag78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38.xml" ContentType="application/vnd.openxmlformats-officedocument.presentationml.tags+xml"/>
  <Override PartName="/ppt/slideLayouts/slideLayout42.xml" ContentType="application/vnd.openxmlformats-officedocument.presentationml.slideLayout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85.xml" ContentType="application/vnd.openxmlformats-officedocument.presentationml.tags+xml"/>
  <Override PartName="/ppt/theme/themeOverride1.xml" ContentType="application/vnd.openxmlformats-officedocument.themeOverride+xml"/>
  <Override PartName="/ppt/charts/colors2.xml" ContentType="application/vnd.ms-office.chartcolorstyl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slideLayouts/slideLayout31.xml" ContentType="application/vnd.openxmlformats-officedocument.presentationml.slideLayout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Default Extension="xlsx" ContentType="application/vnd.openxmlformats-officedocument.spreadsheetml.sheet"/>
  <Override PartName="/ppt/changesInfos/changesInfo1.xml" ContentType="application/vnd.ms-powerpoint.changesinfo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charts/style1.xml" ContentType="application/vnd.ms-office.chartstyl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ags/tag79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tags/tag68.xml" ContentType="application/vnd.openxmlformats-officedocument.presentationml.tags+xml"/>
  <Override PartName="/ppt/tags/tag86.xml" ContentType="application/vnd.openxmlformats-officedocument.presentationml.tags+xml"/>
  <Default Extension="emf" ContentType="image/x-emf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slideLayouts/slideLayout32.xml" ContentType="application/vnd.openxmlformats-officedocument.presentationml.slideLayout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slideLayouts/slideLayout50.xml" ContentType="application/vnd.openxmlformats-officedocument.presentationml.slideLayout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Layouts/slideLayout48.xml" ContentType="application/vnd.openxmlformats-officedocument.presentationml.slideLayout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tags/tag58.xml" ContentType="application/vnd.openxmlformats-officedocument.presentationml.tags+xml"/>
  <Override PartName="/ppt/tags/tag69.xml" ContentType="application/vnd.openxmlformats-officedocument.presentationml.tags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tags/tag29.xml" ContentType="application/vnd.openxmlformats-officedocument.presentationml.tags+xml"/>
  <Override PartName="/ppt/slideLayouts/slideLayout33.xml" ContentType="application/vnd.openxmlformats-officedocument.presentationml.slideLayout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slideLayouts/slideLayout40.xml" ContentType="application/vnd.openxmlformats-officedocument.presentationml.slideLayout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tags/tag7.xml" ContentType="application/vnd.openxmlformats-officedocument.presentationml.tags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slideLayouts/slideLayout34.xml" ContentType="application/vnd.openxmlformats-officedocument.presentationml.slideLayout+xml"/>
  <Override PartName="/ppt/tags/tag59.xml" ContentType="application/vnd.openxmlformats-officedocument.presentationml.tags+xml"/>
  <Override PartName="/ppt/tags/tag77.xml" ContentType="application/vnd.openxmlformats-officedocument.presentationml.tags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slideLayouts/slideLayout41.xml" ContentType="application/vnd.openxmlformats-officedocument.presentationml.slideLayout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slideLayouts/slideLayout30.xml" ContentType="application/vnd.openxmlformats-officedocument.presentationml.slideLayout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charts/colors1.xml" ContentType="application/vnd.ms-office.chartcolorstyle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6" r:id="rId2"/>
    <p:sldMasterId id="2147483695" r:id="rId3"/>
  </p:sldMasterIdLst>
  <p:notesMasterIdLst>
    <p:notesMasterId r:id="rId21"/>
  </p:notesMasterIdLst>
  <p:sldIdLst>
    <p:sldId id="1442" r:id="rId4"/>
    <p:sldId id="4177" r:id="rId5"/>
    <p:sldId id="4176" r:id="rId6"/>
    <p:sldId id="4180" r:id="rId7"/>
    <p:sldId id="4195" r:id="rId8"/>
    <p:sldId id="4191" r:id="rId9"/>
    <p:sldId id="4196" r:id="rId10"/>
    <p:sldId id="4190" r:id="rId11"/>
    <p:sldId id="4157" r:id="rId12"/>
    <p:sldId id="4192" r:id="rId13"/>
    <p:sldId id="4150" r:id="rId14"/>
    <p:sldId id="4197" r:id="rId15"/>
    <p:sldId id="4199" r:id="rId16"/>
    <p:sldId id="4200" r:id="rId17"/>
    <p:sldId id="4201" r:id="rId18"/>
    <p:sldId id="4188" r:id="rId19"/>
    <p:sldId id="1533" r:id="rId2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ctor Eliott" initials="HE" lastIdx="1" clrIdx="0"/>
  <p:cmAuthor id="2" name="Kerry Gibbs" initials="KG" lastIdx="9" clrIdx="1">
    <p:extLst>
      <p:ext uri="{19B8F6BF-5375-455C-9EA6-DF929625EA0E}">
        <p15:presenceInfo xmlns:p15="http://schemas.microsoft.com/office/powerpoint/2012/main" xmlns="" userId="S-1-5-21-1141132434-301294435-860360866-27228" providerId="AD"/>
      </p:ext>
    </p:extLst>
  </p:cmAuthor>
  <p:cmAuthor id="3" name="Ayesha Augustus" initials="AA" lastIdx="1" clrIdx="2">
    <p:extLst>
      <p:ext uri="{19B8F6BF-5375-455C-9EA6-DF929625EA0E}">
        <p15:presenceInfo xmlns:p15="http://schemas.microsoft.com/office/powerpoint/2012/main" xmlns="" userId="S-1-5-21-3528385313-3887411669-492545649-19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98"/>
    <a:srgbClr val="001484"/>
    <a:srgbClr val="FF5050"/>
    <a:srgbClr val="CBDFEF"/>
    <a:srgbClr val="EBF2F3"/>
    <a:srgbClr val="71A1A7"/>
    <a:srgbClr val="D5E3E5"/>
    <a:srgbClr val="DFF0CB"/>
    <a:srgbClr val="A6A6A6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4" autoAdjust="0"/>
    <p:restoredTop sz="95501" autoAdjust="0"/>
  </p:normalViewPr>
  <p:slideViewPr>
    <p:cSldViewPr snapToGrid="0">
      <p:cViewPr varScale="1">
        <p:scale>
          <a:sx n="73" d="100"/>
          <a:sy n="73" d="100"/>
        </p:scale>
        <p:origin x="-63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len Steyn" userId="4aacb2b6-e3d7-431f-9de9-f08657ca8659" providerId="ADAL" clId="{01EA4854-05F2-4AB5-BE17-9F8520411FB0}"/>
    <pc:docChg chg="modSld">
      <pc:chgData name="Glen Steyn" userId="4aacb2b6-e3d7-431f-9de9-f08657ca8659" providerId="ADAL" clId="{01EA4854-05F2-4AB5-BE17-9F8520411FB0}" dt="2023-05-31T09:17:21.390" v="5" actId="20577"/>
      <pc:docMkLst>
        <pc:docMk/>
      </pc:docMkLst>
      <pc:sldChg chg="modSp mod">
        <pc:chgData name="Glen Steyn" userId="4aacb2b6-e3d7-431f-9de9-f08657ca8659" providerId="ADAL" clId="{01EA4854-05F2-4AB5-BE17-9F8520411FB0}" dt="2023-05-31T09:17:21.390" v="5" actId="20577"/>
        <pc:sldMkLst>
          <pc:docMk/>
          <pc:sldMk cId="4003265538" sldId="4200"/>
        </pc:sldMkLst>
        <pc:spChg chg="mod">
          <ac:chgData name="Glen Steyn" userId="4aacb2b6-e3d7-431f-9de9-f08657ca8659" providerId="ADAL" clId="{01EA4854-05F2-4AB5-BE17-9F8520411FB0}" dt="2023-05-31T09:17:21.390" v="5" actId="20577"/>
          <ac:spMkLst>
            <pc:docMk/>
            <pc:sldMk cId="4003265538" sldId="4200"/>
            <ac:spMk id="4" creationId="{7321F21A-C618-9118-25F8-2713889812D3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Microsoft_Office_Excel_Worksheet1.xlsx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package" Target="../embeddings/Microsoft_Office_Excel_Worksheet2.xlsx"/><Relationship Id="rId1" Type="http://schemas.openxmlformats.org/officeDocument/2006/relationships/themeOverride" Target="../theme/themeOverride2.xml"/><Relationship Id="rId4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'F25_Monthly Perishability 2026'!$A$3</c:f>
              <c:strCache>
                <c:ptCount val="1"/>
                <c:pt idx="0">
                  <c:v>Fruit-Very High: &lt; 2wks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cat>
            <c:strRef>
              <c:f>'F25_Monthly Perishability 2026'!$B$2:$M$2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'F25_Monthly Perishability 2026'!$B$3:$M$3</c:f>
              <c:numCache>
                <c:formatCode>_-* #,##0_-;\-* #,##0_-;_-* "-"??_-;_-@_-</c:formatCode>
                <c:ptCount val="12"/>
                <c:pt idx="0">
                  <c:v>43.888608945020451</c:v>
                </c:pt>
                <c:pt idx="1">
                  <c:v>4.2196319746610191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68.043252283743186</c:v>
                </c:pt>
                <c:pt idx="11">
                  <c:v>207.29252791079631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8AA-4015-BCE0-FD54DAE2E9D2}"/>
            </c:ext>
          </c:extLst>
        </c:ser>
        <c:ser>
          <c:idx val="5"/>
          <c:order val="1"/>
          <c:tx>
            <c:strRef>
              <c:f>'F25_Monthly Perishability 2026'!$A$4</c:f>
              <c:strCache>
                <c:ptCount val="1"/>
                <c:pt idx="0">
                  <c:v>Fruit-High: 2-4 wks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val>
            <c:numRef>
              <c:f>'F25_Monthly Perishability 2026'!$B$4:$M$4</c:f>
              <c:numCache>
                <c:formatCode>_-* #,##0_-;\-* #,##0_-;_-* "-"??_-;_-@_-</c:formatCode>
                <c:ptCount val="12"/>
                <c:pt idx="0">
                  <c:v>19079.690283101823</c:v>
                </c:pt>
                <c:pt idx="1">
                  <c:v>11704.496497839751</c:v>
                </c:pt>
                <c:pt idx="2">
                  <c:v>12272.449688171502</c:v>
                </c:pt>
                <c:pt idx="3">
                  <c:v>3459.2048472156575</c:v>
                </c:pt>
                <c:pt idx="4">
                  <c:v>1290.3370817617979</c:v>
                </c:pt>
                <c:pt idx="5">
                  <c:v>1006.0930581676253</c:v>
                </c:pt>
                <c:pt idx="6">
                  <c:v>826.53323986745943</c:v>
                </c:pt>
                <c:pt idx="7">
                  <c:v>790.86150017599937</c:v>
                </c:pt>
                <c:pt idx="8">
                  <c:v>456.93666135630934</c:v>
                </c:pt>
                <c:pt idx="9">
                  <c:v>287.1067482415969</c:v>
                </c:pt>
                <c:pt idx="10">
                  <c:v>2924.1837773316001</c:v>
                </c:pt>
                <c:pt idx="11">
                  <c:v>10992.813148675788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8AA-4015-BCE0-FD54DAE2E9D2}"/>
            </c:ext>
          </c:extLst>
        </c:ser>
        <c:ser>
          <c:idx val="6"/>
          <c:order val="2"/>
          <c:tx>
            <c:strRef>
              <c:f>'F25_Monthly Perishability 2026'!$A$5</c:f>
              <c:strCache>
                <c:ptCount val="1"/>
                <c:pt idx="0">
                  <c:v>Fruit-Moderate: 4-8 wks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val>
            <c:numRef>
              <c:f>'F25_Monthly Perishability 2026'!$B$5:$M$5</c:f>
              <c:numCache>
                <c:formatCode>_-* #,##0_-;\-* #,##0_-;_-* "-"??_-;_-@_-</c:formatCode>
                <c:ptCount val="12"/>
                <c:pt idx="0">
                  <c:v>1324.6097204052855</c:v>
                </c:pt>
                <c:pt idx="1">
                  <c:v>3337.2467313395568</c:v>
                </c:pt>
                <c:pt idx="2">
                  <c:v>8201.174959353697</c:v>
                </c:pt>
                <c:pt idx="3">
                  <c:v>8972.6762444886699</c:v>
                </c:pt>
                <c:pt idx="4">
                  <c:v>12424.1251606644</c:v>
                </c:pt>
                <c:pt idx="5">
                  <c:v>14669.521360037852</c:v>
                </c:pt>
                <c:pt idx="6">
                  <c:v>14339.212100646095</c:v>
                </c:pt>
                <c:pt idx="7">
                  <c:v>19160.62813522837</c:v>
                </c:pt>
                <c:pt idx="8">
                  <c:v>14946.702717665825</c:v>
                </c:pt>
                <c:pt idx="9">
                  <c:v>8205.0243308720528</c:v>
                </c:pt>
                <c:pt idx="10">
                  <c:v>3293.3021957832361</c:v>
                </c:pt>
                <c:pt idx="11">
                  <c:v>1609.1235609621651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8AA-4015-BCE0-FD54DAE2E9D2}"/>
            </c:ext>
          </c:extLst>
        </c:ser>
        <c:ser>
          <c:idx val="7"/>
          <c:order val="3"/>
          <c:tx>
            <c:strRef>
              <c:f>'F25_Monthly Perishability 2026'!$A$6</c:f>
              <c:strCache>
                <c:ptCount val="1"/>
                <c:pt idx="0">
                  <c:v>Fruit-Low: 8-16 wks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val>
            <c:numRef>
              <c:f>'F25_Monthly Perishability 2026'!$B$6:$M$6</c:f>
              <c:numCache>
                <c:formatCode>_-* #,##0_-;\-* #,##0_-;_-* "-"??_-;_-@_-</c:formatCode>
                <c:ptCount val="12"/>
                <c:pt idx="0">
                  <c:v>27.556710749972382</c:v>
                </c:pt>
                <c:pt idx="1">
                  <c:v>42.675220278890599</c:v>
                </c:pt>
                <c:pt idx="2">
                  <c:v>359.70408116634275</c:v>
                </c:pt>
                <c:pt idx="3">
                  <c:v>1722.1676712322337</c:v>
                </c:pt>
                <c:pt idx="4">
                  <c:v>1565.7085028620077</c:v>
                </c:pt>
                <c:pt idx="5">
                  <c:v>2059.2573755992107</c:v>
                </c:pt>
                <c:pt idx="6">
                  <c:v>2600.2007764042528</c:v>
                </c:pt>
                <c:pt idx="7">
                  <c:v>2325.9679053009158</c:v>
                </c:pt>
                <c:pt idx="8">
                  <c:v>987.5973059588822</c:v>
                </c:pt>
                <c:pt idx="9">
                  <c:v>440.51453251073679</c:v>
                </c:pt>
                <c:pt idx="10">
                  <c:v>79.302482647779939</c:v>
                </c:pt>
                <c:pt idx="11">
                  <c:v>0.14274042877455348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8AA-4015-BCE0-FD54DAE2E9D2}"/>
            </c:ext>
          </c:extLst>
        </c:ser>
        <c:ser>
          <c:idx val="3"/>
          <c:order val="4"/>
          <c:tx>
            <c:strRef>
              <c:f>'F25_Monthly Perishability 2026'!$A$7</c:f>
              <c:strCache>
                <c:ptCount val="1"/>
                <c:pt idx="0">
                  <c:v>Other Agriculture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val>
            <c:numRef>
              <c:f>'F25_Monthly Perishability 2026'!$B$7:$M$7</c:f>
              <c:numCache>
                <c:formatCode>_-* #,##0_-;\-* #,##0_-;_-* "-"??_-;_-@_-</c:formatCode>
                <c:ptCount val="12"/>
                <c:pt idx="0">
                  <c:v>1962.8360097364841</c:v>
                </c:pt>
                <c:pt idx="1">
                  <c:v>3019.4301490344665</c:v>
                </c:pt>
                <c:pt idx="2">
                  <c:v>1733.5375992348922</c:v>
                </c:pt>
                <c:pt idx="3">
                  <c:v>2495.0382723268922</c:v>
                </c:pt>
                <c:pt idx="4">
                  <c:v>1209.6292004475574</c:v>
                </c:pt>
                <c:pt idx="5">
                  <c:v>2012.6830001092894</c:v>
                </c:pt>
                <c:pt idx="6">
                  <c:v>2670.7576563995963</c:v>
                </c:pt>
                <c:pt idx="7">
                  <c:v>1730.523507905008</c:v>
                </c:pt>
                <c:pt idx="8">
                  <c:v>2624.8757338978662</c:v>
                </c:pt>
                <c:pt idx="9">
                  <c:v>2532.5513412610139</c:v>
                </c:pt>
                <c:pt idx="10">
                  <c:v>2779.8989071881538</c:v>
                </c:pt>
                <c:pt idx="11">
                  <c:v>2232.3322477470792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8AA-4015-BCE0-FD54DAE2E9D2}"/>
            </c:ext>
          </c:extLst>
        </c:ser>
        <c:ser>
          <c:idx val="4"/>
          <c:order val="5"/>
          <c:tx>
            <c:strRef>
              <c:f>'F25_Monthly Perishability 2026'!$A$8</c:f>
              <c:strCache>
                <c:ptCount val="1"/>
                <c:pt idx="0">
                  <c:v>Mining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val>
            <c:numRef>
              <c:f>'F25_Monthly Perishability 2026'!$B$8:$M$8</c:f>
              <c:numCache>
                <c:formatCode>_-* #,##0_-;\-* #,##0_-;_-* "-"??_-;_-@_-</c:formatCode>
                <c:ptCount val="12"/>
                <c:pt idx="0">
                  <c:v>806.41035007265441</c:v>
                </c:pt>
                <c:pt idx="1">
                  <c:v>1203.7074263076634</c:v>
                </c:pt>
                <c:pt idx="2">
                  <c:v>1119.2482924147214</c:v>
                </c:pt>
                <c:pt idx="3">
                  <c:v>916.0504512859427</c:v>
                </c:pt>
                <c:pt idx="4">
                  <c:v>744.93098797998277</c:v>
                </c:pt>
                <c:pt idx="5">
                  <c:v>958.20690089538402</c:v>
                </c:pt>
                <c:pt idx="6">
                  <c:v>1489.7220524218551</c:v>
                </c:pt>
                <c:pt idx="7">
                  <c:v>1149.6848960339496</c:v>
                </c:pt>
                <c:pt idx="8">
                  <c:v>1415.5118057026996</c:v>
                </c:pt>
                <c:pt idx="9">
                  <c:v>1367.5897963806478</c:v>
                </c:pt>
                <c:pt idx="10">
                  <c:v>1244.4509360642191</c:v>
                </c:pt>
                <c:pt idx="11">
                  <c:v>1030.7882373510588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8AA-4015-BCE0-FD54DAE2E9D2}"/>
            </c:ext>
          </c:extLst>
        </c:ser>
        <c:ser>
          <c:idx val="1"/>
          <c:order val="6"/>
          <c:tx>
            <c:strRef>
              <c:f>'F25_Monthly Perishability 2026'!$A$9</c:f>
              <c:strCache>
                <c:ptCount val="1"/>
                <c:pt idx="0">
                  <c:v>Manufacturing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cat>
            <c:strRef>
              <c:f>'F25_Monthly Perishability 2026'!$B$2:$M$2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'F25_Monthly Perishability 2026'!$B$9:$M$9</c:f>
              <c:numCache>
                <c:formatCode>_-* #,##0_-;\-* #,##0_-;_-* "-"??_-;_-@_-</c:formatCode>
                <c:ptCount val="12"/>
                <c:pt idx="0">
                  <c:v>30715.463308546627</c:v>
                </c:pt>
                <c:pt idx="1">
                  <c:v>40214.073056212692</c:v>
                </c:pt>
                <c:pt idx="2">
                  <c:v>26170.085802629685</c:v>
                </c:pt>
                <c:pt idx="3">
                  <c:v>35106.900264088341</c:v>
                </c:pt>
                <c:pt idx="4">
                  <c:v>22197.816161174222</c:v>
                </c:pt>
                <c:pt idx="5">
                  <c:v>24832.58968300161</c:v>
                </c:pt>
                <c:pt idx="6">
                  <c:v>36332.471463136812</c:v>
                </c:pt>
                <c:pt idx="7">
                  <c:v>30234.877286031511</c:v>
                </c:pt>
                <c:pt idx="8">
                  <c:v>38346.521661209263</c:v>
                </c:pt>
                <c:pt idx="9">
                  <c:v>37551.803612546508</c:v>
                </c:pt>
                <c:pt idx="10">
                  <c:v>38216.829277084718</c:v>
                </c:pt>
                <c:pt idx="11">
                  <c:v>30231.92964808844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8AA-4015-BCE0-FD54DAE2E9D2}"/>
            </c:ext>
          </c:extLst>
        </c:ser>
        <c:dLbls/>
        <c:overlap val="100"/>
        <c:axId val="99301248"/>
        <c:axId val="99302784"/>
      </c:barChart>
      <c:lineChart>
        <c:grouping val="standard"/>
        <c:ser>
          <c:idx val="2"/>
          <c:order val="7"/>
          <c:tx>
            <c:strRef>
              <c:f>'F25_Monthly Perishability 2026'!$A$14</c:f>
              <c:strCache>
                <c:ptCount val="1"/>
                <c:pt idx="0">
                  <c:v>Average lost hours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'F25_Monthly Perishability 2026'!$B$2:$M$2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'F25_Monthly Perishability 2026'!$B$14:$M$14</c:f>
              <c:numCache>
                <c:formatCode>_-* #,##0_-;\-* #,##0_-;_-* "-"??_-;_-@_-</c:formatCode>
                <c:ptCount val="12"/>
                <c:pt idx="0">
                  <c:v>188.8683333333058</c:v>
                </c:pt>
                <c:pt idx="1">
                  <c:v>155.54000000000232</c:v>
                </c:pt>
                <c:pt idx="2">
                  <c:v>122.55166666679433</c:v>
                </c:pt>
                <c:pt idx="3">
                  <c:v>55.67833333340824</c:v>
                </c:pt>
                <c:pt idx="4">
                  <c:v>46.139999999961582</c:v>
                </c:pt>
                <c:pt idx="5">
                  <c:v>68.861666666565014</c:v>
                </c:pt>
                <c:pt idx="6">
                  <c:v>47.096666666760569</c:v>
                </c:pt>
                <c:pt idx="7">
                  <c:v>40.753333333251071</c:v>
                </c:pt>
                <c:pt idx="8">
                  <c:v>53.953333333303455</c:v>
                </c:pt>
                <c:pt idx="9">
                  <c:v>84.058333333278995</c:v>
                </c:pt>
                <c:pt idx="10">
                  <c:v>133.85666666667674</c:v>
                </c:pt>
                <c:pt idx="11">
                  <c:v>143.57999986104548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B8AA-4015-BCE0-FD54DAE2E9D2}"/>
            </c:ext>
          </c:extLst>
        </c:ser>
        <c:dLbls/>
        <c:marker val="1"/>
        <c:axId val="99327360"/>
        <c:axId val="99325440"/>
      </c:lineChart>
      <c:catAx>
        <c:axId val="9930124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302784"/>
        <c:crosses val="autoZero"/>
        <c:auto val="1"/>
        <c:lblAlgn val="ctr"/>
        <c:lblOffset val="100"/>
      </c:catAx>
      <c:valAx>
        <c:axId val="9930278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ZA">
                    <a:solidFill>
                      <a:sysClr val="windowText" lastClr="000000"/>
                    </a:solidFill>
                  </a:rPr>
                  <a:t>TEUs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_-* #,##0_-;\-* #,##0_-;_-* &quot;-&quot;??_-;_-@_-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301248"/>
        <c:crosses val="autoZero"/>
        <c:crossBetween val="between"/>
      </c:valAx>
      <c:valAx>
        <c:axId val="99325440"/>
        <c:scaling>
          <c:orientation val="minMax"/>
        </c:scaling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ZA"/>
                  <a:t>Average hours of operating time lost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_-* #,##0_-;\-* #,##0_-;_-* &quot;-&quot;??_-;_-@_-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327360"/>
        <c:crosses val="max"/>
        <c:crossBetween val="between"/>
      </c:valAx>
      <c:catAx>
        <c:axId val="99327360"/>
        <c:scaling>
          <c:orientation val="minMax"/>
        </c:scaling>
        <c:delete val="1"/>
        <c:axPos val="b"/>
        <c:numFmt formatCode="General" sourceLinked="1"/>
        <c:tickLblPos val="none"/>
        <c:crossAx val="99325440"/>
        <c:crosses val="autoZero"/>
        <c:auto val="1"/>
        <c:lblAlgn val="ctr"/>
        <c:lblOffset val="100"/>
      </c:cat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ser>
          <c:idx val="5"/>
          <c:order val="4"/>
          <c:tx>
            <c:strRef>
              <c:f>'Fig34'!$A$9</c:f>
              <c:strCache>
                <c:ptCount val="1"/>
                <c:pt idx="0">
                  <c:v>Projection</c:v>
                </c:pt>
              </c:strCache>
            </c:strRef>
          </c:tx>
          <c:spPr>
            <a:solidFill>
              <a:schemeClr val="bg1">
                <a:lumMod val="85000"/>
                <a:alpha val="50000"/>
              </a:schemeClr>
            </a:solidFill>
            <a:ln>
              <a:noFill/>
            </a:ln>
            <a:effectLst/>
          </c:spPr>
          <c:cat>
            <c:numRef>
              <c:f>'Fig34'!$B$1:$M$1</c:f>
              <c:numCache>
                <c:formatCode>General</c:formatCode>
                <c:ptCount val="12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</c:numCache>
            </c:numRef>
          </c:cat>
          <c:val>
            <c:numRef>
              <c:f>'Fig34'!$B$9:$M$9</c:f>
              <c:numCache>
                <c:formatCode>General</c:formatCode>
                <c:ptCount val="12"/>
                <c:pt idx="6">
                  <c:v>1000000000</c:v>
                </c:pt>
                <c:pt idx="7">
                  <c:v>1000000000</c:v>
                </c:pt>
                <c:pt idx="8">
                  <c:v>1000000000</c:v>
                </c:pt>
                <c:pt idx="9">
                  <c:v>1000000000</c:v>
                </c:pt>
                <c:pt idx="10">
                  <c:v>1000000000</c:v>
                </c:pt>
                <c:pt idx="11">
                  <c:v>1000000000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5D7-4A1C-81EF-E550CA7A11EA}"/>
            </c:ext>
          </c:extLst>
        </c:ser>
        <c:dLbls/>
        <c:gapWidth val="0"/>
        <c:overlap val="100"/>
        <c:axId val="103821312"/>
        <c:axId val="103822848"/>
      </c:barChart>
      <c:barChart>
        <c:barDir val="col"/>
        <c:grouping val="stacked"/>
        <c:ser>
          <c:idx val="1"/>
          <c:order val="1"/>
          <c:tx>
            <c:strRef>
              <c:f>'Fig34'!$A$3</c:f>
              <c:strCache>
                <c:ptCount val="1"/>
                <c:pt idx="0">
                  <c:v>Domestic Wine Consumption</c:v>
                </c:pt>
              </c:strCache>
            </c:strRef>
          </c:tx>
          <c:spPr>
            <a:solidFill>
              <a:srgbClr val="3EA3CB"/>
            </a:solidFill>
            <a:ln>
              <a:noFill/>
            </a:ln>
            <a:effectLst/>
          </c:spPr>
          <c:cat>
            <c:numRef>
              <c:f>'Fig34'!$B$1:$M$1</c:f>
              <c:numCache>
                <c:formatCode>General</c:formatCode>
                <c:ptCount val="12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</c:numCache>
            </c:numRef>
          </c:cat>
          <c:val>
            <c:numRef>
              <c:f>'Fig34'!$B$3:$M$3</c:f>
              <c:numCache>
                <c:formatCode>_(* #,##0_);_(* \(#,##0\);_(* "-"??_);_(@_)</c:formatCode>
                <c:ptCount val="12"/>
                <c:pt idx="0">
                  <c:v>427112420</c:v>
                </c:pt>
                <c:pt idx="1">
                  <c:v>439329897</c:v>
                </c:pt>
                <c:pt idx="2">
                  <c:v>421054526</c:v>
                </c:pt>
                <c:pt idx="3">
                  <c:v>390494129</c:v>
                </c:pt>
                <c:pt idx="4">
                  <c:v>313801781</c:v>
                </c:pt>
                <c:pt idx="5">
                  <c:v>380347194.61424506</c:v>
                </c:pt>
                <c:pt idx="6">
                  <c:v>396981156.88039476</c:v>
                </c:pt>
                <c:pt idx="7">
                  <c:v>414947736.21932715</c:v>
                </c:pt>
                <c:pt idx="8">
                  <c:v>429409366.19832891</c:v>
                </c:pt>
                <c:pt idx="9">
                  <c:v>440024506.48594338</c:v>
                </c:pt>
                <c:pt idx="10">
                  <c:v>445062902.01146692</c:v>
                </c:pt>
                <c:pt idx="11">
                  <c:v>445071284.64342904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5D7-4A1C-81EF-E550CA7A11EA}"/>
            </c:ext>
          </c:extLst>
        </c:ser>
        <c:ser>
          <c:idx val="2"/>
          <c:order val="2"/>
          <c:tx>
            <c:strRef>
              <c:f>'Fig34'!$A$8</c:f>
              <c:strCache>
                <c:ptCount val="1"/>
                <c:pt idx="0">
                  <c:v>Wine Exports</c:v>
                </c:pt>
              </c:strCache>
            </c:strRef>
          </c:tx>
          <c:spPr>
            <a:solidFill>
              <a:srgbClr val="4BA500"/>
            </a:solidFill>
            <a:ln>
              <a:noFill/>
            </a:ln>
            <a:effectLst/>
          </c:spPr>
          <c:cat>
            <c:numRef>
              <c:f>'Fig34'!$B$1:$M$1</c:f>
              <c:numCache>
                <c:formatCode>General</c:formatCode>
                <c:ptCount val="12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</c:numCache>
            </c:numRef>
          </c:cat>
          <c:val>
            <c:numRef>
              <c:f>'Fig34'!$B$8:$M$8</c:f>
              <c:numCache>
                <c:formatCode>General</c:formatCode>
                <c:ptCount val="12"/>
                <c:pt idx="6" formatCode="_-* #,##0_-;\-* #,##0_-;_-* &quot;-&quot;??_-;_-@_-">
                  <c:v>407263482.10321289</c:v>
                </c:pt>
                <c:pt idx="7" formatCode="_-* #,##0_-;\-* #,##0_-;_-* &quot;-&quot;??_-;_-@_-">
                  <c:v>425804995.36122489</c:v>
                </c:pt>
                <c:pt idx="8" formatCode="_-* #,##0_-;\-* #,##0_-;_-* &quot;-&quot;??_-;_-@_-">
                  <c:v>441247447.48387516</c:v>
                </c:pt>
                <c:pt idx="9" formatCode="_-* #,##0_-;\-* #,##0_-;_-* &quot;-&quot;??_-;_-@_-">
                  <c:v>451624235.60720289</c:v>
                </c:pt>
                <c:pt idx="10" formatCode="_-* #,##0_-;\-* #,##0_-;_-* &quot;-&quot;??_-;_-@_-">
                  <c:v>457843863.82282007</c:v>
                </c:pt>
                <c:pt idx="11" formatCode="_-* #,##0_-;\-* #,##0_-;_-* &quot;-&quot;??_-;_-@_-">
                  <c:v>452638225.12411606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5D7-4A1C-81EF-E550CA7A11EA}"/>
            </c:ext>
          </c:extLst>
        </c:ser>
        <c:ser>
          <c:idx val="3"/>
          <c:order val="5"/>
          <c:tx>
            <c:strRef>
              <c:f>'Fig34'!$A$4</c:f>
              <c:strCache>
                <c:ptCount val="1"/>
                <c:pt idx="0">
                  <c:v>Wine Bulk Exports</c:v>
                </c:pt>
              </c:strCache>
            </c:strRef>
          </c:tx>
          <c:spPr>
            <a:solidFill>
              <a:srgbClr val="259864"/>
            </a:solidFill>
            <a:ln>
              <a:noFill/>
            </a:ln>
            <a:effectLst/>
          </c:spPr>
          <c:dLbls>
            <c:dLbl>
              <c:idx val="0"/>
              <c:layout/>
              <c:tx>
                <c:rich>
                  <a:bodyPr/>
                  <a:lstStyle/>
                  <a:p>
                    <a:fld id="{7C473A23-9CCA-4763-8914-7FA7D8FF71F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B5D7-4A1C-81EF-E550CA7A11EA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B1FD04A9-B493-44BF-A11D-2273645C4B5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B5D7-4A1C-81EF-E550CA7A11EA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3E1A5718-A74B-45CF-AC83-5DEE318A0AF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B5D7-4A1C-81EF-E550CA7A11EA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22FBA2E7-C6DD-4591-9EC1-24D12984783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B5D7-4A1C-81EF-E550CA7A11EA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7498EF07-2E6A-41FA-A46E-720D6D569F2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B5D7-4A1C-81EF-E550CA7A11EA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E5489022-EEE5-473C-BC72-8DFE7A9C5D2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B5D7-4A1C-81EF-E550CA7A11EA}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extLst xmlns:c16r2="http://schemas.microsoft.com/office/drawing/2015/06/chart"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'Fig34'!$B$1:$M$1</c:f>
              <c:numCache>
                <c:formatCode>General</c:formatCode>
                <c:ptCount val="12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</c:numCache>
            </c:numRef>
          </c:cat>
          <c:val>
            <c:numRef>
              <c:f>'Fig34'!$B$4:$G$4</c:f>
              <c:numCache>
                <c:formatCode>_(* #,##0_);_(* \(#,##0\);_(* "-"??_);_(@_)</c:formatCode>
                <c:ptCount val="6"/>
                <c:pt idx="0">
                  <c:v>261677272.78347105</c:v>
                </c:pt>
                <c:pt idx="1">
                  <c:v>276267483.42547023</c:v>
                </c:pt>
                <c:pt idx="2">
                  <c:v>253991357.54970494</c:v>
                </c:pt>
                <c:pt idx="3">
                  <c:v>175083189.98000005</c:v>
                </c:pt>
                <c:pt idx="4">
                  <c:v>180968106.44329593</c:v>
                </c:pt>
                <c:pt idx="5">
                  <c:v>246275574.45003921</c:v>
                </c:pt>
              </c:numCache>
            </c:numRef>
          </c:val>
          <c:extLst xmlns:c16r2="http://schemas.microsoft.com/office/drawing/2015/06/chart">
            <c:ext xmlns:c15="http://schemas.microsoft.com/office/drawing/2012/chart" uri="{02D57815-91ED-43cb-92C2-25804820EDAC}">
              <c15:datalabelsRange>
                <c15:f>'Fig34'!$B$15:$G$15</c15:f>
                <c15:dlblRangeCache>
                  <c:ptCount val="6"/>
                  <c:pt idx="0">
                    <c:v>61%</c:v>
                  </c:pt>
                  <c:pt idx="1">
                    <c:v>62%</c:v>
                  </c:pt>
                  <c:pt idx="2">
                    <c:v>60%</c:v>
                  </c:pt>
                  <c:pt idx="3">
                    <c:v>55%</c:v>
                  </c:pt>
                  <c:pt idx="4">
                    <c:v>57%</c:v>
                  </c:pt>
                  <c:pt idx="5">
                    <c:v>65%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9-B5D7-4A1C-81EF-E550CA7A11EA}"/>
            </c:ext>
          </c:extLst>
        </c:ser>
        <c:ser>
          <c:idx val="6"/>
          <c:order val="6"/>
          <c:tx>
            <c:strRef>
              <c:f>'Fig34'!$A$5</c:f>
              <c:strCache>
                <c:ptCount val="1"/>
                <c:pt idx="0">
                  <c:v>Wine Packaged Exports</c:v>
                </c:pt>
              </c:strCache>
            </c:strRef>
          </c:tx>
          <c:spPr>
            <a:solidFill>
              <a:srgbClr val="8ACD00"/>
            </a:solidFill>
            <a:ln>
              <a:noFill/>
            </a:ln>
            <a:effectLst/>
          </c:spPr>
          <c:dLbls>
            <c:dLbl>
              <c:idx val="0"/>
              <c:layout/>
              <c:tx>
                <c:rich>
                  <a:bodyPr/>
                  <a:lstStyle/>
                  <a:p>
                    <a:fld id="{51CECCC7-99F1-42B5-9C9B-4661A42E349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B5D7-4A1C-81EF-E550CA7A11EA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D029019E-1FCE-4352-9D88-8453FC2CCE4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B5D7-4A1C-81EF-E550CA7A11EA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5B2CFB10-78A5-4116-B61D-9F56013BF00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B5D7-4A1C-81EF-E550CA7A11EA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AE0D465B-42A7-4866-8694-BD17E078AC8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B5D7-4A1C-81EF-E550CA7A11EA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27C1E4C7-6EC5-4BF2-9AD5-431D0AED88C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B5D7-4A1C-81EF-E550CA7A11EA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49C49743-13A4-46D5-9FC2-F4608049D68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B5D7-4A1C-81EF-E550CA7A11EA}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extLst xmlns:c16r2="http://schemas.microsoft.com/office/drawing/2015/06/chart"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'Fig34'!$B$1:$M$1</c:f>
              <c:numCache>
                <c:formatCode>General</c:formatCode>
                <c:ptCount val="12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</c:numCache>
            </c:numRef>
          </c:cat>
          <c:val>
            <c:numRef>
              <c:f>'Fig34'!$B$5:$G$5</c:f>
              <c:numCache>
                <c:formatCode>_(* #,##0_);_(* \(#,##0\);_(* "-"??_);_(@_)</c:formatCode>
                <c:ptCount val="6"/>
                <c:pt idx="0">
                  <c:v>166663463.0865289</c:v>
                </c:pt>
                <c:pt idx="1">
                  <c:v>172118024.10452983</c:v>
                </c:pt>
                <c:pt idx="2">
                  <c:v>166172017.58029497</c:v>
                </c:pt>
                <c:pt idx="3">
                  <c:v>144699707.93999994</c:v>
                </c:pt>
                <c:pt idx="4">
                  <c:v>135178078.19670412</c:v>
                </c:pt>
                <c:pt idx="5">
                  <c:v>134880871.93509796</c:v>
                </c:pt>
              </c:numCache>
            </c:numRef>
          </c:val>
          <c:extLst xmlns:c16r2="http://schemas.microsoft.com/office/drawing/2015/06/chart">
            <c:ext xmlns:c15="http://schemas.microsoft.com/office/drawing/2012/chart" uri="{02D57815-91ED-43cb-92C2-25804820EDAC}">
              <c15:datalabelsRange>
                <c15:f>'Fig34'!$B$16:$G$16</c15:f>
                <c15:dlblRangeCache>
                  <c:ptCount val="6"/>
                  <c:pt idx="0">
                    <c:v>39%</c:v>
                  </c:pt>
                  <c:pt idx="1">
                    <c:v>38%</c:v>
                  </c:pt>
                  <c:pt idx="2">
                    <c:v>40%</c:v>
                  </c:pt>
                  <c:pt idx="3">
                    <c:v>45%</c:v>
                  </c:pt>
                  <c:pt idx="4">
                    <c:v>43%</c:v>
                  </c:pt>
                  <c:pt idx="5">
                    <c:v>35%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0-B5D7-4A1C-81EF-E550CA7A11EA}"/>
            </c:ext>
          </c:extLst>
        </c:ser>
        <c:dLbls/>
        <c:gapWidth val="50"/>
        <c:overlap val="100"/>
        <c:axId val="103839232"/>
        <c:axId val="103824768"/>
      </c:barChart>
      <c:lineChart>
        <c:grouping val="standard"/>
        <c:ser>
          <c:idx val="0"/>
          <c:order val="0"/>
          <c:tx>
            <c:strRef>
              <c:f>'Fig34'!$A$2</c:f>
              <c:strCache>
                <c:ptCount val="1"/>
                <c:pt idx="0">
                  <c:v>Drinking Wine production</c:v>
                </c:pt>
              </c:strCache>
            </c:strRef>
          </c:tx>
          <c:spPr>
            <a:ln w="28575" cap="rnd">
              <a:solidFill>
                <a:srgbClr val="7F7F7F"/>
              </a:solidFill>
              <a:round/>
            </a:ln>
            <a:effectLst/>
          </c:spPr>
          <c:marker>
            <c:symbol val="none"/>
          </c:marker>
          <c:cat>
            <c:numRef>
              <c:f>'Fig34'!$B$1:$M$1</c:f>
              <c:numCache>
                <c:formatCode>General</c:formatCode>
                <c:ptCount val="12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</c:numCache>
            </c:numRef>
          </c:cat>
          <c:val>
            <c:numRef>
              <c:f>'Fig34'!$B$2:$M$2</c:f>
              <c:numCache>
                <c:formatCode>_(* #,##0_);_(* \(#,##0\);_(* "-"??_);_(@_)</c:formatCode>
                <c:ptCount val="12"/>
                <c:pt idx="0">
                  <c:v>863058102</c:v>
                </c:pt>
                <c:pt idx="1">
                  <c:v>884287247</c:v>
                </c:pt>
                <c:pt idx="2">
                  <c:v>790300000</c:v>
                </c:pt>
                <c:pt idx="3">
                  <c:v>804800000</c:v>
                </c:pt>
                <c:pt idx="4">
                  <c:v>863600000</c:v>
                </c:pt>
                <c:pt idx="5">
                  <c:v>877900000</c:v>
                </c:pt>
                <c:pt idx="6">
                  <c:v>891080520.1752702</c:v>
                </c:pt>
                <c:pt idx="7">
                  <c:v>946506571.82017648</c:v>
                </c:pt>
                <c:pt idx="8">
                  <c:v>960907711.7154454</c:v>
                </c:pt>
                <c:pt idx="9">
                  <c:v>940185354.14981663</c:v>
                </c:pt>
                <c:pt idx="10">
                  <c:v>912592877.27837896</c:v>
                </c:pt>
                <c:pt idx="11">
                  <c:v>885834604.29518652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B5D7-4A1C-81EF-E550CA7A11EA}"/>
            </c:ext>
          </c:extLst>
        </c:ser>
        <c:dLbls/>
        <c:marker val="1"/>
        <c:axId val="103821312"/>
        <c:axId val="103822848"/>
      </c:lineChart>
      <c:lineChart>
        <c:grouping val="standard"/>
        <c:ser>
          <c:idx val="4"/>
          <c:order val="3"/>
          <c:tx>
            <c:strRef>
              <c:f>'Fig34'!$A$7</c:f>
              <c:strCache>
                <c:ptCount val="1"/>
                <c:pt idx="0">
                  <c:v>Ending Stock</c:v>
                </c:pt>
              </c:strCache>
            </c:strRef>
          </c:tx>
          <c:spPr>
            <a:ln w="28575" cap="rnd">
              <a:solidFill>
                <a:srgbClr val="1567A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'Fig34'!$B$1:$M$1</c:f>
              <c:numCache>
                <c:formatCode>General</c:formatCode>
                <c:ptCount val="12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</c:numCache>
            </c:numRef>
          </c:cat>
          <c:val>
            <c:numRef>
              <c:f>'Fig34'!$B$7:$M$7</c:f>
              <c:numCache>
                <c:formatCode>_(* #,##0_);_(* \(#,##0\);_(* "-"??_);_(@_)</c:formatCode>
                <c:ptCount val="12"/>
                <c:pt idx="0">
                  <c:v>492826821.00000006</c:v>
                </c:pt>
                <c:pt idx="1">
                  <c:v>437500000</c:v>
                </c:pt>
                <c:pt idx="2">
                  <c:v>370400000</c:v>
                </c:pt>
                <c:pt idx="3">
                  <c:v>452200000</c:v>
                </c:pt>
                <c:pt idx="4">
                  <c:v>650300000</c:v>
                </c:pt>
                <c:pt idx="5">
                  <c:v>703014260.13061833</c:v>
                </c:pt>
                <c:pt idx="6">
                  <c:v>726168042.45228148</c:v>
                </c:pt>
                <c:pt idx="7">
                  <c:v>768239783.82190681</c:v>
                </c:pt>
                <c:pt idx="8">
                  <c:v>794808582.98514891</c:v>
                </c:pt>
                <c:pt idx="9">
                  <c:v>779663096.17182004</c:v>
                </c:pt>
                <c:pt idx="10">
                  <c:v>725667108.74591219</c:v>
                </c:pt>
                <c:pt idx="11">
                  <c:v>650110104.4035542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B5D7-4A1C-81EF-E550CA7A11EA}"/>
            </c:ext>
          </c:extLst>
        </c:ser>
        <c:dLbls/>
        <c:marker val="1"/>
        <c:axId val="103839232"/>
        <c:axId val="103824768"/>
      </c:lineChart>
      <c:catAx>
        <c:axId val="10382131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822848"/>
        <c:crosses val="autoZero"/>
        <c:auto val="1"/>
        <c:lblAlgn val="ctr"/>
        <c:lblOffset val="100"/>
      </c:catAx>
      <c:valAx>
        <c:axId val="103822848"/>
        <c:scaling>
          <c:orientation val="minMax"/>
          <c:max val="10000000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821312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5008025587340747E-2"/>
                <c:y val="1.465517156112031E-2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GB" b="1"/>
                    <a:t>Million</a:t>
                  </a:r>
                  <a:r>
                    <a:rPr lang="en-GB" b="1" baseline="0"/>
                    <a:t> Litres</a:t>
                  </a:r>
                  <a:endParaRPr lang="en-GB" b="1"/>
                </a:p>
              </c:rich>
            </c:tx>
            <c:spPr>
              <a:noFill/>
              <a:ln>
                <a:noFill/>
              </a:ln>
              <a:effectLst/>
            </c:spPr>
          </c:dispUnitsLbl>
        </c:dispUnits>
      </c:valAx>
      <c:valAx>
        <c:axId val="103824768"/>
        <c:scaling>
          <c:orientation val="minMax"/>
          <c:max val="1000000000"/>
        </c:scaling>
        <c:delete val="1"/>
        <c:axPos val="r"/>
        <c:numFmt formatCode="_(* #,##0_);_(* \(#,##0\);_(* &quot;-&quot;??_);_(@_)" sourceLinked="1"/>
        <c:tickLblPos val="none"/>
        <c:crossAx val="103839232"/>
        <c:crosses val="max"/>
        <c:crossBetween val="between"/>
        <c:dispUnits>
          <c:builtInUnit val="millions"/>
        </c:dispUnits>
      </c:valAx>
      <c:catAx>
        <c:axId val="103839232"/>
        <c:scaling>
          <c:orientation val="minMax"/>
        </c:scaling>
        <c:delete val="1"/>
        <c:axPos val="b"/>
        <c:numFmt formatCode="General" sourceLinked="1"/>
        <c:tickLblPos val="none"/>
        <c:crossAx val="103824768"/>
        <c:crosses val="autoZero"/>
        <c:auto val="1"/>
        <c:lblAlgn val="ctr"/>
        <c:lblOffset val="100"/>
      </c:cat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rgbClr val="4A66AC"/>
      </a:solidFill>
    </a:ln>
    <a:effectLst/>
  </c:spPr>
  <c:txPr>
    <a:bodyPr/>
    <a:lstStyle/>
    <a:p>
      <a:pPr>
        <a:defRPr/>
      </a:pPr>
      <a:endParaRPr lang="en-US"/>
    </a:p>
  </c:txPr>
  <c:externalData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F85E3CE-E9E3-CB47-80F0-33520EC85D2E}" type="datetimeFigureOut">
              <a:rPr lang="en-US" smtClean="0"/>
              <a:pPr/>
              <a:t>6/7/2023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025923F-580B-A047-9C0E-6EE78A3965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70267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9.xml"/><Relationship Id="rId1" Type="http://schemas.openxmlformats.org/officeDocument/2006/relationships/tags" Target="../tags/tag28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9.xml"/><Relationship Id="rId1" Type="http://schemas.openxmlformats.org/officeDocument/2006/relationships/tags" Target="../tags/tag38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3.xml"/><Relationship Id="rId1" Type="http://schemas.openxmlformats.org/officeDocument/2006/relationships/tags" Target="../tags/tag4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0.xml"/><Relationship Id="rId1" Type="http://schemas.openxmlformats.org/officeDocument/2006/relationships/tags" Target="../tags/tag49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6.xml"/><Relationship Id="rId1" Type="http://schemas.openxmlformats.org/officeDocument/2006/relationships/tags" Target="../tags/tag55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8.xml"/><Relationship Id="rId1" Type="http://schemas.openxmlformats.org/officeDocument/2006/relationships/tags" Target="../tags/tag57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0.xml"/><Relationship Id="rId1" Type="http://schemas.openxmlformats.org/officeDocument/2006/relationships/tags" Target="../tags/tag59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2.xml"/><Relationship Id="rId1" Type="http://schemas.openxmlformats.org/officeDocument/2006/relationships/tags" Target="../tags/tag6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2.xml"/><Relationship Id="rId1" Type="http://schemas.openxmlformats.org/officeDocument/2006/relationships/tags" Target="../tags/tag7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4.xml"/><Relationship Id="rId1" Type="http://schemas.openxmlformats.org/officeDocument/2006/relationships/tags" Target="../tags/tag7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6.xml"/><Relationship Id="rId1" Type="http://schemas.openxmlformats.org/officeDocument/2006/relationships/tags" Target="../tags/tag7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8.xml"/><Relationship Id="rId1" Type="http://schemas.openxmlformats.org/officeDocument/2006/relationships/tags" Target="../tags/tag77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80.xml"/><Relationship Id="rId1" Type="http://schemas.openxmlformats.org/officeDocument/2006/relationships/tags" Target="../tags/tag79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82.xml"/><Relationship Id="rId1" Type="http://schemas.openxmlformats.org/officeDocument/2006/relationships/tags" Target="../tags/tag8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84.xml"/><Relationship Id="rId1" Type="http://schemas.openxmlformats.org/officeDocument/2006/relationships/tags" Target="../tags/tag8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86.xml"/><Relationship Id="rId1" Type="http://schemas.openxmlformats.org/officeDocument/2006/relationships/tags" Target="../tags/tag8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0014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3429001"/>
            <a:ext cx="10945216" cy="10081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23392" y="4532528"/>
            <a:ext cx="10945216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9552384" y="5398046"/>
            <a:ext cx="2016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DA99A3BB-C966-41C9-9F32-AF8C5DE2D81C}" type="datetime1">
              <a:rPr lang="en-US" smtClean="0">
                <a:solidFill>
                  <a:prstClr val="white"/>
                </a:solidFill>
              </a:rPr>
              <a:pPr/>
              <a:t>6/7/2023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847397" y="5398046"/>
            <a:ext cx="2112235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960096" y="5398046"/>
            <a:ext cx="2592288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6" name="Picture 5" descr="Shape, rectangle&#10;&#10;Description automatically generated">
            <a:extLst>
              <a:ext uri="{FF2B5EF4-FFF2-40B4-BE49-F238E27FC236}">
                <a16:creationId xmlns:a16="http://schemas.microsoft.com/office/drawing/2014/main" xmlns="" id="{8F4B28A5-175F-4616-AB3B-7AD74BC551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270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0453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xmlns="" val="2494270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11462940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7314685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69923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7402657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rgbClr val="0014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14918" y="2276873"/>
            <a:ext cx="11041721" cy="936625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8" name="Picture 11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42872" y="6163537"/>
            <a:ext cx="1115548" cy="42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42906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5"/>
            <a:ext cx="3878097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97929" y="1412777"/>
            <a:ext cx="729681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753971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688289" y="1412776"/>
            <a:ext cx="3206023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31801" y="1412777"/>
            <a:ext cx="8006556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3748057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3532181"/>
            <a:ext cx="11462940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6081847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514807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986364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1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11462940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067760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3703287"/>
            <a:ext cx="11462940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3451692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1801" y="2975180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431801" y="4537584"/>
            <a:ext cx="3878097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597929" y="1412776"/>
            <a:ext cx="7296811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5298519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016644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016644" y="2976533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016644" y="4540290"/>
            <a:ext cx="3878097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8"/>
            <a:ext cx="7405311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0403636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14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913435" y="1790072"/>
            <a:ext cx="6336704" cy="2880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prstClr val="white"/>
              </a:solidFill>
            </a:endParaRP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779997" y="2696461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779997" y="2963910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246240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779996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840159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373915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779997" y="3768568"/>
            <a:ext cx="4978745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779996" y="4043102"/>
            <a:ext cx="4978745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93700" y="565702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white"/>
                </a:solidFill>
                <a:ea typeface="+mj-ea"/>
                <a:cs typeface="+mj-cs"/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779995" y="4333520"/>
            <a:ext cx="4465773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029719" y="1859446"/>
            <a:ext cx="2217710" cy="84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xmlns="" id="{4B218B1C-103E-40ED-AFB3-E83144F682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95" y="3331665"/>
            <a:ext cx="5470144" cy="6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6355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14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2351584" y="3861049"/>
            <a:ext cx="9601067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xmlns="" id="{964789CB-CD92-405B-9055-78FC1169E8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3700" y="3364896"/>
            <a:ext cx="11798299" cy="6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44911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x-none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9091239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x-none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3930162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0014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3429001"/>
            <a:ext cx="10945216" cy="10081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23392" y="4532528"/>
            <a:ext cx="10945216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9552384" y="5398046"/>
            <a:ext cx="2016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847397" y="5398046"/>
            <a:ext cx="2112235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960096" y="5398046"/>
            <a:ext cx="2592288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6" name="Picture 5" descr="Shape, rectangle&#10;&#10;Description automatically generated">
            <a:extLst>
              <a:ext uri="{FF2B5EF4-FFF2-40B4-BE49-F238E27FC236}">
                <a16:creationId xmlns:a16="http://schemas.microsoft.com/office/drawing/2014/main" xmlns="" id="{8F4B28A5-175F-4616-AB3B-7AD74BC551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270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77151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1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11462940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382836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442373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01909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442373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424711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1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92599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412777"/>
            <a:ext cx="11462940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448475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856281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64011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93701" y="1196752"/>
            <a:ext cx="11462940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081428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93701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42373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7258896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xmlns="" val="26110769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11462940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6216651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321020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512781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1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02451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rgbClr val="0014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14918" y="2276873"/>
            <a:ext cx="11041721" cy="936625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8" name="Picture 11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42872" y="6163537"/>
            <a:ext cx="1115548" cy="42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839695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5"/>
            <a:ext cx="3878097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97929" y="1412777"/>
            <a:ext cx="729681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1649736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688289" y="1412776"/>
            <a:ext cx="3206023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31801" y="1412777"/>
            <a:ext cx="8006556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7882154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3532181"/>
            <a:ext cx="11462940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0725028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0800929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3698526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3703287"/>
            <a:ext cx="11462940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4568288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1801" y="2975180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431801" y="4537584"/>
            <a:ext cx="3878097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597929" y="1412776"/>
            <a:ext cx="7296811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081049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016644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016644" y="2976533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016644" y="4540290"/>
            <a:ext cx="3878097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8"/>
            <a:ext cx="7405311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1860249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14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913435" y="1790072"/>
            <a:ext cx="6336704" cy="2880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prstClr val="white"/>
              </a:solidFill>
            </a:endParaRP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779997" y="2696461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779997" y="2963910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246240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779996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840159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373915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779997" y="3768568"/>
            <a:ext cx="4978745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779996" y="4043102"/>
            <a:ext cx="4978745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93700" y="565702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white"/>
                </a:solidFill>
                <a:ea typeface="+mj-ea"/>
                <a:cs typeface="+mj-cs"/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779995" y="4333520"/>
            <a:ext cx="4465773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029719" y="1859446"/>
            <a:ext cx="2217710" cy="84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xmlns="" id="{4B218B1C-103E-40ED-AFB3-E83144F682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95" y="3331665"/>
            <a:ext cx="5470144" cy="6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5679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412777"/>
            <a:ext cx="11462940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167691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14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2351584" y="3861049"/>
            <a:ext cx="9601067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xmlns="" id="{964789CB-CD92-405B-9055-78FC1169E8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3700" y="3364896"/>
            <a:ext cx="11798299" cy="6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3827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34708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8598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93701" y="1196752"/>
            <a:ext cx="11462940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0657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93701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42373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75560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2.xml"/><Relationship Id="rId30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tags" Target="../tags/tag44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28" Type="http://schemas.openxmlformats.org/officeDocument/2006/relationships/tags" Target="../tags/tag46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31" Type="http://schemas.openxmlformats.org/officeDocument/2006/relationships/image" Target="../media/image3.png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Relationship Id="rId27" Type="http://schemas.openxmlformats.org/officeDocument/2006/relationships/tags" Target="../tags/tag45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6"/>
            </p:custDataLst>
          </p:nvPr>
        </p:nvSpPr>
        <p:spPr>
          <a:xfrm>
            <a:off x="393701" y="180976"/>
            <a:ext cx="11462940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7"/>
            </p:custDataLst>
          </p:nvPr>
        </p:nvSpPr>
        <p:spPr>
          <a:xfrm>
            <a:off x="393701" y="1196752"/>
            <a:ext cx="11462940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28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pic>
        <p:nvPicPr>
          <p:cNvPr id="11" name="Picture 115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27797" y="6295516"/>
            <a:ext cx="1115548" cy="42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xmlns="" id="{F3003D39-787E-4DD7-BD33-D06DC937071E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3700" y="931933"/>
            <a:ext cx="11798299" cy="6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0243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1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34" y="214313"/>
            <a:ext cx="11789833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762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x-none" dirty="0"/>
              <a:t>Click to edit Master title style</a:t>
            </a:r>
            <a:endParaRPr lang="en-US" dirty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96E5C04-72C4-F446-95C1-7842BC0CF9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4609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ヒラギノ角ゴ Pro W3" charset="0"/>
          <a:cs typeface="ヒラギノ角ゴ Pro W3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595959"/>
          </a:solidFill>
          <a:latin typeface="Calibri" charset="0"/>
          <a:ea typeface="ヒラギノ角ゴ Pro W3" charset="0"/>
          <a:cs typeface="ヒラギノ角ゴ Pro W3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595959"/>
          </a:solidFill>
          <a:latin typeface="Calibri" charset="0"/>
          <a:ea typeface="ヒラギノ角ゴ Pro W3" charset="0"/>
          <a:cs typeface="ヒラギノ角ゴ Pro W3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595959"/>
          </a:solidFill>
          <a:latin typeface="Calibri" charset="0"/>
          <a:ea typeface="ヒラギノ角ゴ Pro W3" charset="0"/>
          <a:cs typeface="ヒラギノ角ゴ Pro W3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595959"/>
          </a:solidFill>
          <a:latin typeface="Calibri" charset="0"/>
          <a:ea typeface="ヒラギノ角ゴ Pro W3" charset="0"/>
          <a:cs typeface="ヒラギノ角ゴ Pro W3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595959"/>
          </a:solidFill>
          <a:latin typeface="Calibri" charset="0"/>
          <a:ea typeface="ヒラギノ角ゴ Pro W3" charset="0"/>
          <a:cs typeface="ヒラギノ角ゴ Pro W3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595959"/>
          </a:solidFill>
          <a:latin typeface="Calibri" charset="0"/>
          <a:ea typeface="ヒラギノ角ゴ Pro W3" charset="0"/>
          <a:cs typeface="ヒラギノ角ゴ Pro W3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595959"/>
          </a:solidFill>
          <a:latin typeface="Calibri" charset="0"/>
          <a:ea typeface="ヒラギノ角ゴ Pro W3" charset="0"/>
          <a:cs typeface="ヒラギノ角ゴ Pro W3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595959"/>
          </a:solidFill>
          <a:latin typeface="Calibri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ヒラギノ角ゴ Pro W3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6"/>
            </p:custDataLst>
          </p:nvPr>
        </p:nvSpPr>
        <p:spPr>
          <a:xfrm>
            <a:off x="393701" y="180976"/>
            <a:ext cx="11462940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7"/>
            </p:custDataLst>
          </p:nvPr>
        </p:nvSpPr>
        <p:spPr>
          <a:xfrm>
            <a:off x="393701" y="1196752"/>
            <a:ext cx="11462940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28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pic>
        <p:nvPicPr>
          <p:cNvPr id="11" name="Picture 115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27797" y="6295516"/>
            <a:ext cx="1115548" cy="42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xmlns="" id="{F3003D39-787E-4DD7-BD33-D06DC937071E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3700" y="931933"/>
            <a:ext cx="11798299" cy="6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5946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3" r:id="rId18"/>
    <p:sldLayoutId id="2147483714" r:id="rId19"/>
    <p:sldLayoutId id="2147483715" r:id="rId20"/>
    <p:sldLayoutId id="2147483716" r:id="rId21"/>
    <p:sldLayoutId id="2147483717" r:id="rId22"/>
    <p:sldLayoutId id="2147483718" r:id="rId23"/>
    <p:sldLayoutId id="2147483719" r:id="rId24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1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23391" y="3525623"/>
            <a:ext cx="11235673" cy="200297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70000"/>
              </a:lnSpc>
            </a:pPr>
            <a:r>
              <a:rPr lang="en-ZA" sz="3300" b="1" dirty="0"/>
              <a:t>STANDING COMMITTEE ON FINANCE AND ECONOMIC OPPORTUNITIES </a:t>
            </a:r>
          </a:p>
          <a:p>
            <a:pPr>
              <a:lnSpc>
                <a:spcPct val="170000"/>
              </a:lnSpc>
            </a:pPr>
            <a:r>
              <a:rPr lang="en-ZA" sz="3300" b="1" dirty="0">
                <a:solidFill>
                  <a:srgbClr val="FF0000"/>
                </a:solidFill>
              </a:rPr>
              <a:t>Port of Cape Town Container Logistics</a:t>
            </a:r>
          </a:p>
          <a:p>
            <a:endParaRPr lang="en-ZA" sz="2800" b="1" dirty="0"/>
          </a:p>
          <a:p>
            <a:pPr algn="l"/>
            <a:endParaRPr lang="en-ZA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106478" y="5142593"/>
            <a:ext cx="446213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2000" b="1" dirty="0">
                <a:solidFill>
                  <a:schemeClr val="bg1"/>
                </a:solidFill>
              </a:rPr>
              <a:t>Glen Steyn</a:t>
            </a:r>
          </a:p>
          <a:p>
            <a:pPr algn="r"/>
            <a:endParaRPr lang="en-ZA" sz="2000" dirty="0">
              <a:solidFill>
                <a:schemeClr val="bg1"/>
              </a:solidFill>
            </a:endParaRPr>
          </a:p>
          <a:p>
            <a:pPr algn="r"/>
            <a:r>
              <a:rPr lang="en-ZA" dirty="0">
                <a:solidFill>
                  <a:schemeClr val="bg1"/>
                </a:solidFill>
              </a:rPr>
              <a:t>6 June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E5602CD-A313-43E5-8AB4-3FEDB048D88F}"/>
              </a:ext>
            </a:extLst>
          </p:cNvPr>
          <p:cNvSpPr txBox="1"/>
          <p:nvPr/>
        </p:nvSpPr>
        <p:spPr>
          <a:xfrm>
            <a:off x="4505739" y="2675324"/>
            <a:ext cx="7062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dirty="0">
                <a:solidFill>
                  <a:schemeClr val="bg1"/>
                </a:solidFill>
              </a:rPr>
              <a:t>Economic Development and Tourism</a:t>
            </a:r>
          </a:p>
        </p:txBody>
      </p:sp>
    </p:spTree>
    <p:extLst>
      <p:ext uri="{BB962C8B-B14F-4D97-AF65-F5344CB8AC3E}">
        <p14:creationId xmlns:p14="http://schemas.microsoft.com/office/powerpoint/2010/main" xmlns="" val="1909661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xmlns="" id="{C49B47C7-398C-C044-8F15-B037972AABBA}"/>
              </a:ext>
            </a:extLst>
          </p:cNvPr>
          <p:cNvSpPr txBox="1">
            <a:spLocks/>
          </p:cNvSpPr>
          <p:nvPr/>
        </p:nvSpPr>
        <p:spPr>
          <a:xfrm>
            <a:off x="431800" y="290286"/>
            <a:ext cx="11488896" cy="378950"/>
          </a:xfrm>
          <a:prstGeom prst="rect">
            <a:avLst/>
          </a:prstGeom>
        </p:spPr>
        <p:txBody>
          <a:bodyPr vert="horz" lIns="72000" tIns="72000" rIns="72000" bIns="72000" rtlCol="0" anchor="ctr">
            <a:no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800" b="1" i="1" kern="120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002060"/>
              </a:buClr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 lang="en-US" sz="1600" kern="1200" dirty="0" smtClean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00000" indent="-1800000" algn="l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398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2.4. Contribution of CT Container Terminals to Western Cape Economy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D9C7C8D-F834-DF36-6C68-31E92512C0D2}"/>
              </a:ext>
            </a:extLst>
          </p:cNvPr>
          <p:cNvSpPr txBox="1"/>
          <p:nvPr/>
        </p:nvSpPr>
        <p:spPr>
          <a:xfrm>
            <a:off x="576104" y="1080595"/>
            <a:ext cx="11488896" cy="4031873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It is estimated that container terminals contributed towards R72.5 bn of the GVA in Western Cape in 2021 (8.6%) and to the creation/sustaining of 225,000 jobs. Taxes paid from these activities was almost R20 billion.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Difference between high and low growth scenarios for 2026 (at current prices) is as follows: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DEDAT interventions are aimed at facilitating the high-growth outcome in collaboration with all agencies in the port logistics chain.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xmlns="" id="{66C518C1-424B-E592-194C-4AEDCD07B4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23999509"/>
              </p:ext>
            </p:extLst>
          </p:nvPr>
        </p:nvGraphicFramePr>
        <p:xfrm>
          <a:off x="680970" y="2266358"/>
          <a:ext cx="963064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2901">
                  <a:extLst>
                    <a:ext uri="{9D8B030D-6E8A-4147-A177-3AD203B41FA5}">
                      <a16:colId xmlns:a16="http://schemas.microsoft.com/office/drawing/2014/main" xmlns="" val="1970628438"/>
                    </a:ext>
                  </a:extLst>
                </a:gridCol>
                <a:gridCol w="2180492">
                  <a:extLst>
                    <a:ext uri="{9D8B030D-6E8A-4147-A177-3AD203B41FA5}">
                      <a16:colId xmlns:a16="http://schemas.microsoft.com/office/drawing/2014/main" xmlns="" val="4251587465"/>
                    </a:ext>
                  </a:extLst>
                </a:gridCol>
                <a:gridCol w="2124222">
                  <a:extLst>
                    <a:ext uri="{9D8B030D-6E8A-4147-A177-3AD203B41FA5}">
                      <a16:colId xmlns:a16="http://schemas.microsoft.com/office/drawing/2014/main" xmlns="" val="1050051758"/>
                    </a:ext>
                  </a:extLst>
                </a:gridCol>
                <a:gridCol w="2293033">
                  <a:extLst>
                    <a:ext uri="{9D8B030D-6E8A-4147-A177-3AD203B41FA5}">
                      <a16:colId xmlns:a16="http://schemas.microsoft.com/office/drawing/2014/main" xmlns="" val="21675974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Indicator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High Growth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Low Growth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Difference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66405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GVA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R’bn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74.7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69.1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1313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Jobs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220,500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19,500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27523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Remuneration </a:t>
                      </a:r>
                      <a:r>
                        <a:rPr lang="en-US" dirty="0" err="1"/>
                        <a:t>R’bn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29.9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42733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Taxes Paid </a:t>
                      </a:r>
                      <a:r>
                        <a:rPr lang="en-US" dirty="0" err="1"/>
                        <a:t>R’bn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56826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92674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9691" y="85740"/>
            <a:ext cx="11462940" cy="559256"/>
          </a:xfrm>
        </p:spPr>
        <p:txBody>
          <a:bodyPr/>
          <a:lstStyle/>
          <a:p>
            <a:r>
              <a:rPr lang="en-ZA" dirty="0"/>
              <a:t> 3. Macro Logistics Chain for Port of Cape Town Containers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47DFC20-D0AF-DF09-7F9A-E0BEC97CB399}"/>
              </a:ext>
            </a:extLst>
          </p:cNvPr>
          <p:cNvSpPr/>
          <p:nvPr/>
        </p:nvSpPr>
        <p:spPr>
          <a:xfrm>
            <a:off x="600554" y="1599123"/>
            <a:ext cx="10990892" cy="44426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594B8EDC-8D94-AAA8-A6C8-09427B63E33A}"/>
              </a:ext>
            </a:extLst>
          </p:cNvPr>
          <p:cNvCxnSpPr>
            <a:cxnSpLocks/>
          </p:cNvCxnSpPr>
          <p:nvPr/>
        </p:nvCxnSpPr>
        <p:spPr>
          <a:xfrm>
            <a:off x="1501486" y="2992583"/>
            <a:ext cx="958734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C73BDCE-0F1D-3253-3FE1-7CBBF0EA5347}"/>
              </a:ext>
            </a:extLst>
          </p:cNvPr>
          <p:cNvSpPr/>
          <p:nvPr/>
        </p:nvSpPr>
        <p:spPr>
          <a:xfrm>
            <a:off x="6295159" y="2556173"/>
            <a:ext cx="1343890" cy="872827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Transnet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OD’s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E4669BD-65FB-4123-9241-159D150852C9}"/>
              </a:ext>
            </a:extLst>
          </p:cNvPr>
          <p:cNvSpPr/>
          <p:nvPr/>
        </p:nvSpPr>
        <p:spPr>
          <a:xfrm>
            <a:off x="8105340" y="2556172"/>
            <a:ext cx="1343890" cy="872827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Shipping Lines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35215BDB-3338-4352-C86B-19873126148E}"/>
              </a:ext>
            </a:extLst>
          </p:cNvPr>
          <p:cNvCxnSpPr>
            <a:cxnSpLocks/>
          </p:cNvCxnSpPr>
          <p:nvPr/>
        </p:nvCxnSpPr>
        <p:spPr>
          <a:xfrm>
            <a:off x="10372725" y="2999513"/>
            <a:ext cx="0" cy="18582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723A3D4A-7739-48D9-7AF3-FFC5138A9BC4}"/>
              </a:ext>
            </a:extLst>
          </p:cNvPr>
          <p:cNvCxnSpPr/>
          <p:nvPr/>
        </p:nvCxnSpPr>
        <p:spPr>
          <a:xfrm flipH="1">
            <a:off x="6515100" y="4857750"/>
            <a:ext cx="38576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F0FD6CF-9980-30CD-BCC2-145D527760CA}"/>
              </a:ext>
            </a:extLst>
          </p:cNvPr>
          <p:cNvSpPr/>
          <p:nvPr/>
        </p:nvSpPr>
        <p:spPr>
          <a:xfrm>
            <a:off x="9785978" y="2556169"/>
            <a:ext cx="1343890" cy="872827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Importers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BC5264C-5CD0-6033-39BD-BCAEB30C28FB}"/>
              </a:ext>
            </a:extLst>
          </p:cNvPr>
          <p:cNvSpPr/>
          <p:nvPr/>
        </p:nvSpPr>
        <p:spPr>
          <a:xfrm>
            <a:off x="5424055" y="4386050"/>
            <a:ext cx="1350491" cy="872827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Transporters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6184883F-13A4-F932-63C0-D7FE1A02D206}"/>
              </a:ext>
            </a:extLst>
          </p:cNvPr>
          <p:cNvCxnSpPr>
            <a:cxnSpLocks/>
          </p:cNvCxnSpPr>
          <p:nvPr/>
        </p:nvCxnSpPr>
        <p:spPr>
          <a:xfrm>
            <a:off x="1501486" y="3027871"/>
            <a:ext cx="0" cy="182987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0135206A-B35F-8509-D96A-3549C692975E}"/>
              </a:ext>
            </a:extLst>
          </p:cNvPr>
          <p:cNvCxnSpPr>
            <a:cxnSpLocks/>
          </p:cNvCxnSpPr>
          <p:nvPr/>
        </p:nvCxnSpPr>
        <p:spPr>
          <a:xfrm flipH="1">
            <a:off x="1501486" y="4850821"/>
            <a:ext cx="391596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81887B7-E445-00ED-DABD-BAF2F3B817DE}"/>
              </a:ext>
            </a:extLst>
          </p:cNvPr>
          <p:cNvSpPr/>
          <p:nvPr/>
        </p:nvSpPr>
        <p:spPr>
          <a:xfrm>
            <a:off x="783399" y="2546430"/>
            <a:ext cx="1354101" cy="882565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Exporters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65757B0B-8FCD-495F-BDFF-81386DD17E52}"/>
              </a:ext>
            </a:extLst>
          </p:cNvPr>
          <p:cNvSpPr/>
          <p:nvPr/>
        </p:nvSpPr>
        <p:spPr>
          <a:xfrm>
            <a:off x="3779025" y="1185002"/>
            <a:ext cx="4873362" cy="3515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National Government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30DA4859-00C7-1BE3-CEC2-457B0B24189B}"/>
              </a:ext>
            </a:extLst>
          </p:cNvPr>
          <p:cNvSpPr/>
          <p:nvPr/>
        </p:nvSpPr>
        <p:spPr>
          <a:xfrm rot="5400000">
            <a:off x="9998633" y="3187735"/>
            <a:ext cx="3748088" cy="3941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Industry Associations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0E30E80A-B41A-49E3-335E-9FB4EC56F1C3}"/>
              </a:ext>
            </a:extLst>
          </p:cNvPr>
          <p:cNvSpPr/>
          <p:nvPr/>
        </p:nvSpPr>
        <p:spPr>
          <a:xfrm rot="16200000">
            <a:off x="-2267744" y="3224319"/>
            <a:ext cx="5249895" cy="38497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Provincial Government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96EAFAD6-F887-3BE5-B95D-9127356932B3}"/>
              </a:ext>
            </a:extLst>
          </p:cNvPr>
          <p:cNvSpPr/>
          <p:nvPr/>
        </p:nvSpPr>
        <p:spPr>
          <a:xfrm rot="10800000" flipH="1" flipV="1">
            <a:off x="3973022" y="6199652"/>
            <a:ext cx="5812956" cy="51633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Metro, District &amp; Local Government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4709490B-35C6-54B0-9545-342B04AF3CF8}"/>
              </a:ext>
            </a:extLst>
          </p:cNvPr>
          <p:cNvSpPr/>
          <p:nvPr/>
        </p:nvSpPr>
        <p:spPr>
          <a:xfrm>
            <a:off x="4474930" y="2556168"/>
            <a:ext cx="1343890" cy="872827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Container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Depots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B5472600-D633-89F1-3DD5-EAE31AC12448}"/>
              </a:ext>
            </a:extLst>
          </p:cNvPr>
          <p:cNvSpPr/>
          <p:nvPr/>
        </p:nvSpPr>
        <p:spPr>
          <a:xfrm>
            <a:off x="2629132" y="170372"/>
            <a:ext cx="5476208" cy="4251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C4357E48-CB7F-A98E-F1A5-F743179AE34A}"/>
              </a:ext>
            </a:extLst>
          </p:cNvPr>
          <p:cNvSpPr/>
          <p:nvPr/>
        </p:nvSpPr>
        <p:spPr>
          <a:xfrm>
            <a:off x="2544222" y="2556169"/>
            <a:ext cx="1428800" cy="882564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Packhouses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Cold Stores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DC’s </a:t>
            </a:r>
          </a:p>
        </p:txBody>
      </p:sp>
    </p:spTree>
    <p:extLst>
      <p:ext uri="{BB962C8B-B14F-4D97-AF65-F5344CB8AC3E}">
        <p14:creationId xmlns:p14="http://schemas.microsoft.com/office/powerpoint/2010/main" xmlns="" val="1133312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CEADFD-A8DE-8AB1-AECB-22609EB69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Cape Town Container Logistics Dashboard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85CAE66-14B2-0002-24B2-2C649DF052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CC0EFE7-97CD-FD9D-6500-5475B1E39D4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25" y="895349"/>
            <a:ext cx="12096750" cy="537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005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CEADFD-A8DE-8AB1-AECB-22609EB69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4.2. Cape Town Container Logistics Dashboard: Why a dashboard?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xmlns="" id="{7321F21A-C618-9118-25F8-2713889812D3}"/>
              </a:ext>
            </a:extLst>
          </p:cNvPr>
          <p:cNvSpPr txBox="1">
            <a:spLocks/>
          </p:cNvSpPr>
          <p:nvPr/>
        </p:nvSpPr>
        <p:spPr>
          <a:xfrm>
            <a:off x="393701" y="1196753"/>
            <a:ext cx="6083941" cy="5160504"/>
          </a:xfrm>
          <a:prstGeom prst="rect">
            <a:avLst/>
          </a:prstGeom>
        </p:spPr>
        <p:txBody>
          <a:bodyPr vert="horz" lIns="72000" tIns="72000" rIns="72000" bIns="72000" rtlCol="0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002060"/>
              </a:buClr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 lang="en-US" sz="1600" kern="1200" dirty="0" smtClean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00000" indent="-1800000" algn="l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b="0" dirty="0">
                <a:solidFill>
                  <a:prstClr val="black"/>
                </a:solidFill>
              </a:rPr>
              <a:t>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ort container logistics dashboard provides transparent view to facilitate integrated cargo planning and identify bottlenecks.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Real time view using multiple data sources, providing an end-to-end view of the port logistics value chain.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One of 12 joint priorities from annual port stakeholder dialogue.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Port of Cape Town prototype customized and enhanced from Durban test case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Free subscription to primary user agencies for 2023 to extend logistics focus and refine indicators.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800" b="0" dirty="0">
              <a:solidFill>
                <a:prstClr val="black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Objective is line of sight on cargo from origin to destination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xmlns="" id="{7916B8FC-9689-E3AB-101B-31FFF63D7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6214" y="1256713"/>
            <a:ext cx="5371969" cy="487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81935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CEADFD-A8DE-8AB1-AECB-22609EB69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Current Situation Summary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xmlns="" id="{7321F21A-C618-9118-25F8-2713889812D3}"/>
              </a:ext>
            </a:extLst>
          </p:cNvPr>
          <p:cNvSpPr txBox="1">
            <a:spLocks/>
          </p:cNvSpPr>
          <p:nvPr/>
        </p:nvSpPr>
        <p:spPr>
          <a:xfrm>
            <a:off x="393701" y="1196753"/>
            <a:ext cx="6372859" cy="5160504"/>
          </a:xfrm>
          <a:prstGeom prst="rect">
            <a:avLst/>
          </a:prstGeom>
        </p:spPr>
        <p:txBody>
          <a:bodyPr vert="horz" lIns="72000" tIns="72000" rIns="72000" bIns="72000" rtlCol="0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002060"/>
              </a:buClr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 lang="en-US" sz="1600" kern="1200" dirty="0" smtClean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00000" indent="-1800000" algn="l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Citrus export season started on 15 May.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WTTB improved from &gt;6 days March - 2 days May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VTAT improved from &gt;15 days March - 4 days May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Big improvement on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Linerlytica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global port congestion watch: Position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7 on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28 March to  position 61 on 2 May (position 1 is most congested, with 143 ports on the list)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Operational availability of rubber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tyred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gantries remains a critical constraint.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800" b="0" dirty="0">
              <a:solidFill>
                <a:prstClr val="black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Shore tensioners on 2 berths brought relief – 1 berth remains vulnerable to ranging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800" b="0" dirty="0">
              <a:solidFill>
                <a:prstClr val="black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Belcon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will provide additional plug points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b="0" dirty="0">
                <a:solidFill>
                  <a:prstClr val="black"/>
                </a:solidFill>
              </a:rPr>
              <a:t>Loadshedding is a significant constraint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068C804-A30F-227B-5734-3B13554EEB4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8086" y="1196752"/>
            <a:ext cx="5130213" cy="410639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003265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CEADFD-A8DE-8AB1-AECB-22609EB69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5.2	Synopsis of Successes to Date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xmlns="" id="{7321F21A-C618-9118-25F8-2713889812D3}"/>
              </a:ext>
            </a:extLst>
          </p:cNvPr>
          <p:cNvSpPr txBox="1">
            <a:spLocks/>
          </p:cNvSpPr>
          <p:nvPr/>
        </p:nvSpPr>
        <p:spPr>
          <a:xfrm>
            <a:off x="393701" y="1196753"/>
            <a:ext cx="10874521" cy="5160504"/>
          </a:xfrm>
          <a:prstGeom prst="rect">
            <a:avLst/>
          </a:prstGeom>
        </p:spPr>
        <p:txBody>
          <a:bodyPr vert="horz" lIns="72000" tIns="72000" rIns="72000" bIns="72000" rtlCol="0"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002060"/>
              </a:buClr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 lang="en-US" sz="1600" kern="1200" dirty="0" smtClean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00000" indent="-1800000" algn="l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Effective platform for collaboration established in Port of Cape Town Logistics Chain – Fourth Annual Port Stakeholder engagement held </a:t>
            </a:r>
            <a:r>
              <a:rPr lang="en-US" sz="1800" b="0" dirty="0">
                <a:solidFill>
                  <a:prstClr val="black"/>
                </a:solidFill>
              </a:rPr>
              <a:t>on 20</a:t>
            </a:r>
            <a:r>
              <a:rPr lang="en-US" sz="1800" b="0" baseline="30000" dirty="0">
                <a:solidFill>
                  <a:prstClr val="black"/>
                </a:solidFill>
              </a:rPr>
              <a:t>th</a:t>
            </a:r>
            <a:r>
              <a:rPr lang="en-US" sz="1800" b="0" dirty="0">
                <a:solidFill>
                  <a:prstClr val="black"/>
                </a:solidFill>
              </a:rPr>
              <a:t> January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2023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b="0" dirty="0">
                <a:solidFill>
                  <a:prstClr val="black"/>
                </a:solidFill>
              </a:rPr>
              <a:t>Hydraulic tensioners on 2 berths are mitigating the impact of ranging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800" b="0" dirty="0">
              <a:solidFill>
                <a:prstClr val="black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Port Manager has implemented a policy of zero tolerance for marine delays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Transnet Port Terminals deployed a 9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th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ship to shore crane and a 3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rd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mobile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harbour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crane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Critical indicators have improved, such as WTTB from &gt;6 days March to 2 days May; and VTAT &gt;15 days March </a:t>
            </a:r>
            <a:r>
              <a:rPr lang="en-US" sz="1800" b="0" dirty="0">
                <a:solidFill>
                  <a:prstClr val="black"/>
                </a:solidFill>
              </a:rPr>
              <a:t>to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4 days May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b="0" dirty="0">
                <a:solidFill>
                  <a:prstClr val="black"/>
                </a:solidFill>
              </a:rPr>
              <a:t>Record performance of 21,000 TEU’s moved in the two TPT terminals during 1</a:t>
            </a:r>
            <a:r>
              <a:rPr lang="en-US" sz="1800" b="0" baseline="30000" dirty="0">
                <a:solidFill>
                  <a:prstClr val="black"/>
                </a:solidFill>
              </a:rPr>
              <a:t>st</a:t>
            </a:r>
            <a:r>
              <a:rPr lang="en-US" sz="1800" b="0" dirty="0">
                <a:solidFill>
                  <a:prstClr val="black"/>
                </a:solidFill>
              </a:rPr>
              <a:t> week of April 2023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PoCT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position on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Linerlytica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global port congestion watch improved significantly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First version of Port of Cape Town Container Logistics Dashboard Released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Belcon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will provide additional plug points for refrigerated containers at inland terminal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712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92B0D3C1-364E-93CB-3DA5-5CE89486A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ZA" dirty="0">
                <a:solidFill>
                  <a:srgbClr val="003398"/>
                </a:solidFill>
              </a:rPr>
              <a:t>6. Proposed Way Forward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4C920F03-CC5F-1297-6E85-18668F009429}"/>
              </a:ext>
            </a:extLst>
          </p:cNvPr>
          <p:cNvSpPr/>
          <p:nvPr/>
        </p:nvSpPr>
        <p:spPr>
          <a:xfrm>
            <a:off x="8513060" y="1076821"/>
            <a:ext cx="3343580" cy="2720398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</a:endParaRPr>
          </a:p>
          <a:p>
            <a:pPr algn="ctr"/>
            <a:endParaRPr lang="en-US" sz="1200" b="1" dirty="0">
              <a:solidFill>
                <a:schemeClr val="tx1"/>
              </a:solidFill>
            </a:endParaRPr>
          </a:p>
          <a:p>
            <a:pPr algn="ctr"/>
            <a:endParaRPr lang="en-US" sz="1200" b="1" dirty="0">
              <a:solidFill>
                <a:schemeClr val="tx1"/>
              </a:solidFill>
            </a:endParaRPr>
          </a:p>
          <a:p>
            <a:pPr algn="ctr"/>
            <a:endParaRPr lang="en-US" sz="1200" b="1" dirty="0">
              <a:solidFill>
                <a:schemeClr val="tx1"/>
              </a:solidFill>
            </a:endParaRPr>
          </a:p>
          <a:p>
            <a:pPr algn="ctr"/>
            <a:endParaRPr lang="en-US" sz="1200" b="1" dirty="0">
              <a:solidFill>
                <a:schemeClr val="tx1"/>
              </a:solidFill>
            </a:endParaRPr>
          </a:p>
          <a:p>
            <a:pPr algn="ctr"/>
            <a:endParaRPr lang="en-US" sz="1200" b="1" dirty="0">
              <a:solidFill>
                <a:schemeClr val="tx1"/>
              </a:solidFill>
            </a:endParaRPr>
          </a:p>
          <a:p>
            <a:pPr algn="ctr"/>
            <a:endParaRPr lang="en-US" sz="1200" b="1" dirty="0">
              <a:solidFill>
                <a:schemeClr val="tx1"/>
              </a:solidFill>
            </a:endParaRPr>
          </a:p>
          <a:p>
            <a:pPr algn="ctr"/>
            <a:endParaRPr lang="en-US" sz="1200" b="1" dirty="0">
              <a:solidFill>
                <a:schemeClr val="tx1"/>
              </a:solidFill>
            </a:endParaRPr>
          </a:p>
          <a:p>
            <a:pPr algn="ctr"/>
            <a:endParaRPr lang="en-US" sz="1200" b="1" dirty="0">
              <a:solidFill>
                <a:schemeClr val="tx1"/>
              </a:solidFill>
            </a:endParaRPr>
          </a:p>
          <a:p>
            <a:pPr algn="ctr"/>
            <a:endParaRPr lang="en-US" sz="1200" b="1" dirty="0">
              <a:solidFill>
                <a:schemeClr val="tx1"/>
              </a:solidFill>
            </a:endParaRPr>
          </a:p>
          <a:p>
            <a:pPr algn="ctr"/>
            <a:endParaRPr lang="en-US" sz="1200" b="1" dirty="0">
              <a:solidFill>
                <a:schemeClr val="tx1"/>
              </a:solidFill>
            </a:endParaRP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Improve planning co-ordination between cold stores, container terminals, shipping lines and transporters - Dashboard.</a:t>
            </a:r>
          </a:p>
          <a:p>
            <a:pPr algn="ctr"/>
            <a:endParaRPr lang="en-US" sz="1200" b="1" dirty="0">
              <a:solidFill>
                <a:schemeClr val="tx1"/>
              </a:solidFill>
            </a:endParaRP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Mitigate wind disruption and optimize utilization of operational time</a:t>
            </a:r>
          </a:p>
          <a:p>
            <a:pPr algn="ctr"/>
            <a:endParaRPr lang="en-US" sz="1200" b="1" dirty="0">
              <a:solidFill>
                <a:schemeClr val="tx1"/>
              </a:solidFill>
            </a:endParaRPr>
          </a:p>
          <a:p>
            <a:pPr algn="ctr"/>
            <a:endParaRPr lang="en-US" sz="1200" b="1" dirty="0">
              <a:solidFill>
                <a:schemeClr val="tx1"/>
              </a:solidFill>
            </a:endParaRPr>
          </a:p>
          <a:p>
            <a:pPr algn="ctr"/>
            <a:endParaRPr lang="en-US" sz="1200" b="1" dirty="0">
              <a:solidFill>
                <a:schemeClr val="tx1"/>
              </a:solidFill>
            </a:endParaRPr>
          </a:p>
          <a:p>
            <a:pPr algn="ctr"/>
            <a:endParaRPr lang="en-US" sz="1200" b="1" dirty="0">
              <a:solidFill>
                <a:schemeClr val="tx1"/>
              </a:solidFill>
            </a:endParaRPr>
          </a:p>
          <a:p>
            <a:pPr algn="ctr"/>
            <a:endParaRPr lang="en-US" sz="1200" b="1" dirty="0">
              <a:solidFill>
                <a:schemeClr val="tx1"/>
              </a:solidFill>
            </a:endParaRPr>
          </a:p>
          <a:p>
            <a:pPr algn="ctr"/>
            <a:endParaRPr lang="en-US" sz="1200" b="1" dirty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rgbClr val="FF0000"/>
              </a:solidFill>
            </a:endParaRPr>
          </a:p>
          <a:p>
            <a:pPr algn="ctr"/>
            <a:endParaRPr lang="en-US" sz="1200" dirty="0">
              <a:solidFill>
                <a:srgbClr val="FF0000"/>
              </a:solidFill>
            </a:endParaRPr>
          </a:p>
          <a:p>
            <a:pPr algn="ctr"/>
            <a:endParaRPr lang="en-US" sz="120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D181E15D-1459-35DC-0B85-39EC6F088A43}"/>
              </a:ext>
            </a:extLst>
          </p:cNvPr>
          <p:cNvSpPr/>
          <p:nvPr/>
        </p:nvSpPr>
        <p:spPr>
          <a:xfrm>
            <a:off x="4250690" y="4851903"/>
            <a:ext cx="3748961" cy="2006097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</a:endParaRPr>
          </a:p>
          <a:p>
            <a:pPr algn="ctr"/>
            <a:endParaRPr lang="en-US" sz="1200" b="1" dirty="0">
              <a:solidFill>
                <a:schemeClr val="tx1"/>
              </a:solidFill>
            </a:endParaRPr>
          </a:p>
          <a:p>
            <a:pPr algn="ctr"/>
            <a:endParaRPr lang="en-US" sz="1200" b="1" dirty="0">
              <a:solidFill>
                <a:schemeClr val="tx1"/>
              </a:solidFill>
            </a:endParaRPr>
          </a:p>
          <a:p>
            <a:pPr algn="ctr"/>
            <a:endParaRPr lang="en-US" sz="1200" b="1" dirty="0">
              <a:solidFill>
                <a:schemeClr val="tx1"/>
              </a:solidFill>
            </a:endParaRPr>
          </a:p>
          <a:p>
            <a:pPr algn="ctr"/>
            <a:endParaRPr lang="en-US" sz="1200" b="1" dirty="0">
              <a:solidFill>
                <a:schemeClr val="tx1"/>
              </a:solidFill>
            </a:endParaRPr>
          </a:p>
          <a:p>
            <a:pPr algn="ctr"/>
            <a:endParaRPr lang="en-US" sz="1200" b="1" dirty="0">
              <a:solidFill>
                <a:schemeClr val="tx1"/>
              </a:solidFill>
            </a:endParaRPr>
          </a:p>
          <a:p>
            <a:pPr algn="ctr"/>
            <a:endParaRPr lang="en-US" sz="1200" b="1" dirty="0">
              <a:solidFill>
                <a:schemeClr val="tx1"/>
              </a:solidFill>
            </a:endParaRPr>
          </a:p>
          <a:p>
            <a:pPr algn="ctr"/>
            <a:endParaRPr lang="en-US" sz="1200" b="1" dirty="0">
              <a:solidFill>
                <a:schemeClr val="tx1"/>
              </a:solidFill>
            </a:endParaRP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Investigate suitable opportunities for private sector participation in the port logistics chain</a:t>
            </a:r>
          </a:p>
          <a:p>
            <a:pPr algn="ctr"/>
            <a:endParaRPr lang="en-US" sz="1200" b="1" dirty="0">
              <a:solidFill>
                <a:schemeClr val="tx1"/>
              </a:solidFill>
            </a:endParaRPr>
          </a:p>
          <a:p>
            <a:pPr algn="ctr"/>
            <a:endParaRPr lang="en-US" sz="1200" b="1" dirty="0">
              <a:solidFill>
                <a:schemeClr val="tx1"/>
              </a:solidFill>
            </a:endParaRPr>
          </a:p>
          <a:p>
            <a:pPr algn="ctr"/>
            <a:endParaRPr lang="en-US" sz="1200" b="1" dirty="0">
              <a:solidFill>
                <a:schemeClr val="tx1"/>
              </a:solidFill>
            </a:endParaRPr>
          </a:p>
          <a:p>
            <a:pPr algn="ctr"/>
            <a:endParaRPr lang="en-US" sz="1200" b="1" dirty="0">
              <a:solidFill>
                <a:schemeClr val="tx1"/>
              </a:solidFill>
            </a:endParaRPr>
          </a:p>
          <a:p>
            <a:pPr algn="ctr"/>
            <a:endParaRPr lang="en-US" sz="1200" b="1" dirty="0">
              <a:solidFill>
                <a:schemeClr val="tx1"/>
              </a:solidFill>
            </a:endParaRPr>
          </a:p>
          <a:p>
            <a:pPr algn="ctr"/>
            <a:endParaRPr lang="en-US" sz="1200" b="1" dirty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rgbClr val="FF0000"/>
              </a:solidFill>
            </a:endParaRPr>
          </a:p>
          <a:p>
            <a:pPr algn="ctr"/>
            <a:endParaRPr lang="en-US" sz="1200" dirty="0">
              <a:solidFill>
                <a:srgbClr val="FF0000"/>
              </a:solidFill>
            </a:endParaRPr>
          </a:p>
          <a:p>
            <a:pPr algn="ctr"/>
            <a:endParaRPr lang="en-US" sz="1200" dirty="0"/>
          </a:p>
        </p:txBody>
      </p:sp>
      <p:pic>
        <p:nvPicPr>
          <p:cNvPr id="3078" name="Picture 6" descr="Ship to Shore Container Cranes - Liebherr">
            <a:extLst>
              <a:ext uri="{FF2B5EF4-FFF2-40B4-BE49-F238E27FC236}">
                <a16:creationId xmlns:a16="http://schemas.microsoft.com/office/drawing/2014/main" xmlns="" id="{7FE5DE76-345C-07F9-8D36-366E467CD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0643" y="2192655"/>
            <a:ext cx="118246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xmlns="" id="{7D090D51-22A6-DAA1-B297-A00F74D0F88E}"/>
              </a:ext>
            </a:extLst>
          </p:cNvPr>
          <p:cNvSpPr/>
          <p:nvPr/>
        </p:nvSpPr>
        <p:spPr>
          <a:xfrm>
            <a:off x="196948" y="1079976"/>
            <a:ext cx="3456820" cy="2231669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</a:endParaRPr>
          </a:p>
          <a:p>
            <a:pPr algn="ctr"/>
            <a:endParaRPr lang="en-US" sz="1200" b="1" dirty="0">
              <a:solidFill>
                <a:schemeClr val="tx1"/>
              </a:solidFill>
            </a:endParaRPr>
          </a:p>
          <a:p>
            <a:pPr algn="ctr"/>
            <a:endParaRPr lang="en-US" sz="1200" b="1" dirty="0">
              <a:solidFill>
                <a:schemeClr val="tx1"/>
              </a:solidFill>
            </a:endParaRPr>
          </a:p>
          <a:p>
            <a:pPr algn="ctr"/>
            <a:endParaRPr lang="en-US" sz="1200" b="1" dirty="0">
              <a:solidFill>
                <a:schemeClr val="tx1"/>
              </a:solidFill>
            </a:endParaRPr>
          </a:p>
          <a:p>
            <a:pPr algn="ctr"/>
            <a:endParaRPr lang="en-US" sz="1200" b="1" dirty="0">
              <a:solidFill>
                <a:schemeClr val="tx1"/>
              </a:solidFill>
            </a:endParaRPr>
          </a:p>
          <a:p>
            <a:pPr algn="ctr"/>
            <a:endParaRPr lang="en-US" sz="1200" b="1" dirty="0">
              <a:solidFill>
                <a:schemeClr val="tx1"/>
              </a:solidFill>
            </a:endParaRPr>
          </a:p>
          <a:p>
            <a:pPr algn="ctr"/>
            <a:endParaRPr lang="en-US" sz="1200" b="1" dirty="0">
              <a:solidFill>
                <a:schemeClr val="tx1"/>
              </a:solidFill>
            </a:endParaRPr>
          </a:p>
          <a:p>
            <a:pPr algn="ctr"/>
            <a:endParaRPr lang="en-US" sz="1200" b="1" dirty="0">
              <a:solidFill>
                <a:schemeClr val="tx1"/>
              </a:solidFill>
            </a:endParaRPr>
          </a:p>
          <a:p>
            <a:pPr algn="ctr"/>
            <a:endParaRPr lang="en-US" sz="1200" b="1" dirty="0">
              <a:solidFill>
                <a:schemeClr val="tx1"/>
              </a:solidFill>
            </a:endParaRPr>
          </a:p>
          <a:p>
            <a:pPr algn="ctr"/>
            <a:endParaRPr lang="en-US" sz="1200" b="1" dirty="0">
              <a:solidFill>
                <a:schemeClr val="tx1"/>
              </a:solidFill>
            </a:endParaRPr>
          </a:p>
          <a:p>
            <a:pPr algn="ctr"/>
            <a:endParaRPr lang="en-US" sz="1200" b="1" dirty="0">
              <a:solidFill>
                <a:schemeClr val="tx1"/>
              </a:solidFill>
            </a:endParaRP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Build on what has worked.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Intensify collaboration with TRANSNET/other stakeholders to synchronize and extend the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logistics chain as a platform for further development</a:t>
            </a:r>
            <a:endParaRPr lang="en-US" sz="1200" b="1" dirty="0">
              <a:solidFill>
                <a:schemeClr val="tx1"/>
              </a:solidFill>
            </a:endParaRPr>
          </a:p>
          <a:p>
            <a:pPr lvl="2"/>
            <a:endParaRPr lang="en-US" sz="1200" b="1" dirty="0">
              <a:solidFill>
                <a:schemeClr val="tx1"/>
              </a:solidFill>
            </a:endParaRPr>
          </a:p>
          <a:p>
            <a:r>
              <a:rPr lang="en-US" sz="1200" b="1" dirty="0">
                <a:solidFill>
                  <a:schemeClr val="tx1"/>
                </a:solidFill>
              </a:rPr>
              <a:t>	</a:t>
            </a:r>
          </a:p>
          <a:p>
            <a:pPr algn="ctr"/>
            <a:endParaRPr lang="en-US" sz="1200" b="1" dirty="0">
              <a:solidFill>
                <a:schemeClr val="tx1"/>
              </a:solidFill>
            </a:endParaRPr>
          </a:p>
          <a:p>
            <a:pPr algn="ctr"/>
            <a:endParaRPr lang="en-US" sz="1200" b="1" dirty="0">
              <a:solidFill>
                <a:schemeClr val="tx1"/>
              </a:solidFill>
            </a:endParaRPr>
          </a:p>
          <a:p>
            <a:pPr algn="ctr"/>
            <a:endParaRPr lang="en-US" sz="1200" b="1" dirty="0">
              <a:solidFill>
                <a:schemeClr val="tx1"/>
              </a:solidFill>
            </a:endParaRPr>
          </a:p>
          <a:p>
            <a:pPr algn="ctr"/>
            <a:endParaRPr lang="en-US" sz="1200" b="1" dirty="0">
              <a:solidFill>
                <a:schemeClr val="tx1"/>
              </a:solidFill>
            </a:endParaRPr>
          </a:p>
          <a:p>
            <a:pPr algn="ctr"/>
            <a:endParaRPr lang="en-US" sz="1200" b="1" dirty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rgbClr val="FF0000"/>
              </a:solidFill>
            </a:endParaRPr>
          </a:p>
          <a:p>
            <a:pPr algn="ctr"/>
            <a:endParaRPr lang="en-US" sz="1200" dirty="0">
              <a:solidFill>
                <a:srgbClr val="FF0000"/>
              </a:solidFill>
            </a:endParaRPr>
          </a:p>
          <a:p>
            <a:pPr algn="ctr"/>
            <a:endParaRPr lang="en-US" sz="120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E56E7AB8-7399-177B-E9DD-56878DA6554F}"/>
              </a:ext>
            </a:extLst>
          </p:cNvPr>
          <p:cNvSpPr/>
          <p:nvPr/>
        </p:nvSpPr>
        <p:spPr>
          <a:xfrm>
            <a:off x="1782822" y="1177856"/>
            <a:ext cx="393700" cy="3860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1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A80ECD58-3F60-0199-9970-3AA5ACCF8130}"/>
              </a:ext>
            </a:extLst>
          </p:cNvPr>
          <p:cNvSpPr/>
          <p:nvPr/>
        </p:nvSpPr>
        <p:spPr>
          <a:xfrm>
            <a:off x="9840353" y="1165364"/>
            <a:ext cx="393700" cy="3860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2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F25F9C3C-5CF0-D539-D9F4-C62843D57ED3}"/>
              </a:ext>
            </a:extLst>
          </p:cNvPr>
          <p:cNvSpPr/>
          <p:nvPr/>
        </p:nvSpPr>
        <p:spPr>
          <a:xfrm>
            <a:off x="1463897" y="4181634"/>
            <a:ext cx="393700" cy="3860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490187E-B138-1A2D-CE78-425A762CC511}"/>
              </a:ext>
            </a:extLst>
          </p:cNvPr>
          <p:cNvSpPr txBox="1"/>
          <p:nvPr/>
        </p:nvSpPr>
        <p:spPr>
          <a:xfrm>
            <a:off x="9607161" y="5182800"/>
            <a:ext cx="22494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Collaboratively make the best - case scenario happen, with 26% export and cargo growth by 2026; and 20,000 new jobs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81A17DAD-F41C-B6B6-9384-510CE1F51481}"/>
              </a:ext>
            </a:extLst>
          </p:cNvPr>
          <p:cNvSpPr/>
          <p:nvPr/>
        </p:nvSpPr>
        <p:spPr>
          <a:xfrm>
            <a:off x="9114162" y="4609744"/>
            <a:ext cx="2808497" cy="2067280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4077C26E-7E1D-D2D2-71DF-128703287C3B}"/>
              </a:ext>
            </a:extLst>
          </p:cNvPr>
          <p:cNvSpPr/>
          <p:nvPr/>
        </p:nvSpPr>
        <p:spPr>
          <a:xfrm>
            <a:off x="5950857" y="4962009"/>
            <a:ext cx="391886" cy="3892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FECDD50-CEB8-B1F9-1AC5-26BB55A399DD}"/>
              </a:ext>
            </a:extLst>
          </p:cNvPr>
          <p:cNvSpPr txBox="1"/>
          <p:nvPr/>
        </p:nvSpPr>
        <p:spPr>
          <a:xfrm>
            <a:off x="699383" y="4582343"/>
            <a:ext cx="21704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Agree upon and jointly pursue appropriate performance targets, including operational availability of HLE, with the required resources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957EDAA0-D56F-89F0-3924-758873A91D2E}"/>
              </a:ext>
            </a:extLst>
          </p:cNvPr>
          <p:cNvSpPr/>
          <p:nvPr/>
        </p:nvSpPr>
        <p:spPr>
          <a:xfrm>
            <a:off x="10454746" y="4804801"/>
            <a:ext cx="393700" cy="3860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5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55E5367C-637E-6B13-6B47-F9E61120DC65}"/>
              </a:ext>
            </a:extLst>
          </p:cNvPr>
          <p:cNvSpPr/>
          <p:nvPr/>
        </p:nvSpPr>
        <p:spPr>
          <a:xfrm>
            <a:off x="335360" y="3854547"/>
            <a:ext cx="3017440" cy="2343916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/>
          </a:p>
        </p:txBody>
      </p:sp>
      <p:pic>
        <p:nvPicPr>
          <p:cNvPr id="1026" name="Picture 2" descr="Container Ship Drawing at GetDrawings | Free download">
            <a:extLst>
              <a:ext uri="{FF2B5EF4-FFF2-40B4-BE49-F238E27FC236}">
                <a16:creationId xmlns:a16="http://schemas.microsoft.com/office/drawing/2014/main" xmlns="" id="{8275B66E-8AD3-687C-77AB-CB2FD6247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8850" y="1191208"/>
            <a:ext cx="4913412" cy="327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88130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495548" y="2760578"/>
            <a:ext cx="8530343" cy="2454152"/>
          </a:xfrm>
        </p:spPr>
        <p:txBody>
          <a:bodyPr>
            <a:normAutofit/>
          </a:bodyPr>
          <a:lstStyle/>
          <a:p>
            <a:pPr algn="ctr"/>
            <a:r>
              <a:rPr lang="en-ZA" sz="3600" dirty="0"/>
              <a:t>Thank you!</a:t>
            </a:r>
          </a:p>
          <a:p>
            <a:pPr algn="ctr"/>
            <a:endParaRPr lang="en-ZA" dirty="0"/>
          </a:p>
          <a:p>
            <a:pPr algn="ctr"/>
            <a:endParaRPr lang="en-ZA" sz="1600" dirty="0"/>
          </a:p>
          <a:p>
            <a:pPr algn="ctr"/>
            <a:endParaRPr lang="en-ZA" sz="2800" dirty="0"/>
          </a:p>
          <a:p>
            <a:pPr algn="ctr"/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xmlns="" val="497731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B98DBB51-4FCD-D77D-45C1-020F01BEA08E}"/>
              </a:ext>
            </a:extLst>
          </p:cNvPr>
          <p:cNvSpPr/>
          <p:nvPr/>
        </p:nvSpPr>
        <p:spPr>
          <a:xfrm>
            <a:off x="-1" y="1099267"/>
            <a:ext cx="12192001" cy="529408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 err="1"/>
          </a:p>
        </p:txBody>
      </p:sp>
      <p:sp>
        <p:nvSpPr>
          <p:cNvPr id="11" name="Rectangle 10"/>
          <p:cNvSpPr/>
          <p:nvPr/>
        </p:nvSpPr>
        <p:spPr>
          <a:xfrm>
            <a:off x="4619624" y="1021086"/>
            <a:ext cx="7260902" cy="5409013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marL="540362" lvl="3">
              <a:spcBef>
                <a:spcPts val="300"/>
              </a:spcBef>
              <a:defRPr/>
            </a:pPr>
            <a:endParaRPr lang="en-US" sz="1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DCA4959-B7BF-409F-B2D6-3204F81AC6BB}"/>
              </a:ext>
            </a:extLst>
          </p:cNvPr>
          <p:cNvSpPr txBox="1"/>
          <p:nvPr/>
        </p:nvSpPr>
        <p:spPr>
          <a:xfrm>
            <a:off x="4619623" y="1583825"/>
            <a:ext cx="726090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/>
              <a:t>The Journey of Collaboration since Dec 2019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/>
              <a:t>Applied Research Results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/>
              <a:t>Logistics Chain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/>
              <a:t>Logistics Dashboard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/>
              <a:t>Current Situation Summary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/>
              <a:t>Proposed Way Forward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58C60EC-3AAE-461E-9A7A-AF56E5E757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lum bright="20000" contrast="20000"/>
          </a:blip>
          <a:srcRect l="12520" t="2799" r="48322" b="668"/>
          <a:stretch/>
        </p:blipFill>
        <p:spPr>
          <a:xfrm>
            <a:off x="0" y="1021085"/>
            <a:ext cx="4308150" cy="5309317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xmlns="" id="{0EC4001C-3C7B-BF4E-4539-90B9FDC6346C}"/>
              </a:ext>
            </a:extLst>
          </p:cNvPr>
          <p:cNvSpPr txBox="1">
            <a:spLocks/>
          </p:cNvSpPr>
          <p:nvPr/>
        </p:nvSpPr>
        <p:spPr>
          <a:xfrm>
            <a:off x="431800" y="280693"/>
            <a:ext cx="10160595" cy="332272"/>
          </a:xfrm>
          <a:prstGeom prst="rect">
            <a:avLst/>
          </a:prstGeom>
        </p:spPr>
        <p:txBody>
          <a:bodyPr vert="horz" lIns="72000" tIns="72000" rIns="72000" bIns="72000" rtlCol="0" anchor="ctr">
            <a:no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800" b="1" i="1" kern="120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002060"/>
              </a:buClr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 lang="en-US" sz="1600" kern="1200" dirty="0" smtClean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00000" indent="-1800000" algn="l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i="0" dirty="0">
                <a:solidFill>
                  <a:srgbClr val="003398"/>
                </a:solidFill>
              </a:rPr>
              <a:t>Content of Presentation</a:t>
            </a:r>
          </a:p>
        </p:txBody>
      </p:sp>
    </p:spTree>
    <p:extLst>
      <p:ext uri="{BB962C8B-B14F-4D97-AF65-F5344CB8AC3E}">
        <p14:creationId xmlns:p14="http://schemas.microsoft.com/office/powerpoint/2010/main" xmlns="" val="2393107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C3F2CEC9-14F2-BDB1-9DE3-57263D73BAB3}"/>
              </a:ext>
            </a:extLst>
          </p:cNvPr>
          <p:cNvSpPr/>
          <p:nvPr/>
        </p:nvSpPr>
        <p:spPr>
          <a:xfrm>
            <a:off x="0" y="1032428"/>
            <a:ext cx="7666893" cy="529408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 err="1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7627B954-3CF5-4318-98FC-1C0406463E8E}"/>
              </a:ext>
            </a:extLst>
          </p:cNvPr>
          <p:cNvSpPr txBox="1">
            <a:spLocks noGrp="1"/>
          </p:cNvSpPr>
          <p:nvPr>
            <p:ph type="body" sz="quarter" idx="16"/>
          </p:nvPr>
        </p:nvSpPr>
        <p:spPr>
          <a:xfrm>
            <a:off x="431801" y="1036320"/>
            <a:ext cx="7235092" cy="5040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b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Context in 2019 was good rain after devasting drought</a:t>
            </a:r>
          </a:p>
          <a:p>
            <a:pPr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b="0" dirty="0">
                <a:ea typeface="Calibri" panose="020F0502020204030204" pitchFamily="34" charset="0"/>
                <a:cs typeface="Times New Roman" panose="02020603050405020304" pitchFamily="18" charset="0"/>
              </a:rPr>
              <a:t>Fruit and wine represent almost 50% of WC exports</a:t>
            </a:r>
          </a:p>
          <a:p>
            <a:pPr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b="0" dirty="0">
                <a:ea typeface="Calibri" panose="020F0502020204030204" pitchFamily="34" charset="0"/>
                <a:cs typeface="Times New Roman" panose="02020603050405020304" pitchFamily="18" charset="0"/>
              </a:rPr>
              <a:t>Yields also increased from improved rootstock</a:t>
            </a:r>
          </a:p>
          <a:p>
            <a:pPr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b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Port congestion drove stakeholders together</a:t>
            </a:r>
          </a:p>
          <a:p>
            <a:pPr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b="0" dirty="0">
                <a:ea typeface="Calibri" panose="020F0502020204030204" pitchFamily="34" charset="0"/>
                <a:cs typeface="Times New Roman" panose="02020603050405020304" pitchFamily="18" charset="0"/>
              </a:rPr>
              <a:t>Root causes of congestion were identified as:</a:t>
            </a:r>
          </a:p>
          <a:p>
            <a:pPr marL="685800" marR="0" indent="-4572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lphaLcParenR"/>
            </a:pPr>
            <a:r>
              <a:rPr lang="en-US" sz="2000" b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Institutional, including poor logistics integration, communications, industrial relations, data and weak voice of cargo owners,</a:t>
            </a:r>
          </a:p>
          <a:p>
            <a:pPr marL="685800" marR="0" indent="-4572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lphaLcParenR"/>
            </a:pPr>
            <a:r>
              <a:rPr lang="en-US" sz="2000" b="0" dirty="0">
                <a:ea typeface="Calibri" panose="020F0502020204030204" pitchFamily="34" charset="0"/>
                <a:cs typeface="Times New Roman" panose="02020603050405020304" pitchFamily="18" charset="0"/>
              </a:rPr>
              <a:t>No strategy for cargo growth, seasonal peaks, high wind</a:t>
            </a:r>
            <a:r>
              <a:rPr lang="en-US" sz="2000" b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speeds and ranging,</a:t>
            </a:r>
          </a:p>
          <a:p>
            <a:pPr marL="685800" marR="0" indent="-4572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lphaLcParenR"/>
            </a:pPr>
            <a:r>
              <a:rPr lang="en-US" sz="2000" b="0" dirty="0">
                <a:ea typeface="Calibri" panose="020F0502020204030204" pitchFamily="34" charset="0"/>
                <a:cs typeface="Times New Roman" panose="02020603050405020304" pitchFamily="18" charset="0"/>
              </a:rPr>
              <a:t>Bunching of truck arrivals in the morning, with queuing on Marine Drive and Duncan Road </a:t>
            </a:r>
            <a:endParaRPr lang="en-US" sz="2000" b="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000" b="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8013862-5D51-45DD-8522-B011855642D0}"/>
              </a:ext>
            </a:extLst>
          </p:cNvPr>
          <p:cNvSpPr txBox="1">
            <a:spLocks/>
          </p:cNvSpPr>
          <p:nvPr/>
        </p:nvSpPr>
        <p:spPr>
          <a:xfrm>
            <a:off x="431800" y="168812"/>
            <a:ext cx="10160595" cy="500424"/>
          </a:xfrm>
          <a:prstGeom prst="rect">
            <a:avLst/>
          </a:prstGeom>
        </p:spPr>
        <p:txBody>
          <a:bodyPr vert="horz" lIns="72000" tIns="72000" rIns="72000" bIns="72000" rtlCol="0" anchor="ctr">
            <a:no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800" b="1" i="1" kern="120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002060"/>
              </a:buClr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 lang="en-US" sz="1600" kern="1200" dirty="0" smtClean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00000" indent="-1800000" algn="l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i="0" dirty="0">
              <a:solidFill>
                <a:srgbClr val="003398"/>
              </a:solidFill>
            </a:endParaRPr>
          </a:p>
          <a:p>
            <a:r>
              <a:rPr lang="en-US" sz="2400" i="0" dirty="0">
                <a:solidFill>
                  <a:srgbClr val="003398"/>
                </a:solidFill>
              </a:rPr>
              <a:t>1. The Journey of Collaboration since December 2019</a:t>
            </a:r>
          </a:p>
          <a:p>
            <a:r>
              <a:rPr lang="en-US" sz="2400" i="0" dirty="0">
                <a:solidFill>
                  <a:srgbClr val="003398"/>
                </a:solidFill>
              </a:rPr>
              <a:t>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B272B3E-39F9-1B4C-1374-45FD9AA21E15}"/>
              </a:ext>
            </a:extLst>
          </p:cNvPr>
          <p:cNvSpPr txBox="1"/>
          <p:nvPr/>
        </p:nvSpPr>
        <p:spPr>
          <a:xfrm>
            <a:off x="7737045" y="1537099"/>
            <a:ext cx="4252144" cy="1631216"/>
          </a:xfrm>
          <a:prstGeom prst="rect">
            <a:avLst/>
          </a:prstGeom>
          <a:noFill/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PoCT</a:t>
            </a:r>
            <a:r>
              <a:rPr lang="en-US" sz="2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Stakeholder Workshop: Dec 2019</a:t>
            </a:r>
          </a:p>
          <a:p>
            <a:r>
              <a:rPr lang="en-US" sz="2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Consensus was reached on need for collaboration and collective focus on top priorities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7FAFED9-7AC7-DAE0-17C7-D8D3958B16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162" t="43453" r="37313" b="30748"/>
          <a:stretch/>
        </p:blipFill>
        <p:spPr bwMode="auto">
          <a:xfrm>
            <a:off x="7737045" y="3387769"/>
            <a:ext cx="4181992" cy="29387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424650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0F618F-CED4-F2D6-766A-339E43260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>
                <a:solidFill>
                  <a:srgbClr val="003398"/>
                </a:solidFill>
              </a:rPr>
              <a:t>1.1 The Journey Continued: Top 3 Priorities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CA6928BD-074F-74C7-F964-3852A5405037}"/>
              </a:ext>
            </a:extLst>
          </p:cNvPr>
          <p:cNvSpPr/>
          <p:nvPr/>
        </p:nvSpPr>
        <p:spPr>
          <a:xfrm>
            <a:off x="393701" y="1109584"/>
            <a:ext cx="11324687" cy="537325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 err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F04A1C1-C7B2-C0A0-C52D-8478DEA928AA}"/>
              </a:ext>
            </a:extLst>
          </p:cNvPr>
          <p:cNvSpPr txBox="1"/>
          <p:nvPr/>
        </p:nvSpPr>
        <p:spPr>
          <a:xfrm>
            <a:off x="719466" y="1170373"/>
            <a:ext cx="11137175" cy="55847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/>
              <a:t>1. Inadequate operational port and terminal equipment for growing cargo volumes</a:t>
            </a:r>
          </a:p>
          <a:p>
            <a:pPr algn="just">
              <a:lnSpc>
                <a:spcPct val="150000"/>
              </a:lnSpc>
            </a:pPr>
            <a:r>
              <a:rPr lang="en-US" sz="1600" dirty="0"/>
              <a:t>TNPA improved the marine fleet and are approaching zero marine delays</a:t>
            </a:r>
          </a:p>
          <a:p>
            <a:pPr algn="just">
              <a:lnSpc>
                <a:spcPct val="150000"/>
              </a:lnSpc>
            </a:pPr>
            <a:r>
              <a:rPr lang="en-US" sz="1600" dirty="0"/>
              <a:t>Hydraulic tensioners installed in Nov 2022 to mitigate ranging</a:t>
            </a:r>
          </a:p>
          <a:p>
            <a:pPr algn="just">
              <a:lnSpc>
                <a:spcPct val="150000"/>
              </a:lnSpc>
            </a:pPr>
            <a:r>
              <a:rPr lang="en-US" sz="1600" dirty="0"/>
              <a:t>TPT improved STS fleet to 9 and RTG’s to 24. Industry is appealing for more RTG’s</a:t>
            </a:r>
          </a:p>
          <a:p>
            <a:pPr algn="just">
              <a:lnSpc>
                <a:spcPct val="150000"/>
              </a:lnSpc>
            </a:pPr>
            <a:endParaRPr lang="en-US" sz="1600" dirty="0"/>
          </a:p>
          <a:p>
            <a:pPr algn="just">
              <a:lnSpc>
                <a:spcPct val="150000"/>
              </a:lnSpc>
            </a:pPr>
            <a:r>
              <a:rPr lang="en-US" sz="1600" b="1" dirty="0"/>
              <a:t>2. Improved communication in the Port Logistics Chain</a:t>
            </a:r>
          </a:p>
          <a:p>
            <a:pPr algn="just">
              <a:lnSpc>
                <a:spcPct val="150000"/>
              </a:lnSpc>
            </a:pPr>
            <a:r>
              <a:rPr lang="en-US" sz="1600" dirty="0"/>
              <a:t>WhatsApp groups and access to shift manager contact details are valuable</a:t>
            </a:r>
          </a:p>
          <a:p>
            <a:pPr algn="just">
              <a:lnSpc>
                <a:spcPct val="150000"/>
              </a:lnSpc>
            </a:pPr>
            <a:r>
              <a:rPr lang="en-US" sz="1600" dirty="0"/>
              <a:t>Weekly operations co-ordination meetings with port and terminal managers promote collaboration</a:t>
            </a:r>
          </a:p>
          <a:p>
            <a:pPr algn="just">
              <a:lnSpc>
                <a:spcPct val="150000"/>
              </a:lnSpc>
            </a:pPr>
            <a:r>
              <a:rPr lang="en-US" sz="1600" dirty="0"/>
              <a:t>Room to further improve real time multi-stakeholder communications. Refer to logistics dashboard</a:t>
            </a:r>
          </a:p>
          <a:p>
            <a:pPr algn="just">
              <a:lnSpc>
                <a:spcPct val="150000"/>
              </a:lnSpc>
            </a:pPr>
            <a:endParaRPr lang="en-US" sz="1600" dirty="0"/>
          </a:p>
          <a:p>
            <a:pPr algn="just">
              <a:lnSpc>
                <a:spcPct val="150000"/>
              </a:lnSpc>
            </a:pPr>
            <a:r>
              <a:rPr lang="en-US" sz="1600" b="1" dirty="0"/>
              <a:t>3. Transporter Congestion</a:t>
            </a:r>
          </a:p>
          <a:p>
            <a:pPr algn="just">
              <a:lnSpc>
                <a:spcPct val="150000"/>
              </a:lnSpc>
            </a:pPr>
            <a:r>
              <a:rPr lang="en-US" sz="1600" dirty="0"/>
              <a:t>Remains problematic – interfaces with all priorities</a:t>
            </a:r>
          </a:p>
          <a:p>
            <a:pPr algn="just">
              <a:lnSpc>
                <a:spcPct val="150000"/>
              </a:lnSpc>
            </a:pPr>
            <a:r>
              <a:rPr lang="en-US" sz="1600" dirty="0"/>
              <a:t>Truck booking system is helpful, but requires fine tuning</a:t>
            </a:r>
          </a:p>
          <a:p>
            <a:pPr algn="just">
              <a:lnSpc>
                <a:spcPct val="150000"/>
              </a:lnSpc>
            </a:pPr>
            <a:r>
              <a:rPr lang="en-US" sz="1600" dirty="0"/>
              <a:t>Night shift utilization improved to 17% in week of 5 Dec. Further improvement requires agency co-ordination</a:t>
            </a:r>
          </a:p>
          <a:p>
            <a:pPr algn="just">
              <a:lnSpc>
                <a:spcPct val="150000"/>
              </a:lnSpc>
            </a:pPr>
            <a:endParaRPr lang="en-US" sz="1600" b="1" dirty="0"/>
          </a:p>
        </p:txBody>
      </p:sp>
      <p:pic>
        <p:nvPicPr>
          <p:cNvPr id="1026" name="Picture 2" descr="Container gantry crane - Henan Weihua Heavy Machinery Co., LTD">
            <a:extLst>
              <a:ext uri="{FF2B5EF4-FFF2-40B4-BE49-F238E27FC236}">
                <a16:creationId xmlns:a16="http://schemas.microsoft.com/office/drawing/2014/main" xmlns="" id="{AC7FB029-9DD5-0AE8-700F-4BA45B35C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95968" y="1335540"/>
            <a:ext cx="2460673" cy="246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59626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0F618F-CED4-F2D6-766A-339E43260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>
                <a:solidFill>
                  <a:srgbClr val="003398"/>
                </a:solidFill>
              </a:rPr>
              <a:t>1.2 The Journey Continued: Priorities 4-6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CA6928BD-074F-74C7-F964-3852A5405037}"/>
              </a:ext>
            </a:extLst>
          </p:cNvPr>
          <p:cNvSpPr/>
          <p:nvPr/>
        </p:nvSpPr>
        <p:spPr>
          <a:xfrm>
            <a:off x="352652" y="982975"/>
            <a:ext cx="11503989" cy="537325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F04A1C1-C7B2-C0A0-C52D-8478DEA928AA}"/>
              </a:ext>
            </a:extLst>
          </p:cNvPr>
          <p:cNvSpPr txBox="1"/>
          <p:nvPr/>
        </p:nvSpPr>
        <p:spPr>
          <a:xfrm>
            <a:off x="650339" y="1109584"/>
            <a:ext cx="11137175" cy="55847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prstClr val="black"/>
                </a:solidFill>
                <a:latin typeface="Century Gothic"/>
              </a:rPr>
              <a:t>4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 Data and Logistics Chain Integration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Excellent data parcels exist, but isolated at points of collection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Data integration has started to improve management of seasonal cargo flow – refer to applied research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Next step is improved interface between container terminal, cold stores, shipping lines and transporters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prstClr val="black"/>
                </a:solidFill>
                <a:latin typeface="Century Gothic"/>
              </a:rPr>
              <a:t>5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 Comparative Best Practice Performance Indicators – Logistics Dashboard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Consensus is emerging on marine and terminal performance indicators (WTTB, VTAT, TEU’s moved, SWH)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Information is </a:t>
            </a:r>
            <a:r>
              <a:rPr lang="en-US" sz="1600" dirty="0">
                <a:solidFill>
                  <a:prstClr val="black"/>
                </a:solidFill>
                <a:latin typeface="Century Gothic"/>
              </a:rPr>
              <a:t>increasingly being provided, processed and discussed to improve performance/reduce delays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Focus needs to expand to nodes in logistic chain beyond the container terminals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6. Inland Terminal Development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Belcon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is an exciting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psp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opportunity. Ready for 2023 deciduous exports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Kraaifontein provides an additional option for the longer term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Both options could trigger valuable shifts from road to rail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E94F037-D8F0-1E0D-5A23-6B4138F903B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95117" y="4290076"/>
            <a:ext cx="3096087" cy="223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6509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0F618F-CED4-F2D6-766A-339E43260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>
                <a:solidFill>
                  <a:srgbClr val="003398"/>
                </a:solidFill>
              </a:rPr>
              <a:t>2. Action Research Completed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CA6928BD-074F-74C7-F964-3852A5405037}"/>
              </a:ext>
            </a:extLst>
          </p:cNvPr>
          <p:cNvSpPr/>
          <p:nvPr/>
        </p:nvSpPr>
        <p:spPr>
          <a:xfrm>
            <a:off x="-1" y="1016000"/>
            <a:ext cx="12192001" cy="529408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F04A1C1-C7B2-C0A0-C52D-8478DEA928AA}"/>
              </a:ext>
            </a:extLst>
          </p:cNvPr>
          <p:cNvSpPr txBox="1"/>
          <p:nvPr/>
        </p:nvSpPr>
        <p:spPr>
          <a:xfrm>
            <a:off x="239151" y="1155962"/>
            <a:ext cx="4783015" cy="4194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entury Gothic"/>
              </a:rPr>
              <a:t>Root cause analysis on transporter congestion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Enhanced the Western Cape FDM to understand growth in containerized cargo volumes per commodity until 2026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entury Gothic"/>
              </a:rPr>
              <a:t>Deep dive to understand wine export trends and dynamics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Estimated the economic contribution of container terminals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29D54B1-F132-2CF1-216C-66E86FA07A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182" r="17778" b="31663"/>
          <a:stretch/>
        </p:blipFill>
        <p:spPr>
          <a:xfrm>
            <a:off x="5289802" y="1539412"/>
            <a:ext cx="6777580" cy="393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1317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0F618F-CED4-F2D6-766A-339E43260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>
                <a:solidFill>
                  <a:srgbClr val="003398"/>
                </a:solidFill>
              </a:rPr>
              <a:t>2.1 Action Research Completed –Root Causes of Transporter Congestion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CA6928BD-074F-74C7-F964-3852A5405037}"/>
              </a:ext>
            </a:extLst>
          </p:cNvPr>
          <p:cNvSpPr/>
          <p:nvPr/>
        </p:nvSpPr>
        <p:spPr>
          <a:xfrm>
            <a:off x="-1" y="1078052"/>
            <a:ext cx="12192001" cy="529408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F04A1C1-C7B2-C0A0-C52D-8478DEA928AA}"/>
              </a:ext>
            </a:extLst>
          </p:cNvPr>
          <p:cNvSpPr txBox="1"/>
          <p:nvPr/>
        </p:nvSpPr>
        <p:spPr>
          <a:xfrm>
            <a:off x="239150" y="1155962"/>
            <a:ext cx="5711483" cy="52161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52388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 Wind/weather: 30% </a:t>
            </a:r>
          </a:p>
          <a:p>
            <a:pPr marL="566737" marR="0" lvl="3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914400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Gate closure, including shift change: 9%</a:t>
            </a:r>
          </a:p>
          <a:p>
            <a:pPr marL="566738" marR="0" lvl="3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914400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Stack congestion and IT system failure: 4%</a:t>
            </a:r>
          </a:p>
          <a:p>
            <a:pPr marL="566738" marR="0" lvl="3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914400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Unspecified, including terminal capacity limitations/operational availability of equipment – 57%</a:t>
            </a:r>
          </a:p>
          <a:p>
            <a:pPr marL="285750" marR="0" lvl="3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914400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Recommendations:</a:t>
            </a:r>
          </a:p>
          <a:p>
            <a:pPr marL="285750" marR="0" lvl="3" indent="-4763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914400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      Truck booking system – Done Oct ‘21- 	consider optimization</a:t>
            </a:r>
          </a:p>
          <a:p>
            <a:pPr marL="285750" marR="0" lvl="3" indent="-4763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914400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      Improve traffic control and driver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behaviour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285750" marR="0" lvl="3" indent="-4763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914400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      Improve terminal capacity/performance 	(time lost on shift change)</a:t>
            </a:r>
          </a:p>
          <a:p>
            <a:pPr marL="285750" marR="0" lvl="3" indent="-4763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914400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      Improve planning &amp; communication among 	different members in log chain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D5A77F8-4510-A913-006B-F75D1B03AAC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5584" y="1716258"/>
            <a:ext cx="6098904" cy="358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9599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E46D7B-FED3-2D56-601D-A33DF7539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701" y="258723"/>
            <a:ext cx="11462940" cy="559256"/>
          </a:xfrm>
        </p:spPr>
        <p:txBody>
          <a:bodyPr/>
          <a:lstStyle/>
          <a:p>
            <a:r>
              <a:rPr lang="en-ZA" dirty="0">
                <a:solidFill>
                  <a:srgbClr val="003398"/>
                </a:solidFill>
              </a:rPr>
              <a:t>2.2 Projected containerized cargo 2026 – Anticipated Growth is 26%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35BAC6F4-D96A-40D3-A72A-82514F6402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1886261"/>
              </p:ext>
            </p:extLst>
          </p:nvPr>
        </p:nvGraphicFramePr>
        <p:xfrm>
          <a:off x="1588340" y="1181874"/>
          <a:ext cx="9073662" cy="5289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1861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xmlns="" id="{C49B47C7-398C-C044-8F15-B037972AABBA}"/>
              </a:ext>
            </a:extLst>
          </p:cNvPr>
          <p:cNvSpPr txBox="1">
            <a:spLocks/>
          </p:cNvSpPr>
          <p:nvPr/>
        </p:nvSpPr>
        <p:spPr>
          <a:xfrm>
            <a:off x="431800" y="336964"/>
            <a:ext cx="10160595" cy="332272"/>
          </a:xfrm>
          <a:prstGeom prst="rect">
            <a:avLst/>
          </a:prstGeom>
        </p:spPr>
        <p:txBody>
          <a:bodyPr vert="horz" lIns="72000" tIns="72000" rIns="72000" bIns="72000" rtlCol="0" anchor="ctr">
            <a:no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800" b="1" i="1" kern="120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002060"/>
              </a:buClr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 lang="en-US" sz="1600" kern="1200" dirty="0" smtClean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00000" indent="-1800000" algn="l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398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2.3. Current and Expected Growth in Wine Exports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57E9F7A4-7965-E22C-2800-E838AF8A3B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28968616"/>
              </p:ext>
            </p:extLst>
          </p:nvPr>
        </p:nvGraphicFramePr>
        <p:xfrm>
          <a:off x="4445391" y="1102578"/>
          <a:ext cx="7475305" cy="5262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D9C7C8D-F834-DF36-6C68-31E92512C0D2}"/>
              </a:ext>
            </a:extLst>
          </p:cNvPr>
          <p:cNvSpPr txBox="1"/>
          <p:nvPr/>
        </p:nvSpPr>
        <p:spPr>
          <a:xfrm>
            <a:off x="271304" y="1102578"/>
            <a:ext cx="4075613" cy="518603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Wine exports are expected to grow until 2026, after the slump from 2019 to 2020. Volume growth in 2023 is expected to be 12%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Exporters are concerned about terminal efficiency and vessels bypassing Cape Town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Wine is less perishable than fruit and provides some opportunity for logistics management during off-peak periods for Port of Cape Town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Wine export industry is well organized and should be engaged to develop win-win export solutions. Data intelligence can be improved via DALLRD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WoL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500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Stakeholders could collaborate to promote wine exports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41027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heme/theme1.xml><?xml version="1.0" encoding="utf-8"?>
<a:theme xmlns:a="http://schemas.openxmlformats.org/drawingml/2006/main" name="WCG-PPT Master-121022-amc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PEF TEMP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WCG-PPT Master-121022-amc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39144</TotalTime>
  <Words>1298</Words>
  <Application>Microsoft Office PowerPoint</Application>
  <PresentationFormat>Custom</PresentationFormat>
  <Paragraphs>272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WCG-PPT Master-121022-amc</vt:lpstr>
      <vt:lpstr>FPEF TEMP 1</vt:lpstr>
      <vt:lpstr>1_WCG-PPT Master-121022-amc</vt:lpstr>
      <vt:lpstr>Slide 1</vt:lpstr>
      <vt:lpstr>Slide 2</vt:lpstr>
      <vt:lpstr>Slide 3</vt:lpstr>
      <vt:lpstr>1.1 The Journey Continued: Top 3 Priorities</vt:lpstr>
      <vt:lpstr>1.2 The Journey Continued: Priorities 4-6</vt:lpstr>
      <vt:lpstr>2. Action Research Completed</vt:lpstr>
      <vt:lpstr>2.1 Action Research Completed –Root Causes of Transporter Congestion</vt:lpstr>
      <vt:lpstr>2.2 Projected containerized cargo 2026 – Anticipated Growth is 26%</vt:lpstr>
      <vt:lpstr>Slide 9</vt:lpstr>
      <vt:lpstr>Slide 10</vt:lpstr>
      <vt:lpstr> 3. Macro Logistics Chain for Port of Cape Town Containers</vt:lpstr>
      <vt:lpstr>4. Cape Town Container Logistics Dashboard</vt:lpstr>
      <vt:lpstr>4.2. Cape Town Container Logistics Dashboard: Why a dashboard?</vt:lpstr>
      <vt:lpstr>5. Current Situation Summary</vt:lpstr>
      <vt:lpstr>5.2 Synopsis of Successes to Date</vt:lpstr>
      <vt:lpstr>6. Proposed Way Forward </vt:lpstr>
      <vt:lpstr>Slide 17</vt:lpstr>
    </vt:vector>
  </TitlesOfParts>
  <Company>PGWC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Hector Eliott</dc:creator>
  <cp:lastModifiedBy>USER</cp:lastModifiedBy>
  <cp:revision>1743</cp:revision>
  <cp:lastPrinted>2022-05-23T08:53:56Z</cp:lastPrinted>
  <dcterms:created xsi:type="dcterms:W3CDTF">2017-01-19T08:56:34Z</dcterms:created>
  <dcterms:modified xsi:type="dcterms:W3CDTF">2023-06-07T08:55:51Z</dcterms:modified>
</cp:coreProperties>
</file>