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1" r:id="rId5"/>
    <p:sldMasterId id="2147483658" r:id="rId6"/>
  </p:sldMasterIdLst>
  <p:notesMasterIdLst>
    <p:notesMasterId r:id="rId19"/>
  </p:notesMasterIdLst>
  <p:handoutMasterIdLst>
    <p:handoutMasterId r:id="rId20"/>
  </p:handoutMasterIdLst>
  <p:sldIdLst>
    <p:sldId id="380" r:id="rId7"/>
    <p:sldId id="2145708775" r:id="rId8"/>
    <p:sldId id="2145708779" r:id="rId9"/>
    <p:sldId id="2145708778" r:id="rId10"/>
    <p:sldId id="2145708777" r:id="rId11"/>
    <p:sldId id="2145708776" r:id="rId12"/>
    <p:sldId id="2145708782" r:id="rId13"/>
    <p:sldId id="2145708781" r:id="rId14"/>
    <p:sldId id="2145708780" r:id="rId15"/>
    <p:sldId id="2145708784" r:id="rId16"/>
    <p:sldId id="2145708783" r:id="rId17"/>
    <p:sldId id="308"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4660"/>
  </p:normalViewPr>
  <p:slideViewPr>
    <p:cSldViewPr>
      <p:cViewPr varScale="1">
        <p:scale>
          <a:sx n="73" d="100"/>
          <a:sy n="73" d="100"/>
        </p:scale>
        <p:origin x="-12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6/6/2023</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extLst>
      <p:ext uri="{BB962C8B-B14F-4D97-AF65-F5344CB8AC3E}">
        <p14:creationId xmlns:p14="http://schemas.microsoft.com/office/powerpoint/2010/main" xmlns="" val="34360969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6/6/2023</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extLst>
      <p:ext uri="{BB962C8B-B14F-4D97-AF65-F5344CB8AC3E}">
        <p14:creationId xmlns:p14="http://schemas.microsoft.com/office/powerpoint/2010/main" xmlns="" val="378392201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59490-4DE6-49F2-A83A-61B8C2F243A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410289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89423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8369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067784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4567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960986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819114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084545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04603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6/6/2023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6806866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90664"/>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 NDP - Full colour.jpg"/>
          <p:cNvPicPr>
            <a:picLocks noChangeAspect="1"/>
          </p:cNvPicPr>
          <p:nvPr userDrawn="1"/>
        </p:nvPicPr>
        <p:blipFill>
          <a:blip r:embed="rId6" cstate="print"/>
          <a:stretch>
            <a:fillRect/>
          </a:stretch>
        </p:blipFill>
        <p:spPr>
          <a:xfrm>
            <a:off x="7786710" y="5877818"/>
            <a:ext cx="1034009" cy="9801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extLst>
      <p:ext uri="{BB962C8B-B14F-4D97-AF65-F5344CB8AC3E}">
        <p14:creationId xmlns:p14="http://schemas.microsoft.com/office/powerpoint/2010/main" xmlns="" val="61596695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5" cstate="print"/>
          <a:stretch>
            <a:fillRect/>
          </a:stretch>
        </p:blipFill>
        <p:spPr>
          <a:xfrm>
            <a:off x="7791224" y="5812917"/>
            <a:ext cx="1033762" cy="979948"/>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5" cstate="print"/>
          <a:stretch>
            <a:fillRect/>
          </a:stretch>
        </p:blipFill>
        <p:spPr>
          <a:xfrm>
            <a:off x="7786710" y="5857892"/>
            <a:ext cx="1130416" cy="1071570"/>
          </a:xfrm>
          <a:prstGeom prst="rect">
            <a:avLst/>
          </a:prstGeom>
        </p:spPr>
      </p:pic>
    </p:spTree>
    <p:extLst>
      <p:ext uri="{BB962C8B-B14F-4D97-AF65-F5344CB8AC3E}">
        <p14:creationId xmlns:p14="http://schemas.microsoft.com/office/powerpoint/2010/main" xmlns="" val="3969906954"/>
      </p:ext>
    </p:extLst>
  </p:cSld>
  <p:clrMap bg1="lt1" tx1="dk1" bg2="lt2" tx2="dk2" accent1="accent1" accent2="accent2" accent3="accent3" accent4="accent4" accent5="accent5" accent6="accent6" hlink="hlink" folHlink="folHlink"/>
  <p:sldLayoutIdLst>
    <p:sldLayoutId id="214748365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3160" y="2060848"/>
            <a:ext cx="7056784" cy="2800767"/>
          </a:xfrm>
          <a:prstGeom prst="rect">
            <a:avLst/>
          </a:prstGeom>
          <a:noFill/>
        </p:spPr>
        <p:txBody>
          <a:bodyPr wrap="square" rtlCol="0">
            <a:spAutoFit/>
          </a:bodyPr>
          <a:lstStyle/>
          <a:p>
            <a:pPr lvl="0" algn="ctr">
              <a:defRPr/>
            </a:pPr>
            <a:endParaRPr lang="en-GB" sz="2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defRPr/>
            </a:pPr>
            <a:endParaRPr lang="en-GB" sz="2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defRPr/>
            </a:pPr>
            <a:r>
              <a:rPr lang="en-GB" sz="2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Presentation to the Portfolio Committee on Agriculture, Land and Rural Development</a:t>
            </a:r>
            <a:endParaRPr kumimoji="0" lang="en-GB" sz="22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lvl="0" algn="ctr">
              <a:defRPr/>
            </a:pPr>
            <a:endParaRPr lang="en-GB" sz="2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defRPr/>
            </a:pPr>
            <a:endParaRPr kumimoji="0" lang="en-GB" sz="22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lvl="0" algn="ctr">
              <a:defRPr/>
            </a:pPr>
            <a:endParaRPr lang="en-GB" sz="2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defRPr/>
            </a:pPr>
            <a:r>
              <a:rPr lang="en-GB" sz="2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Director-General</a:t>
            </a:r>
            <a:endParaRPr kumimoji="0" lang="en-GB" sz="22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1043608" y="172768"/>
            <a:ext cx="7315200" cy="838200"/>
          </a:xfrm>
          <a:prstGeom prst="rect">
            <a:avLst/>
          </a:prstGeom>
        </p:spPr>
        <p:txBody>
          <a:bodyPr tIns="45720" rIns="91440" bIns="45720" anchor="b">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rPr>
              <a:t>The National Department of Health</a:t>
            </a:r>
            <a:endParaRPr kumimoji="0" lang="en-ZA" sz="2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Black" panose="020B0A04020102020204" pitchFamily="34" charset="0"/>
              <a:ea typeface="+mn-ea"/>
              <a:cs typeface="+mn-cs"/>
            </a:endParaRPr>
          </a:p>
        </p:txBody>
      </p:sp>
      <p:sp>
        <p:nvSpPr>
          <p:cNvPr id="8" name="Title 7"/>
          <p:cNvSpPr>
            <a:spLocks noGrp="1"/>
          </p:cNvSpPr>
          <p:nvPr>
            <p:ph type="title" idx="4294967295"/>
          </p:nvPr>
        </p:nvSpPr>
        <p:spPr>
          <a:xfrm>
            <a:off x="4427984" y="6093296"/>
            <a:ext cx="4211960" cy="504056"/>
          </a:xfrm>
          <a:prstGeom prst="rect">
            <a:avLst/>
          </a:prstGeom>
        </p:spPr>
        <p:txBody>
          <a:bodyPr/>
          <a:lstStyle/>
          <a:p>
            <a:pPr algn="r"/>
            <a:fld id="{CBC46984-3EBE-41C3-89AC-B4134D0B3EC1}" type="slidenum">
              <a:rPr lang="en-ZA" sz="1200" smtClean="0">
                <a:latin typeface="Arial" pitchFamily="34" charset="0"/>
                <a:cs typeface="Arial" pitchFamily="34" charset="0"/>
              </a:rPr>
              <a:pPr algn="r"/>
              <a:t>1</a:t>
            </a:fld>
            <a:r>
              <a:rPr lang="en-ZA" sz="1200" dirty="0">
                <a:latin typeface="Arial" pitchFamily="34" charset="0"/>
                <a:cs typeface="Arial" pitchFamily="34" charset="0"/>
              </a:rPr>
              <a:t> </a:t>
            </a:r>
          </a:p>
        </p:txBody>
      </p:sp>
      <p:sp>
        <p:nvSpPr>
          <p:cNvPr id="10" name="TextBox 9"/>
          <p:cNvSpPr txBox="1"/>
          <p:nvPr/>
        </p:nvSpPr>
        <p:spPr>
          <a:xfrm>
            <a:off x="2444391" y="5301208"/>
            <a:ext cx="57912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rgbClr val="FF0000"/>
                </a:solidFill>
                <a:effectLst>
                  <a:outerShdw blurRad="38100" dist="38100" dir="2700000" algn="tl">
                    <a:srgbClr val="000000">
                      <a:alpha val="43137"/>
                    </a:srgbClr>
                  </a:outerShdw>
                </a:effectLst>
                <a:latin typeface="Arial Black" pitchFamily="34" charset="0"/>
              </a:rPr>
              <a:t>06 June </a:t>
            </a:r>
            <a:r>
              <a:rPr kumimoji="0" lang="en-GB" sz="200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Black" pitchFamily="34" charset="0"/>
                <a:ea typeface="+mn-ea"/>
                <a:cs typeface="+mn-cs"/>
              </a:rPr>
              <a:t>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algn="just">
              <a:lnSpc>
                <a:spcPct val="107000"/>
              </a:lnSpc>
              <a:spcAft>
                <a:spcPts val="800"/>
              </a:spcAft>
            </a:pPr>
            <a:r>
              <a:rPr lang="en-ZA" sz="2400" b="1"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Department of Trade, Industry and Competition (DTIC)</a:t>
            </a:r>
            <a:endParaRPr lang="en-ZA"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333374" y="1770225"/>
            <a:ext cx="8353426" cy="3052567"/>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ZA" sz="2400" kern="0" dirty="0">
                <a:effectLst/>
                <a:latin typeface="Arial" panose="020B0604020202020204" pitchFamily="34" charset="0"/>
                <a:ea typeface="Times New Roman" panose="02020603050405020304" pitchFamily="18" charset="0"/>
                <a:cs typeface="Times New Roman" panose="02020603050405020304" pitchFamily="18" charset="0"/>
              </a:rPr>
              <a:t>The Department of Trade, Industry and Competition (DTIC) is still to comment on the Bill. </a:t>
            </a:r>
          </a:p>
          <a:p>
            <a:pPr algn="just">
              <a:lnSpc>
                <a:spcPct val="107000"/>
              </a:lnSpc>
              <a:spcAft>
                <a:spcPts val="800"/>
              </a:spcAft>
            </a:pPr>
            <a:endParaRPr lang="en-ZA" sz="2400" kern="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sz="2400" kern="0" dirty="0">
                <a:effectLst/>
                <a:latin typeface="Arial" panose="020B0604020202020204" pitchFamily="34" charset="0"/>
                <a:ea typeface="Times New Roman" panose="02020603050405020304" pitchFamily="18" charset="0"/>
                <a:cs typeface="Times New Roman" panose="02020603050405020304" pitchFamily="18" charset="0"/>
              </a:rPr>
              <a:t>It is likely that the Bill will have a significant commercial/economic impact which the DTIC might highlight.</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7010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algn="just">
              <a:lnSpc>
                <a:spcPct val="107000"/>
              </a:lnSpc>
              <a:spcAft>
                <a:spcPts val="800"/>
              </a:spcAft>
            </a:pPr>
            <a:r>
              <a:rPr lang="en-ZA" sz="2800" b="1"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Conclusion</a:t>
            </a:r>
            <a:endParaRPr lang="en-ZA"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179512" y="1166906"/>
            <a:ext cx="8748972" cy="4340484"/>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ZA" sz="1800" kern="0" dirty="0">
                <a:effectLst/>
                <a:latin typeface="Arial" panose="020B0604020202020204" pitchFamily="34" charset="0"/>
                <a:ea typeface="Times New Roman" panose="02020603050405020304" pitchFamily="18" charset="0"/>
                <a:cs typeface="Times New Roman" panose="02020603050405020304" pitchFamily="18" charset="0"/>
              </a:rPr>
              <a:t>DALRRD does not agree with the amendment with reasons including commercial/economic issues as </a:t>
            </a:r>
            <a:r>
              <a:rPr lang="en-ZA" sz="1800" kern="0">
                <a:effectLst/>
                <a:latin typeface="Arial" panose="020B0604020202020204" pitchFamily="34" charset="0"/>
                <a:ea typeface="Times New Roman" panose="02020603050405020304" pitchFamily="18" charset="0"/>
                <a:cs typeface="Times New Roman" panose="02020603050405020304" pitchFamily="18" charset="0"/>
              </a:rPr>
              <a:t>well as labour </a:t>
            </a:r>
            <a:r>
              <a:rPr lang="en-ZA" sz="1800" kern="0" dirty="0">
                <a:effectLst/>
                <a:latin typeface="Arial" panose="020B0604020202020204" pitchFamily="34" charset="0"/>
                <a:ea typeface="Times New Roman" panose="02020603050405020304" pitchFamily="18" charset="0"/>
                <a:cs typeface="Times New Roman" panose="02020603050405020304" pitchFamily="18" charset="0"/>
              </a:rPr>
              <a:t>issues; they have provided alternative options while the DTIC is still to comment.</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sz="1800" kern="0" dirty="0">
                <a:effectLst/>
                <a:latin typeface="Arial" panose="020B0604020202020204" pitchFamily="34" charset="0"/>
                <a:ea typeface="Times New Roman" panose="02020603050405020304" pitchFamily="18" charset="0"/>
                <a:cs typeface="Times New Roman" panose="02020603050405020304" pitchFamily="18" charset="0"/>
              </a:rPr>
              <a:t> The Bill will affect the </a:t>
            </a:r>
            <a:r>
              <a:rPr lang="en-ZA" sz="1800" kern="100" dirty="0">
                <a:effectLst/>
                <a:latin typeface="Arial" panose="020B0604020202020204" pitchFamily="34" charset="0"/>
                <a:ea typeface="Calibri" panose="020F0502020204030204" pitchFamily="34" charset="0"/>
                <a:cs typeface="Times New Roman" panose="02020603050405020304" pitchFamily="18" charset="0"/>
              </a:rPr>
              <a:t>Foodstuffs, Cosmetics and Disinfectants Act, 1972 (54 of 1972). </a:t>
            </a:r>
          </a:p>
          <a:p>
            <a:pPr marL="742950" lvl="1" indent="-285750" algn="just">
              <a:lnSpc>
                <a:spcPct val="107000"/>
              </a:lnSpc>
              <a:spcAft>
                <a:spcPts val="800"/>
              </a:spcAft>
              <a:buFont typeface="Arial" panose="020B0604020202020204" pitchFamily="34" charset="0"/>
              <a:buChar char="•"/>
            </a:pPr>
            <a:r>
              <a:rPr lang="en-ZA" kern="100" dirty="0">
                <a:effectLst/>
                <a:latin typeface="Arial" panose="020B0604020202020204" pitchFamily="34" charset="0"/>
                <a:ea typeface="Calibri" panose="020F0502020204030204" pitchFamily="34" charset="0"/>
                <a:cs typeface="Times New Roman" panose="02020603050405020304" pitchFamily="18" charset="0"/>
              </a:rPr>
              <a:t>The major impact will be the enforcement of the Foodstuffs, Cosmetics and Disinfectants Act. </a:t>
            </a:r>
          </a:p>
          <a:p>
            <a:pPr marL="742950" lvl="1" indent="-285750" algn="just">
              <a:lnSpc>
                <a:spcPct val="107000"/>
              </a:lnSpc>
              <a:spcAft>
                <a:spcPts val="800"/>
              </a:spcAft>
              <a:buFont typeface="Arial" panose="020B0604020202020204" pitchFamily="34" charset="0"/>
              <a:buChar char="•"/>
            </a:pPr>
            <a:r>
              <a:rPr lang="en-ZA" b="1" kern="100" dirty="0">
                <a:effectLst/>
                <a:latin typeface="Arial" panose="020B0604020202020204" pitchFamily="34" charset="0"/>
                <a:ea typeface="Calibri" panose="020F0502020204030204" pitchFamily="34" charset="0"/>
                <a:cs typeface="Times New Roman" panose="02020603050405020304" pitchFamily="18" charset="0"/>
              </a:rPr>
              <a:t>However, the main stakeholders that would determine the outcome of the Animal Protection Amendment  Bill are DALRRD and DTIC.</a:t>
            </a:r>
            <a:endParaRPr lang="en-ZA"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sz="1800" kern="100" dirty="0">
                <a:effectLst/>
                <a:latin typeface="Arial" panose="020B0604020202020204" pitchFamily="34" charset="0"/>
                <a:ea typeface="Calibri" panose="020F0502020204030204" pitchFamily="34" charset="0"/>
                <a:cs typeface="Times New Roman" panose="02020603050405020304" pitchFamily="18" charset="0"/>
              </a:rPr>
              <a:t> The Department of Health will support the enforcement of the Animal Protection Act (principal Act that is being amended by the Bill) through the Foodstuffs, Cosmetics and Disinfectants Act whether it be through amendments or regulations.</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726070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51520" y="2070143"/>
            <a:ext cx="8640961"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Arial" pitchFamily="34" charset="0"/>
                <a:ea typeface="Calibri" pitchFamily="34" charset="0"/>
                <a:cs typeface="Arial" pitchFamily="34" charset="0"/>
              </a:rPr>
              <a:t/>
            </a:r>
            <a:br>
              <a:rPr kumimoji="0" lang="en-US" sz="4800" b="1" i="0" u="none" strike="noStrike" cap="none" normalizeH="0" baseline="0" dirty="0">
                <a:ln>
                  <a:noFill/>
                </a:ln>
                <a:solidFill>
                  <a:schemeClr val="tx1"/>
                </a:solidFill>
                <a:effectLst/>
                <a:latin typeface="Arial" pitchFamily="34" charset="0"/>
                <a:ea typeface="Calibri" pitchFamily="34" charset="0"/>
                <a:cs typeface="Arial" pitchFamily="34" charset="0"/>
              </a:rPr>
            </a:br>
            <a:r>
              <a:rPr kumimoji="0" lang="en-US" sz="9600" b="1" i="0" u="none" strike="noStrike" cap="none" normalizeH="0" baseline="0" dirty="0">
                <a:ln>
                  <a:noFill/>
                </a:ln>
                <a:solidFill>
                  <a:srgbClr val="005D28"/>
                </a:solidFill>
                <a:effectLst/>
                <a:latin typeface="Arial" pitchFamily="34" charset="0"/>
                <a:ea typeface="Calibri" pitchFamily="34" charset="0"/>
                <a:cs typeface="Arial" pitchFamily="34" charset="0"/>
              </a:rPr>
              <a:t>Thank you</a:t>
            </a:r>
            <a:endParaRPr kumimoji="0" lang="en-US" sz="9600" b="0" i="0" u="none" strike="noStrike" cap="none" normalizeH="0" baseline="0" dirty="0">
              <a:ln>
                <a:noFill/>
              </a:ln>
              <a:solidFill>
                <a:srgbClr val="005D28"/>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PURPOSE OF THE </a:t>
            </a:r>
            <a:r>
              <a:rPr lang="en-US" sz="2000" b="1" dirty="0">
                <a:solidFill>
                  <a:prstClr val="white"/>
                </a:solidFill>
                <a:latin typeface="Arial" panose="020B0604020202020204" pitchFamily="34" charset="0"/>
                <a:ea typeface="Calibri" panose="020F0502020204030204" pitchFamily="34" charset="0"/>
                <a:cs typeface="Arial" panose="020B0604020202020204" pitchFamily="34" charset="0"/>
              </a:rPr>
              <a:t>PRESENTATION</a:t>
            </a: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ZA" sz="20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0" y="2060848"/>
            <a:ext cx="8928484" cy="4493538"/>
          </a:xfrm>
          <a:prstGeom prst="rect">
            <a:avLst/>
          </a:prstGeom>
          <a:noFill/>
        </p:spPr>
        <p:txBody>
          <a:bodyPr wrap="square">
            <a:spAutoFit/>
          </a:bodyPr>
          <a:lstStyle/>
          <a:p>
            <a:pPr marL="7429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egoe UI" panose="020B0502040204020203" pitchFamily="34" charset="0"/>
            </a:endParaRPr>
          </a:p>
          <a:p>
            <a:pPr marL="457200" marR="0" lvl="0" algn="ctr" defTabSz="914400" rtl="0" eaLnBrk="1" fontAlgn="auto" latinLnBrk="0" hangingPunct="1">
              <a:lnSpc>
                <a:spcPct val="100000"/>
              </a:lnSpc>
              <a:spcBef>
                <a:spcPts val="0"/>
              </a:spcBef>
              <a:spcAft>
                <a:spcPts val="0"/>
              </a:spcAft>
              <a:buClrTx/>
              <a:buSzTx/>
              <a:tabLst/>
              <a:defRPr/>
            </a:pPr>
            <a:r>
              <a:rPr lang="en-ZA" sz="2000" dirty="0">
                <a:solidFill>
                  <a:prstClr val="black"/>
                </a:solidFill>
                <a:latin typeface="Arial" panose="020B0604020202020204" pitchFamily="34" charset="0"/>
                <a:ea typeface="Times New Roman" panose="02020603050405020304" pitchFamily="18" charset="0"/>
                <a:cs typeface="Segoe UI" panose="020B0502040204020203" pitchFamily="34" charset="0"/>
              </a:rPr>
              <a:t>T</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egoe UI" panose="020B0502040204020203" pitchFamily="34" charset="0"/>
              </a:rPr>
              <a:t>he purpose of the </a:t>
            </a:r>
            <a:r>
              <a:rPr lang="en-ZA" sz="2000" dirty="0">
                <a:solidFill>
                  <a:prstClr val="black"/>
                </a:solidFill>
                <a:latin typeface="Arial" panose="020B0604020202020204" pitchFamily="34" charset="0"/>
                <a:ea typeface="Times New Roman" panose="02020603050405020304" pitchFamily="18" charset="0"/>
                <a:cs typeface="Segoe UI" panose="020B0502040204020203" pitchFamily="34" charset="0"/>
              </a:rPr>
              <a:t>presentation</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egoe UI" panose="020B0502040204020203" pitchFamily="34" charset="0"/>
              </a:rPr>
              <a:t> is to provide a brief on the Animal Protection Amendment Bill and the impact on the Department of Health legislation</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rgbClr val="242424"/>
                </a:solidFill>
                <a:effectLst/>
                <a:uLnTx/>
                <a:uFillTx/>
                <a:latin typeface="Arial" panose="020B0604020202020204" pitchFamily="34" charset="0"/>
                <a:ea typeface="Times New Roman" panose="02020603050405020304" pitchFamily="18" charset="0"/>
                <a:cs typeface="+mn-cs"/>
              </a:rPr>
              <a:t> </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94453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3174"/>
            <a:ext cx="7308304" cy="1049562"/>
          </a:xfrm>
          <a:prstGeom prst="rect">
            <a:avLst/>
          </a:prstGeom>
        </p:spPr>
        <p:txBody>
          <a:bodyPr tIns="45720" rIns="91440" bIns="45720" anchor="ctr">
            <a:normAutofit/>
          </a:bodyPr>
          <a:lstStyle/>
          <a:p>
            <a:pPr>
              <a:lnSpc>
                <a:spcPct val="107000"/>
              </a:lnSpc>
              <a:spcAft>
                <a:spcPts val="800"/>
              </a:spcAft>
            </a:pPr>
            <a:r>
              <a:rPr lang="en-ZA" sz="20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Review of the </a:t>
            </a:r>
            <a:r>
              <a:rPr lang="en-US" sz="20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Animals Protection Amendment Bill</a:t>
            </a:r>
            <a:endParaRPr lang="en-Z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0" y="1109829"/>
            <a:ext cx="8928484" cy="4332981"/>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ZA" sz="1600" kern="100" dirty="0">
                <a:effectLst/>
                <a:latin typeface="Arial" panose="020B0604020202020204" pitchFamily="34" charset="0"/>
                <a:ea typeface="Calibri" panose="020F0502020204030204" pitchFamily="34" charset="0"/>
                <a:cs typeface="Times New Roman" panose="02020603050405020304" pitchFamily="18" charset="0"/>
              </a:rPr>
              <a:t>The objective is to amend the Animals Protection Act, 1962, so as to insert a definition for ‘‘cosmetic’’; to provide for a new offence related to the testing of a cosmetic, or part of, or ingredient of a cosmetic, on an animal; and to provide for matters connected therewith.</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US" sz="1600" kern="100" dirty="0">
                <a:effectLst/>
                <a:latin typeface="Arial" panose="020B0604020202020204" pitchFamily="34" charset="0"/>
                <a:ea typeface="Calibri" panose="020F0502020204030204" pitchFamily="34" charset="0"/>
                <a:cs typeface="Times New Roman" panose="02020603050405020304" pitchFamily="18" charset="0"/>
              </a:rPr>
              <a:t>Effects of the Animals Protection Amendment Bill on </a:t>
            </a:r>
            <a:r>
              <a:rPr lang="en-ZA" sz="1600" kern="100" dirty="0">
                <a:effectLst/>
                <a:latin typeface="Arial" panose="020B0604020202020204" pitchFamily="34" charset="0"/>
                <a:ea typeface="Calibri" panose="020F0502020204030204" pitchFamily="34" charset="0"/>
                <a:cs typeface="Times New Roman" panose="02020603050405020304" pitchFamily="18" charset="0"/>
              </a:rPr>
              <a:t>relevant pieces of legislation that are administered by the Department of Health</a:t>
            </a:r>
          </a:p>
          <a:p>
            <a:pPr marL="742950" lvl="1" indent="-285750" algn="just">
              <a:lnSpc>
                <a:spcPct val="107000"/>
              </a:lnSpc>
              <a:spcAft>
                <a:spcPts val="800"/>
              </a:spcAft>
              <a:buFont typeface="Arial" panose="020B0604020202020204" pitchFamily="34" charset="0"/>
              <a:buChar char="•"/>
            </a:pPr>
            <a:r>
              <a:rPr lang="en-ZA" sz="1600" i="1" kern="100" dirty="0">
                <a:effectLst/>
                <a:latin typeface="Arial" panose="020B0604020202020204" pitchFamily="34" charset="0"/>
                <a:ea typeface="Calibri" panose="020F0502020204030204" pitchFamily="34" charset="0"/>
                <a:cs typeface="Times New Roman" panose="02020603050405020304" pitchFamily="18" charset="0"/>
              </a:rPr>
              <a:t>The Foodstuffs, Cosmetics and Disinfectants Act, 1972 (54 of 1972) will be affected as follows (proposed insertion of amendments):</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gn="just">
              <a:lnSpc>
                <a:spcPct val="107000"/>
              </a:lnSpc>
              <a:buFont typeface="Symbol" panose="05050102010706020507" pitchFamily="18" charset="2"/>
              <a:buChar char=""/>
            </a:pPr>
            <a:r>
              <a:rPr lang="en-US" sz="1600" i="1" kern="100" dirty="0">
                <a:effectLst/>
                <a:latin typeface="Arial" panose="020B0604020202020204" pitchFamily="34" charset="0"/>
                <a:ea typeface="Calibri" panose="020F0502020204030204" pitchFamily="34" charset="0"/>
                <a:cs typeface="Times New Roman" panose="02020603050405020304" pitchFamily="18" charset="0"/>
              </a:rPr>
              <a:t>Any person shall be guilty of an offence if he sells</a:t>
            </a:r>
            <a:r>
              <a:rPr lang="en-ZA" sz="1600" i="1" kern="100" dirty="0">
                <a:effectLst/>
                <a:latin typeface="Arial" panose="020B0604020202020204" pitchFamily="34" charset="0"/>
                <a:ea typeface="Calibri" panose="020F0502020204030204" pitchFamily="34" charset="0"/>
                <a:cs typeface="Times New Roman" panose="02020603050405020304" pitchFamily="18" charset="0"/>
              </a:rPr>
              <a:t>, or manufactures any cosmetic, which has been tested on an animal in the Republic.</a:t>
            </a:r>
            <a:endParaRPr lang="en-ZA" sz="16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gn="just">
              <a:lnSpc>
                <a:spcPct val="107000"/>
              </a:lnSpc>
              <a:buFont typeface="Symbol" panose="05050102010706020507" pitchFamily="18" charset="2"/>
              <a:buChar char=""/>
            </a:pPr>
            <a:r>
              <a:rPr lang="en-ZA" sz="1600" i="1" kern="100" dirty="0">
                <a:effectLst/>
                <a:latin typeface="Arial" panose="020B0604020202020204" pitchFamily="34" charset="0"/>
                <a:ea typeface="Calibri" panose="020F0502020204030204" pitchFamily="34" charset="0"/>
                <a:cs typeface="Times New Roman" panose="02020603050405020304" pitchFamily="18" charset="0"/>
              </a:rPr>
              <a:t>The offence shall not apply to the provisions to an ingredient that may be included in a cosmetic, but which was tested on an animal for a purpose that was not related to the use of that ingredient in a cosmetic.</a:t>
            </a:r>
            <a:endParaRPr lang="en-ZA" sz="16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gn="just">
              <a:lnSpc>
                <a:spcPct val="107000"/>
              </a:lnSpc>
              <a:spcAft>
                <a:spcPts val="800"/>
              </a:spcAft>
              <a:buFont typeface="Symbol" panose="05050102010706020507" pitchFamily="18" charset="2"/>
              <a:buChar char=""/>
            </a:pPr>
            <a:r>
              <a:rPr lang="en-ZA" sz="1600" i="1" kern="100" dirty="0">
                <a:effectLst/>
                <a:latin typeface="Arial" panose="020B0604020202020204" pitchFamily="34" charset="0"/>
                <a:ea typeface="Calibri" panose="020F0502020204030204" pitchFamily="34" charset="0"/>
                <a:cs typeface="Times New Roman" panose="02020603050405020304" pitchFamily="18" charset="0"/>
              </a:rPr>
              <a:t>The special defence referred to in subsection (1)(a) (i.e. sale or manufacture of any cosmetic, which has been tested on an animal in the Republic) does not apply to the offence. </a:t>
            </a:r>
            <a:endPar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96399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400" b="1"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Impact of Bill on existing regulatory frameworks.</a:t>
            </a:r>
            <a:endParaRPr kumimoji="0" lang="en-ZA" sz="24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0" y="2060848"/>
            <a:ext cx="8928484" cy="4949432"/>
          </a:xfrm>
          <a:prstGeom prst="rect">
            <a:avLst/>
          </a:prstGeom>
          <a:noFill/>
        </p:spPr>
        <p:txBody>
          <a:bodyPr wrap="square">
            <a:spAutoFit/>
          </a:bodyPr>
          <a:lstStyle/>
          <a:p>
            <a:pPr marL="7429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egoe UI" panose="020B0502040204020203" pitchFamily="34" charset="0"/>
            </a:endParaRPr>
          </a:p>
          <a:p>
            <a:pPr algn="just">
              <a:lnSpc>
                <a:spcPct val="107000"/>
              </a:lnSpc>
              <a:spcAft>
                <a:spcPts val="800"/>
              </a:spcAft>
            </a:pPr>
            <a:r>
              <a:rPr lang="en-ZA" sz="1800" b="1" i="1" kern="100" dirty="0">
                <a:effectLst/>
                <a:latin typeface="Arial" panose="020B0604020202020204" pitchFamily="34" charset="0"/>
                <a:ea typeface="Calibri" panose="020F0502020204030204" pitchFamily="34" charset="0"/>
                <a:cs typeface="Times New Roman" panose="02020603050405020304" pitchFamily="18" charset="0"/>
              </a:rPr>
              <a:t>Impact on existing regulatory frameworks.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ZA" sz="1800" kern="100" dirty="0">
                <a:effectLst/>
                <a:latin typeface="Arial" panose="020B0604020202020204" pitchFamily="34" charset="0"/>
                <a:ea typeface="Calibri" panose="020F0502020204030204" pitchFamily="34" charset="0"/>
                <a:cs typeface="Times New Roman" panose="02020603050405020304" pitchFamily="18" charset="0"/>
              </a:rPr>
              <a:t>The Foodstuffs, Cosmetics and Disinfectants Act, 1972 (54 of 1972) will be impacted as the Act is enforced by </a:t>
            </a:r>
            <a:r>
              <a:rPr lang="en-ZA" sz="1800" kern="100" dirty="0" err="1">
                <a:effectLst/>
                <a:latin typeface="Arial" panose="020B0604020202020204" pitchFamily="34" charset="0"/>
                <a:ea typeface="Calibri" panose="020F0502020204030204" pitchFamily="34" charset="0"/>
                <a:cs typeface="Times New Roman" panose="02020603050405020304" pitchFamily="18" charset="0"/>
              </a:rPr>
              <a:t>DoH</a:t>
            </a:r>
            <a:r>
              <a:rPr lang="en-ZA" sz="1800" kern="100" dirty="0">
                <a:effectLst/>
                <a:latin typeface="Arial" panose="020B0604020202020204" pitchFamily="34" charset="0"/>
                <a:ea typeface="Calibri" panose="020F0502020204030204" pitchFamily="34" charset="0"/>
                <a:cs typeface="Times New Roman" panose="02020603050405020304" pitchFamily="18" charset="0"/>
              </a:rPr>
              <a:t> and Municipalities, by Environmental Health officials.</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ZA"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4180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marL="228600" algn="just">
              <a:lnSpc>
                <a:spcPct val="107000"/>
              </a:lnSpc>
            </a:pPr>
            <a:r>
              <a:rPr lang="en-ZA" sz="20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Position of the National Department of Health</a:t>
            </a:r>
            <a:endParaRPr lang="en-Z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107758" y="1124744"/>
            <a:ext cx="8928484" cy="4527714"/>
          </a:xfrm>
          <a:prstGeom prst="rect">
            <a:avLst/>
          </a:prstGeom>
          <a:noFill/>
        </p:spPr>
        <p:txBody>
          <a:bodyPr wrap="square">
            <a:spAutoFit/>
          </a:bodyPr>
          <a:lstStyle/>
          <a:p>
            <a:pPr marL="7429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egoe UI" panose="020B0502040204020203" pitchFamily="34" charset="0"/>
            </a:endParaRPr>
          </a:p>
          <a:p>
            <a:pPr marL="466090" indent="-285750" algn="just">
              <a:lnSpc>
                <a:spcPct val="107000"/>
              </a:lnSpc>
              <a:buFont typeface="Arial" panose="020B0604020202020204" pitchFamily="34" charset="0"/>
              <a:buChar char="•"/>
            </a:pPr>
            <a:r>
              <a:rPr lang="en-ZA" sz="1800" kern="100" dirty="0">
                <a:effectLst/>
                <a:latin typeface="Arial" panose="020B0604020202020204" pitchFamily="34" charset="0"/>
                <a:ea typeface="Calibri" panose="020F0502020204030204" pitchFamily="34" charset="0"/>
                <a:cs typeface="Times New Roman" panose="02020603050405020304" pitchFamily="18" charset="0"/>
              </a:rPr>
              <a:t>The first ban on animal testing of cosmetics products was started by the European Union. </a:t>
            </a:r>
          </a:p>
          <a:p>
            <a:pPr marL="466090" indent="-285750" algn="just">
              <a:lnSpc>
                <a:spcPct val="107000"/>
              </a:lnSpc>
              <a:buFont typeface="Arial" panose="020B0604020202020204" pitchFamily="34" charset="0"/>
              <a:buChar char="•"/>
            </a:pPr>
            <a:r>
              <a:rPr lang="en-ZA" sz="1800" kern="100" dirty="0">
                <a:effectLst/>
                <a:latin typeface="Arial" panose="020B0604020202020204" pitchFamily="34" charset="0"/>
                <a:ea typeface="Calibri" panose="020F0502020204030204" pitchFamily="34" charset="0"/>
                <a:cs typeface="Times New Roman" panose="02020603050405020304" pitchFamily="18" charset="0"/>
              </a:rPr>
              <a:t>A full ban on both the sale and import of cosmetics that are tested on an animal was done in March 2013 by the European Union. </a:t>
            </a:r>
          </a:p>
          <a:p>
            <a:pPr marL="923290" lvl="1" indent="-285750" algn="just">
              <a:lnSpc>
                <a:spcPct val="107000"/>
              </a:lnSpc>
              <a:buFont typeface="Arial" panose="020B0604020202020204" pitchFamily="34" charset="0"/>
              <a:buChar char="•"/>
            </a:pPr>
            <a:r>
              <a:rPr lang="en-ZA" kern="100" dirty="0">
                <a:effectLst/>
                <a:latin typeface="Arial" panose="020B0604020202020204" pitchFamily="34" charset="0"/>
                <a:ea typeface="Calibri" panose="020F0502020204030204" pitchFamily="34" charset="0"/>
                <a:cs typeface="Times New Roman" panose="02020603050405020304" pitchFamily="18" charset="0"/>
              </a:rPr>
              <a:t>India banned cosmetic testing on animals in 2014. </a:t>
            </a:r>
          </a:p>
          <a:p>
            <a:pPr marL="923290" lvl="1" indent="-285750" algn="just">
              <a:lnSpc>
                <a:spcPct val="107000"/>
              </a:lnSpc>
              <a:buFont typeface="Arial" panose="020B0604020202020204" pitchFamily="34" charset="0"/>
              <a:buChar char="•"/>
            </a:pPr>
            <a:r>
              <a:rPr lang="en-ZA" kern="100" dirty="0">
                <a:effectLst/>
                <a:latin typeface="Arial" panose="020B0604020202020204" pitchFamily="34" charset="0"/>
                <a:ea typeface="Calibri" panose="020F0502020204030204" pitchFamily="34" charset="0"/>
                <a:cs typeface="Times New Roman" panose="02020603050405020304" pitchFamily="18" charset="0"/>
              </a:rPr>
              <a:t>New Zealand prohibited the use of animals for tests of cosmetic products since May 2015. </a:t>
            </a:r>
          </a:p>
          <a:p>
            <a:pPr marL="923290" lvl="1" indent="-285750" algn="just">
              <a:lnSpc>
                <a:spcPct val="107000"/>
              </a:lnSpc>
              <a:buFont typeface="Arial" panose="020B0604020202020204" pitchFamily="34" charset="0"/>
              <a:buChar char="•"/>
            </a:pPr>
            <a:r>
              <a:rPr lang="en-ZA" kern="100" dirty="0">
                <a:effectLst/>
                <a:latin typeface="Arial" panose="020B0604020202020204" pitchFamily="34" charset="0"/>
                <a:ea typeface="Calibri" panose="020F0502020204030204" pitchFamily="34" charset="0"/>
                <a:cs typeface="Times New Roman" panose="02020603050405020304" pitchFamily="18" charset="0"/>
              </a:rPr>
              <a:t>Countries like Israel, Norway, Brazil, South Korea also banned cosmetic testing on animals. </a:t>
            </a:r>
          </a:p>
          <a:p>
            <a:pPr marL="466090" indent="-285750" algn="just">
              <a:lnSpc>
                <a:spcPct val="107000"/>
              </a:lnSpc>
              <a:buFont typeface="Arial" panose="020B0604020202020204" pitchFamily="34" charset="0"/>
              <a:buChar char="•"/>
            </a:pPr>
            <a:r>
              <a:rPr lang="en-ZA" kern="100" dirty="0">
                <a:effectLst/>
                <a:latin typeface="Arial" panose="020B0604020202020204" pitchFamily="34" charset="0"/>
                <a:ea typeface="Calibri" panose="020F0502020204030204" pitchFamily="34" charset="0"/>
                <a:cs typeface="Times New Roman" panose="02020603050405020304" pitchFamily="18" charset="0"/>
              </a:rPr>
              <a:t>Many countries are trying to bring new regulations, amendments related to use of animals in cosmetic preparation - This move will protect the animals from unnecessary suffering all over the world.</a:t>
            </a:r>
            <a:r>
              <a:rPr lang="en-ZA" sz="1800" b="1" kern="1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b="1" kern="100" dirty="0">
                <a:effectLst/>
                <a:latin typeface="Arial" panose="020B0604020202020204" pitchFamily="34" charset="0"/>
                <a:ea typeface="Calibri" panose="020F0502020204030204" pitchFamily="34" charset="0"/>
                <a:cs typeface="Times New Roman" panose="02020603050405020304" pitchFamily="18" charset="0"/>
              </a:rPr>
              <a:t>In reviewing the Bill, it was necessary to understand the position of the DALRRD and </a:t>
            </a:r>
            <a:r>
              <a:rPr lang="en-ZA" sz="1800" b="1" kern="0" dirty="0">
                <a:effectLst/>
                <a:latin typeface="Arial" panose="020B0604020202020204" pitchFamily="34" charset="0"/>
                <a:ea typeface="Times New Roman" panose="02020603050405020304" pitchFamily="18" charset="0"/>
                <a:cs typeface="Times New Roman" panose="02020603050405020304" pitchFamily="18" charset="0"/>
              </a:rPr>
              <a:t>Department of Trade, Industry and Competition (DTIC)</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13199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marL="457200" algn="just">
              <a:lnSpc>
                <a:spcPct val="107000"/>
              </a:lnSpc>
              <a:spcAft>
                <a:spcPts val="800"/>
              </a:spcAft>
            </a:pPr>
            <a:r>
              <a:rPr lang="en-ZA" sz="18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Department of Agriculture, Land Reform and Rural development’s comments on the Bill (1)</a:t>
            </a:r>
            <a:endParaRPr lang="en-Z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179512" y="1166906"/>
            <a:ext cx="8748972" cy="3559949"/>
          </a:xfrm>
          <a:prstGeom prst="rect">
            <a:avLst/>
          </a:prstGeom>
          <a:noFill/>
        </p:spPr>
        <p:txBody>
          <a:bodyPr wrap="square">
            <a:spAutoFit/>
          </a:bodyPr>
          <a:lstStyle/>
          <a:p>
            <a:pPr marL="342900" lvl="0" indent="-342900">
              <a:spcAft>
                <a:spcPts val="800"/>
              </a:spcAft>
              <a:buFont typeface="Arial" panose="020B0604020202020204" pitchFamily="34" charset="0"/>
              <a:buChar char="•"/>
              <a:tabLst>
                <a:tab pos="457200" algn="l"/>
              </a:tabLs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definition includes products that are meant to improve the quality of life of the users (personal care and wellbeing) and should not be considered as beautifying products, such as:</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spcAft>
                <a:spcPts val="800"/>
              </a:spcAft>
              <a:buFont typeface="Courier New" panose="02070309020205020404" pitchFamily="49" charset="0"/>
              <a:buChar char="o"/>
              <a:tabLst>
                <a:tab pos="914400" algn="l"/>
              </a:tabLs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Protecting the skin and health, </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spcAft>
                <a:spcPts val="800"/>
              </a:spcAft>
              <a:buFont typeface="Courier New" panose="02070309020205020404" pitchFamily="49" charset="0"/>
              <a:buChar char="o"/>
              <a:tabLst>
                <a:tab pos="914400" algn="l"/>
              </a:tabLs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Improving feminine hygiene, and</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spcAft>
                <a:spcPts val="800"/>
              </a:spcAft>
              <a:buFont typeface="Courier New" panose="02070309020205020404" pitchFamily="49" charset="0"/>
              <a:buChar char="o"/>
              <a:tabLst>
                <a:tab pos="914400" algn="l"/>
              </a:tabLs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Correcting unpleasant body </a:t>
            </a:r>
            <a:r>
              <a:rPr lang="en-US" sz="16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odour</a:t>
            </a: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800"/>
              </a:spcAft>
              <a:buFont typeface="Arial" panose="020B0604020202020204" pitchFamily="34" charset="0"/>
              <a:buChar char="•"/>
            </a:pPr>
            <a:r>
              <a:rPr lang="en-ZA" sz="1600" kern="100" dirty="0">
                <a:effectLst/>
                <a:latin typeface="Arial" panose="020B0604020202020204" pitchFamily="34" charset="0"/>
                <a:ea typeface="Calibri" panose="020F0502020204030204" pitchFamily="34" charset="0"/>
                <a:cs typeface="Arial" panose="020B0604020202020204" pitchFamily="34" charset="0"/>
              </a:rPr>
              <a:t> </a:t>
            </a: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sub-section (1)(</a:t>
            </a:r>
            <a:r>
              <a:rPr lang="en-US" sz="16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 testing on an animal of an ingredient that may be included in a cosmetic, shall not constitute an offence where that testing is for a purpose unrelated to the use of that ingredient in </a:t>
            </a: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cosmetic.’’.</a:t>
            </a:r>
          </a:p>
          <a:p>
            <a:pPr marL="742950" lvl="1" indent="-285750" algn="just">
              <a:spcAft>
                <a:spcPts val="800"/>
              </a:spcAft>
              <a:buFont typeface="Arial" panose="020B0604020202020204" pitchFamily="34" charset="0"/>
              <a:buChar char="•"/>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There is a possibility of bypassing this provision by applying to test an ingredient as a medicine, however, with a hidden intention of using the outcomes thereof to determine the usage of such a product as a cosmetic. </a:t>
            </a:r>
            <a:endParaRPr kumimoji="0" lang="en-US" sz="160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9890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marL="457200" algn="just">
              <a:lnSpc>
                <a:spcPct val="107000"/>
              </a:lnSpc>
              <a:spcAft>
                <a:spcPts val="800"/>
              </a:spcAft>
            </a:pPr>
            <a:r>
              <a:rPr lang="en-ZA" sz="18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Department of Agriculture, Land Reform and Rural development’s comments on the Bill (2)</a:t>
            </a:r>
            <a:endParaRPr lang="en-Z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179512" y="1166906"/>
            <a:ext cx="8748972" cy="5442900"/>
          </a:xfrm>
          <a:prstGeom prst="rect">
            <a:avLst/>
          </a:prstGeom>
          <a:noFill/>
        </p:spPr>
        <p:txBody>
          <a:bodyPr wrap="square">
            <a:spAutoFit/>
          </a:bodyPr>
          <a:lstStyle/>
          <a:p>
            <a:pPr marL="342900" lvl="0" indent="-342900" algn="just">
              <a:lnSpc>
                <a:spcPct val="107000"/>
              </a:lnSpc>
              <a:spcAft>
                <a:spcPts val="800"/>
              </a:spcAft>
              <a:buFont typeface="Arial" panose="020B0604020202020204" pitchFamily="34" charset="0"/>
              <a:buChar char="•"/>
              <a:tabLst>
                <a:tab pos="457200" algn="l"/>
              </a:tabLst>
            </a:pPr>
            <a:r>
              <a:rPr lang="en-US" sz="1600" kern="1200" dirty="0">
                <a:effectLst/>
                <a:latin typeface="Arial" panose="020B0604020202020204" pitchFamily="34" charset="0"/>
                <a:ea typeface="Times New Roman" panose="02020603050405020304" pitchFamily="18" charset="0"/>
                <a:cs typeface="Times New Roman" panose="02020603050405020304" pitchFamily="18" charset="0"/>
              </a:rPr>
              <a:t>The Cosmetics industry in South Africa directly employs around 60 000 people (this does not include employment at retail).</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kern="1200" dirty="0">
                <a:effectLst/>
                <a:latin typeface="Arial" panose="020B0604020202020204" pitchFamily="34" charset="0"/>
                <a:ea typeface="Times New Roman" panose="02020603050405020304" pitchFamily="18" charset="0"/>
                <a:cs typeface="Times New Roman" panose="02020603050405020304" pitchFamily="18" charset="0"/>
              </a:rPr>
              <a:t>The industry contributes 0.1% to the GDP.</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Total size of beauty industry in S.A. = R25 billion at Retail Value  (2020)  &amp; R19 billion at Manufacturing level (includes Cosmetics, aerosols, roll-ons and personal care)</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The South African beauty industry furnishes 150 000 stores; Multinationals dominate the beauty and personal care industry. </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Over the last two years the cosmetics industry has experienced an estimated compound annual growth rate of 4.6% and is expected to grow annually by 3.94% (2023-2027).</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b="1" kern="1200" dirty="0">
                <a:effectLst/>
                <a:latin typeface="Arial" panose="020B0604020202020204" pitchFamily="34" charset="0"/>
                <a:ea typeface="Times New Roman" panose="02020603050405020304" pitchFamily="18" charset="0"/>
                <a:cs typeface="Times New Roman" panose="02020603050405020304" pitchFamily="18" charset="0"/>
              </a:rPr>
              <a:t>There is currently no technology and expertise in South Africa for alternative methods of testing of cosmetics.</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b="1" kern="1200" dirty="0">
                <a:effectLst/>
                <a:latin typeface="Arial" panose="020B0604020202020204" pitchFamily="34" charset="0"/>
                <a:ea typeface="Times New Roman" panose="02020603050405020304" pitchFamily="18" charset="0"/>
                <a:cs typeface="Times New Roman" panose="02020603050405020304" pitchFamily="18" charset="0"/>
              </a:rPr>
              <a:t>In the absence of technology and expertise, a ban will result in South African companies having to test cosmetics outside of South Africa, at an additional cost and may not be competitive when compared to multinational companies</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Arial" panose="020B0604020202020204" pitchFamily="34" charset="0"/>
              <a:buChar char="•"/>
              <a:tabLst>
                <a:tab pos="457200" algn="l"/>
              </a:tabLst>
            </a:pPr>
            <a:endPar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800"/>
              </a:spcAft>
              <a:buFont typeface="Arial" panose="020B0604020202020204" pitchFamily="34" charset="0"/>
              <a:buChar char="•"/>
              <a:tabLst>
                <a:tab pos="457200" algn="l"/>
              </a:tabLst>
            </a:pPr>
            <a:endPar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800"/>
              </a:spcAft>
              <a:buFont typeface="Arial" panose="020B0604020202020204" pitchFamily="34" charset="0"/>
              <a:buChar char="•"/>
              <a:tabLst>
                <a:tab pos="457200" algn="l"/>
              </a:tabLs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sz="160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8262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algn="just">
              <a:lnSpc>
                <a:spcPct val="107000"/>
              </a:lnSpc>
              <a:spcAft>
                <a:spcPts val="800"/>
              </a:spcAft>
            </a:pPr>
            <a:r>
              <a:rPr lang="en-ZA" sz="2800" b="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Recommendations from DALRRD (1)</a:t>
            </a:r>
            <a:endParaRPr lang="en-ZA" sz="28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107504" y="1006029"/>
            <a:ext cx="8748972" cy="4845942"/>
          </a:xfrm>
          <a:prstGeom prst="rect">
            <a:avLst/>
          </a:prstGeom>
          <a:noFill/>
        </p:spPr>
        <p:txBody>
          <a:bodyPr wrap="square">
            <a:spAutoFit/>
          </a:bodyPr>
          <a:lstStyle/>
          <a:p>
            <a:pPr algn="just">
              <a:lnSpc>
                <a:spcPct val="107000"/>
              </a:lnSpc>
              <a:spcAft>
                <a:spcPts val="800"/>
              </a:spcAf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Portfolio Committee is advised to consider alternative approaches to the ban on the testing as follows:</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arenR"/>
              <a:tabLst>
                <a:tab pos="457200" algn="l"/>
              </a:tabLs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adoption of the 3R- principles on the usage of animals in experiments. The 3 Rs are: i.e. Replacement, Reduction, and Refinement.</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07000"/>
              </a:lnSpc>
              <a:spcAft>
                <a:spcPts val="800"/>
              </a:spcAft>
            </a:pPr>
            <a:r>
              <a:rPr lang="en-US" sz="1600" b="1" kern="0" dirty="0">
                <a:effectLst/>
                <a:latin typeface="Arial" panose="020B0604020202020204" pitchFamily="34" charset="0"/>
                <a:ea typeface="Times New Roman" panose="02020603050405020304" pitchFamily="18" charset="0"/>
                <a:cs typeface="Arial" panose="020B0604020202020204" pitchFamily="34" charset="0"/>
              </a:rPr>
              <a:t>The amendment or development of legislation as follows:</a:t>
            </a:r>
            <a:endParaRPr lang="en-ZA" sz="1600" b="1"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1600" b="1" kern="0" dirty="0">
                <a:effectLst/>
                <a:latin typeface="Arial" panose="020B0604020202020204" pitchFamily="34" charset="0"/>
                <a:ea typeface="Times New Roman" panose="02020603050405020304" pitchFamily="18" charset="0"/>
                <a:cs typeface="Arial" panose="020B0604020202020204" pitchFamily="34" charset="0"/>
              </a:rPr>
              <a:t>First option</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Arial" panose="020B0604020202020204" pitchFamily="34" charset="0"/>
              <a:buChar char="•"/>
              <a:tabLst>
                <a:tab pos="630555" algn="l"/>
              </a:tabLst>
            </a:pPr>
            <a:r>
              <a:rPr lang="en-US" sz="1600" kern="0" dirty="0">
                <a:effectLst/>
                <a:latin typeface="Arial" panose="020B0604020202020204" pitchFamily="34" charset="0"/>
                <a:ea typeface="Times New Roman" panose="02020603050405020304" pitchFamily="18" charset="0"/>
                <a:cs typeface="Arial" panose="020B0604020202020204" pitchFamily="34" charset="0"/>
              </a:rPr>
              <a:t>To amend the Animals Protection Act by the inclusion of the following clauses:</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spcAft>
                <a:spcPts val="800"/>
              </a:spcAft>
              <a:buFont typeface="Arial" panose="020B0604020202020204" pitchFamily="34" charset="0"/>
              <a:buChar char="•"/>
            </a:pPr>
            <a:r>
              <a:rPr lang="en-US" sz="1600" i="1" kern="0" dirty="0">
                <a:effectLst/>
                <a:latin typeface="Arial" panose="020B0604020202020204" pitchFamily="34" charset="0"/>
                <a:ea typeface="Times New Roman" panose="02020603050405020304" pitchFamily="18" charset="0"/>
                <a:cs typeface="Arial" panose="020B0604020202020204" pitchFamily="34" charset="0"/>
              </a:rPr>
              <a:t>Any person intending to test an ingredient on an animal for use as a cosmetic, must apply to the Minister for permission to conduct such testing.</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spcAft>
                <a:spcPts val="800"/>
              </a:spcAft>
              <a:buFont typeface="Arial" panose="020B0604020202020204" pitchFamily="34" charset="0"/>
              <a:buChar char="•"/>
            </a:pPr>
            <a:r>
              <a:rPr lang="en-US" sz="1600" i="1" kern="0" dirty="0">
                <a:effectLst/>
                <a:latin typeface="Arial" panose="020B0604020202020204" pitchFamily="34" charset="0"/>
                <a:ea typeface="Times New Roman" panose="02020603050405020304" pitchFamily="18" charset="0"/>
                <a:cs typeface="Arial" panose="020B0604020202020204" pitchFamily="34" charset="0"/>
              </a:rPr>
              <a:t>The Minister must subject such an application to an independent panel of experts in animal ethics which shall include at least one veterinarian with expertise in animal welfare.</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a:p>
            <a:pPr marL="1143000" lvl="2" indent="-228600" algn="just">
              <a:lnSpc>
                <a:spcPct val="107000"/>
              </a:lnSpc>
              <a:spcAft>
                <a:spcPts val="800"/>
              </a:spcAft>
              <a:buFont typeface="Arial" panose="020B0604020202020204" pitchFamily="34" charset="0"/>
              <a:buChar char="•"/>
            </a:pPr>
            <a:r>
              <a:rPr lang="en-US" sz="1600" i="1" kern="0" dirty="0">
                <a:effectLst/>
                <a:latin typeface="Arial" panose="020B0604020202020204" pitchFamily="34" charset="0"/>
                <a:ea typeface="Times New Roman" panose="02020603050405020304" pitchFamily="18" charset="0"/>
                <a:cs typeface="Arial" panose="020B0604020202020204" pitchFamily="34" charset="0"/>
              </a:rPr>
              <a:t>The applicant must provide reasons as to why alternative methods of testing are not desirable.</a:t>
            </a:r>
            <a:endParaRPr lang="en-ZA" sz="16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286391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333374" y="3174"/>
            <a:ext cx="6536457" cy="1049562"/>
          </a:xfrm>
          <a:prstGeom prst="rect">
            <a:avLst/>
          </a:prstGeom>
        </p:spPr>
        <p:txBody>
          <a:bodyPr tIns="45720" rIns="91440" bIns="45720" anchor="ctr">
            <a:normAutofit/>
          </a:bodyPr>
          <a:lstStyle/>
          <a:p>
            <a:pPr algn="just">
              <a:lnSpc>
                <a:spcPct val="107000"/>
              </a:lnSpc>
              <a:spcAft>
                <a:spcPts val="800"/>
              </a:spcAft>
            </a:pPr>
            <a:r>
              <a:rPr lang="en-ZA" sz="2800" b="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Recommendations from DALRRD (2)</a:t>
            </a:r>
            <a:endParaRPr lang="en-ZA" sz="28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xmlns="" id="{26085D5F-8376-3BC0-2234-91449730E0F3}"/>
              </a:ext>
            </a:extLst>
          </p:cNvPr>
          <p:cNvSpPr txBox="1"/>
          <p:nvPr/>
        </p:nvSpPr>
        <p:spPr>
          <a:xfrm>
            <a:off x="179512" y="1166906"/>
            <a:ext cx="8748972" cy="4350422"/>
          </a:xfrm>
          <a:prstGeom prst="rect">
            <a:avLst/>
          </a:prstGeom>
          <a:noFill/>
        </p:spPr>
        <p:txBody>
          <a:bodyPr wrap="square">
            <a:spAutoFit/>
          </a:bodyPr>
          <a:lstStyle/>
          <a:p>
            <a:pPr marL="342900" lvl="0" indent="-342900" algn="just">
              <a:lnSpc>
                <a:spcPct val="107000"/>
              </a:lnSpc>
              <a:spcAft>
                <a:spcPts val="800"/>
              </a:spcAft>
              <a:buFont typeface="Arial" panose="020B0604020202020204" pitchFamily="34" charset="0"/>
              <a:buChar char="•"/>
              <a:tabLst>
                <a:tab pos="457200" algn="l"/>
              </a:tabLst>
            </a:pPr>
            <a:r>
              <a:rPr lang="en-US" sz="1600" b="1" kern="0" dirty="0">
                <a:effectLst/>
                <a:latin typeface="Arial" panose="020B0604020202020204" pitchFamily="34" charset="0"/>
                <a:ea typeface="Times New Roman" panose="02020603050405020304" pitchFamily="18" charset="0"/>
                <a:cs typeface="Times New Roman" panose="02020603050405020304" pitchFamily="18" charset="0"/>
              </a:rPr>
              <a:t>Second option</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Arial" panose="020B0604020202020204" pitchFamily="34" charset="0"/>
              <a:buChar char="•"/>
              <a:tabLst>
                <a:tab pos="9144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To develop regulations under the Animals Protection Act to address the testing of cosmetics on animals.</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Arial" panose="020B0604020202020204" pitchFamily="34" charset="0"/>
              <a:buChar char="•"/>
              <a:tabLst>
                <a:tab pos="9144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Section 10 of Animal Protection Act provides as follows:</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Font typeface="+mj-lt"/>
              <a:buAutoNum type="arabicParenBoth"/>
              <a:tabLst>
                <a:tab pos="1260475"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The Minister may make regulations relating to-  </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800"/>
              </a:spcAft>
              <a:buFont typeface="+mj-lt"/>
              <a:buAutoNum type="alphaLcParenBoth"/>
              <a:tabLst>
                <a:tab pos="18288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800"/>
              </a:spcAft>
              <a:buFont typeface="+mj-lt"/>
              <a:buAutoNum type="alphaLcParenBoth"/>
              <a:tabLst>
                <a:tab pos="18288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any other reasonable requirements which may be necessary to prevent cruelty to or suffering of any animal; </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800"/>
              </a:spcAft>
              <a:buFont typeface="+mj-lt"/>
              <a:buAutoNum type="alphaLcParenBoth"/>
              <a:tabLst>
                <a:tab pos="18288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800"/>
              </a:spcAft>
              <a:buFont typeface="+mj-lt"/>
              <a:buAutoNum type="alphaLcParenBoth"/>
              <a:tabLst>
                <a:tab pos="1828800" algn="l"/>
              </a:tabLst>
            </a:pPr>
            <a:r>
              <a:rPr lang="en-US" sz="1600" kern="0" dirty="0">
                <a:effectLst/>
                <a:latin typeface="Arial" panose="020B0604020202020204" pitchFamily="34" charset="0"/>
                <a:ea typeface="Times New Roman" panose="02020603050405020304" pitchFamily="18" charset="0"/>
                <a:cs typeface="Times New Roman" panose="02020603050405020304" pitchFamily="18" charset="0"/>
              </a:rPr>
              <a:t>generally such matters as are required for the better carrying out of the objects and purposes of this Act. </a:t>
            </a: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800"/>
              </a:spcAft>
              <a:buFont typeface="+mj-lt"/>
              <a:buAutoNum type="alphaLcParenBoth"/>
              <a:tabLst>
                <a:tab pos="1828800" algn="l"/>
              </a:tabLst>
            </a:pP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782010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864BF53553964EB9AE724018521032" ma:contentTypeVersion="15" ma:contentTypeDescription="Create a new document." ma:contentTypeScope="" ma:versionID="b69fdbfae9110e62c274eadac3605114">
  <xsd:schema xmlns:xsd="http://www.w3.org/2001/XMLSchema" xmlns:xs="http://www.w3.org/2001/XMLSchema" xmlns:p="http://schemas.microsoft.com/office/2006/metadata/properties" xmlns:ns3="2fb64681-b4d7-4bef-adbd-96bdc9f54131" xmlns:ns4="da9e54a9-bd1a-4155-ab8a-710f2ad3e90b" targetNamespace="http://schemas.microsoft.com/office/2006/metadata/properties" ma:root="true" ma:fieldsID="f56dc7aa9f36742c9f031ebab72b8aa0" ns3:_="" ns4:_="">
    <xsd:import namespace="2fb64681-b4d7-4bef-adbd-96bdc9f54131"/>
    <xsd:import namespace="da9e54a9-bd1a-4155-ab8a-710f2ad3e90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b64681-b4d7-4bef-adbd-96bdc9f541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9e54a9-bd1a-4155-ab8a-710f2ad3e90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fb64681-b4d7-4bef-adbd-96bdc9f54131" xsi:nil="true"/>
  </documentManagement>
</p:properties>
</file>

<file path=customXml/itemProps1.xml><?xml version="1.0" encoding="utf-8"?>
<ds:datastoreItem xmlns:ds="http://schemas.openxmlformats.org/officeDocument/2006/customXml" ds:itemID="{7FBEF266-FA1A-4A41-B500-1C984F9932E5}">
  <ds:schemaRefs>
    <ds:schemaRef ds:uri="http://schemas.microsoft.com/sharepoint/v3/contenttype/forms"/>
  </ds:schemaRefs>
</ds:datastoreItem>
</file>

<file path=customXml/itemProps2.xml><?xml version="1.0" encoding="utf-8"?>
<ds:datastoreItem xmlns:ds="http://schemas.openxmlformats.org/officeDocument/2006/customXml" ds:itemID="{ADEC7FC2-C28D-449C-8110-A85CAE0FC7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b64681-b4d7-4bef-adbd-96bdc9f54131"/>
    <ds:schemaRef ds:uri="da9e54a9-bd1a-4155-ab8a-710f2ad3e9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9BB0FC-48E4-4913-BABA-61F386C6237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fb64681-b4d7-4bef-adbd-96bdc9f54131"/>
    <ds:schemaRef ds:uri="da9e54a9-bd1a-4155-ab8a-710f2ad3e90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TotalTime>
  <Words>887</Words>
  <Application>Microsoft Office PowerPoint</Application>
  <PresentationFormat>On-screen Show (4:3)</PresentationFormat>
  <Paragraphs>119</Paragraphs>
  <Slides>12</Slides>
  <Notes>11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Office Theme</vt:lpstr>
      <vt:lpstr>Custom Design</vt:lpstr>
      <vt:lpstr>1_Custom Design</vt:lpstr>
      <vt:lpstr>1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USER</cp:lastModifiedBy>
  <cp:revision>248</cp:revision>
  <dcterms:created xsi:type="dcterms:W3CDTF">2013-10-17T06:13:57Z</dcterms:created>
  <dcterms:modified xsi:type="dcterms:W3CDTF">2023-06-06T12:51:02Z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0x0101008B864BF53553964EB9AE724018521032</vt:lpwstr>
  </property>
</Properties>
</file>