
<file path=[Content_Types].xml><?xml version="1.0" encoding="utf-8"?>
<Types xmlns="http://schemas.openxmlformats.org/package/2006/content-types">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sldIdLst>
    <p:sldId id="1442" r:id="rId5"/>
    <p:sldId id="1510" r:id="rId6"/>
    <p:sldId id="1514" r:id="rId7"/>
    <p:sldId id="1578" r:id="rId8"/>
    <p:sldId id="1585" r:id="rId9"/>
    <p:sldId id="1519" r:id="rId10"/>
    <p:sldId id="1577" r:id="rId11"/>
    <p:sldId id="1522" r:id="rId12"/>
    <p:sldId id="1520" r:id="rId13"/>
    <p:sldId id="1521" r:id="rId14"/>
    <p:sldId id="1584" r:id="rId15"/>
    <p:sldId id="1579" r:id="rId16"/>
    <p:sldId id="1580" r:id="rId17"/>
    <p:sldId id="1528" r:id="rId18"/>
    <p:sldId id="1582" r:id="rId19"/>
    <p:sldId id="1525" r:id="rId20"/>
    <p:sldId id="1581" r:id="rId21"/>
    <p:sldId id="1511" r:id="rId22"/>
    <p:sldId id="1583" r:id="rId23"/>
    <p:sldId id="14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7D5C76-BB57-95F6-2D1F-4C3250892A48}" name="Santie Roy" initials="SR" userId="S::santie.roy@westerncape.gov.za::6205e2f6-97ad-44da-aa08-b542d64c7823" providerId="AD"/>
  <p188:author id="{CDD9EFAC-95D4-E880-84D1-266059685234}" name="Laura Angeletti-du Toit" initials="LT" userId="S::laura.angeletti-dutoit@westerncape.gov.za::a5e81d13-753c-49d4-a8ca-462976e205f2" providerId="AD"/>
  <p188:author id="{2A3113C4-4868-D347-663C-16C91CC194D8}" name="Milne Van Leeuwen" initials="ML" userId="S::milne.vanleeuwen@westerncape.gov.za::dca9ac2f-a700-4c3b-b0d8-35c9c869aa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001484"/>
    <a:srgbClr val="003398"/>
    <a:srgbClr val="A6A6A6"/>
    <a:srgbClr val="71A1A7"/>
    <a:srgbClr val="D5E3E5"/>
    <a:srgbClr val="DFF0CB"/>
    <a:srgbClr val="CBDFEF"/>
    <a:srgbClr val="EBF2F3"/>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20</a:t>
            </a:fld>
            <a:endParaRPr lang="en-US"/>
          </a:p>
        </p:txBody>
      </p:sp>
    </p:spTree>
    <p:extLst>
      <p:ext uri="{BB962C8B-B14F-4D97-AF65-F5344CB8AC3E}">
        <p14:creationId xmlns:p14="http://schemas.microsoft.com/office/powerpoint/2010/main" xmlns="" val="256719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a:t>Name.Surname@westerncape.gov.za</a:t>
            </a:r>
            <a:endParaRPr lang="en-GB"/>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a:solidFill>
                  <a:prstClr val="white"/>
                </a:solidFill>
                <a:ea typeface="+mj-ea"/>
                <a:cs typeface="+mj-cs"/>
              </a:rPr>
              <a:t>Contact Us</a:t>
            </a:r>
            <a:endParaRPr lang="en-GB" sz="240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a:bodyPr>
          <a:lstStyle/>
          <a:p>
            <a:r>
              <a:rPr lang="en-ZA" sz="3600" b="1" dirty="0">
                <a:latin typeface="Century Gothic"/>
              </a:rPr>
              <a:t>Knysna Hornlee Clinic Project</a:t>
            </a:r>
            <a:endParaRPr lang="en-ZA" sz="3600" b="1" dirty="0"/>
          </a:p>
          <a:p>
            <a:r>
              <a:rPr lang="en-ZA" sz="3200" dirty="0">
                <a:latin typeface="Century Gothic"/>
              </a:rPr>
              <a:t>Standing Committee on Health &amp; Wellness</a:t>
            </a:r>
            <a:endParaRPr lang="en-ZA" sz="32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a:solidFill>
                  <a:schemeClr val="bg1"/>
                </a:solidFill>
              </a:rPr>
              <a:t>2 June 2023</a:t>
            </a:r>
          </a:p>
        </p:txBody>
      </p:sp>
      <p:sp>
        <p:nvSpPr>
          <p:cNvPr id="4" name="TextBox 3">
            <a:extLst>
              <a:ext uri="{FF2B5EF4-FFF2-40B4-BE49-F238E27FC236}">
                <a16:creationId xmlns:a16="http://schemas.microsoft.com/office/drawing/2014/main" xmlns="" id="{2E5602CD-A313-43E5-8AB4-3FEDB048D88F}"/>
              </a:ext>
            </a:extLst>
          </p:cNvPr>
          <p:cNvSpPr txBox="1"/>
          <p:nvPr/>
        </p:nvSpPr>
        <p:spPr>
          <a:xfrm>
            <a:off x="7740526" y="2675324"/>
            <a:ext cx="3828082" cy="369332"/>
          </a:xfrm>
          <a:prstGeom prst="rect">
            <a:avLst/>
          </a:prstGeom>
          <a:noFill/>
        </p:spPr>
        <p:txBody>
          <a:bodyPr wrap="square" rtlCol="0">
            <a:spAutoFit/>
          </a:bodyPr>
          <a:lstStyle/>
          <a:p>
            <a:pPr algn="r"/>
            <a:r>
              <a:rPr lang="en-ZA">
                <a:solidFill>
                  <a:schemeClr val="bg1"/>
                </a:solidFill>
              </a:rPr>
              <a:t>Health and Wellness</a:t>
            </a:r>
          </a:p>
        </p:txBody>
      </p:sp>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solidFill>
                  <a:srgbClr val="242852"/>
                </a:solidFill>
                <a:latin typeface="Century Gothic"/>
              </a:rPr>
              <a:t>Project Timelines (1) </a:t>
            </a:r>
            <a:endParaRPr lang="en-ZA" dirty="0">
              <a:solidFill>
                <a:srgbClr val="FF0000"/>
              </a:solidFill>
              <a:latin typeface="Century Gothic"/>
            </a:endParaRPr>
          </a:p>
        </p:txBody>
      </p:sp>
      <p:sp>
        <p:nvSpPr>
          <p:cNvPr id="3" name="TextBox 2">
            <a:extLst>
              <a:ext uri="{FF2B5EF4-FFF2-40B4-BE49-F238E27FC236}">
                <a16:creationId xmlns:a16="http://schemas.microsoft.com/office/drawing/2014/main" xmlns="" id="{870E10F3-6FC1-29DA-FB53-64198135B70C}"/>
              </a:ext>
            </a:extLst>
          </p:cNvPr>
          <p:cNvSpPr txBox="1"/>
          <p:nvPr/>
        </p:nvSpPr>
        <p:spPr>
          <a:xfrm>
            <a:off x="389112" y="1030911"/>
            <a:ext cx="11705284" cy="5025671"/>
          </a:xfrm>
          <a:prstGeom prst="rect">
            <a:avLst/>
          </a:prstGeom>
          <a:noFill/>
        </p:spPr>
        <p:txBody>
          <a:bodyPr wrap="square" lIns="91440" tIns="45720" rIns="91440" bIns="45720" anchor="t">
            <a:spAutoFit/>
          </a:bodyPr>
          <a:lstStyle/>
          <a:p>
            <a:pPr marL="285750" indent="-285750">
              <a:lnSpc>
                <a:spcPct val="150000"/>
              </a:lnSpc>
              <a:buFont typeface="Courier New"/>
              <a:buChar char="o"/>
            </a:pPr>
            <a:r>
              <a:rPr lang="en-US" dirty="0"/>
              <a:t>The Project Request for the replacement was received from Rural Health Service in July 2019.</a:t>
            </a:r>
          </a:p>
          <a:p>
            <a:pPr>
              <a:lnSpc>
                <a:spcPct val="150000"/>
              </a:lnSpc>
            </a:pPr>
            <a:endParaRPr lang="en-US" dirty="0"/>
          </a:p>
          <a:p>
            <a:pPr marL="285750" indent="-285750">
              <a:lnSpc>
                <a:spcPct val="150000"/>
              </a:lnSpc>
              <a:buFont typeface="Courier New"/>
              <a:buChar char="o"/>
            </a:pPr>
            <a:r>
              <a:rPr lang="en-US" dirty="0"/>
              <a:t>Covid interrupted normal infrastructure processes from March 2020 until the end of 2021.</a:t>
            </a:r>
          </a:p>
          <a:p>
            <a:pPr marL="285750" indent="-285750">
              <a:lnSpc>
                <a:spcPct val="150000"/>
              </a:lnSpc>
              <a:buFont typeface="Courier New"/>
              <a:buChar char="o"/>
            </a:pPr>
            <a:endParaRPr lang="en-US" dirty="0"/>
          </a:p>
          <a:p>
            <a:pPr marL="285750" indent="-285750">
              <a:lnSpc>
                <a:spcPct val="150000"/>
              </a:lnSpc>
              <a:buFont typeface="Courier New"/>
              <a:buChar char="o"/>
            </a:pPr>
            <a:r>
              <a:rPr lang="en-US" dirty="0"/>
              <a:t>Regarding the project implementation, a few options were considered:</a:t>
            </a:r>
          </a:p>
          <a:p>
            <a:pPr marL="800100" lvl="1" indent="-342900">
              <a:lnSpc>
                <a:spcPct val="150000"/>
              </a:lnSpc>
              <a:buFont typeface="+mj-lt"/>
              <a:buAutoNum type="arabicPeriod"/>
            </a:pPr>
            <a:r>
              <a:rPr lang="en-US" dirty="0"/>
              <a:t>HFRG-In Kind funded and implemented by NDoH (Garden Route, pilot area of NHI).</a:t>
            </a:r>
          </a:p>
          <a:p>
            <a:pPr marL="800100" lvl="1" indent="-342900">
              <a:lnSpc>
                <a:spcPct val="150000"/>
              </a:lnSpc>
              <a:buFont typeface="+mj-lt"/>
              <a:buAutoNum type="arabicPeriod"/>
            </a:pPr>
            <a:r>
              <a:rPr lang="en-US" dirty="0"/>
              <a:t>Implemented by the DoI.</a:t>
            </a:r>
          </a:p>
          <a:p>
            <a:pPr marL="800100" lvl="1" indent="-342900">
              <a:lnSpc>
                <a:spcPct val="150000"/>
              </a:lnSpc>
              <a:buFont typeface="+mj-lt"/>
              <a:buAutoNum type="arabicPeriod"/>
            </a:pPr>
            <a:r>
              <a:rPr lang="en-US" dirty="0"/>
              <a:t>In-house implementation.</a:t>
            </a:r>
          </a:p>
          <a:p>
            <a:pPr marL="285750" indent="-285750">
              <a:lnSpc>
                <a:spcPct val="150000"/>
              </a:lnSpc>
              <a:buFont typeface="Courier New"/>
              <a:buChar char="o"/>
            </a:pPr>
            <a:endParaRPr lang="en-US" dirty="0"/>
          </a:p>
          <a:p>
            <a:pPr marL="285750" indent="-285750">
              <a:lnSpc>
                <a:spcPct val="150000"/>
              </a:lnSpc>
              <a:buFont typeface="Courier New"/>
              <a:buChar char="o"/>
            </a:pPr>
            <a:r>
              <a:rPr lang="en-US" dirty="0"/>
              <a:t>Option 3 was the chosen one due to the urgency of the project. </a:t>
            </a:r>
          </a:p>
          <a:p>
            <a:pPr marL="285750" indent="-285750">
              <a:lnSpc>
                <a:spcPct val="150000"/>
              </a:lnSpc>
              <a:buFont typeface="Courier New"/>
              <a:buChar char="o"/>
            </a:pPr>
            <a:r>
              <a:rPr lang="en-US" dirty="0"/>
              <a:t>The Empowerment Impact Assessment was completed in November 2021.</a:t>
            </a:r>
          </a:p>
          <a:p>
            <a:pPr marL="285750" indent="-285750">
              <a:lnSpc>
                <a:spcPct val="150000"/>
              </a:lnSpc>
              <a:buFont typeface="Courier New"/>
              <a:buChar char="o"/>
            </a:pPr>
            <a:r>
              <a:rPr lang="en-US" dirty="0"/>
              <a:t>The Project Brief was completed in July 2022. </a:t>
            </a:r>
          </a:p>
        </p:txBody>
      </p:sp>
    </p:spTree>
    <p:extLst>
      <p:ext uri="{BB962C8B-B14F-4D97-AF65-F5344CB8AC3E}">
        <p14:creationId xmlns:p14="http://schemas.microsoft.com/office/powerpoint/2010/main" xmlns="" val="225022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solidFill>
                  <a:srgbClr val="242852"/>
                </a:solidFill>
                <a:latin typeface="Century Gothic"/>
              </a:rPr>
              <a:t>Project Timelines (2)</a:t>
            </a:r>
          </a:p>
        </p:txBody>
      </p:sp>
      <p:sp>
        <p:nvSpPr>
          <p:cNvPr id="7" name="Text Placeholder 6"/>
          <p:cNvSpPr>
            <a:spLocks noGrp="1"/>
          </p:cNvSpPr>
          <p:nvPr>
            <p:ph type="body" sz="quarter" idx="10"/>
          </p:nvPr>
        </p:nvSpPr>
        <p:spPr/>
        <p:txBody>
          <a:bodyPr/>
          <a:lstStyle/>
          <a:p>
            <a:pPr>
              <a:lnSpc>
                <a:spcPct val="150000"/>
              </a:lnSpc>
              <a:spcBef>
                <a:spcPts val="0"/>
              </a:spcBef>
            </a:pPr>
            <a:endParaRPr lang="en-ZA"/>
          </a:p>
          <a:p>
            <a:endParaRPr lang="en-ZA"/>
          </a:p>
        </p:txBody>
      </p:sp>
      <p:sp>
        <p:nvSpPr>
          <p:cNvPr id="3" name="TextBox 2">
            <a:extLst>
              <a:ext uri="{FF2B5EF4-FFF2-40B4-BE49-F238E27FC236}">
                <a16:creationId xmlns:a16="http://schemas.microsoft.com/office/drawing/2014/main" xmlns="" id="{870E10F3-6FC1-29DA-FB53-64198135B70C}"/>
              </a:ext>
            </a:extLst>
          </p:cNvPr>
          <p:cNvSpPr txBox="1"/>
          <p:nvPr/>
        </p:nvSpPr>
        <p:spPr>
          <a:xfrm>
            <a:off x="332900" y="1030911"/>
            <a:ext cx="11761496" cy="3779176"/>
          </a:xfrm>
          <a:prstGeom prst="rect">
            <a:avLst/>
          </a:prstGeom>
          <a:noFill/>
        </p:spPr>
        <p:txBody>
          <a:bodyPr wrap="square" lIns="91440" tIns="45720" rIns="91440" bIns="45720" anchor="t">
            <a:spAutoFit/>
          </a:bodyPr>
          <a:lstStyle/>
          <a:p>
            <a:pPr marL="285750" indent="-285750">
              <a:lnSpc>
                <a:spcPct val="150000"/>
              </a:lnSpc>
              <a:buFont typeface="Courier New" panose="020B0604020202020204" pitchFamily="34" charset="0"/>
              <a:buChar char="o"/>
            </a:pPr>
            <a:r>
              <a:rPr lang="en-US" dirty="0"/>
              <a:t>The Fencing Project</a:t>
            </a:r>
            <a:r>
              <a:rPr lang="en-US" dirty="0">
                <a:ea typeface="+mn-lt"/>
                <a:cs typeface="+mn-lt"/>
              </a:rPr>
              <a:t> to secure the site was undertaken by </a:t>
            </a:r>
            <a:r>
              <a:rPr lang="en-US" i="1" dirty="0" err="1">
                <a:ea typeface="+mn-lt"/>
                <a:cs typeface="+mn-lt"/>
              </a:rPr>
              <a:t>Zabs</a:t>
            </a:r>
            <a:r>
              <a:rPr lang="en-US" i="1" dirty="0">
                <a:ea typeface="+mn-lt"/>
                <a:cs typeface="+mn-lt"/>
              </a:rPr>
              <a:t> Enterprise</a:t>
            </a:r>
            <a:r>
              <a:rPr lang="en-US" dirty="0">
                <a:ea typeface="+mn-lt"/>
                <a:cs typeface="+mn-lt"/>
              </a:rPr>
              <a:t>s and started on 5 August, and was completed on 16 September 2022. </a:t>
            </a:r>
          </a:p>
          <a:p>
            <a:pPr marL="285750" indent="-285750">
              <a:lnSpc>
                <a:spcPct val="150000"/>
              </a:lnSpc>
              <a:buFont typeface="Courier New" panose="020B0604020202020204" pitchFamily="34" charset="0"/>
              <a:buChar char="o"/>
            </a:pPr>
            <a:endParaRPr lang="en-US" dirty="0">
              <a:ea typeface="+mn-lt"/>
              <a:cs typeface="+mn-lt"/>
            </a:endParaRPr>
          </a:p>
          <a:p>
            <a:pPr marL="285750" indent="-285750">
              <a:lnSpc>
                <a:spcPct val="150000"/>
              </a:lnSpc>
              <a:buFont typeface="Courier New" panose="020B0604020202020204" pitchFamily="34" charset="0"/>
              <a:buChar char="o"/>
            </a:pPr>
            <a:r>
              <a:rPr lang="en-US" dirty="0">
                <a:ea typeface="+mn-lt"/>
                <a:cs typeface="+mn-lt"/>
              </a:rPr>
              <a:t>The r</a:t>
            </a:r>
            <a:r>
              <a:rPr lang="en-US" dirty="0"/>
              <a:t>equest to appoint </a:t>
            </a:r>
            <a:r>
              <a:rPr lang="en-US" dirty="0" err="1"/>
              <a:t>Grinaker</a:t>
            </a:r>
            <a:r>
              <a:rPr lang="en-US" dirty="0"/>
              <a:t> (CIDB grade 9) as Management Contractor was submitted on 3 August 2022 and received approval on 15 September 2022. </a:t>
            </a:r>
          </a:p>
          <a:p>
            <a:pPr>
              <a:lnSpc>
                <a:spcPct val="150000"/>
              </a:lnSpc>
            </a:pPr>
            <a:endParaRPr lang="en-US" dirty="0"/>
          </a:p>
          <a:p>
            <a:pPr marL="285750" indent="-285750">
              <a:lnSpc>
                <a:spcPct val="150000"/>
              </a:lnSpc>
              <a:buFont typeface="Courier New" panose="020B0604020202020204" pitchFamily="34" charset="0"/>
              <a:buChar char="o"/>
            </a:pPr>
            <a:r>
              <a:rPr lang="en-ZA" dirty="0"/>
              <a:t>The Project Brief was Issued to </a:t>
            </a:r>
            <a:r>
              <a:rPr lang="en-US" dirty="0" err="1"/>
              <a:t>Grinaker</a:t>
            </a:r>
            <a:r>
              <a:rPr lang="en-US" dirty="0"/>
              <a:t> on</a:t>
            </a:r>
            <a:r>
              <a:rPr lang="en-ZA" dirty="0"/>
              <a:t> 20 September 2022</a:t>
            </a:r>
          </a:p>
          <a:p>
            <a:pPr marL="285750" indent="-285750">
              <a:lnSpc>
                <a:spcPct val="150000"/>
              </a:lnSpc>
              <a:buFont typeface="Courier New" panose="020B0604020202020204" pitchFamily="34" charset="0"/>
              <a:buChar char="o"/>
            </a:pPr>
            <a:endParaRPr lang="en-ZA" dirty="0"/>
          </a:p>
          <a:p>
            <a:pPr marL="285750" indent="-285750">
              <a:lnSpc>
                <a:spcPct val="150000"/>
              </a:lnSpc>
              <a:buFont typeface="Courier New" panose="020B0604020202020204" pitchFamily="34" charset="0"/>
              <a:buChar char="o"/>
            </a:pPr>
            <a:r>
              <a:rPr lang="en-ZA" dirty="0"/>
              <a:t>A briefing meeting was held with </a:t>
            </a:r>
            <a:r>
              <a:rPr lang="en-ZA" dirty="0" err="1"/>
              <a:t>Grinaker</a:t>
            </a:r>
            <a:r>
              <a:rPr lang="en-ZA" dirty="0"/>
              <a:t> and WCGHW team on 5 October 2022.</a:t>
            </a:r>
          </a:p>
        </p:txBody>
      </p:sp>
    </p:spTree>
    <p:extLst>
      <p:ext uri="{BB962C8B-B14F-4D97-AF65-F5344CB8AC3E}">
        <p14:creationId xmlns:p14="http://schemas.microsoft.com/office/powerpoint/2010/main" xmlns="" val="84613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solidFill>
                  <a:schemeClr val="tx1"/>
                </a:solidFill>
                <a:latin typeface="Century Gothic"/>
              </a:rPr>
              <a:t>Current Development</a:t>
            </a:r>
            <a:endParaRPr lang="en-ZA" dirty="0">
              <a:solidFill>
                <a:schemeClr val="tx1"/>
              </a:solidFill>
            </a:endParaRPr>
          </a:p>
        </p:txBody>
      </p:sp>
      <p:sp>
        <p:nvSpPr>
          <p:cNvPr id="2" name="Text Placeholder 6">
            <a:extLst>
              <a:ext uri="{FF2B5EF4-FFF2-40B4-BE49-F238E27FC236}">
                <a16:creationId xmlns:a16="http://schemas.microsoft.com/office/drawing/2014/main" xmlns="" id="{4BD034DF-8A5E-FDC7-CBAC-C9943C50F4E8}"/>
              </a:ext>
            </a:extLst>
          </p:cNvPr>
          <p:cNvSpPr txBox="1">
            <a:spLocks/>
          </p:cNvSpPr>
          <p:nvPr/>
        </p:nvSpPr>
        <p:spPr>
          <a:xfrm>
            <a:off x="393701" y="980963"/>
            <a:ext cx="11462940" cy="5477834"/>
          </a:xfrm>
          <a:prstGeom prst="rect">
            <a:avLst/>
          </a:prstGeom>
        </p:spPr>
        <p:txBody>
          <a:bodyPr vert="horz" lIns="72000" tIns="72000" rIns="72000" bIns="72000" rtlCol="0" anchor="t">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buFont typeface="Courier New" pitchFamily="34" charset="0"/>
              <a:buChar char="o"/>
            </a:pPr>
            <a:r>
              <a:rPr lang="en-ZA" sz="1800" b="0" dirty="0">
                <a:latin typeface="Century Gothic"/>
              </a:rPr>
              <a:t>When consultants were engaged in the project, it was found that the existing parking deck might not be structurally strong enough for the clinic to be built on. </a:t>
            </a:r>
            <a:endParaRPr lang="en-ZA" sz="1800" b="0" dirty="0"/>
          </a:p>
          <a:p>
            <a:pPr marL="285750" indent="-285750">
              <a:lnSpc>
                <a:spcPct val="150000"/>
              </a:lnSpc>
              <a:buFont typeface="Courier New" pitchFamily="34" charset="0"/>
              <a:buChar char="o"/>
            </a:pPr>
            <a:endParaRPr lang="en-ZA" sz="1800" b="0" dirty="0">
              <a:latin typeface="Century Gothic"/>
            </a:endParaRPr>
          </a:p>
          <a:p>
            <a:pPr marL="285750" indent="-285750">
              <a:lnSpc>
                <a:spcPct val="150000"/>
              </a:lnSpc>
              <a:buFont typeface="Courier New" pitchFamily="34" charset="0"/>
              <a:buChar char="o"/>
            </a:pPr>
            <a:r>
              <a:rPr lang="en-ZA" sz="1800" b="0" dirty="0">
                <a:latin typeface="Century Gothic"/>
              </a:rPr>
              <a:t>Three options are available for the project: </a:t>
            </a:r>
            <a:endParaRPr lang="en-ZA" sz="1800" b="0" dirty="0"/>
          </a:p>
          <a:p>
            <a:pPr marL="702945" lvl="3" indent="-342900">
              <a:lnSpc>
                <a:spcPct val="150000"/>
              </a:lnSpc>
              <a:buFont typeface="+mj-lt"/>
              <a:buAutoNum type="arabicPeriod"/>
            </a:pPr>
            <a:r>
              <a:rPr lang="en-ZA" sz="1800" dirty="0">
                <a:latin typeface="Century Gothic"/>
              </a:rPr>
              <a:t>To build</a:t>
            </a:r>
            <a:r>
              <a:rPr lang="en-ZA" sz="1800" b="0" dirty="0">
                <a:latin typeface="Century Gothic"/>
              </a:rPr>
              <a:t> the clinic on top of the existing structure with the parking below the structure. This requires the </a:t>
            </a:r>
            <a:r>
              <a:rPr lang="en-ZA" sz="1800" dirty="0">
                <a:latin typeface="Century Gothic"/>
              </a:rPr>
              <a:t>reinforcement</a:t>
            </a:r>
            <a:r>
              <a:rPr lang="en-ZA" sz="1800" b="0" dirty="0">
                <a:latin typeface="Century Gothic"/>
              </a:rPr>
              <a:t> </a:t>
            </a:r>
            <a:r>
              <a:rPr lang="en-ZA" sz="1800" dirty="0">
                <a:latin typeface="Century Gothic"/>
              </a:rPr>
              <a:t>of </a:t>
            </a:r>
            <a:r>
              <a:rPr lang="en-ZA" sz="1800" b="0" dirty="0">
                <a:latin typeface="Century Gothic"/>
              </a:rPr>
              <a:t>the existing </a:t>
            </a:r>
            <a:r>
              <a:rPr lang="en-ZA" sz="1800" dirty="0">
                <a:latin typeface="Century Gothic"/>
              </a:rPr>
              <a:t>concrete frame structure</a:t>
            </a:r>
            <a:r>
              <a:rPr lang="en-ZA" sz="1800" b="0" dirty="0">
                <a:latin typeface="Century Gothic"/>
              </a:rPr>
              <a:t>. </a:t>
            </a:r>
            <a:endParaRPr lang="en-ZA" sz="1800" b="0" dirty="0"/>
          </a:p>
          <a:p>
            <a:pPr marL="702945" lvl="3" indent="-342900">
              <a:lnSpc>
                <a:spcPct val="150000"/>
              </a:lnSpc>
              <a:buFont typeface="+mj-lt"/>
              <a:buAutoNum type="arabicPeriod"/>
            </a:pPr>
            <a:r>
              <a:rPr lang="en-ZA" sz="1800" dirty="0">
                <a:latin typeface="Century Gothic"/>
              </a:rPr>
              <a:t>To build</a:t>
            </a:r>
            <a:r>
              <a:rPr lang="en-ZA" sz="1800" b="0" dirty="0">
                <a:latin typeface="Century Gothic"/>
              </a:rPr>
              <a:t> the clinic under the existing structure with the parking above the structure. This </a:t>
            </a:r>
            <a:r>
              <a:rPr lang="en-ZA" sz="1800" dirty="0">
                <a:latin typeface="Century Gothic"/>
              </a:rPr>
              <a:t>also   requires</a:t>
            </a:r>
            <a:r>
              <a:rPr lang="en-ZA" sz="1800" b="0" dirty="0">
                <a:latin typeface="Century Gothic"/>
              </a:rPr>
              <a:t> reinforcing the existing </a:t>
            </a:r>
            <a:r>
              <a:rPr lang="en-ZA" sz="1800" dirty="0">
                <a:latin typeface="Century Gothic"/>
              </a:rPr>
              <a:t>concrete frame structure</a:t>
            </a:r>
            <a:r>
              <a:rPr lang="en-ZA" sz="1800" b="0" dirty="0">
                <a:latin typeface="Century Gothic"/>
              </a:rPr>
              <a:t>. </a:t>
            </a:r>
            <a:endParaRPr lang="en-ZA" sz="1800" b="0" dirty="0"/>
          </a:p>
          <a:p>
            <a:pPr marL="702945" lvl="3" indent="-342900">
              <a:lnSpc>
                <a:spcPct val="150000"/>
              </a:lnSpc>
              <a:buFont typeface="+mj-lt"/>
              <a:buAutoNum type="arabicPeriod"/>
            </a:pPr>
            <a:r>
              <a:rPr lang="en-ZA" sz="1800" b="0" dirty="0">
                <a:latin typeface="Century Gothic"/>
              </a:rPr>
              <a:t>Demolition of the existing structure and replicate the design of a </a:t>
            </a:r>
            <a:r>
              <a:rPr lang="en-ZA" sz="1800" dirty="0">
                <a:latin typeface="Century Gothic"/>
              </a:rPr>
              <a:t>recently built clinic</a:t>
            </a:r>
            <a:r>
              <a:rPr lang="en-ZA" sz="1800" b="0" dirty="0">
                <a:latin typeface="Century Gothic"/>
              </a:rPr>
              <a:t>.</a:t>
            </a:r>
          </a:p>
          <a:p>
            <a:pPr>
              <a:lnSpc>
                <a:spcPct val="150000"/>
              </a:lnSpc>
            </a:pPr>
            <a:endParaRPr lang="en-ZA" sz="1800" dirty="0"/>
          </a:p>
        </p:txBody>
      </p:sp>
    </p:spTree>
    <p:extLst>
      <p:ext uri="{BB962C8B-B14F-4D97-AF65-F5344CB8AC3E}">
        <p14:creationId xmlns:p14="http://schemas.microsoft.com/office/powerpoint/2010/main" xmlns="" val="407854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solidFill>
                  <a:schemeClr val="tx1"/>
                </a:solidFill>
                <a:latin typeface="Century Gothic"/>
              </a:rPr>
              <a:t>Current Development</a:t>
            </a:r>
          </a:p>
        </p:txBody>
      </p:sp>
      <p:sp>
        <p:nvSpPr>
          <p:cNvPr id="2" name="Text Placeholder 6">
            <a:extLst>
              <a:ext uri="{FF2B5EF4-FFF2-40B4-BE49-F238E27FC236}">
                <a16:creationId xmlns:a16="http://schemas.microsoft.com/office/drawing/2014/main" xmlns="" id="{4BD034DF-8A5E-FDC7-CBAC-C9943C50F4E8}"/>
              </a:ext>
            </a:extLst>
          </p:cNvPr>
          <p:cNvSpPr txBox="1">
            <a:spLocks/>
          </p:cNvSpPr>
          <p:nvPr/>
        </p:nvSpPr>
        <p:spPr>
          <a:xfrm>
            <a:off x="335358" y="872103"/>
            <a:ext cx="11769555" cy="5365408"/>
          </a:xfrm>
          <a:prstGeom prst="rect">
            <a:avLst/>
          </a:prstGeom>
        </p:spPr>
        <p:txBody>
          <a:bodyPr vert="horz" lIns="72000" tIns="72000" rIns="72000" bIns="72000" rtlCol="0" anchor="t">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ZA" sz="1800" b="0" dirty="0">
                <a:latin typeface="Century Gothic"/>
              </a:rPr>
              <a:t>Option 3 is preferable for the following reasons:</a:t>
            </a:r>
            <a:endParaRPr lang="en-US" sz="1800" b="0" dirty="0">
              <a:latin typeface="Century Gothic"/>
            </a:endParaRPr>
          </a:p>
          <a:p>
            <a:pPr marL="285750" indent="-285750">
              <a:lnSpc>
                <a:spcPct val="150000"/>
              </a:lnSpc>
              <a:buFont typeface="Courier New" panose="05000000000000000000" pitchFamily="2" charset="2"/>
              <a:buChar char="o"/>
            </a:pPr>
            <a:r>
              <a:rPr lang="en-US" sz="1800" b="0" dirty="0">
                <a:latin typeface="Century Gothic"/>
              </a:rPr>
              <a:t>Saving design time when the design for the clinic is replicated. </a:t>
            </a:r>
            <a:endParaRPr lang="en-US" sz="1800" b="0" dirty="0"/>
          </a:p>
          <a:p>
            <a:pPr marL="285750" indent="-285750">
              <a:lnSpc>
                <a:spcPct val="150000"/>
              </a:lnSpc>
              <a:buFont typeface="Courier New" panose="05000000000000000000" pitchFamily="2" charset="2"/>
              <a:buChar char="o"/>
            </a:pPr>
            <a:r>
              <a:rPr lang="en-US" sz="1800" b="0" dirty="0">
                <a:latin typeface="Century Gothic"/>
              </a:rPr>
              <a:t>Saving in cost because WCGHW can replicate an existing clinic recently built, which saves escalation costs. </a:t>
            </a:r>
            <a:endParaRPr lang="en-US" sz="1800" b="0" dirty="0"/>
          </a:p>
          <a:p>
            <a:pPr marL="285750" indent="-285750">
              <a:lnSpc>
                <a:spcPct val="150000"/>
              </a:lnSpc>
              <a:buFont typeface="Courier New" panose="05000000000000000000" pitchFamily="2" charset="2"/>
              <a:buChar char="o"/>
            </a:pPr>
            <a:r>
              <a:rPr lang="en-US" sz="1800" b="0" dirty="0">
                <a:latin typeface="Century Gothic"/>
              </a:rPr>
              <a:t>Saving time and cost because there would be no need to design and implement reinforcement for the existing structure. </a:t>
            </a:r>
            <a:endParaRPr lang="en-US" sz="1800" b="0" dirty="0"/>
          </a:p>
          <a:p>
            <a:pPr marL="285750" indent="-285750">
              <a:lnSpc>
                <a:spcPct val="150000"/>
              </a:lnSpc>
              <a:buFont typeface="Courier New" panose="05000000000000000000" pitchFamily="2" charset="2"/>
              <a:buChar char="o"/>
            </a:pPr>
            <a:r>
              <a:rPr lang="en-US" sz="1800" b="0" dirty="0">
                <a:latin typeface="Century Gothic"/>
              </a:rPr>
              <a:t>Greater efficiency for the clinical functions because WCGHW will not be working on a </a:t>
            </a:r>
            <a:r>
              <a:rPr lang="en-US" sz="1800" b="0" i="1" dirty="0">
                <a:latin typeface="Century Gothic"/>
              </a:rPr>
              <a:t>brownfield</a:t>
            </a:r>
            <a:r>
              <a:rPr lang="en-US" sz="1800" b="0" dirty="0">
                <a:latin typeface="Century Gothic"/>
              </a:rPr>
              <a:t> site and the clinic’s design will not be hampered by existing structures.</a:t>
            </a:r>
          </a:p>
          <a:p>
            <a:pPr marL="285750" indent="-285750">
              <a:lnSpc>
                <a:spcPct val="150000"/>
              </a:lnSpc>
              <a:buFont typeface="Courier New" panose="05000000000000000000" pitchFamily="2" charset="2"/>
              <a:buChar char="o"/>
            </a:pPr>
            <a:r>
              <a:rPr lang="en-US" sz="1800" b="0" dirty="0">
                <a:latin typeface="Century Gothic"/>
              </a:rPr>
              <a:t>Greater efficiency is related to maintenance because the clinic's design is replicated. </a:t>
            </a:r>
          </a:p>
          <a:p>
            <a:pPr marL="285750" indent="-285750">
              <a:lnSpc>
                <a:spcPct val="150000"/>
              </a:lnSpc>
              <a:buFont typeface="Courier New" panose="05000000000000000000" pitchFamily="2" charset="2"/>
              <a:buChar char="o"/>
            </a:pPr>
            <a:r>
              <a:rPr lang="en-US" sz="1800" b="0" dirty="0">
                <a:latin typeface="Century Gothic"/>
              </a:rPr>
              <a:t>WCG will engage with the Municipality to obtain permission for the taxi rank demolition.</a:t>
            </a:r>
            <a:endParaRPr lang="en-US" sz="1800" b="0" dirty="0"/>
          </a:p>
        </p:txBody>
      </p:sp>
    </p:spTree>
    <p:extLst>
      <p:ext uri="{BB962C8B-B14F-4D97-AF65-F5344CB8AC3E}">
        <p14:creationId xmlns:p14="http://schemas.microsoft.com/office/powerpoint/2010/main" xmlns="" val="57407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a:bodyPr>
          <a:lstStyle/>
          <a:p>
            <a:r>
              <a:rPr lang="en-US"/>
              <a:t>P</a:t>
            </a:r>
            <a:r>
              <a:rPr lang="en-ZA" err="1"/>
              <a:t>roject</a:t>
            </a:r>
            <a:r>
              <a:rPr lang="en-ZA"/>
              <a:t> Programme</a:t>
            </a:r>
          </a:p>
        </p:txBody>
      </p:sp>
    </p:spTree>
    <p:extLst>
      <p:ext uri="{BB962C8B-B14F-4D97-AF65-F5344CB8AC3E}">
        <p14:creationId xmlns:p14="http://schemas.microsoft.com/office/powerpoint/2010/main" xmlns="" val="123528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latin typeface="Century Gothic"/>
              </a:rPr>
              <a:t>Current timeframes (as FIDPM, NT Instruction)</a:t>
            </a:r>
            <a:endParaRPr lang="en-ZA">
              <a:solidFill>
                <a:srgbClr val="FF0000"/>
              </a:solidFill>
              <a:latin typeface="Century Gothic"/>
            </a:endParaRPr>
          </a:p>
        </p:txBody>
      </p:sp>
      <p:graphicFrame>
        <p:nvGraphicFramePr>
          <p:cNvPr id="6" name="Table 5">
            <a:extLst>
              <a:ext uri="{FF2B5EF4-FFF2-40B4-BE49-F238E27FC236}">
                <a16:creationId xmlns:a16="http://schemas.microsoft.com/office/drawing/2014/main" xmlns="" id="{2ED46F1E-9AA8-DE3F-4376-3E426F13481A}"/>
              </a:ext>
            </a:extLst>
          </p:cNvPr>
          <p:cNvGraphicFramePr>
            <a:graphicFrameLocks noGrp="1"/>
          </p:cNvGraphicFramePr>
          <p:nvPr/>
        </p:nvGraphicFramePr>
        <p:xfrm>
          <a:off x="62459" y="786983"/>
          <a:ext cx="12112513" cy="6070821"/>
        </p:xfrm>
        <a:graphic>
          <a:graphicData uri="http://schemas.openxmlformats.org/drawingml/2006/table">
            <a:tbl>
              <a:tblPr/>
              <a:tblGrid>
                <a:gridCol w="255141">
                  <a:extLst>
                    <a:ext uri="{9D8B030D-6E8A-4147-A177-3AD203B41FA5}">
                      <a16:colId xmlns:a16="http://schemas.microsoft.com/office/drawing/2014/main" xmlns="" val="1161471913"/>
                    </a:ext>
                  </a:extLst>
                </a:gridCol>
                <a:gridCol w="2067994">
                  <a:extLst>
                    <a:ext uri="{9D8B030D-6E8A-4147-A177-3AD203B41FA5}">
                      <a16:colId xmlns:a16="http://schemas.microsoft.com/office/drawing/2014/main" xmlns="" val="3916702460"/>
                    </a:ext>
                  </a:extLst>
                </a:gridCol>
                <a:gridCol w="711712">
                  <a:extLst>
                    <a:ext uri="{9D8B030D-6E8A-4147-A177-3AD203B41FA5}">
                      <a16:colId xmlns:a16="http://schemas.microsoft.com/office/drawing/2014/main" xmlns="" val="2926936015"/>
                    </a:ext>
                  </a:extLst>
                </a:gridCol>
                <a:gridCol w="349141">
                  <a:extLst>
                    <a:ext uri="{9D8B030D-6E8A-4147-A177-3AD203B41FA5}">
                      <a16:colId xmlns:a16="http://schemas.microsoft.com/office/drawing/2014/main" xmlns="" val="1086975681"/>
                    </a:ext>
                  </a:extLst>
                </a:gridCol>
                <a:gridCol w="349141">
                  <a:extLst>
                    <a:ext uri="{9D8B030D-6E8A-4147-A177-3AD203B41FA5}">
                      <a16:colId xmlns:a16="http://schemas.microsoft.com/office/drawing/2014/main" xmlns="" val="3008952398"/>
                    </a:ext>
                  </a:extLst>
                </a:gridCol>
                <a:gridCol w="349141">
                  <a:extLst>
                    <a:ext uri="{9D8B030D-6E8A-4147-A177-3AD203B41FA5}">
                      <a16:colId xmlns:a16="http://schemas.microsoft.com/office/drawing/2014/main" xmlns="" val="295228544"/>
                    </a:ext>
                  </a:extLst>
                </a:gridCol>
                <a:gridCol w="349141">
                  <a:extLst>
                    <a:ext uri="{9D8B030D-6E8A-4147-A177-3AD203B41FA5}">
                      <a16:colId xmlns:a16="http://schemas.microsoft.com/office/drawing/2014/main" xmlns="" val="1847685884"/>
                    </a:ext>
                  </a:extLst>
                </a:gridCol>
                <a:gridCol w="349141">
                  <a:extLst>
                    <a:ext uri="{9D8B030D-6E8A-4147-A177-3AD203B41FA5}">
                      <a16:colId xmlns:a16="http://schemas.microsoft.com/office/drawing/2014/main" xmlns="" val="2980724997"/>
                    </a:ext>
                  </a:extLst>
                </a:gridCol>
                <a:gridCol w="349141">
                  <a:extLst>
                    <a:ext uri="{9D8B030D-6E8A-4147-A177-3AD203B41FA5}">
                      <a16:colId xmlns:a16="http://schemas.microsoft.com/office/drawing/2014/main" xmlns="" val="487847662"/>
                    </a:ext>
                  </a:extLst>
                </a:gridCol>
                <a:gridCol w="349141">
                  <a:extLst>
                    <a:ext uri="{9D8B030D-6E8A-4147-A177-3AD203B41FA5}">
                      <a16:colId xmlns:a16="http://schemas.microsoft.com/office/drawing/2014/main" xmlns="" val="1896657151"/>
                    </a:ext>
                  </a:extLst>
                </a:gridCol>
                <a:gridCol w="349141">
                  <a:extLst>
                    <a:ext uri="{9D8B030D-6E8A-4147-A177-3AD203B41FA5}">
                      <a16:colId xmlns:a16="http://schemas.microsoft.com/office/drawing/2014/main" xmlns="" val="3275331212"/>
                    </a:ext>
                  </a:extLst>
                </a:gridCol>
                <a:gridCol w="349141">
                  <a:extLst>
                    <a:ext uri="{9D8B030D-6E8A-4147-A177-3AD203B41FA5}">
                      <a16:colId xmlns:a16="http://schemas.microsoft.com/office/drawing/2014/main" xmlns="" val="3548672108"/>
                    </a:ext>
                  </a:extLst>
                </a:gridCol>
                <a:gridCol w="349141">
                  <a:extLst>
                    <a:ext uri="{9D8B030D-6E8A-4147-A177-3AD203B41FA5}">
                      <a16:colId xmlns:a16="http://schemas.microsoft.com/office/drawing/2014/main" xmlns="" val="4128801331"/>
                    </a:ext>
                  </a:extLst>
                </a:gridCol>
                <a:gridCol w="349141">
                  <a:extLst>
                    <a:ext uri="{9D8B030D-6E8A-4147-A177-3AD203B41FA5}">
                      <a16:colId xmlns:a16="http://schemas.microsoft.com/office/drawing/2014/main" xmlns="" val="704151121"/>
                    </a:ext>
                  </a:extLst>
                </a:gridCol>
                <a:gridCol w="349141">
                  <a:extLst>
                    <a:ext uri="{9D8B030D-6E8A-4147-A177-3AD203B41FA5}">
                      <a16:colId xmlns:a16="http://schemas.microsoft.com/office/drawing/2014/main" xmlns="" val="3192584625"/>
                    </a:ext>
                  </a:extLst>
                </a:gridCol>
                <a:gridCol w="349141">
                  <a:extLst>
                    <a:ext uri="{9D8B030D-6E8A-4147-A177-3AD203B41FA5}">
                      <a16:colId xmlns:a16="http://schemas.microsoft.com/office/drawing/2014/main" xmlns="" val="1464483300"/>
                    </a:ext>
                  </a:extLst>
                </a:gridCol>
                <a:gridCol w="349141">
                  <a:extLst>
                    <a:ext uri="{9D8B030D-6E8A-4147-A177-3AD203B41FA5}">
                      <a16:colId xmlns:a16="http://schemas.microsoft.com/office/drawing/2014/main" xmlns="" val="4086014599"/>
                    </a:ext>
                  </a:extLst>
                </a:gridCol>
                <a:gridCol w="349141">
                  <a:extLst>
                    <a:ext uri="{9D8B030D-6E8A-4147-A177-3AD203B41FA5}">
                      <a16:colId xmlns:a16="http://schemas.microsoft.com/office/drawing/2014/main" xmlns="" val="3732147873"/>
                    </a:ext>
                  </a:extLst>
                </a:gridCol>
                <a:gridCol w="349141">
                  <a:extLst>
                    <a:ext uri="{9D8B030D-6E8A-4147-A177-3AD203B41FA5}">
                      <a16:colId xmlns:a16="http://schemas.microsoft.com/office/drawing/2014/main" xmlns="" val="3804958567"/>
                    </a:ext>
                  </a:extLst>
                </a:gridCol>
                <a:gridCol w="349141">
                  <a:extLst>
                    <a:ext uri="{9D8B030D-6E8A-4147-A177-3AD203B41FA5}">
                      <a16:colId xmlns:a16="http://schemas.microsoft.com/office/drawing/2014/main" xmlns="" val="2782931849"/>
                    </a:ext>
                  </a:extLst>
                </a:gridCol>
                <a:gridCol w="349141">
                  <a:extLst>
                    <a:ext uri="{9D8B030D-6E8A-4147-A177-3AD203B41FA5}">
                      <a16:colId xmlns:a16="http://schemas.microsoft.com/office/drawing/2014/main" xmlns="" val="3617277369"/>
                    </a:ext>
                  </a:extLst>
                </a:gridCol>
                <a:gridCol w="349141">
                  <a:extLst>
                    <a:ext uri="{9D8B030D-6E8A-4147-A177-3AD203B41FA5}">
                      <a16:colId xmlns:a16="http://schemas.microsoft.com/office/drawing/2014/main" xmlns="" val="2708910296"/>
                    </a:ext>
                  </a:extLst>
                </a:gridCol>
                <a:gridCol w="349141">
                  <a:extLst>
                    <a:ext uri="{9D8B030D-6E8A-4147-A177-3AD203B41FA5}">
                      <a16:colId xmlns:a16="http://schemas.microsoft.com/office/drawing/2014/main" xmlns="" val="963112384"/>
                    </a:ext>
                  </a:extLst>
                </a:gridCol>
                <a:gridCol w="349141">
                  <a:extLst>
                    <a:ext uri="{9D8B030D-6E8A-4147-A177-3AD203B41FA5}">
                      <a16:colId xmlns:a16="http://schemas.microsoft.com/office/drawing/2014/main" xmlns="" val="2290353977"/>
                    </a:ext>
                  </a:extLst>
                </a:gridCol>
                <a:gridCol w="349141">
                  <a:extLst>
                    <a:ext uri="{9D8B030D-6E8A-4147-A177-3AD203B41FA5}">
                      <a16:colId xmlns:a16="http://schemas.microsoft.com/office/drawing/2014/main" xmlns="" val="3788202573"/>
                    </a:ext>
                  </a:extLst>
                </a:gridCol>
                <a:gridCol w="349141">
                  <a:extLst>
                    <a:ext uri="{9D8B030D-6E8A-4147-A177-3AD203B41FA5}">
                      <a16:colId xmlns:a16="http://schemas.microsoft.com/office/drawing/2014/main" xmlns="" val="2205776876"/>
                    </a:ext>
                  </a:extLst>
                </a:gridCol>
                <a:gridCol w="349141">
                  <a:extLst>
                    <a:ext uri="{9D8B030D-6E8A-4147-A177-3AD203B41FA5}">
                      <a16:colId xmlns:a16="http://schemas.microsoft.com/office/drawing/2014/main" xmlns="" val="3386975055"/>
                    </a:ext>
                  </a:extLst>
                </a:gridCol>
                <a:gridCol w="349141">
                  <a:extLst>
                    <a:ext uri="{9D8B030D-6E8A-4147-A177-3AD203B41FA5}">
                      <a16:colId xmlns:a16="http://schemas.microsoft.com/office/drawing/2014/main" xmlns="" val="3781055008"/>
                    </a:ext>
                  </a:extLst>
                </a:gridCol>
                <a:gridCol w="349141">
                  <a:extLst>
                    <a:ext uri="{9D8B030D-6E8A-4147-A177-3AD203B41FA5}">
                      <a16:colId xmlns:a16="http://schemas.microsoft.com/office/drawing/2014/main" xmlns="" val="1267675716"/>
                    </a:ext>
                  </a:extLst>
                </a:gridCol>
              </a:tblGrid>
              <a:tr h="951008">
                <a:tc>
                  <a:txBody>
                    <a:bodyPr/>
                    <a:lstStyle/>
                    <a:p>
                      <a:pPr algn="l" fontAlgn="ctr"/>
                      <a:r>
                        <a:rPr lang="en-ZA" sz="1400" b="1" i="0" u="none" strike="noStrike">
                          <a:solidFill>
                            <a:srgbClr val="000000"/>
                          </a:solidFill>
                          <a:effectLst/>
                          <a:latin typeface="Calibri"/>
                        </a:rPr>
                        <a:t>No</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400" b="1" i="0" u="none" strike="noStrike">
                          <a:solidFill>
                            <a:srgbClr val="000000"/>
                          </a:solidFill>
                          <a:effectLst/>
                          <a:latin typeface="Calibri"/>
                        </a:rPr>
                        <a:t>Activity </a:t>
                      </a:r>
                      <a:endParaRPr lang="en-ZA" sz="14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400" b="1" i="0" u="none" strike="noStrike">
                          <a:solidFill>
                            <a:srgbClr val="000000"/>
                          </a:solidFill>
                          <a:effectLst/>
                          <a:latin typeface="Calibri"/>
                        </a:rPr>
                        <a:t>Duration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Mar-23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Apr-23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May-23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Jun-23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Jul-23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Aug-23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Sep-23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Oct-23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Nov-23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Dec-23</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a:rPr>
                        <a:t>Jan-24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Feb-24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Mar-24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Apr-24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May-24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Jun-24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Jul-24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Aug-24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Sep-24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Oct-24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Nov-24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Dec-24</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Jan-25</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Feb-25</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Mar-25</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ZA" sz="1400" b="1" i="0" u="none" strike="noStrike">
                          <a:solidFill>
                            <a:srgbClr val="000000"/>
                          </a:solidFill>
                          <a:effectLst/>
                          <a:latin typeface="Calibri" panose="020F0502020204030204" pitchFamily="34" charset="0"/>
                        </a:rPr>
                        <a:t>Apr-25</a:t>
                      </a:r>
                    </a:p>
                  </a:txBody>
                  <a:tcPr marL="6350" marR="6350" marT="635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717415705"/>
                  </a:ext>
                </a:extLst>
              </a:tr>
              <a:tr h="351743">
                <a:tc>
                  <a:txBody>
                    <a:bodyPr/>
                    <a:lstStyle/>
                    <a:p>
                      <a:pPr algn="r" fontAlgn="b"/>
                      <a:r>
                        <a:rPr lang="en-ZA" sz="1400" b="0" i="0" u="none" strike="noStrike">
                          <a:solidFill>
                            <a:srgbClr val="000000"/>
                          </a:solidFill>
                          <a:effectLst/>
                          <a:latin typeface="Calibri"/>
                        </a:rPr>
                        <a:t>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Wholistic Design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833474718"/>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2: Concept Design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ZA" sz="1400" b="0" i="0" u="none" strike="noStrike">
                          <a:solidFill>
                            <a:srgbClr val="000000"/>
                          </a:solidFill>
                          <a:effectLst/>
                          <a:latin typeface="Calibri" panose="020F0502020204030204" pitchFamily="34" charset="0"/>
                        </a:rPr>
                        <a:t>7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3144130"/>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3: Design Development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400" b="0" i="0" u="none" strike="noStrike">
                          <a:solidFill>
                            <a:srgbClr val="000000"/>
                          </a:solidFill>
                          <a:effectLst/>
                          <a:latin typeface="Calibri" panose="020F0502020204030204" pitchFamily="34" charset="0"/>
                        </a:rPr>
                        <a:t>4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5540094"/>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4: Design Documentation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1400" b="0" i="0" u="none" strike="noStrike">
                          <a:solidFill>
                            <a:srgbClr val="000000"/>
                          </a:solidFill>
                          <a:effectLst/>
                          <a:latin typeface="Calibri" panose="020F0502020204030204" pitchFamily="34" charset="0"/>
                        </a:rPr>
                        <a:t>5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6280645"/>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5: Construction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en-ZA" sz="1400" b="0" i="0" u="none" strike="noStrike">
                          <a:solidFill>
                            <a:srgbClr val="000000"/>
                          </a:solidFill>
                          <a:effectLst/>
                          <a:latin typeface="Calibri" panose="020F0502020204030204" pitchFamily="34" charset="0"/>
                        </a:rPr>
                        <a:t>10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2131208033"/>
                  </a:ext>
                </a:extLst>
              </a:tr>
              <a:tr h="351743">
                <a:tc>
                  <a:txBody>
                    <a:bodyPr/>
                    <a:lstStyle/>
                    <a:p>
                      <a:pPr algn="r" fontAlgn="b"/>
                      <a:r>
                        <a:rPr lang="en-ZA" sz="1400" b="0" i="0" u="none" strike="noStrike">
                          <a:solidFill>
                            <a:srgbClr val="000000"/>
                          </a:solidFill>
                          <a:effectLst/>
                          <a:latin typeface="Calibri"/>
                        </a:rPr>
                        <a:t>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Package A: Demolition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2126406385"/>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3 and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ZA" sz="1400" b="0" i="0" u="none" strike="noStrike">
                          <a:solidFill>
                            <a:srgbClr val="000000"/>
                          </a:solidFill>
                          <a:effectLst/>
                          <a:latin typeface="Calibri" panose="020F0502020204030204" pitchFamily="34" charset="0"/>
                        </a:rPr>
                        <a:t>2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5706779"/>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en-ZA" sz="1400" b="0" i="0" u="none" strike="noStrike">
                          <a:solidFill>
                            <a:srgbClr val="000000"/>
                          </a:solidFill>
                          <a:effectLst/>
                          <a:latin typeface="Calibri" panose="020F0502020204030204" pitchFamily="34" charset="0"/>
                        </a:rPr>
                        <a:t>2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4670543"/>
                  </a:ext>
                </a:extLst>
              </a:tr>
              <a:tr h="351743">
                <a:tc>
                  <a:txBody>
                    <a:bodyPr/>
                    <a:lstStyle/>
                    <a:p>
                      <a:pPr algn="r" fontAlgn="b"/>
                      <a:r>
                        <a:rPr lang="en-ZA" sz="1400" b="0" i="0" u="none" strike="noStrike">
                          <a:solidFill>
                            <a:srgbClr val="000000"/>
                          </a:solidFill>
                          <a:effectLst/>
                          <a:latin typeface="Calibri"/>
                        </a:rPr>
                        <a:t>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Package B: Earthworks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195656523"/>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3 and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ZA" sz="1400" b="0" i="0" u="none" strike="noStrike">
                          <a:solidFill>
                            <a:srgbClr val="000000"/>
                          </a:solidFill>
                          <a:effectLst/>
                          <a:latin typeface="Calibri" panose="020F0502020204030204" pitchFamily="34" charset="0"/>
                        </a:rPr>
                        <a:t>2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9062132"/>
                  </a:ext>
                </a:extLst>
              </a:tr>
              <a:tr h="508073">
                <a:tc>
                  <a:txBody>
                    <a:bodyPr/>
                    <a:lstStyle/>
                    <a:p>
                      <a:pPr algn="l" fontAlgn="b"/>
                      <a:endParaRPr lang="en-ZA" sz="1400" b="0" i="0" u="none" strike="noStrike">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ZA" sz="1400" b="0" i="0" u="none" strike="noStrike">
                          <a:solidFill>
                            <a:srgbClr val="000000"/>
                          </a:solidFill>
                          <a:effectLst/>
                          <a:latin typeface="Calibri" panose="020F0502020204030204" pitchFamily="34" charset="0"/>
                        </a:rPr>
                        <a:t>Stage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en-ZA" sz="1400" b="0" i="0" u="none" strike="noStrike">
                          <a:solidFill>
                            <a:srgbClr val="000000"/>
                          </a:solidFill>
                          <a:effectLst/>
                          <a:latin typeface="Calibri" panose="020F0502020204030204" pitchFamily="34" charset="0"/>
                        </a:rPr>
                        <a:t>2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7365827"/>
                  </a:ext>
                </a:extLst>
              </a:tr>
            </a:tbl>
          </a:graphicData>
        </a:graphic>
      </p:graphicFrame>
    </p:spTree>
    <p:extLst>
      <p:ext uri="{BB962C8B-B14F-4D97-AF65-F5344CB8AC3E}">
        <p14:creationId xmlns:p14="http://schemas.microsoft.com/office/powerpoint/2010/main" xmlns="" val="211389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a:bodyPr>
          <a:lstStyle/>
          <a:p>
            <a:r>
              <a:rPr lang="en-ZA"/>
              <a:t>Risk and Challenges</a:t>
            </a:r>
          </a:p>
          <a:p>
            <a:endParaRPr lang="en-ZA"/>
          </a:p>
        </p:txBody>
      </p:sp>
    </p:spTree>
    <p:extLst>
      <p:ext uri="{BB962C8B-B14F-4D97-AF65-F5344CB8AC3E}">
        <p14:creationId xmlns:p14="http://schemas.microsoft.com/office/powerpoint/2010/main" xmlns="" val="328262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latin typeface="Century Gothic"/>
              </a:rPr>
              <a:t>Risk and Challenges: Infrastructure Delivery</a:t>
            </a:r>
            <a:endParaRPr lang="en-ZA">
              <a:solidFill>
                <a:srgbClr val="FF0000"/>
              </a:solidFill>
              <a:latin typeface="Century Gothic"/>
            </a:endParaRPr>
          </a:p>
        </p:txBody>
      </p:sp>
      <p:sp>
        <p:nvSpPr>
          <p:cNvPr id="7" name="Text Placeholder 6"/>
          <p:cNvSpPr>
            <a:spLocks noGrp="1"/>
          </p:cNvSpPr>
          <p:nvPr>
            <p:ph type="body" sz="quarter" idx="10"/>
          </p:nvPr>
        </p:nvSpPr>
        <p:spPr/>
        <p:txBody>
          <a:bodyPr/>
          <a:lstStyle/>
          <a:p>
            <a:pPr>
              <a:lnSpc>
                <a:spcPct val="150000"/>
              </a:lnSpc>
              <a:spcBef>
                <a:spcPts val="0"/>
              </a:spcBef>
            </a:pPr>
            <a:endParaRPr lang="en-ZA"/>
          </a:p>
          <a:p>
            <a:endParaRPr lang="en-ZA"/>
          </a:p>
          <a:p>
            <a:endParaRPr lang="en-ZA"/>
          </a:p>
        </p:txBody>
      </p:sp>
      <p:sp>
        <p:nvSpPr>
          <p:cNvPr id="2" name="Text Placeholder 6">
            <a:extLst>
              <a:ext uri="{FF2B5EF4-FFF2-40B4-BE49-F238E27FC236}">
                <a16:creationId xmlns:a16="http://schemas.microsoft.com/office/drawing/2014/main" xmlns="" id="{4BD034DF-8A5E-FDC7-CBAC-C9943C50F4E8}"/>
              </a:ext>
            </a:extLst>
          </p:cNvPr>
          <p:cNvSpPr txBox="1">
            <a:spLocks/>
          </p:cNvSpPr>
          <p:nvPr/>
        </p:nvSpPr>
        <p:spPr>
          <a:xfrm>
            <a:off x="393701" y="980963"/>
            <a:ext cx="11462940" cy="4896073"/>
          </a:xfrm>
          <a:prstGeom prst="rect">
            <a:avLst/>
          </a:prstGeom>
        </p:spPr>
        <p:txBody>
          <a:bodyPr vert="horz" lIns="72000" tIns="72000" rIns="72000" bIns="72000" rtlCol="0" anchor="t">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buFont typeface="Courier New" pitchFamily="34" charset="0"/>
              <a:buChar char="o"/>
            </a:pPr>
            <a:r>
              <a:rPr lang="en-ZA" sz="1800" b="0" dirty="0">
                <a:latin typeface="Century Gothic"/>
              </a:rPr>
              <a:t>Professional service providers and contractors are still experiencing the economic impact of COVID, with many businesses recovering after retrenching staff. </a:t>
            </a:r>
            <a:endParaRPr lang="en-ZA" sz="1800" b="0" dirty="0"/>
          </a:p>
          <a:p>
            <a:pPr marL="285750" indent="-285750">
              <a:lnSpc>
                <a:spcPct val="150000"/>
              </a:lnSpc>
              <a:buFont typeface="Courier New" pitchFamily="34" charset="0"/>
              <a:buChar char="o"/>
            </a:pPr>
            <a:endParaRPr lang="en-ZA" sz="1800" b="0" dirty="0">
              <a:latin typeface="Century Gothic"/>
            </a:endParaRPr>
          </a:p>
          <a:p>
            <a:pPr marL="285750" indent="-285750">
              <a:lnSpc>
                <a:spcPct val="150000"/>
              </a:lnSpc>
              <a:buFont typeface="Courier New" pitchFamily="34" charset="0"/>
              <a:buChar char="o"/>
            </a:pPr>
            <a:r>
              <a:rPr lang="en-ZA" sz="1800" b="0" dirty="0">
                <a:latin typeface="Century Gothic"/>
              </a:rPr>
              <a:t>Cashflow within construction firms creates backlogs in paying subcontractors for works performed, further delaying project deliverables. </a:t>
            </a:r>
            <a:endParaRPr lang="en-ZA" sz="1800" b="0" dirty="0"/>
          </a:p>
          <a:p>
            <a:pPr marL="285750" indent="-285750">
              <a:lnSpc>
                <a:spcPct val="150000"/>
              </a:lnSpc>
              <a:buFont typeface="Courier New" pitchFamily="34" charset="0"/>
              <a:buChar char="o"/>
            </a:pPr>
            <a:endParaRPr lang="en-ZA" sz="1800" b="0" dirty="0">
              <a:latin typeface="Century Gothic"/>
            </a:endParaRPr>
          </a:p>
          <a:p>
            <a:pPr marL="285750" indent="-285750">
              <a:lnSpc>
                <a:spcPct val="150000"/>
              </a:lnSpc>
              <a:buFont typeface="Courier New" pitchFamily="34" charset="0"/>
              <a:buChar char="o"/>
            </a:pPr>
            <a:r>
              <a:rPr lang="en-ZA" sz="1800" b="0" dirty="0">
                <a:latin typeface="Century Gothic"/>
              </a:rPr>
              <a:t>Compliance with the Project Brief by service providers.</a:t>
            </a:r>
          </a:p>
          <a:p>
            <a:pPr marL="285750" indent="-285750">
              <a:lnSpc>
                <a:spcPct val="150000"/>
              </a:lnSpc>
              <a:buFont typeface="Courier New" pitchFamily="34" charset="0"/>
              <a:buChar char="o"/>
            </a:pPr>
            <a:endParaRPr lang="en-ZA" sz="1800" b="0" dirty="0">
              <a:latin typeface="Century Gothic"/>
            </a:endParaRPr>
          </a:p>
          <a:p>
            <a:pPr marL="285750" indent="-285750">
              <a:lnSpc>
                <a:spcPct val="150000"/>
              </a:lnSpc>
              <a:buFont typeface="Courier New" pitchFamily="34" charset="0"/>
              <a:buChar char="o"/>
            </a:pPr>
            <a:r>
              <a:rPr lang="en-ZA" sz="1800" b="0" dirty="0">
                <a:latin typeface="Century Gothic"/>
              </a:rPr>
              <a:t>Implementation duration for Infrastructure Projects</a:t>
            </a:r>
          </a:p>
          <a:p>
            <a:pPr marL="285750" indent="-285750">
              <a:lnSpc>
                <a:spcPct val="150000"/>
              </a:lnSpc>
              <a:buFont typeface="Courier New" pitchFamily="34" charset="0"/>
              <a:buChar char="o"/>
            </a:pPr>
            <a:endParaRPr lang="en-ZA" sz="1800" b="0" dirty="0"/>
          </a:p>
          <a:p>
            <a:pPr>
              <a:lnSpc>
                <a:spcPct val="150000"/>
              </a:lnSpc>
            </a:pPr>
            <a:endParaRPr lang="en-ZA" sz="1800" dirty="0"/>
          </a:p>
        </p:txBody>
      </p:sp>
    </p:spTree>
    <p:extLst>
      <p:ext uri="{BB962C8B-B14F-4D97-AF65-F5344CB8AC3E}">
        <p14:creationId xmlns:p14="http://schemas.microsoft.com/office/powerpoint/2010/main" xmlns="" val="424269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a:bodyPr>
          <a:lstStyle/>
          <a:p>
            <a:r>
              <a:rPr lang="en-ZA"/>
              <a:t>Measures to expedite construction</a:t>
            </a:r>
          </a:p>
        </p:txBody>
      </p:sp>
    </p:spTree>
    <p:extLst>
      <p:ext uri="{BB962C8B-B14F-4D97-AF65-F5344CB8AC3E}">
        <p14:creationId xmlns:p14="http://schemas.microsoft.com/office/powerpoint/2010/main" xmlns="" val="354357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746" y="205918"/>
            <a:ext cx="11462940" cy="559256"/>
          </a:xfrm>
        </p:spPr>
        <p:txBody>
          <a:bodyPr/>
          <a:lstStyle/>
          <a:p>
            <a:r>
              <a:rPr lang="en-ZA">
                <a:latin typeface="Century Gothic"/>
              </a:rPr>
              <a:t>Measures to expedite construction</a:t>
            </a:r>
            <a:endParaRPr lang="en-ZA">
              <a:solidFill>
                <a:srgbClr val="FF0000"/>
              </a:solidFill>
            </a:endParaRPr>
          </a:p>
        </p:txBody>
      </p:sp>
      <p:sp>
        <p:nvSpPr>
          <p:cNvPr id="7" name="Text Placeholder 6"/>
          <p:cNvSpPr>
            <a:spLocks noGrp="1"/>
          </p:cNvSpPr>
          <p:nvPr>
            <p:ph type="body" sz="quarter" idx="10"/>
          </p:nvPr>
        </p:nvSpPr>
        <p:spPr/>
        <p:txBody>
          <a:bodyPr/>
          <a:lstStyle/>
          <a:p>
            <a:pPr>
              <a:lnSpc>
                <a:spcPct val="150000"/>
              </a:lnSpc>
              <a:spcBef>
                <a:spcPts val="0"/>
              </a:spcBef>
            </a:pPr>
            <a:endParaRPr lang="en-ZA"/>
          </a:p>
          <a:p>
            <a:endParaRPr lang="en-ZA"/>
          </a:p>
        </p:txBody>
      </p:sp>
      <p:sp>
        <p:nvSpPr>
          <p:cNvPr id="30" name="Text Placeholder 6">
            <a:extLst>
              <a:ext uri="{FF2B5EF4-FFF2-40B4-BE49-F238E27FC236}">
                <a16:creationId xmlns:a16="http://schemas.microsoft.com/office/drawing/2014/main" xmlns="" id="{1E9ED34A-6F07-49AC-A876-6C53992686D4}"/>
              </a:ext>
            </a:extLst>
          </p:cNvPr>
          <p:cNvSpPr txBox="1">
            <a:spLocks/>
          </p:cNvSpPr>
          <p:nvPr/>
        </p:nvSpPr>
        <p:spPr>
          <a:xfrm>
            <a:off x="473395" y="904761"/>
            <a:ext cx="11718605" cy="5595613"/>
          </a:xfrm>
          <a:prstGeom prst="rect">
            <a:avLst/>
          </a:prstGeom>
        </p:spPr>
        <p:txBody>
          <a:bodyPr vert="horz" lIns="72000" tIns="72000" rIns="72000" bIns="72000" rtlCol="0" anchor="t">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spcBef>
                <a:spcPts val="0"/>
              </a:spcBef>
              <a:buFont typeface="Courier New" pitchFamily="34" charset="0"/>
              <a:buChar char="o"/>
            </a:pPr>
            <a:r>
              <a:rPr lang="en-ZA" sz="1700" b="0" dirty="0">
                <a:latin typeface="Century Gothic"/>
              </a:rPr>
              <a:t>Using standard facility layout for rural clinics.</a:t>
            </a:r>
            <a:endParaRPr lang="en-ZA" sz="1700" b="0" dirty="0"/>
          </a:p>
          <a:p>
            <a:pPr marL="285750" indent="-285750">
              <a:lnSpc>
                <a:spcPct val="150000"/>
              </a:lnSpc>
              <a:spcBef>
                <a:spcPts val="0"/>
              </a:spcBef>
              <a:buFont typeface="Courier New" pitchFamily="34" charset="0"/>
              <a:buChar char="o"/>
            </a:pPr>
            <a:r>
              <a:rPr lang="en-ZA" sz="1700" b="0" dirty="0">
                <a:latin typeface="Century Gothic"/>
              </a:rPr>
              <a:t>Issuing multiple package orders to expedite the infrastructure delivery times:</a:t>
            </a:r>
            <a:endParaRPr lang="en-ZA" sz="1700" b="0" dirty="0"/>
          </a:p>
          <a:p>
            <a:pPr marL="522900" lvl="1" indent="-342900">
              <a:lnSpc>
                <a:spcPct val="150000"/>
              </a:lnSpc>
              <a:spcBef>
                <a:spcPts val="0"/>
              </a:spcBef>
              <a:buFont typeface="+mj-lt"/>
              <a:buAutoNum type="alphaLcParenR"/>
            </a:pPr>
            <a:r>
              <a:rPr lang="en-ZA" sz="1700" b="0" dirty="0">
                <a:latin typeface="Century Gothic"/>
              </a:rPr>
              <a:t>Package Order for Demolitions</a:t>
            </a:r>
          </a:p>
          <a:p>
            <a:pPr marL="522900" lvl="1" indent="-342900">
              <a:lnSpc>
                <a:spcPct val="150000"/>
              </a:lnSpc>
              <a:spcBef>
                <a:spcPts val="0"/>
              </a:spcBef>
              <a:buFont typeface="+mj-lt"/>
              <a:buAutoNum type="alphaLcParenR"/>
            </a:pPr>
            <a:r>
              <a:rPr lang="en-ZA" sz="1700" b="0" dirty="0">
                <a:latin typeface="Century Gothic"/>
              </a:rPr>
              <a:t>Package Order for Earthworks</a:t>
            </a:r>
          </a:p>
          <a:p>
            <a:pPr marL="522900" lvl="1" indent="-342900">
              <a:lnSpc>
                <a:spcPct val="150000"/>
              </a:lnSpc>
              <a:spcBef>
                <a:spcPts val="0"/>
              </a:spcBef>
              <a:buFont typeface="+mj-lt"/>
              <a:buAutoNum type="alphaLcParenR"/>
            </a:pPr>
            <a:r>
              <a:rPr lang="en-ZA" sz="1700" b="0" dirty="0">
                <a:latin typeface="Century Gothic"/>
              </a:rPr>
              <a:t>Package Order for the construction of the Clinic.</a:t>
            </a:r>
          </a:p>
          <a:p>
            <a:pPr marL="285750" indent="-285750">
              <a:lnSpc>
                <a:spcPct val="150000"/>
              </a:lnSpc>
              <a:spcBef>
                <a:spcPts val="0"/>
              </a:spcBef>
              <a:buFont typeface="Courier New" pitchFamily="34" charset="0"/>
              <a:buChar char="o"/>
            </a:pPr>
            <a:r>
              <a:rPr lang="en-ZA" sz="1700" b="0" dirty="0">
                <a:latin typeface="Century Gothic"/>
              </a:rPr>
              <a:t>Package orders a) and b) will be undertaken while the detailed room layouts are completed. </a:t>
            </a:r>
            <a:endParaRPr lang="en-ZA" sz="1700" b="0" dirty="0"/>
          </a:p>
          <a:p>
            <a:pPr marL="285750" indent="-285750">
              <a:lnSpc>
                <a:spcPct val="150000"/>
              </a:lnSpc>
              <a:spcBef>
                <a:spcPts val="0"/>
              </a:spcBef>
              <a:buFont typeface="Courier New" pitchFamily="34" charset="0"/>
              <a:buChar char="o"/>
            </a:pPr>
            <a:r>
              <a:rPr lang="en-ZA" sz="1700" b="0" dirty="0">
                <a:latin typeface="Century Gothic"/>
              </a:rPr>
              <a:t>Regular communication and engagement with the local communities about the design and construction of the project. </a:t>
            </a:r>
            <a:endParaRPr lang="en-ZA" sz="1700" b="0" dirty="0"/>
          </a:p>
          <a:p>
            <a:pPr marL="285750" indent="-285750">
              <a:lnSpc>
                <a:spcPct val="150000"/>
              </a:lnSpc>
              <a:spcBef>
                <a:spcPts val="0"/>
              </a:spcBef>
              <a:buFont typeface="Courier New" pitchFamily="34" charset="0"/>
              <a:buChar char="o"/>
            </a:pPr>
            <a:r>
              <a:rPr lang="en-ZA" sz="1700" b="0" dirty="0">
                <a:latin typeface="Century Gothic"/>
              </a:rPr>
              <a:t>Establish Project Steercom.</a:t>
            </a:r>
          </a:p>
          <a:p>
            <a:pPr marL="285750" indent="-285750">
              <a:lnSpc>
                <a:spcPct val="150000"/>
              </a:lnSpc>
              <a:spcBef>
                <a:spcPts val="0"/>
              </a:spcBef>
              <a:buFont typeface="Courier New" pitchFamily="34" charset="0"/>
              <a:buChar char="o"/>
            </a:pPr>
            <a:r>
              <a:rPr lang="en-ZA" sz="1700" b="0" dirty="0">
                <a:latin typeface="Century Gothic"/>
              </a:rPr>
              <a:t>Appointment of a Clerk of Works from the beginning of the construction. </a:t>
            </a:r>
            <a:endParaRPr lang="en-ZA" sz="1700" b="0" dirty="0"/>
          </a:p>
          <a:p>
            <a:pPr marL="285750" indent="-285750">
              <a:lnSpc>
                <a:spcPct val="150000"/>
              </a:lnSpc>
              <a:spcBef>
                <a:spcPts val="0"/>
              </a:spcBef>
              <a:buFont typeface="Courier New" pitchFamily="34" charset="0"/>
              <a:buChar char="o"/>
            </a:pPr>
            <a:r>
              <a:rPr lang="en-ZA" sz="1700" b="0" dirty="0">
                <a:latin typeface="Century Gothic"/>
              </a:rPr>
              <a:t>WCGHW has considered using prefabricated components to reduce the timeframes for construction. This option was not favourable because WCGHW would prefer Labour Intensive Construction which provides more employment opportunities for community members around the project site. </a:t>
            </a:r>
            <a:endParaRPr lang="en-ZA" sz="1700" b="0" dirty="0"/>
          </a:p>
        </p:txBody>
      </p:sp>
    </p:spTree>
    <p:extLst>
      <p:ext uri="{BB962C8B-B14F-4D97-AF65-F5344CB8AC3E}">
        <p14:creationId xmlns:p14="http://schemas.microsoft.com/office/powerpoint/2010/main" xmlns="" val="215847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t>Content</a:t>
            </a:r>
          </a:p>
        </p:txBody>
      </p:sp>
      <p:sp>
        <p:nvSpPr>
          <p:cNvPr id="7" name="Text Placeholder 6"/>
          <p:cNvSpPr>
            <a:spLocks noGrp="1"/>
          </p:cNvSpPr>
          <p:nvPr>
            <p:ph type="body" sz="quarter" idx="10"/>
          </p:nvPr>
        </p:nvSpPr>
        <p:spPr/>
        <p:txBody>
          <a:bodyPr vert="horz" lIns="72000" tIns="72000" rIns="72000" bIns="72000" rtlCol="0" anchor="t">
            <a:normAutofit/>
          </a:bodyPr>
          <a:lstStyle/>
          <a:p>
            <a:pPr marL="285750" indent="-285750">
              <a:lnSpc>
                <a:spcPct val="200000"/>
              </a:lnSpc>
              <a:buFont typeface="Arial" panose="020B0604020202020204" pitchFamily="34" charset="0"/>
              <a:buChar char="•"/>
            </a:pPr>
            <a:r>
              <a:rPr lang="en-ZA" sz="2400" b="0" dirty="0">
                <a:latin typeface="Century Gothic"/>
              </a:rPr>
              <a:t>Planning Background</a:t>
            </a:r>
          </a:p>
          <a:p>
            <a:pPr marL="285750" indent="-285750">
              <a:lnSpc>
                <a:spcPct val="200000"/>
              </a:lnSpc>
              <a:buFont typeface="Arial" panose="020B0604020202020204" pitchFamily="34" charset="0"/>
              <a:buChar char="•"/>
            </a:pPr>
            <a:r>
              <a:rPr lang="en-ZA" sz="2400" b="0" dirty="0">
                <a:latin typeface="Century Gothic"/>
              </a:rPr>
              <a:t>Siting</a:t>
            </a:r>
          </a:p>
          <a:p>
            <a:pPr marL="285750" indent="-285750">
              <a:lnSpc>
                <a:spcPct val="200000"/>
              </a:lnSpc>
              <a:buFont typeface="Arial" panose="020B0604020202020204" pitchFamily="34" charset="0"/>
              <a:buChar char="•"/>
            </a:pPr>
            <a:r>
              <a:rPr lang="en-ZA" sz="2400" b="0" dirty="0">
                <a:latin typeface="Century Gothic"/>
              </a:rPr>
              <a:t>Project Timelines</a:t>
            </a:r>
          </a:p>
          <a:p>
            <a:pPr marL="285750" indent="-285750">
              <a:lnSpc>
                <a:spcPct val="200000"/>
              </a:lnSpc>
              <a:buFont typeface="Arial" panose="020B0604020202020204" pitchFamily="34" charset="0"/>
              <a:buChar char="•"/>
            </a:pPr>
            <a:r>
              <a:rPr lang="en-ZA" sz="2400" b="0" dirty="0">
                <a:latin typeface="Century Gothic"/>
              </a:rPr>
              <a:t>Measures for improving delivery timelines</a:t>
            </a:r>
          </a:p>
        </p:txBody>
      </p:sp>
    </p:spTree>
    <p:extLst>
      <p:ext uri="{BB962C8B-B14F-4D97-AF65-F5344CB8AC3E}">
        <p14:creationId xmlns:p14="http://schemas.microsoft.com/office/powerpoint/2010/main" xmlns="" val="54469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6739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latin typeface="Century Gothic"/>
              </a:rPr>
              <a:t>P</a:t>
            </a:r>
            <a:r>
              <a:rPr lang="en-ZA" dirty="0" err="1">
                <a:latin typeface="Century Gothic"/>
              </a:rPr>
              <a:t>lanning</a:t>
            </a:r>
            <a:r>
              <a:rPr lang="en-ZA" dirty="0">
                <a:latin typeface="Century Gothic"/>
              </a:rPr>
              <a:t> Background</a:t>
            </a:r>
          </a:p>
        </p:txBody>
      </p:sp>
    </p:spTree>
    <p:extLst>
      <p:ext uri="{BB962C8B-B14F-4D97-AF65-F5344CB8AC3E}">
        <p14:creationId xmlns:p14="http://schemas.microsoft.com/office/powerpoint/2010/main" xmlns="" val="350778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latin typeface="Century Gothic"/>
              </a:rPr>
              <a:t>Planning Background (1) </a:t>
            </a:r>
            <a:endParaRPr lang="en-ZA" dirty="0">
              <a:solidFill>
                <a:srgbClr val="FF0000"/>
              </a:solidFill>
            </a:endParaRPr>
          </a:p>
        </p:txBody>
      </p:sp>
      <p:sp>
        <p:nvSpPr>
          <p:cNvPr id="6" name="TextBox 5">
            <a:extLst>
              <a:ext uri="{FF2B5EF4-FFF2-40B4-BE49-F238E27FC236}">
                <a16:creationId xmlns:a16="http://schemas.microsoft.com/office/drawing/2014/main" xmlns="" id="{89D57DD7-E434-F9FC-C8C9-3D6A5A24737E}"/>
              </a:ext>
            </a:extLst>
          </p:cNvPr>
          <p:cNvSpPr txBox="1"/>
          <p:nvPr/>
        </p:nvSpPr>
        <p:spPr>
          <a:xfrm>
            <a:off x="82192" y="1027416"/>
            <a:ext cx="11879149" cy="5060103"/>
          </a:xfrm>
          <a:prstGeom prst="rect">
            <a:avLst/>
          </a:prstGeom>
          <a:noFill/>
        </p:spPr>
        <p:txBody>
          <a:bodyPr wrap="square" lIns="91440" tIns="45720" rIns="91440" bIns="45720" anchor="t">
            <a:spAutoFit/>
          </a:bodyPr>
          <a:lstStyle/>
          <a:p>
            <a:pPr marL="735965" indent="-285750">
              <a:lnSpc>
                <a:spcPct val="150000"/>
              </a:lnSpc>
              <a:spcAft>
                <a:spcPts val="1000"/>
              </a:spcAft>
              <a:buFont typeface="Courier New"/>
              <a:buChar char="o"/>
            </a:pPr>
            <a:r>
              <a:rPr lang="en-ZA" dirty="0">
                <a:effectLst/>
                <a:latin typeface="Century Gothic"/>
                <a:ea typeface="Calibri" panose="020F0502020204030204" pitchFamily="34" charset="0"/>
                <a:cs typeface="Arial"/>
              </a:rPr>
              <a:t>The current Hornlee Clinic was established in 1986 and previously functioned as a Municipal run clinic with limited services.</a:t>
            </a:r>
            <a:r>
              <a:rPr lang="en-ZA" dirty="0">
                <a:latin typeface="Century Gothic"/>
                <a:ea typeface="Calibri" panose="020F0502020204030204" pitchFamily="34" charset="0"/>
                <a:cs typeface="Arial"/>
              </a:rPr>
              <a:t> </a:t>
            </a:r>
            <a:endParaRPr lang="en-US" dirty="0">
              <a:latin typeface="Century Gothic"/>
              <a:cs typeface="Arial"/>
            </a:endParaRPr>
          </a:p>
          <a:p>
            <a:pPr marL="735965" indent="-285750">
              <a:lnSpc>
                <a:spcPct val="150000"/>
              </a:lnSpc>
              <a:spcAft>
                <a:spcPts val="1000"/>
              </a:spcAft>
              <a:buFont typeface="Courier New"/>
              <a:buChar char="o"/>
            </a:pPr>
            <a:r>
              <a:rPr lang="en-ZA" dirty="0">
                <a:effectLst/>
                <a:latin typeface="Century Gothic"/>
                <a:ea typeface="Calibri" panose="020F0502020204030204" pitchFamily="34" charset="0"/>
                <a:cs typeface="Arial"/>
              </a:rPr>
              <a:t>The current Hornlee Clinic infrastructure is inadequate in size to deal with the patient load and is overcrowded with poor patient flow. The full package of services cannot be provided, and the facility cannot be altered or extended. The facility is rated with a Current Performance Index of B2 (due to be replaced) in the</a:t>
            </a:r>
            <a:r>
              <a:rPr lang="en-ZA" dirty="0">
                <a:latin typeface="Century Gothic"/>
                <a:ea typeface="Calibri" panose="020F0502020204030204" pitchFamily="34" charset="0"/>
                <a:cs typeface="Arial"/>
              </a:rPr>
              <a:t> 23/24</a:t>
            </a:r>
            <a:r>
              <a:rPr lang="en-ZA" dirty="0">
                <a:effectLst/>
                <a:latin typeface="Century Gothic"/>
                <a:ea typeface="Calibri" panose="020F0502020204030204" pitchFamily="34" charset="0"/>
                <a:cs typeface="Arial"/>
              </a:rPr>
              <a:t> </a:t>
            </a:r>
            <a:r>
              <a:rPr lang="en-ZA" dirty="0">
                <a:latin typeface="Century Gothic"/>
                <a:ea typeface="Calibri" panose="020F0502020204030204" pitchFamily="34" charset="0"/>
                <a:cs typeface="Arial"/>
              </a:rPr>
              <a:t>WCGHW</a:t>
            </a:r>
            <a:r>
              <a:rPr lang="en-ZA" dirty="0">
                <a:effectLst/>
                <a:latin typeface="Century Gothic"/>
                <a:ea typeface="Calibri" panose="020F0502020204030204" pitchFamily="34" charset="0"/>
                <a:cs typeface="Arial"/>
              </a:rPr>
              <a:t> </a:t>
            </a:r>
            <a:r>
              <a:rPr lang="en-ZA" dirty="0">
                <a:latin typeface="Century Gothic"/>
                <a:ea typeface="Calibri" panose="020F0502020204030204" pitchFamily="34" charset="0"/>
                <a:cs typeface="Arial"/>
              </a:rPr>
              <a:t>User Asset Management Plan.</a:t>
            </a:r>
            <a:endParaRPr lang="en-ZA" dirty="0">
              <a:latin typeface="Century Gothic"/>
              <a:cs typeface="Arial"/>
            </a:endParaRPr>
          </a:p>
          <a:p>
            <a:pPr marL="735965" indent="-285750">
              <a:lnSpc>
                <a:spcPct val="150000"/>
              </a:lnSpc>
              <a:spcAft>
                <a:spcPts val="1000"/>
              </a:spcAft>
              <a:buFont typeface="Courier New"/>
              <a:buChar char="o"/>
            </a:pPr>
            <a:r>
              <a:rPr lang="en-ZA" dirty="0"/>
              <a:t>Discussions started in 2014 with the Municipality on utilisation of the taxi rank due to the taxis not using the site.</a:t>
            </a:r>
          </a:p>
          <a:p>
            <a:pPr marL="735965" indent="-285750">
              <a:lnSpc>
                <a:spcPct val="150000"/>
              </a:lnSpc>
              <a:spcAft>
                <a:spcPts val="1000"/>
              </a:spcAft>
              <a:buFont typeface="Courier New"/>
              <a:buChar char="o"/>
            </a:pPr>
            <a:r>
              <a:rPr lang="en-ZA" dirty="0"/>
              <a:t>After the initial indication from the Knysna Municipality, they had to consult the entity that initially provided the funding for erecting the taxi rank.</a:t>
            </a:r>
          </a:p>
          <a:p>
            <a:pPr marL="450215">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5405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latin typeface="Century Gothic"/>
              </a:rPr>
              <a:t>Planning Background (2) </a:t>
            </a:r>
            <a:endParaRPr lang="en-ZA" dirty="0">
              <a:solidFill>
                <a:srgbClr val="FF0000"/>
              </a:solidFill>
            </a:endParaRPr>
          </a:p>
        </p:txBody>
      </p:sp>
      <p:sp>
        <p:nvSpPr>
          <p:cNvPr id="6" name="TextBox 5">
            <a:extLst>
              <a:ext uri="{FF2B5EF4-FFF2-40B4-BE49-F238E27FC236}">
                <a16:creationId xmlns:a16="http://schemas.microsoft.com/office/drawing/2014/main" xmlns="" id="{89D57DD7-E434-F9FC-C8C9-3D6A5A24737E}"/>
              </a:ext>
            </a:extLst>
          </p:cNvPr>
          <p:cNvSpPr txBox="1"/>
          <p:nvPr/>
        </p:nvSpPr>
        <p:spPr>
          <a:xfrm>
            <a:off x="82192" y="1027416"/>
            <a:ext cx="12109808" cy="5379614"/>
          </a:xfrm>
          <a:prstGeom prst="rect">
            <a:avLst/>
          </a:prstGeom>
          <a:noFill/>
        </p:spPr>
        <p:txBody>
          <a:bodyPr wrap="square" lIns="91440" tIns="45720" rIns="91440" bIns="45720" anchor="t">
            <a:spAutoFit/>
          </a:bodyPr>
          <a:lstStyle/>
          <a:p>
            <a:pPr marL="735965" indent="-285750">
              <a:lnSpc>
                <a:spcPct val="150000"/>
              </a:lnSpc>
              <a:spcAft>
                <a:spcPts val="1000"/>
              </a:spcAft>
              <a:buFont typeface="Courier New"/>
              <a:buChar char="o"/>
            </a:pPr>
            <a:r>
              <a:rPr lang="en-ZA" dirty="0"/>
              <a:t>WCGHW was informed on 6 July 2021 that Knysna Council approved the entering into a 99-year lease agreement with the Department of Infrastructure (former Transport &amp; Public Works).</a:t>
            </a:r>
          </a:p>
          <a:p>
            <a:pPr marL="735965" indent="-285750">
              <a:lnSpc>
                <a:spcPct val="150000"/>
              </a:lnSpc>
              <a:spcAft>
                <a:spcPts val="1000"/>
              </a:spcAft>
              <a:buFont typeface="Courier New"/>
              <a:buChar char="o"/>
            </a:pPr>
            <a:r>
              <a:rPr lang="en-ZA" dirty="0"/>
              <a:t>The lease agreement has not been signed yet, as DoI requires the project timelines from the WCGHW.</a:t>
            </a:r>
          </a:p>
          <a:p>
            <a:pPr marL="735965" indent="-285750">
              <a:lnSpc>
                <a:spcPct val="150000"/>
              </a:lnSpc>
              <a:spcAft>
                <a:spcPts val="1000"/>
              </a:spcAft>
              <a:buFont typeface="Courier New"/>
              <a:buChar char="o"/>
            </a:pPr>
            <a:r>
              <a:rPr lang="en-ZA" dirty="0"/>
              <a:t>On 12 July 2021, DoI informed WCGHW that the Knysna Municipality agreed that WCGHW must take occupation of the site whilst finalising the lease agreement.</a:t>
            </a:r>
          </a:p>
          <a:p>
            <a:pPr marL="735965" indent="-285750">
              <a:lnSpc>
                <a:spcPct val="150000"/>
              </a:lnSpc>
              <a:spcAft>
                <a:spcPts val="1000"/>
              </a:spcAft>
              <a:buFont typeface="Courier New"/>
              <a:buChar char="o"/>
            </a:pPr>
            <a:r>
              <a:rPr lang="en-ZA" dirty="0"/>
              <a:t>WCGHW provided a security service to the existing building and the site and started the preparation of the Project Brief.</a:t>
            </a:r>
          </a:p>
          <a:p>
            <a:pPr marL="735965" indent="-285750">
              <a:lnSpc>
                <a:spcPct val="150000"/>
              </a:lnSpc>
              <a:spcAft>
                <a:spcPts val="1000"/>
              </a:spcAft>
              <a:buFont typeface="Courier New"/>
              <a:buChar char="o"/>
            </a:pPr>
            <a:endParaRPr lang="en-ZA" dirty="0"/>
          </a:p>
          <a:p>
            <a:pPr marL="450215">
              <a:lnSpc>
                <a:spcPct val="150000"/>
              </a:lnSpc>
              <a:spcAft>
                <a:spcPts val="1000"/>
              </a:spcAft>
            </a:pPr>
            <a:endParaRPr lang="en-ZA" dirty="0"/>
          </a:p>
          <a:p>
            <a:pPr marL="450215">
              <a:lnSpc>
                <a:spcPct val="150000"/>
              </a:lnSpc>
              <a:spcAft>
                <a:spcPts val="1000"/>
              </a:spcAft>
            </a:pPr>
            <a:endParaRPr lang="en-US" sz="1800" dirty="0">
              <a:effectLst/>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7604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ZA"/>
              <a:t>Siting</a:t>
            </a:r>
          </a:p>
        </p:txBody>
      </p:sp>
    </p:spTree>
    <p:extLst>
      <p:ext uri="{BB962C8B-B14F-4D97-AF65-F5344CB8AC3E}">
        <p14:creationId xmlns:p14="http://schemas.microsoft.com/office/powerpoint/2010/main" xmlns="" val="358329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t>Siting</a:t>
            </a:r>
          </a:p>
        </p:txBody>
      </p:sp>
      <p:pic>
        <p:nvPicPr>
          <p:cNvPr id="7" name="Picture 6">
            <a:extLst>
              <a:ext uri="{FF2B5EF4-FFF2-40B4-BE49-F238E27FC236}">
                <a16:creationId xmlns:a16="http://schemas.microsoft.com/office/drawing/2014/main" xmlns="" id="{5A1A8858-8798-F77E-0155-8FAABA4B82C8}"/>
              </a:ext>
            </a:extLst>
          </p:cNvPr>
          <p:cNvPicPr>
            <a:picLocks noChangeAspect="1"/>
          </p:cNvPicPr>
          <p:nvPr/>
        </p:nvPicPr>
        <p:blipFill>
          <a:blip r:embed="rId2" cstate="print"/>
          <a:stretch>
            <a:fillRect/>
          </a:stretch>
        </p:blipFill>
        <p:spPr>
          <a:xfrm>
            <a:off x="125127" y="727611"/>
            <a:ext cx="5316761" cy="3261111"/>
          </a:xfrm>
          <a:prstGeom prst="rect">
            <a:avLst/>
          </a:prstGeom>
        </p:spPr>
      </p:pic>
      <p:pic>
        <p:nvPicPr>
          <p:cNvPr id="8" name="Picture 7">
            <a:extLst>
              <a:ext uri="{FF2B5EF4-FFF2-40B4-BE49-F238E27FC236}">
                <a16:creationId xmlns:a16="http://schemas.microsoft.com/office/drawing/2014/main" xmlns="" id="{095A83B8-2967-E21D-706F-EEAB2F2B572F}"/>
              </a:ext>
            </a:extLst>
          </p:cNvPr>
          <p:cNvPicPr>
            <a:picLocks noChangeAspect="1"/>
          </p:cNvPicPr>
          <p:nvPr/>
        </p:nvPicPr>
        <p:blipFill>
          <a:blip r:embed="rId3" cstate="print"/>
          <a:stretch>
            <a:fillRect/>
          </a:stretch>
        </p:blipFill>
        <p:spPr>
          <a:xfrm>
            <a:off x="5690752" y="3088"/>
            <a:ext cx="6537033" cy="3985957"/>
          </a:xfrm>
          <a:prstGeom prst="rect">
            <a:avLst/>
          </a:prstGeom>
        </p:spPr>
      </p:pic>
      <p:pic>
        <p:nvPicPr>
          <p:cNvPr id="9" name="Picture 8">
            <a:extLst>
              <a:ext uri="{FF2B5EF4-FFF2-40B4-BE49-F238E27FC236}">
                <a16:creationId xmlns:a16="http://schemas.microsoft.com/office/drawing/2014/main" xmlns="" id="{696B4571-FF05-DABD-CB89-C0E0BBF5BF19}"/>
              </a:ext>
            </a:extLst>
          </p:cNvPr>
          <p:cNvPicPr>
            <a:picLocks noChangeAspect="1"/>
          </p:cNvPicPr>
          <p:nvPr/>
        </p:nvPicPr>
        <p:blipFill>
          <a:blip r:embed="rId4" cstate="print"/>
          <a:stretch>
            <a:fillRect/>
          </a:stretch>
        </p:blipFill>
        <p:spPr>
          <a:xfrm>
            <a:off x="2694258" y="4698931"/>
            <a:ext cx="9496518" cy="2155981"/>
          </a:xfrm>
          <a:prstGeom prst="rect">
            <a:avLst/>
          </a:prstGeom>
        </p:spPr>
      </p:pic>
      <p:sp>
        <p:nvSpPr>
          <p:cNvPr id="2" name="TextBox 1">
            <a:extLst>
              <a:ext uri="{FF2B5EF4-FFF2-40B4-BE49-F238E27FC236}">
                <a16:creationId xmlns:a16="http://schemas.microsoft.com/office/drawing/2014/main" xmlns="" id="{D9C9C28D-B726-EC72-D6C9-AA3D0AADBE6C}"/>
              </a:ext>
            </a:extLst>
          </p:cNvPr>
          <p:cNvSpPr txBox="1"/>
          <p:nvPr/>
        </p:nvSpPr>
        <p:spPr>
          <a:xfrm>
            <a:off x="302302" y="4056089"/>
            <a:ext cx="11812248" cy="58477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sz="1600" b="1" dirty="0">
                <a:solidFill>
                  <a:srgbClr val="0070C0"/>
                </a:solidFill>
                <a:cs typeface="Segoe UI"/>
              </a:rPr>
              <a:t>Portion of Erf 3281, Hornlee</a:t>
            </a:r>
            <a:r>
              <a:rPr lang="en-ZA" sz="1600" dirty="0">
                <a:solidFill>
                  <a:srgbClr val="0070C0"/>
                </a:solidFill>
                <a:cs typeface="Segoe UI"/>
              </a:rPr>
              <a:t>​</a:t>
            </a:r>
          </a:p>
          <a:p>
            <a:r>
              <a:rPr lang="en-ZA" sz="1600" b="1" dirty="0">
                <a:solidFill>
                  <a:srgbClr val="0070C0"/>
                </a:solidFill>
                <a:cs typeface="Segoe UI"/>
              </a:rPr>
              <a:t>Cr Vigilance Drive &amp; </a:t>
            </a:r>
            <a:r>
              <a:rPr lang="en-ZA" sz="1600" b="1" dirty="0" err="1">
                <a:solidFill>
                  <a:srgbClr val="0070C0"/>
                </a:solidFill>
                <a:cs typeface="Segoe UI"/>
              </a:rPr>
              <a:t>Stroebel</a:t>
            </a:r>
            <a:r>
              <a:rPr lang="en-ZA" sz="1600" b="1" dirty="0">
                <a:solidFill>
                  <a:srgbClr val="0070C0"/>
                </a:solidFill>
                <a:cs typeface="Segoe UI"/>
              </a:rPr>
              <a:t> Street</a:t>
            </a:r>
            <a:r>
              <a:rPr lang="en-ZA" sz="1600" dirty="0">
                <a:solidFill>
                  <a:srgbClr val="0070C0"/>
                </a:solidFill>
                <a:cs typeface="Segoe UI"/>
              </a:rPr>
              <a:t>​ - </a:t>
            </a:r>
            <a:r>
              <a:rPr lang="en-ZA" sz="1600" b="1" dirty="0">
                <a:solidFill>
                  <a:srgbClr val="0070C0"/>
                </a:solidFill>
                <a:cs typeface="Segoe UI"/>
              </a:rPr>
              <a:t>GIS  -34.046626; 23.091529</a:t>
            </a:r>
            <a:r>
              <a:rPr lang="en-US" sz="1600" dirty="0">
                <a:solidFill>
                  <a:srgbClr val="0070C0"/>
                </a:solidFill>
                <a:cs typeface="Segoe UI"/>
              </a:rPr>
              <a:t>​ - </a:t>
            </a:r>
            <a:r>
              <a:rPr lang="en-ZA" sz="1600" b="1" dirty="0">
                <a:solidFill>
                  <a:srgbClr val="0070C0"/>
                </a:solidFill>
                <a:cs typeface="Segoe UI"/>
              </a:rPr>
              <a:t>Knysna Municipality</a:t>
            </a:r>
            <a:r>
              <a:rPr lang="en-US" sz="1600" dirty="0">
                <a:solidFill>
                  <a:srgbClr val="0070C0"/>
                </a:solidFill>
                <a:cs typeface="Segoe UI"/>
              </a:rPr>
              <a:t>​ - </a:t>
            </a:r>
            <a:r>
              <a:rPr lang="en-ZA" sz="1600" b="1" dirty="0">
                <a:solidFill>
                  <a:srgbClr val="0070C0"/>
                </a:solidFill>
                <a:cs typeface="Segoe UI"/>
              </a:rPr>
              <a:t>Garden Route District</a:t>
            </a:r>
          </a:p>
        </p:txBody>
      </p:sp>
    </p:spTree>
    <p:extLst>
      <p:ext uri="{BB962C8B-B14F-4D97-AF65-F5344CB8AC3E}">
        <p14:creationId xmlns:p14="http://schemas.microsoft.com/office/powerpoint/2010/main" xmlns="" val="134063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861" y="193426"/>
            <a:ext cx="11462940" cy="559256"/>
          </a:xfrm>
        </p:spPr>
        <p:txBody>
          <a:bodyPr/>
          <a:lstStyle/>
          <a:p>
            <a:r>
              <a:rPr lang="en-ZA">
                <a:latin typeface="Century Gothic"/>
              </a:rPr>
              <a:t>Site Information </a:t>
            </a:r>
            <a:endParaRPr lang="en-ZA">
              <a:solidFill>
                <a:srgbClr val="FF0000"/>
              </a:solidFill>
            </a:endParaRPr>
          </a:p>
        </p:txBody>
      </p:sp>
      <p:sp>
        <p:nvSpPr>
          <p:cNvPr id="7" name="Text Placeholder 6"/>
          <p:cNvSpPr>
            <a:spLocks noGrp="1"/>
          </p:cNvSpPr>
          <p:nvPr>
            <p:ph type="body" sz="quarter" idx="10"/>
          </p:nvPr>
        </p:nvSpPr>
        <p:spPr>
          <a:xfrm>
            <a:off x="243800" y="884458"/>
            <a:ext cx="11612841" cy="5208368"/>
          </a:xfrm>
        </p:spPr>
        <p:txBody>
          <a:bodyPr vert="horz" lIns="72000" tIns="72000" rIns="72000" bIns="72000" rtlCol="0" anchor="t">
            <a:normAutofit fontScale="92500" lnSpcReduction="10000"/>
          </a:bodyPr>
          <a:lstStyle/>
          <a:p>
            <a:pPr>
              <a:lnSpc>
                <a:spcPct val="150000"/>
              </a:lnSpc>
              <a:spcBef>
                <a:spcPts val="0"/>
              </a:spcBef>
            </a:pPr>
            <a:endParaRPr lang="en-ZA" dirty="0"/>
          </a:p>
          <a:p>
            <a:pPr>
              <a:lnSpc>
                <a:spcPct val="150000"/>
              </a:lnSpc>
            </a:pPr>
            <a:r>
              <a:rPr lang="en-ZA" sz="1800" dirty="0">
                <a:latin typeface="Century Gothic"/>
              </a:rPr>
              <a:t>Property Description:  </a:t>
            </a:r>
            <a:r>
              <a:rPr lang="en-ZA" sz="1800" b="0" dirty="0">
                <a:latin typeface="Century Gothic"/>
              </a:rPr>
              <a:t>Existing Taxi Rank &amp; Parking Deck.</a:t>
            </a:r>
            <a:endParaRPr lang="en-ZA" sz="1800" dirty="0"/>
          </a:p>
          <a:p>
            <a:pPr>
              <a:lnSpc>
                <a:spcPct val="150000"/>
              </a:lnSpc>
            </a:pPr>
            <a:r>
              <a:rPr lang="en-ZA" sz="1800" dirty="0">
                <a:latin typeface="Century Gothic"/>
              </a:rPr>
              <a:t>Size:  </a:t>
            </a:r>
            <a:r>
              <a:rPr lang="en-ZA" sz="1800" b="0" dirty="0">
                <a:latin typeface="Century Gothic"/>
              </a:rPr>
              <a:t>± 5000m2</a:t>
            </a:r>
            <a:endParaRPr lang="en-ZA" sz="1800" dirty="0"/>
          </a:p>
          <a:p>
            <a:pPr>
              <a:lnSpc>
                <a:spcPct val="150000"/>
              </a:lnSpc>
            </a:pPr>
            <a:r>
              <a:rPr lang="en-ZA" sz="1800" dirty="0">
                <a:latin typeface="Century Gothic"/>
              </a:rPr>
              <a:t>Zoning: </a:t>
            </a:r>
            <a:r>
              <a:rPr lang="en-ZA" sz="1800" b="0" dirty="0">
                <a:latin typeface="Century Gothic"/>
              </a:rPr>
              <a:t>Open Space Zone II and land use of </a:t>
            </a:r>
            <a:r>
              <a:rPr lang="en-ZA" sz="1800" b="0" i="1" dirty="0">
                <a:latin typeface="Century Gothic"/>
              </a:rPr>
              <a:t>Private Open Space </a:t>
            </a:r>
            <a:r>
              <a:rPr lang="en-ZA" sz="1800" b="0" dirty="0">
                <a:latin typeface="Century Gothic"/>
              </a:rPr>
              <a:t>(with consent use for Taxi Rank). WCGHW requested DoI to obtain consent use, which is an extra allowance to the zoning to allow for health facility use. This will be part of the lease agreement to allow the submission of building plans for the municipality’s approval.</a:t>
            </a:r>
          </a:p>
          <a:p>
            <a:pPr>
              <a:lnSpc>
                <a:spcPct val="150000"/>
              </a:lnSpc>
            </a:pPr>
            <a:r>
              <a:rPr lang="en-ZA" sz="1800" dirty="0">
                <a:latin typeface="Century Gothic"/>
              </a:rPr>
              <a:t>Ownership:</a:t>
            </a:r>
          </a:p>
          <a:p>
            <a:pPr marL="285750" indent="-285750">
              <a:lnSpc>
                <a:spcPct val="150000"/>
              </a:lnSpc>
              <a:buFont typeface="Courier New" pitchFamily="34" charset="0"/>
              <a:buChar char="o"/>
            </a:pPr>
            <a:r>
              <a:rPr lang="en-ZA" sz="1800" b="0" dirty="0">
                <a:latin typeface="Century Gothic"/>
              </a:rPr>
              <a:t>99-year lease agreement with Knysna Municipality to DoI</a:t>
            </a:r>
          </a:p>
          <a:p>
            <a:pPr marL="285750" indent="-285750">
              <a:lnSpc>
                <a:spcPct val="150000"/>
              </a:lnSpc>
              <a:buFont typeface="Courier New" pitchFamily="34" charset="0"/>
              <a:buChar char="o"/>
            </a:pPr>
            <a:r>
              <a:rPr lang="en-US" sz="1800" b="0" dirty="0">
                <a:latin typeface="Century Gothic"/>
              </a:rPr>
              <a:t>The use of the property for the clinic as well as a 99-year lease, has been approved by the Local Authority. </a:t>
            </a:r>
          </a:p>
          <a:p>
            <a:pPr marL="285750" indent="-285750">
              <a:lnSpc>
                <a:spcPct val="150000"/>
              </a:lnSpc>
              <a:buFont typeface="Courier New" pitchFamily="34" charset="0"/>
              <a:buChar char="o"/>
            </a:pPr>
            <a:r>
              <a:rPr lang="en-US" sz="1800" b="0" dirty="0">
                <a:latin typeface="Century Gothic"/>
              </a:rPr>
              <a:t>The property information is being finalized by DoI, and it will include confirmation of the zoning for the leased portion and the exact extent of the leased area, along with all issues relevant to upgrading the current infrastructure.</a:t>
            </a:r>
            <a:endParaRPr lang="en-ZA" sz="1800" b="0" dirty="0">
              <a:latin typeface="Century Gothic"/>
            </a:endParaRPr>
          </a:p>
        </p:txBody>
      </p:sp>
      <p:sp>
        <p:nvSpPr>
          <p:cNvPr id="30" name="Text Placeholder 6">
            <a:extLst>
              <a:ext uri="{FF2B5EF4-FFF2-40B4-BE49-F238E27FC236}">
                <a16:creationId xmlns:a16="http://schemas.microsoft.com/office/drawing/2014/main" xmlns="" id="{1E9ED34A-6F07-49AC-A876-6C53992686D4}"/>
              </a:ext>
            </a:extLst>
          </p:cNvPr>
          <p:cNvSpPr txBox="1">
            <a:spLocks/>
          </p:cNvSpPr>
          <p:nvPr/>
        </p:nvSpPr>
        <p:spPr>
          <a:xfrm>
            <a:off x="546101" y="1349153"/>
            <a:ext cx="11462940" cy="4896073"/>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endParaRPr lang="en-ZA"/>
          </a:p>
        </p:txBody>
      </p:sp>
    </p:spTree>
    <p:extLst>
      <p:ext uri="{BB962C8B-B14F-4D97-AF65-F5344CB8AC3E}">
        <p14:creationId xmlns:p14="http://schemas.microsoft.com/office/powerpoint/2010/main" xmlns="" val="362397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a:bodyPr>
          <a:lstStyle/>
          <a:p>
            <a:r>
              <a:rPr lang="en-ZA" dirty="0">
                <a:latin typeface="Century Gothic"/>
              </a:rPr>
              <a:t>Project Timelines</a:t>
            </a:r>
          </a:p>
        </p:txBody>
      </p:sp>
    </p:spTree>
    <p:extLst>
      <p:ext uri="{BB962C8B-B14F-4D97-AF65-F5344CB8AC3E}">
        <p14:creationId xmlns:p14="http://schemas.microsoft.com/office/powerpoint/2010/main" xmlns="" val="3033260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10A31B6FFEE540A8674926D73876A2" ma:contentTypeVersion="18" ma:contentTypeDescription="Create a new document." ma:contentTypeScope="" ma:versionID="bc362d2be32c3ded2efec54bd1e46bf3">
  <xsd:schema xmlns:xsd="http://www.w3.org/2001/XMLSchema" xmlns:xs="http://www.w3.org/2001/XMLSchema" xmlns:p="http://schemas.microsoft.com/office/2006/metadata/properties" xmlns:ns2="0288f018-5e99-4f2e-879a-472b1442eb28" xmlns:ns3="ca616cec-d93d-4797-96bd-c02b313099ff" xmlns:ns4="728f39ad-81e7-4f54-8c90-bf71e0a0cae3" targetNamespace="http://schemas.microsoft.com/office/2006/metadata/properties" ma:root="true" ma:fieldsID="5b62c32ca2e8d36d035b040a6644513b" ns2:_="" ns3:_="" ns4:_="">
    <xsd:import namespace="0288f018-5e99-4f2e-879a-472b1442eb28"/>
    <xsd:import namespace="ca616cec-d93d-4797-96bd-c02b313099ff"/>
    <xsd:import namespace="728f39ad-81e7-4f54-8c90-bf71e0a0ca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_Flow_SignoffStatu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RespPers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8f018-5e99-4f2e-879a-472b1442eb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616cec-d93d-4797-96bd-c02b313099f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RespPerson" ma:index="22" nillable="true" ma:displayName="Resp Person" ma:format="Dropdown" ma:list="UserInfo" ma:SharePointGroup="0" ma:internalName="Resp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8e8ec45-7f36-4a39-aefb-60bf279f74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8f39ad-81e7-4f54-8c90-bf71e0a0cae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AF843D0-8D0C-4561-9237-E294B3ABAD7E}" ma:internalName="TaxCatchAll" ma:showField="CatchAllData" ma:web="{0288f018-5e99-4f2e-879a-472b1442e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8f39ad-81e7-4f54-8c90-bf71e0a0cae3" xsi:nil="true"/>
    <_Flow_SignoffStatus xmlns="ca616cec-d93d-4797-96bd-c02b313099ff" xsi:nil="true"/>
    <RespPerson xmlns="ca616cec-d93d-4797-96bd-c02b313099ff">
      <UserInfo>
        <DisplayName/>
        <AccountId xsi:nil="true"/>
        <AccountType/>
      </UserInfo>
    </RespPerson>
    <lcf76f155ced4ddcb4097134ff3c332f xmlns="ca616cec-d93d-4797-96bd-c02b313099ff">
      <Terms xmlns="http://schemas.microsoft.com/office/infopath/2007/PartnerControls"/>
    </lcf76f155ced4ddcb4097134ff3c332f>
    <SharedWithUsers xmlns="0288f018-5e99-4f2e-879a-472b1442eb28">
      <UserInfo>
        <DisplayName>Laura Angeletti-du Toit</DisplayName>
        <AccountId>47</AccountId>
        <AccountType/>
      </UserInfo>
      <UserInfo>
        <DisplayName>Lorraine Rademeyer</DisplayName>
        <AccountId>48</AccountId>
        <AccountType/>
      </UserInfo>
      <UserInfo>
        <DisplayName>Lynn Spieringshoek</DisplayName>
        <AccountId>49</AccountId>
        <AccountType/>
      </UserInfo>
      <UserInfo>
        <DisplayName>Milne Van Leeuwen</DisplayName>
        <AccountId>50</AccountId>
        <AccountType/>
      </UserInfo>
      <UserInfo>
        <DisplayName>Karien Du Toit</DisplayName>
        <AccountId>1195</AccountId>
        <AccountType/>
      </UserInfo>
      <UserInfo>
        <DisplayName>Ziyanda Zigayi</DisplayName>
        <AccountId>590</AccountId>
        <AccountType/>
      </UserInfo>
      <UserInfo>
        <DisplayName>Anwar Kharwa</DisplayName>
        <AccountId>40</AccountId>
        <AccountType/>
      </UserInfo>
      <UserInfo>
        <DisplayName>Eudene Brown</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D8E56-F2C0-4711-A0FE-24209AAAD343}">
  <ds:schemaRefs>
    <ds:schemaRef ds:uri="0288f018-5e99-4f2e-879a-472b1442eb28"/>
    <ds:schemaRef ds:uri="728f39ad-81e7-4f54-8c90-bf71e0a0cae3"/>
    <ds:schemaRef ds:uri="ca616cec-d93d-4797-96bd-c02b313099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963068-87ED-4254-88B8-1196A76A2C22}">
  <ds:schemaRefs>
    <ds:schemaRef ds:uri="0288f018-5e99-4f2e-879a-472b1442eb28"/>
    <ds:schemaRef ds:uri="728f39ad-81e7-4f54-8c90-bf71e0a0cae3"/>
    <ds:schemaRef ds:uri="ca616cec-d93d-4797-96bd-c02b313099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BC7ECA-E17C-4625-9B0D-22C74C634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TotalTime>
  <Words>366</Words>
  <Application>Microsoft Office PowerPoint</Application>
  <PresentationFormat>Custom</PresentationFormat>
  <Paragraphs>147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WCG-PPT Master-121022-amc</vt:lpstr>
      <vt:lpstr>Slide 1</vt:lpstr>
      <vt:lpstr>Content</vt:lpstr>
      <vt:lpstr>Slide 3</vt:lpstr>
      <vt:lpstr>Planning Background (1) </vt:lpstr>
      <vt:lpstr>Planning Background (2) </vt:lpstr>
      <vt:lpstr>Slide 6</vt:lpstr>
      <vt:lpstr>Siting</vt:lpstr>
      <vt:lpstr>Site Information </vt:lpstr>
      <vt:lpstr>Slide 9</vt:lpstr>
      <vt:lpstr>Project Timelines (1) </vt:lpstr>
      <vt:lpstr>Project Timelines (2)</vt:lpstr>
      <vt:lpstr>Current Development</vt:lpstr>
      <vt:lpstr>Current Development</vt:lpstr>
      <vt:lpstr>Slide 14</vt:lpstr>
      <vt:lpstr>Current timeframes (as FIDPM, NT Instruction)</vt:lpstr>
      <vt:lpstr>Slide 16</vt:lpstr>
      <vt:lpstr>Risk and Challenges: Infrastructure Delivery</vt:lpstr>
      <vt:lpstr>Slide 18</vt:lpstr>
      <vt:lpstr>Measures to expedite construction</vt:lpstr>
      <vt:lpstr>Slide 20</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7</cp:revision>
  <cp:lastPrinted>2019-01-28T07:09:01Z</cp:lastPrinted>
  <dcterms:created xsi:type="dcterms:W3CDTF">2017-01-19T08:56:34Z</dcterms:created>
  <dcterms:modified xsi:type="dcterms:W3CDTF">2023-06-05T07:26:29Z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0x0101006D10A31B6FFEE540A8674926D73876A2</vt:lpwstr>
  </property>
  <property fmtid="{D5CDD505-2E9C-101B-9397-08002B2CF9AE}" pid="3" name="MediaServiceImageTags">
    <vt:lpwstr/>
  </property>
</Properties>
</file>