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4435" r:id="rId2"/>
    <p:sldId id="4467" r:id="rId3"/>
    <p:sldId id="4474" r:id="rId4"/>
    <p:sldId id="4463" r:id="rId5"/>
    <p:sldId id="4464" r:id="rId6"/>
    <p:sldId id="4465" r:id="rId7"/>
    <p:sldId id="4466" r:id="rId8"/>
    <p:sldId id="4470" r:id="rId9"/>
    <p:sldId id="4475" r:id="rId10"/>
    <p:sldId id="4477" r:id="rId11"/>
    <p:sldId id="4478" r:id="rId12"/>
    <p:sldId id="4469" r:id="rId13"/>
    <p:sldId id="4471" r:id="rId14"/>
    <p:sldId id="4472" r:id="rId15"/>
    <p:sldId id="4473" r:id="rId16"/>
    <p:sldId id="4479" r:id="rId17"/>
    <p:sldId id="4444" r:id="rId18"/>
    <p:sldId id="4476" r:id="rId19"/>
    <p:sldId id="4459" r:id="rId20"/>
    <p:sldId id="44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15A90"/>
    <a:srgbClr val="E86A53"/>
    <a:srgbClr val="FDB525"/>
    <a:srgbClr val="3087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3979" autoAdjust="0"/>
  </p:normalViewPr>
  <p:slideViewPr>
    <p:cSldViewPr snapToGrid="0" snapToObjects="1">
      <p:cViewPr varScale="1">
        <p:scale>
          <a:sx n="68" d="100"/>
          <a:sy n="68" d="100"/>
        </p:scale>
        <p:origin x="-121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BE51-2474-E341-8B86-53543FBF0CF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7A39E-8F51-124D-9901-49C66C6549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501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39E-8F51-124D-9901-49C66C65498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6734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39E-8F51-124D-9901-49C66C65498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77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39E-8F51-124D-9901-49C66C65498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595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39E-8F51-124D-9901-49C66C65498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79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39E-8F51-124D-9901-49C66C65498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83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39E-8F51-124D-9901-49C66C65498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062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E0F5443-E49C-430C-B427-D5B8326347D9}"/>
              </a:ext>
            </a:extLst>
          </p:cNvPr>
          <p:cNvSpPr/>
          <p:nvPr userDrawn="1"/>
        </p:nvSpPr>
        <p:spPr>
          <a:xfrm>
            <a:off x="0" y="2385391"/>
            <a:ext cx="6698974" cy="4472609"/>
          </a:xfrm>
          <a:prstGeom prst="rect">
            <a:avLst/>
          </a:prstGeom>
          <a:solidFill>
            <a:srgbClr val="E86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2DCA080A-DAE6-6971-0E8F-6AF97F5E6E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20229" y="853015"/>
            <a:ext cx="8484649" cy="6043622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A064FDB7-B22E-55D4-5B00-380D1285D3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4014" y="350077"/>
            <a:ext cx="4128528" cy="1426818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C0893EAE-1932-6E1F-3401-C1B495753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293" y="2697454"/>
            <a:ext cx="4069249" cy="15008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053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oter">
    <p:bg>
      <p:bgPr>
        <a:solidFill>
          <a:srgbClr val="E86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F2A09FAF-36FC-448E-890E-061F32680BA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982397-109A-A909-4440-9F5AACA2AAA4}"/>
              </a:ext>
            </a:extLst>
          </p:cNvPr>
          <p:cNvSpPr txBox="1"/>
          <p:nvPr userDrawn="1"/>
        </p:nvSpPr>
        <p:spPr>
          <a:xfrm>
            <a:off x="271671" y="6543166"/>
            <a:ext cx="57945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PRESIDENTIAL YOUTH EMPLOYMENT INTERVENTION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A2C4DCA-63D4-4108-7EEE-031E8E4DA922}"/>
              </a:ext>
            </a:extLst>
          </p:cNvPr>
          <p:cNvCxnSpPr>
            <a:cxnSpLocks/>
          </p:cNvCxnSpPr>
          <p:nvPr userDrawn="1"/>
        </p:nvCxnSpPr>
        <p:spPr>
          <a:xfrm>
            <a:off x="3342862" y="6669157"/>
            <a:ext cx="8266042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E22313B-329C-F61C-2D54-39435B2688DA}"/>
              </a:ext>
            </a:extLst>
          </p:cNvPr>
          <p:cNvSpPr txBox="1"/>
          <p:nvPr userDrawn="1"/>
        </p:nvSpPr>
        <p:spPr>
          <a:xfrm>
            <a:off x="11630440" y="6491550"/>
            <a:ext cx="460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28AC8FF-59D1-DD4C-AE4F-624D476FA879}" type="slidenum">
              <a:rPr lang="en-US" sz="12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en-US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67492180-BB45-E28D-7418-1BFFDABEB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721" y="353635"/>
            <a:ext cx="5336038" cy="631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919925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F2A09FAF-36FC-448E-890E-061F32680BA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982397-109A-A909-4440-9F5AACA2AAA4}"/>
              </a:ext>
            </a:extLst>
          </p:cNvPr>
          <p:cNvSpPr txBox="1"/>
          <p:nvPr userDrawn="1"/>
        </p:nvSpPr>
        <p:spPr>
          <a:xfrm>
            <a:off x="271671" y="6543166"/>
            <a:ext cx="57945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E86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PRESIDENTIAL YOUTH EMPLOYMENT INTERVENTION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A2C4DCA-63D4-4108-7EEE-031E8E4DA922}"/>
              </a:ext>
            </a:extLst>
          </p:cNvPr>
          <p:cNvCxnSpPr>
            <a:cxnSpLocks/>
          </p:cNvCxnSpPr>
          <p:nvPr userDrawn="1"/>
        </p:nvCxnSpPr>
        <p:spPr>
          <a:xfrm>
            <a:off x="3342862" y="6669157"/>
            <a:ext cx="8266042" cy="0"/>
          </a:xfrm>
          <a:prstGeom prst="line">
            <a:avLst/>
          </a:prstGeom>
          <a:ln w="19050">
            <a:solidFill>
              <a:srgbClr val="FDB525"/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E22313B-329C-F61C-2D54-39435B2688DA}"/>
              </a:ext>
            </a:extLst>
          </p:cNvPr>
          <p:cNvSpPr txBox="1"/>
          <p:nvPr userDrawn="1"/>
        </p:nvSpPr>
        <p:spPr>
          <a:xfrm>
            <a:off x="11630440" y="6491550"/>
            <a:ext cx="460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28AC8FF-59D1-DD4C-AE4F-624D476FA879}" type="slidenum">
              <a:rPr lang="en-US" sz="1200" smtClean="0">
                <a:solidFill>
                  <a:srgbClr val="E86A53"/>
                </a:solidFill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en-US" sz="1200" dirty="0">
              <a:solidFill>
                <a:srgbClr val="E86A53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67492180-BB45-E28D-7418-1BFFDABEB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7981" y="3113484"/>
            <a:ext cx="5336038" cy="631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400" b="1">
                <a:solidFill>
                  <a:srgbClr val="E86A5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02387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CAC9A1-FEAD-324C-9571-7494D700CD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AA827D-E27D-04AA-BDB9-FE2B2254091C}"/>
              </a:ext>
            </a:extLst>
          </p:cNvPr>
          <p:cNvSpPr txBox="1"/>
          <p:nvPr userDrawn="1"/>
        </p:nvSpPr>
        <p:spPr>
          <a:xfrm>
            <a:off x="271671" y="6543166"/>
            <a:ext cx="57945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E86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PRESIDENTIAL YOUTH EMPLOYMENT INTERVENTION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D2E1BFF-9135-A360-07CF-E262092782EC}"/>
              </a:ext>
            </a:extLst>
          </p:cNvPr>
          <p:cNvCxnSpPr>
            <a:cxnSpLocks/>
          </p:cNvCxnSpPr>
          <p:nvPr userDrawn="1"/>
        </p:nvCxnSpPr>
        <p:spPr>
          <a:xfrm>
            <a:off x="3342862" y="6669157"/>
            <a:ext cx="8266042" cy="0"/>
          </a:xfrm>
          <a:prstGeom prst="line">
            <a:avLst/>
          </a:prstGeom>
          <a:ln w="19050">
            <a:solidFill>
              <a:srgbClr val="FDB525"/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36E7D1-AB72-A077-18A8-24474ED92211}"/>
              </a:ext>
            </a:extLst>
          </p:cNvPr>
          <p:cNvSpPr txBox="1"/>
          <p:nvPr userDrawn="1"/>
        </p:nvSpPr>
        <p:spPr>
          <a:xfrm>
            <a:off x="11630440" y="6491550"/>
            <a:ext cx="460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28AC8FF-59D1-DD4C-AE4F-624D476FA879}" type="slidenum">
              <a:rPr lang="en-US" sz="1200" smtClean="0">
                <a:solidFill>
                  <a:srgbClr val="E86A53"/>
                </a:solidFill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en-US" sz="1200" dirty="0">
              <a:solidFill>
                <a:srgbClr val="E86A53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96D9BFC5-6738-C058-6AA3-F5E843224188}"/>
              </a:ext>
            </a:extLst>
          </p:cNvPr>
          <p:cNvSpPr>
            <a:spLocks/>
          </p:cNvSpPr>
          <p:nvPr userDrawn="1"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E86A5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2214776B-076D-9AC6-FAE1-D29318CFF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165" y="751563"/>
            <a:ext cx="11004275" cy="3173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big statement/ quote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5787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01CF89-87B4-4667-84A2-EF00C5B17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A5E2-7D54-4666-9D25-229CE656A398}" type="datetimeFigureOut">
              <a:rPr lang="en-ZA" smtClean="0"/>
              <a:pPr/>
              <a:t>2023/06/02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07B17F1-2737-4DA3-80F3-54D942C3C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4213DB-F1E2-444F-8410-9B6117AC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8FD3-91F8-40E2-9973-1E4C4D7117B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5469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5D39716-CA1C-3D2B-BB23-64EF955D4A8D}"/>
              </a:ext>
            </a:extLst>
          </p:cNvPr>
          <p:cNvSpPr/>
          <p:nvPr userDrawn="1"/>
        </p:nvSpPr>
        <p:spPr>
          <a:xfrm>
            <a:off x="0" y="2385391"/>
            <a:ext cx="7635834" cy="4472609"/>
          </a:xfrm>
          <a:prstGeom prst="rect">
            <a:avLst/>
          </a:prstGeom>
          <a:solidFill>
            <a:srgbClr val="4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6B20877E-78DB-62DB-E80F-86391A710C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4014" y="350077"/>
            <a:ext cx="4128528" cy="1426818"/>
          </a:xfrm>
          <a:prstGeom prst="rect">
            <a:avLst/>
          </a:prstGeom>
        </p:spPr>
      </p:pic>
      <p:sp>
        <p:nvSpPr>
          <p:cNvPr id="21" name="Title Placeholder 1">
            <a:extLst>
              <a:ext uri="{FF2B5EF4-FFF2-40B4-BE49-F238E27FC236}">
                <a16:creationId xmlns:a16="http://schemas.microsoft.com/office/drawing/2014/main" xmlns="" id="{58E0FB97-7F3F-7695-3FD8-BBA091CBA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293" y="2697454"/>
            <a:ext cx="4069249" cy="15008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027CF5C-73E5-674F-7ED1-1ED33E9FFA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97187" y="353576"/>
            <a:ext cx="7162174" cy="650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19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5D39716-CA1C-3D2B-BB23-64EF955D4A8D}"/>
              </a:ext>
            </a:extLst>
          </p:cNvPr>
          <p:cNvSpPr/>
          <p:nvPr userDrawn="1"/>
        </p:nvSpPr>
        <p:spPr>
          <a:xfrm>
            <a:off x="0" y="1950098"/>
            <a:ext cx="12192000" cy="4907901"/>
          </a:xfrm>
          <a:prstGeom prst="rect">
            <a:avLst/>
          </a:prstGeom>
          <a:solidFill>
            <a:srgbClr val="FDB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86A5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D699C91-C11F-1035-0374-90C937354C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580073" y="2230735"/>
            <a:ext cx="7960587" cy="4190799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6B20877E-78DB-62DB-E80F-86391A710C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4014" y="387401"/>
            <a:ext cx="3366774" cy="1163556"/>
          </a:xfrm>
          <a:prstGeom prst="rect">
            <a:avLst/>
          </a:prstGeom>
        </p:spPr>
      </p:pic>
      <p:sp>
        <p:nvSpPr>
          <p:cNvPr id="21" name="Title Placeholder 1">
            <a:extLst>
              <a:ext uri="{FF2B5EF4-FFF2-40B4-BE49-F238E27FC236}">
                <a16:creationId xmlns:a16="http://schemas.microsoft.com/office/drawing/2014/main" xmlns="" id="{58E0FB97-7F3F-7695-3FD8-BBA091CBA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789" y="2902727"/>
            <a:ext cx="4069249" cy="15008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22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09BE91-D663-454C-2309-36C788C3525A}"/>
              </a:ext>
            </a:extLst>
          </p:cNvPr>
          <p:cNvSpPr/>
          <p:nvPr userDrawn="1"/>
        </p:nvSpPr>
        <p:spPr>
          <a:xfrm>
            <a:off x="0" y="3066388"/>
            <a:ext cx="6270171" cy="3791612"/>
          </a:xfrm>
          <a:prstGeom prst="rect">
            <a:avLst/>
          </a:prstGeom>
          <a:solidFill>
            <a:srgbClr val="E86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32360B28-5B8F-FE62-358E-1C0FC38C0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63421" y="411921"/>
            <a:ext cx="4128528" cy="1426818"/>
          </a:xfrm>
          <a:prstGeom prst="rect">
            <a:avLst/>
          </a:prstGeom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C6E40801-B1C4-5989-0355-5A649F8753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65765" y="1856624"/>
            <a:ext cx="7038109" cy="5013251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950499DF-678B-DCE5-B094-88186DEA3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293" y="804156"/>
            <a:ext cx="4218098" cy="15008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4800" b="1">
                <a:solidFill>
                  <a:srgbClr val="415A90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721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nd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09BE91-D663-454C-2309-36C788C3525A}"/>
              </a:ext>
            </a:extLst>
          </p:cNvPr>
          <p:cNvSpPr/>
          <p:nvPr userDrawn="1"/>
        </p:nvSpPr>
        <p:spPr>
          <a:xfrm>
            <a:off x="0" y="3066388"/>
            <a:ext cx="8699500" cy="3791612"/>
          </a:xfrm>
          <a:prstGeom prst="rect">
            <a:avLst/>
          </a:prstGeom>
          <a:solidFill>
            <a:srgbClr val="4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950499DF-678B-DCE5-B094-88186DEA3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293" y="804156"/>
            <a:ext cx="4218098" cy="15008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4800" b="1">
                <a:solidFill>
                  <a:srgbClr val="E86A5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77551AC-A76C-0D41-96B7-4A9B09A01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78500" y="232546"/>
            <a:ext cx="7295443" cy="66254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91CE6E9-877B-7E56-66A9-D98A431D468D}"/>
              </a:ext>
            </a:extLst>
          </p:cNvPr>
          <p:cNvSpPr/>
          <p:nvPr userDrawn="1"/>
        </p:nvSpPr>
        <p:spPr>
          <a:xfrm>
            <a:off x="1" y="5098500"/>
            <a:ext cx="2857499" cy="109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32360B28-5B8F-FE62-358E-1C0FC38C06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298" y="5262557"/>
            <a:ext cx="2210904" cy="7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463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F2A09FAF-36FC-448E-890E-061F32680BA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982397-109A-A909-4440-9F5AACA2AAA4}"/>
              </a:ext>
            </a:extLst>
          </p:cNvPr>
          <p:cNvSpPr txBox="1"/>
          <p:nvPr userDrawn="1"/>
        </p:nvSpPr>
        <p:spPr>
          <a:xfrm>
            <a:off x="271671" y="6543166"/>
            <a:ext cx="57945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E86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PRESIDENTIAL YOUTH EMPLOYMENT INTERVENTION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A2C4DCA-63D4-4108-7EEE-031E8E4DA922}"/>
              </a:ext>
            </a:extLst>
          </p:cNvPr>
          <p:cNvCxnSpPr>
            <a:cxnSpLocks/>
          </p:cNvCxnSpPr>
          <p:nvPr userDrawn="1"/>
        </p:nvCxnSpPr>
        <p:spPr>
          <a:xfrm>
            <a:off x="3342862" y="6669157"/>
            <a:ext cx="8266042" cy="0"/>
          </a:xfrm>
          <a:prstGeom prst="line">
            <a:avLst/>
          </a:prstGeom>
          <a:ln w="19050">
            <a:solidFill>
              <a:srgbClr val="FDB525"/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E22313B-329C-F61C-2D54-39435B2688DA}"/>
              </a:ext>
            </a:extLst>
          </p:cNvPr>
          <p:cNvSpPr txBox="1"/>
          <p:nvPr userDrawn="1"/>
        </p:nvSpPr>
        <p:spPr>
          <a:xfrm>
            <a:off x="11630440" y="6491550"/>
            <a:ext cx="460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28AC8FF-59D1-DD4C-AE4F-624D476FA879}" type="slidenum">
              <a:rPr lang="en-US" sz="1200" smtClean="0">
                <a:solidFill>
                  <a:srgbClr val="E86A53"/>
                </a:solidFill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en-US" sz="1200" dirty="0">
              <a:solidFill>
                <a:srgbClr val="E86A53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963FF9E8-210C-F926-3EA0-2ECE4170A4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85285" y="136139"/>
            <a:ext cx="2142630" cy="740492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70ECB56A-0133-2FAE-A7DA-23B0AE25D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721" y="353635"/>
            <a:ext cx="5336038" cy="631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 b="1">
                <a:solidFill>
                  <a:srgbClr val="E86A5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34803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GB" sz="28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767853-9D06-4031-EA65-57292875C2A9}"/>
              </a:ext>
            </a:extLst>
          </p:cNvPr>
          <p:cNvSpPr txBox="1"/>
          <p:nvPr userDrawn="1"/>
        </p:nvSpPr>
        <p:spPr>
          <a:xfrm>
            <a:off x="11630440" y="6491550"/>
            <a:ext cx="460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28AC8FF-59D1-DD4C-AE4F-624D476FA879}" type="slidenum">
              <a:rPr lang="en-US" sz="1200" smtClean="0">
                <a:solidFill>
                  <a:srgbClr val="E86A53"/>
                </a:solidFill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en-US" sz="1200" dirty="0">
              <a:solidFill>
                <a:srgbClr val="E86A53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F63D707B-D316-D42F-75F0-9B79A2B8D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720" y="353635"/>
            <a:ext cx="6215863" cy="631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 b="1">
                <a:solidFill>
                  <a:srgbClr val="E86A5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1AD812A-8D75-0BB5-601D-8C661592A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20" y="984666"/>
            <a:ext cx="11521490" cy="538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1340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F2A09FAF-36FC-448E-890E-061F32680BA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E22313B-329C-F61C-2D54-39435B2688DA}"/>
              </a:ext>
            </a:extLst>
          </p:cNvPr>
          <p:cNvSpPr txBox="1"/>
          <p:nvPr userDrawn="1"/>
        </p:nvSpPr>
        <p:spPr>
          <a:xfrm>
            <a:off x="11630440" y="6491550"/>
            <a:ext cx="460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28AC8FF-59D1-DD4C-AE4F-624D476FA879}" type="slidenum">
              <a:rPr lang="en-US" sz="1200" smtClean="0">
                <a:solidFill>
                  <a:srgbClr val="E86A53"/>
                </a:solidFill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en-US" sz="1200" dirty="0">
              <a:solidFill>
                <a:srgbClr val="E86A53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67492180-BB45-E28D-7418-1BFFDABEB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721" y="353635"/>
            <a:ext cx="5336038" cy="631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 b="1">
                <a:solidFill>
                  <a:srgbClr val="E86A5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19868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Right">
    <p:bg>
      <p:bgPr>
        <a:solidFill>
          <a:srgbClr val="E86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49" y="-1309"/>
            <a:ext cx="6131406" cy="6859309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200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9398" t="8741" r="101" b="27"/>
          <a:stretch/>
        </p:blipFill>
        <p:spPr bwMode="ltGray">
          <a:xfrm rot="10800000" flipH="1">
            <a:off x="6137018" y="0"/>
            <a:ext cx="416951" cy="6858000"/>
          </a:xfrm>
          <a:prstGeom prst="rect">
            <a:avLst/>
          </a:prstGeom>
        </p:spPr>
      </p:pic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GB" sz="28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AA376D-E8ED-7713-165D-AA8EF9889C72}"/>
              </a:ext>
            </a:extLst>
          </p:cNvPr>
          <p:cNvSpPr txBox="1"/>
          <p:nvPr userDrawn="1"/>
        </p:nvSpPr>
        <p:spPr>
          <a:xfrm>
            <a:off x="11630440" y="6491550"/>
            <a:ext cx="460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28AC8FF-59D1-DD4C-AE4F-624D476FA879}" type="slidenum">
              <a:rPr lang="en-US" sz="1200" smtClean="0">
                <a:solidFill>
                  <a:srgbClr val="E86A53"/>
                </a:solidFill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en-US" sz="1200" dirty="0">
              <a:solidFill>
                <a:srgbClr val="E86A53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62954676-FEDB-0A84-E7E7-9EB8FA915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951" y="443086"/>
            <a:ext cx="5336038" cy="631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>
                <a:solidFill>
                  <a:srgbClr val="E86A5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5BF045DE-EDA1-16C0-AFB1-178C0D48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951" y="1092021"/>
            <a:ext cx="5357743" cy="538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FDB525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DB525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DB525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DB525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DB525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842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3730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7" r:id="rId3"/>
    <p:sldLayoutId id="2147483650" r:id="rId4"/>
    <p:sldLayoutId id="2147483666" r:id="rId5"/>
    <p:sldLayoutId id="2147483659" r:id="rId6"/>
    <p:sldLayoutId id="2147483656" r:id="rId7"/>
    <p:sldLayoutId id="2147483653" r:id="rId8"/>
    <p:sldLayoutId id="2147483661" r:id="rId9"/>
    <p:sldLayoutId id="2147483663" r:id="rId10"/>
    <p:sldLayoutId id="2147483664" r:id="rId11"/>
    <p:sldLayoutId id="2147483668" r:id="rId12"/>
    <p:sldLayoutId id="21474836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A764865-DC62-5CE6-866A-1FB6F56E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790" y="3459738"/>
            <a:ext cx="4399392" cy="1682534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Overview and progress update</a:t>
            </a:r>
          </a:p>
        </p:txBody>
      </p:sp>
    </p:spTree>
    <p:extLst>
      <p:ext uri="{BB962C8B-B14F-4D97-AF65-F5344CB8AC3E}">
        <p14:creationId xmlns:p14="http://schemas.microsoft.com/office/powerpoint/2010/main" xmlns="" val="420717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017A50-E669-9908-7747-BA6DA2DA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422365"/>
            <a:ext cx="11549661" cy="74202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the 2.5 million young people there is educational data, the majority report completing at least a matric/ additional certification/ qualification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-333247" y="17723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xmlns="" id="{0F312669-6519-D514-E3D8-C48ED41316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4" t="18121"/>
          <a:stretch/>
        </p:blipFill>
        <p:spPr>
          <a:xfrm>
            <a:off x="373625" y="1477493"/>
            <a:ext cx="11009044" cy="50806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2897868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017A50-E669-9908-7747-BA6DA2DA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422365"/>
            <a:ext cx="11549661" cy="74202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Able to access further detail on education and qualifications to support matching to opportunities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-333247" y="17723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73625" y="1372862"/>
            <a:ext cx="8731045" cy="48866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30813" y="2132356"/>
            <a:ext cx="25924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E86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with legal and paralegal qualifications: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Overall, 24 143 young people report completing, currently studying or dropping out of various legal and paralegal qualifications.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279810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017A50-E669-9908-7747-BA6DA2DA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20" y="353635"/>
            <a:ext cx="11549661" cy="631031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Demand-led skills development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5008" y="1619864"/>
            <a:ext cx="6396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key interventions are </a:t>
            </a:r>
            <a:r>
              <a:rPr lang="en-US" b="1" dirty="0">
                <a:solidFill>
                  <a:srgbClr val="E86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by the Department of Higher Education and Training (DHET</a:t>
            </a:r>
            <a:r>
              <a:rPr lang="en-US" dirty="0">
                <a:solidFill>
                  <a:srgbClr val="E86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delivered through its Skills Strategy for the </a:t>
            </a:r>
            <a:r>
              <a:rPr lang="en-US" b="1" dirty="0">
                <a:solidFill>
                  <a:srgbClr val="E86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Recovery and Reconstruction Plan (ERRP)</a:t>
            </a:r>
            <a:r>
              <a:rPr lang="en-US" dirty="0">
                <a:solidFill>
                  <a:srgbClr val="E86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3720" y="3310365"/>
            <a:ext cx="2487299" cy="2739211"/>
          </a:xfrm>
          <a:prstGeom prst="rect">
            <a:avLst/>
          </a:prstGeom>
          <a:solidFill>
            <a:srgbClr val="415A9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PYEI is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piloting a Pay-for-Performance model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unlock employment opportunities for young people with the National Skills Fund as the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Funder.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2513" y="3334748"/>
            <a:ext cx="2334087" cy="2739211"/>
          </a:xfrm>
          <a:prstGeom prst="rect">
            <a:avLst/>
          </a:prstGeom>
          <a:solidFill>
            <a:srgbClr val="415A9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PYEI has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demand-led skilling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workstreams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test a new approach to short term skills planning.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8094" y="3334748"/>
            <a:ext cx="1927123" cy="2739211"/>
          </a:xfrm>
          <a:prstGeom prst="rect">
            <a:avLst/>
          </a:prstGeom>
          <a:solidFill>
            <a:srgbClr val="415A9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Placement of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20 000 TVET learners into workplace experience in partnership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DEL and DSBD. 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13325" y="913078"/>
            <a:ext cx="4139543" cy="55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269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017A50-E669-9908-7747-BA6DA2DA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20" y="353635"/>
            <a:ext cx="11549661" cy="631031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pay-for-performance model pilot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0919" y="2146076"/>
            <a:ext cx="10467161" cy="43264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8245" y="990645"/>
            <a:ext cx="11372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pay-for-performance mechanism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places a strong emphasis on the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realisation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of desired outcomes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The outcome of interest in the PYEI is placement of young people into earning opportunities. We are targeting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4500 young people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the pilot phase.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8245" y="2006308"/>
            <a:ext cx="1146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867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017A50-E669-9908-7747-BA6DA2DA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20" y="353635"/>
            <a:ext cx="11549661" cy="631031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3. National Youth Service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378" y="2205671"/>
            <a:ext cx="4904183" cy="3970647"/>
            <a:chOff x="439127" y="1482421"/>
            <a:chExt cx="4904183" cy="3970647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xmlns="" id="{B64AFEFF-99EA-EAF5-55AC-74BF24F4E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39127" y="1482421"/>
              <a:ext cx="4904183" cy="3970647"/>
            </a:xfrm>
            <a:prstGeom prst="rect">
              <a:avLst/>
            </a:prstGeom>
          </p:spPr>
        </p:pic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5379E46F-8D12-A99C-91BF-E41B1BAFABC9}"/>
                </a:ext>
              </a:extLst>
            </p:cNvPr>
            <p:cNvSpPr/>
            <p:nvPr/>
          </p:nvSpPr>
          <p:spPr>
            <a:xfrm>
              <a:off x="2068930" y="3983060"/>
              <a:ext cx="348168" cy="326809"/>
            </a:xfrm>
            <a:prstGeom prst="ellipse">
              <a:avLst/>
            </a:prstGeom>
            <a:solidFill>
              <a:srgbClr val="526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30" b="1" dirty="0">
                  <a:latin typeface="Sans seri"/>
                </a:rPr>
                <a:t>3</a:t>
              </a:r>
              <a:r>
                <a:rPr lang="en-ZA" sz="1030" b="1" dirty="0">
                  <a:latin typeface="Sans seri"/>
                </a:rPr>
                <a:t>%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F22C1F5D-6F87-6858-FA76-AB1ACA50791E}"/>
                </a:ext>
              </a:extLst>
            </p:cNvPr>
            <p:cNvSpPr/>
            <p:nvPr/>
          </p:nvSpPr>
          <p:spPr>
            <a:xfrm>
              <a:off x="3806029" y="2189141"/>
              <a:ext cx="461077" cy="455437"/>
            </a:xfrm>
            <a:prstGeom prst="ellipse">
              <a:avLst/>
            </a:prstGeom>
            <a:solidFill>
              <a:srgbClr val="B2AB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ZA" sz="1030" b="1" dirty="0">
                  <a:latin typeface="Sans seri"/>
                </a:rPr>
                <a:t>16%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4EF8CE50-CB99-6A94-E608-FD80E25F9B8F}"/>
                </a:ext>
              </a:extLst>
            </p:cNvPr>
            <p:cNvSpPr/>
            <p:nvPr/>
          </p:nvSpPr>
          <p:spPr>
            <a:xfrm>
              <a:off x="1079394" y="4446117"/>
              <a:ext cx="457042" cy="456759"/>
            </a:xfrm>
            <a:prstGeom prst="ellipse">
              <a:avLst/>
            </a:prstGeom>
            <a:solidFill>
              <a:srgbClr val="B9B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ZA" sz="1030" b="1" dirty="0">
                  <a:latin typeface="Sans seri"/>
                </a:rPr>
                <a:t>15%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868D1EE5-E531-8582-A192-E7B276DF5BC9}"/>
                </a:ext>
              </a:extLst>
            </p:cNvPr>
            <p:cNvSpPr/>
            <p:nvPr/>
          </p:nvSpPr>
          <p:spPr>
            <a:xfrm>
              <a:off x="4151385" y="3687922"/>
              <a:ext cx="547750" cy="511571"/>
            </a:xfrm>
            <a:prstGeom prst="ellipse">
              <a:avLst/>
            </a:prstGeom>
            <a:solidFill>
              <a:srgbClr val="6D2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ZA" sz="1030" b="1" dirty="0">
                  <a:latin typeface="Sans seri"/>
                </a:rPr>
                <a:t> 25%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713451DE-0DF5-B8EF-59BA-73FF21069C5E}"/>
                </a:ext>
              </a:extLst>
            </p:cNvPr>
            <p:cNvSpPr/>
            <p:nvPr/>
          </p:nvSpPr>
          <p:spPr>
            <a:xfrm>
              <a:off x="2991954" y="3644034"/>
              <a:ext cx="400280" cy="347137"/>
            </a:xfrm>
            <a:prstGeom prst="ellipse">
              <a:avLst/>
            </a:prstGeom>
            <a:solidFill>
              <a:srgbClr val="755B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30" b="1" dirty="0">
                  <a:latin typeface="Sans seri"/>
                </a:rPr>
                <a:t>4</a:t>
              </a:r>
              <a:r>
                <a:rPr lang="en-ZA" sz="1030" b="1" dirty="0">
                  <a:latin typeface="Sans seri"/>
                </a:rPr>
                <a:t>%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0DD40FAD-71F7-9C88-AA65-7C427F4E89CC}"/>
                </a:ext>
              </a:extLst>
            </p:cNvPr>
            <p:cNvSpPr/>
            <p:nvPr/>
          </p:nvSpPr>
          <p:spPr>
            <a:xfrm>
              <a:off x="3223091" y="2406038"/>
              <a:ext cx="461077" cy="438488"/>
            </a:xfrm>
            <a:prstGeom prst="ellipse">
              <a:avLst/>
            </a:prstGeom>
            <a:solidFill>
              <a:srgbClr val="565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ZA" sz="1030" b="1" dirty="0">
                  <a:latin typeface="Sans seri"/>
                </a:rPr>
                <a:t>4%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159A1C24-4232-9A23-05DB-9B53C9EF1DA2}"/>
                </a:ext>
              </a:extLst>
            </p:cNvPr>
            <p:cNvSpPr/>
            <p:nvPr/>
          </p:nvSpPr>
          <p:spPr>
            <a:xfrm>
              <a:off x="2616947" y="4598711"/>
              <a:ext cx="499611" cy="47502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ZA" sz="1030" b="1" dirty="0">
                  <a:latin typeface="Sans seri"/>
                </a:rPr>
                <a:t>12%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9EF67E1D-3AF3-EEBB-957E-3DCFD02A889B}"/>
                </a:ext>
              </a:extLst>
            </p:cNvPr>
            <p:cNvSpPr/>
            <p:nvPr/>
          </p:nvSpPr>
          <p:spPr>
            <a:xfrm>
              <a:off x="4770177" y="2284826"/>
              <a:ext cx="461077" cy="43848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ZA" sz="1030" b="1" dirty="0">
                  <a:latin typeface="Sans seri"/>
                </a:rPr>
                <a:t>6%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7C7AC12A-BAF4-6884-FA95-39273D89CCC4}"/>
                </a:ext>
              </a:extLst>
            </p:cNvPr>
            <p:cNvSpPr/>
            <p:nvPr/>
          </p:nvSpPr>
          <p:spPr>
            <a:xfrm>
              <a:off x="4311142" y="1600560"/>
              <a:ext cx="503713" cy="51157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30" b="1" dirty="0">
                  <a:latin typeface="Sans seri"/>
                </a:rPr>
                <a:t>1</a:t>
              </a:r>
              <a:r>
                <a:rPr lang="en-ZA" sz="1030" b="1" dirty="0">
                  <a:latin typeface="Sans seri"/>
                </a:rPr>
                <a:t>4%</a:t>
              </a:r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E322B90C-C171-734C-3DFA-2C25F1DBA5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82219" y="2000285"/>
            <a:ext cx="3093148" cy="160634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6A342A6-BFB7-B374-5B20-EA9E0FBC40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33124" y="1971159"/>
            <a:ext cx="3651628" cy="1402626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F6218314-1E29-61BC-E770-45B9A18D3E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82219" y="3661803"/>
            <a:ext cx="3373581" cy="2924422"/>
          </a:xfrm>
          <a:prstGeom prst="rect">
            <a:avLst/>
          </a:prstGeom>
        </p:spPr>
      </p:pic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796F9ADE-E931-B8C4-3270-21B11040751F}"/>
              </a:ext>
            </a:extLst>
          </p:cNvPr>
          <p:cNvSpPr/>
          <p:nvPr/>
        </p:nvSpPr>
        <p:spPr>
          <a:xfrm>
            <a:off x="11232560" y="3729888"/>
            <a:ext cx="368927" cy="347137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1" b="1" dirty="0">
                <a:solidFill>
                  <a:schemeClr val="tx1"/>
                </a:solidFill>
                <a:latin typeface="Sans seri"/>
              </a:rPr>
              <a:t>37%</a:t>
            </a:r>
            <a:endParaRPr lang="en-ZA" sz="721" b="1" dirty="0">
              <a:solidFill>
                <a:schemeClr val="tx1"/>
              </a:solidFill>
              <a:latin typeface="Sans seri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84E96267-4E1D-7799-E29D-E61973F261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20761" y="3644026"/>
            <a:ext cx="2701091" cy="42914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F690909F-C9D6-AC91-755A-BC7BDD78755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28736" y="4120616"/>
            <a:ext cx="2693116" cy="1070757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523183" y="1061720"/>
            <a:ext cx="11055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 45 000 young people have secured paid service opportunities to date. Using just 16 hours of the participant’s time per week, the NYS with </a:t>
            </a:r>
            <a:r>
              <a:rPr lang="en-US" b="1" dirty="0">
                <a:solidFill>
                  <a:srgbClr val="FDB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 to explore further opportunities for training, employment or entrepreneurship during their term of service.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eases the transition into follow-on earning activities.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8998697" y="5320964"/>
            <a:ext cx="2786055" cy="1200329"/>
          </a:xfrm>
          <a:prstGeom prst="rect">
            <a:avLst/>
          </a:prstGeom>
          <a:solidFill>
            <a:srgbClr val="FDB525"/>
          </a:solidFill>
        </p:spPr>
        <p:txBody>
          <a:bodyPr wrap="square">
            <a:spAutoFit/>
          </a:bodyPr>
          <a:lstStyle/>
          <a:p>
            <a:pPr defTabSz="449263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Sans seri"/>
                <a:ea typeface="Calibri" panose="020F0502020204030204" pitchFamily="34" charset="0"/>
                <a:cs typeface="Arial" panose="020B0604020202020204" pitchFamily="34" charset="0"/>
              </a:rPr>
              <a:t>To date </a:t>
            </a:r>
            <a:r>
              <a:rPr lang="en-US" sz="1600" b="1" dirty="0">
                <a:solidFill>
                  <a:schemeClr val="bg1"/>
                </a:solidFill>
                <a:latin typeface="Sans seri"/>
                <a:ea typeface="Calibri" panose="020F0502020204030204" pitchFamily="34" charset="0"/>
                <a:cs typeface="Arial" panose="020B0604020202020204" pitchFamily="34" charset="0"/>
              </a:rPr>
              <a:t>7,634 (17%) </a:t>
            </a:r>
            <a:r>
              <a:rPr lang="en-US" sz="1600" dirty="0">
                <a:solidFill>
                  <a:schemeClr val="bg1"/>
                </a:solidFill>
                <a:latin typeface="Sans seri"/>
                <a:ea typeface="Calibri" panose="020F0502020204030204" pitchFamily="34" charset="0"/>
                <a:cs typeface="Arial" panose="020B0604020202020204" pitchFamily="34" charset="0"/>
              </a:rPr>
              <a:t>transitions have been reported and evidenced.</a:t>
            </a:r>
            <a:endParaRPr lang="en-Z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42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017A50-E669-9908-7747-BA6DA2DA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20" y="353635"/>
            <a:ext cx="11549661" cy="631031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Benefits to the young person and the community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picture containing building, person&#10;&#10;Description automatically generated">
            <a:extLst>
              <a:ext uri="{FF2B5EF4-FFF2-40B4-BE49-F238E27FC236}">
                <a16:creationId xmlns:a16="http://schemas.microsoft.com/office/drawing/2014/main" xmlns="" id="{6F633D62-5C28-1E12-0381-80EC4AE182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2925" y="3735996"/>
            <a:ext cx="4194559" cy="2793575"/>
          </a:xfrm>
          <a:prstGeom prst="rect">
            <a:avLst/>
          </a:prstGeom>
        </p:spPr>
      </p:pic>
      <p:pic>
        <p:nvPicPr>
          <p:cNvPr id="21" name="Picture 20" descr="A picture containing grass, outdoor, ground, mountain&#10;&#10;Description automatically generated">
            <a:extLst>
              <a:ext uri="{FF2B5EF4-FFF2-40B4-BE49-F238E27FC236}">
                <a16:creationId xmlns:a16="http://schemas.microsoft.com/office/drawing/2014/main" xmlns="" id="{E3D4D0AA-F9E1-6E7C-E69F-522152304D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2925" y="1247287"/>
            <a:ext cx="4194559" cy="2751330"/>
          </a:xfrm>
          <a:prstGeom prst="rect">
            <a:avLst/>
          </a:prstGeom>
        </p:spPr>
      </p:pic>
      <p:pic>
        <p:nvPicPr>
          <p:cNvPr id="22" name="Picture 21" descr="A picture containing text, indoor&#10;&#10;Description automatically generated">
            <a:extLst>
              <a:ext uri="{FF2B5EF4-FFF2-40B4-BE49-F238E27FC236}">
                <a16:creationId xmlns:a16="http://schemas.microsoft.com/office/drawing/2014/main" xmlns="" id="{A0C41059-1F8A-8CA0-94AA-CB0E01B3C8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5617" y="2192336"/>
            <a:ext cx="3258331" cy="36125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18209" y="4466871"/>
            <a:ext cx="6805649" cy="2031325"/>
          </a:xfrm>
          <a:prstGeom prst="rect">
            <a:avLst/>
          </a:prstGeom>
          <a:solidFill>
            <a:srgbClr val="FDB525"/>
          </a:solidFill>
        </p:spPr>
        <p:txBody>
          <a:bodyPr wrap="square">
            <a:spAutoFit/>
          </a:bodyPr>
          <a:lstStyle/>
          <a:p>
            <a:pPr defTabSz="449263">
              <a:lnSpc>
                <a:spcPct val="150000"/>
              </a:lnSpc>
            </a:pPr>
            <a:r>
              <a:rPr lang="en-ZA" sz="1400" dirty="0">
                <a:solidFill>
                  <a:schemeClr val="bg1"/>
                </a:solidFill>
                <a:latin typeface="Sans seri"/>
                <a:ea typeface="Calibri" panose="020F0502020204030204" pitchFamily="34" charset="0"/>
                <a:cs typeface="Arial" panose="020B0604020202020204" pitchFamily="34" charset="0"/>
              </a:rPr>
              <a:t>COMMUNITY LEVEL</a:t>
            </a:r>
          </a:p>
          <a:p>
            <a:pPr marL="285750" indent="-285750" defTabSz="4492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ans seri"/>
                <a:ea typeface="Calibri" panose="020F0502020204030204" pitchFamily="34" charset="0"/>
                <a:cs typeface="Arial" panose="020B0604020202020204" pitchFamily="34" charset="0"/>
              </a:rPr>
              <a:t>Increased awareness in the community about the importance of ECD  (over 30,000 children were benefiting from ECD services daily)</a:t>
            </a:r>
          </a:p>
          <a:p>
            <a:pPr indent="-285750" defTabSz="4492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ans seri"/>
                <a:ea typeface="Calibri" panose="020F0502020204030204" pitchFamily="34" charset="0"/>
                <a:cs typeface="Arial" panose="020B0604020202020204" pitchFamily="34" charset="0"/>
              </a:rPr>
              <a:t>Over 27,000 farmers were being assisted by NYS farm assistants. </a:t>
            </a:r>
          </a:p>
          <a:p>
            <a:pPr indent="-285750" defTabSz="4492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ans seri"/>
                <a:ea typeface="Calibri" panose="020F0502020204030204" pitchFamily="34" charset="0"/>
                <a:cs typeface="Arial" panose="020B0604020202020204" pitchFamily="34" charset="0"/>
              </a:rPr>
              <a:t>Over 96,000 young people accessing the sports, recreation, and life skills activities/coaching sessions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5218209" y="708528"/>
            <a:ext cx="6663933" cy="1991379"/>
          </a:xfrm>
          <a:prstGeom prst="rect">
            <a:avLst/>
          </a:prstGeom>
          <a:solidFill>
            <a:srgbClr val="FDB525"/>
          </a:solidFill>
        </p:spPr>
        <p:txBody>
          <a:bodyPr wrap="square">
            <a:spAutoFit/>
          </a:bodyPr>
          <a:lstStyle/>
          <a:p>
            <a:pPr defTabSz="449263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Sans seri"/>
                <a:ea typeface="Calibri" panose="020F0502020204030204" pitchFamily="34" charset="0"/>
                <a:cs typeface="Arial" panose="020B0604020202020204" pitchFamily="34" charset="0"/>
              </a:rPr>
              <a:t>INDIVIDUAL LEVEL </a:t>
            </a:r>
          </a:p>
          <a:p>
            <a:pPr marL="285750" indent="-285750" defTabSz="4492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ans seri"/>
                <a:ea typeface="Calibri" panose="020F0502020204030204" pitchFamily="34" charset="0"/>
                <a:cs typeface="Arial" panose="020B0604020202020204" pitchFamily="34" charset="0"/>
              </a:rPr>
              <a:t>Forming an identity as a working person: Importance of having obtained ‘work’ (being paid) and providing an ‘introduction to the world of work.’</a:t>
            </a:r>
          </a:p>
          <a:p>
            <a:pPr marL="285750" indent="-285750" defTabSz="4492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ans seri"/>
                <a:ea typeface="Calibri" panose="020F0502020204030204" pitchFamily="34" charset="0"/>
                <a:cs typeface="Arial" panose="020B0604020202020204" pitchFamily="34" charset="0"/>
              </a:rPr>
              <a:t>Financial benefits</a:t>
            </a:r>
          </a:p>
          <a:p>
            <a:pPr marL="285750" indent="-285750" defTabSz="4492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ans seri"/>
                <a:ea typeface="Calibri" panose="020F0502020204030204" pitchFamily="34" charset="0"/>
                <a:cs typeface="Arial" panose="020B0604020202020204" pitchFamily="34" charset="0"/>
              </a:rPr>
              <a:t>Greater self-reliance and self-confidence/ increased assertiveness.</a:t>
            </a:r>
          </a:p>
          <a:p>
            <a:pPr marL="285750" indent="-285750" defTabSz="4492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ans seri"/>
                <a:ea typeface="Calibri" panose="020F0502020204030204" pitchFamily="34" charset="0"/>
                <a:cs typeface="Arial" panose="020B0604020202020204" pitchFamily="34" charset="0"/>
              </a:rPr>
              <a:t>Service satisfaction from doing meaningful work. </a:t>
            </a:r>
          </a:p>
        </p:txBody>
      </p:sp>
    </p:spTree>
    <p:extLst>
      <p:ext uri="{BB962C8B-B14F-4D97-AF65-F5344CB8AC3E}">
        <p14:creationId xmlns:p14="http://schemas.microsoft.com/office/powerpoint/2010/main" xmlns="" val="3560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xmlns="" id="{0F017A50-E669-9908-7747-BA6DA2DA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20" y="353635"/>
            <a:ext cx="11549661" cy="631031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Forthcoming work and the future of the NYS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4965" y="1363219"/>
            <a:ext cx="112871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have sufficient budget to implement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NYS for 20 000 participants in 2023 / 2024. 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potential for a partnership with the SANDF particularly on the medical side of the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Force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In our engagements their costs were outside our model for NYS but we will explore further engagements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Key lesson is that it typically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takes longer to transition participants into meaningful opportunities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Ideally the program should be a 12-month program. 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Some partners have developed successful models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these have potential to be replicated by other implementers.</a:t>
            </a:r>
          </a:p>
          <a:p>
            <a:pPr marL="228600" indent="-228600"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capacity to scale the program beyond 50 000 participants and sufficient demand side opportunities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however, budgets remain constrained.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995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9844" y="6235534"/>
            <a:ext cx="10942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415A90"/>
                </a:solidFill>
              </a:rPr>
              <a:t>Since inception over 4.2 million young people in the NPMN and just over 630 000 earning opportunities secured.</a:t>
            </a:r>
            <a:endParaRPr lang="en-ZA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826" y="57144"/>
            <a:ext cx="12009322" cy="62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578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017A50-E669-9908-7747-BA6DA2DA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04" y="348717"/>
            <a:ext cx="11549661" cy="742020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Earning opportunities secured by young African women with matric, mostly in urban areas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65" y="1623662"/>
            <a:ext cx="5248275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134" y="3997120"/>
            <a:ext cx="5238750" cy="23050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0822" y="1285108"/>
            <a:ext cx="97642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415A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 profile of young people securing earning opportunities in the NPMN (Jan – Dec 2022)</a:t>
            </a:r>
            <a:endParaRPr lang="en-ZA" sz="1600" i="1" dirty="0">
              <a:solidFill>
                <a:srgbClr val="415A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665" y="4016170"/>
            <a:ext cx="5200650" cy="2266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5084" y="1623662"/>
            <a:ext cx="5257800" cy="22955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60400" y="1623662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415A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Race</a:t>
            </a:r>
            <a:endParaRPr lang="en-ZA" sz="1400" dirty="0">
              <a:solidFill>
                <a:srgbClr val="415A9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27477" y="1679472"/>
            <a:ext cx="565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415A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</a:t>
            </a:r>
            <a:endParaRPr lang="en-ZA" sz="1400" dirty="0">
              <a:solidFill>
                <a:srgbClr val="415A9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26976" y="4042584"/>
            <a:ext cx="1178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415A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Geography</a:t>
            </a:r>
            <a:endParaRPr lang="en-ZA" sz="1400" dirty="0">
              <a:solidFill>
                <a:srgbClr val="415A9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83345" y="4033064"/>
            <a:ext cx="1098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415A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Education</a:t>
            </a:r>
            <a:endParaRPr lang="en-ZA" sz="1400" dirty="0">
              <a:solidFill>
                <a:srgbClr val="415A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827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017A50-E669-9908-7747-BA6DA2DA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04" y="348717"/>
            <a:ext cx="11549661" cy="74202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Public employment remains a critical source of earning opportunities for young people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4907" y="4686376"/>
            <a:ext cx="113563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15A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80% of the opportunity holders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NPMN are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from the private sector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however, </a:t>
            </a:r>
            <a:r>
              <a:rPr lang="en-US" b="1" dirty="0">
                <a:solidFill>
                  <a:srgbClr val="415A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77% of the earning opportunities secured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young people </a:t>
            </a:r>
            <a:r>
              <a:rPr lang="en-US" b="1" dirty="0">
                <a:solidFill>
                  <a:srgbClr val="415A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provided by the public sector</a:t>
            </a:r>
            <a:r>
              <a:rPr lang="en-US" dirty="0">
                <a:solidFill>
                  <a:srgbClr val="415A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mainly through the Presidential Employment Stimulus, notably the DBE school assistants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While the data on SA Youth is representative of young people, it is not yet representative of all opportunities in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market. It does, however, </a:t>
            </a:r>
            <a:r>
              <a:rPr lang="en-US" b="1" dirty="0">
                <a:solidFill>
                  <a:srgbClr val="415A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the low </a:t>
            </a:r>
            <a:r>
              <a:rPr lang="en-US" b="1" dirty="0" err="1">
                <a:solidFill>
                  <a:srgbClr val="415A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b="1" dirty="0">
                <a:solidFill>
                  <a:srgbClr val="415A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demand noted in existing research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494907" y="1361559"/>
            <a:ext cx="3424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308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holders in the NPMN</a:t>
            </a:r>
            <a:endParaRPr lang="en-ZA" sz="1600" i="1" dirty="0">
              <a:solidFill>
                <a:srgbClr val="30876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56" y="1726924"/>
            <a:ext cx="6218740" cy="26886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15372" y="1294538"/>
            <a:ext cx="4552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308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Earning opportunities by opportunity holder </a:t>
            </a:r>
          </a:p>
          <a:p>
            <a:r>
              <a:rPr lang="en-US" sz="1600" b="1" i="1" dirty="0">
                <a:solidFill>
                  <a:srgbClr val="308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(Jan – Dec 2022</a:t>
            </a:r>
            <a:endParaRPr lang="en-ZA" sz="1600" i="1" dirty="0">
              <a:solidFill>
                <a:srgbClr val="30876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887" y="1951229"/>
            <a:ext cx="4634334" cy="259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809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6404" y="1701038"/>
            <a:ext cx="7087469" cy="3903349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xmlns="" id="{0F017A50-E669-9908-7747-BA6DA2DA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20" y="353635"/>
            <a:ext cx="11549661" cy="631031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Too many young people are not transitioning from learning to earning!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428880" y="1128405"/>
            <a:ext cx="45326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 year about 1 million young people leave school in South Africa – of these approximately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28% enter post-schooling education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another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15% find work or remain active in the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market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whilst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remaining 57% sit outside the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market.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496054" y="3356902"/>
            <a:ext cx="444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remains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strong relationship between the levels of education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that young people have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the opportunities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that they can access.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400711" y="4801710"/>
            <a:ext cx="444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Many young people are no longer actively searching for opportunities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this number is highest among those with the lowest levels of educational attainment.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32387" y="3923071"/>
            <a:ext cx="1828800" cy="1120877"/>
          </a:xfrm>
          <a:prstGeom prst="rect">
            <a:avLst/>
          </a:prstGeom>
          <a:noFill/>
          <a:ln w="38100">
            <a:solidFill>
              <a:srgbClr val="FDB52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9" name="Rectangle 38"/>
          <p:cNvSpPr/>
          <p:nvPr/>
        </p:nvSpPr>
        <p:spPr>
          <a:xfrm>
            <a:off x="5378244" y="4351547"/>
            <a:ext cx="1848465" cy="181639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0" name="Rectangle 39"/>
          <p:cNvSpPr/>
          <p:nvPr/>
        </p:nvSpPr>
        <p:spPr>
          <a:xfrm>
            <a:off x="7428880" y="3430114"/>
            <a:ext cx="4413031" cy="1127117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1" name="Rectangle 40"/>
          <p:cNvSpPr/>
          <p:nvPr/>
        </p:nvSpPr>
        <p:spPr>
          <a:xfrm>
            <a:off x="7400711" y="1117911"/>
            <a:ext cx="4441200" cy="2067724"/>
          </a:xfrm>
          <a:prstGeom prst="rect">
            <a:avLst/>
          </a:prstGeom>
          <a:noFill/>
          <a:ln w="38100">
            <a:solidFill>
              <a:srgbClr val="FDB52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2" name="Rectangle 41"/>
          <p:cNvSpPr/>
          <p:nvPr/>
        </p:nvSpPr>
        <p:spPr>
          <a:xfrm>
            <a:off x="1075806" y="4640251"/>
            <a:ext cx="1667394" cy="266046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3" name="Rectangle 42"/>
          <p:cNvSpPr/>
          <p:nvPr/>
        </p:nvSpPr>
        <p:spPr>
          <a:xfrm>
            <a:off x="7400711" y="4821890"/>
            <a:ext cx="4441200" cy="1457148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5757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017A50-E669-9908-7747-BA6DA2DA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78" y="103909"/>
            <a:ext cx="11549661" cy="74202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Overarching reflections and priorities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D5F7D753-09D5-2B4E-A45F-4D9219B7A638}"/>
              </a:ext>
            </a:extLst>
          </p:cNvPr>
          <p:cNvSpPr txBox="1">
            <a:spLocks/>
          </p:cNvSpPr>
          <p:nvPr/>
        </p:nvSpPr>
        <p:spPr>
          <a:xfrm>
            <a:off x="433524" y="1478291"/>
            <a:ext cx="2230943" cy="4087326"/>
          </a:xfrm>
          <a:prstGeom prst="rect">
            <a:avLst/>
          </a:prstGeom>
          <a:solidFill>
            <a:srgbClr val="415A90"/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Change is challenging –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concerted effort  was and continues to be required to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institutionalise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PYEI within government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create effecting mechanisms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 partnering with non-government stakeholders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0F3697CB-7B04-462F-B8B4-D1DBF9FBC546}"/>
              </a:ext>
            </a:extLst>
          </p:cNvPr>
          <p:cNvSpPr txBox="1">
            <a:spLocks/>
          </p:cNvSpPr>
          <p:nvPr/>
        </p:nvSpPr>
        <p:spPr>
          <a:xfrm>
            <a:off x="2977235" y="1536003"/>
            <a:ext cx="2286061" cy="4024554"/>
          </a:xfrm>
          <a:prstGeom prst="rect">
            <a:avLst/>
          </a:prstGeom>
          <a:solidFill>
            <a:srgbClr val="415A90"/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Operationalising</a:t>
            </a:r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PYEI, especially the innovative and catalytic interventions has required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negotiating different rules, cultures and systems between partners while navigating rigidity in the system across the different components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6D99B2BC-81FD-4E22-A3BA-A0B0A10B5BA8}"/>
              </a:ext>
            </a:extLst>
          </p:cNvPr>
          <p:cNvSpPr txBox="1">
            <a:spLocks/>
          </p:cNvSpPr>
          <p:nvPr/>
        </p:nvSpPr>
        <p:spPr>
          <a:xfrm>
            <a:off x="5565291" y="1575337"/>
            <a:ext cx="2491961" cy="3990280"/>
          </a:xfrm>
          <a:prstGeom prst="rect">
            <a:avLst/>
          </a:prstGeom>
          <a:solidFill>
            <a:srgbClr val="415A90"/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Securing funding from the </a:t>
            </a:r>
            <a:r>
              <a:rPr lang="en-US" sz="1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fiscus</a:t>
            </a:r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</a:t>
            </a:r>
            <a:r>
              <a:rPr lang="en-US" sz="1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recognises</a:t>
            </a:r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PYEI as a long term intervention remains a key priority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the case for the case for the PYEI and demonstrating the value for different cohorts of young people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97792C5D-AFC0-4F51-9CCF-1B49E41D60DC}"/>
              </a:ext>
            </a:extLst>
          </p:cNvPr>
          <p:cNvSpPr txBox="1">
            <a:spLocks/>
          </p:cNvSpPr>
          <p:nvPr/>
        </p:nvSpPr>
        <p:spPr>
          <a:xfrm>
            <a:off x="8276955" y="1568389"/>
            <a:ext cx="2825740" cy="3990280"/>
          </a:xfrm>
          <a:prstGeom prst="rect">
            <a:avLst/>
          </a:prstGeom>
          <a:solidFill>
            <a:srgbClr val="415A90"/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key priority is to </a:t>
            </a:r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the </a:t>
            </a:r>
            <a:r>
              <a:rPr lang="en-US" sz="1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additionality</a:t>
            </a:r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PYEI more broadly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not simply about bringing together everything into one place but effectively coordinating the system and introducing catalytic innovation that enhances the overall impact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B46B6D2-F214-425F-B2C6-846A2CE83B2C}"/>
              </a:ext>
            </a:extLst>
          </p:cNvPr>
          <p:cNvSpPr txBox="1"/>
          <p:nvPr/>
        </p:nvSpPr>
        <p:spPr>
          <a:xfrm>
            <a:off x="425579" y="1081635"/>
            <a:ext cx="2262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415A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Institutionalising</a:t>
            </a:r>
            <a:endParaRPr kumimoji="0" lang="en-ZA" b="0" i="0" u="none" strike="noStrike" kern="0" cap="none" spc="0" normalizeH="0" baseline="0" noProof="0" dirty="0">
              <a:ln>
                <a:noFill/>
              </a:ln>
              <a:solidFill>
                <a:srgbClr val="415A9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7C4F4C0-A85E-4EB4-ADD5-7F69C3EC4968}"/>
              </a:ext>
            </a:extLst>
          </p:cNvPr>
          <p:cNvSpPr txBox="1"/>
          <p:nvPr/>
        </p:nvSpPr>
        <p:spPr>
          <a:xfrm>
            <a:off x="2977235" y="1070876"/>
            <a:ext cx="2441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415A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Operationalising</a:t>
            </a:r>
            <a:endParaRPr kumimoji="0" lang="en-ZA" b="0" i="0" u="none" strike="noStrike" kern="0" cap="none" spc="0" normalizeH="0" baseline="0" noProof="0" dirty="0">
              <a:ln>
                <a:noFill/>
              </a:ln>
              <a:solidFill>
                <a:srgbClr val="415A9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2F6E907-234B-4462-8029-BF8423609C13}"/>
              </a:ext>
            </a:extLst>
          </p:cNvPr>
          <p:cNvSpPr txBox="1"/>
          <p:nvPr/>
        </p:nvSpPr>
        <p:spPr>
          <a:xfrm>
            <a:off x="5589329" y="1104092"/>
            <a:ext cx="1779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415A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endParaRPr kumimoji="0" lang="en-ZA" b="0" i="0" u="none" strike="noStrike" kern="0" cap="none" spc="0" normalizeH="0" baseline="0" noProof="0" dirty="0">
              <a:ln>
                <a:noFill/>
              </a:ln>
              <a:solidFill>
                <a:srgbClr val="415A9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F5EAECF-03E9-4AEF-8963-2A1DA4B0E8E4}"/>
              </a:ext>
            </a:extLst>
          </p:cNvPr>
          <p:cNvSpPr txBox="1"/>
          <p:nvPr/>
        </p:nvSpPr>
        <p:spPr>
          <a:xfrm>
            <a:off x="8212736" y="1084149"/>
            <a:ext cx="3094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415A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Maintaining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415A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415A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additionality</a:t>
            </a:r>
            <a:endParaRPr kumimoji="0" lang="en-ZA" b="0" i="0" u="none" strike="noStrike" kern="0" cap="none" spc="0" normalizeH="0" baseline="0" noProof="0" dirty="0">
              <a:ln>
                <a:noFill/>
              </a:ln>
              <a:solidFill>
                <a:srgbClr val="415A9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06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xmlns="" id="{0F017A50-E669-9908-7747-BA6DA2DA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20" y="353635"/>
            <a:ext cx="11549661" cy="631031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“..we have to run just to remain in the same place” – President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Ramaphosa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3720" y="1815503"/>
            <a:ext cx="112871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000" b="1" dirty="0">
                <a:solidFill>
                  <a:srgbClr val="E86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people face both supply and demand-side barriers to employment.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the demand side, job opportunities are limited by slow economic growth and the concentrated, skill-intensive structure of the economy. </a:t>
            </a:r>
          </a:p>
          <a:p>
            <a:pPr marL="228600" indent="-228600"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addition, the</a:t>
            </a:r>
            <a:r>
              <a:rPr lang="en-US" sz="2000" dirty="0">
                <a:solidFill>
                  <a:srgbClr val="E86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E86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and ecosystems for identifying, training, placing and supporting talent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jobs that do exist </a:t>
            </a:r>
            <a:r>
              <a:rPr lang="en-US" sz="2000" b="1" dirty="0">
                <a:solidFill>
                  <a:srgbClr val="E86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weak and not sufficiently demand-led.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Many young people are unable to find employment as they do</a:t>
            </a:r>
            <a:r>
              <a:rPr lang="en-US" sz="2000" dirty="0">
                <a:solidFill>
                  <a:srgbClr val="E86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E86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have strong social networks, are not close to opportunities, and cannot afford the costs of work seeking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indent="-228600"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Many of the young people </a:t>
            </a:r>
            <a:r>
              <a:rPr lang="en-US" sz="2000" b="1" dirty="0">
                <a:solidFill>
                  <a:srgbClr val="E86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do find opportunities land up in dead ends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do not gain a foothold in the economy. </a:t>
            </a:r>
          </a:p>
        </p:txBody>
      </p:sp>
    </p:spTree>
    <p:extLst>
      <p:ext uri="{BB962C8B-B14F-4D97-AF65-F5344CB8AC3E}">
        <p14:creationId xmlns:p14="http://schemas.microsoft.com/office/powerpoint/2010/main" xmlns="" val="3090247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017A50-E669-9908-7747-BA6DA2DA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20" y="353635"/>
            <a:ext cx="11549661" cy="631031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Transitioning young people from learning to earning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745018" y="768668"/>
            <a:ext cx="594821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415A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network, four components, five </a:t>
            </a:r>
            <a:r>
              <a:rPr lang="en-ZA" sz="2800" b="1" dirty="0">
                <a:solidFill>
                  <a:srgbClr val="415A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sectors</a:t>
            </a:r>
          </a:p>
          <a:p>
            <a:pPr marL="228600" indent="-228600"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Central to the PYEI's efforts is the establishment of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National Pathway Management Network (NPMN)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that guides young people towards opportunities for learning and earning. </a:t>
            </a:r>
          </a:p>
          <a:p>
            <a:pPr marL="228600" indent="-228600"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addition to the NPMN, other PYEI components include:</a:t>
            </a:r>
          </a:p>
          <a:p>
            <a:pPr marL="228600" indent="-228600"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demand-led skilling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600" indent="-228600"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enabling of local ecosystem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 to facilitate self-employment and enterprise opportunities; and</a:t>
            </a:r>
          </a:p>
          <a:p>
            <a:pPr marL="228600" indent="-228600"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revitalisation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of the National Youth Service (NYS).</a:t>
            </a:r>
          </a:p>
          <a:p>
            <a:pPr marL="228600" indent="-228600"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Interventions focus on priority growth areas with employment potential for young people.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3ACF4D73-567E-ED9E-CE0C-E64D208337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55890" y="1128886"/>
            <a:ext cx="6149027" cy="563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63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017A50-E669-9908-7747-BA6DA2DA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20" y="353635"/>
            <a:ext cx="11549661" cy="631031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strong partnership approach to delivery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772727" y="1194464"/>
            <a:ext cx="594821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415A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Coordinating efforts within and beyond government </a:t>
            </a:r>
          </a:p>
          <a:p>
            <a:pPr algn="ctr"/>
            <a:endParaRPr lang="en-US" sz="3600" b="1" dirty="0">
              <a:solidFill>
                <a:srgbClr val="415A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PYEI has made coordination and partnership central to its approach. </a:t>
            </a:r>
          </a:p>
          <a:p>
            <a:pPr marL="228600" indent="-228600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Project Management Office (PMO) in the Presidency provides overall coordination and political leadership, while key government departments and agencies lead the implementation. </a:t>
            </a:r>
          </a:p>
          <a:p>
            <a:pPr marL="228600" indent="-228600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PYEI has established coordination mechanisms to improve alignment and deliver greater impact with existing resources.</a:t>
            </a:r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EA94E33D-0F30-47C8-AC0D-F4753FF56D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714" y="984666"/>
            <a:ext cx="6072413" cy="556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849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40AB0F7-B9F4-0C1A-98BB-85B99155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Main components of the PYEI</a:t>
            </a:r>
          </a:p>
        </p:txBody>
      </p:sp>
    </p:spTree>
    <p:extLst>
      <p:ext uri="{BB962C8B-B14F-4D97-AF65-F5344CB8AC3E}">
        <p14:creationId xmlns:p14="http://schemas.microsoft.com/office/powerpoint/2010/main" xmlns="" val="324353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2644"/>
            <a:ext cx="5429507" cy="5204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017A50-E669-9908-7747-BA6DA2DA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78" y="304378"/>
            <a:ext cx="11549661" cy="74202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National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Pathway Management Network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1300" y="1193655"/>
            <a:ext cx="6953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National Pathway Management Network (NPMN) is  “network of networks” led by the Department of Employment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solidFill>
                  <a:srgbClr val="308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single network that links up and integrates all existing networks in the country that serve young unemployed people.</a:t>
            </a:r>
            <a:endParaRPr lang="en-US" dirty="0">
              <a:solidFill>
                <a:srgbClr val="308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3247" y="17723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8068" y="2541241"/>
            <a:ext cx="6679970" cy="923330"/>
          </a:xfrm>
          <a:prstGeom prst="rect">
            <a:avLst/>
          </a:prstGeom>
          <a:solidFill>
            <a:srgbClr val="308765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NPMN partners work together to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stimulate and aggregate demand and supply opportunities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one place while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barriers young people face.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158069" y="4912593"/>
            <a:ext cx="6679970" cy="1200329"/>
          </a:xfrm>
          <a:prstGeom prst="rect">
            <a:avLst/>
          </a:prstGeom>
          <a:solidFill>
            <a:srgbClr val="308765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NPMN can be accessed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various channels including, amongst others, the SA Youth platform, the National Youth Development Agency telephonic helpline and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at Department of Employment and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(DEL)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58069" y="3726917"/>
            <a:ext cx="6679970" cy="923330"/>
          </a:xfrm>
          <a:prstGeom prst="rect">
            <a:avLst/>
          </a:prstGeom>
          <a:solidFill>
            <a:srgbClr val="308765"/>
          </a:solidFill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visibility of young people seeking opportunities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maximizing the reach of actors offering/enabling such opportunities. </a:t>
            </a:r>
          </a:p>
        </p:txBody>
      </p:sp>
    </p:spTree>
    <p:extLst>
      <p:ext uri="{BB962C8B-B14F-4D97-AF65-F5344CB8AC3E}">
        <p14:creationId xmlns:p14="http://schemas.microsoft.com/office/powerpoint/2010/main" xmlns="" val="190380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7" name="Google Shape;79;p15">
            <a:extLst>
              <a:ext uri="{FF2B5EF4-FFF2-40B4-BE49-F238E27FC236}">
                <a16:creationId xmlns:a16="http://schemas.microsoft.com/office/drawing/2014/main" xmlns="" id="{B84ED8D9-7007-4891-883D-DB2A0B29EDDA}"/>
              </a:ext>
            </a:extLst>
          </p:cNvPr>
          <p:cNvSpPr txBox="1"/>
          <p:nvPr/>
        </p:nvSpPr>
        <p:spPr>
          <a:xfrm>
            <a:off x="7177548" y="269054"/>
            <a:ext cx="4621162" cy="6078926"/>
          </a:xfrm>
          <a:prstGeom prst="rect">
            <a:avLst/>
          </a:prstGeom>
          <a:solidFill>
            <a:srgbClr val="308765"/>
          </a:solidFill>
          <a:ln w="57150">
            <a:solidFill>
              <a:srgbClr val="308765"/>
            </a:solidFill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algn="ctr" defTabSz="2438430">
              <a:buClr>
                <a:srgbClr val="000000"/>
              </a:buClr>
            </a:pPr>
            <a:r>
              <a:rPr lang="en" sz="1600" b="1" dirty="0">
                <a:solidFill>
                  <a:schemeClr val="bg1"/>
                </a:solidFill>
                <a:latin typeface="Arial" panose="020B0604020202020204" pitchFamily="34" charset="0"/>
                <a:ea typeface="Archivo Narrow Medium"/>
                <a:cs typeface="Arial" panose="020B0604020202020204" pitchFamily="34" charset="0"/>
                <a:sym typeface="Archivo Narrow Medium"/>
              </a:rPr>
              <a:t>“SAYouth.mobi” </a:t>
            </a:r>
            <a:r>
              <a:rPr lang="en" sz="1600" dirty="0">
                <a:solidFill>
                  <a:schemeClr val="bg1"/>
                </a:solidFill>
                <a:latin typeface="Arial" panose="020B0604020202020204" pitchFamily="34" charset="0"/>
                <a:ea typeface="Archivo Narrow Medium"/>
                <a:cs typeface="Arial" panose="020B0604020202020204" pitchFamily="34" charset="0"/>
                <a:sym typeface="Archivo Narrow Medium"/>
              </a:rPr>
              <a:t>is a platform where young South African work-seekers can - </a:t>
            </a:r>
            <a:r>
              <a:rPr lang="en" sz="1600" b="1" dirty="0">
                <a:solidFill>
                  <a:schemeClr val="bg1"/>
                </a:solidFill>
                <a:latin typeface="Arial" panose="020B0604020202020204" pitchFamily="34" charset="0"/>
                <a:ea typeface="Archivo Narrow"/>
                <a:cs typeface="Arial" panose="020B0604020202020204" pitchFamily="34" charset="0"/>
                <a:sym typeface="Archivo Narrow"/>
              </a:rPr>
              <a:t>FOR FREE</a:t>
            </a:r>
            <a:r>
              <a:rPr lang="en" sz="1600" dirty="0">
                <a:solidFill>
                  <a:schemeClr val="bg1"/>
                </a:solidFill>
                <a:latin typeface="Arial" panose="020B0604020202020204" pitchFamily="34" charset="0"/>
                <a:ea typeface="Archivo Narrow Medium"/>
                <a:cs typeface="Arial" panose="020B0604020202020204" pitchFamily="34" charset="0"/>
                <a:sym typeface="Archivo Narrow Medium"/>
              </a:rPr>
              <a:t> - access a </a:t>
            </a:r>
            <a:r>
              <a:rPr lang="en" sz="1600" b="1" dirty="0">
                <a:solidFill>
                  <a:schemeClr val="bg1"/>
                </a:solidFill>
                <a:latin typeface="Arial" panose="020B0604020202020204" pitchFamily="34" charset="0"/>
                <a:ea typeface="Archivo Narrow"/>
                <a:cs typeface="Arial" panose="020B0604020202020204" pitchFamily="34" charset="0"/>
                <a:sym typeface="Archivo Narrow"/>
              </a:rPr>
              <a:t>network</a:t>
            </a:r>
            <a:r>
              <a:rPr lang="en" sz="1600" dirty="0">
                <a:solidFill>
                  <a:schemeClr val="bg1"/>
                </a:solidFill>
                <a:latin typeface="Arial" panose="020B0604020202020204" pitchFamily="34" charset="0"/>
                <a:ea typeface="Archivo Narrow Medium"/>
                <a:cs typeface="Arial" panose="020B0604020202020204" pitchFamily="34" charset="0"/>
                <a:sym typeface="Archivo Narrow Medium"/>
              </a:rPr>
              <a:t> to find job opportunities, to earn income, and to stay </a:t>
            </a:r>
            <a:r>
              <a:rPr lang="en" sz="1600" b="1" dirty="0">
                <a:solidFill>
                  <a:schemeClr val="bg1"/>
                </a:solidFill>
                <a:latin typeface="Arial" panose="020B0604020202020204" pitchFamily="34" charset="0"/>
                <a:ea typeface="Archivo Narrow"/>
                <a:cs typeface="Arial" panose="020B0604020202020204" pitchFamily="34" charset="0"/>
                <a:sym typeface="Archivo Narrow"/>
              </a:rPr>
              <a:t>engaged</a:t>
            </a:r>
            <a:r>
              <a:rPr lang="en" sz="1600" dirty="0">
                <a:solidFill>
                  <a:schemeClr val="bg1"/>
                </a:solidFill>
                <a:latin typeface="Arial" panose="020B0604020202020204" pitchFamily="34" charset="0"/>
                <a:ea typeface="Archivo Narrow Medium"/>
                <a:cs typeface="Arial" panose="020B0604020202020204" pitchFamily="34" charset="0"/>
                <a:sym typeface="Archivo Narrow Medium"/>
              </a:rPr>
              <a:t> and </a:t>
            </a:r>
            <a:r>
              <a:rPr lang="en" sz="1600" b="1" dirty="0">
                <a:solidFill>
                  <a:schemeClr val="bg1"/>
                </a:solidFill>
                <a:latin typeface="Arial" panose="020B0604020202020204" pitchFamily="34" charset="0"/>
                <a:ea typeface="Archivo Narrow"/>
                <a:cs typeface="Arial" panose="020B0604020202020204" pitchFamily="34" charset="0"/>
                <a:sym typeface="Archivo Narrow"/>
              </a:rPr>
              <a:t>connected. </a:t>
            </a:r>
            <a:endParaRPr lang="en" sz="1600" b="1" dirty="0">
              <a:solidFill>
                <a:schemeClr val="bg1"/>
              </a:solidFill>
              <a:latin typeface="Arial" panose="020B0604020202020204" pitchFamily="34" charset="0"/>
              <a:ea typeface="Archivo Narrow"/>
              <a:cs typeface="Arial" panose="020B0604020202020204" pitchFamily="34" charset="0"/>
              <a:sym typeface="Archivo Narrow Medium"/>
            </a:endParaRPr>
          </a:p>
          <a:p>
            <a:pPr algn="ctr" defTabSz="2438430">
              <a:buClr>
                <a:srgbClr val="000000"/>
              </a:buClr>
            </a:pPr>
            <a:r>
              <a:rPr lang="en" sz="1600" dirty="0">
                <a:solidFill>
                  <a:schemeClr val="bg1"/>
                </a:solidFill>
                <a:latin typeface="Arial" panose="020B0604020202020204" pitchFamily="34" charset="0"/>
                <a:ea typeface="Archivo Narrow Medium"/>
                <a:cs typeface="Arial" panose="020B0604020202020204" pitchFamily="34" charset="0"/>
                <a:sym typeface="Archivo Narrow Medium"/>
              </a:rPr>
              <a:t>The platform provides young people with ongoing recommendations to learning, content, and support so that they know </a:t>
            </a:r>
            <a:r>
              <a:rPr lang="en" sz="1600" b="1" dirty="0">
                <a:solidFill>
                  <a:schemeClr val="bg1"/>
                </a:solidFill>
                <a:latin typeface="Arial" panose="020B0604020202020204" pitchFamily="34" charset="0"/>
                <a:ea typeface="Archivo Narrow"/>
                <a:cs typeface="Arial" panose="020B0604020202020204" pitchFamily="34" charset="0"/>
                <a:sym typeface="Archivo Narrow"/>
              </a:rPr>
              <a:t>what they must do</a:t>
            </a:r>
            <a:r>
              <a:rPr lang="en" sz="1600" dirty="0">
                <a:solidFill>
                  <a:schemeClr val="bg1"/>
                </a:solidFill>
                <a:latin typeface="Arial" panose="020B0604020202020204" pitchFamily="34" charset="0"/>
                <a:ea typeface="Archivo Narrow Medium"/>
                <a:cs typeface="Arial" panose="020B0604020202020204" pitchFamily="34" charset="0"/>
                <a:sym typeface="Archivo Narrow Medium"/>
              </a:rPr>
              <a:t> to grow their </a:t>
            </a:r>
            <a:r>
              <a:rPr lang="en" sz="1600" b="1" dirty="0">
                <a:solidFill>
                  <a:schemeClr val="bg1"/>
                </a:solidFill>
                <a:latin typeface="Arial" panose="020B0604020202020204" pitchFamily="34" charset="0"/>
                <a:ea typeface="Archivo Narrow"/>
                <a:cs typeface="Arial" panose="020B0604020202020204" pitchFamily="34" charset="0"/>
                <a:sym typeface="Archivo Narrow"/>
              </a:rPr>
              <a:t>profile</a:t>
            </a:r>
            <a:r>
              <a:rPr lang="en" sz="1600" dirty="0">
                <a:solidFill>
                  <a:schemeClr val="bg1"/>
                </a:solidFill>
                <a:latin typeface="Arial" panose="020B0604020202020204" pitchFamily="34" charset="0"/>
                <a:ea typeface="Archivo Narrow Medium"/>
                <a:cs typeface="Arial" panose="020B0604020202020204" pitchFamily="34" charset="0"/>
                <a:sym typeface="Archivo Narrow Medium"/>
              </a:rPr>
              <a:t> and access more opportunities.  </a:t>
            </a:r>
          </a:p>
          <a:p>
            <a:pPr algn="ctr" defTabSz="2438430">
              <a:buClr>
                <a:srgbClr val="000000"/>
              </a:buClr>
            </a:pPr>
            <a:endParaRPr lang="en" sz="1600" dirty="0">
              <a:solidFill>
                <a:schemeClr val="bg1"/>
              </a:solidFill>
              <a:latin typeface="Arial" panose="020B0604020202020204" pitchFamily="34" charset="0"/>
              <a:ea typeface="Archivo Narrow Medium"/>
              <a:cs typeface="Arial" panose="020B0604020202020204" pitchFamily="34" charset="0"/>
              <a:sym typeface="Archivo Narrow Medium"/>
            </a:endParaRPr>
          </a:p>
          <a:p>
            <a:pPr algn="ctr" defTabSz="2438430">
              <a:buClr>
                <a:srgbClr val="000000"/>
              </a:buClr>
            </a:pPr>
            <a:r>
              <a:rPr lang="en" sz="1600" dirty="0">
                <a:solidFill>
                  <a:schemeClr val="bg1"/>
                </a:solidFill>
                <a:latin typeface="Arial" panose="020B0604020202020204" pitchFamily="34" charset="0"/>
                <a:ea typeface="Archivo Narrow Medium"/>
                <a:cs typeface="Arial" panose="020B0604020202020204" pitchFamily="34" charset="0"/>
                <a:sym typeface="Archivo Narrow Medium"/>
              </a:rPr>
              <a:t>This inclusive platform have a free mobisite as its entry point for all youth. This entry point will be enhanced by so many other channels – online and offline – that reach young people where they are. These include a toll free 0800 support line, an outbound call centre, and free SMS services. </a:t>
            </a:r>
          </a:p>
          <a:p>
            <a:pPr algn="ctr" defTabSz="2438430">
              <a:buClr>
                <a:srgbClr val="000000"/>
              </a:buClr>
            </a:pPr>
            <a:endParaRPr lang="en" sz="1600" dirty="0">
              <a:solidFill>
                <a:schemeClr val="bg1"/>
              </a:solidFill>
              <a:latin typeface="Arial" panose="020B0604020202020204" pitchFamily="34" charset="0"/>
              <a:ea typeface="Archivo Narrow Medium"/>
              <a:cs typeface="Arial" panose="020B0604020202020204" pitchFamily="34" charset="0"/>
              <a:sym typeface="Archivo Narrow Medium"/>
            </a:endParaRPr>
          </a:p>
          <a:p>
            <a:pPr algn="ctr" defTabSz="2438430">
              <a:buClr>
                <a:srgbClr val="000000"/>
              </a:buClr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SAYouth.mobi is already supporting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4 million young people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have registered on the platform, many of whom have already accessed opportunities.</a:t>
            </a:r>
          </a:p>
          <a:p>
            <a:pPr algn="ctr" defTabSz="2438430">
              <a:buClr>
                <a:srgbClr val="000000"/>
              </a:buClr>
            </a:pPr>
            <a:endParaRPr sz="1600" dirty="0">
              <a:solidFill>
                <a:schemeClr val="bg1"/>
              </a:solidFill>
              <a:latin typeface="Arial" panose="020B0604020202020204" pitchFamily="34" charset="0"/>
              <a:ea typeface="Archivo Narrow Medium"/>
              <a:cs typeface="Arial" panose="020B0604020202020204" pitchFamily="34" charset="0"/>
              <a:sym typeface="Archivo Narrow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62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017A50-E669-9908-7747-BA6DA2DA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78" y="304378"/>
            <a:ext cx="11549661" cy="74202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Nationally representative spread of the 4.2 million young people on SA Youth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3247" y="17723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9362" y="1861070"/>
            <a:ext cx="5578619" cy="3805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0872" y="1433780"/>
            <a:ext cx="4570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308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youth in the country, Stats SA</a:t>
            </a:r>
            <a:endParaRPr lang="en-ZA" sz="1600" i="1" dirty="0">
              <a:solidFill>
                <a:srgbClr val="30876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66595" y="1420012"/>
            <a:ext cx="42469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308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young people on SA Youth</a:t>
            </a:r>
            <a:endParaRPr lang="en-ZA" sz="1600" i="1" dirty="0">
              <a:solidFill>
                <a:srgbClr val="308765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355085" y="1861071"/>
            <a:ext cx="5178153" cy="3793163"/>
            <a:chOff x="6266595" y="1867832"/>
            <a:chExt cx="5178153" cy="3793163"/>
          </a:xfrm>
        </p:grpSpPr>
        <p:pic>
          <p:nvPicPr>
            <p:cNvPr id="11" name="Picture 12" descr="Map&#10;&#10;Description automatically generated">
              <a:extLst>
                <a:ext uri="{FF2B5EF4-FFF2-40B4-BE49-F238E27FC236}">
                  <a16:creationId xmlns:a16="http://schemas.microsoft.com/office/drawing/2014/main" xmlns="" id="{BCE065B4-850D-04B9-7613-8F09FF78F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266595" y="1867832"/>
              <a:ext cx="5178153" cy="37931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9763432" y="2332392"/>
              <a:ext cx="934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LP, 9%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69909" y="3595136"/>
              <a:ext cx="934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KZN, 20%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26010" y="3508793"/>
              <a:ext cx="934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FS, 4.3%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41225" y="3764413"/>
              <a:ext cx="934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NC, 1.7%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29367" y="4659149"/>
              <a:ext cx="934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EC, 9.7%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75290" y="3069681"/>
              <a:ext cx="934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NW, 9%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93042" y="2907570"/>
              <a:ext cx="934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GP, 28.5%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55996" y="4924401"/>
              <a:ext cx="934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WC, 8,2%</a:t>
              </a:r>
              <a:endParaRPr lang="en-ZA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70872" y="5824455"/>
            <a:ext cx="11073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DBE school assistant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programme’s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spatial distribution has contributed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national representation of young people on SA Youth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which has enabled better targeting of opportunities and support.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908319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W8_1HuTZa4QjqyCV2G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o2m.LgCS6oB3M0egZoK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W8_1HuTZa4QjqyCV2G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DA4MdRfxHI3ukVpUOjvg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W8_1HuTZa4QjqyCV2Gu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W8_1HuTZa4QjqyCV2Guw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4486</TotalTime>
  <Words>1640</Words>
  <Application>Microsoft Office PowerPoint</Application>
  <PresentationFormat>Custom</PresentationFormat>
  <Paragraphs>131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</vt:lpstr>
      <vt:lpstr>Overview and progress update</vt:lpstr>
      <vt:lpstr>Too many young people are not transitioning from learning to earning!</vt:lpstr>
      <vt:lpstr>“..we have to run just to remain in the same place” – President Ramaphosa</vt:lpstr>
      <vt:lpstr>Transitioning young people from learning to earning</vt:lpstr>
      <vt:lpstr>A strong partnership approach to delivery</vt:lpstr>
      <vt:lpstr>Main components of the PYEI</vt:lpstr>
      <vt:lpstr>1. National Pathway Management Network</vt:lpstr>
      <vt:lpstr>Slide 8</vt:lpstr>
      <vt:lpstr>Nationally representative spread of the 4.2 million young people on SA Youth </vt:lpstr>
      <vt:lpstr>For the 2.5 million young people there is educational data, the majority report completing at least a matric/ additional certification/ qualification</vt:lpstr>
      <vt:lpstr>Able to access further detail on education and qualifications to support matching to opportunities</vt:lpstr>
      <vt:lpstr>2. Demand-led skills development</vt:lpstr>
      <vt:lpstr>A pay-for-performance model pilot </vt:lpstr>
      <vt:lpstr>3. National Youth Service</vt:lpstr>
      <vt:lpstr>Benefits to the young person and the community</vt:lpstr>
      <vt:lpstr>Forthcoming work and the future of the NYS</vt:lpstr>
      <vt:lpstr>Slide 17</vt:lpstr>
      <vt:lpstr>Earning opportunities secured by young African women with matric, mostly in urban areas</vt:lpstr>
      <vt:lpstr>Public employment remains a critical source of earning opportunities for young people</vt:lpstr>
      <vt:lpstr>Overarching reflections and priorities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Lerato Shai</dc:creator>
  <cp:lastModifiedBy>USER</cp:lastModifiedBy>
  <cp:revision>93</cp:revision>
  <dcterms:created xsi:type="dcterms:W3CDTF">2022-06-20T07:25:47Z</dcterms:created>
  <dcterms:modified xsi:type="dcterms:W3CDTF">2023-06-02T13:05:08Z</dcterms:modified>
</cp:coreProperties>
</file>