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309" r:id="rId6"/>
    <p:sldId id="338" r:id="rId7"/>
    <p:sldId id="328" r:id="rId8"/>
    <p:sldId id="331" r:id="rId9"/>
    <p:sldId id="334" r:id="rId10"/>
    <p:sldId id="333" r:id="rId11"/>
    <p:sldId id="336" r:id="rId12"/>
    <p:sldId id="332" r:id="rId13"/>
    <p:sldId id="335" r:id="rId14"/>
    <p:sldId id="337" r:id="rId15"/>
    <p:sldId id="339" r:id="rId16"/>
    <p:sldId id="263"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403"/>
    <a:srgbClr val="8EAED9"/>
    <a:srgbClr val="0E66B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6464" autoAdjust="0"/>
  </p:normalViewPr>
  <p:slideViewPr>
    <p:cSldViewPr snapToGrid="0" snapToObjects="1">
      <p:cViewPr varScale="1">
        <p:scale>
          <a:sx n="63" d="100"/>
          <a:sy n="63"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C1341A-8AE0-47B2-A7A9-18EA4333A933}" type="datetimeFigureOut">
              <a:rPr lang="en-US" smtClean="0"/>
              <a:pPr/>
              <a:t>6/2/2023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9CF8BE-5907-4E9C-B32A-C1EBDC5D2C9C}"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11</a:t>
            </a:fld>
            <a:endParaRPr lang="en-GB" dirty="0"/>
          </a:p>
        </p:txBody>
      </p:sp>
    </p:spTree>
    <p:extLst>
      <p:ext uri="{BB962C8B-B14F-4D97-AF65-F5344CB8AC3E}">
        <p14:creationId xmlns:p14="http://schemas.microsoft.com/office/powerpoint/2010/main" xmlns="" val="74231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12</a:t>
            </a:fld>
            <a:endParaRPr lang="en-GB" dirty="0"/>
          </a:p>
        </p:txBody>
      </p:sp>
    </p:spTree>
    <p:extLst>
      <p:ext uri="{BB962C8B-B14F-4D97-AF65-F5344CB8AC3E}">
        <p14:creationId xmlns:p14="http://schemas.microsoft.com/office/powerpoint/2010/main" xmlns="" val="31502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3</a:t>
            </a:fld>
            <a:endParaRPr lang="en-GB" dirty="0"/>
          </a:p>
        </p:txBody>
      </p:sp>
    </p:spTree>
    <p:extLst>
      <p:ext uri="{BB962C8B-B14F-4D97-AF65-F5344CB8AC3E}">
        <p14:creationId xmlns:p14="http://schemas.microsoft.com/office/powerpoint/2010/main" xmlns="" val="236513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4</a:t>
            </a:fld>
            <a:endParaRPr lang="en-GB" dirty="0"/>
          </a:p>
        </p:txBody>
      </p:sp>
    </p:spTree>
    <p:extLst>
      <p:ext uri="{BB962C8B-B14F-4D97-AF65-F5344CB8AC3E}">
        <p14:creationId xmlns:p14="http://schemas.microsoft.com/office/powerpoint/2010/main" xmlns="" val="374084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5</a:t>
            </a:fld>
            <a:endParaRPr lang="en-GB" dirty="0"/>
          </a:p>
        </p:txBody>
      </p:sp>
    </p:spTree>
    <p:extLst>
      <p:ext uri="{BB962C8B-B14F-4D97-AF65-F5344CB8AC3E}">
        <p14:creationId xmlns:p14="http://schemas.microsoft.com/office/powerpoint/2010/main" xmlns="" val="336837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6</a:t>
            </a:fld>
            <a:endParaRPr lang="en-GB" dirty="0"/>
          </a:p>
        </p:txBody>
      </p:sp>
    </p:spTree>
    <p:extLst>
      <p:ext uri="{BB962C8B-B14F-4D97-AF65-F5344CB8AC3E}">
        <p14:creationId xmlns:p14="http://schemas.microsoft.com/office/powerpoint/2010/main" xmlns="" val="225088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7</a:t>
            </a:fld>
            <a:endParaRPr lang="en-GB" dirty="0"/>
          </a:p>
        </p:txBody>
      </p:sp>
    </p:spTree>
    <p:extLst>
      <p:ext uri="{BB962C8B-B14F-4D97-AF65-F5344CB8AC3E}">
        <p14:creationId xmlns:p14="http://schemas.microsoft.com/office/powerpoint/2010/main" xmlns="" val="373636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8</a:t>
            </a:fld>
            <a:endParaRPr lang="en-GB" dirty="0"/>
          </a:p>
        </p:txBody>
      </p:sp>
    </p:spTree>
    <p:extLst>
      <p:ext uri="{BB962C8B-B14F-4D97-AF65-F5344CB8AC3E}">
        <p14:creationId xmlns:p14="http://schemas.microsoft.com/office/powerpoint/2010/main" xmlns="" val="389035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9</a:t>
            </a:fld>
            <a:endParaRPr lang="en-GB" dirty="0"/>
          </a:p>
        </p:txBody>
      </p:sp>
    </p:spTree>
    <p:extLst>
      <p:ext uri="{BB962C8B-B14F-4D97-AF65-F5344CB8AC3E}">
        <p14:creationId xmlns:p14="http://schemas.microsoft.com/office/powerpoint/2010/main" xmlns="" val="59091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99CF8BE-5907-4E9C-B32A-C1EBDC5D2C9C}" type="slidenum">
              <a:rPr lang="en-GB" smtClean="0"/>
              <a:pPr/>
              <a:t>10</a:t>
            </a:fld>
            <a:endParaRPr lang="en-GB" dirty="0"/>
          </a:p>
        </p:txBody>
      </p:sp>
    </p:spTree>
    <p:extLst>
      <p:ext uri="{BB962C8B-B14F-4D97-AF65-F5344CB8AC3E}">
        <p14:creationId xmlns:p14="http://schemas.microsoft.com/office/powerpoint/2010/main" xmlns="" val="22636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5008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073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78477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82356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75841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09018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98384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19244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209862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327949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C54DD0-39FB-2B43-83DF-8A005DD40678}" type="datetimeFigureOut">
              <a:rPr lang="en-US" smtClean="0"/>
              <a:pPr/>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3CF23F-F4B0-0F44-A119-6B9F1815CC85}" type="slidenum">
              <a:rPr lang="en-US" smtClean="0"/>
              <a:pPr/>
              <a:t>‹#›</a:t>
            </a:fld>
            <a:endParaRPr lang="en-US" dirty="0"/>
          </a:p>
        </p:txBody>
      </p:sp>
    </p:spTree>
    <p:extLst>
      <p:ext uri="{BB962C8B-B14F-4D97-AF65-F5344CB8AC3E}">
        <p14:creationId xmlns:p14="http://schemas.microsoft.com/office/powerpoint/2010/main" xmlns="" val="42760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5971"/>
            <a:ext cx="82296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98134"/>
            <a:ext cx="8229600" cy="36623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5C54DD0-39FB-2B43-83DF-8A005DD40678}" type="datetimeFigureOut">
              <a:rPr lang="en-US" smtClean="0"/>
              <a:pPr/>
              <a:t>6/2/2023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C3CF23F-F4B0-0F44-A119-6B9F1815CC85}" type="slidenum">
              <a:rPr lang="en-US" smtClean="0"/>
              <a:pPr/>
              <a:t>‹#›</a:t>
            </a:fld>
            <a:endParaRPr lang="en-US" dirty="0"/>
          </a:p>
        </p:txBody>
      </p:sp>
      <p:sp>
        <p:nvSpPr>
          <p:cNvPr id="9" name="Title Placeholder 1"/>
          <p:cNvSpPr txBox="1">
            <a:spLocks/>
          </p:cNvSpPr>
          <p:nvPr userDrawn="1"/>
        </p:nvSpPr>
        <p:spPr>
          <a:xfrm>
            <a:off x="2125133" y="312209"/>
            <a:ext cx="6561667" cy="4873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dirty="0">
                <a:solidFill>
                  <a:schemeClr val="bg1"/>
                </a:solidFill>
              </a:rPr>
              <a:t>Theme</a:t>
            </a:r>
            <a:r>
              <a:rPr lang="en-US" baseline="0" dirty="0">
                <a:solidFill>
                  <a:schemeClr val="bg1"/>
                </a:solidFill>
              </a:rPr>
              <a:t> heading insert</a:t>
            </a:r>
            <a:endParaRPr lang="en-US" dirty="0">
              <a:solidFill>
                <a:schemeClr val="bg1"/>
              </a:solidFill>
            </a:endParaRPr>
          </a:p>
        </p:txBody>
      </p:sp>
    </p:spTree>
    <p:extLst>
      <p:ext uri="{BB962C8B-B14F-4D97-AF65-F5344CB8AC3E}">
        <p14:creationId xmlns:p14="http://schemas.microsoft.com/office/powerpoint/2010/main" xmlns="" val="359754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1800" b="1" kern="1200">
          <a:solidFill>
            <a:srgbClr val="F36403"/>
          </a:solidFill>
          <a:latin typeface="Arial"/>
          <a:ea typeface="+mj-ea"/>
          <a:cs typeface="Arial"/>
        </a:defRPr>
      </a:lvl1pPr>
    </p:titleStyle>
    <p:bodyStyle>
      <a:lvl1pPr marL="342900" indent="-342900" algn="l" defTabSz="457200" rtl="0" eaLnBrk="1" latinLnBrk="0" hangingPunct="1">
        <a:spcBef>
          <a:spcPct val="20000"/>
        </a:spcBef>
        <a:buClr>
          <a:srgbClr val="F36403"/>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0E66B1"/>
        </a:buClr>
        <a:buFont typeface="Arial"/>
        <a:buChar char="•"/>
        <a:defRPr sz="18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182880"/>
            <a:ext cx="9144000" cy="1323439"/>
          </a:xfrm>
          <a:prstGeom prst="rect">
            <a:avLst/>
          </a:prstGeom>
          <a:noFill/>
        </p:spPr>
        <p:txBody>
          <a:bodyPr wrap="square" rtlCol="0">
            <a:spAutoFit/>
          </a:bodyPr>
          <a:lstStyle/>
          <a:p>
            <a:pPr algn="ctr"/>
            <a:r>
              <a:rPr lang="en-US" sz="3200" b="1" spc="600" dirty="0">
                <a:solidFill>
                  <a:srgbClr val="F36403"/>
                </a:solidFill>
                <a:latin typeface="Arial Rounded MT Bold" pitchFamily="34" charset="0"/>
                <a:cs typeface="Arial"/>
              </a:rPr>
              <a:t>Innovation for Local Economic Development (ILED)</a:t>
            </a:r>
          </a:p>
          <a:p>
            <a:pPr algn="ctr"/>
            <a:r>
              <a:rPr lang="en-US" sz="1600" b="1" spc="600" dirty="0">
                <a:solidFill>
                  <a:srgbClr val="F36403"/>
                </a:solidFill>
                <a:latin typeface="Arial"/>
                <a:cs typeface="Arial"/>
              </a:rPr>
              <a:t> </a:t>
            </a:r>
            <a:endParaRPr lang="en-US" sz="2400" b="1" spc="600" dirty="0">
              <a:solidFill>
                <a:srgbClr val="F36403"/>
              </a:solidFill>
              <a:latin typeface="Arial"/>
              <a:cs typeface="Arial"/>
            </a:endParaRPr>
          </a:p>
        </p:txBody>
      </p:sp>
      <p:sp>
        <p:nvSpPr>
          <p:cNvPr id="3" name="TextBox 2"/>
          <p:cNvSpPr txBox="1"/>
          <p:nvPr/>
        </p:nvSpPr>
        <p:spPr>
          <a:xfrm>
            <a:off x="321275" y="4633784"/>
            <a:ext cx="8822725" cy="553998"/>
          </a:xfrm>
          <a:prstGeom prst="rect">
            <a:avLst/>
          </a:prstGeom>
          <a:noFill/>
        </p:spPr>
        <p:txBody>
          <a:bodyPr wrap="square" rtlCol="0">
            <a:spAutoFit/>
          </a:bodyPr>
          <a:lstStyle/>
          <a:p>
            <a:endParaRPr lang="en-US" sz="1600" b="1" spc="600" dirty="0">
              <a:solidFill>
                <a:schemeClr val="accent6">
                  <a:lumMod val="50000"/>
                </a:schemeClr>
              </a:solidFill>
              <a:latin typeface="Arial"/>
              <a:cs typeface="Arial"/>
            </a:endParaRPr>
          </a:p>
          <a:p>
            <a:r>
              <a:rPr lang="en-US" sz="1400" b="1" spc="600" dirty="0">
                <a:solidFill>
                  <a:schemeClr val="accent6">
                    <a:lumMod val="50000"/>
                  </a:schemeClr>
                </a:solidFill>
                <a:latin typeface="Arial"/>
                <a:cs typeface="Arial"/>
              </a:rPr>
              <a:t> </a:t>
            </a:r>
          </a:p>
        </p:txBody>
      </p:sp>
      <p:sp>
        <p:nvSpPr>
          <p:cNvPr id="2" name="TextBox 1"/>
          <p:cNvSpPr txBox="1"/>
          <p:nvPr/>
        </p:nvSpPr>
        <p:spPr>
          <a:xfrm>
            <a:off x="2743200" y="4541451"/>
            <a:ext cx="6400800" cy="1292662"/>
          </a:xfrm>
          <a:prstGeom prst="rect">
            <a:avLst/>
          </a:prstGeom>
          <a:noFill/>
        </p:spPr>
        <p:txBody>
          <a:bodyPr wrap="square" rtlCol="0">
            <a:spAutoFit/>
          </a:bodyPr>
          <a:lstStyle/>
          <a:p>
            <a:r>
              <a:rPr lang="en-ZA" sz="2000" b="1" i="1" dirty="0">
                <a:solidFill>
                  <a:schemeClr val="bg1"/>
                </a:solidFill>
                <a:latin typeface="+mj-lt"/>
              </a:rPr>
              <a:t>Ms. Busisiwe Ntuli </a:t>
            </a:r>
          </a:p>
          <a:p>
            <a:r>
              <a:rPr lang="en-ZA" sz="2000" b="1" dirty="0">
                <a:solidFill>
                  <a:schemeClr val="bg1"/>
                </a:solidFill>
                <a:latin typeface="+mj-lt"/>
              </a:rPr>
              <a:t>Director: Innovation for Local Economic Development</a:t>
            </a:r>
          </a:p>
          <a:p>
            <a:r>
              <a:rPr lang="en-ZA" sz="2000" b="1" dirty="0">
                <a:solidFill>
                  <a:schemeClr val="bg1"/>
                </a:solidFill>
                <a:latin typeface="+mj-lt"/>
              </a:rPr>
              <a:t>busisiwe.ntuli@dst.gov.za </a:t>
            </a:r>
          </a:p>
          <a:p>
            <a:endParaRPr lang="en-ZA" dirty="0"/>
          </a:p>
        </p:txBody>
      </p:sp>
      <p:pic>
        <p:nvPicPr>
          <p:cNvPr id="6" name="Picture 5">
            <a:extLst>
              <a:ext uri="{FF2B5EF4-FFF2-40B4-BE49-F238E27FC236}">
                <a16:creationId xmlns:a16="http://schemas.microsoft.com/office/drawing/2014/main" xmlns="" id="{9B1F8001-5DE6-417E-9BAE-C76FDB2F3E24}"/>
              </a:ext>
            </a:extLst>
          </p:cNvPr>
          <p:cNvPicPr>
            <a:picLocks noChangeAspect="1"/>
          </p:cNvPicPr>
          <p:nvPr/>
        </p:nvPicPr>
        <p:blipFill>
          <a:blip r:embed="rId3"/>
          <a:stretch>
            <a:fillRect/>
          </a:stretch>
        </p:blipFill>
        <p:spPr>
          <a:xfrm>
            <a:off x="0" y="24125"/>
            <a:ext cx="9144000" cy="6714309"/>
          </a:xfrm>
          <a:prstGeom prst="rect">
            <a:avLst/>
          </a:prstGeom>
        </p:spPr>
      </p:pic>
      <p:sp>
        <p:nvSpPr>
          <p:cNvPr id="7" name="Rectangle 6">
            <a:extLst>
              <a:ext uri="{FF2B5EF4-FFF2-40B4-BE49-F238E27FC236}">
                <a16:creationId xmlns:a16="http://schemas.microsoft.com/office/drawing/2014/main" xmlns="" id="{E64767BC-18D4-4FCD-AE0C-A8DA4883CC98}"/>
              </a:ext>
            </a:extLst>
          </p:cNvPr>
          <p:cNvSpPr/>
          <p:nvPr/>
        </p:nvSpPr>
        <p:spPr>
          <a:xfrm>
            <a:off x="369278" y="182880"/>
            <a:ext cx="8120742" cy="11787842"/>
          </a:xfrm>
          <a:prstGeom prst="rect">
            <a:avLst/>
          </a:prstGeom>
        </p:spPr>
        <p:txBody>
          <a:bodyPr wrap="square">
            <a:spAutoFit/>
          </a:bodyPr>
          <a:lstStyle/>
          <a:p>
            <a:pPr>
              <a:spcBef>
                <a:spcPct val="0"/>
              </a:spcBef>
            </a:pPr>
            <a:endParaRPr lang="en-ZA" altLang="en-US" sz="2800" b="1" dirty="0">
              <a:solidFill>
                <a:schemeClr val="bg1"/>
              </a:solidFill>
              <a:latin typeface="Gill Sans MT" panose="020B0502020104020203" pitchFamily="34" charset="0"/>
            </a:endParaRPr>
          </a:p>
          <a:p>
            <a:pPr>
              <a:spcBef>
                <a:spcPct val="0"/>
              </a:spcBef>
            </a:pPr>
            <a:endParaRPr lang="en-ZA" altLang="en-US" sz="2800" b="1" dirty="0">
              <a:solidFill>
                <a:schemeClr val="bg1"/>
              </a:solidFill>
              <a:latin typeface="Gill Sans MT" panose="020B0502020104020203" pitchFamily="34" charset="0"/>
            </a:endParaRPr>
          </a:p>
          <a:p>
            <a:pPr>
              <a:spcBef>
                <a:spcPct val="0"/>
              </a:spcBef>
            </a:pPr>
            <a:r>
              <a:rPr lang="en-ZA" altLang="en-US" sz="2800" b="1" dirty="0">
                <a:solidFill>
                  <a:schemeClr val="bg1"/>
                </a:solidFill>
                <a:latin typeface="Arial" panose="020B0604020202020204" pitchFamily="34" charset="0"/>
                <a:cs typeface="Arial" panose="020B0604020202020204" pitchFamily="34" charset="0"/>
              </a:rPr>
              <a:t>PORTFOLIO COMMITTEE ON HIGHER EDUCATION, SCIENCE AND INNOVATION</a:t>
            </a: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r>
              <a:rPr lang="en-ZA" altLang="en-US" sz="2800" b="1" dirty="0">
                <a:solidFill>
                  <a:schemeClr val="bg1"/>
                </a:solidFill>
                <a:latin typeface="Arial" panose="020B0604020202020204" pitchFamily="34" charset="0"/>
                <a:cs typeface="Arial" panose="020B0604020202020204" pitchFamily="34" charset="0"/>
              </a:rPr>
              <a:t>02 June 2023</a:t>
            </a: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r>
              <a:rPr lang="en-ZA" altLang="en-US" sz="2800" b="1" dirty="0">
                <a:solidFill>
                  <a:schemeClr val="bg1"/>
                </a:solidFill>
                <a:latin typeface="Arial" panose="020B0604020202020204" pitchFamily="34" charset="0"/>
                <a:cs typeface="Arial" panose="020B0604020202020204" pitchFamily="34" charset="0"/>
              </a:rPr>
              <a:t>Update on the Presidential Youth Employment Initiative Projects</a:t>
            </a:r>
          </a:p>
          <a:p>
            <a:pPr>
              <a:spcBef>
                <a:spcPct val="0"/>
              </a:spcBef>
            </a:pPr>
            <a:endParaRPr lang="en-ZA" altLang="en-US" sz="2800" b="1" dirty="0">
              <a:solidFill>
                <a:schemeClr val="bg1"/>
              </a:solidFill>
              <a:latin typeface="Arial" panose="020B0604020202020204" pitchFamily="34" charset="0"/>
              <a:cs typeface="Arial" panose="020B0604020202020204" pitchFamily="34" charset="0"/>
            </a:endParaRPr>
          </a:p>
          <a:p>
            <a:pPr>
              <a:spcBef>
                <a:spcPct val="0"/>
              </a:spcBef>
            </a:pPr>
            <a:endParaRPr lang="en-ZA" altLang="en-US" sz="2800" b="1" dirty="0">
              <a:solidFill>
                <a:schemeClr val="bg1"/>
              </a:solidFill>
              <a:latin typeface="Gill Sans MT" panose="020B0502020104020203" pitchFamily="34" charset="0"/>
            </a:endParaRPr>
          </a:p>
          <a:p>
            <a:pPr>
              <a:spcBef>
                <a:spcPct val="0"/>
              </a:spcBef>
            </a:pPr>
            <a:r>
              <a:rPr lang="en-ZA" altLang="en-US" sz="2800" b="1" dirty="0">
                <a:solidFill>
                  <a:schemeClr val="bg1"/>
                </a:solidFill>
                <a:latin typeface="Gill Sans MT" panose="020B0502020104020203" pitchFamily="34" charset="0"/>
              </a:rPr>
              <a:t> </a:t>
            </a:r>
          </a:p>
          <a:p>
            <a:pPr>
              <a:spcBef>
                <a:spcPct val="0"/>
              </a:spcBef>
            </a:pPr>
            <a:endParaRPr lang="en-US" sz="2000" b="1" spc="600" dirty="0">
              <a:solidFill>
                <a:schemeClr val="bg1"/>
              </a:solidFill>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latin typeface="Gill Sans MT" panose="020B0502020104020203" pitchFamily="34" charset="0"/>
              <a:cs typeface="Arial"/>
            </a:endParaRPr>
          </a:p>
          <a:p>
            <a:pPr>
              <a:spcBef>
                <a:spcPct val="0"/>
              </a:spcBef>
            </a:pPr>
            <a:endParaRPr lang="en-US" sz="2000" b="1" spc="600" dirty="0">
              <a:solidFill>
                <a:schemeClr val="bg1"/>
              </a:solidFill>
              <a:cs typeface="Arial"/>
            </a:endParaRPr>
          </a:p>
          <a:p>
            <a:pPr>
              <a:spcBef>
                <a:spcPct val="0"/>
              </a:spcBef>
            </a:pPr>
            <a:r>
              <a:rPr lang="en-ZA" altLang="en-US" sz="2800" b="1" dirty="0">
                <a:solidFill>
                  <a:schemeClr val="bg1"/>
                </a:solidFill>
                <a:latin typeface="Gill Sans MT" panose="020B0502020104020203" pitchFamily="34" charset="0"/>
              </a:rPr>
              <a:t>	</a:t>
            </a:r>
          </a:p>
          <a:p>
            <a:pPr>
              <a:spcBef>
                <a:spcPct val="0"/>
              </a:spcBef>
            </a:pPr>
            <a:endParaRPr lang="en-ZA" altLang="en-US" sz="2800" b="1" dirty="0">
              <a:solidFill>
                <a:schemeClr val="bg1"/>
              </a:solidFill>
              <a:latin typeface="Gill Sans MT" panose="020B0502020104020203" pitchFamily="34" charset="0"/>
            </a:endParaRPr>
          </a:p>
          <a:p>
            <a:pPr>
              <a:spcBef>
                <a:spcPct val="0"/>
              </a:spcBef>
            </a:pPr>
            <a:r>
              <a:rPr lang="en-ZA" altLang="en-US" sz="2800" b="1" dirty="0">
                <a:solidFill>
                  <a:schemeClr val="bg1"/>
                </a:solidFill>
                <a:latin typeface="Gill Sans MT" panose="020B0502020104020203" pitchFamily="34" charset="0"/>
              </a:rPr>
              <a:t>		</a:t>
            </a:r>
          </a:p>
          <a:p>
            <a:pPr>
              <a:spcBef>
                <a:spcPct val="0"/>
              </a:spcBef>
            </a:pPr>
            <a:endParaRPr lang="en-ZA" altLang="en-US" sz="28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xmlns="" val="319836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2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2021/22 cont . .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3297527542"/>
              </p:ext>
            </p:extLst>
          </p:nvPr>
        </p:nvGraphicFramePr>
        <p:xfrm>
          <a:off x="0" y="1063305"/>
          <a:ext cx="9144000" cy="3657600"/>
        </p:xfrm>
        <a:graphic>
          <a:graphicData uri="http://schemas.openxmlformats.org/drawingml/2006/table">
            <a:tbl>
              <a:tblPr firstRow="1" bandRow="1">
                <a:tableStyleId>{5C22544A-7EE6-4342-B048-85BDC9FD1C3A}</a:tableStyleId>
              </a:tblPr>
              <a:tblGrid>
                <a:gridCol w="947451">
                  <a:extLst>
                    <a:ext uri="{9D8B030D-6E8A-4147-A177-3AD203B41FA5}">
                      <a16:colId xmlns:a16="http://schemas.microsoft.com/office/drawing/2014/main" xmlns="" val="2647369065"/>
                    </a:ext>
                  </a:extLst>
                </a:gridCol>
                <a:gridCol w="2346592">
                  <a:extLst>
                    <a:ext uri="{9D8B030D-6E8A-4147-A177-3AD203B41FA5}">
                      <a16:colId xmlns:a16="http://schemas.microsoft.com/office/drawing/2014/main" xmlns="" val="4288300246"/>
                    </a:ext>
                  </a:extLst>
                </a:gridCol>
                <a:gridCol w="1487277">
                  <a:extLst>
                    <a:ext uri="{9D8B030D-6E8A-4147-A177-3AD203B41FA5}">
                      <a16:colId xmlns:a16="http://schemas.microsoft.com/office/drawing/2014/main" xmlns="" val="1042764481"/>
                    </a:ext>
                  </a:extLst>
                </a:gridCol>
                <a:gridCol w="1465244">
                  <a:extLst>
                    <a:ext uri="{9D8B030D-6E8A-4147-A177-3AD203B41FA5}">
                      <a16:colId xmlns:a16="http://schemas.microsoft.com/office/drawing/2014/main" xmlns="" val="2600645438"/>
                    </a:ext>
                  </a:extLst>
                </a:gridCol>
                <a:gridCol w="1311007">
                  <a:extLst>
                    <a:ext uri="{9D8B030D-6E8A-4147-A177-3AD203B41FA5}">
                      <a16:colId xmlns:a16="http://schemas.microsoft.com/office/drawing/2014/main" xmlns="" val="3584418160"/>
                    </a:ext>
                  </a:extLst>
                </a:gridCol>
                <a:gridCol w="1586429">
                  <a:extLst>
                    <a:ext uri="{9D8B030D-6E8A-4147-A177-3AD203B41FA5}">
                      <a16:colId xmlns:a16="http://schemas.microsoft.com/office/drawing/2014/main" xmlns="" val="3090450742"/>
                    </a:ext>
                  </a:extLst>
                </a:gridCol>
              </a:tblGrid>
              <a:tr h="597053">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775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Enviro Champs – Amanzi Ethu Nobuntu</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Amanzi</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Ethu</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Nobuntu Programme focused on empowering local citizens to be champions of the environment (Enviro-Champs) in their local communities.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Recognising</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value of community members in the management of water resources is key. This model of labour-intensive job creation can be rolled out in any community and provides a cost-effective mechanism to improve both natural resources management and basic services delivery.</a:t>
                      </a:r>
                      <a:endPar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Duzi uMngeni Conservation Trust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creation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636</a:t>
                      </a:r>
                    </a:p>
                    <a:p>
                      <a:r>
                        <a:rPr lang="en-US" sz="1200" dirty="0">
                          <a:latin typeface="Arial" panose="020B0604020202020204" pitchFamily="34" charset="0"/>
                          <a:cs typeface="Arial" panose="020B0604020202020204" pitchFamily="34" charset="0"/>
                        </a:rPr>
                        <a:t>(100% youth)</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24,847,456.10</a:t>
                      </a:r>
                    </a:p>
                  </a:txBody>
                  <a:tcPr/>
                </a:tc>
                <a:extLst>
                  <a:ext uri="{0D108BD9-81ED-4DB2-BD59-A6C34878D82A}">
                    <a16:rowId xmlns:a16="http://schemas.microsoft.com/office/drawing/2014/main" xmlns="" val="1841890167"/>
                  </a:ext>
                </a:extLst>
              </a:tr>
            </a:tbl>
          </a:graphicData>
        </a:graphic>
      </p:graphicFrame>
    </p:spTree>
    <p:extLst>
      <p:ext uri="{BB962C8B-B14F-4D97-AF65-F5344CB8AC3E}">
        <p14:creationId xmlns:p14="http://schemas.microsoft.com/office/powerpoint/2010/main" xmlns="" val="375143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2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2021/22 cont . .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805095508"/>
              </p:ext>
            </p:extLst>
          </p:nvPr>
        </p:nvGraphicFramePr>
        <p:xfrm>
          <a:off x="0" y="1085339"/>
          <a:ext cx="9144000" cy="4827207"/>
        </p:xfrm>
        <a:graphic>
          <a:graphicData uri="http://schemas.openxmlformats.org/drawingml/2006/table">
            <a:tbl>
              <a:tblPr firstRow="1" bandRow="1">
                <a:tableStyleId>{5C22544A-7EE6-4342-B048-85BDC9FD1C3A}</a:tableStyleId>
              </a:tblPr>
              <a:tblGrid>
                <a:gridCol w="1035586">
                  <a:extLst>
                    <a:ext uri="{9D8B030D-6E8A-4147-A177-3AD203B41FA5}">
                      <a16:colId xmlns:a16="http://schemas.microsoft.com/office/drawing/2014/main" xmlns="" val="2647369065"/>
                    </a:ext>
                  </a:extLst>
                </a:gridCol>
                <a:gridCol w="2313542">
                  <a:extLst>
                    <a:ext uri="{9D8B030D-6E8A-4147-A177-3AD203B41FA5}">
                      <a16:colId xmlns:a16="http://schemas.microsoft.com/office/drawing/2014/main" xmlns="" val="4288300246"/>
                    </a:ext>
                  </a:extLst>
                </a:gridCol>
                <a:gridCol w="1344058">
                  <a:extLst>
                    <a:ext uri="{9D8B030D-6E8A-4147-A177-3AD203B41FA5}">
                      <a16:colId xmlns:a16="http://schemas.microsoft.com/office/drawing/2014/main" xmlns="" val="1042764481"/>
                    </a:ext>
                  </a:extLst>
                </a:gridCol>
                <a:gridCol w="1520327">
                  <a:extLst>
                    <a:ext uri="{9D8B030D-6E8A-4147-A177-3AD203B41FA5}">
                      <a16:colId xmlns:a16="http://schemas.microsoft.com/office/drawing/2014/main" xmlns="" val="2600645438"/>
                    </a:ext>
                  </a:extLst>
                </a:gridCol>
                <a:gridCol w="1189822">
                  <a:extLst>
                    <a:ext uri="{9D8B030D-6E8A-4147-A177-3AD203B41FA5}">
                      <a16:colId xmlns:a16="http://schemas.microsoft.com/office/drawing/2014/main" xmlns="" val="3584418160"/>
                    </a:ext>
                  </a:extLst>
                </a:gridCol>
                <a:gridCol w="1740665">
                  <a:extLst>
                    <a:ext uri="{9D8B030D-6E8A-4147-A177-3AD203B41FA5}">
                      <a16:colId xmlns:a16="http://schemas.microsoft.com/office/drawing/2014/main" xmlns="" val="3090450742"/>
                    </a:ext>
                  </a:extLst>
                </a:gridCol>
              </a:tblGrid>
              <a:tr h="597053">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775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Water Graduate Employment Programme</a:t>
                      </a:r>
                    </a:p>
                  </a:txBody>
                  <a:tcPr/>
                </a:tc>
                <a:tc>
                  <a:txBody>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Work with private and development partners in attracting and supporting youth intrapreneurs and entrepreneurs in improving the technical, business and market-readiness of new opportunities linked to the WEF Nexus and Circular economy. Catalysing employment access for youth graduates. existing DSI, DWS, DFFE and water sector managed or funded programmes to support unemployed graduates in water, sanitation and environment with employment readiness support. It also focused on transitioning top performing Water GEP graduates into employment.</a:t>
                      </a:r>
                    </a:p>
                  </a:txBody>
                  <a:tcPr/>
                </a:tc>
                <a:tc>
                  <a:txBody>
                    <a:bodyPr/>
                    <a:lstStyle/>
                    <a:p>
                      <a:r>
                        <a:rPr lang="en-US" sz="1200" dirty="0">
                          <a:latin typeface="Arial" panose="020B0604020202020204" pitchFamily="34" charset="0"/>
                          <a:cs typeface="Arial" panose="020B0604020202020204" pitchFamily="34" charset="0"/>
                        </a:rPr>
                        <a:t>Water Research Commission </a:t>
                      </a:r>
                    </a:p>
                  </a:txBody>
                  <a:tcPr/>
                </a:tc>
                <a:tc>
                  <a:txBody>
                    <a:bodyPr/>
                    <a:lstStyle/>
                    <a:p>
                      <a:pPr marL="0" indent="0">
                        <a:buNone/>
                      </a:pPr>
                      <a:r>
                        <a:rPr lang="en-US" sz="1200" dirty="0">
                          <a:latin typeface="Arial" panose="020B0604020202020204" pitchFamily="34" charset="0"/>
                          <a:cs typeface="Arial" panose="020B0604020202020204" pitchFamily="34" charset="0"/>
                        </a:rPr>
                        <a:t>Short-term 6-month work exposure.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Training and capacity building. </a:t>
                      </a:r>
                    </a:p>
                  </a:txBody>
                  <a:tcPr/>
                </a:tc>
                <a:tc>
                  <a:txBody>
                    <a:bodyPr/>
                    <a:lstStyle/>
                    <a:p>
                      <a:pPr algn="ctr"/>
                      <a:r>
                        <a:rPr lang="en-US" sz="1200" dirty="0">
                          <a:latin typeface="Arial" panose="020B0604020202020204" pitchFamily="34" charset="0"/>
                          <a:cs typeface="Arial" panose="020B0604020202020204" pitchFamily="34" charset="0"/>
                        </a:rPr>
                        <a:t>981 </a:t>
                      </a:r>
                    </a:p>
                    <a:p>
                      <a:r>
                        <a:rPr lang="en-US" sz="1200" dirty="0">
                          <a:latin typeface="Arial" panose="020B0604020202020204" pitchFamily="34" charset="0"/>
                          <a:cs typeface="Arial" panose="020B0604020202020204" pitchFamily="34" charset="0"/>
                        </a:rPr>
                        <a:t>(54% female</a:t>
                      </a:r>
                    </a:p>
                    <a:p>
                      <a:r>
                        <a:rPr lang="en-US" sz="1200" dirty="0">
                          <a:latin typeface="Arial" panose="020B0604020202020204" pitchFamily="34" charset="0"/>
                          <a:cs typeface="Arial" panose="020B0604020202020204" pitchFamily="34" charset="0"/>
                        </a:rPr>
                        <a:t>46% male)</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dirty="0">
                          <a:effectLst/>
                          <a:latin typeface="Arial" panose="020B0604020202020204" pitchFamily="34" charset="0"/>
                          <a:ea typeface="Calibri" panose="020F0502020204030204" pitchFamily="34" charset="0"/>
                          <a:cs typeface="Arial" panose="020B0604020202020204" pitchFamily="34" charset="0"/>
                        </a:rPr>
                        <a:t>Total 36 000 000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PYEI allocation</a:t>
                      </a: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- 32,000,000.00</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WRC Co-funding </a:t>
                      </a: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4,000,000.00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57446395"/>
                  </a:ext>
                </a:extLst>
              </a:tr>
            </a:tbl>
          </a:graphicData>
        </a:graphic>
      </p:graphicFrame>
    </p:spTree>
    <p:extLst>
      <p:ext uri="{BB962C8B-B14F-4D97-AF65-F5344CB8AC3E}">
        <p14:creationId xmlns:p14="http://schemas.microsoft.com/office/powerpoint/2010/main" xmlns="" val="54413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219200" y="358794"/>
            <a:ext cx="6979508" cy="461665"/>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CONCLUSION</a:t>
            </a:r>
            <a:endParaRPr lang="en-GB" sz="2400" b="1" dirty="0">
              <a:solidFill>
                <a:schemeClr val="bg1"/>
              </a:solidFill>
              <a:latin typeface="Arial" panose="020B0604020202020204" pitchFamily="34" charset="0"/>
              <a:ea typeface="Arial Unicode MS" pitchFamily="34" charset="-128"/>
              <a:cs typeface="Arial" panose="020B0604020202020204" pitchFamily="34" charset="0"/>
            </a:endParaRPr>
          </a:p>
        </p:txBody>
      </p:sp>
      <p:sp>
        <p:nvSpPr>
          <p:cNvPr id="3" name="Rectangle 2"/>
          <p:cNvSpPr/>
          <p:nvPr/>
        </p:nvSpPr>
        <p:spPr>
          <a:xfrm>
            <a:off x="337457" y="1122504"/>
            <a:ext cx="8262257" cy="3508653"/>
          </a:xfrm>
          <a:prstGeom prst="rect">
            <a:avLst/>
          </a:prstGeom>
        </p:spPr>
        <p:txBody>
          <a:bodyPr wrap="square">
            <a:spAutoFit/>
          </a:bodyPr>
          <a:lstStyle/>
          <a:p>
            <a:endParaRPr lang="en-US" sz="2200" dirty="0">
              <a:latin typeface="Gill Sans MT" panose="020B0502020104020203" pitchFamily="34" charset="0"/>
              <a:ea typeface="Calibri" panose="020F0502020204030204" pitchFamily="34" charset="0"/>
              <a:cs typeface="Arial" panose="020B0604020202020204" pitchFamily="34" charset="0"/>
            </a:endParaRPr>
          </a:p>
          <a:p>
            <a:pPr algn="just"/>
            <a:r>
              <a:rPr lang="en-US" sz="2000" dirty="0">
                <a:latin typeface="Arial" panose="020B0604020202020204" pitchFamily="34" charset="0"/>
                <a:ea typeface="Calibri" panose="020F0502020204030204" pitchFamily="34" charset="0"/>
                <a:cs typeface="Arial" panose="020B0604020202020204" pitchFamily="34" charset="0"/>
              </a:rPr>
              <a:t>From lessons learnt during the implementation of the PYEI programmes, the DSI was inspired to deepened its approach to addressing the youth challenge. As a result, the DSI is working on improving existing initiatives that are targeted at young people in the NSI as well as introducing new initiatives, one of which will be an electronic system to track young people throughout their journeys as they seek out opportunities in the knowledge economy, in order to better understand what they go through as they navigate opportunities in the system, where they land up and to inform government policy and programme design. </a:t>
            </a:r>
          </a:p>
        </p:txBody>
      </p:sp>
    </p:spTree>
    <p:extLst>
      <p:ext uri="{BB962C8B-B14F-4D97-AF65-F5344CB8AC3E}">
        <p14:creationId xmlns:p14="http://schemas.microsoft.com/office/powerpoint/2010/main" xmlns="" val="229323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8" name="Title 1"/>
          <p:cNvSpPr txBox="1">
            <a:spLocks/>
          </p:cNvSpPr>
          <p:nvPr/>
        </p:nvSpPr>
        <p:spPr>
          <a:xfrm>
            <a:off x="609600" y="1358371"/>
            <a:ext cx="8229600" cy="48736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800" b="1" i="0" u="none" strike="noStrike" kern="1200" cap="none" spc="0" normalizeH="0" baseline="0" noProof="0" dirty="0">
              <a:ln>
                <a:noFill/>
              </a:ln>
              <a:solidFill>
                <a:srgbClr val="F36403"/>
              </a:solidFill>
              <a:effectLst/>
              <a:uLnTx/>
              <a:uFillTx/>
              <a:latin typeface="Arial"/>
              <a:ea typeface="+mj-ea"/>
              <a:cs typeface="Arial"/>
            </a:endParaRPr>
          </a:p>
        </p:txBody>
      </p:sp>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a:ea typeface="+mj-ea"/>
              <a:cs typeface="Arial"/>
            </a:endParaRPr>
          </a:p>
        </p:txBody>
      </p:sp>
      <p:sp>
        <p:nvSpPr>
          <p:cNvPr id="9" name="Content Placeholder 8"/>
          <p:cNvSpPr>
            <a:spLocks noGrp="1"/>
          </p:cNvSpPr>
          <p:nvPr>
            <p:ph idx="1"/>
          </p:nvPr>
        </p:nvSpPr>
        <p:spPr>
          <a:xfrm>
            <a:off x="457200" y="1693333"/>
            <a:ext cx="8229600" cy="3662364"/>
          </a:xfrm>
        </p:spPr>
        <p:txBody>
          <a:bodyPr/>
          <a:lstStyle/>
          <a:p>
            <a:endParaRPr lang="en-ZA" b="1" dirty="0">
              <a:solidFill>
                <a:schemeClr val="tx1">
                  <a:lumMod val="65000"/>
                  <a:lumOff val="35000"/>
                </a:schemeClr>
              </a:solidFill>
            </a:endParaRPr>
          </a:p>
          <a:p>
            <a:endParaRPr lang="en-ZA" b="1" dirty="0">
              <a:solidFill>
                <a:schemeClr val="tx1">
                  <a:lumMod val="65000"/>
                  <a:lumOff val="35000"/>
                </a:schemeClr>
              </a:solidFill>
            </a:endParaRPr>
          </a:p>
          <a:p>
            <a:pPr>
              <a:buNone/>
            </a:pPr>
            <a:endParaRPr lang="en-ZA" b="1" dirty="0">
              <a:solidFill>
                <a:schemeClr val="tx1">
                  <a:lumMod val="65000"/>
                  <a:lumOff val="35000"/>
                </a:schemeClr>
              </a:solidFill>
            </a:endParaRPr>
          </a:p>
        </p:txBody>
      </p:sp>
      <p:sp>
        <p:nvSpPr>
          <p:cNvPr id="7" name="Rectangle 6"/>
          <p:cNvSpPr/>
          <p:nvPr/>
        </p:nvSpPr>
        <p:spPr>
          <a:xfrm>
            <a:off x="2395182" y="1109512"/>
            <a:ext cx="3828197" cy="4108817"/>
          </a:xfrm>
          <a:prstGeom prst="rect">
            <a:avLst/>
          </a:prstGeom>
        </p:spPr>
        <p:txBody>
          <a:bodyPr wrap="square">
            <a:spAutoFit/>
          </a:bodyPr>
          <a:lstStyle/>
          <a:p>
            <a:pPr algn="ctr">
              <a:lnSpc>
                <a:spcPct val="90000"/>
              </a:lnSpc>
            </a:pPr>
            <a:r>
              <a:rPr lang="en-US" b="1" dirty="0">
                <a:solidFill>
                  <a:schemeClr val="tx1">
                    <a:lumMod val="65000"/>
                    <a:lumOff val="35000"/>
                  </a:schemeClr>
                </a:solidFill>
                <a:latin typeface="+mj-lt"/>
                <a:cs typeface="Gill Sans MT"/>
              </a:rPr>
              <a:t/>
            </a:r>
            <a:br>
              <a:rPr lang="en-US" b="1" dirty="0">
                <a:solidFill>
                  <a:schemeClr val="tx1">
                    <a:lumMod val="65000"/>
                    <a:lumOff val="35000"/>
                  </a:schemeClr>
                </a:solidFill>
                <a:latin typeface="+mj-lt"/>
                <a:cs typeface="Gill Sans MT"/>
              </a:rPr>
            </a:br>
            <a:endParaRPr lang="en-US" b="1" dirty="0">
              <a:solidFill>
                <a:schemeClr val="tx1">
                  <a:lumMod val="65000"/>
                  <a:lumOff val="35000"/>
                </a:schemeClr>
              </a:solidFill>
              <a:latin typeface="+mj-lt"/>
              <a:cs typeface="Gill Sans MT"/>
            </a:endParaRPr>
          </a:p>
          <a:p>
            <a:pPr algn="ctr">
              <a:lnSpc>
                <a:spcPct val="90000"/>
              </a:lnSpc>
            </a:pPr>
            <a:r>
              <a:rPr lang="en-ZA" sz="2800" dirty="0">
                <a:latin typeface="Arial" panose="020B0604020202020204" pitchFamily="34" charset="0"/>
                <a:cs typeface="Arial" panose="020B0604020202020204" pitchFamily="34" charset="0"/>
              </a:rPr>
              <a:t>Dankie</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Enkosi</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Ha khensa</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Re a leboga</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Ro livhuwa</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Siyabonga</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Siyathokoza</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Thank you</a:t>
            </a:r>
            <a:r>
              <a:rPr lang="en-ZA" sz="3000" dirty="0">
                <a:solidFill>
                  <a:srgbClr val="E46C0A"/>
                </a:solidFill>
                <a:latin typeface="Arial" panose="020B0604020202020204" pitchFamily="34" charset="0"/>
                <a:cs typeface="Arial" panose="020B0604020202020204" pitchFamily="34" charset="0"/>
              </a:rPr>
              <a:t/>
            </a:r>
            <a:br>
              <a:rPr lang="en-ZA" sz="3000" dirty="0">
                <a:solidFill>
                  <a:srgbClr val="E46C0A"/>
                </a:solidFill>
                <a:latin typeface="Arial" panose="020B0604020202020204" pitchFamily="34" charset="0"/>
                <a:cs typeface="Arial" panose="020B0604020202020204" pitchFamily="34" charset="0"/>
              </a:rPr>
            </a:br>
            <a:r>
              <a:rPr lang="en-US" sz="3000" b="1" dirty="0">
                <a:solidFill>
                  <a:schemeClr val="tx1">
                    <a:lumMod val="65000"/>
                    <a:lumOff val="35000"/>
                  </a:schemeClr>
                </a:solidFill>
                <a:latin typeface="Arial Unicode MS"/>
                <a:cs typeface="Gill Sans M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219200" y="358794"/>
            <a:ext cx="6979508" cy="461665"/>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PRESENTATION OUTLINE</a:t>
            </a:r>
            <a:endParaRPr lang="en-GB" sz="2400" b="1" dirty="0">
              <a:solidFill>
                <a:schemeClr val="bg1"/>
              </a:solidFill>
              <a:latin typeface="Arial" panose="020B0604020202020204" pitchFamily="34" charset="0"/>
              <a:ea typeface="Arial Unicode MS" pitchFamily="34" charset="-128"/>
              <a:cs typeface="Arial" panose="020B0604020202020204" pitchFamily="34" charset="0"/>
            </a:endParaRPr>
          </a:p>
        </p:txBody>
      </p:sp>
      <p:sp>
        <p:nvSpPr>
          <p:cNvPr id="3" name="Rectangle 2"/>
          <p:cNvSpPr/>
          <p:nvPr/>
        </p:nvSpPr>
        <p:spPr>
          <a:xfrm>
            <a:off x="337457" y="1122504"/>
            <a:ext cx="8262257" cy="3539430"/>
          </a:xfrm>
          <a:prstGeom prst="rect">
            <a:avLst/>
          </a:prstGeom>
        </p:spPr>
        <p:txBody>
          <a:bodyPr wrap="square">
            <a:spAutoFit/>
          </a:bodyPr>
          <a:lstStyle/>
          <a:p>
            <a:pPr marL="457200" indent="-457200">
              <a:buAutoNum type="arabicPeriod"/>
            </a:pPr>
            <a:endParaRPr lang="en-US" sz="2200" dirty="0">
              <a:latin typeface="Gill Sans MT" panose="020B0502020104020203" pitchFamily="34" charset="0"/>
              <a:ea typeface="Calibri" panose="020F0502020204030204" pitchFamily="34" charset="0"/>
              <a:cs typeface="Arial" panose="020B0604020202020204" pitchFamily="34" charset="0"/>
            </a:endParaRPr>
          </a:p>
          <a:p>
            <a:pPr marL="457200" indent="-457200">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Introduction </a:t>
            </a:r>
          </a:p>
          <a:p>
            <a:pPr marL="457200" indent="-457200">
              <a:buAutoNum type="arabicPeriod"/>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Overview of phase 1 and 2 of the PYEI - 2020/21 to 2021/22</a:t>
            </a:r>
          </a:p>
          <a:p>
            <a:pPr marL="457200" indent="-457200">
              <a:buAutoNum type="arabicPeriod"/>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Overview of phase 1 of the PYEI - 2020/21</a:t>
            </a:r>
          </a:p>
          <a:p>
            <a:pPr marL="457200" indent="-457200">
              <a:buAutoNum type="arabicPeriod"/>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Overview of phase 2 of the PYEI - 2021/22</a:t>
            </a:r>
          </a:p>
          <a:p>
            <a:pPr marL="457200" indent="-457200">
              <a:buAutoNum type="arabicPeriod"/>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buAutoNum type="arabicPeriod"/>
            </a:pPr>
            <a:r>
              <a:rPr lang="en-US" sz="2000" dirty="0">
                <a:latin typeface="Arial" panose="020B0604020202020204" pitchFamily="34" charset="0"/>
                <a:ea typeface="Calibri" panose="020F0502020204030204" pitchFamily="34" charset="0"/>
                <a:cs typeface="Arial" panose="020B0604020202020204" pitchFamily="34" charset="0"/>
              </a:rPr>
              <a:t>Conclusion</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219200" y="358794"/>
            <a:ext cx="6979508" cy="461665"/>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INTRODUCTION</a:t>
            </a:r>
            <a:endParaRPr lang="en-GB" sz="2400" b="1" dirty="0">
              <a:solidFill>
                <a:schemeClr val="bg1"/>
              </a:solidFill>
              <a:latin typeface="Arial" panose="020B0604020202020204" pitchFamily="34" charset="0"/>
              <a:ea typeface="Arial Unicode MS" pitchFamily="34" charset="-128"/>
              <a:cs typeface="Arial" panose="020B0604020202020204" pitchFamily="34" charset="0"/>
            </a:endParaRPr>
          </a:p>
        </p:txBody>
      </p:sp>
      <p:sp>
        <p:nvSpPr>
          <p:cNvPr id="3" name="Rectangle 2"/>
          <p:cNvSpPr/>
          <p:nvPr/>
        </p:nvSpPr>
        <p:spPr>
          <a:xfrm>
            <a:off x="264404" y="1122504"/>
            <a:ext cx="8560107" cy="5324535"/>
          </a:xfrm>
          <a:prstGeom prst="rect">
            <a:avLst/>
          </a:prstGeom>
        </p:spPr>
        <p:txBody>
          <a:bodyPr wrap="square">
            <a:spAutoFit/>
          </a:bodyPr>
          <a:lstStyle/>
          <a:p>
            <a:pPr algn="just"/>
            <a:endParaRPr lang="en-US" sz="2000" dirty="0">
              <a:latin typeface="Arial" panose="020B0604020202020204" pitchFamily="34" charset="0"/>
              <a:ea typeface="Calibri" panose="020F0502020204030204" pitchFamily="34" charset="0"/>
              <a:cs typeface="Arial" panose="020B0604020202020204" pitchFamily="34" charset="0"/>
            </a:endParaRPr>
          </a:p>
          <a:p>
            <a:pPr algn="just"/>
            <a:r>
              <a:rPr lang="en-US" sz="2000" dirty="0">
                <a:latin typeface="Arial" panose="020B0604020202020204" pitchFamily="34" charset="0"/>
                <a:ea typeface="Calibri" panose="020F0502020204030204" pitchFamily="34" charset="0"/>
                <a:cs typeface="Arial" panose="020B0604020202020204" pitchFamily="34" charset="0"/>
              </a:rPr>
              <a:t>The DSI participated in the PYEI in 2020/21 and 2021/22, in phases 1 and 2 of the Initiative. During this time, four programmes were implemented, i.e.:</a:t>
            </a:r>
          </a:p>
          <a:p>
            <a:pPr algn="just"/>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Experiential Training Programme - </a:t>
            </a:r>
            <a:r>
              <a:rPr lang="en-US" sz="2000" b="1" dirty="0">
                <a:latin typeface="Arial" panose="020B0604020202020204" pitchFamily="34" charset="0"/>
                <a:ea typeface="Calibri" panose="020F0502020204030204" pitchFamily="34" charset="0"/>
                <a:cs typeface="Arial" panose="020B0604020202020204" pitchFamily="34" charset="0"/>
              </a:rPr>
              <a:t>R18,271,353</a:t>
            </a: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Health Promotion Agents – </a:t>
            </a:r>
            <a:r>
              <a:rPr lang="en-US" sz="2000" b="1" dirty="0">
                <a:latin typeface="Arial" panose="020B0604020202020204" pitchFamily="34" charset="0"/>
                <a:ea typeface="Calibri" panose="020F0502020204030204" pitchFamily="34" charset="0"/>
                <a:cs typeface="Arial" panose="020B0604020202020204" pitchFamily="34" charset="0"/>
              </a:rPr>
              <a:t>R43,657,776</a:t>
            </a: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Enviro Champs Programme – </a:t>
            </a:r>
            <a:r>
              <a:rPr lang="en-US" sz="2000" b="1" dirty="0">
                <a:latin typeface="Arial" panose="020B0604020202020204" pitchFamily="34" charset="0"/>
                <a:ea typeface="Calibri" panose="020F0502020204030204" pitchFamily="34" charset="0"/>
                <a:cs typeface="Arial" panose="020B0604020202020204" pitchFamily="34" charset="0"/>
              </a:rPr>
              <a:t>30,123,185 </a:t>
            </a: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Water Graduate Employment Programme – </a:t>
            </a:r>
            <a:r>
              <a:rPr lang="en-US" sz="2000" b="1" dirty="0">
                <a:latin typeface="Arial" panose="020B0604020202020204" pitchFamily="34" charset="0"/>
                <a:ea typeface="Calibri" panose="020F0502020204030204" pitchFamily="34" charset="0"/>
                <a:cs typeface="Arial" panose="020B0604020202020204" pitchFamily="34" charset="0"/>
              </a:rPr>
              <a:t>R46,404,000 </a:t>
            </a:r>
            <a:r>
              <a:rPr lang="en-US" sz="2000" dirty="0">
                <a:latin typeface="Arial" panose="020B0604020202020204" pitchFamily="34" charset="0"/>
                <a:ea typeface="Calibri" panose="020F0502020204030204" pitchFamily="34" charset="0"/>
                <a:cs typeface="Arial" panose="020B0604020202020204" pitchFamily="34" charset="0"/>
              </a:rPr>
              <a:t>(R4m of this was co-funding from the Water Research Commission)</a:t>
            </a:r>
          </a:p>
          <a:p>
            <a:pPr algn="just"/>
            <a:endParaRPr lang="en-US" sz="2000" dirty="0">
              <a:latin typeface="Arial" panose="020B0604020202020204" pitchFamily="34" charset="0"/>
              <a:ea typeface="Calibri" panose="020F0502020204030204" pitchFamily="34" charset="0"/>
              <a:cs typeface="Arial" panose="020B0604020202020204" pitchFamily="34" charset="0"/>
            </a:endParaRPr>
          </a:p>
          <a:p>
            <a:pPr algn="just"/>
            <a:r>
              <a:rPr lang="en-US" sz="2000" b="1" dirty="0">
                <a:latin typeface="Arial" panose="020B0604020202020204" pitchFamily="34" charset="0"/>
                <a:ea typeface="Calibri" panose="020F0502020204030204" pitchFamily="34" charset="0"/>
                <a:cs typeface="Arial" panose="020B0604020202020204" pitchFamily="34" charset="0"/>
              </a:rPr>
              <a:t>R134,456,314.00 </a:t>
            </a:r>
            <a:r>
              <a:rPr lang="en-US" sz="2000" dirty="0">
                <a:latin typeface="Arial" panose="020B0604020202020204" pitchFamily="34" charset="0"/>
                <a:ea typeface="Calibri" panose="020F0502020204030204" pitchFamily="34" charset="0"/>
                <a:cs typeface="Arial" panose="020B0604020202020204" pitchFamily="34" charset="0"/>
              </a:rPr>
              <a:t>was invested in these programmes from the National Treasury and an additional </a:t>
            </a:r>
            <a:r>
              <a:rPr lang="en-US" sz="2000" b="1" dirty="0">
                <a:latin typeface="Arial" panose="020B0604020202020204" pitchFamily="34" charset="0"/>
                <a:ea typeface="Calibri" panose="020F0502020204030204" pitchFamily="34" charset="0"/>
                <a:cs typeface="Arial" panose="020B0604020202020204" pitchFamily="34" charset="0"/>
              </a:rPr>
              <a:t>R4,000,000.00</a:t>
            </a:r>
            <a:r>
              <a:rPr lang="en-US" sz="2000" dirty="0">
                <a:latin typeface="Arial" panose="020B0604020202020204" pitchFamily="34" charset="0"/>
                <a:ea typeface="Calibri" panose="020F0502020204030204" pitchFamily="34" charset="0"/>
                <a:cs typeface="Arial" panose="020B0604020202020204" pitchFamily="34" charset="0"/>
              </a:rPr>
              <a:t> from the Water Research Commission was received as co-funding for the Water Graduate Employment Programme, totaling </a:t>
            </a:r>
            <a:r>
              <a:rPr lang="en-US" sz="2000" b="1" dirty="0">
                <a:latin typeface="Arial" panose="020B0604020202020204" pitchFamily="34" charset="0"/>
                <a:ea typeface="Calibri" panose="020F0502020204030204" pitchFamily="34" charset="0"/>
                <a:cs typeface="Arial" panose="020B0604020202020204" pitchFamily="34" charset="0"/>
              </a:rPr>
              <a:t>R138,456,314.00</a:t>
            </a:r>
          </a:p>
          <a:p>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7603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1 AND 2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2020/21 – 2021/2022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2787309630"/>
              </p:ext>
            </p:extLst>
          </p:nvPr>
        </p:nvGraphicFramePr>
        <p:xfrm>
          <a:off x="0" y="1063305"/>
          <a:ext cx="9143998" cy="5895810"/>
        </p:xfrm>
        <a:graphic>
          <a:graphicData uri="http://schemas.openxmlformats.org/drawingml/2006/table">
            <a:tbl>
              <a:tblPr firstRow="1" bandRow="1">
                <a:tableStyleId>{5C22544A-7EE6-4342-B048-85BDC9FD1C3A}</a:tableStyleId>
              </a:tblPr>
              <a:tblGrid>
                <a:gridCol w="991518">
                  <a:extLst>
                    <a:ext uri="{9D8B030D-6E8A-4147-A177-3AD203B41FA5}">
                      <a16:colId xmlns:a16="http://schemas.microsoft.com/office/drawing/2014/main" xmlns="" val="2647369065"/>
                    </a:ext>
                  </a:extLst>
                </a:gridCol>
                <a:gridCol w="2919470">
                  <a:extLst>
                    <a:ext uri="{9D8B030D-6E8A-4147-A177-3AD203B41FA5}">
                      <a16:colId xmlns:a16="http://schemas.microsoft.com/office/drawing/2014/main" xmlns="" val="4288300246"/>
                    </a:ext>
                  </a:extLst>
                </a:gridCol>
                <a:gridCol w="1299990">
                  <a:extLst>
                    <a:ext uri="{9D8B030D-6E8A-4147-A177-3AD203B41FA5}">
                      <a16:colId xmlns:a16="http://schemas.microsoft.com/office/drawing/2014/main" xmlns="" val="1042764481"/>
                    </a:ext>
                  </a:extLst>
                </a:gridCol>
                <a:gridCol w="1211856">
                  <a:extLst>
                    <a:ext uri="{9D8B030D-6E8A-4147-A177-3AD203B41FA5}">
                      <a16:colId xmlns:a16="http://schemas.microsoft.com/office/drawing/2014/main" xmlns="" val="2600645438"/>
                    </a:ext>
                  </a:extLst>
                </a:gridCol>
                <a:gridCol w="1244906">
                  <a:extLst>
                    <a:ext uri="{9D8B030D-6E8A-4147-A177-3AD203B41FA5}">
                      <a16:colId xmlns:a16="http://schemas.microsoft.com/office/drawing/2014/main" xmlns="" val="3584418160"/>
                    </a:ext>
                  </a:extLst>
                </a:gridCol>
                <a:gridCol w="1476258">
                  <a:extLst>
                    <a:ext uri="{9D8B030D-6E8A-4147-A177-3AD203B41FA5}">
                      <a16:colId xmlns:a16="http://schemas.microsoft.com/office/drawing/2014/main" xmlns="" val="3090450742"/>
                    </a:ext>
                  </a:extLst>
                </a:gridCol>
              </a:tblGrid>
              <a:tr h="664965">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29448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000000"/>
                          </a:solidFill>
                          <a:latin typeface="Arial" panose="020B0604020202020204" pitchFamily="34" charset="0"/>
                          <a:cs typeface="Arial" panose="020B0604020202020204" pitchFamily="34" charset="0"/>
                        </a:rPr>
                        <a:t>Experiential Training Programme</a:t>
                      </a:r>
                      <a:r>
                        <a:rPr lang="en-ZA" sz="1200" b="0" baseline="0" dirty="0">
                          <a:solidFill>
                            <a:srgbClr val="000000"/>
                          </a:solidFill>
                          <a:latin typeface="Arial" panose="020B0604020202020204" pitchFamily="34" charset="0"/>
                          <a:cs typeface="Arial" panose="020B0604020202020204" pitchFamily="34" charset="0"/>
                        </a:rPr>
                        <a:t> (ETP)</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The ETP aimed to increase the graduation rate of Science; Engineering and Technology (SET) students from Universities of Technology through the provision of structured practical work exposure and training towards fulfilling Practical 1/Practical 2, which is a university prerequisite. The Programme also intended to empower Science and Engineering students with practical work exposure and experience acquired from industry-related projects in order to enhance overall employability and successful transition into the labour market.</a:t>
                      </a:r>
                    </a:p>
                  </a:txBody>
                  <a:tcPr/>
                </a:tc>
                <a:tc>
                  <a:txBody>
                    <a:bodyPr/>
                    <a:lstStyle/>
                    <a:p>
                      <a:pPr algn="ctr"/>
                      <a:r>
                        <a:rPr lang="en-US" sz="1200" dirty="0">
                          <a:latin typeface="Arial" panose="020B0604020202020204" pitchFamily="34" charset="0"/>
                          <a:cs typeface="Arial" panose="020B0604020202020204" pitchFamily="34" charset="0"/>
                        </a:rPr>
                        <a:t>CSIR</a:t>
                      </a:r>
                    </a:p>
                  </a:txBody>
                  <a:tcPr/>
                </a:tc>
                <a:tc>
                  <a:txBody>
                    <a:bodyPr/>
                    <a:lstStyle/>
                    <a:p>
                      <a:r>
                        <a:rPr lang="en-US" sz="1200" dirty="0">
                          <a:latin typeface="Arial" panose="020B0604020202020204" pitchFamily="34" charset="0"/>
                          <a:cs typeface="Arial" panose="020B0604020202020204" pitchFamily="34" charset="0"/>
                        </a:rPr>
                        <a:t>Work integrated Learning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Internship placement</a:t>
                      </a:r>
                    </a:p>
                  </a:txBody>
                  <a:tcPr/>
                </a:tc>
                <a:tc>
                  <a:txBody>
                    <a:bodyPr/>
                    <a:lstStyle/>
                    <a:p>
                      <a:pPr algn="ctr"/>
                      <a:r>
                        <a:rPr lang="en-US" sz="1200" dirty="0">
                          <a:latin typeface="Arial" panose="020B0604020202020204" pitchFamily="34" charset="0"/>
                          <a:cs typeface="Arial" panose="020B0604020202020204" pitchFamily="34" charset="0"/>
                        </a:rPr>
                        <a:t>662</a:t>
                      </a:r>
                    </a:p>
                  </a:txBody>
                  <a:tcPr/>
                </a:tc>
                <a:tc>
                  <a:txBody>
                    <a:bodyPr/>
                    <a:lstStyle/>
                    <a:p>
                      <a:r>
                        <a:rPr lang="en-US" sz="1200" dirty="0">
                          <a:latin typeface="Arial" panose="020B0604020202020204" pitchFamily="34" charset="0"/>
                          <a:cs typeface="Arial" panose="020B0604020202020204" pitchFamily="34" charset="0"/>
                        </a:rPr>
                        <a:t>18,271,353.00</a:t>
                      </a:r>
                    </a:p>
                  </a:txBody>
                  <a:tcPr/>
                </a:tc>
                <a:extLst>
                  <a:ext uri="{0D108BD9-81ED-4DB2-BD59-A6C34878D82A}">
                    <a16:rowId xmlns:a16="http://schemas.microsoft.com/office/drawing/2014/main" xmlns="" val="1841890167"/>
                  </a:ext>
                </a:extLst>
              </a:tr>
              <a:tr h="2184885">
                <a:tc>
                  <a:txBody>
                    <a:bodyPr/>
                    <a:lstStyle/>
                    <a:p>
                      <a:r>
                        <a:rPr lang="en-US" sz="1200" dirty="0">
                          <a:latin typeface="Arial" panose="020B0604020202020204" pitchFamily="34" charset="0"/>
                          <a:cs typeface="Arial" panose="020B0604020202020204" pitchFamily="34" charset="0"/>
                        </a:rPr>
                        <a:t>Health Promotion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objective of the Project was to create an internship programme for graduates to acquire job experience as, amongst others, behavioural change agents, administrative, financial, management assistants and community research assistants in order to prepare them for their future careers so that they can contribute positively to the economy and the broader South African Community;</a:t>
                      </a:r>
                    </a:p>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HRSC</a:t>
                      </a:r>
                    </a:p>
                  </a:txBody>
                  <a:tcPr/>
                </a:tc>
                <a:tc>
                  <a:txBody>
                    <a:bodyPr/>
                    <a:lstStyle/>
                    <a:p>
                      <a:pPr marL="0" indent="0">
                        <a:buNone/>
                      </a:pPr>
                      <a:r>
                        <a:rPr lang="en-US" sz="1200" dirty="0">
                          <a:latin typeface="Arial" panose="020B0604020202020204" pitchFamily="34" charset="0"/>
                          <a:cs typeface="Arial" panose="020B0604020202020204" pitchFamily="34" charset="0"/>
                        </a:rPr>
                        <a:t>Creation of internship placement</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Training</a:t>
                      </a:r>
                    </a:p>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934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43,657,776.00</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57446395"/>
                  </a:ext>
                </a:extLst>
              </a:tr>
            </a:tbl>
          </a:graphicData>
        </a:graphic>
      </p:graphicFrame>
    </p:spTree>
    <p:extLst>
      <p:ext uri="{BB962C8B-B14F-4D97-AF65-F5344CB8AC3E}">
        <p14:creationId xmlns:p14="http://schemas.microsoft.com/office/powerpoint/2010/main" xmlns="" val="380370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1 AND 2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2020/21 – 2021/2022 cont . .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3779406483"/>
              </p:ext>
            </p:extLst>
          </p:nvPr>
        </p:nvGraphicFramePr>
        <p:xfrm>
          <a:off x="0" y="1063305"/>
          <a:ext cx="9144000" cy="5887775"/>
        </p:xfrm>
        <a:graphic>
          <a:graphicData uri="http://schemas.openxmlformats.org/drawingml/2006/table">
            <a:tbl>
              <a:tblPr firstRow="1" bandRow="1">
                <a:tableStyleId>{5C22544A-7EE6-4342-B048-85BDC9FD1C3A}</a:tableStyleId>
              </a:tblPr>
              <a:tblGrid>
                <a:gridCol w="1068636">
                  <a:extLst>
                    <a:ext uri="{9D8B030D-6E8A-4147-A177-3AD203B41FA5}">
                      <a16:colId xmlns:a16="http://schemas.microsoft.com/office/drawing/2014/main" xmlns="" val="2647369065"/>
                    </a:ext>
                  </a:extLst>
                </a:gridCol>
                <a:gridCol w="3272010">
                  <a:extLst>
                    <a:ext uri="{9D8B030D-6E8A-4147-A177-3AD203B41FA5}">
                      <a16:colId xmlns:a16="http://schemas.microsoft.com/office/drawing/2014/main" xmlns="" val="4288300246"/>
                    </a:ext>
                  </a:extLst>
                </a:gridCol>
                <a:gridCol w="1200838">
                  <a:extLst>
                    <a:ext uri="{9D8B030D-6E8A-4147-A177-3AD203B41FA5}">
                      <a16:colId xmlns:a16="http://schemas.microsoft.com/office/drawing/2014/main" xmlns="" val="1042764481"/>
                    </a:ext>
                  </a:extLst>
                </a:gridCol>
                <a:gridCol w="1233889">
                  <a:extLst>
                    <a:ext uri="{9D8B030D-6E8A-4147-A177-3AD203B41FA5}">
                      <a16:colId xmlns:a16="http://schemas.microsoft.com/office/drawing/2014/main" xmlns="" val="2600645438"/>
                    </a:ext>
                  </a:extLst>
                </a:gridCol>
                <a:gridCol w="1167788">
                  <a:extLst>
                    <a:ext uri="{9D8B030D-6E8A-4147-A177-3AD203B41FA5}">
                      <a16:colId xmlns:a16="http://schemas.microsoft.com/office/drawing/2014/main" xmlns="" val="3584418160"/>
                    </a:ext>
                  </a:extLst>
                </a:gridCol>
                <a:gridCol w="1200839">
                  <a:extLst>
                    <a:ext uri="{9D8B030D-6E8A-4147-A177-3AD203B41FA5}">
                      <a16:colId xmlns:a16="http://schemas.microsoft.com/office/drawing/2014/main" xmlns="" val="3090450742"/>
                    </a:ext>
                  </a:extLst>
                </a:gridCol>
              </a:tblGrid>
              <a:tr h="859623">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21968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Enviro Champs – Amanzi Ethu Nobuntu</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Amanzi Ethu Nobuntu Programme focused on empowering local citizens to be champions of the environment (Enviro-Champs) in their local communities. Recognising the value of community members in the management of water resources is key. This model of labour-intensive job creation can be rolled out in any community and provides a cost-effective mechanism to improve both natural resources management and basic services delivery.</a:t>
                      </a:r>
                      <a:endPar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Duzi uMngeni Conservation Trust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indent="0">
                        <a:buNone/>
                      </a:pPr>
                      <a:r>
                        <a:rPr lang="en-US" sz="1200" dirty="0">
                          <a:latin typeface="Arial" panose="020B0604020202020204" pitchFamily="34" charset="0"/>
                          <a:cs typeface="Arial" panose="020B0604020202020204" pitchFamily="34" charset="0"/>
                        </a:rPr>
                        <a:t>Job creation</a:t>
                      </a:r>
                    </a:p>
                    <a:p>
                      <a:pPr marL="228600" indent="-228600">
                        <a:buAutoNum type="arabicPeriod"/>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Training</a:t>
                      </a:r>
                    </a:p>
                    <a:p>
                      <a:pPr marL="228600" indent="-228600">
                        <a:buAutoNum type="arabicPeriod"/>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Community awareness and education</a:t>
                      </a:r>
                    </a:p>
                  </a:txBody>
                  <a:tcPr/>
                </a:tc>
                <a:tc>
                  <a:txBody>
                    <a:bodyPr/>
                    <a:lstStyle/>
                    <a:p>
                      <a:pPr algn="ctr"/>
                      <a:r>
                        <a:rPr lang="en-US" sz="1200" dirty="0">
                          <a:latin typeface="Arial" panose="020B0604020202020204" pitchFamily="34" charset="0"/>
                          <a:cs typeface="Arial" panose="020B0604020202020204" pitchFamily="34" charset="0"/>
                        </a:rPr>
                        <a:t>950</a:t>
                      </a:r>
                    </a:p>
                  </a:txBody>
                  <a:tcPr/>
                </a:tc>
                <a:tc>
                  <a:txBody>
                    <a:bodyPr/>
                    <a:lstStyle/>
                    <a:p>
                      <a:r>
                        <a:rPr lang="en-US" sz="1200" dirty="0">
                          <a:latin typeface="Arial" panose="020B0604020202020204" pitchFamily="34" charset="0"/>
                          <a:cs typeface="Arial" panose="020B0604020202020204" pitchFamily="34" charset="0"/>
                        </a:rPr>
                        <a:t>30,123,185.00</a:t>
                      </a:r>
                    </a:p>
                  </a:txBody>
                  <a:tcPr/>
                </a:tc>
                <a:extLst>
                  <a:ext uri="{0D108BD9-81ED-4DB2-BD59-A6C34878D82A}">
                    <a16:rowId xmlns:a16="http://schemas.microsoft.com/office/drawing/2014/main" xmlns="" val="1841890167"/>
                  </a:ext>
                </a:extLst>
              </a:tr>
              <a:tr h="27382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Water Graduate Employment Programme</a:t>
                      </a:r>
                    </a:p>
                  </a:txBody>
                  <a:tcPr/>
                </a:tc>
                <a:tc>
                  <a:txBody>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Work with private and development partners in attracting and supporting youth intrapreneurs and entrepreneurs in improving the technical, business and market-readiness of new opportunities linked to the WEF Nexus and Circular economy. Catalysing employment access for youth graduates. existing DSI, DWS, DFFE and water sector managed or funded programmes to support unemployed graduates in water, sanitation and environment with employment readiness support. It also focused on transitioning top performing Water GEP graduates into employment.</a:t>
                      </a:r>
                    </a:p>
                  </a:txBody>
                  <a:tcPr/>
                </a:tc>
                <a:tc>
                  <a:txBody>
                    <a:bodyPr/>
                    <a:lstStyle/>
                    <a:p>
                      <a:r>
                        <a:rPr lang="en-US" sz="1200" dirty="0">
                          <a:latin typeface="Arial" panose="020B0604020202020204" pitchFamily="34" charset="0"/>
                          <a:cs typeface="Arial" panose="020B0604020202020204" pitchFamily="34" charset="0"/>
                        </a:rPr>
                        <a:t>Water Research Commission </a:t>
                      </a:r>
                    </a:p>
                  </a:txBody>
                  <a:tcPr/>
                </a:tc>
                <a:tc>
                  <a:txBody>
                    <a:bodyPr/>
                    <a:lstStyle/>
                    <a:p>
                      <a:r>
                        <a:rPr lang="en-US" sz="1200" dirty="0">
                          <a:latin typeface="Arial" panose="020B0604020202020204" pitchFamily="34" charset="0"/>
                          <a:cs typeface="Arial" panose="020B0604020202020204" pitchFamily="34" charset="0"/>
                        </a:rPr>
                        <a:t>Short term employment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Training and mentorship</a:t>
                      </a:r>
                    </a:p>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1,417 </a:t>
                      </a:r>
                    </a:p>
                  </a:txBody>
                  <a:tcPr/>
                </a:tc>
                <a:tc>
                  <a:txBody>
                    <a:bodyPr/>
                    <a:lstStyle/>
                    <a:p>
                      <a:r>
                        <a:rPr lang="en-US" sz="1200" dirty="0">
                          <a:latin typeface="Arial" panose="020B0604020202020204" pitchFamily="34" charset="0"/>
                          <a:cs typeface="Arial" panose="020B0604020202020204" pitchFamily="34" charset="0"/>
                        </a:rPr>
                        <a:t>46,404,000.00</a:t>
                      </a:r>
                    </a:p>
                    <a:p>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WRC Co-funding – 4,000,000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057446395"/>
                  </a:ext>
                </a:extLst>
              </a:tr>
            </a:tbl>
          </a:graphicData>
        </a:graphic>
      </p:graphicFrame>
    </p:spTree>
    <p:extLst>
      <p:ext uri="{BB962C8B-B14F-4D97-AF65-F5344CB8AC3E}">
        <p14:creationId xmlns:p14="http://schemas.microsoft.com/office/powerpoint/2010/main" xmlns="" val="223582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1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2020/21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975217000"/>
              </p:ext>
            </p:extLst>
          </p:nvPr>
        </p:nvGraphicFramePr>
        <p:xfrm>
          <a:off x="0" y="1063304"/>
          <a:ext cx="9144000" cy="5895988"/>
        </p:xfrm>
        <a:graphic>
          <a:graphicData uri="http://schemas.openxmlformats.org/drawingml/2006/table">
            <a:tbl>
              <a:tblPr firstRow="1" bandRow="1">
                <a:tableStyleId>{5C22544A-7EE6-4342-B048-85BDC9FD1C3A}</a:tableStyleId>
              </a:tblPr>
              <a:tblGrid>
                <a:gridCol w="1018515">
                  <a:extLst>
                    <a:ext uri="{9D8B030D-6E8A-4147-A177-3AD203B41FA5}">
                      <a16:colId xmlns:a16="http://schemas.microsoft.com/office/drawing/2014/main" xmlns="" val="2647369065"/>
                    </a:ext>
                  </a:extLst>
                </a:gridCol>
                <a:gridCol w="2980608">
                  <a:extLst>
                    <a:ext uri="{9D8B030D-6E8A-4147-A177-3AD203B41FA5}">
                      <a16:colId xmlns:a16="http://schemas.microsoft.com/office/drawing/2014/main" xmlns="" val="4288300246"/>
                    </a:ext>
                  </a:extLst>
                </a:gridCol>
                <a:gridCol w="1200838">
                  <a:extLst>
                    <a:ext uri="{9D8B030D-6E8A-4147-A177-3AD203B41FA5}">
                      <a16:colId xmlns:a16="http://schemas.microsoft.com/office/drawing/2014/main" xmlns="" val="1042764481"/>
                    </a:ext>
                  </a:extLst>
                </a:gridCol>
                <a:gridCol w="1244906">
                  <a:extLst>
                    <a:ext uri="{9D8B030D-6E8A-4147-A177-3AD203B41FA5}">
                      <a16:colId xmlns:a16="http://schemas.microsoft.com/office/drawing/2014/main" xmlns="" val="2600645438"/>
                    </a:ext>
                  </a:extLst>
                </a:gridCol>
                <a:gridCol w="1244906">
                  <a:extLst>
                    <a:ext uri="{9D8B030D-6E8A-4147-A177-3AD203B41FA5}">
                      <a16:colId xmlns:a16="http://schemas.microsoft.com/office/drawing/2014/main" xmlns="" val="3584418160"/>
                    </a:ext>
                  </a:extLst>
                </a:gridCol>
                <a:gridCol w="1454227">
                  <a:extLst>
                    <a:ext uri="{9D8B030D-6E8A-4147-A177-3AD203B41FA5}">
                      <a16:colId xmlns:a16="http://schemas.microsoft.com/office/drawing/2014/main" xmlns="" val="3090450742"/>
                    </a:ext>
                  </a:extLst>
                </a:gridCol>
              </a:tblGrid>
              <a:tr h="765337">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27333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000000"/>
                          </a:solidFill>
                          <a:latin typeface="Arial" panose="020B0604020202020204" pitchFamily="34" charset="0"/>
                          <a:cs typeface="Arial" panose="020B0604020202020204" pitchFamily="34" charset="0"/>
                        </a:rPr>
                        <a:t>Experiential Training Programme</a:t>
                      </a:r>
                      <a:r>
                        <a:rPr lang="en-ZA" sz="1200" b="0" baseline="0" dirty="0">
                          <a:solidFill>
                            <a:srgbClr val="000000"/>
                          </a:solidFill>
                          <a:latin typeface="Arial" panose="020B0604020202020204" pitchFamily="34" charset="0"/>
                          <a:cs typeface="Arial" panose="020B0604020202020204" pitchFamily="34" charset="0"/>
                        </a:rPr>
                        <a:t> (ETP)</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The ETP aimed to increase the graduation rate of Science; Engineering and Technology (SET) students from Universities of Technology through the provision of structured practical work exposure and training towards fulfilling Practical 1/Practical 2, which is a university prerequisite. The Programme also intended to empower Science and Engineering students with practical work exposure and experience acquired from industry-related projects in order to enhance overall employability and successful transition into the labour market.</a:t>
                      </a:r>
                    </a:p>
                  </a:txBody>
                  <a:tcPr/>
                </a:tc>
                <a:tc>
                  <a:txBody>
                    <a:bodyPr/>
                    <a:lstStyle/>
                    <a:p>
                      <a:r>
                        <a:rPr lang="en-US" sz="1200" dirty="0">
                          <a:latin typeface="Arial" panose="020B0604020202020204" pitchFamily="34" charset="0"/>
                          <a:cs typeface="Arial" panose="020B0604020202020204" pitchFamily="34" charset="0"/>
                        </a:rPr>
                        <a:t>CSIR</a:t>
                      </a:r>
                    </a:p>
                  </a:txBody>
                  <a:tcPr/>
                </a:tc>
                <a:tc>
                  <a:txBody>
                    <a:bodyPr/>
                    <a:lstStyle/>
                    <a:p>
                      <a:r>
                        <a:rPr lang="en-US" sz="1200" dirty="0">
                          <a:latin typeface="Arial" panose="020B0604020202020204" pitchFamily="34" charset="0"/>
                          <a:cs typeface="Arial" panose="020B0604020202020204" pitchFamily="34" charset="0"/>
                        </a:rPr>
                        <a:t>Work integrated Learning</a:t>
                      </a:r>
                    </a:p>
                  </a:txBody>
                  <a:tcPr/>
                </a:tc>
                <a:tc>
                  <a:txBody>
                    <a:bodyPr/>
                    <a:lstStyle/>
                    <a:p>
                      <a:pPr algn="ctr"/>
                      <a:r>
                        <a:rPr lang="en-US" sz="1200" dirty="0">
                          <a:latin typeface="Arial" panose="020B0604020202020204" pitchFamily="34" charset="0"/>
                          <a:cs typeface="Arial" panose="020B0604020202020204" pitchFamily="34" charset="0"/>
                        </a:rPr>
                        <a:t>201</a:t>
                      </a:r>
                    </a:p>
                  </a:txBody>
                  <a:tcPr/>
                </a:tc>
                <a:tc>
                  <a:txBody>
                    <a:bodyPr/>
                    <a:lstStyle/>
                    <a:p>
                      <a:r>
                        <a:rPr lang="en-US" sz="1200" dirty="0">
                          <a:latin typeface="Arial" panose="020B0604020202020204" pitchFamily="34" charset="0"/>
                          <a:cs typeface="Arial" panose="020B0604020202020204" pitchFamily="34" charset="0"/>
                        </a:rPr>
                        <a:t>8,271,353.00</a:t>
                      </a:r>
                    </a:p>
                  </a:txBody>
                  <a:tcPr/>
                </a:tc>
                <a:extLst>
                  <a:ext uri="{0D108BD9-81ED-4DB2-BD59-A6C34878D82A}">
                    <a16:rowId xmlns:a16="http://schemas.microsoft.com/office/drawing/2014/main" xmlns="" val="1841890167"/>
                  </a:ext>
                </a:extLst>
              </a:tr>
              <a:tr h="2296011">
                <a:tc>
                  <a:txBody>
                    <a:bodyPr/>
                    <a:lstStyle/>
                    <a:p>
                      <a:r>
                        <a:rPr lang="en-US" sz="1200" dirty="0">
                          <a:latin typeface="Arial" panose="020B0604020202020204" pitchFamily="34" charset="0"/>
                          <a:cs typeface="Arial" panose="020B0604020202020204" pitchFamily="34" charset="0"/>
                        </a:rPr>
                        <a:t>Health Promotion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objective of the Project was to create an internship programme for graduates to acquire job experience as, amongst others, behavioural change agents, administrative, financial, management assistants and community research assistants in order to prepare them for their future careers so that they can contribute positively to the economy and the broader South African Community;</a:t>
                      </a: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HRSC</a:t>
                      </a:r>
                    </a:p>
                  </a:txBody>
                  <a:tcPr/>
                </a:tc>
                <a:tc>
                  <a:txBody>
                    <a:bodyPr/>
                    <a:lstStyle/>
                    <a:p>
                      <a:pPr marL="0" indent="0">
                        <a:buNone/>
                      </a:pPr>
                      <a:r>
                        <a:rPr lang="en-US" sz="1200" dirty="0">
                          <a:latin typeface="Arial" panose="020B0604020202020204" pitchFamily="34" charset="0"/>
                          <a:cs typeface="Arial" panose="020B0604020202020204" pitchFamily="34" charset="0"/>
                        </a:rPr>
                        <a:t>Creation of internship placement</a:t>
                      </a:r>
                    </a:p>
                    <a:p>
                      <a:pPr marL="228600" indent="-228600">
                        <a:buAutoNum type="arabicPeriod"/>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Training</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934 </a:t>
                      </a:r>
                    </a:p>
                    <a:p>
                      <a:pPr algn="ct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43,657,776.00</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57446395"/>
                  </a:ext>
                </a:extLst>
              </a:tr>
            </a:tbl>
          </a:graphicData>
        </a:graphic>
      </p:graphicFrame>
    </p:spTree>
    <p:extLst>
      <p:ext uri="{BB962C8B-B14F-4D97-AF65-F5344CB8AC3E}">
        <p14:creationId xmlns:p14="http://schemas.microsoft.com/office/powerpoint/2010/main" xmlns="" val="235182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1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2020/21 cont . .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613507849"/>
              </p:ext>
            </p:extLst>
          </p:nvPr>
        </p:nvGraphicFramePr>
        <p:xfrm>
          <a:off x="0" y="1063304"/>
          <a:ext cx="9144000" cy="5794696"/>
        </p:xfrm>
        <a:graphic>
          <a:graphicData uri="http://schemas.openxmlformats.org/drawingml/2006/table">
            <a:tbl>
              <a:tblPr firstRow="1" bandRow="1">
                <a:tableStyleId>{5C22544A-7EE6-4342-B048-85BDC9FD1C3A}</a:tableStyleId>
              </a:tblPr>
              <a:tblGrid>
                <a:gridCol w="903383">
                  <a:extLst>
                    <a:ext uri="{9D8B030D-6E8A-4147-A177-3AD203B41FA5}">
                      <a16:colId xmlns:a16="http://schemas.microsoft.com/office/drawing/2014/main" xmlns="" val="2647369065"/>
                    </a:ext>
                  </a:extLst>
                </a:gridCol>
                <a:gridCol w="2214390">
                  <a:extLst>
                    <a:ext uri="{9D8B030D-6E8A-4147-A177-3AD203B41FA5}">
                      <a16:colId xmlns:a16="http://schemas.microsoft.com/office/drawing/2014/main" xmlns="" val="4288300246"/>
                    </a:ext>
                  </a:extLst>
                </a:gridCol>
                <a:gridCol w="1509311">
                  <a:extLst>
                    <a:ext uri="{9D8B030D-6E8A-4147-A177-3AD203B41FA5}">
                      <a16:colId xmlns:a16="http://schemas.microsoft.com/office/drawing/2014/main" xmlns="" val="1042764481"/>
                    </a:ext>
                  </a:extLst>
                </a:gridCol>
                <a:gridCol w="1299991">
                  <a:extLst>
                    <a:ext uri="{9D8B030D-6E8A-4147-A177-3AD203B41FA5}">
                      <a16:colId xmlns:a16="http://schemas.microsoft.com/office/drawing/2014/main" xmlns="" val="2600645438"/>
                    </a:ext>
                  </a:extLst>
                </a:gridCol>
                <a:gridCol w="1608462">
                  <a:extLst>
                    <a:ext uri="{9D8B030D-6E8A-4147-A177-3AD203B41FA5}">
                      <a16:colId xmlns:a16="http://schemas.microsoft.com/office/drawing/2014/main" xmlns="" val="3584418160"/>
                    </a:ext>
                  </a:extLst>
                </a:gridCol>
                <a:gridCol w="1608463">
                  <a:extLst>
                    <a:ext uri="{9D8B030D-6E8A-4147-A177-3AD203B41FA5}">
                      <a16:colId xmlns:a16="http://schemas.microsoft.com/office/drawing/2014/main" xmlns="" val="3090450742"/>
                    </a:ext>
                  </a:extLst>
                </a:gridCol>
              </a:tblGrid>
              <a:tr h="1008173">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4786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Enviro Champs – Amanzi Ethu Nobuntu</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Amanzi</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Ethu</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Nobuntu Programme focused on empowering local citizens to be champions of the environment (Enviro-Champs) in their local communities. </a:t>
                      </a:r>
                      <a:r>
                        <a:rPr lang="en-US" sz="1200" b="0" i="0" kern="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Recognising</a:t>
                      </a:r>
                      <a:r>
                        <a:rPr lang="en-US"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value of community members in the management of water resources is key. This model of labour-intensive job creation can be rolled out in any community and provides a cost-effective mechanism to improve both natural resources management and basic services delivery.</a:t>
                      </a:r>
                      <a:endPar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Duzi uMngeni Conservation Trust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Job creation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Training</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Community awareness and education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314 employed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325 trained.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1,190 community members </a:t>
                      </a: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5,275,729.31</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41890167"/>
                  </a:ext>
                </a:extLst>
              </a:tr>
            </a:tbl>
          </a:graphicData>
        </a:graphic>
      </p:graphicFrame>
    </p:spTree>
    <p:extLst>
      <p:ext uri="{BB962C8B-B14F-4D97-AF65-F5344CB8AC3E}">
        <p14:creationId xmlns:p14="http://schemas.microsoft.com/office/powerpoint/2010/main" xmlns="" val="51625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1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2020/21 cont . .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1886316613"/>
              </p:ext>
            </p:extLst>
          </p:nvPr>
        </p:nvGraphicFramePr>
        <p:xfrm>
          <a:off x="0" y="1063304"/>
          <a:ext cx="9144000" cy="5813303"/>
        </p:xfrm>
        <a:graphic>
          <a:graphicData uri="http://schemas.openxmlformats.org/drawingml/2006/table">
            <a:tbl>
              <a:tblPr firstRow="1" bandRow="1">
                <a:tableStyleId>{5C22544A-7EE6-4342-B048-85BDC9FD1C3A}</a:tableStyleId>
              </a:tblPr>
              <a:tblGrid>
                <a:gridCol w="1188267">
                  <a:extLst>
                    <a:ext uri="{9D8B030D-6E8A-4147-A177-3AD203B41FA5}">
                      <a16:colId xmlns:a16="http://schemas.microsoft.com/office/drawing/2014/main" xmlns="" val="2647369065"/>
                    </a:ext>
                  </a:extLst>
                </a:gridCol>
                <a:gridCol w="2513400">
                  <a:extLst>
                    <a:ext uri="{9D8B030D-6E8A-4147-A177-3AD203B41FA5}">
                      <a16:colId xmlns:a16="http://schemas.microsoft.com/office/drawing/2014/main" xmlns="" val="4288300246"/>
                    </a:ext>
                  </a:extLst>
                </a:gridCol>
                <a:gridCol w="1178805">
                  <a:extLst>
                    <a:ext uri="{9D8B030D-6E8A-4147-A177-3AD203B41FA5}">
                      <a16:colId xmlns:a16="http://schemas.microsoft.com/office/drawing/2014/main" xmlns="" val="1042764481"/>
                    </a:ext>
                  </a:extLst>
                </a:gridCol>
                <a:gridCol w="1597446">
                  <a:extLst>
                    <a:ext uri="{9D8B030D-6E8A-4147-A177-3AD203B41FA5}">
                      <a16:colId xmlns:a16="http://schemas.microsoft.com/office/drawing/2014/main" xmlns="" val="2600645438"/>
                    </a:ext>
                  </a:extLst>
                </a:gridCol>
                <a:gridCol w="1277957">
                  <a:extLst>
                    <a:ext uri="{9D8B030D-6E8A-4147-A177-3AD203B41FA5}">
                      <a16:colId xmlns:a16="http://schemas.microsoft.com/office/drawing/2014/main" xmlns="" val="3584418160"/>
                    </a:ext>
                  </a:extLst>
                </a:gridCol>
                <a:gridCol w="1388125">
                  <a:extLst>
                    <a:ext uri="{9D8B030D-6E8A-4147-A177-3AD203B41FA5}">
                      <a16:colId xmlns:a16="http://schemas.microsoft.com/office/drawing/2014/main" xmlns="" val="3090450742"/>
                    </a:ext>
                  </a:extLst>
                </a:gridCol>
              </a:tblGrid>
              <a:tr h="621472">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51732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Arial" panose="020B0604020202020204" pitchFamily="34" charset="0"/>
                          <a:ea typeface="+mn-ea"/>
                          <a:cs typeface="Arial" panose="020B0604020202020204" pitchFamily="34" charset="0"/>
                        </a:rPr>
                        <a:t>Water Graduate Employment Programme</a:t>
                      </a:r>
                    </a:p>
                  </a:txBody>
                  <a:tcPr/>
                </a:tc>
                <a:tc>
                  <a:txBody>
                    <a:bodyPr/>
                    <a:lstStyle/>
                    <a:p>
                      <a:pPr marL="0" marR="0" lvl="0" indent="0" algn="l" defTabSz="609585"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Work with private and development partners in attracting and supporting youth intrapreneurs and entrepreneurs in improving the technical, business and market-readiness of new opportunities linked to the WEF Nexus and Circular economy. Catalysing employment access for youth graduates. existing DSI, DWS, DFFE and water sector managed or funded programmes to support unemployed graduates in water, sanitation and environment with employment readiness support. It also focused on transitioning top performing Water GEP graduates into employment.</a:t>
                      </a:r>
                    </a:p>
                    <a:p>
                      <a:pPr marL="0" marR="0" lvl="0" indent="0" algn="l" defTabSz="609585"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Water Research Commission </a:t>
                      </a:r>
                    </a:p>
                  </a:txBody>
                  <a:tcPr/>
                </a:tc>
                <a:tc>
                  <a:txBody>
                    <a:bodyPr/>
                    <a:lstStyle/>
                    <a:p>
                      <a:pPr marL="0" indent="0">
                        <a:buNone/>
                      </a:pPr>
                      <a:r>
                        <a:rPr lang="en-US" sz="1200" dirty="0">
                          <a:latin typeface="Arial" panose="020B0604020202020204" pitchFamily="34" charset="0"/>
                          <a:cs typeface="Arial" panose="020B0604020202020204" pitchFamily="34" charset="0"/>
                        </a:rPr>
                        <a:t>Work exposure for a period of 4-6 months.</a:t>
                      </a:r>
                    </a:p>
                    <a:p>
                      <a:pPr marL="228600" indent="-228600">
                        <a:buAutoNum type="arabicPeriod"/>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Capacity building programme in the water, sanitation and related sectors</a:t>
                      </a:r>
                    </a:p>
                    <a:p>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436 </a:t>
                      </a:r>
                    </a:p>
                    <a:p>
                      <a:pPr algn="l"/>
                      <a:r>
                        <a:rPr lang="en-US" sz="1200" dirty="0">
                          <a:latin typeface="Arial" panose="020B0604020202020204" pitchFamily="34" charset="0"/>
                          <a:cs typeface="Arial" panose="020B0604020202020204" pitchFamily="34" charset="0"/>
                        </a:rPr>
                        <a:t>69% female</a:t>
                      </a:r>
                    </a:p>
                    <a:p>
                      <a:pPr algn="l"/>
                      <a:r>
                        <a:rPr lang="en-US" sz="1200" dirty="0">
                          <a:latin typeface="Arial" panose="020B0604020202020204" pitchFamily="34" charset="0"/>
                          <a:cs typeface="Arial" panose="020B0604020202020204" pitchFamily="34" charset="0"/>
                        </a:rPr>
                        <a:t>31% male</a:t>
                      </a:r>
                    </a:p>
                    <a:p>
                      <a:endParaRPr lang="en-US" sz="1200" dirty="0">
                        <a:latin typeface="Arial" panose="020B0604020202020204" pitchFamily="34" charset="0"/>
                        <a:cs typeface="Arial" panose="020B0604020202020204" pitchFamily="34" charset="0"/>
                      </a:endParaRPr>
                    </a:p>
                  </a:txBody>
                  <a:tcPr/>
                </a:tc>
                <a:tc>
                  <a:txBody>
                    <a:bodyPr/>
                    <a:lstStyle/>
                    <a:p>
                      <a:r>
                        <a:rPr lang="en-ZA" sz="1400" kern="1200" dirty="0">
                          <a:solidFill>
                            <a:schemeClr val="dk1"/>
                          </a:solidFill>
                          <a:effectLst/>
                          <a:latin typeface="+mn-lt"/>
                          <a:ea typeface="+mn-ea"/>
                          <a:cs typeface="+mn-cs"/>
                        </a:rPr>
                        <a:t>10,404,000.00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57446395"/>
                  </a:ext>
                </a:extLst>
              </a:tr>
            </a:tbl>
          </a:graphicData>
        </a:graphic>
      </p:graphicFrame>
    </p:spTree>
    <p:extLst>
      <p:ext uri="{BB962C8B-B14F-4D97-AF65-F5344CB8AC3E}">
        <p14:creationId xmlns:p14="http://schemas.microsoft.com/office/powerpoint/2010/main" xmlns="" val="277939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767840" y="11064240"/>
            <a:ext cx="8467725" cy="6353175"/>
          </a:xfrm>
          <a:prstGeom prst="rect">
            <a:avLst/>
          </a:prstGeom>
          <a:noFill/>
          <a:ln w="9525">
            <a:noFill/>
            <a:miter lim="800000"/>
            <a:headEnd/>
            <a:tailEnd/>
          </a:ln>
          <a:effectLst/>
        </p:spPr>
      </p:pic>
      <p:sp>
        <p:nvSpPr>
          <p:cNvPr id="6" name="Title 1"/>
          <p:cNvSpPr txBox="1">
            <a:spLocks/>
          </p:cNvSpPr>
          <p:nvPr/>
        </p:nvSpPr>
        <p:spPr>
          <a:xfrm>
            <a:off x="2209800" y="121920"/>
            <a:ext cx="6934200" cy="9413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noProof="0" dirty="0">
                <a:ln>
                  <a:noFill/>
                </a:ln>
                <a:solidFill>
                  <a:schemeClr val="bg1"/>
                </a:solidFill>
                <a:effectLst/>
                <a:uLnTx/>
                <a:uFillTx/>
                <a:latin typeface="Arial Unicode MS" pitchFamily="34" charset="-128"/>
                <a:ea typeface="Arial Unicode MS" pitchFamily="34" charset="-128"/>
                <a:cs typeface="Arial Unicode MS" pitchFamily="34" charset="-128"/>
              </a:rPr>
              <a:t> </a:t>
            </a:r>
            <a:endParaRPr kumimoji="0" lang="en-GB" sz="2400" b="1" i="0" u="none" strike="noStrike" kern="1200" cap="none" spc="0" normalizeH="0" baseline="0" noProof="0" dirty="0">
              <a:ln>
                <a:noFill/>
              </a:ln>
              <a:solidFill>
                <a:schemeClr val="bg1"/>
              </a:solidFill>
              <a:effectLst/>
              <a:uLnTx/>
              <a:uFillTx/>
              <a:latin typeface="Arial Rounded MT Bold" pitchFamily="34" charset="0"/>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xmlns="" id="{0AF2F1E9-349A-4E0C-9C91-ADE8F0EDBC0C}"/>
              </a:ext>
            </a:extLst>
          </p:cNvPr>
          <p:cNvSpPr/>
          <p:nvPr/>
        </p:nvSpPr>
        <p:spPr>
          <a:xfrm>
            <a:off x="1535936" y="218559"/>
            <a:ext cx="7696199" cy="861774"/>
          </a:xfrm>
          <a:prstGeom prst="rect">
            <a:avLst/>
          </a:prstGeom>
        </p:spPr>
        <p:txBody>
          <a:bodyPr wrap="square">
            <a:spAutoFit/>
          </a:bodyPr>
          <a:lstStyle/>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OVERVIEW OF PHASE 2 OF THE PYEI </a:t>
            </a:r>
          </a:p>
          <a:p>
            <a:pPr lvl="0" algn="ctr">
              <a:spcBef>
                <a:spcPct val="0"/>
              </a:spcBef>
              <a:defRPr/>
            </a:pPr>
            <a:r>
              <a:rPr lang="en-ZA" sz="2400" b="1" dirty="0">
                <a:solidFill>
                  <a:schemeClr val="bg1"/>
                </a:solidFill>
                <a:latin typeface="Arial" panose="020B0604020202020204" pitchFamily="34" charset="0"/>
                <a:ea typeface="Arial Unicode MS" pitchFamily="34" charset="-128"/>
                <a:cs typeface="Arial" panose="020B0604020202020204" pitchFamily="34" charset="0"/>
              </a:rPr>
              <a:t>2021/22 </a:t>
            </a:r>
          </a:p>
        </p:txBody>
      </p:sp>
      <p:sp>
        <p:nvSpPr>
          <p:cNvPr id="3" name="Rectangle 2"/>
          <p:cNvSpPr/>
          <p:nvPr/>
        </p:nvSpPr>
        <p:spPr>
          <a:xfrm>
            <a:off x="337457" y="1122504"/>
            <a:ext cx="8567057" cy="769441"/>
          </a:xfrm>
          <a:prstGeom prst="rect">
            <a:avLst/>
          </a:prstGeom>
        </p:spPr>
        <p:txBody>
          <a:bodyPr wrap="square">
            <a:spAutoFit/>
          </a:bodyPr>
          <a:lstStyle/>
          <a:p>
            <a:pPr lvl="1"/>
            <a:r>
              <a:rPr lang="en-US" sz="2200" dirty="0">
                <a:latin typeface="Gill Sans MT" panose="020B0502020104020203" pitchFamily="34" charset="0"/>
                <a:ea typeface="Calibri" panose="020F0502020204030204" pitchFamily="34" charset="0"/>
                <a:cs typeface="Arial" panose="020B0604020202020204" pitchFamily="34" charset="0"/>
              </a:rPr>
              <a:t> </a:t>
            </a:r>
          </a:p>
          <a:p>
            <a:pPr marL="914400" lvl="1" indent="-457200">
              <a:buAutoNum type="arabicPeriod"/>
            </a:pPr>
            <a:endParaRPr lang="en-US" sz="2200" dirty="0">
              <a:effectLst/>
              <a:latin typeface="Gill Sans MT" panose="020B0502020104020203" pitchFamily="34" charset="0"/>
              <a:ea typeface="Calibri" panose="020F050202020403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AF8FB3A-4FE2-91B8-6BB1-5BF2A87EFDAD}"/>
              </a:ext>
            </a:extLst>
          </p:cNvPr>
          <p:cNvGraphicFramePr>
            <a:graphicFrameLocks noGrp="1"/>
          </p:cNvGraphicFramePr>
          <p:nvPr>
            <p:extLst>
              <p:ext uri="{D42A27DB-BD31-4B8C-83A1-F6EECF244321}">
                <p14:modId xmlns:p14="http://schemas.microsoft.com/office/powerpoint/2010/main" xmlns="" val="3265276000"/>
              </p:ext>
            </p:extLst>
          </p:nvPr>
        </p:nvGraphicFramePr>
        <p:xfrm>
          <a:off x="1" y="1063305"/>
          <a:ext cx="9143999" cy="4590335"/>
        </p:xfrm>
        <a:graphic>
          <a:graphicData uri="http://schemas.openxmlformats.org/drawingml/2006/table">
            <a:tbl>
              <a:tblPr firstRow="1" bandRow="1">
                <a:tableStyleId>{5C22544A-7EE6-4342-B048-85BDC9FD1C3A}</a:tableStyleId>
              </a:tblPr>
              <a:tblGrid>
                <a:gridCol w="1035585">
                  <a:extLst>
                    <a:ext uri="{9D8B030D-6E8A-4147-A177-3AD203B41FA5}">
                      <a16:colId xmlns:a16="http://schemas.microsoft.com/office/drawing/2014/main" xmlns="" val="2647369065"/>
                    </a:ext>
                  </a:extLst>
                </a:gridCol>
                <a:gridCol w="2324559">
                  <a:extLst>
                    <a:ext uri="{9D8B030D-6E8A-4147-A177-3AD203B41FA5}">
                      <a16:colId xmlns:a16="http://schemas.microsoft.com/office/drawing/2014/main" xmlns="" val="4288300246"/>
                    </a:ext>
                  </a:extLst>
                </a:gridCol>
                <a:gridCol w="1266939">
                  <a:extLst>
                    <a:ext uri="{9D8B030D-6E8A-4147-A177-3AD203B41FA5}">
                      <a16:colId xmlns:a16="http://schemas.microsoft.com/office/drawing/2014/main" xmlns="" val="1042764481"/>
                    </a:ext>
                  </a:extLst>
                </a:gridCol>
                <a:gridCol w="1718632">
                  <a:extLst>
                    <a:ext uri="{9D8B030D-6E8A-4147-A177-3AD203B41FA5}">
                      <a16:colId xmlns:a16="http://schemas.microsoft.com/office/drawing/2014/main" xmlns="" val="2600645438"/>
                    </a:ext>
                  </a:extLst>
                </a:gridCol>
                <a:gridCol w="1200838">
                  <a:extLst>
                    <a:ext uri="{9D8B030D-6E8A-4147-A177-3AD203B41FA5}">
                      <a16:colId xmlns:a16="http://schemas.microsoft.com/office/drawing/2014/main" xmlns="" val="3584418160"/>
                    </a:ext>
                  </a:extLst>
                </a:gridCol>
                <a:gridCol w="1597446">
                  <a:extLst>
                    <a:ext uri="{9D8B030D-6E8A-4147-A177-3AD203B41FA5}">
                      <a16:colId xmlns:a16="http://schemas.microsoft.com/office/drawing/2014/main" xmlns="" val="3090450742"/>
                    </a:ext>
                  </a:extLst>
                </a:gridCol>
              </a:tblGrid>
              <a:tr h="658415">
                <a:tc>
                  <a:txBody>
                    <a:bodyPr/>
                    <a:lstStyle/>
                    <a:p>
                      <a:pPr algn="ctr"/>
                      <a:r>
                        <a:rPr lang="en-US" sz="1200" dirty="0">
                          <a:latin typeface="Arial" panose="020B0604020202020204" pitchFamily="34" charset="0"/>
                          <a:cs typeface="Arial" panose="020B0604020202020204" pitchFamily="34" charset="0"/>
                        </a:rPr>
                        <a:t>Project Name</a:t>
                      </a:r>
                    </a:p>
                  </a:txBody>
                  <a:tcPr/>
                </a:tc>
                <a:tc>
                  <a:txBody>
                    <a:bodyPr/>
                    <a:lstStyle/>
                    <a:p>
                      <a:pPr algn="ctr"/>
                      <a:r>
                        <a:rPr lang="en-US" sz="1200" dirty="0">
                          <a:latin typeface="Arial" panose="020B0604020202020204" pitchFamily="34" charset="0"/>
                          <a:cs typeface="Arial" panose="020B0604020202020204" pitchFamily="34" charset="0"/>
                        </a:rPr>
                        <a:t>Project Description</a:t>
                      </a:r>
                    </a:p>
                  </a:txBody>
                  <a:tcPr/>
                </a:tc>
                <a:tc>
                  <a:txBody>
                    <a:bodyPr/>
                    <a:lstStyle/>
                    <a:p>
                      <a:pPr algn="ctr"/>
                      <a:r>
                        <a:rPr lang="en-US" sz="1200" dirty="0">
                          <a:latin typeface="Arial" panose="020B0604020202020204" pitchFamily="34" charset="0"/>
                          <a:cs typeface="Arial" panose="020B0604020202020204" pitchFamily="34" charset="0"/>
                        </a:rPr>
                        <a:t>Implementing Agent</a:t>
                      </a:r>
                    </a:p>
                  </a:txBody>
                  <a:tcPr/>
                </a:tc>
                <a:tc>
                  <a:txBody>
                    <a:bodyPr/>
                    <a:lstStyle/>
                    <a:p>
                      <a:pPr algn="ctr"/>
                      <a:r>
                        <a:rPr lang="en-US" sz="1200" dirty="0">
                          <a:latin typeface="Arial" panose="020B0604020202020204" pitchFamily="34" charset="0"/>
                          <a:cs typeface="Arial" panose="020B0604020202020204" pitchFamily="34" charset="0"/>
                        </a:rPr>
                        <a:t>Nature of Opportunities Created</a:t>
                      </a:r>
                    </a:p>
                  </a:txBody>
                  <a:tcPr/>
                </a:tc>
                <a:tc>
                  <a:txBody>
                    <a:bodyPr/>
                    <a:lstStyle/>
                    <a:p>
                      <a:pPr algn="ctr"/>
                      <a:r>
                        <a:rPr lang="en-US" sz="1200" dirty="0">
                          <a:latin typeface="Arial" panose="020B0604020202020204" pitchFamily="34" charset="0"/>
                          <a:cs typeface="Arial" panose="020B0604020202020204" pitchFamily="34" charset="0"/>
                        </a:rPr>
                        <a:t>Number of Beneficiaries</a:t>
                      </a:r>
                    </a:p>
                  </a:txBody>
                  <a:tcPr/>
                </a:tc>
                <a:tc>
                  <a:txBody>
                    <a:bodyPr/>
                    <a:lstStyle/>
                    <a:p>
                      <a:pPr algn="ctr"/>
                      <a:r>
                        <a:rPr lang="en-US" sz="1200" dirty="0">
                          <a:latin typeface="Arial" panose="020B0604020202020204" pitchFamily="34" charset="0"/>
                          <a:cs typeface="Arial" panose="020B0604020202020204" pitchFamily="34" charset="0"/>
                        </a:rPr>
                        <a:t>Budget</a:t>
                      </a:r>
                    </a:p>
                    <a:p>
                      <a:pPr algn="ctr"/>
                      <a:r>
                        <a:rPr lang="en-US" sz="1200" dirty="0">
                          <a:latin typeface="Arial" panose="020B0604020202020204" pitchFamily="34" charset="0"/>
                          <a:cs typeface="Arial" panose="020B0604020202020204" pitchFamily="34" charset="0"/>
                        </a:rPr>
                        <a:t>(R)</a:t>
                      </a:r>
                    </a:p>
                  </a:txBody>
                  <a:tcPr/>
                </a:tc>
                <a:extLst>
                  <a:ext uri="{0D108BD9-81ED-4DB2-BD59-A6C34878D82A}">
                    <a16:rowId xmlns:a16="http://schemas.microsoft.com/office/drawing/2014/main" xmlns="" val="847006029"/>
                  </a:ext>
                </a:extLst>
              </a:tr>
              <a:tr h="27277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rgbClr val="000000"/>
                          </a:solidFill>
                          <a:latin typeface="Arial" panose="020B0604020202020204" pitchFamily="34" charset="0"/>
                          <a:cs typeface="Arial" panose="020B0604020202020204" pitchFamily="34" charset="0"/>
                        </a:rPr>
                        <a:t>Experiential Training Programme</a:t>
                      </a:r>
                      <a:r>
                        <a:rPr lang="en-ZA" sz="1200" b="0" baseline="0" dirty="0">
                          <a:solidFill>
                            <a:srgbClr val="000000"/>
                          </a:solidFill>
                          <a:latin typeface="Arial" panose="020B0604020202020204" pitchFamily="34" charset="0"/>
                          <a:cs typeface="Arial" panose="020B0604020202020204" pitchFamily="34" charset="0"/>
                        </a:rPr>
                        <a:t> (ETP)</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Batang" panose="02030600000101010101" pitchFamily="18" charset="-127"/>
                          <a:cs typeface="Arial" panose="020B0604020202020204" pitchFamily="34" charset="0"/>
                        </a:rPr>
                        <a:t>The ETP aimed to increase the graduation rate of Science; Engineering and Technology (SET) students from Universities of Technology through the provision of structured practical work exposure and training towards fulfilling Practical 1/Practical 2, which is a university prerequisite. The Programme also intended to empower Science and Engineering students with practical work exposure and experience acquired from industry-related projects in order to enhance overall employability and successful transition into the labour market.</a:t>
                      </a: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CSIR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Work integrated Learning</a:t>
                      </a:r>
                    </a:p>
                  </a:txBody>
                  <a:tcPr/>
                </a:tc>
                <a:tc>
                  <a:txBody>
                    <a:bodyPr/>
                    <a:lstStyle/>
                    <a:p>
                      <a:pPr algn="ctr"/>
                      <a:r>
                        <a:rPr lang="en-US" sz="1200" dirty="0">
                          <a:latin typeface="Arial" panose="020B0604020202020204" pitchFamily="34" charset="0"/>
                          <a:cs typeface="Arial" panose="020B0604020202020204" pitchFamily="34" charset="0"/>
                        </a:rPr>
                        <a:t>461</a:t>
                      </a:r>
                    </a:p>
                  </a:txBody>
                  <a:tcPr/>
                </a:tc>
                <a:tc>
                  <a:txBody>
                    <a:bodyPr/>
                    <a:lstStyle/>
                    <a:p>
                      <a:r>
                        <a:rPr lang="en-US" sz="1200" dirty="0">
                          <a:latin typeface="Arial" panose="020B0604020202020204" pitchFamily="34" charset="0"/>
                          <a:cs typeface="Arial" panose="020B0604020202020204" pitchFamily="34" charset="0"/>
                        </a:rPr>
                        <a:t>10,000,000.00</a:t>
                      </a:r>
                    </a:p>
                  </a:txBody>
                  <a:tcPr/>
                </a:tc>
                <a:extLst>
                  <a:ext uri="{0D108BD9-81ED-4DB2-BD59-A6C34878D82A}">
                    <a16:rowId xmlns:a16="http://schemas.microsoft.com/office/drawing/2014/main" xmlns="" val="1841890167"/>
                  </a:ext>
                </a:extLst>
              </a:tr>
            </a:tbl>
          </a:graphicData>
        </a:graphic>
      </p:graphicFrame>
    </p:spTree>
    <p:extLst>
      <p:ext uri="{BB962C8B-B14F-4D97-AF65-F5344CB8AC3E}">
        <p14:creationId xmlns:p14="http://schemas.microsoft.com/office/powerpoint/2010/main" xmlns="" val="169638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E4E03DDAF14142905D79266D7019AB" ma:contentTypeVersion="11" ma:contentTypeDescription="Create a new document." ma:contentTypeScope="" ma:versionID="eee75c55f83e86bd65cb2a47bd0691b1">
  <xsd:schema xmlns:xsd="http://www.w3.org/2001/XMLSchema" xmlns:xs="http://www.w3.org/2001/XMLSchema" xmlns:p="http://schemas.microsoft.com/office/2006/metadata/properties" xmlns:ns3="f2276d59-fd9b-48fb-87e9-8292563165f4" xmlns:ns4="eaa5767b-5148-4c84-8e69-b0effe8a8b9c" targetNamespace="http://schemas.microsoft.com/office/2006/metadata/properties" ma:root="true" ma:fieldsID="7ff253ed0993b4a123592f4dd0c9f079" ns3:_="" ns4:_="">
    <xsd:import namespace="f2276d59-fd9b-48fb-87e9-8292563165f4"/>
    <xsd:import namespace="eaa5767b-5148-4c84-8e69-b0effe8a8b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76d59-fd9b-48fb-87e9-829256316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a5767b-5148-4c84-8e69-b0effe8a8b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3800AA-5067-42DA-864B-480C07D9C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76d59-fd9b-48fb-87e9-8292563165f4"/>
    <ds:schemaRef ds:uri="eaa5767b-5148-4c84-8e69-b0effe8a8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4CFE6-66D2-41F3-A644-77C91E18CBAC}">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eaa5767b-5148-4c84-8e69-b0effe8a8b9c"/>
    <ds:schemaRef ds:uri="f2276d59-fd9b-48fb-87e9-8292563165f4"/>
    <ds:schemaRef ds:uri="http://www.w3.org/XML/1998/namespace"/>
  </ds:schemaRefs>
</ds:datastoreItem>
</file>

<file path=customXml/itemProps3.xml><?xml version="1.0" encoding="utf-8"?>
<ds:datastoreItem xmlns:ds="http://schemas.openxmlformats.org/officeDocument/2006/customXml" ds:itemID="{EE2F7B6E-7249-4897-A7DF-5DE563FAEC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8165</TotalTime>
  <Words>1556</Words>
  <Application>Microsoft Office PowerPoint</Application>
  <PresentationFormat>On-screen Show (4:3)</PresentationFormat>
  <Paragraphs>272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Studio1</dc:creator>
  <cp:lastModifiedBy>USER</cp:lastModifiedBy>
  <cp:revision>1728</cp:revision>
  <cp:lastPrinted>2019-07-01T13:25:26Z</cp:lastPrinted>
  <dcterms:created xsi:type="dcterms:W3CDTF">2013-02-22T07:37:51Z</dcterms:created>
  <dcterms:modified xsi:type="dcterms:W3CDTF">2023-06-02T13:04:31Z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0x01010072E4E03DDAF14142905D79266D7019AB</vt:lpwstr>
  </property>
  <property fmtid="{D5CDD505-2E9C-101B-9397-08002B2CF9AE}" pid="3" name="MSIP_Label_49d8e89e-67d8-46d3-84c2-474abeeb10f7_Enabled">
    <vt:lpwstr>true</vt:lpwstr>
  </property>
  <property fmtid="{D5CDD505-2E9C-101B-9397-08002B2CF9AE}" pid="4" name="MSIP_Label_49d8e89e-67d8-46d3-84c2-474abeeb10f7_SetDate">
    <vt:lpwstr>2023-05-10T03:07:16Z</vt:lpwstr>
  </property>
  <property fmtid="{D5CDD505-2E9C-101B-9397-08002B2CF9AE}" pid="5" name="MSIP_Label_49d8e89e-67d8-46d3-84c2-474abeeb10f7_Method">
    <vt:lpwstr>Standard</vt:lpwstr>
  </property>
  <property fmtid="{D5CDD505-2E9C-101B-9397-08002B2CF9AE}" pid="6" name="MSIP_Label_49d8e89e-67d8-46d3-84c2-474abeeb10f7_Name">
    <vt:lpwstr>General</vt:lpwstr>
  </property>
  <property fmtid="{D5CDD505-2E9C-101B-9397-08002B2CF9AE}" pid="7" name="MSIP_Label_49d8e89e-67d8-46d3-84c2-474abeeb10f7_SiteId">
    <vt:lpwstr>6f46cdad-a6d7-4160-b615-095ac51998d2</vt:lpwstr>
  </property>
  <property fmtid="{D5CDD505-2E9C-101B-9397-08002B2CF9AE}" pid="8" name="MSIP_Label_49d8e89e-67d8-46d3-84c2-474abeeb10f7_ActionId">
    <vt:lpwstr>b35eb80a-fb62-4195-84c5-c836e5e97873</vt:lpwstr>
  </property>
  <property fmtid="{D5CDD505-2E9C-101B-9397-08002B2CF9AE}" pid="9" name="MSIP_Label_49d8e89e-67d8-46d3-84c2-474abeeb10f7_ContentBits">
    <vt:lpwstr>0</vt:lpwstr>
  </property>
</Properties>
</file>