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64" r:id="rId1"/>
  </p:sldMasterIdLst>
  <p:notesMasterIdLst>
    <p:notesMasterId r:id="rId32"/>
  </p:notesMasterIdLst>
  <p:handoutMasterIdLst>
    <p:handoutMasterId r:id="rId33"/>
  </p:handoutMasterIdLst>
  <p:sldIdLst>
    <p:sldId id="856" r:id="rId2"/>
    <p:sldId id="841" r:id="rId3"/>
    <p:sldId id="843" r:id="rId4"/>
    <p:sldId id="862" r:id="rId5"/>
    <p:sldId id="905" r:id="rId6"/>
    <p:sldId id="912" r:id="rId7"/>
    <p:sldId id="904" r:id="rId8"/>
    <p:sldId id="911" r:id="rId9"/>
    <p:sldId id="866" r:id="rId10"/>
    <p:sldId id="870" r:id="rId11"/>
    <p:sldId id="871" r:id="rId12"/>
    <p:sldId id="874" r:id="rId13"/>
    <p:sldId id="875" r:id="rId14"/>
    <p:sldId id="876" r:id="rId15"/>
    <p:sldId id="877" r:id="rId16"/>
    <p:sldId id="878" r:id="rId17"/>
    <p:sldId id="879" r:id="rId18"/>
    <p:sldId id="880" r:id="rId19"/>
    <p:sldId id="881" r:id="rId20"/>
    <p:sldId id="884" r:id="rId21"/>
    <p:sldId id="864" r:id="rId22"/>
    <p:sldId id="909" r:id="rId23"/>
    <p:sldId id="910" r:id="rId24"/>
    <p:sldId id="844" r:id="rId25"/>
    <p:sldId id="845" r:id="rId26"/>
    <p:sldId id="828" r:id="rId27"/>
    <p:sldId id="832" r:id="rId28"/>
    <p:sldId id="780" r:id="rId29"/>
    <p:sldId id="839" r:id="rId30"/>
    <p:sldId id="855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293B"/>
    <a:srgbClr val="FFFF66"/>
    <a:srgbClr val="3333FF"/>
    <a:srgbClr val="333399"/>
    <a:srgbClr val="990000"/>
    <a:srgbClr val="F8F8F8"/>
    <a:srgbClr val="CCECFF"/>
    <a:srgbClr val="99CCFF"/>
    <a:srgbClr val="66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15" autoAdjust="0"/>
    <p:restoredTop sz="86314" autoAdjust="0"/>
  </p:normalViewPr>
  <p:slideViewPr>
    <p:cSldViewPr snapToGrid="0">
      <p:cViewPr varScale="1">
        <p:scale>
          <a:sx n="59" d="100"/>
          <a:sy n="59" d="100"/>
        </p:scale>
        <p:origin x="83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t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t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b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D87C32-FA85-4F06-91EE-2E5434837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t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t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5325"/>
            <a:ext cx="4649787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193" y="4417017"/>
            <a:ext cx="5144016" cy="418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b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5" tIns="45909" rIns="91815" bIns="45909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CF706DA-9CDC-4AC8-A86A-116851B8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21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E957-37CF-7540-BEDF-9E169B04815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432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B58C03-2530-4CD9-9103-6C8D6F1EB6B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71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B58C03-2530-4CD9-9103-6C8D6F1EB6B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57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 dirty="0"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F7095-613F-47BA-99A1-08CCE2E82EDD}" type="slidenum">
              <a:rPr lang="en-US" sz="1200" smtClean="0">
                <a:latin typeface="Times New Roman" panose="02020603050405020304" pitchFamily="18" charset="0"/>
              </a:rPr>
              <a:pPr/>
              <a:t>24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86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F7095-613F-47BA-99A1-08CCE2E82EDD}" type="slidenum">
              <a:rPr lang="en-US" sz="1200" smtClean="0">
                <a:latin typeface="Times New Roman" panose="02020603050405020304" pitchFamily="18" charset="0"/>
              </a:rPr>
              <a:pPr/>
              <a:t>25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66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9D176-AE9D-4CB6-894D-E5751421DA0A}" type="slidenum">
              <a:rPr lang="en-ZA" smtClean="0"/>
              <a:t>28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751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9D176-AE9D-4CB6-894D-E5751421DA0A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3739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9D176-AE9D-4CB6-894D-E5751421DA0A}" type="slidenum">
              <a:rPr lang="en-ZA" smtClean="0"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641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F7095-613F-47BA-99A1-08CCE2E82EDD}" type="slidenum">
              <a:rPr lang="en-US" sz="1200" smtClean="0">
                <a:latin typeface="Times New Roman" panose="02020603050405020304" pitchFamily="18" charset="0"/>
              </a:rPr>
              <a:pPr/>
              <a:t>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5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F7095-613F-47BA-99A1-08CCE2E82EDD}" type="slidenum">
              <a:rPr lang="en-US" sz="1200" smtClean="0">
                <a:latin typeface="Times New Roman" panose="02020603050405020304" pitchFamily="18" charset="0"/>
              </a:rPr>
              <a:pPr/>
              <a:t>3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6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F7095-613F-47BA-99A1-08CCE2E82EDD}" type="slidenum">
              <a:rPr lang="en-US" sz="1200" smtClean="0">
                <a:latin typeface="Times New Roman" panose="02020603050405020304" pitchFamily="18" charset="0"/>
              </a:rPr>
              <a:pPr/>
              <a:t>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DB01A9-F018-4469-99E4-EECB32A21375}" type="slidenum">
              <a:rPr lang="en-US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6946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ZA" smtClean="0"/>
              <a:t>C ARMY STRATEGISING WORK SESSION</a:t>
            </a:r>
            <a:endParaRPr lang="en-ZA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7FC7579-9E54-4634-B37A-6F8AD004D3B7}" type="datetime1">
              <a:rPr lang="en-ZA" smtClean="0"/>
              <a:t>2023/05/28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smtClean="0"/>
              <a:t>CONFIDENTIAL</a:t>
            </a:r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89D176-AE9D-4CB6-894D-E5751421DA0A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70473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>
              <a:cs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5988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F7095-613F-47BA-99A1-08CCE2E82EDD}" type="slidenum">
              <a:rPr lang="en-US" sz="1200" smtClean="0">
                <a:latin typeface="Times New Roman" panose="02020603050405020304" pitchFamily="18" charset="0"/>
              </a:rPr>
              <a:pPr/>
              <a:t>12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70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0CDC9-D69F-0D4C-B597-577D0296032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5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B58C03-2530-4CD9-9103-6C8D6F1EB6B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6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1322F-78E6-4F64-B0BB-F9D1D869D421}" type="datetime1">
              <a:rPr lang="en-US" smtClean="0"/>
              <a:t>5/28/2023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DD20-3FFA-4651-8DE5-F818B88BD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0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C0F8-3F3C-4A09-B401-9734B9653CCE}" type="datetime1">
              <a:rPr lang="en-US" smtClean="0"/>
              <a:t>5/28/2023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54DC0-27B6-4F7F-881D-F38AD6FFE5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65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F0041-3EE4-4B00-9FAF-0B001884DEDD}" type="datetime1">
              <a:rPr lang="en-US" smtClean="0"/>
              <a:t>5/28/2023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CAA5-2099-492A-BA2C-4901DD791B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04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" y="-14957"/>
            <a:ext cx="9143667" cy="63408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algn="ct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4214" y="6597652"/>
            <a:ext cx="2303462" cy="220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1CF2A-0536-4447-BC2C-C68AAB2E875F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20164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2BC6AB-66B8-4260-A317-AD69176C1A67}" type="datetime1">
              <a:rPr lang="en-ZA"/>
              <a:pPr>
                <a:defRPr/>
              </a:pPr>
              <a:t>2023/05/28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4A7230-288F-4D50-B3BA-A8867D1818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9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6D78E-4A81-417C-B9A5-A20DBA7F5F96}" type="datetime1">
              <a:rPr lang="en-US" smtClean="0"/>
              <a:t>5/28/2023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B91EB-1265-4A53-A238-2F4CE35BE3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01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86CC-52D7-4FB5-96F6-11D4BF1D7803}" type="datetime1">
              <a:rPr lang="en-US" smtClean="0"/>
              <a:t>5/28/2023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C7E1F-8123-4FAE-A2B5-125B7FB87F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3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A3BB-AB80-45F2-8C88-B0ADBA15C78D}" type="datetime1">
              <a:rPr lang="en-US" smtClean="0"/>
              <a:t>5/28/2023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5C20-B368-4B10-8D98-3EA94A73EC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36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7B549-F417-44E3-A112-478D294C8020}" type="datetime1">
              <a:rPr lang="en-US" smtClean="0"/>
              <a:t>5/28/2023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08A8E-FBC2-41E7-8ACD-1CE23ED000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39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BC72-37A0-43ED-97C3-1AD63FAAC79A}" type="datetime1">
              <a:rPr lang="en-US" smtClean="0"/>
              <a:t>5/28/2023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C0B64-C340-4D57-9468-DEEF1D0A69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0BE6E-3955-4B65-9635-79CCE47370C0}" type="datetime1">
              <a:rPr lang="en-US" smtClean="0"/>
              <a:t>5/28/2023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0AEE9-F57B-4723-B67C-5A714ED39B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6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906B6-D9D6-43C3-9E1D-050E28545579}" type="datetime1">
              <a:rPr lang="en-US" smtClean="0"/>
              <a:t>5/28/2023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4AB3-0516-4673-BDC2-97CC16F04D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8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1DCD6-4693-4F29-97D0-F6E9D27AD109}" type="datetime1">
              <a:rPr lang="en-US" smtClean="0"/>
              <a:t>5/28/2023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F6C2-68FA-4669-B658-4F7D375940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4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2340FD-9158-4A81-BCFE-0D1411B15613}" type="datetime1">
              <a:rPr lang="en-US" smtClean="0"/>
              <a:t>5/28/2023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A8A971-6A34-4D70-9B82-75FB44209D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A8C67E-A59D-2E4A-818C-4284EC5F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" y="6111"/>
            <a:ext cx="9140638" cy="686052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1057D9-EA11-4D96-AEB8-450D65DC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3445" y="6491529"/>
            <a:ext cx="3086100" cy="365125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B6940FC-57B8-4292-9891-1929B1C9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F3FF2-D517-4865-A9A1-DD59E1C7EAF8}" type="slidenum">
              <a:rPr lang="en-ZA" smtClean="0"/>
              <a:t>1</a:t>
            </a:fld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2EA953-3DD8-DF4B-8F50-EC30B89D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833" y="200344"/>
            <a:ext cx="1347223" cy="13293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xmlns="" id="{EFC2D9D9-1AD9-E662-9A2D-0A7430AD5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83" y="262315"/>
            <a:ext cx="1242399" cy="12423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D20AFA9-8C17-4119-879C-D3CC2A669F5D}"/>
              </a:ext>
            </a:extLst>
          </p:cNvPr>
          <p:cNvCxnSpPr>
            <a:cxnSpLocks/>
          </p:cNvCxnSpPr>
          <p:nvPr/>
        </p:nvCxnSpPr>
        <p:spPr>
          <a:xfrm flipV="1">
            <a:off x="5978434" y="1672045"/>
            <a:ext cx="3034940" cy="6144"/>
          </a:xfrm>
          <a:prstGeom prst="line">
            <a:avLst/>
          </a:prstGeom>
          <a:ln w="2857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31" y="1858388"/>
            <a:ext cx="3257573" cy="20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36" y="3928215"/>
            <a:ext cx="1639887" cy="11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1314" y="6112"/>
            <a:ext cx="5867161" cy="68505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800000"/>
              </a:buClr>
              <a:buSzPct val="120000"/>
              <a:buFont typeface="Wingdings" panose="05000000000000000000" pitchFamily="2" charset="2"/>
              <a:buNone/>
              <a:defRPr/>
            </a:pPr>
            <a:endParaRPr lang="en-ZA" altLang="en-US" sz="8000" b="1" dirty="0" smtClean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0629"/>
            <a:ext cx="5867161" cy="28623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Briefing </a:t>
            </a:r>
            <a:r>
              <a:rPr lang="en-US" sz="2000" dirty="0">
                <a:solidFill>
                  <a:srgbClr val="000000"/>
                </a:solidFill>
              </a:rPr>
              <a:t>by the SA Military Health Services on requirements for improving the capacity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and capabilities at Military Hospitals, including needs and expected costs</a:t>
            </a:r>
          </a:p>
          <a:p>
            <a:pPr algn="ctr"/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2000" dirty="0"/>
              <a:t>Joint Standing Committee on Defence</a:t>
            </a:r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01 </a:t>
            </a:r>
            <a:r>
              <a:rPr lang="en-US" sz="2000" dirty="0">
                <a:solidFill>
                  <a:srgbClr val="000000"/>
                </a:solidFill>
              </a:rPr>
              <a:t>June </a:t>
            </a:r>
            <a:r>
              <a:rPr lang="en-US" sz="2000" dirty="0" smtClean="0">
                <a:solidFill>
                  <a:srgbClr val="000000"/>
                </a:solidFill>
              </a:rPr>
              <a:t>2023:</a:t>
            </a:r>
            <a:r>
              <a:rPr lang="en-US" sz="2000" dirty="0">
                <a:solidFill>
                  <a:srgbClr val="000000"/>
                </a:solidFill>
              </a:rPr>
              <a:t> 18:00 </a:t>
            </a:r>
            <a:r>
              <a:rPr lang="en-US" sz="2000" dirty="0" smtClean="0">
                <a:solidFill>
                  <a:srgbClr val="000000"/>
                </a:solidFill>
              </a:rPr>
              <a:t>- </a:t>
            </a:r>
            <a:r>
              <a:rPr lang="en-US" sz="2000" dirty="0">
                <a:solidFill>
                  <a:srgbClr val="000000"/>
                </a:solidFill>
              </a:rPr>
              <a:t>21:00 (</a:t>
            </a:r>
            <a:r>
              <a:rPr lang="en-US" sz="2000" dirty="0" smtClean="0">
                <a:solidFill>
                  <a:srgbClr val="000000"/>
                </a:solidFill>
              </a:rPr>
              <a:t>Virtual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Footer Placeholder 2"/>
          <p:cNvSpPr>
            <a:spLocks noGrp="1"/>
          </p:cNvSpPr>
          <p:nvPr/>
        </p:nvSpPr>
        <p:spPr>
          <a:xfrm>
            <a:off x="3185704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19" name="Picture 2" descr="C:\Users\David\Documents\Fotos\WORK\Doctrine Pics\P1010029.JP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314" y="3135087"/>
            <a:ext cx="5867161" cy="3721568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7" y="5119336"/>
            <a:ext cx="3286577" cy="173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37" y="3928214"/>
            <a:ext cx="1641263" cy="11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155634" y="3369425"/>
            <a:ext cx="3253080" cy="7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ZA" sz="2400" dirty="0" smtClean="0">
                <a:solidFill>
                  <a:schemeClr val="bg1"/>
                </a:solidFill>
                <a:latin typeface="+mn-lt"/>
              </a:rPr>
              <a:t>Brig Gen M.P. Langa</a:t>
            </a:r>
          </a:p>
          <a:p>
            <a:pPr algn="ctr">
              <a:defRPr/>
            </a:pPr>
            <a:r>
              <a:rPr lang="en-ZA" sz="2400" dirty="0" smtClean="0">
                <a:solidFill>
                  <a:schemeClr val="bg1"/>
                </a:solidFill>
                <a:latin typeface="+mn-lt"/>
              </a:rPr>
              <a:t>Dir Mil Health Planning</a:t>
            </a:r>
          </a:p>
        </p:txBody>
      </p:sp>
      <p:sp>
        <p:nvSpPr>
          <p:cNvPr id="21" name="Footer Placeholder 2"/>
          <p:cNvSpPr txBox="1">
            <a:spLocks/>
          </p:cNvSpPr>
          <p:nvPr/>
        </p:nvSpPr>
        <p:spPr>
          <a:xfrm>
            <a:off x="3159579" y="65522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1570176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Organisation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9086" y="6350742"/>
            <a:ext cx="500743" cy="409287"/>
          </a:xfrm>
          <a:ln w="12700">
            <a:solidFill>
              <a:srgbClr val="FFFF66"/>
            </a:solidFill>
          </a:ln>
        </p:spPr>
        <p:txBody>
          <a:bodyPr/>
          <a:lstStyle/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10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4ABBEF-56E9-194B-8476-F4C907FDA849}"/>
              </a:ext>
            </a:extLst>
          </p:cNvPr>
          <p:cNvSpPr txBox="1"/>
          <p:nvPr/>
        </p:nvSpPr>
        <p:spPr>
          <a:xfrm>
            <a:off x="0" y="1158886"/>
            <a:ext cx="649877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u="sng" dirty="0" smtClean="0">
                <a:latin typeface="+mn-lt"/>
              </a:rPr>
              <a:t>Structure</a:t>
            </a:r>
            <a:r>
              <a:rPr lang="en-US" sz="1900" dirty="0" smtClean="0">
                <a:latin typeface="+mn-lt"/>
              </a:rPr>
              <a:t> </a:t>
            </a:r>
            <a:endParaRPr lang="en-US" sz="1900" dirty="0">
              <a:latin typeface="+mn-lt"/>
            </a:endParaRPr>
          </a:p>
          <a:p>
            <a:endParaRPr lang="en-US" sz="1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+mn-lt"/>
              </a:rPr>
              <a:t>Inadequate funded posts (in relation to patent size [Health Care Practitioner [HCP]-Patient ratio]) and JFE requirements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+mn-lt"/>
              </a:rPr>
              <a:t>Presidential Medical Team (PMU) and JFE Capabilities operate on Virtual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+mn-lt"/>
              </a:rPr>
              <a:t>Lack of dedicated JFE capabilities (HCPs are juggled and  shuffled between BOS and JFE commitments)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+mn-lt"/>
              </a:rPr>
              <a:t>Increasingly challenging to meet the increased demand for JFE and to simultaneously render base healthcare services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1700" dirty="0" smtClean="0">
                <a:latin typeface="+mn-lt"/>
              </a:rPr>
              <a:t>SAMHS has no Regular Force Protection Posts in structure and relies on the call-up Reserve Force (</a:t>
            </a:r>
            <a:r>
              <a:rPr lang="en-ZA" sz="1700" dirty="0" err="1" smtClean="0">
                <a:latin typeface="+mn-lt"/>
              </a:rPr>
              <a:t>ResF</a:t>
            </a:r>
            <a:r>
              <a:rPr lang="en-ZA" sz="1700" dirty="0" smtClean="0">
                <a:latin typeface="+mn-lt"/>
              </a:rPr>
              <a:t>) personnel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ZA" sz="1700" dirty="0" smtClean="0">
                <a:latin typeface="+mn-lt"/>
              </a:rPr>
              <a:t>Continued budget cuts on </a:t>
            </a:r>
            <a:r>
              <a:rPr lang="en-ZA" sz="1700" dirty="0" err="1" smtClean="0">
                <a:latin typeface="+mn-lt"/>
              </a:rPr>
              <a:t>ResF</a:t>
            </a:r>
            <a:r>
              <a:rPr lang="en-ZA" sz="1700" dirty="0" smtClean="0">
                <a:latin typeface="+mn-lt"/>
              </a:rPr>
              <a:t> Cost of Employee (COE)/reduction in man-days will leave military hospitals, patients and personnel at risk due to lack of protection personnel</a:t>
            </a:r>
            <a:endParaRPr lang="en-US" sz="2000" dirty="0">
              <a:latin typeface="+mn-lt"/>
            </a:endParaRPr>
          </a:p>
        </p:txBody>
      </p:sp>
      <p:pic>
        <p:nvPicPr>
          <p:cNvPr id="8194" name="Picture 2" descr="Introduction to Choosing an Organizational Structure | Organizational  Behavior and Human Rel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1" y="1717449"/>
            <a:ext cx="2645229" cy="28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5088" y="1152392"/>
            <a:ext cx="5453062" cy="45858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en-US" sz="1700" dirty="0" smtClean="0">
                <a:latin typeface="+mn-lt"/>
              </a:rPr>
              <a:t>SAMHS </a:t>
            </a:r>
            <a:r>
              <a:rPr lang="en-US" sz="1700" dirty="0">
                <a:latin typeface="+mn-lt"/>
              </a:rPr>
              <a:t>has over the past five years seen an exponential increase in the number and cost of healthcare outsourcing, including medicine buy-outs to the private sector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Poor standard of health care facilities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Obsolete equipment/ Lack of technologically advanced equipment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Continuous inadequate supply of medicines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Shortage of </a:t>
            </a:r>
            <a:r>
              <a:rPr lang="en-US" sz="1700" dirty="0" smtClean="0">
                <a:latin typeface="+mn-lt"/>
              </a:rPr>
              <a:t>HCPs </a:t>
            </a:r>
            <a:r>
              <a:rPr lang="en-US" sz="1700" dirty="0">
                <a:latin typeface="+mn-lt"/>
              </a:rPr>
              <a:t>as well as medical </a:t>
            </a:r>
            <a:r>
              <a:rPr lang="en-US" sz="1700" dirty="0" smtClean="0">
                <a:latin typeface="+mn-lt"/>
              </a:rPr>
              <a:t>specialists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Hospitals are </a:t>
            </a:r>
            <a:r>
              <a:rPr lang="en-ZA" sz="1700" dirty="0">
                <a:latin typeface="+mn-lt"/>
              </a:rPr>
              <a:t>unable to sustain stock levels of pharmaceuticals, medical consumables and strategic reserves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ZA" sz="1700" dirty="0">
                <a:latin typeface="+mn-lt"/>
              </a:rPr>
              <a:t>Insufficient budget allocation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ZA" sz="1700" dirty="0">
                <a:latin typeface="+mn-lt"/>
              </a:rPr>
              <a:t>Lack of cold chain capacity at the Medical Base Depot is also major contributor to the challenges experienced by the hospitals on stock levels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+mn-lt"/>
              </a:rPr>
              <a:t> </a:t>
            </a:r>
            <a:r>
              <a:rPr lang="en-ZA" sz="1600" b="1" dirty="0" smtClean="0"/>
              <a:t>			</a:t>
            </a:r>
            <a:endParaRPr lang="en-US" sz="1600" b="1" dirty="0"/>
          </a:p>
        </p:txBody>
      </p:sp>
      <p:sp>
        <p:nvSpPr>
          <p:cNvPr id="2" name="AutoShape 2" descr="Rheinmetall Supplies South African National Defence Force W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" name="AutoShape 4" descr="Rheinmetall Supplies South African National Defence Force W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8" name="Slide Number Placeholder 3">
            <a:extLst>
              <a:ext uri="{FF2B5EF4-FFF2-40B4-BE49-F238E27FC236}">
                <a16:creationId xmlns="" xmlns:a16="http://schemas.microsoft.com/office/drawing/2014/main" id="{FAC4EC5A-3C4C-4546-B8BA-1A115EDB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11</a:t>
            </a:fld>
            <a:endParaRPr lang="en-GB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xmlns="" id="{C7A629FB-34F5-2044-AFEA-B06CB1B63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16005"/>
            <a:ext cx="3086100" cy="365125"/>
          </a:xfrm>
        </p:spPr>
        <p:txBody>
          <a:bodyPr/>
          <a:lstStyle/>
          <a:p>
            <a:r>
              <a:rPr lang="en-GB"/>
              <a:t>SECRET</a:t>
            </a:r>
          </a:p>
        </p:txBody>
      </p: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2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1546773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Sustainment 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11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7FB987-9EB9-EA92-CFDF-05FCFADE3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365" y="304800"/>
            <a:ext cx="3410635" cy="2383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9429" y="304800"/>
            <a:ext cx="827314" cy="751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5" y="2710543"/>
            <a:ext cx="3418115" cy="2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 txBox="1">
            <a:spLocks/>
          </p:cNvSpPr>
          <p:nvPr/>
        </p:nvSpPr>
        <p:spPr>
          <a:xfrm>
            <a:off x="3007179" y="63998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4ABBEF-56E9-194B-8476-F4C907FDA849}"/>
              </a:ext>
            </a:extLst>
          </p:cNvPr>
          <p:cNvSpPr txBox="1"/>
          <p:nvPr/>
        </p:nvSpPr>
        <p:spPr>
          <a:xfrm>
            <a:off x="293914" y="1319063"/>
            <a:ext cx="79030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+mn-lt"/>
              </a:rPr>
              <a:t>Backlog  of Soldiering </a:t>
            </a:r>
            <a:r>
              <a:rPr lang="en-US" sz="2000" dirty="0" smtClean="0">
                <a:latin typeface="+mn-lt"/>
              </a:rPr>
              <a:t>Training (Mil Courses)</a:t>
            </a:r>
          </a:p>
          <a:p>
            <a:pPr algn="just"/>
            <a:endParaRPr lang="en-US" sz="10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COVID-19 </a:t>
            </a:r>
            <a:r>
              <a:rPr lang="en-US" sz="2000" dirty="0">
                <a:latin typeface="+mn-lt"/>
              </a:rPr>
              <a:t>pandemic has restricted the traditional face-to-face classrooms attendance which </a:t>
            </a:r>
            <a:r>
              <a:rPr lang="en-ZA" sz="2000" dirty="0">
                <a:latin typeface="+mn-lt"/>
              </a:rPr>
              <a:t>compounded training </a:t>
            </a:r>
            <a:r>
              <a:rPr lang="en-ZA" sz="2000" dirty="0" smtClean="0">
                <a:latin typeface="+mn-lt"/>
              </a:rPr>
              <a:t>backlog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1000" dirty="0" smtClean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+mn-lt"/>
              </a:rPr>
              <a:t>B</a:t>
            </a:r>
            <a:r>
              <a:rPr lang="en-ZA" sz="2000" dirty="0" smtClean="0">
                <a:latin typeface="+mn-lt"/>
              </a:rPr>
              <a:t>acklog </a:t>
            </a:r>
            <a:r>
              <a:rPr lang="en-ZA" sz="2000" dirty="0">
                <a:latin typeface="+mn-lt"/>
              </a:rPr>
              <a:t>has contributed to challenges with </a:t>
            </a:r>
            <a:r>
              <a:rPr lang="en-ZA" sz="2000" dirty="0" smtClean="0">
                <a:latin typeface="+mn-lt"/>
              </a:rPr>
              <a:t>overall </a:t>
            </a:r>
            <a:r>
              <a:rPr lang="en-ZA" sz="2000" dirty="0">
                <a:latin typeface="+mn-lt"/>
              </a:rPr>
              <a:t>CR </a:t>
            </a:r>
            <a:r>
              <a:rPr lang="en-ZA" sz="2000" dirty="0" smtClean="0">
                <a:latin typeface="+mn-lt"/>
              </a:rPr>
              <a:t>levels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1000" dirty="0" smtClean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+mn-lt"/>
              </a:rPr>
              <a:t>Challenges with SAMHS plan on </a:t>
            </a:r>
            <a:r>
              <a:rPr lang="en-ZA" sz="2000" dirty="0" smtClean="0">
                <a:latin typeface="+mn-lt"/>
              </a:rPr>
              <a:t>number of courses to address backlog - </a:t>
            </a:r>
            <a:r>
              <a:rPr lang="en-ZA" sz="2000" dirty="0" smtClean="0">
                <a:latin typeface="+mn-lt"/>
              </a:rPr>
              <a:t>Training Formation in dolomitic area of Thaba Tshwane (experiencing sink holes) which poses an occupational risk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1000" dirty="0" smtClean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+mn-lt"/>
              </a:rPr>
              <a:t>Courses relocated to </a:t>
            </a:r>
            <a:r>
              <a:rPr lang="en-ZA" sz="2000" dirty="0" err="1" smtClean="0">
                <a:latin typeface="+mn-lt"/>
              </a:rPr>
              <a:t>Lephalale</a:t>
            </a:r>
            <a:r>
              <a:rPr lang="en-ZA" sz="2000" dirty="0" smtClean="0">
                <a:latin typeface="+mn-lt"/>
              </a:rPr>
              <a:t> Training Centre in Limpopo.  </a:t>
            </a:r>
            <a:r>
              <a:rPr lang="en-ZA" sz="2000" dirty="0" err="1" smtClean="0">
                <a:latin typeface="+mn-lt"/>
              </a:rPr>
              <a:t>Lephalale</a:t>
            </a:r>
            <a:r>
              <a:rPr lang="en-ZA" sz="2000" dirty="0" smtClean="0">
                <a:latin typeface="+mn-lt"/>
              </a:rPr>
              <a:t> </a:t>
            </a:r>
            <a:r>
              <a:rPr lang="en-ZA" sz="2000" dirty="0" err="1" smtClean="0">
                <a:latin typeface="+mn-lt"/>
              </a:rPr>
              <a:t>Trg</a:t>
            </a:r>
            <a:r>
              <a:rPr lang="en-ZA" sz="2000" dirty="0" smtClean="0">
                <a:latin typeface="+mn-lt"/>
              </a:rPr>
              <a:t> Centre has limited capacity</a:t>
            </a:r>
            <a:endParaRPr lang="en-ZA" sz="2000" dirty="0" smtClean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2000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12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711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194337" y="364476"/>
            <a:ext cx="1009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Training</a:t>
            </a:r>
            <a:endParaRPr lang="en-ZA" altLang="en-US" sz="2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Content Placeholder 2"/>
          <p:cNvSpPr>
            <a:spLocks noGrp="1"/>
          </p:cNvSpPr>
          <p:nvPr>
            <p:ph idx="1"/>
          </p:nvPr>
        </p:nvSpPr>
        <p:spPr>
          <a:xfrm>
            <a:off x="-1" y="1314861"/>
            <a:ext cx="5083629" cy="3649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Ageing 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Main Medical Equipment (MME)</a:t>
            </a:r>
            <a:endParaRPr lang="en-US" sz="2000" dirty="0" smtClean="0"/>
          </a:p>
          <a:p>
            <a:pPr marL="742950" lvl="1" indent="-285750" algn="just"/>
            <a:r>
              <a:rPr lang="en-US" sz="2000" dirty="0" smtClean="0"/>
              <a:t>Requires constant repairs and servicing. Process of repair and calibration takes too long due to the unavailability of spares </a:t>
            </a:r>
          </a:p>
          <a:p>
            <a:pPr marL="742950" lvl="1" indent="-285750" algn="just"/>
            <a:r>
              <a:rPr lang="en-US" sz="2000" dirty="0" smtClean="0"/>
              <a:t>Long </a:t>
            </a:r>
            <a:r>
              <a:rPr lang="en-US" sz="2000" dirty="0"/>
              <a:t>waiting times and delays for patients requiring specialist medical intervention </a:t>
            </a:r>
          </a:p>
          <a:p>
            <a:pPr marL="742950" lvl="1" indent="-285750" algn="just"/>
            <a:r>
              <a:rPr lang="en-US" sz="2000" dirty="0"/>
              <a:t>Delays and waiting times potentially exposes patients to development of complications or even loss of </a:t>
            </a:r>
            <a:r>
              <a:rPr lang="en-US" sz="2000" dirty="0" smtClean="0"/>
              <a:t>life</a:t>
            </a:r>
            <a:endParaRPr lang="en-ZA" altLang="en-US" sz="1600" dirty="0"/>
          </a:p>
        </p:txBody>
      </p:sp>
      <p:sp>
        <p:nvSpPr>
          <p:cNvPr id="24" name="Slide Number Placeholder 3">
            <a:extLst>
              <a:ext uri="{FF2B5EF4-FFF2-40B4-BE49-F238E27FC236}">
                <a16:creationId xmlns="" xmlns:a16="http://schemas.microsoft.com/office/drawing/2014/main" id="{619C23C2-8099-974F-B400-B8BF361E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8093262" y="1409001"/>
              <a:ext cx="1321400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Equipment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13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1" name="Picture 2" descr="AD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2" y="863914"/>
            <a:ext cx="3995057" cy="376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Content Placeholder 2"/>
          <p:cNvSpPr>
            <a:spLocks noGrp="1"/>
          </p:cNvSpPr>
          <p:nvPr>
            <p:ph idx="1"/>
          </p:nvPr>
        </p:nvSpPr>
        <p:spPr>
          <a:xfrm>
            <a:off x="0" y="1249547"/>
            <a:ext cx="5736771" cy="39647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1600" dirty="0">
                <a:cs typeface="Times New Roman" panose="02020603050405020304" pitchFamily="18" charset="0"/>
              </a:rPr>
              <a:t>Ageing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MME</a:t>
            </a:r>
            <a:endParaRPr lang="en-US" sz="1600" dirty="0" smtClean="0"/>
          </a:p>
          <a:p>
            <a:pPr marL="742950" lvl="1" indent="-285750" algn="just"/>
            <a:r>
              <a:rPr lang="en-US" sz="1600" dirty="0" smtClean="0"/>
              <a:t>Military </a:t>
            </a:r>
            <a:r>
              <a:rPr lang="en-US" sz="1600" dirty="0"/>
              <a:t>Hospitals are designated junior HCPs training routes with regards tutors and community </a:t>
            </a:r>
            <a:r>
              <a:rPr lang="en-US" sz="1600" dirty="0" smtClean="0"/>
              <a:t>service</a:t>
            </a:r>
            <a:endParaRPr lang="en-US" sz="1600" dirty="0"/>
          </a:p>
          <a:p>
            <a:pPr marL="742950" lvl="1" indent="-285750" algn="just"/>
            <a:r>
              <a:rPr lang="en-US" sz="1600" dirty="0" smtClean="0"/>
              <a:t>Ageing equipment </a:t>
            </a:r>
            <a:r>
              <a:rPr lang="en-US" sz="1600" dirty="0"/>
              <a:t>can cause the loss of accreditation with statutory bodies such as </a:t>
            </a:r>
            <a:r>
              <a:rPr lang="en-US" sz="1600" dirty="0" smtClean="0"/>
              <a:t>Dept. </a:t>
            </a:r>
            <a:r>
              <a:rPr lang="en-US" sz="1600" dirty="0"/>
              <a:t>of Health and Health Professions Council of South Africa (HPCSA) </a:t>
            </a:r>
            <a:endParaRPr lang="en-US" sz="1600" dirty="0" smtClean="0"/>
          </a:p>
          <a:p>
            <a:pPr marL="742950" lvl="1" indent="-285750" algn="just"/>
            <a:r>
              <a:rPr lang="en-US" sz="1600" dirty="0" smtClean="0"/>
              <a:t>Direct </a:t>
            </a:r>
            <a:r>
              <a:rPr lang="en-US" sz="1600" dirty="0"/>
              <a:t>impact on HCPs job satisfaction, standard of care, skills retention and the on-the-job </a:t>
            </a:r>
            <a:r>
              <a:rPr lang="en-US" sz="1600" dirty="0" smtClean="0"/>
              <a:t>training</a:t>
            </a:r>
          </a:p>
          <a:p>
            <a:pPr lvl="1"/>
            <a:r>
              <a:rPr lang="en-ZA" sz="1600" dirty="0"/>
              <a:t>Shortage of Ambulances	</a:t>
            </a:r>
            <a:endParaRPr lang="en-US" sz="1600" dirty="0"/>
          </a:p>
          <a:p>
            <a:pPr lvl="2"/>
            <a:r>
              <a:rPr lang="en-ZA" sz="1600" dirty="0"/>
              <a:t>Ambulances service contracted to private service providers</a:t>
            </a:r>
            <a:endParaRPr lang="en-US" sz="1600" dirty="0"/>
          </a:p>
          <a:p>
            <a:pPr lvl="2"/>
            <a:r>
              <a:rPr lang="en-US" sz="1600" dirty="0"/>
              <a:t>24 hour hospital service </a:t>
            </a:r>
            <a:r>
              <a:rPr lang="en-US" sz="1600" dirty="0" smtClean="0"/>
              <a:t>require </a:t>
            </a:r>
            <a:r>
              <a:rPr lang="en-US" sz="1600" dirty="0"/>
              <a:t>an increased EMS fleet in order to meet the service requirements of hospitals for emergency and non-emergency patient transfers (inter-facility transfers</a:t>
            </a:r>
            <a:r>
              <a:rPr lang="en-US" sz="1600" dirty="0" smtClean="0"/>
              <a:t>)</a:t>
            </a:r>
            <a:endParaRPr lang="en-ZA" altLang="en-US" sz="1600" dirty="0"/>
          </a:p>
        </p:txBody>
      </p:sp>
      <p:sp>
        <p:nvSpPr>
          <p:cNvPr id="24" name="Slide Number Placeholder 3">
            <a:extLst>
              <a:ext uri="{FF2B5EF4-FFF2-40B4-BE49-F238E27FC236}">
                <a16:creationId xmlns="" xmlns:a16="http://schemas.microsoft.com/office/drawing/2014/main" id="{619C23C2-8099-974F-B400-B8BF361E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14</a:t>
            </a:fld>
            <a:endParaRPr lang="en-GB" dirty="0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8093262" y="1409001"/>
              <a:ext cx="1321400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Equipment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14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1" name="Picture 3" descr="SDC100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57" y="1012372"/>
            <a:ext cx="3058886" cy="25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46" y="3384098"/>
            <a:ext cx="2705554" cy="191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569913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ZA" altLang="en-US" sz="2800" b="1" kern="1200" dirty="0">
                <a:solidFill>
                  <a:schemeClr val="bg1"/>
                </a:solidFill>
              </a:rPr>
              <a:t>FACILITIES</a:t>
            </a:r>
          </a:p>
        </p:txBody>
      </p:sp>
      <p:sp>
        <p:nvSpPr>
          <p:cNvPr id="79877" name="Content Placeholder 2"/>
          <p:cNvSpPr>
            <a:spLocks noGrp="1"/>
          </p:cNvSpPr>
          <p:nvPr>
            <p:ph idx="1"/>
          </p:nvPr>
        </p:nvSpPr>
        <p:spPr>
          <a:xfrm>
            <a:off x="-1" y="1113971"/>
            <a:ext cx="6379029" cy="4103688"/>
          </a:xfrm>
        </p:spPr>
        <p:txBody>
          <a:bodyPr>
            <a:noAutofit/>
          </a:bodyPr>
          <a:lstStyle/>
          <a:p>
            <a:pPr marL="342900" indent="-342900" algn="just"/>
            <a:r>
              <a:rPr lang="en-US" sz="1600" dirty="0" smtClean="0"/>
              <a:t>Protracted </a:t>
            </a:r>
            <a:r>
              <a:rPr lang="en-US" sz="1600" dirty="0"/>
              <a:t>infrastructure programme has worsened the financial woes of SAMHS, esp. 1 Mil </a:t>
            </a:r>
            <a:r>
              <a:rPr lang="en-US" sz="1600" dirty="0" smtClean="0"/>
              <a:t>Hospital</a:t>
            </a:r>
            <a:endParaRPr lang="en-US" sz="1600" dirty="0"/>
          </a:p>
          <a:p>
            <a:pPr marL="342900" indent="-342900" algn="just"/>
            <a:r>
              <a:rPr lang="en-US" sz="1600" dirty="0" smtClean="0"/>
              <a:t>1 Mil </a:t>
            </a:r>
            <a:r>
              <a:rPr lang="en-US" sz="1600" dirty="0" err="1" smtClean="0"/>
              <a:t>Hosp</a:t>
            </a:r>
            <a:r>
              <a:rPr lang="en-US" sz="1600" dirty="0" smtClean="0"/>
              <a:t>, Hoedspruit and </a:t>
            </a:r>
            <a:r>
              <a:rPr lang="en-US" sz="1600" dirty="0" err="1" smtClean="0"/>
              <a:t>Lohathla</a:t>
            </a:r>
            <a:r>
              <a:rPr lang="en-US" sz="1600" dirty="0" smtClean="0"/>
              <a:t> Base Hosps require </a:t>
            </a:r>
            <a:r>
              <a:rPr lang="en-US" sz="1600" dirty="0"/>
              <a:t>significant repairs and maintenance. </a:t>
            </a:r>
            <a:r>
              <a:rPr lang="en-US" sz="1600" dirty="0" smtClean="0"/>
              <a:t>Facilities </a:t>
            </a:r>
            <a:r>
              <a:rPr lang="en-US" sz="1600" dirty="0"/>
              <a:t>not in compliance with the National Norms and Standards. </a:t>
            </a:r>
          </a:p>
          <a:p>
            <a:pPr marL="742950" lvl="1" indent="-285750" algn="just"/>
            <a:r>
              <a:rPr lang="en-US" sz="1600" dirty="0" smtClean="0"/>
              <a:t>Can </a:t>
            </a:r>
            <a:r>
              <a:rPr lang="en-US" sz="1600" dirty="0"/>
              <a:t>cause the loss of accreditation with statutory bodies such as </a:t>
            </a:r>
            <a:r>
              <a:rPr lang="en-US" sz="1600" dirty="0" err="1"/>
              <a:t>Dept</a:t>
            </a:r>
            <a:r>
              <a:rPr lang="en-US" sz="1600" dirty="0"/>
              <a:t> of Health and Health Professions Council of South Africa (HPCSA) as well as the loss of junior HCPs</a:t>
            </a:r>
          </a:p>
          <a:p>
            <a:pPr marL="742950" lvl="1" indent="-285750" algn="just"/>
            <a:r>
              <a:rPr lang="en-US" sz="1600" dirty="0" smtClean="0"/>
              <a:t>Direct </a:t>
            </a:r>
            <a:r>
              <a:rPr lang="en-US" sz="1600" dirty="0"/>
              <a:t>impact on HCPs job satisfaction, standard of care, skills retention and the on-the-job </a:t>
            </a:r>
            <a:r>
              <a:rPr lang="en-US" sz="1600" dirty="0" smtClean="0"/>
              <a:t>training </a:t>
            </a:r>
          </a:p>
          <a:p>
            <a:pPr marL="1200150" lvl="2" indent="-285750" algn="just"/>
            <a:r>
              <a:rPr lang="en-US" sz="1600" dirty="0"/>
              <a:t>SAMHS has already lost a number of Specialists </a:t>
            </a:r>
            <a:r>
              <a:rPr lang="en-US" sz="1600" dirty="0" smtClean="0"/>
              <a:t>(lack </a:t>
            </a:r>
            <a:r>
              <a:rPr lang="en-US" sz="1600" dirty="0"/>
              <a:t>of compliance of the medical facilities and </a:t>
            </a:r>
            <a:r>
              <a:rPr lang="en-US" sz="1600" dirty="0" smtClean="0"/>
              <a:t>equipment)</a:t>
            </a:r>
            <a:endParaRPr lang="en-US" sz="1600" dirty="0"/>
          </a:p>
          <a:p>
            <a:pPr marL="742950" lvl="1" indent="-285750" algn="just"/>
            <a:r>
              <a:rPr lang="en-US" sz="1600" dirty="0" smtClean="0"/>
              <a:t>Contribute to an increase </a:t>
            </a:r>
            <a:r>
              <a:rPr lang="en-US" sz="1600" dirty="0"/>
              <a:t>in </a:t>
            </a:r>
            <a:r>
              <a:rPr lang="en-US" sz="1600" dirty="0" smtClean="0"/>
              <a:t>healthcare outsourcing</a:t>
            </a:r>
            <a:endParaRPr lang="en-US" sz="1600" dirty="0"/>
          </a:p>
          <a:p>
            <a:pPr marL="342900" indent="-342900" algn="just"/>
            <a:r>
              <a:rPr lang="en-GB" sz="1600" dirty="0" smtClean="0"/>
              <a:t>Health Facilities require in house maintenance and repair capability (1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and 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line). Will contribute to </a:t>
            </a:r>
            <a:r>
              <a:rPr lang="en-GB" sz="1600" dirty="0"/>
              <a:t>minimising costs associated with unplanned </a:t>
            </a:r>
            <a:r>
              <a:rPr lang="en-GB" sz="1600" dirty="0" smtClean="0"/>
              <a:t>downtime and offset </a:t>
            </a:r>
            <a:r>
              <a:rPr lang="en-GB" sz="1600" dirty="0"/>
              <a:t>sub-optimal procurement </a:t>
            </a:r>
            <a:r>
              <a:rPr lang="en-GB" sz="1600" dirty="0" smtClean="0"/>
              <a:t>process </a:t>
            </a:r>
            <a:endParaRPr lang="en-US" sz="1600" dirty="0"/>
          </a:p>
          <a:p>
            <a:pPr marL="342900" indent="-342900" algn="just"/>
            <a:endParaRPr lang="en-US" sz="2200" dirty="0"/>
          </a:p>
          <a:p>
            <a:pPr marL="342900" indent="-342900" algn="just"/>
            <a:endParaRPr lang="en-ZA" altLang="en-US" sz="1700" b="1" dirty="0" smtClean="0"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ZA" altLang="en-US" sz="1700" dirty="0"/>
          </a:p>
          <a:p>
            <a:pPr eaLnBrk="1" hangingPunct="1">
              <a:defRPr/>
            </a:pPr>
            <a:endParaRPr lang="en-ZA" altLang="en-US" sz="1700" dirty="0"/>
          </a:p>
          <a:p>
            <a:pPr eaLnBrk="1" hangingPunct="1">
              <a:defRPr/>
            </a:pPr>
            <a:endParaRPr lang="en-ZA" altLang="en-US" sz="1700" dirty="0"/>
          </a:p>
          <a:p>
            <a:pPr marL="0" indent="0" eaLnBrk="1" hangingPunct="1">
              <a:buNone/>
              <a:defRPr/>
            </a:pPr>
            <a:endParaRPr lang="en-ZA" altLang="en-US" sz="1700" dirty="0"/>
          </a:p>
          <a:p>
            <a:pPr marL="0" indent="0" eaLnBrk="1" hangingPunct="1">
              <a:buNone/>
              <a:defRPr/>
            </a:pPr>
            <a:endParaRPr lang="en-ZA" altLang="en-US" sz="1700" dirty="0"/>
          </a:p>
        </p:txBody>
      </p:sp>
      <p:sp>
        <p:nvSpPr>
          <p:cNvPr id="23" name="Slide Number Placeholder 3">
            <a:extLst>
              <a:ext uri="{FF2B5EF4-FFF2-40B4-BE49-F238E27FC236}">
                <a16:creationId xmlns="" xmlns:a16="http://schemas.microsoft.com/office/drawing/2014/main" id="{600F2317-4F43-FF4A-896E-0592B463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1081857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Facilities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15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3" name="Picture 12" descr="DSCF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3" y="1589314"/>
            <a:ext cx="2775857" cy="304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569913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ZA" altLang="en-US" sz="2800" b="1" kern="120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9421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1619079"/>
            <a:ext cx="6226729" cy="2533729"/>
          </a:xfrm>
        </p:spPr>
        <p:txBody>
          <a:bodyPr>
            <a:noAutofit/>
          </a:bodyPr>
          <a:lstStyle/>
          <a:p>
            <a:pPr marL="342900" indent="-342900" algn="just"/>
            <a:r>
              <a:rPr lang="en-US" sz="2000" dirty="0"/>
              <a:t>Health Informatics System is archaic and paper based </a:t>
            </a:r>
          </a:p>
          <a:p>
            <a:pPr marL="800100" lvl="1" indent="-342900" algn="just"/>
            <a:r>
              <a:rPr lang="en-US" sz="2000" dirty="0" smtClean="0"/>
              <a:t>Serious </a:t>
            </a:r>
            <a:r>
              <a:rPr lang="en-US" sz="2000" dirty="0"/>
              <a:t>drawback ito the delivery of patient care</a:t>
            </a:r>
          </a:p>
          <a:p>
            <a:pPr marL="800100" lvl="1" indent="-342900" algn="just"/>
            <a:r>
              <a:rPr lang="en-US" sz="2000" dirty="0" smtClean="0"/>
              <a:t>Contributes </a:t>
            </a:r>
            <a:r>
              <a:rPr lang="en-US" sz="2000" dirty="0"/>
              <a:t>to poor patient care and </a:t>
            </a:r>
            <a:r>
              <a:rPr lang="en-US" sz="2000" dirty="0" smtClean="0"/>
              <a:t>litigation (records)</a:t>
            </a:r>
          </a:p>
          <a:p>
            <a:pPr marL="800100" lvl="1" indent="-342900" algn="just"/>
            <a:r>
              <a:rPr lang="en-US" sz="2000" dirty="0" smtClean="0"/>
              <a:t>Personnel spend </a:t>
            </a:r>
            <a:r>
              <a:rPr lang="en-US" sz="2000" dirty="0"/>
              <a:t>more time navigating administrative tasks than they actually engage in value-added tasks</a:t>
            </a:r>
            <a:endParaRPr lang="en-GB" altLang="en-US" sz="2000" dirty="0" smtClean="0"/>
          </a:p>
          <a:p>
            <a:pPr>
              <a:defRPr/>
            </a:pPr>
            <a:endParaRPr lang="en-GB" altLang="en-US" sz="1600" baseline="30000" dirty="0"/>
          </a:p>
          <a:p>
            <a:pPr lvl="1" eaLnBrk="1" hangingPunct="1">
              <a:defRPr/>
            </a:pPr>
            <a:endParaRPr lang="en-GB" altLang="en-US" sz="1600" baseline="30000" dirty="0" smtClean="0"/>
          </a:p>
          <a:p>
            <a:pPr lvl="1">
              <a:defRPr/>
            </a:pPr>
            <a:endParaRPr lang="en-GB" altLang="en-US" sz="1600" baseline="30000" dirty="0" smtClean="0"/>
          </a:p>
          <a:p>
            <a:pPr lvl="1" eaLnBrk="1" hangingPunct="1">
              <a:defRPr/>
            </a:pPr>
            <a:endParaRPr lang="en-ZA" altLang="en-US" sz="16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ZA" altLang="en-US" sz="1600" dirty="0"/>
          </a:p>
        </p:txBody>
      </p:sp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0" y="132442"/>
            <a:ext cx="4837112" cy="1228725"/>
            <a:chOff x="5899011" y="1044725"/>
            <a:chExt cx="4836922" cy="1228051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1465408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Information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2" name="Slide Number Placeholder 3">
            <a:extLst>
              <a:ext uri="{FF2B5EF4-FFF2-40B4-BE49-F238E27FC236}">
                <a16:creationId xmlns="" xmlns:a16="http://schemas.microsoft.com/office/drawing/2014/main" id="{D2E32491-CD0B-684C-A080-E48FB69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16</a:t>
            </a:fld>
            <a:endParaRPr lang="en-GB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16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8434" name="Picture 2" descr="Learning And Development Knowledge Series: Innovations in Training and  Development, ETHR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2090057"/>
            <a:ext cx="2917117" cy="218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1559844"/>
            <a:ext cx="5181600" cy="2057400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/>
              <a:t>Military H</a:t>
            </a:r>
            <a:r>
              <a:rPr lang="en-ZA" sz="2000" dirty="0" err="1" smtClean="0"/>
              <a:t>ospitals</a:t>
            </a:r>
            <a:r>
              <a:rPr lang="en-ZA" sz="2000" dirty="0" smtClean="0"/>
              <a:t> lag </a:t>
            </a:r>
            <a:r>
              <a:rPr lang="en-ZA" sz="2000" dirty="0"/>
              <a:t>behind </a:t>
            </a:r>
            <a:r>
              <a:rPr lang="en-ZA" sz="2000" dirty="0" smtClean="0"/>
              <a:t>in technology compared </a:t>
            </a:r>
            <a:r>
              <a:rPr lang="en-ZA" sz="2000" dirty="0"/>
              <a:t>to the other public hospitals </a:t>
            </a:r>
            <a:endParaRPr lang="en-ZA" sz="2000" dirty="0" smtClean="0"/>
          </a:p>
          <a:p>
            <a:pPr algn="just">
              <a:defRPr/>
            </a:pPr>
            <a:r>
              <a:rPr lang="en-US" sz="2000" dirty="0" smtClean="0"/>
              <a:t>Current </a:t>
            </a:r>
            <a:r>
              <a:rPr lang="en-US" sz="2000" dirty="0"/>
              <a:t>healthcare infrastructure still functions in silos, with various legacy devices limiting functionality and interoperability with new technology and </a:t>
            </a:r>
            <a:r>
              <a:rPr lang="en-US" sz="2000" dirty="0" smtClean="0"/>
              <a:t>applications</a:t>
            </a:r>
            <a:endParaRPr lang="en-ZA" altLang="en-US" sz="16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ZA" altLang="en-US" sz="1600" dirty="0"/>
          </a:p>
        </p:txBody>
      </p:sp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1383915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Technology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2" name="Slide Number Placeholder 3">
            <a:extLst>
              <a:ext uri="{FF2B5EF4-FFF2-40B4-BE49-F238E27FC236}">
                <a16:creationId xmlns="" xmlns:a16="http://schemas.microsoft.com/office/drawing/2014/main" id="{D2E32491-CD0B-684C-A080-E48FB69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17</a:t>
            </a:fld>
            <a:endParaRPr lang="en-GB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17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sp>
        <p:nvSpPr>
          <p:cNvPr id="2" name="AutoShape 4" descr="Old, Brutal Surgeries Inspire Elegant Modern Devices | WIR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ow breakthrough surgical device transformed 14-year-old Aliya's 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9" y="2035630"/>
            <a:ext cx="3984171" cy="26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0" y="0"/>
            <a:ext cx="4837112" cy="1153886"/>
            <a:chOff x="5899011" y="1044725"/>
            <a:chExt cx="4836922" cy="1228051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718502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Legal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2" name="Slide Number Placeholder 3">
            <a:extLst>
              <a:ext uri="{FF2B5EF4-FFF2-40B4-BE49-F238E27FC236}">
                <a16:creationId xmlns="" xmlns:a16="http://schemas.microsoft.com/office/drawing/2014/main" id="{D2E32491-CD0B-684C-A080-E48FB69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18</a:t>
            </a:fld>
            <a:endParaRPr lang="en-GB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18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pic>
        <p:nvPicPr>
          <p:cNvPr id="7174" name="Picture 6" descr="Doctors and Lawyers - Part I: The Similarities | 3 Geeks and a Law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1" y="1545772"/>
            <a:ext cx="2612571" cy="26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-1" y="1546551"/>
            <a:ext cx="6814457" cy="273153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1800" dirty="0"/>
              <a:t>Department </a:t>
            </a:r>
            <a:r>
              <a:rPr lang="en-US" sz="1800" dirty="0" smtClean="0"/>
              <a:t>looses millions annually </a:t>
            </a:r>
            <a:r>
              <a:rPr lang="en-US" sz="1800" dirty="0"/>
              <a:t>due to medical </a:t>
            </a:r>
            <a:r>
              <a:rPr lang="en-US" sz="1800" dirty="0" smtClean="0"/>
              <a:t>malpractice/negligence</a:t>
            </a:r>
          </a:p>
          <a:p>
            <a:pPr lvl="1" algn="just">
              <a:defRPr/>
            </a:pPr>
            <a:r>
              <a:rPr lang="en-US" sz="1800" dirty="0" smtClean="0"/>
              <a:t>Claims </a:t>
            </a:r>
            <a:r>
              <a:rPr lang="en-US" sz="1800" dirty="0"/>
              <a:t>are driven by the quality of healthcare services and clinical </a:t>
            </a:r>
            <a:r>
              <a:rPr lang="en-US" sz="1800" dirty="0" smtClean="0"/>
              <a:t>errors</a:t>
            </a:r>
          </a:p>
          <a:p>
            <a:pPr lvl="1" algn="just">
              <a:defRPr/>
            </a:pPr>
            <a:r>
              <a:rPr lang="en-US" sz="1800" dirty="0" smtClean="0"/>
              <a:t>Patients </a:t>
            </a:r>
            <a:r>
              <a:rPr lang="en-US" sz="1800" dirty="0"/>
              <a:t>are having higher </a:t>
            </a:r>
            <a:r>
              <a:rPr lang="en-US" sz="1800" dirty="0" smtClean="0"/>
              <a:t>expectations</a:t>
            </a:r>
          </a:p>
          <a:p>
            <a:pPr lvl="1" algn="just">
              <a:defRPr/>
            </a:pPr>
            <a:r>
              <a:rPr lang="en-US" sz="1800" dirty="0" smtClean="0"/>
              <a:t>Patients </a:t>
            </a:r>
            <a:r>
              <a:rPr lang="en-US" sz="1800" dirty="0"/>
              <a:t>being more aware of their rights or as a consequence of older equipment and </a:t>
            </a:r>
            <a:r>
              <a:rPr lang="en-US" sz="1800" dirty="0" smtClean="0"/>
              <a:t>understaffing </a:t>
            </a:r>
          </a:p>
          <a:p>
            <a:pPr algn="just">
              <a:defRPr/>
            </a:pPr>
            <a:r>
              <a:rPr lang="en-US" sz="1800" dirty="0" smtClean="0"/>
              <a:t>Money </a:t>
            </a:r>
            <a:r>
              <a:rPr lang="en-US" sz="1800" dirty="0"/>
              <a:t>spent on these claims is money </a:t>
            </a:r>
            <a:r>
              <a:rPr lang="en-US" sz="1800" dirty="0" smtClean="0"/>
              <a:t>that could be spent </a:t>
            </a:r>
            <a:r>
              <a:rPr lang="en-US" sz="1800" dirty="0"/>
              <a:t>on essential healthcare </a:t>
            </a:r>
            <a:r>
              <a:rPr lang="en-US" sz="1800" dirty="0" smtClean="0"/>
              <a:t>priorities</a:t>
            </a:r>
            <a:endParaRPr lang="en-GB" altLang="en-US" sz="1600" baseline="30000" dirty="0" smtClean="0"/>
          </a:p>
          <a:p>
            <a:pPr lvl="1" eaLnBrk="1" hangingPunct="1">
              <a:defRPr/>
            </a:pPr>
            <a:endParaRPr lang="en-ZA" altLang="en-US" sz="16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ZA" altLang="en-US" sz="1600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53BC261-D9A2-4443-8F50-4C4270E6753E}"/>
              </a:ext>
            </a:extLst>
          </p:cNvPr>
          <p:cNvCxnSpPr/>
          <p:nvPr/>
        </p:nvCxnSpPr>
        <p:spPr>
          <a:xfrm>
            <a:off x="1061826" y="1149524"/>
            <a:ext cx="0" cy="4369777"/>
          </a:xfrm>
          <a:prstGeom prst="line">
            <a:avLst/>
          </a:prstGeom>
          <a:ln w="38100">
            <a:solidFill>
              <a:srgbClr val="CB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5C23E92-6BD8-1443-9EE5-4D7A8B53EEC5}"/>
              </a:ext>
            </a:extLst>
          </p:cNvPr>
          <p:cNvSpPr/>
          <p:nvPr/>
        </p:nvSpPr>
        <p:spPr>
          <a:xfrm>
            <a:off x="1019732" y="1083324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5A5C9E7-0402-A440-AB58-BBB464C32DB6}"/>
              </a:ext>
            </a:extLst>
          </p:cNvPr>
          <p:cNvSpPr/>
          <p:nvPr/>
        </p:nvSpPr>
        <p:spPr>
          <a:xfrm>
            <a:off x="1019731" y="1524649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4E5B03B-A5EE-DA49-B185-B1BD3BEB685C}"/>
              </a:ext>
            </a:extLst>
          </p:cNvPr>
          <p:cNvSpPr/>
          <p:nvPr/>
        </p:nvSpPr>
        <p:spPr>
          <a:xfrm>
            <a:off x="1019730" y="1965974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E992F97-DAF2-634D-8545-103D24D46C9F}"/>
              </a:ext>
            </a:extLst>
          </p:cNvPr>
          <p:cNvSpPr/>
          <p:nvPr/>
        </p:nvSpPr>
        <p:spPr>
          <a:xfrm>
            <a:off x="1019729" y="2407299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C1EAA88-D208-5144-979D-948C6475CA59}"/>
              </a:ext>
            </a:extLst>
          </p:cNvPr>
          <p:cNvSpPr/>
          <p:nvPr/>
        </p:nvSpPr>
        <p:spPr>
          <a:xfrm>
            <a:off x="1019728" y="2848624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9DF3F15-F87D-ED43-BBD1-CE8799330707}"/>
              </a:ext>
            </a:extLst>
          </p:cNvPr>
          <p:cNvSpPr/>
          <p:nvPr/>
        </p:nvSpPr>
        <p:spPr>
          <a:xfrm>
            <a:off x="1019727" y="3289949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8F9858C-615B-0242-8CF5-962B463CCC02}"/>
              </a:ext>
            </a:extLst>
          </p:cNvPr>
          <p:cNvSpPr/>
          <p:nvPr/>
        </p:nvSpPr>
        <p:spPr>
          <a:xfrm>
            <a:off x="1019726" y="3731274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BED78FF-F2DF-D549-A568-A070CA10EA2C}"/>
              </a:ext>
            </a:extLst>
          </p:cNvPr>
          <p:cNvSpPr/>
          <p:nvPr/>
        </p:nvSpPr>
        <p:spPr>
          <a:xfrm>
            <a:off x="1019725" y="4172599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3FE0EAE-DA14-6E4E-9C83-44D42F08F903}"/>
              </a:ext>
            </a:extLst>
          </p:cNvPr>
          <p:cNvSpPr/>
          <p:nvPr/>
        </p:nvSpPr>
        <p:spPr>
          <a:xfrm>
            <a:off x="1019724" y="4613924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C86FCB0-88DA-744F-BC7A-6AF0B343B292}"/>
              </a:ext>
            </a:extLst>
          </p:cNvPr>
          <p:cNvSpPr/>
          <p:nvPr/>
        </p:nvSpPr>
        <p:spPr>
          <a:xfrm>
            <a:off x="1019723" y="5055249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3AE9A24-89CF-D947-9ABD-8178B61E19B4}"/>
              </a:ext>
            </a:extLst>
          </p:cNvPr>
          <p:cNvSpPr/>
          <p:nvPr/>
        </p:nvSpPr>
        <p:spPr>
          <a:xfrm>
            <a:off x="1019722" y="5496574"/>
            <a:ext cx="79131" cy="79131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B0B7FC-5B6C-5148-8F9F-D4495164F6C8}"/>
              </a:ext>
            </a:extLst>
          </p:cNvPr>
          <p:cNvGrpSpPr/>
          <p:nvPr/>
        </p:nvGrpSpPr>
        <p:grpSpPr>
          <a:xfrm rot="5400000">
            <a:off x="4095611" y="2409013"/>
            <a:ext cx="179699" cy="6174642"/>
            <a:chOff x="3356190" y="22891"/>
            <a:chExt cx="179699" cy="617464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5950BD1-A788-864F-9A58-B9B01888F7EF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rot="16200000" flipH="1" flipV="1">
              <a:off x="272038" y="3107043"/>
              <a:ext cx="6174642" cy="6338"/>
            </a:xfrm>
            <a:prstGeom prst="line">
              <a:avLst/>
            </a:prstGeom>
            <a:ln w="38100">
              <a:solidFill>
                <a:srgbClr val="CBC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CA9803D-7E91-5044-B1E5-75B381371680}"/>
                </a:ext>
              </a:extLst>
            </p:cNvPr>
            <p:cNvSpPr/>
            <p:nvPr/>
          </p:nvSpPr>
          <p:spPr>
            <a:xfrm>
              <a:off x="3451015" y="2664616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9993AA25-6E72-294F-A754-61E6C0130D53}"/>
                </a:ext>
              </a:extLst>
            </p:cNvPr>
            <p:cNvSpPr/>
            <p:nvPr/>
          </p:nvSpPr>
          <p:spPr>
            <a:xfrm>
              <a:off x="3444833" y="3548055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AAA07D3-334A-1C49-B103-B56DAD2DF8CE}"/>
                </a:ext>
              </a:extLst>
            </p:cNvPr>
            <p:cNvSpPr/>
            <p:nvPr/>
          </p:nvSpPr>
          <p:spPr>
            <a:xfrm>
              <a:off x="3444834" y="4424776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FF1E74F-6D15-BF43-8EF5-6FE43C923A06}"/>
                </a:ext>
              </a:extLst>
            </p:cNvPr>
            <p:cNvSpPr/>
            <p:nvPr/>
          </p:nvSpPr>
          <p:spPr>
            <a:xfrm>
              <a:off x="3456758" y="5306169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630A842-406E-2C4E-ACCD-F8F8C1BAE46D}"/>
              </a:ext>
            </a:extLst>
          </p:cNvPr>
          <p:cNvGrpSpPr/>
          <p:nvPr/>
        </p:nvGrpSpPr>
        <p:grpSpPr>
          <a:xfrm rot="5400000">
            <a:off x="6315620" y="4613912"/>
            <a:ext cx="79135" cy="1844431"/>
            <a:chOff x="3552570" y="4036645"/>
            <a:chExt cx="79135" cy="184443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2273CCBF-7856-C742-BD59-29D190DD6E23}"/>
                </a:ext>
              </a:extLst>
            </p:cNvPr>
            <p:cNvSpPr/>
            <p:nvPr/>
          </p:nvSpPr>
          <p:spPr>
            <a:xfrm>
              <a:off x="3552574" y="4036645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6989B12C-8956-D446-8C14-4EACC3EE5E15}"/>
                </a:ext>
              </a:extLst>
            </p:cNvPr>
            <p:cNvSpPr/>
            <p:nvPr/>
          </p:nvSpPr>
          <p:spPr>
            <a:xfrm>
              <a:off x="3552572" y="4919295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363382E0-0D25-7B47-B0A2-109230DBAA08}"/>
                </a:ext>
              </a:extLst>
            </p:cNvPr>
            <p:cNvSpPr/>
            <p:nvPr/>
          </p:nvSpPr>
          <p:spPr>
            <a:xfrm>
              <a:off x="3552570" y="5801945"/>
              <a:ext cx="79131" cy="79131"/>
            </a:xfrm>
            <a:prstGeom prst="ellipse">
              <a:avLst/>
            </a:prstGeom>
            <a:solidFill>
              <a:srgbClr val="CBCBCB"/>
            </a:solidFill>
            <a:ln>
              <a:solidFill>
                <a:srgbClr val="CBCB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3BC1FE32-941C-DE4D-8F10-BC809C75047A}"/>
              </a:ext>
            </a:extLst>
          </p:cNvPr>
          <p:cNvCxnSpPr>
            <a:cxnSpLocks/>
          </p:cNvCxnSpPr>
          <p:nvPr/>
        </p:nvCxnSpPr>
        <p:spPr>
          <a:xfrm>
            <a:off x="1945992" y="1083324"/>
            <a:ext cx="0" cy="4423728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F4BEB54-F66A-0248-A3F2-FDA7BC51779B}"/>
              </a:ext>
            </a:extLst>
          </p:cNvPr>
          <p:cNvCxnSpPr>
            <a:cxnSpLocks/>
          </p:cNvCxnSpPr>
          <p:nvPr/>
        </p:nvCxnSpPr>
        <p:spPr>
          <a:xfrm>
            <a:off x="2832674" y="1083324"/>
            <a:ext cx="0" cy="4423728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72D296C3-43AD-1D41-A067-D855BAE3DDB4}"/>
              </a:ext>
            </a:extLst>
          </p:cNvPr>
          <p:cNvCxnSpPr>
            <a:cxnSpLocks/>
          </p:cNvCxnSpPr>
          <p:nvPr/>
        </p:nvCxnSpPr>
        <p:spPr>
          <a:xfrm>
            <a:off x="3710478" y="1083324"/>
            <a:ext cx="0" cy="4423728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A19EAF81-B719-BF42-8E73-9CD429C59D45}"/>
              </a:ext>
            </a:extLst>
          </p:cNvPr>
          <p:cNvCxnSpPr>
            <a:cxnSpLocks/>
            <a:endCxn id="125" idx="0"/>
          </p:cNvCxnSpPr>
          <p:nvPr/>
        </p:nvCxnSpPr>
        <p:spPr>
          <a:xfrm>
            <a:off x="4588282" y="1083324"/>
            <a:ext cx="10668" cy="4296171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84F0C440-2067-A54A-ACC0-44B1C62A2A47}"/>
              </a:ext>
            </a:extLst>
          </p:cNvPr>
          <p:cNvCxnSpPr>
            <a:cxnSpLocks/>
          </p:cNvCxnSpPr>
          <p:nvPr/>
        </p:nvCxnSpPr>
        <p:spPr>
          <a:xfrm>
            <a:off x="5474964" y="1083324"/>
            <a:ext cx="0" cy="4423728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73ED750-87FD-8A44-A548-640954C26BCE}"/>
              </a:ext>
            </a:extLst>
          </p:cNvPr>
          <p:cNvCxnSpPr>
            <a:cxnSpLocks/>
          </p:cNvCxnSpPr>
          <p:nvPr/>
        </p:nvCxnSpPr>
        <p:spPr>
          <a:xfrm>
            <a:off x="6352768" y="1083324"/>
            <a:ext cx="0" cy="4423728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8E76D3E9-BB8E-4745-9D34-5598F8C35677}"/>
              </a:ext>
            </a:extLst>
          </p:cNvPr>
          <p:cNvCxnSpPr>
            <a:cxnSpLocks/>
          </p:cNvCxnSpPr>
          <p:nvPr/>
        </p:nvCxnSpPr>
        <p:spPr>
          <a:xfrm>
            <a:off x="7248328" y="1159526"/>
            <a:ext cx="0" cy="4423728"/>
          </a:xfrm>
          <a:prstGeom prst="line">
            <a:avLst/>
          </a:prstGeom>
          <a:ln w="19050">
            <a:solidFill>
              <a:srgbClr val="CBCB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A4DCF33-3FB7-D242-924D-14B7A92FEBC9}"/>
              </a:ext>
            </a:extLst>
          </p:cNvPr>
          <p:cNvSpPr txBox="1"/>
          <p:nvPr/>
        </p:nvSpPr>
        <p:spPr>
          <a:xfrm>
            <a:off x="1627635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FY10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7178278-DD75-474E-A1A5-1056B1F58AA8}"/>
              </a:ext>
            </a:extLst>
          </p:cNvPr>
          <p:cNvSpPr txBox="1"/>
          <p:nvPr/>
        </p:nvSpPr>
        <p:spPr>
          <a:xfrm>
            <a:off x="2499499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FY14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B59F69D-9D60-0E43-AE3E-E51C76CF2151}"/>
              </a:ext>
            </a:extLst>
          </p:cNvPr>
          <p:cNvSpPr txBox="1"/>
          <p:nvPr/>
        </p:nvSpPr>
        <p:spPr>
          <a:xfrm>
            <a:off x="3371363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FY16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35DA3E4-765A-6A41-AF2B-807B37DC1361}"/>
              </a:ext>
            </a:extLst>
          </p:cNvPr>
          <p:cNvSpPr txBox="1"/>
          <p:nvPr/>
        </p:nvSpPr>
        <p:spPr>
          <a:xfrm>
            <a:off x="4243227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FY18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B466C48-2967-DF47-98BE-39FFDBBB8D90}"/>
              </a:ext>
            </a:extLst>
          </p:cNvPr>
          <p:cNvSpPr txBox="1"/>
          <p:nvPr/>
        </p:nvSpPr>
        <p:spPr>
          <a:xfrm>
            <a:off x="5115091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FY20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AFFC2E4-D901-834E-950E-F7C9BEF514CD}"/>
              </a:ext>
            </a:extLst>
          </p:cNvPr>
          <p:cNvSpPr txBox="1"/>
          <p:nvPr/>
        </p:nvSpPr>
        <p:spPr>
          <a:xfrm>
            <a:off x="5986955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FY22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A856CD5-FE08-1741-B565-9912012CE713}"/>
              </a:ext>
            </a:extLst>
          </p:cNvPr>
          <p:cNvSpPr txBox="1"/>
          <p:nvPr/>
        </p:nvSpPr>
        <p:spPr>
          <a:xfrm>
            <a:off x="6858819" y="555887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FY24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F27EF8F-704F-2A4E-A7F3-B7D135625D2E}"/>
              </a:ext>
            </a:extLst>
          </p:cNvPr>
          <p:cNvSpPr txBox="1"/>
          <p:nvPr/>
        </p:nvSpPr>
        <p:spPr>
          <a:xfrm>
            <a:off x="907731" y="55588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246127C-2C29-A240-954F-CDE8B5A023B5}"/>
              </a:ext>
            </a:extLst>
          </p:cNvPr>
          <p:cNvSpPr txBox="1"/>
          <p:nvPr/>
        </p:nvSpPr>
        <p:spPr>
          <a:xfrm>
            <a:off x="630290" y="49101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2B440B5-7A24-FB48-8B33-69C85C806F56}"/>
              </a:ext>
            </a:extLst>
          </p:cNvPr>
          <p:cNvSpPr txBox="1"/>
          <p:nvPr/>
        </p:nvSpPr>
        <p:spPr>
          <a:xfrm>
            <a:off x="536095" y="44639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FF05A85-4DE5-CB4B-9578-13BD33AA6A48}"/>
              </a:ext>
            </a:extLst>
          </p:cNvPr>
          <p:cNvSpPr txBox="1"/>
          <p:nvPr/>
        </p:nvSpPr>
        <p:spPr>
          <a:xfrm>
            <a:off x="533741" y="40274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56C18F9-43E1-2846-B794-C9C3923EFD40}"/>
              </a:ext>
            </a:extLst>
          </p:cNvPr>
          <p:cNvSpPr txBox="1"/>
          <p:nvPr/>
        </p:nvSpPr>
        <p:spPr>
          <a:xfrm>
            <a:off x="531387" y="35909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17BED9C-97F8-7D43-AD4D-F3BCBA5F926E}"/>
              </a:ext>
            </a:extLst>
          </p:cNvPr>
          <p:cNvSpPr txBox="1"/>
          <p:nvPr/>
        </p:nvSpPr>
        <p:spPr>
          <a:xfrm>
            <a:off x="529033" y="31456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54D0AD5-FEB6-5144-848E-E8CF0BE41680}"/>
              </a:ext>
            </a:extLst>
          </p:cNvPr>
          <p:cNvSpPr txBox="1"/>
          <p:nvPr/>
        </p:nvSpPr>
        <p:spPr>
          <a:xfrm>
            <a:off x="526679" y="27002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84F7AC9-D623-9B40-A0B7-EF72A69919EF}"/>
              </a:ext>
            </a:extLst>
          </p:cNvPr>
          <p:cNvSpPr txBox="1"/>
          <p:nvPr/>
        </p:nvSpPr>
        <p:spPr>
          <a:xfrm>
            <a:off x="524325" y="22726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7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E60E4A0-A134-8D43-BA1E-068DFA7926E1}"/>
              </a:ext>
            </a:extLst>
          </p:cNvPr>
          <p:cNvSpPr txBox="1"/>
          <p:nvPr/>
        </p:nvSpPr>
        <p:spPr>
          <a:xfrm>
            <a:off x="521971" y="18094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8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2A2BB2A-F77F-7945-8A10-69119BE88AE0}"/>
              </a:ext>
            </a:extLst>
          </p:cNvPr>
          <p:cNvSpPr txBox="1"/>
          <p:nvPr/>
        </p:nvSpPr>
        <p:spPr>
          <a:xfrm>
            <a:off x="519617" y="13818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9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7AD60023-A46A-D84E-AE9B-43A9FB70543C}"/>
              </a:ext>
            </a:extLst>
          </p:cNvPr>
          <p:cNvSpPr txBox="1"/>
          <p:nvPr/>
        </p:nvSpPr>
        <p:spPr>
          <a:xfrm>
            <a:off x="520894" y="936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0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884BDFF8-8AFE-2942-9797-9FEAB9FA19EC}"/>
              </a:ext>
            </a:extLst>
          </p:cNvPr>
          <p:cNvCxnSpPr>
            <a:cxnSpLocks/>
            <a:endCxn id="102" idx="5"/>
          </p:cNvCxnSpPr>
          <p:nvPr/>
        </p:nvCxnSpPr>
        <p:spPr>
          <a:xfrm flipV="1">
            <a:off x="1077686" y="1137936"/>
            <a:ext cx="6198619" cy="19753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39134926-2275-C747-AD4F-941F7077BB77}"/>
              </a:ext>
            </a:extLst>
          </p:cNvPr>
          <p:cNvCxnSpPr>
            <a:cxnSpLocks/>
          </p:cNvCxnSpPr>
          <p:nvPr/>
        </p:nvCxnSpPr>
        <p:spPr>
          <a:xfrm flipV="1">
            <a:off x="1091230" y="3494314"/>
            <a:ext cx="6506999" cy="5960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33D461D0-DCE8-604F-9E9E-94BB926E4390}"/>
              </a:ext>
            </a:extLst>
          </p:cNvPr>
          <p:cNvCxnSpPr>
            <a:cxnSpLocks/>
            <a:endCxn id="132" idx="1"/>
          </p:cNvCxnSpPr>
          <p:nvPr/>
        </p:nvCxnSpPr>
        <p:spPr>
          <a:xfrm flipV="1">
            <a:off x="1077685" y="4453768"/>
            <a:ext cx="6350373" cy="29240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56C69068-0802-6840-BFE5-C24FB0028B26}"/>
              </a:ext>
            </a:extLst>
          </p:cNvPr>
          <p:cNvCxnSpPr>
            <a:cxnSpLocks/>
          </p:cNvCxnSpPr>
          <p:nvPr/>
        </p:nvCxnSpPr>
        <p:spPr>
          <a:xfrm>
            <a:off x="1058574" y="5033235"/>
            <a:ext cx="883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C61FE7AF-844D-6D47-A97A-67E4FC8CBE09}"/>
              </a:ext>
            </a:extLst>
          </p:cNvPr>
          <p:cNvCxnSpPr>
            <a:cxnSpLocks/>
          </p:cNvCxnSpPr>
          <p:nvPr/>
        </p:nvCxnSpPr>
        <p:spPr>
          <a:xfrm>
            <a:off x="1950749" y="5028179"/>
            <a:ext cx="854753" cy="3736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CB394ED4-D517-A04B-8F37-2785494C6DCA}"/>
              </a:ext>
            </a:extLst>
          </p:cNvPr>
          <p:cNvCxnSpPr>
            <a:cxnSpLocks/>
          </p:cNvCxnSpPr>
          <p:nvPr/>
        </p:nvCxnSpPr>
        <p:spPr>
          <a:xfrm>
            <a:off x="2806464" y="5418471"/>
            <a:ext cx="46890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EDFECBC3-EC7C-8E40-AB89-F89D636CBADA}"/>
              </a:ext>
            </a:extLst>
          </p:cNvPr>
          <p:cNvSpPr/>
          <p:nvPr/>
        </p:nvSpPr>
        <p:spPr>
          <a:xfrm>
            <a:off x="1906425" y="2798121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A38B9A0E-8273-4C42-A74B-23ECC6F048FA}"/>
              </a:ext>
            </a:extLst>
          </p:cNvPr>
          <p:cNvSpPr/>
          <p:nvPr/>
        </p:nvSpPr>
        <p:spPr>
          <a:xfrm>
            <a:off x="2799568" y="2524682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1C2AB76D-3A33-1749-9BA7-9F2899F62075}"/>
              </a:ext>
            </a:extLst>
          </p:cNvPr>
          <p:cNvSpPr/>
          <p:nvPr/>
        </p:nvSpPr>
        <p:spPr>
          <a:xfrm>
            <a:off x="3686139" y="2164556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A05DDF2-0995-EB42-A1DB-E9D6B87DAA27}"/>
              </a:ext>
            </a:extLst>
          </p:cNvPr>
          <p:cNvSpPr/>
          <p:nvPr/>
        </p:nvSpPr>
        <p:spPr>
          <a:xfrm>
            <a:off x="4553162" y="1792887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7FABE25C-C7C7-3847-BA04-65D337683843}"/>
              </a:ext>
            </a:extLst>
          </p:cNvPr>
          <p:cNvSpPr/>
          <p:nvPr/>
        </p:nvSpPr>
        <p:spPr>
          <a:xfrm>
            <a:off x="5432971" y="1448947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DE2D0D1B-FF74-B348-9359-7B7E7BEABCB0}"/>
              </a:ext>
            </a:extLst>
          </p:cNvPr>
          <p:cNvSpPr/>
          <p:nvPr/>
        </p:nvSpPr>
        <p:spPr>
          <a:xfrm>
            <a:off x="6315622" y="1396863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1B8EAB68-CFCE-BB4B-AC4F-1815AE2087B0}"/>
              </a:ext>
            </a:extLst>
          </p:cNvPr>
          <p:cNvSpPr/>
          <p:nvPr/>
        </p:nvSpPr>
        <p:spPr>
          <a:xfrm>
            <a:off x="7208762" y="1070393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C8D54A6E-3C79-3941-8D5A-9E5F44A8166B}"/>
              </a:ext>
            </a:extLst>
          </p:cNvPr>
          <p:cNvSpPr/>
          <p:nvPr/>
        </p:nvSpPr>
        <p:spPr>
          <a:xfrm>
            <a:off x="1019008" y="3093094"/>
            <a:ext cx="79131" cy="791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2E340F6C-A95F-0743-B347-AE97FADD7C21}"/>
              </a:ext>
            </a:extLst>
          </p:cNvPr>
          <p:cNvSpPr/>
          <p:nvPr/>
        </p:nvSpPr>
        <p:spPr>
          <a:xfrm>
            <a:off x="1047975" y="4065359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BD3D24D7-6151-964F-AF27-090B59D2D491}"/>
              </a:ext>
            </a:extLst>
          </p:cNvPr>
          <p:cNvSpPr/>
          <p:nvPr/>
        </p:nvSpPr>
        <p:spPr>
          <a:xfrm>
            <a:off x="1926575" y="3984361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1089AC5A-58B1-784F-B455-DA681B7A99EC}"/>
              </a:ext>
            </a:extLst>
          </p:cNvPr>
          <p:cNvSpPr/>
          <p:nvPr/>
        </p:nvSpPr>
        <p:spPr>
          <a:xfrm>
            <a:off x="2792927" y="2825671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xmlns="" id="{AFE1AEE5-239C-0E41-AA9A-410C3C3E48D5}"/>
              </a:ext>
            </a:extLst>
          </p:cNvPr>
          <p:cNvSpPr/>
          <p:nvPr/>
        </p:nvSpPr>
        <p:spPr>
          <a:xfrm>
            <a:off x="3674701" y="2766441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08EBB36F-610E-3A42-B48C-434928A8D49C}"/>
              </a:ext>
            </a:extLst>
          </p:cNvPr>
          <p:cNvSpPr/>
          <p:nvPr/>
        </p:nvSpPr>
        <p:spPr>
          <a:xfrm>
            <a:off x="4546950" y="2707211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03DCC937-2F41-9D4D-9416-815AF7D179D2}"/>
              </a:ext>
            </a:extLst>
          </p:cNvPr>
          <p:cNvSpPr/>
          <p:nvPr/>
        </p:nvSpPr>
        <p:spPr>
          <a:xfrm>
            <a:off x="5435074" y="2641631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F0F608D3-CD91-E347-801E-3D65460F72A0}"/>
              </a:ext>
            </a:extLst>
          </p:cNvPr>
          <p:cNvSpPr/>
          <p:nvPr/>
        </p:nvSpPr>
        <p:spPr>
          <a:xfrm>
            <a:off x="6323198" y="2585576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DD96E40D-7AC7-ED45-A680-1C389CD68FC3}"/>
              </a:ext>
            </a:extLst>
          </p:cNvPr>
          <p:cNvSpPr/>
          <p:nvPr/>
        </p:nvSpPr>
        <p:spPr>
          <a:xfrm>
            <a:off x="7220847" y="3484288"/>
            <a:ext cx="79131" cy="79131"/>
          </a:xfrm>
          <a:prstGeom prst="ellipse">
            <a:avLst/>
          </a:prstGeom>
          <a:solidFill>
            <a:srgbClr val="4372C5"/>
          </a:solidFill>
          <a:ln>
            <a:solidFill>
              <a:srgbClr val="43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669393E9-78A7-C24B-B182-056E5AD39278}"/>
              </a:ext>
            </a:extLst>
          </p:cNvPr>
          <p:cNvSpPr/>
          <p:nvPr/>
        </p:nvSpPr>
        <p:spPr>
          <a:xfrm>
            <a:off x="1019722" y="4696138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0543DD6C-5BB2-8C41-BCE4-1F341BB89CCC}"/>
              </a:ext>
            </a:extLst>
          </p:cNvPr>
          <p:cNvSpPr/>
          <p:nvPr/>
        </p:nvSpPr>
        <p:spPr>
          <a:xfrm>
            <a:off x="1964799" y="4663476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99EDFB93-9ACA-5C4D-90F0-B9413263C2FB}"/>
              </a:ext>
            </a:extLst>
          </p:cNvPr>
          <p:cNvSpPr/>
          <p:nvPr/>
        </p:nvSpPr>
        <p:spPr>
          <a:xfrm>
            <a:off x="2791503" y="4060728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0655BD86-D88B-B846-9108-18365F46C0DF}"/>
              </a:ext>
            </a:extLst>
          </p:cNvPr>
          <p:cNvSpPr/>
          <p:nvPr/>
        </p:nvSpPr>
        <p:spPr>
          <a:xfrm>
            <a:off x="3672651" y="4061217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B946D6CC-27B0-7A4F-82EB-9D395AAB999F}"/>
              </a:ext>
            </a:extLst>
          </p:cNvPr>
          <p:cNvSpPr/>
          <p:nvPr/>
        </p:nvSpPr>
        <p:spPr>
          <a:xfrm>
            <a:off x="4555167" y="4044479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691CAF60-FDC5-BB40-AE81-D60C4F6F49A0}"/>
              </a:ext>
            </a:extLst>
          </p:cNvPr>
          <p:cNvSpPr/>
          <p:nvPr/>
        </p:nvSpPr>
        <p:spPr>
          <a:xfrm>
            <a:off x="5432971" y="4040538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4ED3549E-647C-6B40-9D3A-B474050F5192}"/>
              </a:ext>
            </a:extLst>
          </p:cNvPr>
          <p:cNvSpPr/>
          <p:nvPr/>
        </p:nvSpPr>
        <p:spPr>
          <a:xfrm>
            <a:off x="6322080" y="4030179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D3D9CE9F-98E4-EC46-9B22-06E4406621F3}"/>
              </a:ext>
            </a:extLst>
          </p:cNvPr>
          <p:cNvSpPr/>
          <p:nvPr/>
        </p:nvSpPr>
        <p:spPr>
          <a:xfrm>
            <a:off x="7217856" y="4215242"/>
            <a:ext cx="79131" cy="79131"/>
          </a:xfrm>
          <a:prstGeom prst="ellipse">
            <a:avLst/>
          </a:prstGeom>
          <a:solidFill>
            <a:srgbClr val="6FAD46"/>
          </a:solidFill>
          <a:ln>
            <a:solidFill>
              <a:srgbClr val="6F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2B17E89F-7A62-E84C-9A70-91B82AEFB3FF}"/>
              </a:ext>
            </a:extLst>
          </p:cNvPr>
          <p:cNvSpPr/>
          <p:nvPr/>
        </p:nvSpPr>
        <p:spPr>
          <a:xfrm>
            <a:off x="1019961" y="4993669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706E7A30-F17D-A347-9C99-3E1BD03B13B1}"/>
              </a:ext>
            </a:extLst>
          </p:cNvPr>
          <p:cNvSpPr/>
          <p:nvPr/>
        </p:nvSpPr>
        <p:spPr>
          <a:xfrm>
            <a:off x="1910373" y="4982367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84D28228-0EB6-E74F-9C93-BAD25507CF50}"/>
              </a:ext>
            </a:extLst>
          </p:cNvPr>
          <p:cNvSpPr/>
          <p:nvPr/>
        </p:nvSpPr>
        <p:spPr>
          <a:xfrm>
            <a:off x="2793914" y="5377549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20FAA837-4A08-EF42-8BAC-BB9D95BAD3A7}"/>
              </a:ext>
            </a:extLst>
          </p:cNvPr>
          <p:cNvSpPr/>
          <p:nvPr/>
        </p:nvSpPr>
        <p:spPr>
          <a:xfrm>
            <a:off x="3676649" y="5378522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E2E88C5A-142B-B441-B3AA-C5B0AA9A5830}"/>
              </a:ext>
            </a:extLst>
          </p:cNvPr>
          <p:cNvSpPr/>
          <p:nvPr/>
        </p:nvSpPr>
        <p:spPr>
          <a:xfrm>
            <a:off x="4559384" y="5379495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250E754A-19C6-C34A-AAD2-D94D99612D02}"/>
              </a:ext>
            </a:extLst>
          </p:cNvPr>
          <p:cNvSpPr/>
          <p:nvPr/>
        </p:nvSpPr>
        <p:spPr>
          <a:xfrm>
            <a:off x="5442119" y="5380468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04396771-4BDF-AC41-82C1-E8BB44BE0008}"/>
              </a:ext>
            </a:extLst>
          </p:cNvPr>
          <p:cNvSpPr/>
          <p:nvPr/>
        </p:nvSpPr>
        <p:spPr>
          <a:xfrm>
            <a:off x="6324854" y="5381441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657049F1-2748-1E46-8D48-462C1861A26D}"/>
              </a:ext>
            </a:extLst>
          </p:cNvPr>
          <p:cNvSpPr/>
          <p:nvPr/>
        </p:nvSpPr>
        <p:spPr>
          <a:xfrm>
            <a:off x="7207589" y="5382414"/>
            <a:ext cx="79131" cy="79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E0418112-82AD-304C-AE4B-2F5FA5AA8EA1}"/>
              </a:ext>
            </a:extLst>
          </p:cNvPr>
          <p:cNvSpPr txBox="1"/>
          <p:nvPr/>
        </p:nvSpPr>
        <p:spPr>
          <a:xfrm>
            <a:off x="7299978" y="683875"/>
            <a:ext cx="1582765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Full Cost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R9 619 274 000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R5 525 626 536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582EA37-94B6-594A-8B24-9EF6FC46B255}"/>
              </a:ext>
            </a:extLst>
          </p:cNvPr>
          <p:cNvSpPr txBox="1"/>
          <p:nvPr/>
        </p:nvSpPr>
        <p:spPr>
          <a:xfrm>
            <a:off x="7580460" y="2819514"/>
            <a:ext cx="1476454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HR</a:t>
            </a:r>
          </a:p>
          <a:p>
            <a:pPr algn="ctr"/>
            <a:r>
              <a:rPr lang="en-ZA" sz="1400" b="1" dirty="0" smtClean="0">
                <a:solidFill>
                  <a:srgbClr val="FF0000"/>
                </a:solidFill>
                <a:latin typeface="+mn-lt"/>
              </a:rPr>
              <a:t>R6 </a:t>
            </a:r>
            <a:r>
              <a:rPr lang="en-ZA" sz="1400" b="1" dirty="0">
                <a:solidFill>
                  <a:srgbClr val="FF0000"/>
                </a:solidFill>
                <a:latin typeface="+mn-lt"/>
              </a:rPr>
              <a:t>365 776 706</a:t>
            </a:r>
          </a:p>
          <a:p>
            <a:pPr algn="ctr"/>
            <a:r>
              <a:rPr lang="en-ZA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R3 998 500 </a:t>
            </a:r>
            <a:r>
              <a:rPr lang="en-ZA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921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373FED3-9729-3143-80F1-8B7D276FDC00}"/>
              </a:ext>
            </a:extLst>
          </p:cNvPr>
          <p:cNvSpPr txBox="1"/>
          <p:nvPr/>
        </p:nvSpPr>
        <p:spPr>
          <a:xfrm>
            <a:off x="7428058" y="4084436"/>
            <a:ext cx="1563541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Operating</a:t>
            </a:r>
          </a:p>
          <a:p>
            <a:pPr algn="ctr"/>
            <a:r>
              <a:rPr lang="en-ZA" sz="1400" b="1" dirty="0" smtClean="0">
                <a:solidFill>
                  <a:srgbClr val="FF0000"/>
                </a:solidFill>
                <a:latin typeface="+mn-lt"/>
              </a:rPr>
              <a:t>R2 713 597 261</a:t>
            </a:r>
            <a:endParaRPr lang="en-ZA" sz="14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ZA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R1 527 125 097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0B0AA835-8E31-E840-854F-B95C8E8A7DE9}"/>
              </a:ext>
            </a:extLst>
          </p:cNvPr>
          <p:cNvSpPr txBox="1"/>
          <p:nvPr/>
        </p:nvSpPr>
        <p:spPr>
          <a:xfrm>
            <a:off x="7484616" y="5232448"/>
            <a:ext cx="1199367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Capital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A1D1E69D-2DC9-1F47-AA4A-8B143E32D973}"/>
              </a:ext>
            </a:extLst>
          </p:cNvPr>
          <p:cNvSpPr/>
          <p:nvPr/>
        </p:nvSpPr>
        <p:spPr>
          <a:xfrm>
            <a:off x="2391130" y="5067985"/>
            <a:ext cx="870048" cy="856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C176D9D-1B45-D647-97D3-023E2B65F873}"/>
              </a:ext>
            </a:extLst>
          </p:cNvPr>
          <p:cNvSpPr txBox="1"/>
          <p:nvPr/>
        </p:nvSpPr>
        <p:spPr>
          <a:xfrm>
            <a:off x="6378331" y="927747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2600"/>
                </a:solidFill>
                <a:latin typeface="+mn-lt"/>
              </a:rPr>
              <a:t>-</a:t>
            </a:r>
            <a:r>
              <a:rPr lang="en-GB" sz="1400" b="1" dirty="0" err="1">
                <a:solidFill>
                  <a:srgbClr val="FF2600"/>
                </a:solidFill>
                <a:latin typeface="+mn-lt"/>
              </a:rPr>
              <a:t>Rbn</a:t>
            </a:r>
            <a:r>
              <a:rPr lang="en-GB" sz="1400" b="1" dirty="0">
                <a:solidFill>
                  <a:srgbClr val="FF2600"/>
                </a:solidFill>
                <a:latin typeface="+mn-lt"/>
              </a:rPr>
              <a:t> </a:t>
            </a:r>
            <a:r>
              <a:rPr lang="en-GB" sz="1400" b="1" dirty="0" smtClean="0">
                <a:solidFill>
                  <a:srgbClr val="FF2600"/>
                </a:solidFill>
                <a:latin typeface="+mn-lt"/>
              </a:rPr>
              <a:t>4.1</a:t>
            </a:r>
            <a:endParaRPr lang="en-GB" sz="1400" b="1" dirty="0">
              <a:solidFill>
                <a:srgbClr val="FF2600"/>
              </a:solidFill>
              <a:latin typeface="+mn-lt"/>
            </a:endParaRPr>
          </a:p>
        </p:txBody>
      </p:sp>
      <p:sp>
        <p:nvSpPr>
          <p:cNvPr id="143" name="Explosion 2 142">
            <a:extLst>
              <a:ext uri="{FF2B5EF4-FFF2-40B4-BE49-F238E27FC236}">
                <a16:creationId xmlns:a16="http://schemas.microsoft.com/office/drawing/2014/main" xmlns="" id="{35F295A6-7D53-0843-BA17-8B4B26C7CB77}"/>
              </a:ext>
            </a:extLst>
          </p:cNvPr>
          <p:cNvSpPr/>
          <p:nvPr/>
        </p:nvSpPr>
        <p:spPr>
          <a:xfrm>
            <a:off x="2079171" y="1317170"/>
            <a:ext cx="5889172" cy="3995285"/>
          </a:xfrm>
          <a:prstGeom prst="irregularSeal2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Medical Inflation?</a:t>
            </a:r>
            <a:endParaRPr lang="en-US" sz="2000" b="1" dirty="0"/>
          </a:p>
          <a:p>
            <a:pPr algn="ctr"/>
            <a:r>
              <a:rPr lang="en-US" sz="2000" b="1" dirty="0" smtClean="0"/>
              <a:t>Quality Health Care?</a:t>
            </a:r>
            <a:endParaRPr lang="en-US" sz="2000" b="1" dirty="0"/>
          </a:p>
          <a:p>
            <a:pPr algn="ctr"/>
            <a:r>
              <a:rPr lang="en-US" sz="2000" b="1" dirty="0"/>
              <a:t>Technology?</a:t>
            </a:r>
          </a:p>
          <a:p>
            <a:pPr algn="ctr"/>
            <a:r>
              <a:rPr lang="en-US" sz="2000" b="1" dirty="0"/>
              <a:t>Sustainment</a:t>
            </a:r>
            <a:r>
              <a:rPr lang="en-US" sz="2000" b="1" dirty="0" smtClean="0"/>
              <a:t>?</a:t>
            </a:r>
          </a:p>
          <a:p>
            <a:pPr algn="ctr"/>
            <a:r>
              <a:rPr lang="en-US" sz="2000" b="1" dirty="0" smtClean="0"/>
              <a:t>Facilities?</a:t>
            </a:r>
          </a:p>
          <a:p>
            <a:pPr algn="ctr"/>
            <a:r>
              <a:rPr lang="en-US" sz="2000" b="1" dirty="0" smtClean="0"/>
              <a:t>Incentives for HCPs</a:t>
            </a:r>
            <a:endParaRPr lang="en-US" sz="2000" b="1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D6DDE5AF-DA43-654A-BDB9-0C4C3DDBF839}"/>
              </a:ext>
            </a:extLst>
          </p:cNvPr>
          <p:cNvSpPr txBox="1"/>
          <p:nvPr/>
        </p:nvSpPr>
        <p:spPr>
          <a:xfrm>
            <a:off x="1055717" y="2404509"/>
            <a:ext cx="815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Full </a:t>
            </a:r>
            <a:r>
              <a:rPr lang="en-US" sz="1400" b="1" dirty="0">
                <a:solidFill>
                  <a:srgbClr val="FF0000"/>
                </a:solidFill>
                <a:latin typeface="+mn-lt"/>
              </a:rPr>
              <a:t>Cost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47A29EDD-60A7-3E4A-AD6B-85D0AB6CD79F}"/>
              </a:ext>
            </a:extLst>
          </p:cNvPr>
          <p:cNvSpPr txBox="1"/>
          <p:nvPr/>
        </p:nvSpPr>
        <p:spPr>
          <a:xfrm>
            <a:off x="994207" y="3715336"/>
            <a:ext cx="105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372C5"/>
                </a:solidFill>
                <a:latin typeface="+mn-lt"/>
              </a:rPr>
              <a:t>COE Budget</a:t>
            </a:r>
            <a:endParaRPr lang="en-US" sz="1400" b="1" dirty="0">
              <a:solidFill>
                <a:srgbClr val="4372C5"/>
              </a:solidFill>
              <a:latin typeface="+mn-lt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5E5D0516-5501-C943-9292-925E095D7C97}"/>
              </a:ext>
            </a:extLst>
          </p:cNvPr>
          <p:cNvSpPr txBox="1"/>
          <p:nvPr/>
        </p:nvSpPr>
        <p:spPr>
          <a:xfrm>
            <a:off x="1046172" y="4461629"/>
            <a:ext cx="970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6FAD46"/>
                </a:solidFill>
                <a:latin typeface="+mn-lt"/>
              </a:rPr>
              <a:t>Op Budget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FA03FF57-5398-0D4C-8FC5-41FC57973289}"/>
              </a:ext>
            </a:extLst>
          </p:cNvPr>
          <p:cNvSpPr txBox="1"/>
          <p:nvPr/>
        </p:nvSpPr>
        <p:spPr>
          <a:xfrm>
            <a:off x="1067769" y="5029024"/>
            <a:ext cx="1022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Cap Budget</a:t>
            </a:r>
          </a:p>
        </p:txBody>
      </p:sp>
      <p:pic>
        <p:nvPicPr>
          <p:cNvPr id="12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972"/>
            <a:ext cx="483711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Rectangle 11"/>
          <p:cNvSpPr>
            <a:spLocks noChangeArrowheads="1"/>
          </p:cNvSpPr>
          <p:nvPr/>
        </p:nvSpPr>
        <p:spPr bwMode="auto">
          <a:xfrm>
            <a:off x="1650052" y="255619"/>
            <a:ext cx="9249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Budget</a:t>
            </a:r>
            <a:endParaRPr lang="en-ZA" altLang="en-US" sz="2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114" y="-1"/>
            <a:ext cx="735906" cy="642258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1208314" y="825267"/>
            <a:ext cx="149134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600" b="1" dirty="0" smtClean="0">
                <a:solidFill>
                  <a:srgbClr val="FF0000"/>
                </a:solidFill>
                <a:latin typeface="+mn-lt"/>
              </a:rPr>
              <a:t>R9 619 274 538</a:t>
            </a:r>
          </a:p>
          <a:p>
            <a:pPr algn="ctr"/>
            <a:r>
              <a:rPr lang="en-ZA" sz="1600" b="1" dirty="0">
                <a:solidFill>
                  <a:srgbClr val="00B050"/>
                </a:solidFill>
                <a:latin typeface="+mn-lt"/>
              </a:rPr>
              <a:t>R5 525 626 </a:t>
            </a:r>
            <a:r>
              <a:rPr lang="en-ZA" sz="1600" b="1" dirty="0" smtClean="0">
                <a:solidFill>
                  <a:srgbClr val="00B050"/>
                </a:solidFill>
                <a:latin typeface="+mn-lt"/>
              </a:rPr>
              <a:t>000</a:t>
            </a:r>
            <a:endParaRPr lang="en-ZA" sz="1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884715" y="923237"/>
            <a:ext cx="62048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FF0000"/>
                </a:solidFill>
                <a:latin typeface="+mn-lt"/>
              </a:rPr>
              <a:t>57%</a:t>
            </a:r>
          </a:p>
        </p:txBody>
      </p:sp>
      <p:sp>
        <p:nvSpPr>
          <p:cNvPr id="139" name="Right Brace 138"/>
          <p:cNvSpPr/>
          <p:nvPr/>
        </p:nvSpPr>
        <p:spPr>
          <a:xfrm>
            <a:off x="2623459" y="936171"/>
            <a:ext cx="185056" cy="3592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19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sp>
        <p:nvSpPr>
          <p:cNvPr id="14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4008" y="105535"/>
            <a:ext cx="8532440" cy="627738"/>
          </a:xfrm>
        </p:spPr>
        <p:txBody>
          <a:bodyPr/>
          <a:lstStyle/>
          <a:p>
            <a:pPr algn="ctr" eaLnBrk="1" hangingPunct="1"/>
            <a:r>
              <a:rPr lang="en-GB" sz="3200" dirty="0" smtClean="0">
                <a:latin typeface="+mn-lt"/>
                <a:cs typeface="Arial" panose="020B0604020202020204" pitchFamily="34" charset="0"/>
              </a:rPr>
              <a:t>Aim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78D3D5-E9A1-25F0-F2F6-16470E18B4C4}"/>
              </a:ext>
            </a:extLst>
          </p:cNvPr>
          <p:cNvSpPr txBox="1"/>
          <p:nvPr/>
        </p:nvSpPr>
        <p:spPr>
          <a:xfrm>
            <a:off x="0" y="2042484"/>
            <a:ext cx="89807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Brief the </a:t>
            </a:r>
            <a:r>
              <a:rPr lang="en-US" sz="2800" dirty="0" smtClean="0">
                <a:latin typeface="+mn-lt"/>
              </a:rPr>
              <a:t>Joint </a:t>
            </a:r>
            <a:r>
              <a:rPr lang="en-US" sz="2800" dirty="0">
                <a:latin typeface="+mn-lt"/>
              </a:rPr>
              <a:t>Standing Committee on Defence (JSCD) on </a:t>
            </a:r>
            <a:r>
              <a:rPr lang="en-US" sz="2800" dirty="0" smtClean="0">
                <a:latin typeface="+mn-lt"/>
              </a:rPr>
              <a:t>the SAMHS Requirements for Improving the Capacity and Capabilities at Military Hospitals, Including Needs and Expected Costs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F5442FC-886F-0E46-841F-AB9C604AB45E}"/>
              </a:ext>
            </a:extLst>
          </p:cNvPr>
          <p:cNvCxnSpPr>
            <a:cxnSpLocks/>
          </p:cNvCxnSpPr>
          <p:nvPr/>
        </p:nvCxnSpPr>
        <p:spPr>
          <a:xfrm>
            <a:off x="4223658" y="653143"/>
            <a:ext cx="60959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567057" y="6302828"/>
            <a:ext cx="391886" cy="3918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 smtClean="0">
                <a:solidFill>
                  <a:srgbClr val="FFFF66"/>
                </a:solidFill>
                <a:latin typeface="+mn-lt"/>
              </a:rPr>
              <a:t>2</a:t>
            </a:r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0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0" y="0"/>
            <a:ext cx="4837112" cy="1228725"/>
            <a:chOff x="5899011" y="1044725"/>
            <a:chExt cx="4836922" cy="1228051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924961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Budget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2" name="Slide Number Placeholder 3">
            <a:extLst>
              <a:ext uri="{FF2B5EF4-FFF2-40B4-BE49-F238E27FC236}">
                <a16:creationId xmlns="" xmlns:a16="http://schemas.microsoft.com/office/drawing/2014/main" id="{D2E32491-CD0B-684C-A080-E48FB69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</p:spPr>
        <p:txBody>
          <a:bodyPr/>
          <a:lstStyle/>
          <a:p>
            <a:fld id="{1E894A69-45FA-6349-B977-66F7C2D68A7D}" type="slidenum">
              <a:rPr lang="en-GB" smtClean="0"/>
              <a:t>20</a:t>
            </a:fld>
            <a:endParaRPr lang="en-GB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20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6146" name="Picture 2" descr="Low Budget Stock Illustration 144012784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8" y="1197430"/>
            <a:ext cx="1857855" cy="20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251191"/>
            <a:ext cx="65858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u="sng" dirty="0">
                <a:latin typeface="+mn-lt"/>
                <a:cs typeface="Arial" panose="020B0604020202020204" pitchFamily="34" charset="0"/>
              </a:rPr>
              <a:t>Funding Gap </a:t>
            </a:r>
            <a:r>
              <a:rPr lang="en-GB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en-ZA" sz="2000" dirty="0">
                <a:latin typeface="+mn-lt"/>
                <a:cs typeface="Arial" panose="020B0604020202020204" pitchFamily="34" charset="0"/>
              </a:rPr>
              <a:t>Underfunding at Rb4,5 )</a:t>
            </a:r>
            <a:endParaRPr lang="en-GB" sz="2000" u="sng" dirty="0">
              <a:latin typeface="+mn-lt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2000" dirty="0" smtClea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Fail </a:t>
            </a:r>
            <a:r>
              <a:rPr lang="en-US" sz="2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to account for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inflation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Population </a:t>
            </a:r>
            <a:r>
              <a:rPr lang="en-US" sz="2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growth (patient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load)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Changes </a:t>
            </a:r>
            <a:r>
              <a:rPr lang="en-GB" altLang="en-US" sz="2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 the DOD footprint (more operations</a:t>
            </a:r>
            <a:r>
              <a:rPr lang="en-GB" altLang="en-US" sz="20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GB" altLang="en-US" sz="2000" dirty="0" smtClea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ZA" sz="2000" dirty="0">
                <a:latin typeface="+mn-lt"/>
                <a:cs typeface="Arial" panose="020B0604020202020204" pitchFamily="34" charset="0"/>
              </a:rPr>
              <a:t>Impact </a:t>
            </a:r>
            <a:r>
              <a:rPr lang="en-ZA" sz="2000" dirty="0" smtClean="0">
                <a:latin typeface="+mn-lt"/>
                <a:cs typeface="Arial" panose="020B0604020202020204" pitchFamily="34" charset="0"/>
              </a:rPr>
              <a:t>on: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Arial" panose="020B0604020202020204" pitchFamily="34" charset="0"/>
              </a:rPr>
              <a:t>Squeeze on day-to-day unit combat readiness, quality of patient care and support to Services </a:t>
            </a:r>
            <a:r>
              <a:rPr lang="en-GB" sz="2000" dirty="0" smtClean="0">
                <a:latin typeface="+mn-lt"/>
                <a:cs typeface="Arial" panose="020B0604020202020204" pitchFamily="34" charset="0"/>
              </a:rPr>
              <a:t>force-preparation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ZA" sz="2000" dirty="0" smtClean="0">
                <a:latin typeface="+mn-lt"/>
                <a:cs typeface="Arial" panose="020B0604020202020204" pitchFamily="34" charset="0"/>
              </a:rPr>
              <a:t>Acquisition and retention </a:t>
            </a:r>
            <a:r>
              <a:rPr lang="en-ZA" sz="2000" dirty="0">
                <a:latin typeface="+mn-lt"/>
                <a:cs typeface="Arial" panose="020B0604020202020204" pitchFamily="34" charset="0"/>
              </a:rPr>
              <a:t>of scarce </a:t>
            </a:r>
            <a:r>
              <a:rPr lang="en-ZA" sz="2000" dirty="0" smtClean="0">
                <a:latin typeface="+mn-lt"/>
                <a:cs typeface="Arial" panose="020B0604020202020204" pitchFamily="34" charset="0"/>
              </a:rPr>
              <a:t>skills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ZA" sz="2000" dirty="0" smtClean="0">
                <a:latin typeface="+mn-lt"/>
                <a:cs typeface="Arial" panose="020B0604020202020204" pitchFamily="34" charset="0"/>
              </a:rPr>
              <a:t>Shortages of </a:t>
            </a:r>
            <a:r>
              <a:rPr lang="en-GB" sz="2000" dirty="0">
                <a:latin typeface="+mn-lt"/>
              </a:rPr>
              <a:t>Pharmaceuticals and medical </a:t>
            </a:r>
            <a:r>
              <a:rPr lang="en-GB" sz="2000" dirty="0" smtClean="0">
                <a:latin typeface="+mn-lt"/>
              </a:rPr>
              <a:t>Consumables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+mn-lt"/>
              </a:rPr>
              <a:t>Acquisition of health technology</a:t>
            </a:r>
          </a:p>
          <a:p>
            <a:pPr marL="742950" lvl="1" indent="-285750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latin typeface="+mn-lt"/>
              </a:rPr>
              <a:t>Refurbishment of facilities</a:t>
            </a:r>
            <a:endParaRPr lang="en-GB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344" y="3712029"/>
            <a:ext cx="2318656" cy="12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2552" y="0"/>
            <a:ext cx="7997825" cy="431530"/>
          </a:xfrm>
        </p:spPr>
        <p:txBody>
          <a:bodyPr/>
          <a:lstStyle/>
          <a:p>
            <a:pPr algn="ctr" eaLnBrk="1" hangingPunct="1"/>
            <a:r>
              <a:rPr lang="en-ZA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SAMHS’ Collateral </a:t>
            </a:r>
            <a:r>
              <a:rPr lang="en-Z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ZA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tility</a:t>
            </a:r>
            <a:endParaRPr lang="en-GB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19045"/>
            <a:ext cx="5344886" cy="4823811"/>
          </a:xfrm>
        </p:spPr>
        <p:txBody>
          <a:bodyPr/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r>
              <a:rPr lang="en-GB" sz="2000" b="1" dirty="0"/>
              <a:t>SAMHS contributed to </a:t>
            </a:r>
            <a:r>
              <a:rPr lang="en-GB" sz="2000" b="1" dirty="0" smtClean="0"/>
              <a:t>National </a:t>
            </a:r>
            <a:r>
              <a:rPr lang="en-GB" sz="2000" b="1" dirty="0"/>
              <a:t>Development Plan (NDP) </a:t>
            </a:r>
            <a:r>
              <a:rPr lang="en-GB" sz="2000" b="1" dirty="0" smtClean="0"/>
              <a:t>2030 - Vision </a:t>
            </a:r>
            <a:r>
              <a:rPr lang="en-GB" sz="2000" b="1" dirty="0"/>
              <a:t>for the South African health system to achieve </a:t>
            </a:r>
            <a:r>
              <a:rPr lang="en-GB" sz="2000" b="1" dirty="0" smtClean="0"/>
              <a:t>“</a:t>
            </a:r>
            <a:r>
              <a:rPr lang="en-GB" sz="2000" b="1" dirty="0"/>
              <a:t>A long and healthy life for all South </a:t>
            </a:r>
            <a:r>
              <a:rPr lang="en-GB" sz="2000" b="1" dirty="0" smtClean="0"/>
              <a:t>Africans”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Op CHARIOT - In </a:t>
            </a: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support to the Department </a:t>
            </a:r>
            <a:r>
              <a:rPr lang="en-GB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Health (DOH) during industrial action over the period 08 to 30 </a:t>
            </a:r>
            <a:r>
              <a:rPr lang="en-GB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March 2023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</a:pPr>
            <a:endParaRPr lang="en-GB" sz="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57300" lvl="2" indent="-342900" algn="just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ea typeface="Times New Roman" panose="02020603050405020304" pitchFamily="18" charset="0"/>
                <a:cs typeface="Arial" panose="020B0604020202020204" pitchFamily="34" charset="0"/>
              </a:rPr>
              <a:t>North 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West:  </a:t>
            </a:r>
            <a:r>
              <a:rPr lang="en-GB" dirty="0" err="1">
                <a:ea typeface="Times New Roman" panose="02020603050405020304" pitchFamily="18" charset="0"/>
                <a:cs typeface="Arial" panose="020B0604020202020204" pitchFamily="34" charset="0"/>
              </a:rPr>
              <a:t>Tshepong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ea typeface="Times New Roman" panose="02020603050405020304" pitchFamily="18" charset="0"/>
                <a:cs typeface="Arial" panose="020B0604020202020204" pitchFamily="34" charset="0"/>
              </a:rPr>
              <a:t>hospital</a:t>
            </a:r>
          </a:p>
          <a:p>
            <a:pPr marL="1257300" lvl="2" indent="-342900" algn="just">
              <a:spcBef>
                <a:spcPts val="0"/>
              </a:spcBef>
              <a:spcAft>
                <a:spcPts val="0"/>
              </a:spcAft>
            </a:pPr>
            <a:endParaRPr lang="en-GB" sz="80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57300" lvl="2" indent="-342900" algn="just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ea typeface="Times New Roman" panose="02020603050405020304" pitchFamily="18" charset="0"/>
                <a:cs typeface="Arial" panose="020B0604020202020204" pitchFamily="34" charset="0"/>
              </a:rPr>
              <a:t>Gauteng</a:t>
            </a:r>
          </a:p>
          <a:p>
            <a:pPr marL="1714500" lvl="3" indent="-342900" algn="just">
              <a:spcBef>
                <a:spcPts val="0"/>
              </a:spcBef>
              <a:spcAft>
                <a:spcPts val="0"/>
              </a:spcAft>
            </a:pPr>
            <a:r>
              <a:rPr lang="en-GB" sz="2000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Thelle</a:t>
            </a:r>
            <a:r>
              <a:rPr lang="en-GB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Mogoerane</a:t>
            </a:r>
            <a:r>
              <a:rPr lang="en-GB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Vosloorus</a:t>
            </a:r>
            <a:endParaRPr lang="en-GB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0" lvl="3" indent="-342900" algn="just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a typeface="Times New Roman" panose="02020603050405020304" pitchFamily="18" charset="0"/>
                <a:cs typeface="Arial" panose="020B0604020202020204" pitchFamily="34" charset="0"/>
              </a:rPr>
              <a:t>Sebokeng</a:t>
            </a: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200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0" lvl="3" indent="-342900" algn="just">
              <a:spcBef>
                <a:spcPts val="0"/>
              </a:spcBef>
              <a:spcAft>
                <a:spcPts val="0"/>
              </a:spcAft>
            </a:pPr>
            <a:endParaRPr lang="en-GB" sz="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57300" lvl="2" indent="-342900" algn="just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ea typeface="Times New Roman" panose="02020603050405020304" pitchFamily="18" charset="0"/>
                <a:cs typeface="Arial" panose="020B0604020202020204" pitchFamily="34" charset="0"/>
              </a:rPr>
              <a:t>Kwa-Zulu 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Natal</a:t>
            </a:r>
          </a:p>
          <a:p>
            <a:pPr marL="1714500" lvl="3" indent="-342900" algn="just">
              <a:spcBef>
                <a:spcPts val="0"/>
              </a:spcBef>
              <a:spcAft>
                <a:spcPts val="0"/>
              </a:spcAft>
            </a:pPr>
            <a:r>
              <a:rPr lang="en-GB" sz="2000" dirty="0" err="1">
                <a:ea typeface="Times New Roman" panose="02020603050405020304" pitchFamily="18" charset="0"/>
                <a:cs typeface="Arial" panose="020B0604020202020204" pitchFamily="34" charset="0"/>
              </a:rPr>
              <a:t>KwaDabeka</a:t>
            </a: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 Clinic, </a:t>
            </a:r>
            <a:r>
              <a:rPr lang="en-GB" sz="2000" dirty="0" err="1">
                <a:ea typeface="Times New Roman" panose="02020603050405020304" pitchFamily="18" charset="0"/>
                <a:cs typeface="Arial" panose="020B0604020202020204" pitchFamily="34" charset="0"/>
              </a:rPr>
              <a:t>KwaMashu</a:t>
            </a: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 Community Hospital and </a:t>
            </a:r>
            <a:r>
              <a:rPr lang="en-GB" sz="2000" dirty="0" err="1">
                <a:ea typeface="Times New Roman" panose="02020603050405020304" pitchFamily="18" charset="0"/>
                <a:cs typeface="Arial" panose="020B0604020202020204" pitchFamily="34" charset="0"/>
              </a:rPr>
              <a:t>Northdale</a:t>
            </a:r>
            <a:r>
              <a:rPr lang="en-GB" sz="20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Hospital</a:t>
            </a:r>
            <a:endParaRPr lang="en-ZA" sz="2000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15143"/>
            <a:ext cx="4648200" cy="368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21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2743198" y="446315"/>
            <a:ext cx="3374573" cy="1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2552" y="0"/>
            <a:ext cx="7997825" cy="431530"/>
          </a:xfrm>
        </p:spPr>
        <p:txBody>
          <a:bodyPr/>
          <a:lstStyle/>
          <a:p>
            <a:pPr algn="ctr" eaLnBrk="1" hangingPunct="1"/>
            <a:r>
              <a:rPr lang="en-ZA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SAMHS’ Collateral </a:t>
            </a:r>
            <a:r>
              <a:rPr lang="en-Z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ZA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tility</a:t>
            </a:r>
            <a:endParaRPr lang="en-GB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58532"/>
            <a:ext cx="9056914" cy="3996498"/>
          </a:xfrm>
        </p:spPr>
        <p:txBody>
          <a:bodyPr/>
          <a:lstStyle/>
          <a:p>
            <a:pPr algn="just">
              <a:defRPr/>
            </a:pPr>
            <a:r>
              <a:rPr lang="en-US" sz="2200" dirty="0" smtClean="0">
                <a:cs typeface="Arial" panose="020B0604020202020204" pitchFamily="34" charset="0"/>
              </a:rPr>
              <a:t>Project OWETHU - </a:t>
            </a:r>
            <a:r>
              <a:rPr lang="en-US" sz="2200" dirty="0">
                <a:cs typeface="Arial" panose="020B0604020202020204" pitchFamily="34" charset="0"/>
              </a:rPr>
              <a:t>SAMHS’ Armed Forces </a:t>
            </a:r>
            <a:r>
              <a:rPr lang="en-US" sz="2200" dirty="0" smtClean="0">
                <a:cs typeface="Arial" panose="020B0604020202020204" pitchFamily="34" charset="0"/>
              </a:rPr>
              <a:t>Event Community Outreach Project ( </a:t>
            </a:r>
            <a:r>
              <a:rPr lang="en-US" sz="2200" dirty="0">
                <a:cs typeface="Arial" panose="020B0604020202020204" pitchFamily="34" charset="0"/>
              </a:rPr>
              <a:t>02 - 22 Feb </a:t>
            </a:r>
            <a:r>
              <a:rPr lang="en-US" sz="2200" dirty="0" smtClean="0">
                <a:cs typeface="Arial" panose="020B0604020202020204" pitchFamily="34" charset="0"/>
              </a:rPr>
              <a:t>2023)</a:t>
            </a:r>
            <a:endParaRPr lang="en-US" sz="2200" dirty="0">
              <a:cs typeface="Arial" panose="020B0604020202020204" pitchFamily="34" charset="0"/>
            </a:endParaRPr>
          </a:p>
          <a:p>
            <a:pPr lvl="1" algn="just">
              <a:defRPr/>
            </a:pPr>
            <a:r>
              <a:rPr lang="en-ZA" sz="2200" dirty="0" smtClean="0">
                <a:cs typeface="Arial" panose="020B0604020202020204" pitchFamily="34" charset="0"/>
              </a:rPr>
              <a:t>Eshowe </a:t>
            </a:r>
            <a:r>
              <a:rPr lang="en-ZA" sz="2200" dirty="0">
                <a:cs typeface="Arial" panose="020B0604020202020204" pitchFamily="34" charset="0"/>
              </a:rPr>
              <a:t>District Hospital, </a:t>
            </a:r>
            <a:r>
              <a:rPr lang="en-ZA" sz="2200" dirty="0" err="1">
                <a:cs typeface="Arial" panose="020B0604020202020204" pitchFamily="34" charset="0"/>
              </a:rPr>
              <a:t>KwaMsane</a:t>
            </a:r>
            <a:r>
              <a:rPr lang="en-ZA" sz="2200" dirty="0">
                <a:cs typeface="Arial" panose="020B0604020202020204" pitchFamily="34" charset="0"/>
              </a:rPr>
              <a:t> Clinic and 18 villages in and around </a:t>
            </a:r>
            <a:r>
              <a:rPr lang="en-ZA" sz="2200" dirty="0" smtClean="0">
                <a:cs typeface="Arial" panose="020B0604020202020204" pitchFamily="34" charset="0"/>
              </a:rPr>
              <a:t>Eshowe</a:t>
            </a:r>
            <a:endParaRPr lang="en-US" sz="2200" dirty="0" smtClean="0">
              <a:cs typeface="Arial" panose="020B0604020202020204" pitchFamily="34" charset="0"/>
            </a:endParaRPr>
          </a:p>
          <a:p>
            <a:pPr lvl="1" algn="just">
              <a:defRPr/>
            </a:pPr>
            <a:r>
              <a:rPr lang="en-ZA" sz="2200" b="1" dirty="0" smtClean="0">
                <a:cs typeface="Arial" panose="020B0604020202020204" pitchFamily="34" charset="0"/>
              </a:rPr>
              <a:t>17 </a:t>
            </a:r>
            <a:r>
              <a:rPr lang="en-ZA" sz="2200" b="1" dirty="0">
                <a:cs typeface="Arial" panose="020B0604020202020204" pitchFamily="34" charset="0"/>
              </a:rPr>
              <a:t>662 </a:t>
            </a:r>
            <a:r>
              <a:rPr lang="en-ZA" sz="2200" dirty="0">
                <a:cs typeface="Arial" panose="020B0604020202020204" pitchFamily="34" charset="0"/>
              </a:rPr>
              <a:t>Health Care </a:t>
            </a:r>
            <a:r>
              <a:rPr lang="en-ZA" sz="2200" dirty="0" smtClean="0">
                <a:cs typeface="Arial" panose="020B0604020202020204" pitchFamily="34" charset="0"/>
              </a:rPr>
              <a:t>Activities</a:t>
            </a:r>
          </a:p>
          <a:p>
            <a:pPr lvl="2" algn="just">
              <a:defRPr/>
            </a:pPr>
            <a:r>
              <a:rPr lang="en-ZA" sz="2200" dirty="0" smtClean="0">
                <a:cs typeface="Arial" panose="020B0604020202020204" pitchFamily="34" charset="0"/>
              </a:rPr>
              <a:t>Oral Health: 1 084</a:t>
            </a:r>
            <a:r>
              <a:rPr lang="en-ZA" sz="2200" b="1" dirty="0" smtClean="0">
                <a:cs typeface="Arial" panose="020B0604020202020204" pitchFamily="34" charset="0"/>
              </a:rPr>
              <a:t> </a:t>
            </a:r>
            <a:r>
              <a:rPr lang="en-ZA" sz="2200" dirty="0" smtClean="0">
                <a:cs typeface="Arial" panose="020B0604020202020204" pitchFamily="34" charset="0"/>
              </a:rPr>
              <a:t>(</a:t>
            </a:r>
            <a:r>
              <a:rPr lang="en-ZA" sz="2200" dirty="0">
                <a:cs typeface="Arial" panose="020B0604020202020204" pitchFamily="34" charset="0"/>
              </a:rPr>
              <a:t>Oral health </a:t>
            </a:r>
            <a:r>
              <a:rPr lang="en-ZA" sz="2200" dirty="0" smtClean="0">
                <a:cs typeface="Arial" panose="020B0604020202020204" pitchFamily="34" charset="0"/>
              </a:rPr>
              <a:t>screenings, </a:t>
            </a:r>
            <a:r>
              <a:rPr lang="en-ZA" sz="2200" dirty="0">
                <a:cs typeface="Arial" panose="020B0604020202020204" pitchFamily="34" charset="0"/>
              </a:rPr>
              <a:t>partial plastic/acrylic </a:t>
            </a:r>
            <a:r>
              <a:rPr lang="en-ZA" sz="2200" dirty="0" smtClean="0">
                <a:cs typeface="Arial" panose="020B0604020202020204" pitchFamily="34" charset="0"/>
              </a:rPr>
              <a:t>dentures, prosthodontic, </a:t>
            </a:r>
            <a:r>
              <a:rPr lang="en-ZA" sz="2200" dirty="0"/>
              <a:t>oral health treatment, septic socket treatment, fillings, root canal Treatment, dental extraction, scaling and </a:t>
            </a:r>
            <a:r>
              <a:rPr lang="en-ZA" sz="2200" dirty="0" smtClean="0"/>
              <a:t>polishing)</a:t>
            </a:r>
            <a:endParaRPr lang="en-ZA" sz="2200" dirty="0" smtClean="0">
              <a:cs typeface="Arial" panose="020B0604020202020204" pitchFamily="34" charset="0"/>
            </a:endParaRPr>
          </a:p>
          <a:p>
            <a:pPr lvl="2" algn="just"/>
            <a:r>
              <a:rPr lang="en-ZA" sz="2200" dirty="0" smtClean="0">
                <a:cs typeface="Arial" panose="020B0604020202020204" pitchFamily="34" charset="0"/>
              </a:rPr>
              <a:t>Animal Health: 4 011 (</a:t>
            </a:r>
            <a:r>
              <a:rPr lang="en-US" sz="2200" dirty="0"/>
              <a:t>Rabies canine inoculations, r</a:t>
            </a:r>
            <a:r>
              <a:rPr lang="en-ZA" sz="2200" dirty="0" err="1"/>
              <a:t>abies</a:t>
            </a:r>
            <a:r>
              <a:rPr lang="en-ZA" sz="2200" dirty="0"/>
              <a:t> cats inoculations , </a:t>
            </a:r>
            <a:r>
              <a:rPr lang="en-ZA" sz="2200" dirty="0" smtClean="0"/>
              <a:t>female </a:t>
            </a:r>
            <a:r>
              <a:rPr lang="en-ZA" sz="2200" dirty="0"/>
              <a:t>dog mastectomy, female dog sterilization, puppy consultation, cat consultation, </a:t>
            </a:r>
            <a:r>
              <a:rPr lang="en-ZA" sz="2200" dirty="0" err="1" smtClean="0"/>
              <a:t>etc</a:t>
            </a:r>
            <a:r>
              <a:rPr lang="en-ZA" sz="2200" dirty="0" smtClean="0"/>
              <a:t>)</a:t>
            </a:r>
            <a:endParaRPr lang="en-ZA" sz="2200" dirty="0">
              <a:cs typeface="Arial" panose="020B0604020202020204" pitchFamily="34" charset="0"/>
            </a:endParaRPr>
          </a:p>
          <a:p>
            <a:pPr algn="just"/>
            <a:endParaRPr lang="en-US" sz="1800" dirty="0">
              <a:cs typeface="Arial" panose="020B0604020202020204" pitchFamily="34" charset="0"/>
            </a:endParaRPr>
          </a:p>
          <a:p>
            <a:pPr marL="0" indent="0" algn="ctr" eaLnBrk="1" hangingPunct="1">
              <a:buClr>
                <a:srgbClr val="800000"/>
              </a:buClr>
              <a:buSzPct val="120000"/>
              <a:buNone/>
              <a:defRPr/>
            </a:pPr>
            <a:endParaRPr lang="en-ZA" sz="1800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2743198" y="446315"/>
            <a:ext cx="3374573" cy="1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22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10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2552" y="0"/>
            <a:ext cx="7997825" cy="431530"/>
          </a:xfrm>
        </p:spPr>
        <p:txBody>
          <a:bodyPr/>
          <a:lstStyle/>
          <a:p>
            <a:pPr algn="ctr" eaLnBrk="1" hangingPunct="1"/>
            <a:r>
              <a:rPr lang="en-ZA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SAMHS’ Collateral </a:t>
            </a:r>
            <a:r>
              <a:rPr lang="en-Z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ZA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tility</a:t>
            </a:r>
            <a:endParaRPr lang="en-GB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738789"/>
            <a:ext cx="8980714" cy="3996498"/>
          </a:xfrm>
        </p:spPr>
        <p:txBody>
          <a:bodyPr/>
          <a:lstStyle/>
          <a:p>
            <a:pPr algn="just"/>
            <a:r>
              <a:rPr lang="en-US" sz="2200" dirty="0">
                <a:cs typeface="Arial" panose="020B0604020202020204" pitchFamily="34" charset="0"/>
              </a:rPr>
              <a:t>Ex </a:t>
            </a:r>
            <a:r>
              <a:rPr lang="en-GB" sz="2200" dirty="0">
                <a:cs typeface="Arial" panose="020B0604020202020204" pitchFamily="34" charset="0"/>
              </a:rPr>
              <a:t>SHARED ACCORD 22 </a:t>
            </a:r>
          </a:p>
          <a:p>
            <a:pPr lvl="1" algn="just"/>
            <a:r>
              <a:rPr lang="en-GB" sz="2200" dirty="0" smtClean="0">
                <a:cs typeface="Arial" panose="020B0604020202020204" pitchFamily="34" charset="0"/>
              </a:rPr>
              <a:t>Richards Bay, </a:t>
            </a:r>
            <a:r>
              <a:rPr lang="en-GB" sz="2200" dirty="0">
                <a:cs typeface="Arial" panose="020B0604020202020204" pitchFamily="34" charset="0"/>
              </a:rPr>
              <a:t>30 Jun to 30 Jul 22 in</a:t>
            </a:r>
            <a:r>
              <a:rPr lang="en-GB" sz="2200" dirty="0" smtClean="0">
                <a:cs typeface="Arial" panose="020B0604020202020204" pitchFamily="34" charset="0"/>
              </a:rPr>
              <a:t> </a:t>
            </a:r>
            <a:endParaRPr lang="en-US" sz="2200" dirty="0">
              <a:cs typeface="Arial" panose="020B0604020202020204" pitchFamily="34" charset="0"/>
            </a:endParaRPr>
          </a:p>
          <a:p>
            <a:pPr lvl="1" algn="just"/>
            <a:r>
              <a:rPr lang="en-GB" sz="2200" dirty="0" smtClean="0">
                <a:cs typeface="Arial" panose="020B0604020202020204" pitchFamily="34" charset="0"/>
              </a:rPr>
              <a:t>Exercise </a:t>
            </a:r>
            <a:r>
              <a:rPr lang="en-GB" sz="2200" dirty="0">
                <a:cs typeface="Arial" panose="020B0604020202020204" pitchFamily="34" charset="0"/>
              </a:rPr>
              <a:t>included an Outreach </a:t>
            </a:r>
            <a:r>
              <a:rPr lang="en-GB" sz="2200" dirty="0" smtClean="0">
                <a:cs typeface="Arial" panose="020B0604020202020204" pitchFamily="34" charset="0"/>
              </a:rPr>
              <a:t>Programme - Local Communities</a:t>
            </a:r>
            <a:endParaRPr lang="en-ZA" sz="2200" dirty="0">
              <a:cs typeface="Arial" panose="020B0604020202020204" pitchFamily="34" charset="0"/>
            </a:endParaRPr>
          </a:p>
          <a:p>
            <a:pPr algn="just"/>
            <a:r>
              <a:rPr lang="en-GB" sz="2200" dirty="0" err="1" smtClean="0">
                <a:cs typeface="Arial" panose="020B0604020202020204" pitchFamily="34" charset="0"/>
              </a:rPr>
              <a:t>Mhlathuzi</a:t>
            </a:r>
            <a:r>
              <a:rPr lang="en-GB" sz="2200" dirty="0" smtClean="0">
                <a:cs typeface="Arial" panose="020B0604020202020204" pitchFamily="34" charset="0"/>
              </a:rPr>
              <a:t> </a:t>
            </a:r>
            <a:r>
              <a:rPr lang="en-GB" sz="2200" dirty="0">
                <a:cs typeface="Arial" panose="020B0604020202020204" pitchFamily="34" charset="0"/>
              </a:rPr>
              <a:t>Municipality</a:t>
            </a:r>
          </a:p>
          <a:p>
            <a:pPr lvl="1" algn="just"/>
            <a:r>
              <a:rPr lang="en-US" sz="2200" dirty="0" err="1" smtClean="0">
                <a:cs typeface="Arial" panose="020B0604020202020204" pitchFamily="34" charset="0"/>
              </a:rPr>
              <a:t>Ntambana</a:t>
            </a:r>
            <a:r>
              <a:rPr lang="en-US" sz="2200" dirty="0">
                <a:cs typeface="Arial" panose="020B0604020202020204" pitchFamily="34" charset="0"/>
              </a:rPr>
              <a:t>, </a:t>
            </a:r>
            <a:r>
              <a:rPr lang="en-US" sz="2200" dirty="0" err="1">
                <a:cs typeface="Arial" panose="020B0604020202020204" pitchFamily="34" charset="0"/>
              </a:rPr>
              <a:t>Madwaleni</a:t>
            </a:r>
            <a:r>
              <a:rPr lang="en-US" sz="2200" dirty="0">
                <a:cs typeface="Arial" panose="020B0604020202020204" pitchFamily="34" charset="0"/>
              </a:rPr>
              <a:t>, </a:t>
            </a:r>
            <a:r>
              <a:rPr lang="en-US" sz="2200" dirty="0" err="1">
                <a:cs typeface="Arial" panose="020B0604020202020204" pitchFamily="34" charset="0"/>
              </a:rPr>
              <a:t>Dondota</a:t>
            </a:r>
            <a:r>
              <a:rPr lang="en-US" sz="2200" dirty="0">
                <a:cs typeface="Arial" panose="020B0604020202020204" pitchFamily="34" charset="0"/>
              </a:rPr>
              <a:t>, </a:t>
            </a:r>
            <a:r>
              <a:rPr lang="en-ZA" sz="2200" dirty="0" err="1">
                <a:cs typeface="Arial" panose="020B0604020202020204" pitchFamily="34" charset="0"/>
              </a:rPr>
              <a:t>Shikishela</a:t>
            </a:r>
            <a:r>
              <a:rPr lang="en-ZA" sz="2200" dirty="0">
                <a:cs typeface="Arial" panose="020B0604020202020204" pitchFamily="34" charset="0"/>
              </a:rPr>
              <a:t>, </a:t>
            </a:r>
            <a:r>
              <a:rPr lang="en-ZA" sz="2200" dirty="0" err="1">
                <a:cs typeface="Arial" panose="020B0604020202020204" pitchFamily="34" charset="0"/>
              </a:rPr>
              <a:t>Bhekamandla</a:t>
            </a:r>
            <a:r>
              <a:rPr lang="en-ZA" sz="2200" dirty="0">
                <a:cs typeface="Arial" panose="020B0604020202020204" pitchFamily="34" charset="0"/>
              </a:rPr>
              <a:t> &amp; </a:t>
            </a:r>
            <a:r>
              <a:rPr lang="en-ZA" sz="2200" dirty="0" err="1">
                <a:cs typeface="Arial" panose="020B0604020202020204" pitchFamily="34" charset="0"/>
              </a:rPr>
              <a:t>Nqamlana</a:t>
            </a:r>
            <a:r>
              <a:rPr lang="en-ZA" sz="2200" dirty="0">
                <a:cs typeface="Arial" panose="020B0604020202020204" pitchFamily="34" charset="0"/>
              </a:rPr>
              <a:t>, </a:t>
            </a:r>
            <a:r>
              <a:rPr lang="en-ZA" sz="2200" dirty="0" err="1">
                <a:cs typeface="Arial" panose="020B0604020202020204" pitchFamily="34" charset="0"/>
              </a:rPr>
              <a:t>Mfekanyi</a:t>
            </a:r>
            <a:r>
              <a:rPr lang="en-ZA" sz="2200" dirty="0">
                <a:cs typeface="Arial" panose="020B0604020202020204" pitchFamily="34" charset="0"/>
              </a:rPr>
              <a:t> West, </a:t>
            </a:r>
            <a:r>
              <a:rPr lang="en-ZA" sz="2200" dirty="0" err="1">
                <a:cs typeface="Arial" panose="020B0604020202020204" pitchFamily="34" charset="0"/>
              </a:rPr>
              <a:t>Nhlohlweni</a:t>
            </a:r>
            <a:r>
              <a:rPr lang="en-ZA" sz="2200" dirty="0">
                <a:cs typeface="Arial" panose="020B0604020202020204" pitchFamily="34" charset="0"/>
              </a:rPr>
              <a:t>, </a:t>
            </a:r>
            <a:r>
              <a:rPr lang="en-ZA" sz="2200" dirty="0" err="1">
                <a:cs typeface="Arial" panose="020B0604020202020204" pitchFamily="34" charset="0"/>
              </a:rPr>
              <a:t>Qakweni</a:t>
            </a:r>
            <a:r>
              <a:rPr lang="en-ZA" sz="2200" dirty="0">
                <a:cs typeface="Arial" panose="020B0604020202020204" pitchFamily="34" charset="0"/>
              </a:rPr>
              <a:t>, </a:t>
            </a:r>
            <a:r>
              <a:rPr lang="en-ZA" sz="2200" dirty="0" err="1">
                <a:cs typeface="Arial" panose="020B0604020202020204" pitchFamily="34" charset="0"/>
              </a:rPr>
              <a:t>Obizo</a:t>
            </a:r>
            <a:r>
              <a:rPr lang="en-ZA" sz="2200" dirty="0">
                <a:cs typeface="Arial" panose="020B0604020202020204" pitchFamily="34" charset="0"/>
              </a:rPr>
              <a:t> and Kwa </a:t>
            </a:r>
            <a:r>
              <a:rPr lang="en-ZA" sz="2200" dirty="0" err="1">
                <a:cs typeface="Arial" panose="020B0604020202020204" pitchFamily="34" charset="0"/>
              </a:rPr>
              <a:t>Hlaza</a:t>
            </a:r>
            <a:endParaRPr lang="en-ZA" sz="2200" dirty="0">
              <a:cs typeface="Arial" panose="020B0604020202020204" pitchFamily="34" charset="0"/>
            </a:endParaRPr>
          </a:p>
          <a:p>
            <a:pPr algn="just"/>
            <a:r>
              <a:rPr lang="en-GB" sz="2200" dirty="0" smtClean="0">
                <a:cs typeface="Arial" panose="020B0604020202020204" pitchFamily="34" charset="0"/>
              </a:rPr>
              <a:t>Health </a:t>
            </a:r>
            <a:r>
              <a:rPr lang="en-GB" sz="2200" dirty="0">
                <a:cs typeface="Arial" panose="020B0604020202020204" pitchFamily="34" charset="0"/>
              </a:rPr>
              <a:t>Activities Statistics</a:t>
            </a:r>
          </a:p>
          <a:p>
            <a:pPr lvl="1" algn="just"/>
            <a:r>
              <a:rPr lang="en-GB" sz="2200" dirty="0">
                <a:cs typeface="Arial" panose="020B0604020202020204" pitchFamily="34" charset="0"/>
              </a:rPr>
              <a:t>Oral Health activities: </a:t>
            </a:r>
            <a:r>
              <a:rPr lang="en-GB" sz="2200" dirty="0" smtClean="0">
                <a:cs typeface="Arial" panose="020B0604020202020204" pitchFamily="34" charset="0"/>
              </a:rPr>
              <a:t>3 309</a:t>
            </a:r>
            <a:endParaRPr lang="en-GB" sz="2200" dirty="0">
              <a:cs typeface="Arial" panose="020B0604020202020204" pitchFamily="34" charset="0"/>
            </a:endParaRPr>
          </a:p>
          <a:p>
            <a:pPr lvl="1" algn="just"/>
            <a:r>
              <a:rPr lang="en-GB" sz="2200" dirty="0">
                <a:cs typeface="Arial" panose="020B0604020202020204" pitchFamily="34" charset="0"/>
              </a:rPr>
              <a:t>Animal Health activities: </a:t>
            </a:r>
            <a:r>
              <a:rPr lang="en-ZA" sz="2000" dirty="0"/>
              <a:t>1 045 </a:t>
            </a:r>
            <a:endParaRPr lang="en-ZA" sz="2000" dirty="0" smtClean="0"/>
          </a:p>
          <a:p>
            <a:pPr lvl="1" algn="just"/>
            <a:r>
              <a:rPr lang="en-ZA" sz="2000" dirty="0" smtClean="0">
                <a:cs typeface="Arial" panose="020B0604020202020204" pitchFamily="34" charset="0"/>
              </a:rPr>
              <a:t>Others: 1737</a:t>
            </a:r>
            <a:endParaRPr lang="en-GB" sz="2200" dirty="0">
              <a:cs typeface="Arial" panose="020B0604020202020204" pitchFamily="34" charset="0"/>
            </a:endParaRPr>
          </a:p>
          <a:p>
            <a:pPr lvl="1" algn="just"/>
            <a:r>
              <a:rPr lang="en-GB" sz="2200" dirty="0" smtClean="0">
                <a:cs typeface="Arial" panose="020B0604020202020204" pitchFamily="34" charset="0"/>
              </a:rPr>
              <a:t>Grand </a:t>
            </a:r>
            <a:r>
              <a:rPr lang="en-GB" sz="2200" dirty="0">
                <a:cs typeface="Arial" panose="020B0604020202020204" pitchFamily="34" charset="0"/>
              </a:rPr>
              <a:t>Total:  </a:t>
            </a:r>
            <a:r>
              <a:rPr lang="en-GB" sz="2200" b="1" dirty="0">
                <a:cs typeface="Arial" panose="020B0604020202020204" pitchFamily="34" charset="0"/>
              </a:rPr>
              <a:t>6 091</a:t>
            </a:r>
          </a:p>
          <a:p>
            <a:pPr marL="0" indent="0" algn="ctr" eaLnBrk="1" hangingPunct="1">
              <a:buClr>
                <a:srgbClr val="800000"/>
              </a:buClr>
              <a:buSzPct val="120000"/>
              <a:buNone/>
              <a:defRPr/>
            </a:pPr>
            <a:endParaRPr lang="en-ZA" sz="2400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23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2743198" y="457201"/>
            <a:ext cx="3374573" cy="1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2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98706"/>
            <a:ext cx="5453062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4025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Key Requirements to optimize health care:</a:t>
            </a: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Acquisition and retention of HCPs</a:t>
            </a: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Upgrading 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of military health facilities</a:t>
            </a: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Required Pharmaceutical Stock levels</a:t>
            </a: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Establishment </a:t>
            </a:r>
            <a:r>
              <a:rPr lang="en-US" sz="2000" dirty="0">
                <a:latin typeface="+mn-lt"/>
              </a:rPr>
              <a:t>of in-house </a:t>
            </a:r>
            <a:r>
              <a:rPr lang="en-US" sz="2000" dirty="0" smtClean="0">
                <a:latin typeface="+mn-lt"/>
              </a:rPr>
              <a:t>capabilities for 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and 2</a:t>
            </a:r>
            <a:r>
              <a:rPr lang="en-US" sz="2000" baseline="30000" dirty="0" smtClean="0">
                <a:latin typeface="+mn-lt"/>
              </a:rPr>
              <a:t>nd</a:t>
            </a:r>
            <a:r>
              <a:rPr lang="en-US" sz="2000" dirty="0" smtClean="0">
                <a:latin typeface="+mn-lt"/>
              </a:rPr>
              <a:t> line (Workshops/Factotums)</a:t>
            </a:r>
            <a:endParaRPr lang="en-US" sz="2000" dirty="0">
              <a:latin typeface="+mn-lt"/>
            </a:endParaRP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Medical Equipment </a:t>
            </a: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n-lt"/>
              </a:rPr>
              <a:t>Contemporary and Digital Technology</a:t>
            </a: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Electronic </a:t>
            </a:r>
            <a:r>
              <a:rPr lang="en-US" sz="2000" dirty="0" smtClean="0">
                <a:latin typeface="+mn-lt"/>
              </a:rPr>
              <a:t>Security Surveillance </a:t>
            </a:r>
            <a:r>
              <a:rPr lang="en-US" sz="2000" dirty="0">
                <a:latin typeface="+mn-lt"/>
              </a:rPr>
              <a:t>System </a:t>
            </a:r>
            <a:endParaRPr lang="en-US" sz="2000" dirty="0" smtClean="0">
              <a:latin typeface="+mn-lt"/>
            </a:endParaRPr>
          </a:p>
          <a:p>
            <a:pPr marL="914400" lvl="1" indent="-454025">
              <a:buFont typeface="Arial" panose="020B0604020202020204" pitchFamily="34" charset="0"/>
              <a:buChar char="•"/>
              <a:defRPr/>
            </a:pPr>
            <a:r>
              <a:rPr lang="en-US" sz="2000" b="1" i="1" dirty="0" smtClean="0">
                <a:latin typeface="+mn-lt"/>
              </a:rPr>
              <a:t>e</a:t>
            </a:r>
            <a:r>
              <a:rPr lang="en-US" sz="2000" dirty="0" smtClean="0">
                <a:latin typeface="+mn-lt"/>
              </a:rPr>
              <a:t>Learning and Virtual Learning</a:t>
            </a:r>
            <a:endParaRPr lang="en-ZA" sz="2000" dirty="0">
              <a:latin typeface="+mn-lt"/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4"/>
            <a:ext cx="5842972" cy="160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196994" y="498279"/>
            <a:ext cx="2447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24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Key Requirements</a:t>
            </a:r>
            <a:endParaRPr lang="en-ZA" alt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50" name="Picture 2" descr="Mandela Doctors 'Satisfied' With Progress | World News | Sky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7" y="3167743"/>
            <a:ext cx="3418113" cy="227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spitals - Ultrasig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28" y="870857"/>
            <a:ext cx="3603172" cy="22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24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00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78D3D5-E9A1-25F0-F2F6-16470E18B4C4}"/>
              </a:ext>
            </a:extLst>
          </p:cNvPr>
          <p:cNvSpPr txBox="1"/>
          <p:nvPr/>
        </p:nvSpPr>
        <p:spPr>
          <a:xfrm>
            <a:off x="580380" y="2238427"/>
            <a:ext cx="77934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+mn-lt"/>
              </a:rPr>
              <a:t>Estimate of Expenditure (</a:t>
            </a:r>
            <a:r>
              <a:rPr lang="en-GB" sz="3200" dirty="0" err="1" smtClean="0">
                <a:latin typeface="+mn-lt"/>
              </a:rPr>
              <a:t>EoE</a:t>
            </a:r>
            <a:r>
              <a:rPr lang="en-GB" sz="3200" dirty="0" smtClean="0">
                <a:latin typeface="+mn-lt"/>
              </a:rPr>
              <a:t>) f</a:t>
            </a:r>
            <a:r>
              <a:rPr lang="en-US" sz="3200" dirty="0" smtClean="0">
                <a:latin typeface="+mn-lt"/>
              </a:rPr>
              <a:t>or Investment in Initiatives of Improving the Capacity and Capabilities of Military Hospitals </a:t>
            </a:r>
          </a:p>
          <a:p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25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3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9"/>
          <p:cNvSpPr txBox="1">
            <a:spLocks/>
          </p:cNvSpPr>
          <p:nvPr/>
        </p:nvSpPr>
        <p:spPr>
          <a:xfrm>
            <a:off x="8698464" y="5713694"/>
            <a:ext cx="371787" cy="273844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05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007179" y="6399893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41173"/>
              </p:ext>
            </p:extLst>
          </p:nvPr>
        </p:nvGraphicFramePr>
        <p:xfrm>
          <a:off x="2" y="1246501"/>
          <a:ext cx="9143998" cy="39514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9598"/>
                <a:gridCol w="1110343"/>
                <a:gridCol w="936171"/>
                <a:gridCol w="1088572"/>
                <a:gridCol w="1741717"/>
                <a:gridCol w="1113183"/>
                <a:gridCol w="1272207"/>
                <a:gridCol w="1272207"/>
              </a:tblGrid>
              <a:tr h="556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 err="1">
                          <a:effectLst/>
                        </a:rPr>
                        <a:t>Ser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Facility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Medical Specialists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Nursing Officers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Medical Officers/ Dental Officers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Other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HCPs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Support Personnel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Total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60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 Mil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Hosp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15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388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-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163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233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799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2 Mil Hosp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13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72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177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305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 Mil Hosp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15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26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67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202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SAA CTC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0" marR="0" marT="0" marB="0"/>
                </a:tc>
              </a:tr>
              <a:tr h="247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Saldanha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/>
                </a:tc>
              </a:tr>
              <a:tr h="1826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Middleburg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17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Qheberha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Hoedspruit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0" marR="0" marT="0" marB="0"/>
                </a:tc>
              </a:tr>
              <a:tr h="326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</a:rPr>
                        <a:t>9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605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336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03200">
                <a:tc gridSpan="8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Totals Personnel Required:   1 </a:t>
                      </a:r>
                      <a:r>
                        <a:rPr lang="en-US" sz="1500" dirty="0" smtClean="0">
                          <a:effectLst/>
                        </a:rPr>
                        <a:t>688                                      </a:t>
                      </a:r>
                      <a:r>
                        <a:rPr lang="en-US" sz="1500" dirty="0">
                          <a:effectLst/>
                        </a:rPr>
                        <a:t>COE Estimate: </a:t>
                      </a:r>
                      <a:r>
                        <a:rPr lang="en-US" sz="1500" dirty="0" smtClean="0">
                          <a:effectLst/>
                        </a:rPr>
                        <a:t>R721 861 000,00</a:t>
                      </a:r>
                      <a:endParaRPr lang="en-US" sz="15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</a:rPr>
                        <a:t>(COE Calculation was done on current notch as on 30 April 2023</a:t>
                      </a:r>
                      <a:r>
                        <a:rPr lang="en-US" sz="1500" dirty="0" smtClean="0">
                          <a:effectLst/>
                        </a:rPr>
                        <a:t>)</a:t>
                      </a:r>
                      <a:endParaRPr lang="en-US" sz="1500" dirty="0">
                        <a:effectLst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416773" y="0"/>
            <a:ext cx="3674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+mn-lt"/>
              </a:rPr>
              <a:t>Estimate of Expenditure</a:t>
            </a:r>
            <a:endParaRPr lang="en-US" sz="28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99293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SAMHS requires capital injection to invest in initiatives to improve the capacity and capabilities of military hospitals is estimated as follows</a:t>
            </a:r>
            <a:endParaRPr lang="en-US" sz="20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26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65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/>
          <p:cNvSpPr txBox="1">
            <a:spLocks/>
          </p:cNvSpPr>
          <p:nvPr/>
        </p:nvSpPr>
        <p:spPr>
          <a:xfrm>
            <a:off x="8698464" y="5713694"/>
            <a:ext cx="371787" cy="273844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05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3007179" y="6399893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9288" y="0"/>
            <a:ext cx="3178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+mn-lt"/>
              </a:rPr>
              <a:t>Estimate of Expenditure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646353"/>
              </p:ext>
            </p:extLst>
          </p:nvPr>
        </p:nvGraphicFramePr>
        <p:xfrm>
          <a:off x="0" y="416682"/>
          <a:ext cx="9144000" cy="4977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629"/>
                <a:gridCol w="6955971"/>
                <a:gridCol w="1676400"/>
              </a:tblGrid>
              <a:tr h="3235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Ser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Operation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134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In-house capability, Factotum (Pretoria, Bloemfontein and Cape Town)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 smtClean="0">
                          <a:effectLst/>
                        </a:rPr>
                        <a:t>Rm 60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134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Ambulances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Rm100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287667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 smtClean="0">
                          <a:effectLst/>
                        </a:rPr>
                        <a:t>3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Digital Infrastructure and Medical Equipment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287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Internet connectivity and reliable bandwidth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Rm 32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287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Accessibility to eLearning networks (eLibrary)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 </a:t>
                      </a:r>
                      <a:r>
                        <a:rPr lang="en-ZA" sz="1600" dirty="0" smtClean="0">
                          <a:effectLst/>
                        </a:rPr>
                        <a:t>17,5m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575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Investment in technology platforms that put the patient at the centre of care (</a:t>
                      </a:r>
                      <a:r>
                        <a:rPr lang="en-ZA" sz="1600" b="1" i="1" dirty="0" smtClean="0">
                          <a:effectLst/>
                        </a:rPr>
                        <a:t>e</a:t>
                      </a:r>
                      <a:r>
                        <a:rPr lang="en-ZA" sz="1600" dirty="0" smtClean="0">
                          <a:effectLst/>
                        </a:rPr>
                        <a:t>Health, </a:t>
                      </a:r>
                      <a:r>
                        <a:rPr lang="en-ZA" sz="1600" b="1" i="1" dirty="0" err="1">
                          <a:effectLst/>
                        </a:rPr>
                        <a:t>m</a:t>
                      </a:r>
                      <a:r>
                        <a:rPr lang="en-ZA" sz="1600" dirty="0" err="1">
                          <a:effectLst/>
                        </a:rPr>
                        <a:t>Health</a:t>
                      </a:r>
                      <a:r>
                        <a:rPr lang="en-ZA" sz="1600" dirty="0">
                          <a:effectLst/>
                        </a:rPr>
                        <a:t>) to improve health outcomes)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Rm 120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287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</a:rPr>
                        <a:t>Medical Equipment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Rm 370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1137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Digitalisation of Records (electronic medical records and overtime management)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 Factors: </a:t>
                      </a:r>
                      <a:r>
                        <a:rPr lang="en-US" sz="1600" dirty="0" smtClean="0">
                          <a:effectLst/>
                        </a:rPr>
                        <a:t>Initial </a:t>
                      </a:r>
                      <a:r>
                        <a:rPr lang="en-US" sz="1600" dirty="0">
                          <a:effectLst/>
                        </a:rPr>
                        <a:t>system costs (hardware and software</a:t>
                      </a:r>
                      <a:r>
                        <a:rPr lang="en-US" sz="1600" dirty="0" smtClean="0">
                          <a:effectLst/>
                        </a:rPr>
                        <a:t>),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Integration </a:t>
                      </a:r>
                      <a:r>
                        <a:rPr lang="en-US" sz="1600" dirty="0">
                          <a:effectLst/>
                        </a:rPr>
                        <a:t>with other </a:t>
                      </a:r>
                      <a:r>
                        <a:rPr lang="en-US" sz="1600" dirty="0" smtClean="0">
                          <a:effectLst/>
                        </a:rPr>
                        <a:t>systems,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Data </a:t>
                      </a:r>
                      <a:r>
                        <a:rPr lang="en-US" sz="1600" dirty="0">
                          <a:effectLst/>
                        </a:rPr>
                        <a:t>storage and migration costs, including costs </a:t>
                      </a:r>
                      <a:r>
                        <a:rPr lang="en-US" sz="1600" dirty="0" smtClean="0">
                          <a:effectLst/>
                        </a:rPr>
                        <a:t>for </a:t>
                      </a:r>
                      <a:r>
                        <a:rPr lang="en-US" sz="1600" dirty="0">
                          <a:effectLst/>
                        </a:rPr>
                        <a:t>records that need to be maintained in medium </a:t>
                      </a:r>
                      <a:r>
                        <a:rPr lang="en-US" sz="1600" dirty="0" smtClean="0">
                          <a:effectLst/>
                        </a:rPr>
                        <a:t>to </a:t>
                      </a:r>
                      <a:r>
                        <a:rPr lang="en-US" sz="1600" dirty="0">
                          <a:effectLst/>
                        </a:rPr>
                        <a:t>long-term (over 10 years)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Rm 405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28766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4370" algn="ctr"/>
                          <a:tab pos="1348740" algn="r"/>
                        </a:tabLst>
                      </a:pPr>
                      <a:r>
                        <a:rPr lang="en-ZA" sz="1600" u="sng" dirty="0">
                          <a:effectLst/>
                        </a:rPr>
                        <a:t>Security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Installation of video detection and surveillance systems) can be a force multiplier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Rm 44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337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Installation of biometric system for staff and patients (Member and dependants)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</a:rPr>
                        <a:t>Rm 34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  <a:tr h="28843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effectLst/>
                        </a:rPr>
                        <a:t>TOTAL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ZA" sz="1600" b="1" dirty="0" err="1">
                          <a:effectLst/>
                        </a:rPr>
                        <a:t>Rb</a:t>
                      </a:r>
                      <a:r>
                        <a:rPr lang="en-ZA" sz="1600" b="1" dirty="0">
                          <a:effectLst/>
                        </a:rPr>
                        <a:t> 1 </a:t>
                      </a:r>
                      <a:r>
                        <a:rPr lang="en-ZA" sz="1600" b="1" dirty="0" smtClean="0">
                          <a:effectLst/>
                        </a:rPr>
                        <a:t>182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0" marB="0"/>
                </a:tc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050" y="-1"/>
            <a:ext cx="863969" cy="772887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27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77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/>
          <p:cNvSpPr txBox="1">
            <a:spLocks/>
          </p:cNvSpPr>
          <p:nvPr/>
        </p:nvSpPr>
        <p:spPr>
          <a:xfrm>
            <a:off x="8698464" y="5713694"/>
            <a:ext cx="371787" cy="273844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B8C6AD4-8977-44BB-853A-1F50AE376E81}" type="slidenum">
              <a:rPr lang="en-ZA" sz="105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28</a:t>
            </a:fld>
            <a:endParaRPr lang="en-ZA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946122"/>
            <a:ext cx="8926286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cost of resources required to improve the capacity and capabilities </a:t>
            </a:r>
            <a:r>
              <a:rPr lang="en-US" sz="2000" dirty="0" smtClean="0">
                <a:latin typeface="+mn-lt"/>
              </a:rPr>
              <a:t>of </a:t>
            </a:r>
            <a:r>
              <a:rPr lang="en-US" sz="2000" dirty="0">
                <a:latin typeface="+mn-lt"/>
              </a:rPr>
              <a:t>military hospitals is </a:t>
            </a:r>
            <a:r>
              <a:rPr lang="en-US" sz="2000" dirty="0" smtClean="0">
                <a:latin typeface="+mn-lt"/>
              </a:rPr>
              <a:t>Rb 2 707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Human </a:t>
            </a:r>
            <a:r>
              <a:rPr lang="en-US" sz="2000" dirty="0">
                <a:latin typeface="+mn-lt"/>
              </a:rPr>
              <a:t>Resources: </a:t>
            </a:r>
            <a:r>
              <a:rPr lang="en-US" sz="2000" dirty="0" smtClean="0">
                <a:latin typeface="+mn-lt"/>
              </a:rPr>
              <a:t>Rb </a:t>
            </a:r>
            <a:r>
              <a:rPr lang="en-US" sz="2000" dirty="0">
                <a:latin typeface="+mn-lt"/>
              </a:rPr>
              <a:t>1 521, 5 (</a:t>
            </a:r>
            <a:r>
              <a:rPr lang="en-US" sz="2000" dirty="0" smtClean="0">
                <a:latin typeface="+mn-lt"/>
              </a:rPr>
              <a:t>Annually)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Other </a:t>
            </a:r>
            <a:r>
              <a:rPr lang="en-US" sz="2000" dirty="0">
                <a:latin typeface="+mn-lt"/>
              </a:rPr>
              <a:t>Resources: Rb 1 </a:t>
            </a:r>
            <a:r>
              <a:rPr lang="en-US" sz="2000" dirty="0" smtClean="0">
                <a:latin typeface="+mn-lt"/>
              </a:rPr>
              <a:t>182,5 (Once-Off Capital Injection over single or multiple financial years)</a:t>
            </a:r>
            <a:endParaRPr lang="en-US" sz="2000" dirty="0">
              <a:latin typeface="+mn-lt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05796" y="133387"/>
            <a:ext cx="5613530" cy="4755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ZA" sz="3200" b="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Estimate of Expenditure</a:t>
            </a:r>
            <a:endParaRPr lang="en-ZA" sz="3200" b="0" dirty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3007179" y="6399893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28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6534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/>
          <p:cNvSpPr txBox="1">
            <a:spLocks/>
          </p:cNvSpPr>
          <p:nvPr/>
        </p:nvSpPr>
        <p:spPr>
          <a:xfrm>
            <a:off x="8698464" y="5713694"/>
            <a:ext cx="371787" cy="273844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B8C6AD4-8977-44BB-853A-1F50AE376E81}" type="slidenum">
              <a:rPr lang="en-ZA" sz="105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endParaRPr lang="en-ZA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3094"/>
            <a:ext cx="91440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key to the functionality of the military health system depends on</a:t>
            </a:r>
            <a:r>
              <a:rPr lang="en-US" sz="2000" dirty="0" smtClean="0">
                <a:latin typeface="+mn-lt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Medical </a:t>
            </a:r>
            <a:r>
              <a:rPr lang="en-US" sz="2000" dirty="0">
                <a:latin typeface="+mn-lt"/>
              </a:rPr>
              <a:t>infrastructure that is compliant with National Health Norms and Standards, </a:t>
            </a:r>
            <a:r>
              <a:rPr lang="en-US" sz="2000" dirty="0" smtClean="0">
                <a:latin typeface="+mn-lt"/>
              </a:rPr>
              <a:t>Occupational Health and Safety (OHS) </a:t>
            </a:r>
            <a:r>
              <a:rPr lang="en-US" sz="2000" dirty="0">
                <a:latin typeface="+mn-lt"/>
              </a:rPr>
              <a:t>and statutory regulations. Infrastructure that is fully maintained and managed </a:t>
            </a:r>
            <a:r>
              <a:rPr lang="en-US" sz="2000" dirty="0" smtClean="0">
                <a:latin typeface="+mn-lt"/>
              </a:rPr>
              <a:t>accordingly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Contemporary </a:t>
            </a:r>
            <a:r>
              <a:rPr lang="en-US" sz="2000" dirty="0">
                <a:latin typeface="+mn-lt"/>
              </a:rPr>
              <a:t>technology ito health informatics system and medical </a:t>
            </a:r>
            <a:r>
              <a:rPr lang="en-US" sz="2000" dirty="0" smtClean="0">
                <a:latin typeface="+mn-lt"/>
              </a:rPr>
              <a:t>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Investment </a:t>
            </a:r>
            <a:r>
              <a:rPr lang="en-US" sz="2000" dirty="0">
                <a:latin typeface="+mn-lt"/>
              </a:rPr>
              <a:t>in digital technology to improve efficiency and effectiveness of </a:t>
            </a:r>
            <a:r>
              <a:rPr lang="en-US" sz="2000" dirty="0" smtClean="0">
                <a:latin typeface="+mn-lt"/>
              </a:rPr>
              <a:t>management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Adequate</a:t>
            </a:r>
            <a:r>
              <a:rPr lang="en-US" sz="2000" dirty="0">
                <a:latin typeface="+mn-lt"/>
              </a:rPr>
              <a:t>, approximately skilled and </a:t>
            </a:r>
            <a:r>
              <a:rPr lang="en-US" sz="2000" dirty="0" smtClean="0">
                <a:latin typeface="+mn-lt"/>
              </a:rPr>
              <a:t>well-resourced HR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000" dirty="0" smtClean="0">
              <a:latin typeface="+mn-lt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Investment in </a:t>
            </a:r>
            <a:r>
              <a:rPr lang="en-US" sz="2000" dirty="0">
                <a:latin typeface="+mn-lt"/>
              </a:rPr>
              <a:t>health </a:t>
            </a:r>
            <a:r>
              <a:rPr lang="en-US" sz="2000" dirty="0" smtClean="0">
                <a:latin typeface="+mn-lt"/>
              </a:rPr>
              <a:t>infrastructure</a:t>
            </a:r>
            <a:endParaRPr lang="en-GB" sz="2000" dirty="0"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2254" y="0"/>
            <a:ext cx="5613530" cy="4755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ZA" sz="3200" b="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Concluding Remarks</a:t>
            </a:r>
            <a:endParaRPr lang="en-ZA" sz="3200" b="0" dirty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3007179" y="6399893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29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554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90097"/>
            <a:ext cx="8923663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en-GB" altLang="en-US" sz="3200" dirty="0" smtClean="0">
                <a:latin typeface="+mn-lt"/>
                <a:cs typeface="Arial" panose="020B0604020202020204" pitchFamily="34" charset="0"/>
              </a:rPr>
              <a:t>Scope and Layout</a:t>
            </a:r>
            <a:endParaRPr lang="en-GB" altLang="en-US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78D3D5-E9A1-25F0-F2F6-16470E18B4C4}"/>
              </a:ext>
            </a:extLst>
          </p:cNvPr>
          <p:cNvSpPr txBox="1"/>
          <p:nvPr/>
        </p:nvSpPr>
        <p:spPr>
          <a:xfrm>
            <a:off x="252089" y="1215170"/>
            <a:ext cx="8761281" cy="3069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4445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100"/>
              <a:buFont typeface="Wingdings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SAMHS Mandate</a:t>
            </a:r>
            <a:endParaRPr lang="en-ZA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4445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100"/>
              <a:buFont typeface="Wingdings" pitchFamily="2" charset="2"/>
              <a:buChar char="§"/>
            </a:pPr>
            <a:r>
              <a:rPr lang="en-ZA" sz="2400" u="none" strike="noStrike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Status and Requirements of Hospitals</a:t>
            </a:r>
          </a:p>
          <a:p>
            <a:pPr marL="342900" marR="4445" lvl="0" indent="-342900" algn="just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100"/>
              <a:buFont typeface="Wingdings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Estimate of Expenditure for </a:t>
            </a:r>
            <a:r>
              <a:rPr lang="en-ZA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en-ZA" sz="240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4445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100"/>
              <a:buFont typeface="Wingdings" pitchFamily="2" charset="2"/>
              <a:buChar char="§"/>
            </a:pPr>
            <a:r>
              <a:rPr lang="en-ZA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Discussions/Questions </a:t>
            </a:r>
            <a:r>
              <a:rPr lang="en-ZA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ZA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en-ZA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4445" lvl="0" indent="-342900" algn="just" fontAlgn="base">
              <a:lnSpc>
                <a:spcPct val="103000"/>
              </a:lnSpc>
              <a:spcAft>
                <a:spcPts val="25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ZA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4445" lvl="0" indent="0" algn="just" fontAlgn="base">
              <a:lnSpc>
                <a:spcPct val="103000"/>
              </a:lnSpc>
              <a:spcAft>
                <a:spcPts val="25"/>
              </a:spcAft>
              <a:buClr>
                <a:srgbClr val="000000"/>
              </a:buClr>
              <a:buSzPts val="1100"/>
              <a:buNone/>
            </a:pPr>
            <a:endParaRPr lang="en-ZA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F5442FC-886F-0E46-841F-AB9C604AB45E}"/>
              </a:ext>
            </a:extLst>
          </p:cNvPr>
          <p:cNvCxnSpPr>
            <a:cxnSpLocks/>
          </p:cNvCxnSpPr>
          <p:nvPr/>
        </p:nvCxnSpPr>
        <p:spPr>
          <a:xfrm flipV="1">
            <a:off x="3048000" y="653143"/>
            <a:ext cx="2873828" cy="1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567057" y="6302828"/>
            <a:ext cx="391886" cy="3918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 smtClean="0">
                <a:solidFill>
                  <a:srgbClr val="FFFF66"/>
                </a:solidFill>
                <a:latin typeface="+mn-lt"/>
              </a:rPr>
              <a:t>3</a:t>
            </a:r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1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/>
          <p:cNvSpPr txBox="1">
            <a:spLocks/>
          </p:cNvSpPr>
          <p:nvPr/>
        </p:nvSpPr>
        <p:spPr>
          <a:xfrm>
            <a:off x="8698464" y="5713694"/>
            <a:ext cx="371787" cy="273844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B8C6AD4-8977-44BB-853A-1F50AE376E81}" type="slidenum">
              <a:rPr lang="en-ZA" sz="105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30</a:t>
            </a:fld>
            <a:endParaRPr lang="en-ZA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64282" y="293914"/>
            <a:ext cx="6582289" cy="4755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ZA" sz="3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>Discussions/Questions / Comments</a:t>
            </a:r>
            <a:r>
              <a:rPr lang="en-ZA" sz="3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ZA" sz="3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Arial" panose="020B0604020202020204" pitchFamily="34" charset="0"/>
              </a:rPr>
            </a:br>
            <a:endParaRPr lang="en-ZA" sz="3200" b="0" dirty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3007179" y="6399893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6E1651-3F1F-8D4A-966D-959DE860E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30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8068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567057" y="6302828"/>
            <a:ext cx="391886" cy="3918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 smtClean="0">
                <a:solidFill>
                  <a:srgbClr val="FFFF66"/>
                </a:solidFill>
                <a:latin typeface="+mn-lt"/>
              </a:rPr>
              <a:t>4</a:t>
            </a:r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958943" cy="4278694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SzPct val="120000"/>
              <a:buNone/>
              <a:defRPr/>
            </a:pPr>
            <a:endParaRPr lang="en-ZA" sz="2200" u="sng" dirty="0" smtClean="0"/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SzPct val="120000"/>
              <a:buNone/>
              <a:defRPr/>
            </a:pPr>
            <a:endParaRPr lang="en-ZA" sz="2200" u="sng" dirty="0"/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endParaRPr lang="en-ZA" sz="12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r>
              <a:rPr lang="en-US" sz="2200" dirty="0">
                <a:solidFill>
                  <a:srgbClr val="000000"/>
                </a:solidFill>
              </a:rPr>
              <a:t>Defence Act and General Regulations determine: </a:t>
            </a:r>
          </a:p>
          <a:p>
            <a:pPr lvl="1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lvl="1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r>
              <a:rPr lang="en-US" sz="2200" dirty="0">
                <a:solidFill>
                  <a:srgbClr val="000000"/>
                </a:solidFill>
              </a:rPr>
              <a:t>“The SA Military Health </a:t>
            </a:r>
            <a:r>
              <a:rPr lang="en-US" sz="2200" dirty="0" smtClean="0">
                <a:solidFill>
                  <a:srgbClr val="000000"/>
                </a:solidFill>
              </a:rPr>
              <a:t>Service (SAMHS) </a:t>
            </a:r>
            <a:r>
              <a:rPr lang="en-US" sz="2200" dirty="0">
                <a:solidFill>
                  <a:srgbClr val="000000"/>
                </a:solidFill>
              </a:rPr>
              <a:t>must at all times be </a:t>
            </a:r>
            <a:r>
              <a:rPr lang="en-US" sz="2200" u="sng" dirty="0">
                <a:solidFill>
                  <a:srgbClr val="000000"/>
                </a:solidFill>
              </a:rPr>
              <a:t>structured and funded</a:t>
            </a:r>
            <a:r>
              <a:rPr lang="en-US" sz="2200" dirty="0">
                <a:solidFill>
                  <a:srgbClr val="000000"/>
                </a:solidFill>
              </a:rPr>
              <a:t> at State cost to provide an all-inclusive multi-disciplinary    health capability to the SANDF and its members: Provided that the    cost of services to serving members shall be the liability of the </a:t>
            </a:r>
            <a:r>
              <a:rPr lang="en-US" sz="2200" dirty="0" smtClean="0">
                <a:solidFill>
                  <a:srgbClr val="000000"/>
                </a:solidFill>
              </a:rPr>
              <a:t>State” </a:t>
            </a:r>
            <a:endParaRPr lang="en-US" sz="2200" dirty="0">
              <a:solidFill>
                <a:srgbClr val="000000"/>
              </a:solidFill>
            </a:endParaRPr>
          </a:p>
          <a:p>
            <a:pPr lvl="2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lvl="2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r>
              <a:rPr lang="en-US" sz="2200" dirty="0">
                <a:solidFill>
                  <a:srgbClr val="000000"/>
                </a:solidFill>
              </a:rPr>
              <a:t>Healthcare services to the military community should therefore be regarded as a contractual obligation and an operational </a:t>
            </a:r>
            <a:r>
              <a:rPr lang="en-US" sz="2200" dirty="0" smtClean="0">
                <a:solidFill>
                  <a:srgbClr val="000000"/>
                </a:solidFill>
              </a:rPr>
              <a:t>standard </a:t>
            </a:r>
            <a:endParaRPr lang="en-US" sz="2200" dirty="0">
              <a:solidFill>
                <a:srgbClr val="000000"/>
              </a:solidFill>
            </a:endParaRPr>
          </a:p>
          <a:p>
            <a:pPr lvl="2"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120000"/>
              <a:defRPr/>
            </a:pPr>
            <a:r>
              <a:rPr lang="en-ZA" sz="2200" dirty="0"/>
              <a:t>SAMHS argues that it is executing the mandate, </a:t>
            </a:r>
            <a:r>
              <a:rPr lang="en-ZA" sz="2200" dirty="0" smtClean="0"/>
              <a:t>the </a:t>
            </a:r>
            <a:r>
              <a:rPr lang="en-ZA" sz="2200" dirty="0"/>
              <a:t>biggest challenge is to provide affordable and quality healthcare services within the limitations of </a:t>
            </a:r>
            <a:r>
              <a:rPr lang="en-ZA" sz="2200" dirty="0" smtClean="0"/>
              <a:t>resources</a:t>
            </a:r>
            <a:endParaRPr lang="en-GB" sz="2200" dirty="0"/>
          </a:p>
          <a:p>
            <a:pPr marL="457200" lvl="1" indent="0" eaLnBrk="1" hangingPunct="1">
              <a:lnSpc>
                <a:spcPct val="80000"/>
              </a:lnSpc>
              <a:buClr>
                <a:srgbClr val="333399"/>
              </a:buClr>
              <a:buSzPct val="120000"/>
              <a:buFont typeface="Wingdings" panose="05000000000000000000" pitchFamily="2" charset="2"/>
              <a:buNone/>
              <a:defRPr/>
            </a:pPr>
            <a:endParaRPr lang="en-GB" sz="1800" b="1" u="sng" dirty="0">
              <a:solidFill>
                <a:srgbClr val="000000"/>
              </a:solidFill>
              <a:ea typeface="+mn-ea"/>
            </a:endParaRP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en-US" sz="3200" dirty="0"/>
          </a:p>
          <a:p>
            <a:pPr marL="0" indent="0" eaLnBrk="1" hangingPunct="1">
              <a:buNone/>
              <a:defRPr/>
            </a:pPr>
            <a:endParaRPr lang="en-US" sz="3200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943333" y="95298"/>
            <a:ext cx="2781472" cy="9848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ZA" sz="2800" b="0" dirty="0"/>
              <a:t>SAMHS </a:t>
            </a:r>
            <a:r>
              <a:rPr lang="en-ZA" sz="2800" b="0" dirty="0" smtClean="0"/>
              <a:t>Mandate  </a:t>
            </a:r>
            <a:endParaRPr lang="en-ZA" sz="2800" b="0" dirty="0"/>
          </a:p>
          <a:p>
            <a:pPr algn="ctr">
              <a:spcBef>
                <a:spcPct val="50000"/>
              </a:spcBef>
              <a:defRPr/>
            </a:pPr>
            <a:endParaRPr lang="en-GB" alt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3102428" y="620486"/>
            <a:ext cx="2373086" cy="2"/>
          </a:xfrm>
          <a:prstGeom prst="line">
            <a:avLst/>
          </a:prstGeom>
          <a:ln w="38100">
            <a:solidFill>
              <a:srgbClr val="A41F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1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5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46B850B5-887E-44A0-9AAA-F191810F57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622520"/>
            <a:ext cx="5987143" cy="4384909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Pct val="120000"/>
              <a:defRPr/>
            </a:pPr>
            <a:r>
              <a:rPr lang="en-ZA" sz="2000" dirty="0" smtClean="0">
                <a:ea typeface="Verdana" panose="020B0604030504040204" pitchFamily="34" charset="0"/>
              </a:rPr>
              <a:t>SAMHS Purpose:</a:t>
            </a:r>
          </a:p>
          <a:p>
            <a:pPr lvl="1" eaLnBrk="1" hangingPunct="1">
              <a:buClr>
                <a:schemeClr val="tx1"/>
              </a:buClr>
              <a:buSzPct val="120000"/>
              <a:defRPr/>
            </a:pPr>
            <a:r>
              <a:rPr lang="en-ZA" sz="2000" dirty="0" smtClean="0">
                <a:ea typeface="Verdana" panose="020B0604030504040204" pitchFamily="34" charset="0"/>
              </a:rPr>
              <a:t>Provides</a:t>
            </a:r>
            <a:r>
              <a:rPr lang="en-GB" sz="2000" dirty="0" smtClean="0">
                <a:ea typeface="Verdana" panose="020B0604030504040204" pitchFamily="34" charset="0"/>
              </a:rPr>
              <a:t> prepared and supported health capabilities and services for the defence and protection of South Africa</a:t>
            </a:r>
          </a:p>
          <a:p>
            <a:pPr marL="0" indent="0" eaLnBrk="1" hangingPunct="1">
              <a:buClr>
                <a:schemeClr val="tx1"/>
              </a:buClr>
              <a:buSzPct val="120000"/>
              <a:buNone/>
              <a:defRPr/>
            </a:pPr>
            <a:r>
              <a:rPr lang="en-ZA" sz="2000" dirty="0" smtClean="0">
                <a:ea typeface="Verdana" panose="020B0604030504040204" pitchFamily="34" charset="0"/>
              </a:rPr>
              <a:t> </a:t>
            </a:r>
            <a:r>
              <a:rPr lang="en-ZA" sz="2000" u="sng" dirty="0" smtClean="0">
                <a:ea typeface="Verdana" panose="020B0604030504040204" pitchFamily="34" charset="0"/>
              </a:rPr>
              <a:t>SAMHS Outputs</a:t>
            </a:r>
            <a:r>
              <a:rPr lang="en-ZA" sz="2000" dirty="0" smtClean="0">
                <a:ea typeface="Verdana" panose="020B0604030504040204" pitchFamily="34" charset="0"/>
              </a:rPr>
              <a:t>: 	</a:t>
            </a:r>
          </a:p>
          <a:p>
            <a:pPr lvl="1" algn="just" eaLnBrk="1" hangingPunct="1">
              <a:buClr>
                <a:schemeClr val="tx1"/>
              </a:buClr>
              <a:buSzPct val="120000"/>
              <a:defRPr/>
            </a:pPr>
            <a:r>
              <a:rPr lang="en-ZA" sz="2000" u="sng" dirty="0" smtClean="0">
                <a:ea typeface="Verdana" panose="020B0604030504040204" pitchFamily="34" charset="0"/>
              </a:rPr>
              <a:t>Output 1</a:t>
            </a:r>
            <a:r>
              <a:rPr lang="en-ZA" sz="2000" dirty="0" smtClean="0">
                <a:ea typeface="Verdana" panose="020B0604030504040204" pitchFamily="34" charset="0"/>
              </a:rPr>
              <a:t>:</a:t>
            </a:r>
            <a:r>
              <a:rPr lang="en-ZA" sz="2000" dirty="0" smtClean="0">
                <a:solidFill>
                  <a:srgbClr val="C00000"/>
                </a:solidFill>
                <a:ea typeface="Verdana" panose="020B0604030504040204" pitchFamily="34" charset="0"/>
              </a:rPr>
              <a:t> </a:t>
            </a:r>
            <a:r>
              <a:rPr lang="en-ZA" sz="2000" dirty="0" smtClean="0">
                <a:solidFill>
                  <a:srgbClr val="000000"/>
                </a:solidFill>
                <a:ea typeface="Verdana" panose="020B0604030504040204" pitchFamily="34" charset="0"/>
              </a:rPr>
              <a:t>A health support capability of five medical battalion groups, including accompanying field hospitals and one specialist medical battalion group for deployed and contingency forces (Joint Force Employment Capabilities [JFE])</a:t>
            </a:r>
          </a:p>
          <a:p>
            <a:pPr lvl="1" algn="just" eaLnBrk="1" hangingPunct="1">
              <a:buClr>
                <a:schemeClr val="tx1"/>
              </a:buClr>
              <a:buSzPct val="120000"/>
              <a:defRPr/>
            </a:pPr>
            <a:r>
              <a:rPr lang="en-ZA" sz="2000" u="sng" dirty="0" smtClean="0">
                <a:ea typeface="Verdana" panose="020B0604030504040204" pitchFamily="34" charset="0"/>
              </a:rPr>
              <a:t>Output 2</a:t>
            </a:r>
            <a:r>
              <a:rPr lang="en-ZA" sz="2000" dirty="0" smtClean="0">
                <a:ea typeface="Verdana" panose="020B0604030504040204" pitchFamily="34" charset="0"/>
              </a:rPr>
              <a:t>:</a:t>
            </a:r>
            <a:r>
              <a:rPr lang="en-ZA" sz="2000" dirty="0" smtClean="0">
                <a:solidFill>
                  <a:srgbClr val="FF0000">
                    <a:lumMod val="50000"/>
                  </a:srgbClr>
                </a:solidFill>
                <a:ea typeface="Verdana" panose="020B0604030504040204" pitchFamily="34" charset="0"/>
              </a:rPr>
              <a:t> </a:t>
            </a:r>
            <a:r>
              <a:rPr lang="en-ZA" sz="2000" dirty="0" smtClean="0">
                <a:solidFill>
                  <a:srgbClr val="000000"/>
                </a:solidFill>
                <a:ea typeface="Verdana" panose="020B0604030504040204" pitchFamily="34" charset="0"/>
              </a:rPr>
              <a:t>A comprehensive multidisciplinary military health service for a projected patient population of 302 000 members per year (including Mil Vets) and VVIPs (Presidential Medical Unit)  - Base Orientated Support (BOS)</a:t>
            </a:r>
            <a:endParaRPr lang="en-US" sz="2000" dirty="0"/>
          </a:p>
        </p:txBody>
      </p:sp>
      <p:pic>
        <p:nvPicPr>
          <p:cNvPr id="13" name="Content Placeholder 6" descr="IMG_39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691"/>
          <a:stretch>
            <a:fillRect/>
          </a:stretch>
        </p:blipFill>
        <p:spPr>
          <a:xfrm>
            <a:off x="5595257" y="822254"/>
            <a:ext cx="3548743" cy="4525963"/>
          </a:xfrm>
          <a:ln>
            <a:solidFill>
              <a:srgbClr val="FF3300"/>
            </a:solidFill>
          </a:ln>
          <a:effectLst>
            <a:softEdge rad="6350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943333" y="29982"/>
            <a:ext cx="2781472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ZA" sz="2800" b="0" dirty="0"/>
              <a:t>SAMHS </a:t>
            </a:r>
            <a:r>
              <a:rPr lang="en-ZA" sz="2800" b="0" dirty="0" smtClean="0"/>
              <a:t>Mandate</a:t>
            </a:r>
            <a:endParaRPr lang="en-GB" alt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3102428" y="576942"/>
            <a:ext cx="2373086" cy="2"/>
          </a:xfrm>
          <a:prstGeom prst="line">
            <a:avLst/>
          </a:prstGeom>
          <a:ln w="38100">
            <a:solidFill>
              <a:srgbClr val="A41F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94434" y="1049016"/>
            <a:ext cx="770013" cy="1264877"/>
            <a:chOff x="4635064" y="516945"/>
            <a:chExt cx="1026684" cy="16865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r="1972" b="1694"/>
            <a:stretch/>
          </p:blipFill>
          <p:spPr>
            <a:xfrm>
              <a:off x="4723011" y="860954"/>
              <a:ext cx="755700" cy="74680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56986" y="516945"/>
              <a:ext cx="779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35064" y="1834115"/>
              <a:ext cx="1026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ICT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91446" y="1027242"/>
            <a:ext cx="734840" cy="737725"/>
            <a:chOff x="6362392" y="545973"/>
            <a:chExt cx="994299" cy="98363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1229" t="9608" r="10739" b="1698"/>
            <a:stretch/>
          </p:blipFill>
          <p:spPr>
            <a:xfrm>
              <a:off x="6495988" y="860957"/>
              <a:ext cx="677167" cy="66864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62392" y="545973"/>
              <a:ext cx="994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10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96529" y="1049015"/>
            <a:ext cx="673846" cy="760584"/>
            <a:chOff x="1937456" y="516945"/>
            <a:chExt cx="898460" cy="101411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10364" t="8482" r="10194"/>
            <a:stretch/>
          </p:blipFill>
          <p:spPr>
            <a:xfrm>
              <a:off x="2060733" y="859505"/>
              <a:ext cx="681426" cy="67155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37456" y="516945"/>
              <a:ext cx="898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9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07030" y="1070786"/>
            <a:ext cx="671503" cy="796715"/>
            <a:chOff x="149689" y="473402"/>
            <a:chExt cx="895338" cy="106228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/>
            <a:srcRect l="11276" t="9694" r="10992"/>
            <a:stretch/>
          </p:blipFill>
          <p:spPr>
            <a:xfrm>
              <a:off x="289613" y="854874"/>
              <a:ext cx="677167" cy="68081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49689" y="473402"/>
              <a:ext cx="895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3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223427" y="1049015"/>
            <a:ext cx="591032" cy="763670"/>
            <a:chOff x="1123402" y="516945"/>
            <a:chExt cx="788042" cy="1018227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/>
            <a:srcRect l="10739" t="9427" r="11230"/>
            <a:stretch/>
          </p:blipFill>
          <p:spPr>
            <a:xfrm>
              <a:off x="1176238" y="855390"/>
              <a:ext cx="677166" cy="67978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123402" y="516945"/>
              <a:ext cx="788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8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839893" y="1059902"/>
            <a:ext cx="643533" cy="764146"/>
            <a:chOff x="3783275" y="516945"/>
            <a:chExt cx="858044" cy="101886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8"/>
            <a:srcRect l="11409" t="4123" r="10370"/>
            <a:stretch/>
          </p:blipFill>
          <p:spPr>
            <a:xfrm>
              <a:off x="3833983" y="854756"/>
              <a:ext cx="681426" cy="68105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3783275" y="516945"/>
              <a:ext cx="8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4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750026" y="1049014"/>
            <a:ext cx="626031" cy="768784"/>
            <a:chOff x="2867623" y="502430"/>
            <a:chExt cx="834707" cy="1025046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9"/>
            <a:srcRect l="10553" t="4134" r="11527" b="2335"/>
            <a:stretch/>
          </p:blipFill>
          <p:spPr>
            <a:xfrm>
              <a:off x="2947359" y="863086"/>
              <a:ext cx="681425" cy="66439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2867623" y="502430"/>
              <a:ext cx="834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5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281904" y="1038130"/>
            <a:ext cx="683470" cy="740917"/>
            <a:chOff x="7242690" y="545974"/>
            <a:chExt cx="911293" cy="987890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10"/>
            <a:srcRect l="11122" t="4213" r="11636" b="904"/>
            <a:stretch/>
          </p:blipFill>
          <p:spPr>
            <a:xfrm>
              <a:off x="7384743" y="856698"/>
              <a:ext cx="672907" cy="677166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7242690" y="545974"/>
              <a:ext cx="911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7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845459" y="1049017"/>
            <a:ext cx="743854" cy="762395"/>
            <a:chOff x="5483951" y="516945"/>
            <a:chExt cx="875693" cy="1016527"/>
          </a:xfrm>
        </p:grpSpPr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11"/>
            <a:srcRect l="10706" t="10282" r="10886"/>
            <a:stretch/>
          </p:blipFill>
          <p:spPr>
            <a:xfrm>
              <a:off x="5605104" y="857091"/>
              <a:ext cx="685684" cy="676381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5483951" y="516945"/>
              <a:ext cx="875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2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0" y="1059901"/>
            <a:ext cx="770013" cy="4610885"/>
            <a:chOff x="10747009" y="560488"/>
            <a:chExt cx="1026684" cy="6147846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12"/>
            <a:srcRect l="7473" t="4352" r="11319"/>
            <a:stretch/>
          </p:blipFill>
          <p:spPr>
            <a:xfrm>
              <a:off x="10917509" y="860048"/>
              <a:ext cx="685685" cy="682626"/>
            </a:xfrm>
            <a:prstGeom prst="rect">
              <a:avLst/>
            </a:prstGeom>
          </p:spPr>
        </p:pic>
        <p:sp>
          <p:nvSpPr>
            <p:cNvPr id="174" name="TextBox 173"/>
            <p:cNvSpPr txBox="1"/>
            <p:nvPr/>
          </p:nvSpPr>
          <p:spPr>
            <a:xfrm>
              <a:off x="10840005" y="560488"/>
              <a:ext cx="829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+mn-lt"/>
                  <a:cs typeface="Arial" panose="020B0604020202020204" pitchFamily="34" charset="0"/>
                </a:rPr>
                <a:t>Msn 1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10747009" y="6400558"/>
              <a:ext cx="102668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900" dirty="0">
                  <a:cs typeface="Arial" panose="020B0604020202020204" pitchFamily="34" charset="0"/>
                </a:rPr>
                <a:t>Mfezi</a:t>
              </a:r>
            </a:p>
          </p:txBody>
        </p:sp>
      </p:grpSp>
      <p:sp>
        <p:nvSpPr>
          <p:cNvPr id="205" name="Rounded Rectangle 204"/>
          <p:cNvSpPr/>
          <p:nvPr/>
        </p:nvSpPr>
        <p:spPr>
          <a:xfrm>
            <a:off x="0" y="931561"/>
            <a:ext cx="4484914" cy="1757210"/>
          </a:xfrm>
          <a:prstGeom prst="roundRect">
            <a:avLst>
              <a:gd name="adj" fmla="val 5453"/>
            </a:avLst>
          </a:prstGeom>
          <a:solidFill>
            <a:schemeClr val="accent6">
              <a:lumMod val="75000"/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6" name="Rounded Rectangle 205"/>
          <p:cNvSpPr/>
          <p:nvPr/>
        </p:nvSpPr>
        <p:spPr>
          <a:xfrm>
            <a:off x="5315640" y="931561"/>
            <a:ext cx="3828359" cy="1768095"/>
          </a:xfrm>
          <a:prstGeom prst="roundRect">
            <a:avLst>
              <a:gd name="adj" fmla="val 5453"/>
            </a:avLst>
          </a:prstGeom>
          <a:solidFill>
            <a:srgbClr val="FF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6125105" y="1993769"/>
            <a:ext cx="91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Cooperate with SAPS </a:t>
            </a:r>
            <a:endParaRPr lang="en-US" sz="1200" dirty="0">
              <a:latin typeface="+mn-l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5342588" y="2072541"/>
            <a:ext cx="620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PSO</a:t>
            </a:r>
            <a:endParaRPr lang="en-US" sz="1200" dirty="0">
              <a:latin typeface="+mn-lt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1676400" y="1960202"/>
            <a:ext cx="105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Border Safeguarding</a:t>
            </a:r>
            <a:endParaRPr lang="en-US" sz="1200" dirty="0">
              <a:latin typeface="+mn-lt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2634343" y="2002624"/>
            <a:ext cx="107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National Infrastructure</a:t>
            </a:r>
            <a:endParaRPr lang="en-US" sz="1200" dirty="0">
              <a:latin typeface="+mn-lt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7048437" y="2010208"/>
            <a:ext cx="115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Support Other </a:t>
            </a:r>
            <a:r>
              <a:rPr lang="en-US" sz="1200" dirty="0" err="1" smtClean="0">
                <a:latin typeface="+mn-lt"/>
              </a:rPr>
              <a:t>Gov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Depts</a:t>
            </a:r>
            <a:endParaRPr lang="en-US" sz="12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734903" y="1999324"/>
            <a:ext cx="72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Irregular Threats</a:t>
            </a:r>
            <a:endParaRPr lang="en-US" sz="1200" dirty="0">
              <a:latin typeface="+mn-lt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76733" y="1992486"/>
            <a:ext cx="68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Defend RSA</a:t>
            </a:r>
            <a:endParaRPr lang="en-US" sz="1200" dirty="0">
              <a:latin typeface="+mn-lt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810014" y="2014692"/>
            <a:ext cx="86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Reach and Intervene</a:t>
            </a:r>
            <a:endParaRPr lang="en-US" sz="1200" dirty="0">
              <a:latin typeface="+mn-lt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8235359" y="1999808"/>
            <a:ext cx="908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Support to Presidency</a:t>
            </a:r>
            <a:endParaRPr lang="en-US" sz="1200" dirty="0">
              <a:latin typeface="+mn-lt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788143" y="1926773"/>
            <a:ext cx="942683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ooter Placeholder 2"/>
          <p:cNvSpPr>
            <a:spLocks noGrp="1"/>
          </p:cNvSpPr>
          <p:nvPr/>
        </p:nvSpPr>
        <p:spPr>
          <a:xfrm>
            <a:off x="3185704" y="645368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b="1" dirty="0" smtClean="0">
                <a:solidFill>
                  <a:srgbClr val="FFFF00"/>
                </a:solidFill>
                <a:latin typeface="+mn-lt"/>
              </a:rPr>
              <a:t>RESTRICTED</a:t>
            </a:r>
            <a:endParaRPr lang="en-GB" sz="2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1632857" y="0"/>
            <a:ext cx="5921829" cy="468086"/>
          </a:xfrm>
          <a:prstGeom prst="rect">
            <a:avLst/>
          </a:prstGeom>
          <a:solidFill>
            <a:schemeClr val="bg1">
              <a:alpha val="85097"/>
            </a:schemeClr>
          </a:solidFill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en-ZA" altLang="en-US" sz="2800" dirty="0" smtClean="0">
                <a:latin typeface="+mn-lt"/>
                <a:cs typeface="Arial" panose="020B0604020202020204" pitchFamily="34" charset="0"/>
              </a:rPr>
              <a:t>Joint Force Employment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E6353C1E-0FA9-57E8-938F-B90799B46D32}"/>
              </a:ext>
            </a:extLst>
          </p:cNvPr>
          <p:cNvCxnSpPr>
            <a:cxnSpLocks/>
          </p:cNvCxnSpPr>
          <p:nvPr/>
        </p:nvCxnSpPr>
        <p:spPr>
          <a:xfrm>
            <a:off x="2928256" y="478972"/>
            <a:ext cx="334191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71802" y="3094478"/>
            <a:ext cx="2667000" cy="92333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latin typeface="+mn-lt"/>
              </a:rPr>
              <a:t>Joint Force Employment</a:t>
            </a:r>
          </a:p>
          <a:p>
            <a:pPr algn="ctr"/>
            <a:r>
              <a:rPr lang="en-ZA" dirty="0" smtClean="0">
                <a:latin typeface="+mn-lt"/>
              </a:rPr>
              <a:t>3 x Med Bns (</a:t>
            </a:r>
            <a:r>
              <a:rPr lang="en-ZA" dirty="0" err="1" smtClean="0">
                <a:latin typeface="+mn-lt"/>
              </a:rPr>
              <a:t>ResF</a:t>
            </a:r>
            <a:r>
              <a:rPr lang="en-ZA" dirty="0" smtClean="0">
                <a:latin typeface="+mn-lt"/>
              </a:rPr>
              <a:t>)</a:t>
            </a:r>
          </a:p>
          <a:p>
            <a:pPr algn="ctr"/>
            <a:r>
              <a:rPr lang="en-ZA" dirty="0" smtClean="0">
                <a:latin typeface="+mn-lt"/>
              </a:rPr>
              <a:t>2 x Regular Force Bn </a:t>
            </a:r>
            <a:r>
              <a:rPr lang="en-ZA" dirty="0" err="1" smtClean="0">
                <a:latin typeface="+mn-lt"/>
              </a:rPr>
              <a:t>Gp</a:t>
            </a:r>
            <a:r>
              <a:rPr lang="en-ZA" dirty="0" smtClean="0">
                <a:latin typeface="+mn-lt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04149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Support </a:t>
            </a:r>
            <a:r>
              <a:rPr lang="en-ZA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 x SANDF Priority </a:t>
            </a:r>
            <a:r>
              <a:rPr lang="en-ZA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Missions (MS1 to MS10)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37813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90000"/>
              </a:lnSpc>
              <a:buClr>
                <a:schemeClr val="tx1">
                  <a:lumMod val="95000"/>
                  <a:lumOff val="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Lack of dedicated JFE Capabilities/Structures (1 x Regular Force Bn </a:t>
            </a:r>
            <a:r>
              <a:rPr lang="en-ZA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Gp</a:t>
            </a:r>
            <a:r>
              <a:rPr lang="en-Z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support of conventional/peace support operations operates on a virtual structure </a:t>
            </a:r>
            <a:r>
              <a:rPr lang="en-ZA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8201317" y="1948543"/>
            <a:ext cx="942683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flipH="1">
            <a:off x="5338373" y="1970315"/>
            <a:ext cx="724970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H="1">
            <a:off x="0" y="1915887"/>
            <a:ext cx="746740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flipH="1">
            <a:off x="4500174" y="1970315"/>
            <a:ext cx="790284" cy="625784"/>
          </a:xfrm>
          <a:prstGeom prst="ellipse">
            <a:avLst/>
          </a:prstGeom>
          <a:solidFill>
            <a:srgbClr val="FFC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flipH="1">
            <a:off x="2693145" y="1948543"/>
            <a:ext cx="942683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flipH="1">
            <a:off x="3679371" y="1926776"/>
            <a:ext cx="783772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 flipH="1">
            <a:off x="7090971" y="1948544"/>
            <a:ext cx="986229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 flipH="1">
            <a:off x="6154800" y="1937657"/>
            <a:ext cx="866485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 flipH="1">
            <a:off x="1774371" y="1937657"/>
            <a:ext cx="870857" cy="625784"/>
          </a:xfrm>
          <a:prstGeom prst="ellipse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lide Number Placeholder 2">
            <a:extLst>
              <a:ext uri="{FF2B5EF4-FFF2-40B4-BE49-F238E27FC236}">
                <a16:creationId xmlns="" xmlns:a16="http://schemas.microsoft.com/office/drawing/2014/main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6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8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-1" y="500744"/>
            <a:ext cx="6085115" cy="4228850"/>
          </a:xfrm>
          <a:prstGeom prst="rect">
            <a:avLst/>
          </a:prstGeom>
          <a:solidFill>
            <a:schemeClr val="bg1">
              <a:alpha val="8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sz="2400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lvl="1" indent="0" algn="just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  <a:buNone/>
            </a:pPr>
            <a:endParaRPr lang="en-US" altLang="en-US" sz="1700" dirty="0" smtClean="0">
              <a:latin typeface="+mn-lt"/>
            </a:endParaRP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latin typeface="+mn-lt"/>
              </a:rPr>
              <a:t>Support </a:t>
            </a:r>
            <a:r>
              <a:rPr lang="en-US" altLang="en-US" sz="1800" dirty="0">
                <a:latin typeface="+mn-lt"/>
              </a:rPr>
              <a:t>to Military </a:t>
            </a:r>
            <a:r>
              <a:rPr lang="en-US" altLang="en-US" sz="1800" dirty="0" smtClean="0">
                <a:latin typeface="+mn-lt"/>
              </a:rPr>
              <a:t>Veterans (Challenges are still being experienced with r</a:t>
            </a:r>
            <a:r>
              <a:rPr lang="en-GB" sz="1800" dirty="0" smtClean="0"/>
              <a:t>reimbursements from Dept. of Military Veterans</a:t>
            </a:r>
            <a:endParaRPr lang="en-US" altLang="en-US" sz="1800" dirty="0">
              <a:latin typeface="+mn-lt"/>
            </a:endParaRP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Force </a:t>
            </a: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preparation: SA Army Force Prep activities</a:t>
            </a:r>
          </a:p>
          <a:p>
            <a:pPr marL="285750" indent="-285750" algn="just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latin typeface="+mn-lt"/>
              </a:rPr>
              <a:t>Ageing </a:t>
            </a:r>
            <a:r>
              <a:rPr lang="en-US" altLang="en-US" sz="1800" dirty="0">
                <a:latin typeface="+mn-lt"/>
              </a:rPr>
              <a:t>military </a:t>
            </a:r>
            <a:r>
              <a:rPr lang="en-US" altLang="en-US" sz="1800" dirty="0" smtClean="0">
                <a:latin typeface="+mn-lt"/>
              </a:rPr>
              <a:t>population/</a:t>
            </a:r>
            <a:r>
              <a:rPr lang="en-US" altLang="en-US" sz="1800" b="1" dirty="0">
                <a:latin typeface="+mn-lt"/>
              </a:rPr>
              <a:t> </a:t>
            </a:r>
            <a:r>
              <a:rPr lang="en-US" altLang="en-US" sz="1800" dirty="0">
                <a:latin typeface="+mn-lt"/>
              </a:rPr>
              <a:t>Longevity increases cross-subsidization of </a:t>
            </a:r>
            <a:r>
              <a:rPr lang="en-US" altLang="en-US" sz="1800" dirty="0" smtClean="0">
                <a:latin typeface="+mn-lt"/>
              </a:rPr>
              <a:t>Regular Force Medical Continuation Fund (RFMCF)</a:t>
            </a:r>
            <a:endParaRPr lang="en-US" altLang="en-US" sz="1800" dirty="0">
              <a:latin typeface="+mn-lt"/>
            </a:endParaRPr>
          </a:p>
          <a:p>
            <a:pPr lvl="1" algn="just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Ever </a:t>
            </a: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increasing Joint Force Employment 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Requirements and Patient Load</a:t>
            </a:r>
            <a:endParaRPr lang="en-US" altLang="en-US" sz="18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0" y="77774"/>
            <a:ext cx="591670" cy="58381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="" xmlns:a16="http://schemas.microsoft.com/office/drawing/2014/main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7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91" y="1796144"/>
            <a:ext cx="2416309" cy="1469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28800" y="0"/>
            <a:ext cx="5508171" cy="468086"/>
          </a:xfrm>
          <a:prstGeom prst="rect">
            <a:avLst/>
          </a:prstGeom>
          <a:solidFill>
            <a:schemeClr val="bg1">
              <a:alpha val="85097"/>
            </a:schemeClr>
          </a:solidFill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en-ZA" altLang="en-US" sz="2800" dirty="0" smtClean="0">
                <a:latin typeface="+mn-lt"/>
                <a:cs typeface="Arial" panose="020B0604020202020204" pitchFamily="34" charset="0"/>
              </a:rPr>
              <a:t>Base Orientated Support</a:t>
            </a:r>
          </a:p>
        </p:txBody>
      </p:sp>
      <p:pic>
        <p:nvPicPr>
          <p:cNvPr id="17" name="Picture 8" descr="Hospitals - Ultrasig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37" y="3276601"/>
            <a:ext cx="2987864" cy="177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2906485" y="478971"/>
            <a:ext cx="3352800" cy="10886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8208" y="805722"/>
            <a:ext cx="2101392" cy="8309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ZA" sz="1600" b="1" dirty="0">
                <a:latin typeface="+mn-lt"/>
              </a:rPr>
              <a:t>Very </a:t>
            </a:r>
            <a:r>
              <a:rPr lang="en-ZA" sz="1600" b="1" dirty="0" err="1">
                <a:latin typeface="+mn-lt"/>
              </a:rPr>
              <a:t>Very</a:t>
            </a:r>
            <a:r>
              <a:rPr lang="en-ZA" sz="1600" b="1" dirty="0">
                <a:latin typeface="+mn-lt"/>
              </a:rPr>
              <a:t> Important Persons (VVIP</a:t>
            </a:r>
            <a:r>
              <a:rPr lang="en-ZA" sz="1600" b="1" dirty="0" smtClean="0">
                <a:latin typeface="+mn-lt"/>
              </a:rPr>
              <a:t>)</a:t>
            </a:r>
          </a:p>
          <a:p>
            <a:pPr lvl="0" algn="ctr"/>
            <a:r>
              <a:rPr lang="en-ZA" sz="1600" b="1" dirty="0" smtClean="0">
                <a:latin typeface="+mn-lt"/>
              </a:rPr>
              <a:t>Presidential Teams</a:t>
            </a:r>
            <a:endParaRPr lang="en-ZA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7665" y="794836"/>
            <a:ext cx="2101392" cy="8309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ZA" sz="1600" b="1" dirty="0" smtClean="0">
                <a:latin typeface="+mn-lt"/>
              </a:rPr>
              <a:t>Primary Health  Care – Base Hosps and Clinics</a:t>
            </a:r>
          </a:p>
          <a:p>
            <a:pPr lvl="0" algn="ctr"/>
            <a:r>
              <a:rPr lang="en-ZA" sz="1600" b="1" dirty="0" smtClean="0">
                <a:latin typeface="+mn-lt"/>
              </a:rPr>
              <a:t>86 x Clinics</a:t>
            </a:r>
            <a:endParaRPr lang="en-ZA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751" y="805722"/>
            <a:ext cx="2308220" cy="8309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ZA" sz="1600" b="1" dirty="0" smtClean="0">
                <a:latin typeface="+mn-lt"/>
              </a:rPr>
              <a:t>Specialist Health Care – Tertiary Hospitals </a:t>
            </a:r>
          </a:p>
          <a:p>
            <a:pPr lvl="0" algn="ctr"/>
            <a:r>
              <a:rPr lang="en-ZA" sz="1600" b="1" dirty="0" smtClean="0">
                <a:latin typeface="+mn-lt"/>
              </a:rPr>
              <a:t>3 x Hosps</a:t>
            </a:r>
            <a:endParaRPr lang="en-ZA" sz="1600" b="1" dirty="0">
              <a:latin typeface="+mn-lt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0" y="500744"/>
            <a:ext cx="5845628" cy="4013406"/>
          </a:xfrm>
          <a:prstGeom prst="rect">
            <a:avLst/>
          </a:prstGeom>
          <a:solidFill>
            <a:schemeClr val="bg1">
              <a:alpha val="8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sz="2400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lvl="1" indent="0" algn="just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  <a:buNone/>
            </a:pPr>
            <a:endParaRPr lang="en-US" altLang="en-US" sz="1700" dirty="0" smtClean="0">
              <a:latin typeface="+mn-lt"/>
            </a:endParaRP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</a:rPr>
              <a:t>Incumbent and Retired RSA Heads of State </a:t>
            </a: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</a:rPr>
              <a:t>Incumbent Deputy President</a:t>
            </a: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</a:rPr>
              <a:t>Visiting Heads of State</a:t>
            </a: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Services provided via Presidential Medical Unit (PMU)</a:t>
            </a:r>
          </a:p>
          <a:p>
            <a:pPr marL="1028700" lvl="1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+mn-lt"/>
              </a:rPr>
              <a:t>PMU operate on virtual structure (personnel borrowed from other critical services)</a:t>
            </a:r>
          </a:p>
          <a:p>
            <a:pPr marL="1028700" lvl="1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+mn-lt"/>
              </a:rPr>
              <a:t>Commitment </a:t>
            </a: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increases with each new administration</a:t>
            </a:r>
          </a:p>
          <a:p>
            <a:pPr marL="285750" indent="-285750" eaLnBrk="1" hangingPunct="1">
              <a:buClr>
                <a:schemeClr val="tx1">
                  <a:lumMod val="95000"/>
                  <a:lumOff val="5000"/>
                </a:schemeClr>
              </a:buClr>
              <a:buSzPct val="120000"/>
            </a:pPr>
            <a:endParaRPr lang="en-US" altLang="en-US" sz="18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0" y="77774"/>
            <a:ext cx="591670" cy="58381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="" xmlns:a16="http://schemas.microsoft.com/office/drawing/2014/main" id="{CAF05B6A-DCBE-6442-9FC8-93D74DF6E426}"/>
              </a:ext>
            </a:extLst>
          </p:cNvPr>
          <p:cNvSpPr txBox="1">
            <a:spLocks/>
          </p:cNvSpPr>
          <p:nvPr/>
        </p:nvSpPr>
        <p:spPr>
          <a:xfrm>
            <a:off x="8469086" y="6350742"/>
            <a:ext cx="500743" cy="409287"/>
          </a:xfrm>
          <a:prstGeom prst="rect">
            <a:avLst/>
          </a:prstGeom>
          <a:ln w="12700">
            <a:solidFill>
              <a:srgbClr val="FFFF66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8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28800" y="0"/>
            <a:ext cx="5508171" cy="468086"/>
          </a:xfrm>
          <a:prstGeom prst="rect">
            <a:avLst/>
          </a:prstGeom>
          <a:solidFill>
            <a:schemeClr val="bg1">
              <a:alpha val="85097"/>
            </a:schemeClr>
          </a:solidFill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en-ZA" altLang="en-US" sz="2800" dirty="0" smtClean="0">
                <a:latin typeface="+mn-lt"/>
                <a:cs typeface="Arial" panose="020B0604020202020204" pitchFamily="34" charset="0"/>
              </a:rPr>
              <a:t>VVIP Support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6353C1E-0FA9-57E8-938F-B90799B46D32}"/>
              </a:ext>
            </a:extLst>
          </p:cNvPr>
          <p:cNvCxnSpPr>
            <a:cxnSpLocks/>
          </p:cNvCxnSpPr>
          <p:nvPr/>
        </p:nvCxnSpPr>
        <p:spPr>
          <a:xfrm flipV="1">
            <a:off x="3581401" y="446314"/>
            <a:ext cx="1959428" cy="1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0294" y="1154065"/>
            <a:ext cx="2101392" cy="5847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ZA" sz="1600" b="1" dirty="0">
                <a:latin typeface="+mn-lt"/>
              </a:rPr>
              <a:t>Very </a:t>
            </a:r>
            <a:r>
              <a:rPr lang="en-ZA" sz="1600" b="1" dirty="0" err="1">
                <a:latin typeface="+mn-lt"/>
              </a:rPr>
              <a:t>Very</a:t>
            </a:r>
            <a:r>
              <a:rPr lang="en-ZA" sz="1600" b="1" dirty="0">
                <a:latin typeface="+mn-lt"/>
              </a:rPr>
              <a:t> Important Persons (VVIP)</a:t>
            </a:r>
            <a:endParaRPr lang="en-ZA" sz="1600" dirty="0">
              <a:latin typeface="+mn-lt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6" y="1844556"/>
            <a:ext cx="3453383" cy="2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RESTRICTED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Box 12"/>
          <p:cNvSpPr txBox="1">
            <a:spLocks noChangeArrowheads="1"/>
          </p:cNvSpPr>
          <p:nvPr/>
        </p:nvSpPr>
        <p:spPr bwMode="auto">
          <a:xfrm>
            <a:off x="0" y="1001487"/>
            <a:ext cx="5606143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ZA" altLang="en-US" sz="1800" dirty="0" smtClean="0">
                <a:latin typeface="+mn-lt"/>
                <a:cs typeface="Arial" panose="020B0604020202020204" pitchFamily="34" charset="0"/>
              </a:rPr>
              <a:t>SANDF Approved Structure: </a:t>
            </a:r>
            <a:r>
              <a:rPr lang="en-ZA" altLang="en-US" sz="1800" dirty="0">
                <a:latin typeface="+mn-lt"/>
                <a:cs typeface="Arial" panose="020B0604020202020204" pitchFamily="34" charset="0"/>
              </a:rPr>
              <a:t>73,153</a:t>
            </a:r>
          </a:p>
          <a:p>
            <a:pPr>
              <a:spcBef>
                <a:spcPct val="0"/>
              </a:spcBef>
              <a:defRPr/>
            </a:pPr>
            <a:r>
              <a:rPr lang="en-ZA" altLang="en-US" sz="1800" dirty="0">
                <a:latin typeface="+mn-lt"/>
                <a:cs typeface="Arial" charset="0"/>
              </a:rPr>
              <a:t>Funded : 64 </a:t>
            </a:r>
            <a:r>
              <a:rPr lang="en-ZA" altLang="en-US" sz="1800" dirty="0" smtClean="0">
                <a:latin typeface="+mn-lt"/>
                <a:cs typeface="Arial" charset="0"/>
              </a:rPr>
              <a:t>567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ZA" sz="1800" dirty="0" smtClean="0">
                <a:latin typeface="+mn-lt"/>
              </a:rPr>
              <a:t>SAMHS A</a:t>
            </a:r>
            <a:r>
              <a:rPr lang="en-US" sz="1800" dirty="0" smtClean="0">
                <a:latin typeface="+mn-lt"/>
              </a:rPr>
              <a:t>pproved </a:t>
            </a:r>
            <a:r>
              <a:rPr lang="en-US" sz="1800" dirty="0">
                <a:latin typeface="+mn-lt"/>
              </a:rPr>
              <a:t>Structure: </a:t>
            </a:r>
            <a:r>
              <a:rPr lang="en-ZA" sz="1800" dirty="0">
                <a:latin typeface="+mn-lt"/>
              </a:rPr>
              <a:t>10 748</a:t>
            </a:r>
            <a:endParaRPr lang="en-ZA" sz="1800" dirty="0">
              <a:latin typeface="+mn-lt"/>
              <a:cs typeface="Arial" panose="020B060402020202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ZA" sz="1800" dirty="0" smtClean="0">
                <a:latin typeface="+mn-lt"/>
                <a:cs typeface="Arial" panose="020B0604020202020204" pitchFamily="34" charset="0"/>
              </a:rPr>
              <a:t>National Treasury (NT) </a:t>
            </a:r>
            <a:r>
              <a:rPr lang="en-ZA" sz="1800" dirty="0">
                <a:latin typeface="+mn-lt"/>
                <a:cs typeface="Arial" panose="020B0604020202020204" pitchFamily="34" charset="0"/>
              </a:rPr>
              <a:t>Ceiling: 6 </a:t>
            </a:r>
            <a:r>
              <a:rPr lang="en-ZA" sz="1800" dirty="0" smtClean="0">
                <a:latin typeface="+mn-lt"/>
                <a:cs typeface="Arial" panose="020B0604020202020204" pitchFamily="34" charset="0"/>
              </a:rPr>
              <a:t>612 (</a:t>
            </a:r>
            <a:r>
              <a:rPr lang="en-US" sz="1800" dirty="0" smtClean="0">
                <a:latin typeface="+mn-lt"/>
              </a:rPr>
              <a:t>SAMHS</a:t>
            </a:r>
            <a:r>
              <a:rPr lang="en-ZA" sz="1800" dirty="0" smtClean="0">
                <a:latin typeface="+mn-lt"/>
              </a:rPr>
              <a:t> </a:t>
            </a:r>
            <a:r>
              <a:rPr lang="en-ZA" sz="1800" dirty="0">
                <a:latin typeface="+mn-lt"/>
              </a:rPr>
              <a:t>operating at 62% capacity of its approved </a:t>
            </a:r>
            <a:r>
              <a:rPr lang="en-ZA" sz="1800" dirty="0" smtClean="0">
                <a:latin typeface="+mn-lt"/>
              </a:rPr>
              <a:t>structure) </a:t>
            </a:r>
            <a:endParaRPr lang="en-ZA" sz="1800" dirty="0">
              <a:latin typeface="+mn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ZA" altLang="en-US" sz="1800" dirty="0" smtClean="0">
                <a:latin typeface="+mn-lt"/>
                <a:cs typeface="Times New Roman" panose="02020603050405020304" pitchFamily="18" charset="0"/>
              </a:rPr>
              <a:t>Unilateral Budget Cuts</a:t>
            </a:r>
          </a:p>
          <a:p>
            <a:pPr algn="just"/>
            <a:r>
              <a:rPr lang="en-US" sz="1800" dirty="0" smtClean="0">
                <a:latin typeface="+mn-lt"/>
              </a:rPr>
              <a:t>Human Resource (HR) Capacity Challenges - Costly </a:t>
            </a:r>
            <a:r>
              <a:rPr lang="en-US" sz="1800" dirty="0">
                <a:latin typeface="+mn-lt"/>
              </a:rPr>
              <a:t>outsourcing</a:t>
            </a:r>
          </a:p>
          <a:p>
            <a:pPr algn="just"/>
            <a:r>
              <a:rPr lang="en-US" sz="1800" dirty="0">
                <a:latin typeface="+mn-lt"/>
              </a:rPr>
              <a:t>Provision of 24-hours of care by Hospitals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Current </a:t>
            </a:r>
            <a:r>
              <a:rPr lang="en-US" sz="1800" dirty="0" smtClean="0">
                <a:latin typeface="+mn-lt"/>
              </a:rPr>
              <a:t>Capacity levels do </a:t>
            </a:r>
            <a:r>
              <a:rPr lang="en-US" sz="1800" dirty="0">
                <a:latin typeface="+mn-lt"/>
              </a:rPr>
              <a:t>not allow </a:t>
            </a:r>
            <a:r>
              <a:rPr lang="en-US" sz="1800" dirty="0" smtClean="0">
                <a:latin typeface="+mn-lt"/>
              </a:rPr>
              <a:t>for the </a:t>
            </a:r>
            <a:r>
              <a:rPr lang="en-US" sz="1800" dirty="0">
                <a:latin typeface="+mn-lt"/>
              </a:rPr>
              <a:t>provision of a 24hrs service without the use overtime dispensation </a:t>
            </a:r>
            <a:endParaRPr lang="en-ZA" altLang="en-US" sz="18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0" y="-97972"/>
            <a:ext cx="4837112" cy="1228725"/>
            <a:chOff x="5899011" y="1044725"/>
            <a:chExt cx="4836922" cy="1228051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11" y="1044725"/>
              <a:ext cx="4836922" cy="122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7853785" y="1409001"/>
              <a:ext cx="1218684" cy="39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2000" dirty="0" smtClean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Personnel</a:t>
              </a:r>
              <a:endParaRPr lang="en-ZA" altLang="en-US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07179" y="639989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CONFIDENTIAL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xmlns="" id="{CAF05B6A-DCBE-6442-9FC8-93D74DF6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9086" y="6350742"/>
            <a:ext cx="500743" cy="409287"/>
          </a:xfrm>
          <a:ln w="12700">
            <a:solidFill>
              <a:srgbClr val="FFFF66"/>
            </a:solidFill>
          </a:ln>
        </p:spPr>
        <p:txBody>
          <a:bodyPr/>
          <a:lstStyle/>
          <a:p>
            <a:pPr algn="ctr"/>
            <a:fld id="{21E658BB-60F2-694C-94A2-547BBDBCA93C}" type="slidenum">
              <a:rPr lang="en-GB" sz="1600" b="1" smtClean="0">
                <a:solidFill>
                  <a:srgbClr val="FFFF66"/>
                </a:solidFill>
                <a:latin typeface="+mn-lt"/>
              </a:rPr>
              <a:pPr algn="ctr"/>
              <a:t>9</a:t>
            </a:fld>
            <a:endParaRPr lang="en-GB" sz="1600" b="1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1028" name="Picture 4" descr="African National Congress on Twitter: &quot;#ANCTGMkhize at Armed Forces' Day as  Honorary Colonel of Dbn South Base of South African Military Health  #ArmedForcesDay https://t.co/vsgehsKUsQ&quot; / Tw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14" y="1701091"/>
            <a:ext cx="3058886" cy="268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E56160-50F8-6D40-84B2-76C5D13E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-1"/>
            <a:ext cx="888306" cy="7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45584</TotalTime>
  <Words>2243</Words>
  <Application>Microsoft Office PowerPoint</Application>
  <PresentationFormat>On-screen Show (4:3)</PresentationFormat>
  <Paragraphs>501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Aim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FACILITIES</vt:lpstr>
      <vt:lpstr>TECHNOLOGY</vt:lpstr>
      <vt:lpstr>PowerPoint Presentation</vt:lpstr>
      <vt:lpstr>PowerPoint Presentation</vt:lpstr>
      <vt:lpstr>PowerPoint Presentation</vt:lpstr>
      <vt:lpstr>PowerPoint Presentation</vt:lpstr>
      <vt:lpstr>SAMHS’ Collateral Utility</vt:lpstr>
      <vt:lpstr>SAMHS’ Collateral Utility</vt:lpstr>
      <vt:lpstr>SAMHS’ Collateral Utility</vt:lpstr>
      <vt:lpstr>PowerPoint Presentation</vt:lpstr>
      <vt:lpstr>PowerPoint Presentation</vt:lpstr>
      <vt:lpstr>PowerPoint Presentation</vt:lpstr>
      <vt:lpstr>PowerPoint Presentation</vt:lpstr>
      <vt:lpstr>Estimate of Expenditure</vt:lpstr>
      <vt:lpstr>Concluding Remarks</vt:lpstr>
      <vt:lpstr>Discussions/Questions / Comments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Sipokie</dc:creator>
  <cp:lastModifiedBy>Microsoft account</cp:lastModifiedBy>
  <cp:revision>1374</cp:revision>
  <cp:lastPrinted>2022-09-22T10:30:22Z</cp:lastPrinted>
  <dcterms:created xsi:type="dcterms:W3CDTF">1601-01-01T00:00:00Z</dcterms:created>
  <dcterms:modified xsi:type="dcterms:W3CDTF">2023-05-28T12:39:07Z</dcterms:modified>
</cp:coreProperties>
</file>