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153" r:id="rId6"/>
    <p:sldId id="2143" r:id="rId7"/>
    <p:sldId id="2186" r:id="rId8"/>
    <p:sldId id="2193" r:id="rId9"/>
    <p:sldId id="2187" r:id="rId10"/>
    <p:sldId id="2194" r:id="rId11"/>
    <p:sldId id="2217" r:id="rId12"/>
    <p:sldId id="2222" r:id="rId13"/>
    <p:sldId id="2188" r:id="rId14"/>
    <p:sldId id="2198" r:id="rId15"/>
    <p:sldId id="2199" r:id="rId16"/>
    <p:sldId id="2200" r:id="rId17"/>
    <p:sldId id="2201" r:id="rId18"/>
    <p:sldId id="2202" r:id="rId19"/>
    <p:sldId id="2224" r:id="rId20"/>
    <p:sldId id="2189" r:id="rId21"/>
    <p:sldId id="2203" r:id="rId22"/>
    <p:sldId id="2190" r:id="rId23"/>
    <p:sldId id="2205" r:id="rId24"/>
    <p:sldId id="804" r:id="rId25"/>
    <p:sldId id="2207" r:id="rId26"/>
    <p:sldId id="807" r:id="rId27"/>
    <p:sldId id="2210" r:id="rId28"/>
    <p:sldId id="2221" r:id="rId29"/>
    <p:sldId id="2191" r:id="rId30"/>
    <p:sldId id="2212" r:id="rId31"/>
    <p:sldId id="2220" r:id="rId32"/>
    <p:sldId id="2223" r:id="rId33"/>
    <p:sldId id="2204" r:id="rId34"/>
    <p:sldId id="2219" r:id="rId35"/>
    <p:sldId id="2192" r:id="rId36"/>
    <p:sldId id="2216" r:id="rId37"/>
    <p:sldId id="2152" r:id="rId38"/>
    <p:sldId id="2150"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4B"/>
    <a:srgbClr val="006600"/>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77" autoAdjust="0"/>
    <p:restoredTop sz="93404" autoAdjust="0"/>
  </p:normalViewPr>
  <p:slideViewPr>
    <p:cSldViewPr>
      <p:cViewPr varScale="1">
        <p:scale>
          <a:sx n="73" d="100"/>
          <a:sy n="73" d="100"/>
        </p:scale>
        <p:origin x="-156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sedapta028\userdata\Lindokuhle%20Mbele\Strategy%20Unit\Quarterly%20Reports\2022-23%20Quartely%20Reports\Quarter%204%20Report\EDD%20Report\2.1%20Local%20Markets%20Q1%20-%20Q4.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cap="none" spc="20" baseline="0">
                <a:solidFill>
                  <a:schemeClr val="dk1"/>
                </a:solidFill>
                <a:latin typeface="+mn-lt"/>
                <a:ea typeface="+mn-ea"/>
                <a:cs typeface="+mn-cs"/>
              </a:defRPr>
            </a:pPr>
            <a:r>
              <a:rPr lang="en-US" sz="1400" b="1"/>
              <a:t>Focus Groups </a:t>
            </a:r>
          </a:p>
        </c:rich>
      </c:tx>
      <c:layout/>
      <c:spPr>
        <a:noFill/>
        <a:ln>
          <a:noFill/>
        </a:ln>
        <a:effectLst/>
      </c:spPr>
    </c:title>
    <c:plotArea>
      <c:layout/>
      <c:pieChart>
        <c:varyColors val="1"/>
        <c:ser>
          <c:idx val="0"/>
          <c:order val="0"/>
          <c:dPt>
            <c:idx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B249-4593-A2AC-E6614976E022}"/>
              </c:ext>
            </c:extLst>
          </c:dPt>
          <c:dPt>
            <c:idx val="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B249-4593-A2AC-E6614976E022}"/>
              </c:ext>
            </c:extLst>
          </c:dPt>
          <c:dPt>
            <c:idx val="2"/>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5-B249-4593-A2AC-E6614976E022}"/>
              </c:ext>
            </c:extLst>
          </c:dPt>
          <c:dPt>
            <c:idx val="3"/>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7-B249-4593-A2AC-E6614976E022}"/>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Val val="1"/>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Sheet1!$B$2:$B$5</c:f>
              <c:strCache>
                <c:ptCount val="4"/>
                <c:pt idx="0">
                  <c:v>Black </c:v>
                </c:pt>
                <c:pt idx="1">
                  <c:v>Coloured </c:v>
                </c:pt>
                <c:pt idx="2">
                  <c:v>Indians </c:v>
                </c:pt>
                <c:pt idx="3">
                  <c:v>Whites </c:v>
                </c:pt>
              </c:strCache>
            </c:strRef>
          </c:cat>
          <c:val>
            <c:numRef>
              <c:f>Sheet1!$C$2:$C$5</c:f>
              <c:numCache>
                <c:formatCode>0%</c:formatCode>
                <c:ptCount val="4"/>
                <c:pt idx="0">
                  <c:v>0.88000000000000012</c:v>
                </c:pt>
                <c:pt idx="1">
                  <c:v>0.11000000000000001</c:v>
                </c:pt>
                <c:pt idx="2" formatCode="0.00%">
                  <c:v>7.0000000000000019E-3</c:v>
                </c:pt>
                <c:pt idx="3" formatCode="0.00%">
                  <c:v>3.0000000000000009E-3</c:v>
                </c:pt>
              </c:numCache>
            </c:numRef>
          </c:val>
          <c:extLst xmlns:c16r2="http://schemas.microsoft.com/office/drawing/2015/06/chart">
            <c:ext xmlns:c16="http://schemas.microsoft.com/office/drawing/2014/chart" uri="{C3380CC4-5D6E-409C-BE32-E72D297353CC}">
              <c16:uniqueId val="{00000008-B249-4593-A2AC-E6614976E022}"/>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zero"/>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3.874478980996518E-2"/>
          <c:y val="5.5590661723859659E-2"/>
          <c:w val="0.9612552101900349"/>
          <c:h val="0.67700279450945988"/>
        </c:manualLayout>
      </c:layout>
      <c:barChart>
        <c:barDir val="col"/>
        <c:grouping val="clustered"/>
        <c:ser>
          <c:idx val="0"/>
          <c:order val="0"/>
          <c:spPr>
            <a:solidFill>
              <a:schemeClr val="accent2"/>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dk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Sheet1!$C$3:$C$8</c:f>
              <c:strCache>
                <c:ptCount val="6"/>
                <c:pt idx="0">
                  <c:v>Q4 Budget </c:v>
                </c:pt>
                <c:pt idx="1">
                  <c:v>Q4 Spend</c:v>
                </c:pt>
                <c:pt idx="2">
                  <c:v>Q4 Percentage Achievement </c:v>
                </c:pt>
                <c:pt idx="3">
                  <c:v>Annual Budget </c:v>
                </c:pt>
                <c:pt idx="4">
                  <c:v>Annual Spend </c:v>
                </c:pt>
                <c:pt idx="5">
                  <c:v>Annual Percentage Achievement </c:v>
                </c:pt>
              </c:strCache>
            </c:strRef>
          </c:cat>
          <c:val>
            <c:numRef>
              <c:f>Sheet1!$D$3:$D$8</c:f>
              <c:numCache>
                <c:formatCode>_-[$R-1C09]* #,##0_-;\-[$R-1C09]* #,##0_-;_-[$R-1C09]* "-"??_-;_-@_-</c:formatCode>
                <c:ptCount val="6"/>
                <c:pt idx="0">
                  <c:v>221850000</c:v>
                </c:pt>
                <c:pt idx="1">
                  <c:v>210810000</c:v>
                </c:pt>
                <c:pt idx="2" formatCode="0.00%">
                  <c:v>1.0523694321901238</c:v>
                </c:pt>
                <c:pt idx="3">
                  <c:v>955200000</c:v>
                </c:pt>
                <c:pt idx="4">
                  <c:v>954560000</c:v>
                </c:pt>
                <c:pt idx="5" formatCode="0.00%">
                  <c:v>0.99932998324958133</c:v>
                </c:pt>
              </c:numCache>
            </c:numRef>
          </c:val>
          <c:extLst xmlns:c16r2="http://schemas.microsoft.com/office/drawing/2015/06/chart">
            <c:ext xmlns:c16="http://schemas.microsoft.com/office/drawing/2014/chart" uri="{C3380CC4-5D6E-409C-BE32-E72D297353CC}">
              <c16:uniqueId val="{00000000-B767-422B-A9C2-DCE32D004B79}"/>
            </c:ext>
          </c:extLst>
        </c:ser>
        <c:dLbls>
          <c:showVal val="1"/>
        </c:dLbls>
        <c:gapWidth val="444"/>
        <c:overlap val="-90"/>
        <c:axId val="82986880"/>
        <c:axId val="82988416"/>
      </c:barChart>
      <c:catAx>
        <c:axId val="82986880"/>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cap="all" spc="120" normalizeH="0" baseline="0">
                <a:solidFill>
                  <a:schemeClr val="dk1"/>
                </a:solidFill>
                <a:latin typeface="+mn-lt"/>
                <a:ea typeface="+mn-ea"/>
                <a:cs typeface="+mn-cs"/>
              </a:defRPr>
            </a:pPr>
            <a:endParaRPr lang="en-US"/>
          </a:p>
        </c:txPr>
        <c:crossAx val="82988416"/>
        <c:crosses val="autoZero"/>
        <c:auto val="1"/>
        <c:lblAlgn val="ctr"/>
        <c:lblOffset val="100"/>
      </c:catAx>
      <c:valAx>
        <c:axId val="82988416"/>
        <c:scaling>
          <c:orientation val="minMax"/>
        </c:scaling>
        <c:delete val="1"/>
        <c:axPos val="l"/>
        <c:numFmt formatCode="_-[$R-1C09]* #,##0_-;\-[$R-1C09]* #,##0_-;_-[$R-1C09]* &quot;-&quot;??_-;_-@_-" sourceLinked="1"/>
        <c:majorTickMark val="none"/>
        <c:tickLblPos val="none"/>
        <c:crossAx val="8298688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Client Category</a:t>
            </a:r>
          </a:p>
        </c:rich>
      </c:tx>
      <c:layout/>
      <c:spPr>
        <a:noFill/>
        <a:ln>
          <a:noFill/>
        </a:ln>
        <a:effectLst/>
      </c:spPr>
    </c:title>
    <c:plotArea>
      <c:layout>
        <c:manualLayout>
          <c:layoutTarget val="inner"/>
          <c:xMode val="edge"/>
          <c:yMode val="edge"/>
          <c:x val="3.7304335821268179E-2"/>
          <c:y val="0.23603187792356503"/>
          <c:w val="0.90881162354801126"/>
          <c:h val="0.4892307545090484"/>
        </c:manualLayout>
      </c:layout>
      <c:barChart>
        <c:barDir val="col"/>
        <c:grouping val="clustered"/>
        <c:ser>
          <c:idx val="0"/>
          <c:order val="0"/>
          <c:tx>
            <c:strRef>
              <c:f>Sheet1!$F$4</c:f>
              <c:strCache>
                <c:ptCount val="1"/>
                <c:pt idx="0">
                  <c:v>Quarter 4 Target </c:v>
                </c:pt>
              </c:strCache>
            </c:strRef>
          </c:tx>
          <c:spPr>
            <a:solidFill>
              <a:schemeClr val="accent6"/>
            </a:solidFill>
            <a:ln>
              <a:noFill/>
            </a:ln>
            <a:effectLst/>
          </c:spPr>
          <c:dLbls>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
            <c:dLbl>
              <c:idx val="1"/>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
            <c:dLbl>
              <c:idx val="2"/>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Sheet1!$G$3:$I$3</c:f>
              <c:strCache>
                <c:ptCount val="3"/>
                <c:pt idx="0">
                  <c:v>Female </c:v>
                </c:pt>
                <c:pt idx="1">
                  <c:v>Youth </c:v>
                </c:pt>
                <c:pt idx="2">
                  <c:v>People with Disabiliities </c:v>
                </c:pt>
              </c:strCache>
            </c:strRef>
          </c:cat>
          <c:val>
            <c:numRef>
              <c:f>Sheet1!$G$4:$I$4</c:f>
              <c:numCache>
                <c:formatCode>General</c:formatCode>
                <c:ptCount val="3"/>
                <c:pt idx="0">
                  <c:v>8072</c:v>
                </c:pt>
                <c:pt idx="1">
                  <c:v>6054</c:v>
                </c:pt>
                <c:pt idx="2">
                  <c:v>1412</c:v>
                </c:pt>
              </c:numCache>
            </c:numRef>
          </c:val>
          <c:extLst xmlns:c16r2="http://schemas.microsoft.com/office/drawing/2015/06/chart">
            <c:ext xmlns:c16="http://schemas.microsoft.com/office/drawing/2014/chart" uri="{C3380CC4-5D6E-409C-BE32-E72D297353CC}">
              <c16:uniqueId val="{00000003-E6D6-4D2C-9C57-7C0ED395CD6A}"/>
            </c:ext>
          </c:extLst>
        </c:ser>
        <c:ser>
          <c:idx val="1"/>
          <c:order val="1"/>
          <c:tx>
            <c:strRef>
              <c:f>Sheet1!$F$5</c:f>
              <c:strCache>
                <c:ptCount val="1"/>
                <c:pt idx="0">
                  <c:v>Quarter 4 Achievement </c:v>
                </c:pt>
              </c:strCache>
            </c:strRef>
          </c:tx>
          <c:spPr>
            <a:solidFill>
              <a:schemeClr val="accent5"/>
            </a:solidFill>
            <a:ln>
              <a:noFill/>
            </a:ln>
            <a:effectLst/>
          </c:spPr>
          <c:dLbls>
            <c:dLbl>
              <c:idx val="0"/>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
            <c:dLbl>
              <c:idx val="1"/>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
            <c:dLbl>
              <c:idx val="2"/>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Sheet1!$G$3:$I$3</c:f>
              <c:strCache>
                <c:ptCount val="3"/>
                <c:pt idx="0">
                  <c:v>Female </c:v>
                </c:pt>
                <c:pt idx="1">
                  <c:v>Youth </c:v>
                </c:pt>
                <c:pt idx="2">
                  <c:v>People with Disabiliities </c:v>
                </c:pt>
              </c:strCache>
            </c:strRef>
          </c:cat>
          <c:val>
            <c:numRef>
              <c:f>Sheet1!$G$5:$I$5</c:f>
              <c:numCache>
                <c:formatCode>General</c:formatCode>
                <c:ptCount val="3"/>
                <c:pt idx="0">
                  <c:v>8584</c:v>
                </c:pt>
                <c:pt idx="1">
                  <c:v>7982</c:v>
                </c:pt>
                <c:pt idx="2">
                  <c:v>273</c:v>
                </c:pt>
              </c:numCache>
            </c:numRef>
          </c:val>
          <c:extLst xmlns:c16r2="http://schemas.microsoft.com/office/drawing/2015/06/chart">
            <c:ext xmlns:c16="http://schemas.microsoft.com/office/drawing/2014/chart" uri="{C3380CC4-5D6E-409C-BE32-E72D297353CC}">
              <c16:uniqueId val="{00000007-E6D6-4D2C-9C57-7C0ED395CD6A}"/>
            </c:ext>
          </c:extLst>
        </c:ser>
        <c:dLbls>
          <c:showVal val="1"/>
        </c:dLbls>
        <c:overlap val="-25"/>
        <c:axId val="86562688"/>
        <c:axId val="86564224"/>
      </c:barChart>
      <c:catAx>
        <c:axId val="865626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6564224"/>
        <c:crosses val="autoZero"/>
        <c:auto val="1"/>
        <c:lblAlgn val="ctr"/>
        <c:lblOffset val="100"/>
      </c:catAx>
      <c:valAx>
        <c:axId val="86564224"/>
        <c:scaling>
          <c:orientation val="minMax"/>
        </c:scaling>
        <c:delete val="1"/>
        <c:axPos val="l"/>
        <c:numFmt formatCode="General" sourceLinked="1"/>
        <c:majorTickMark val="none"/>
        <c:tickLblPos val="none"/>
        <c:crossAx val="86562688"/>
        <c:crosses val="autoZero"/>
        <c:crossBetween val="between"/>
      </c:valAx>
      <c:spPr>
        <a:noFill/>
        <a:ln>
          <a:noFill/>
        </a:ln>
        <a:effectLst/>
      </c:spPr>
    </c:plotArea>
    <c:legend>
      <c:legendPos val="t"/>
      <c:layout>
        <c:manualLayout>
          <c:xMode val="edge"/>
          <c:yMode val="edge"/>
          <c:x val="4.1710033365024074E-2"/>
          <c:y val="0.90843430082437959"/>
          <c:w val="0.89999990208835756"/>
          <c:h val="9.1565699175620477E-2"/>
        </c:manualLayout>
      </c:layout>
      <c:spPr>
        <a:solidFill>
          <a:schemeClr val="lt1"/>
        </a:solidFill>
        <a:ln w="25400" cap="flat" cmpd="sng" algn="ctr">
          <a:solidFill>
            <a:schemeClr val="dk1"/>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5.1786518941769458E-2"/>
          <c:y val="0.10664444444444446"/>
          <c:w val="0.94601886799223578"/>
          <c:h val="0.73685801663176176"/>
        </c:manualLayout>
      </c:layout>
      <c:barChart>
        <c:barDir val="col"/>
        <c:grouping val="clustered"/>
        <c:ser>
          <c:idx val="1"/>
          <c:order val="0"/>
          <c:tx>
            <c:strRef>
              <c:f>Sheet1!$C$3</c:f>
              <c:strCache>
                <c:ptCount val="1"/>
                <c:pt idx="0">
                  <c:v>2021-22</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Sheet1!$B$4:$B$7</c:f>
              <c:strCache>
                <c:ptCount val="4"/>
                <c:pt idx="0">
                  <c:v>Indicators Monitored </c:v>
                </c:pt>
                <c:pt idx="1">
                  <c:v>Indicators Achieved </c:v>
                </c:pt>
                <c:pt idx="2">
                  <c:v>Indicators Underachieved </c:v>
                </c:pt>
                <c:pt idx="3">
                  <c:v>Percentage Achievement </c:v>
                </c:pt>
              </c:strCache>
            </c:strRef>
          </c:cat>
          <c:val>
            <c:numRef>
              <c:f>Sheet1!$C$4:$C$7</c:f>
              <c:numCache>
                <c:formatCode>General</c:formatCode>
                <c:ptCount val="4"/>
                <c:pt idx="0">
                  <c:v>29</c:v>
                </c:pt>
                <c:pt idx="1">
                  <c:v>24</c:v>
                </c:pt>
                <c:pt idx="2">
                  <c:v>5</c:v>
                </c:pt>
                <c:pt idx="3" formatCode="0%">
                  <c:v>0.8275862068965516</c:v>
                </c:pt>
              </c:numCache>
            </c:numRef>
          </c:val>
          <c:extLst xmlns:c16r2="http://schemas.microsoft.com/office/drawing/2015/06/chart">
            <c:ext xmlns:c16="http://schemas.microsoft.com/office/drawing/2014/chart" uri="{C3380CC4-5D6E-409C-BE32-E72D297353CC}">
              <c16:uniqueId val="{00000000-5CF4-4C29-9DBB-1BA1ED9C7469}"/>
            </c:ext>
          </c:extLst>
        </c:ser>
        <c:ser>
          <c:idx val="2"/>
          <c:order val="1"/>
          <c:tx>
            <c:strRef>
              <c:f>Sheet1!$D$3</c:f>
              <c:strCache>
                <c:ptCount val="1"/>
                <c:pt idx="0">
                  <c:v>2022-23 </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dLbls>
            <c:dLbl>
              <c:idx val="3"/>
              <c:layout/>
              <c:tx>
                <c:rich>
                  <a:bodyPr/>
                  <a:lstStyle/>
                  <a:p>
                    <a:r>
                      <a:rPr lang="en-US" dirty="0"/>
                      <a:t>95%</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5CF4-4C29-9DBB-1BA1ED9C746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Sheet1!$B$4:$B$7</c:f>
              <c:strCache>
                <c:ptCount val="4"/>
                <c:pt idx="0">
                  <c:v>Indicators Monitored </c:v>
                </c:pt>
                <c:pt idx="1">
                  <c:v>Indicators Achieved </c:v>
                </c:pt>
                <c:pt idx="2">
                  <c:v>Indicators Underachieved </c:v>
                </c:pt>
                <c:pt idx="3">
                  <c:v>Percentage Achievement </c:v>
                </c:pt>
              </c:strCache>
            </c:strRef>
          </c:cat>
          <c:val>
            <c:numRef>
              <c:f>Sheet1!$D$4:$D$7</c:f>
              <c:numCache>
                <c:formatCode>General</c:formatCode>
                <c:ptCount val="4"/>
                <c:pt idx="0">
                  <c:v>20</c:v>
                </c:pt>
                <c:pt idx="1">
                  <c:v>19</c:v>
                </c:pt>
                <c:pt idx="2">
                  <c:v>1</c:v>
                </c:pt>
                <c:pt idx="3" formatCode="0%">
                  <c:v>0.95000000000000007</c:v>
                </c:pt>
              </c:numCache>
            </c:numRef>
          </c:val>
          <c:extLst xmlns:c16r2="http://schemas.microsoft.com/office/drawing/2015/06/chart">
            <c:ext xmlns:c16="http://schemas.microsoft.com/office/drawing/2014/chart" uri="{C3380CC4-5D6E-409C-BE32-E72D297353CC}">
              <c16:uniqueId val="{00000002-5CF4-4C29-9DBB-1BA1ED9C7469}"/>
            </c:ext>
          </c:extLst>
        </c:ser>
        <c:dLbls>
          <c:showVal val="1"/>
        </c:dLbls>
        <c:gapWidth val="164"/>
        <c:overlap val="-22"/>
        <c:axId val="102542336"/>
        <c:axId val="102548224"/>
      </c:barChart>
      <c:catAx>
        <c:axId val="102542336"/>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548224"/>
        <c:crosses val="autoZero"/>
        <c:auto val="1"/>
        <c:lblAlgn val="ctr"/>
        <c:lblOffset val="100"/>
      </c:catAx>
      <c:valAx>
        <c:axId val="10254822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2542336"/>
        <c:crosses val="autoZero"/>
        <c:crossBetween val="between"/>
      </c:valAx>
      <c:spPr>
        <a:noFill/>
        <a:ln>
          <a:noFill/>
        </a:ln>
        <a:effectLst/>
      </c:spPr>
    </c:plotArea>
    <c:legend>
      <c:legendPos val="t"/>
      <c:layout>
        <c:manualLayout>
          <c:xMode val="edge"/>
          <c:yMode val="edge"/>
          <c:x val="0.38741092990047027"/>
          <c:y val="0.92732732732732737"/>
          <c:w val="0.197963686839917"/>
          <c:h val="4.9162611430327983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layout>
        <c:manualLayout>
          <c:xMode val="edge"/>
          <c:yMode val="edge"/>
          <c:x val="0.40528590557587957"/>
          <c:y val="0"/>
        </c:manualLayout>
      </c:layout>
      <c:spPr>
        <a:noFill/>
        <a:ln w="25400">
          <a:noFill/>
        </a:ln>
      </c:spPr>
      <c:txPr>
        <a:bodyPr/>
        <a:lstStyle/>
        <a:p>
          <a:pPr>
            <a:defRPr sz="1400" b="1" i="0" u="none" strike="noStrike" baseline="0">
              <a:solidFill>
                <a:srgbClr val="000000"/>
              </a:solidFill>
              <a:latin typeface="Calibri"/>
              <a:ea typeface="Calibri"/>
              <a:cs typeface="Calibri"/>
            </a:defRPr>
          </a:pPr>
          <a:endParaRPr lang="en-US"/>
        </a:p>
      </c:txPr>
    </c:title>
    <c:view3D>
      <c:rotX val="75"/>
      <c:perspective val="0"/>
    </c:view3D>
    <c:plotArea>
      <c:layout>
        <c:manualLayout>
          <c:layoutTarget val="inner"/>
          <c:xMode val="edge"/>
          <c:yMode val="edge"/>
          <c:x val="9.5012339488498396E-2"/>
          <c:y val="0.24483720568126341"/>
          <c:w val="0.76337474292523855"/>
          <c:h val="0.6814802251002503"/>
        </c:manualLayout>
      </c:layout>
      <c:pie3DChart>
        <c:varyColors val="1"/>
        <c:ser>
          <c:idx val="0"/>
          <c:order val="0"/>
          <c:tx>
            <c:strRef>
              <c:f>RATE!$B$1</c:f>
              <c:strCache>
                <c:ptCount val="1"/>
                <c:pt idx="0">
                  <c:v>VACANCY RATE </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C4A-4D5B-9E8D-6520CB2AE76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C4A-4D5B-9E8D-6520CB2AE76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C4A-4D5B-9E8D-6520CB2AE76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C4A-4D5B-9E8D-6520CB2AE762}"/>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DC4A-4D5B-9E8D-6520CB2AE762}"/>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DC4A-4D5B-9E8D-6520CB2AE762}"/>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C4A-4D5B-9E8D-6520CB2AE762}"/>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C4A-4D5B-9E8D-6520CB2AE762}"/>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C4A-4D5B-9E8D-6520CB2AE762}"/>
              </c:ext>
            </c:extLst>
          </c:dPt>
          <c:dPt>
            <c:idx val="9"/>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DC4A-4D5B-9E8D-6520CB2AE762}"/>
              </c:ext>
            </c:extLst>
          </c:dPt>
          <c:dLbls>
            <c:dLbl>
              <c:idx val="0"/>
              <c:layout>
                <c:manualLayout>
                  <c:x val="1.7942211401797711E-3"/>
                  <c:y val="-4.4492026802052831E-2"/>
                </c:manualLayout>
              </c:layout>
              <c:spPr>
                <a:noFill/>
                <a:ln w="25400">
                  <a:noFill/>
                </a:ln>
              </c:spPr>
              <c:txPr>
                <a:bodyPr/>
                <a:lstStyle/>
                <a:p>
                  <a:pPr>
                    <a:defRPr sz="900" b="1" i="0" u="none" strike="noStrike" baseline="0">
                      <a:solidFill>
                        <a:srgbClr val="000000"/>
                      </a:solidFill>
                      <a:latin typeface="Calibri"/>
                      <a:ea typeface="Calibri"/>
                      <a:cs typeface="Calibri"/>
                    </a:defRPr>
                  </a:pPr>
                  <a:endParaRPr lang="en-US"/>
                </a:p>
              </c:txPr>
              <c:dLblPos val="bestFit"/>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C4A-4D5B-9E8D-6520CB2AE762}"/>
                </c:ext>
              </c:extLst>
            </c:dLbl>
            <c:dLbl>
              <c:idx val="8"/>
              <c:layout>
                <c:manualLayout>
                  <c:x val="-3.1397612908910542E-2"/>
                  <c:y val="4.5211781621056366E-2"/>
                </c:manualLayout>
              </c:layout>
              <c:spPr>
                <a:noFill/>
                <a:ln w="25400">
                  <a:noFill/>
                </a:ln>
              </c:spPr>
              <c:txPr>
                <a:bodyPr/>
                <a:lstStyle/>
                <a:p>
                  <a:pPr>
                    <a:defRPr sz="900" b="1" i="0" u="none" strike="noStrike" baseline="0">
                      <a:solidFill>
                        <a:srgbClr val="000000"/>
                      </a:solidFill>
                      <a:latin typeface="Calibri"/>
                      <a:ea typeface="Calibri"/>
                      <a:cs typeface="Calibri"/>
                    </a:defRPr>
                  </a:pPr>
                  <a:endParaRPr lang="en-US"/>
                </a:p>
              </c:txPr>
              <c:dLblPos val="bestFit"/>
              <c:showVal val="1"/>
              <c:showCatName val="1"/>
              <c:separator> </c:separator>
              <c:extLst xmlns:c16r2="http://schemas.microsoft.com/office/drawing/2015/06/chart">
                <c:ext xmlns:c15="http://schemas.microsoft.com/office/drawing/2012/chart" uri="{CE6537A1-D6FC-4f65-9D91-7224C49458BB}">
                  <c15:layout>
                    <c:manualLayout>
                      <c:w val="0.10306194426672899"/>
                      <c:h val="6.5460711877932329E-2"/>
                    </c:manualLayout>
                  </c15:layout>
                </c:ext>
                <c:ext xmlns:c16="http://schemas.microsoft.com/office/drawing/2014/chart" uri="{C3380CC4-5D6E-409C-BE32-E72D297353CC}">
                  <c16:uniqueId val="{00000011-DC4A-4D5B-9E8D-6520CB2AE762}"/>
                </c:ext>
              </c:extLst>
            </c:dLbl>
            <c:dLbl>
              <c:idx val="9"/>
              <c:layout>
                <c:manualLayout>
                  <c:x val="-1.3114754098360661E-2"/>
                  <c:y val="-2.7314112291350549E-2"/>
                </c:manualLayout>
              </c:layout>
              <c:spPr>
                <a:noFill/>
                <a:ln w="25400">
                  <a:noFill/>
                </a:ln>
              </c:spPr>
              <c:txPr>
                <a:bodyPr/>
                <a:lstStyle/>
                <a:p>
                  <a:pPr>
                    <a:defRPr sz="900" b="1" i="0" u="none" strike="noStrike" baseline="0">
                      <a:solidFill>
                        <a:srgbClr val="000000"/>
                      </a:solidFill>
                      <a:latin typeface="Calibri"/>
                      <a:ea typeface="Calibri"/>
                      <a:cs typeface="Calibri"/>
                    </a:defRPr>
                  </a:pPr>
                  <a:endParaRPr lang="en-US"/>
                </a:p>
              </c:txPr>
              <c:dLblPos val="bestFit"/>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DC4A-4D5B-9E8D-6520CB2AE762}"/>
                </c:ext>
              </c:extLst>
            </c:dLbl>
            <c:spPr>
              <a:noFill/>
              <a:ln w="25400">
                <a:noFill/>
              </a:ln>
            </c:spPr>
            <c:txPr>
              <a:bodyPr wrap="square" lIns="38100" tIns="19050" rIns="38100" bIns="19050" anchor="ctr">
                <a:spAutoFit/>
              </a:bodyPr>
              <a:lstStyle/>
              <a:p>
                <a:pPr>
                  <a:defRPr sz="900" b="1" i="0" u="none" strike="noStrike" baseline="0">
                    <a:solidFill>
                      <a:srgbClr val="000000"/>
                    </a:solidFill>
                    <a:latin typeface="Calibri"/>
                    <a:ea typeface="Calibri"/>
                    <a:cs typeface="Calibri"/>
                  </a:defRPr>
                </a:pPr>
                <a:endParaRPr lang="en-US"/>
              </a:p>
            </c:txPr>
            <c:dLblPos val="outEnd"/>
            <c:showVal val="1"/>
            <c:showCatName val="1"/>
            <c:separator> </c:separator>
            <c:extLst xmlns:c16r2="http://schemas.microsoft.com/office/drawing/2015/06/chart">
              <c:ext xmlns:c15="http://schemas.microsoft.com/office/drawing/2012/chart" uri="{CE6537A1-D6FC-4f65-9D91-7224C49458BB}"/>
            </c:extLst>
          </c:dLbls>
          <c:cat>
            <c:strRef>
              <c:f>RATE!$A$2:$A$11</c:f>
              <c:strCache>
                <c:ptCount val="10"/>
                <c:pt idx="0">
                  <c:v>Eastern Cape</c:v>
                </c:pt>
                <c:pt idx="1">
                  <c:v>Free State</c:v>
                </c:pt>
                <c:pt idx="2">
                  <c:v>Gauteng</c:v>
                </c:pt>
                <c:pt idx="3">
                  <c:v>KwaZulu Natal</c:v>
                </c:pt>
                <c:pt idx="4">
                  <c:v>Limpopo</c:v>
                </c:pt>
                <c:pt idx="5">
                  <c:v>Mpumalanga</c:v>
                </c:pt>
                <c:pt idx="6">
                  <c:v>National Office </c:v>
                </c:pt>
                <c:pt idx="7">
                  <c:v>Northern Cape</c:v>
                </c:pt>
                <c:pt idx="8">
                  <c:v>North-West</c:v>
                </c:pt>
                <c:pt idx="9">
                  <c:v>Western Cape</c:v>
                </c:pt>
              </c:strCache>
            </c:strRef>
          </c:cat>
          <c:val>
            <c:numRef>
              <c:f>RATE!$B$2:$B$11</c:f>
              <c:numCache>
                <c:formatCode>0%</c:formatCode>
                <c:ptCount val="10"/>
                <c:pt idx="0">
                  <c:v>0.05</c:v>
                </c:pt>
                <c:pt idx="1">
                  <c:v>0.05</c:v>
                </c:pt>
                <c:pt idx="2">
                  <c:v>3.0000000000000002E-2</c:v>
                </c:pt>
                <c:pt idx="3">
                  <c:v>8.0000000000000016E-2</c:v>
                </c:pt>
                <c:pt idx="4">
                  <c:v>6.0000000000000005E-2</c:v>
                </c:pt>
                <c:pt idx="5">
                  <c:v>4.0000000000000008E-2</c:v>
                </c:pt>
                <c:pt idx="6">
                  <c:v>0.13</c:v>
                </c:pt>
                <c:pt idx="7">
                  <c:v>6.0000000000000005E-2</c:v>
                </c:pt>
                <c:pt idx="8">
                  <c:v>0.11</c:v>
                </c:pt>
                <c:pt idx="9">
                  <c:v>3.0000000000000002E-2</c:v>
                </c:pt>
              </c:numCache>
            </c:numRef>
          </c:val>
          <c:extLst xmlns:c16r2="http://schemas.microsoft.com/office/drawing/2015/06/chart">
            <c:ext xmlns:c16="http://schemas.microsoft.com/office/drawing/2014/chart" uri="{C3380CC4-5D6E-409C-BE32-E72D297353CC}">
              <c16:uniqueId val="{00000014-DC4A-4D5B-9E8D-6520CB2AE762}"/>
            </c:ext>
          </c:extLst>
        </c:ser>
        <c:dLbls/>
      </c:pie3DChart>
      <c:spPr>
        <a:noFill/>
        <a:ln w="25400">
          <a:noFill/>
        </a:ln>
      </c:spPr>
    </c:plotArea>
    <c:plotVisOnly val="1"/>
    <c:dispBlanksAs val="zero"/>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0.00627</cdr:x>
      <cdr:y>0.86372</cdr:y>
    </cdr:from>
    <cdr:to>
      <cdr:x>1</cdr:x>
      <cdr:y>1</cdr:y>
    </cdr:to>
    <cdr:sp macro="" textlink="">
      <cdr:nvSpPr>
        <cdr:cNvPr id="2" name="TextBox 26">
          <a:extLst xmlns:a="http://schemas.openxmlformats.org/drawingml/2006/main">
            <a:ext uri="{FF2B5EF4-FFF2-40B4-BE49-F238E27FC236}">
              <a16:creationId xmlns:a16="http://schemas.microsoft.com/office/drawing/2014/main" xmlns="" id="{7F5D4701-CF24-9C3E-67E8-03B698DF073D}"/>
            </a:ext>
          </a:extLst>
        </cdr:cNvPr>
        <cdr:cNvSpPr txBox="1"/>
      </cdr:nvSpPr>
      <cdr:spPr>
        <a:xfrm xmlns:a="http://schemas.openxmlformats.org/drawingml/2006/main">
          <a:off x="3048911" y="3054881"/>
          <a:ext cx="3478889" cy="30777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t>Budget Allocation vs Expenditure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2023/06/01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088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8761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9849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3882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3540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24002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2640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51946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7511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2029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5967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94761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22521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9924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7697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5706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79752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9815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6024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7222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5732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2530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4899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0373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3710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6/1/2023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6/1/2023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6/1/2023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6/1/2023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6/1/2023</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12" name="TextBox 12"/>
          <p:cNvSpPr txBox="1"/>
          <p:nvPr/>
        </p:nvSpPr>
        <p:spPr>
          <a:xfrm>
            <a:off x="4876800" y="4002252"/>
            <a:ext cx="4114800" cy="923330"/>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Date:</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Presenter:</a:t>
            </a:r>
            <a:endParaRPr kumimoji="0" lang="en-US" b="0" i="0" u="none" strike="noStrike" kern="1200" cap="none" spc="0" normalizeH="0" baseline="0" noProof="0" dirty="0">
              <a:ln>
                <a:noFill/>
              </a:ln>
              <a:solidFill>
                <a:schemeClr val="bg1"/>
              </a:solidFill>
              <a:effectLst/>
              <a:uLnTx/>
              <a:uFillTx/>
              <a:latin typeface="Arialle"/>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xmlns="" id="{00C14F4C-1905-41C8-A7D5-C62931D9F6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xmlns="" id="{6218EE05-5B19-4C1E-BCEA-AD0AAD64EABA}"/>
              </a:ext>
            </a:extLst>
          </p:cNvPr>
          <p:cNvGrpSpPr/>
          <p:nvPr/>
        </p:nvGrpSpPr>
        <p:grpSpPr>
          <a:xfrm>
            <a:off x="4229100" y="2438400"/>
            <a:ext cx="4953000" cy="2656285"/>
            <a:chOff x="2819400" y="169667"/>
            <a:chExt cx="4953000" cy="2656285"/>
          </a:xfrm>
        </p:grpSpPr>
        <p:sp>
          <p:nvSpPr>
            <p:cNvPr id="15" name="TextBox 11">
              <a:extLst>
                <a:ext uri="{FF2B5EF4-FFF2-40B4-BE49-F238E27FC236}">
                  <a16:creationId xmlns:a16="http://schemas.microsoft.com/office/drawing/2014/main" xmlns="" id="{E9E1B33A-ADEF-41A3-8DAA-63A8AB809DC7}"/>
                </a:ext>
              </a:extLst>
            </p:cNvPr>
            <p:cNvSpPr txBox="1"/>
            <p:nvPr/>
          </p:nvSpPr>
          <p:spPr>
            <a:xfrm>
              <a:off x="2819400" y="169667"/>
              <a:ext cx="4953000" cy="510461"/>
            </a:xfrm>
            <a:prstGeom prst="rect">
              <a:avLst/>
            </a:prstGeom>
          </p:spPr>
          <p:txBody>
            <a:bodyPr wrap="square" lIns="0" tIns="0" rIns="0" bIns="0" rtlCol="0" anchor="t">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lang="en-US" sz="2000" b="1" dirty="0">
                  <a:solidFill>
                    <a:srgbClr val="00764B"/>
                  </a:solidFill>
                  <a:latin typeface="Arial" panose="020B0604020202020204" pitchFamily="34" charset="0"/>
                  <a:cs typeface="Arial" panose="020B0604020202020204" pitchFamily="34" charset="0"/>
                </a:rPr>
                <a:t>Seda 2022/23 Quarter 4 Performance</a:t>
              </a:r>
              <a:endParaRPr kumimoji="0" lang="en-US" sz="20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endParaRPr>
            </a:p>
          </p:txBody>
        </p:sp>
        <p:sp>
          <p:nvSpPr>
            <p:cNvPr id="16" name="TextBox 12">
              <a:extLst>
                <a:ext uri="{FF2B5EF4-FFF2-40B4-BE49-F238E27FC236}">
                  <a16:creationId xmlns:a16="http://schemas.microsoft.com/office/drawing/2014/main" xmlns="" id="{81DC876A-DC5B-4E3E-9E6C-1975BDE5FBF8}"/>
                </a:ext>
              </a:extLst>
            </p:cNvPr>
            <p:cNvSpPr txBox="1"/>
            <p:nvPr/>
          </p:nvSpPr>
          <p:spPr>
            <a:xfrm>
              <a:off x="3009900" y="1256639"/>
              <a:ext cx="4114800" cy="28341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rgbClr val="00764B"/>
                  </a:solidFill>
                  <a:effectLst/>
                  <a:uLnTx/>
                  <a:uFillTx/>
                  <a:latin typeface="Arialle"/>
                  <a:ea typeface="+mn-ea"/>
                  <a:cs typeface="+mn-cs"/>
                </a:rPr>
                <a:t>Meeting: Portfolio </a:t>
              </a:r>
              <a:r>
                <a:rPr lang="en-US" b="1" dirty="0">
                  <a:solidFill>
                    <a:srgbClr val="00764B"/>
                  </a:solidFill>
                  <a:latin typeface="Arialle"/>
                </a:rPr>
                <a:t>Committee </a:t>
              </a:r>
              <a:endParaRPr kumimoji="0" lang="en-US" i="0" u="none" strike="noStrike" kern="1200" cap="none" spc="0" normalizeH="0" baseline="0" noProof="0" dirty="0">
                <a:ln>
                  <a:noFill/>
                </a:ln>
                <a:solidFill>
                  <a:srgbClr val="00764B"/>
                </a:solidFill>
                <a:effectLst/>
                <a:uLnTx/>
                <a:uFillTx/>
                <a:latin typeface="Arialle"/>
                <a:ea typeface="+mn-ea"/>
                <a:cs typeface="+mn-cs"/>
              </a:endParaRPr>
            </a:p>
          </p:txBody>
        </p:sp>
        <p:sp>
          <p:nvSpPr>
            <p:cNvPr id="17" name="TextBox 16">
              <a:extLst>
                <a:ext uri="{FF2B5EF4-FFF2-40B4-BE49-F238E27FC236}">
                  <a16:creationId xmlns:a16="http://schemas.microsoft.com/office/drawing/2014/main" xmlns="" id="{0EFDAEC0-2A0D-4907-9934-0C1241E1AE09}"/>
                </a:ext>
              </a:extLst>
            </p:cNvPr>
            <p:cNvSpPr txBox="1"/>
            <p:nvPr/>
          </p:nvSpPr>
          <p:spPr>
            <a:xfrm>
              <a:off x="3009900" y="1902622"/>
              <a:ext cx="4114800" cy="923330"/>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rgbClr val="00764B"/>
                  </a:solidFill>
                  <a:effectLst/>
                  <a:uLnTx/>
                  <a:uFillTx/>
                  <a:latin typeface="Arialle"/>
                  <a:ea typeface="+mn-ea"/>
                  <a:cs typeface="+mn-cs"/>
                </a:rPr>
                <a:t>Date</a:t>
              </a:r>
              <a:r>
                <a:rPr kumimoji="0" lang="en-US" b="1" i="0" u="none" strike="noStrike" kern="1200" cap="none" spc="0" normalizeH="0" baseline="0" noProof="0">
                  <a:ln>
                    <a:noFill/>
                  </a:ln>
                  <a:solidFill>
                    <a:srgbClr val="00764B"/>
                  </a:solidFill>
                  <a:effectLst/>
                  <a:uLnTx/>
                  <a:uFillTx/>
                  <a:latin typeface="Arialle"/>
                  <a:ea typeface="+mn-ea"/>
                  <a:cs typeface="+mn-cs"/>
                </a:rPr>
                <a:t>: 31 </a:t>
              </a:r>
              <a:r>
                <a:rPr kumimoji="0" lang="en-US" b="1" i="0" u="none" strike="noStrike" kern="1200" cap="none" spc="0" normalizeH="0" baseline="0" noProof="0" dirty="0">
                  <a:ln>
                    <a:noFill/>
                  </a:ln>
                  <a:solidFill>
                    <a:srgbClr val="00764B"/>
                  </a:solidFill>
                  <a:effectLst/>
                  <a:uLnTx/>
                  <a:uFillTx/>
                  <a:latin typeface="Arialle"/>
                  <a:ea typeface="+mn-ea"/>
                  <a:cs typeface="+mn-cs"/>
                </a:rPr>
                <a:t>May 2023</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764B"/>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rgbClr val="00764B"/>
                  </a:solidFill>
                  <a:effectLst/>
                  <a:uLnTx/>
                  <a:uFillTx/>
                  <a:latin typeface="Arialle"/>
                  <a:ea typeface="+mn-ea"/>
                  <a:cs typeface="+mn-cs"/>
                </a:rPr>
                <a:t>Presenter: Mr. N Mbatha</a:t>
              </a:r>
              <a:endParaRPr kumimoji="0" lang="en-US" b="0" i="0" u="none" strike="noStrike" kern="1200" cap="none" spc="0" normalizeH="0" baseline="0" noProof="0" dirty="0">
                <a:ln>
                  <a:noFill/>
                </a:ln>
                <a:solidFill>
                  <a:srgbClr val="00764B"/>
                </a:solidFill>
                <a:effectLst/>
                <a:uLnTx/>
                <a:uFillTx/>
                <a:latin typeface="Arialle"/>
                <a:ea typeface="+mn-ea"/>
                <a:cs typeface="+mn-cs"/>
              </a:endParaRPr>
            </a:p>
          </p:txBody>
        </p:sp>
      </p:grpSp>
    </p:spTree>
    <p:extLst>
      <p:ext uri="{BB962C8B-B14F-4D97-AF65-F5344CB8AC3E}">
        <p14:creationId xmlns:p14="http://schemas.microsoft.com/office/powerpoint/2010/main" xmlns="" val="291256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462333" y="-10269"/>
            <a:ext cx="85306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 PROGRAMME 1: Township, Rural and Informal Business</a:t>
            </a:r>
          </a:p>
        </p:txBody>
      </p:sp>
      <p:graphicFrame>
        <p:nvGraphicFramePr>
          <p:cNvPr id="4" name="Table 3">
            <a:extLst>
              <a:ext uri="{FF2B5EF4-FFF2-40B4-BE49-F238E27FC236}">
                <a16:creationId xmlns:a16="http://schemas.microsoft.com/office/drawing/2014/main" xmlns="" id="{07EDFF43-325E-A15F-9E5E-2EA9CC04E8AF}"/>
              </a:ext>
            </a:extLst>
          </p:cNvPr>
          <p:cNvGraphicFramePr>
            <a:graphicFrameLocks noGrp="1"/>
          </p:cNvGraphicFramePr>
          <p:nvPr>
            <p:extLst>
              <p:ext uri="{D42A27DB-BD31-4B8C-83A1-F6EECF244321}">
                <p14:modId xmlns:p14="http://schemas.microsoft.com/office/powerpoint/2010/main" xmlns="" val="978723719"/>
              </p:ext>
            </p:extLst>
          </p:nvPr>
        </p:nvGraphicFramePr>
        <p:xfrm>
          <a:off x="14948" y="528132"/>
          <a:ext cx="9144001" cy="6253667"/>
        </p:xfrm>
        <a:graphic>
          <a:graphicData uri="http://schemas.openxmlformats.org/drawingml/2006/table">
            <a:tbl>
              <a:tblPr firstRow="1" firstCol="1" bandRow="1">
                <a:tableStyleId>{E8B1032C-EA38-4F05-BA0D-38AFFFC7BED3}</a:tableStyleId>
              </a:tblPr>
              <a:tblGrid>
                <a:gridCol w="470963">
                  <a:extLst>
                    <a:ext uri="{9D8B030D-6E8A-4147-A177-3AD203B41FA5}">
                      <a16:colId xmlns:a16="http://schemas.microsoft.com/office/drawing/2014/main" xmlns="" val="819933489"/>
                    </a:ext>
                  </a:extLst>
                </a:gridCol>
                <a:gridCol w="1851322">
                  <a:extLst>
                    <a:ext uri="{9D8B030D-6E8A-4147-A177-3AD203B41FA5}">
                      <a16:colId xmlns:a16="http://schemas.microsoft.com/office/drawing/2014/main" xmlns="" val="2406577313"/>
                    </a:ext>
                  </a:extLst>
                </a:gridCol>
                <a:gridCol w="738980">
                  <a:extLst>
                    <a:ext uri="{9D8B030D-6E8A-4147-A177-3AD203B41FA5}">
                      <a16:colId xmlns:a16="http://schemas.microsoft.com/office/drawing/2014/main" xmlns="" val="1954622974"/>
                    </a:ext>
                  </a:extLst>
                </a:gridCol>
                <a:gridCol w="706447">
                  <a:extLst>
                    <a:ext uri="{9D8B030D-6E8A-4147-A177-3AD203B41FA5}">
                      <a16:colId xmlns:a16="http://schemas.microsoft.com/office/drawing/2014/main" xmlns="" val="4076265291"/>
                    </a:ext>
                  </a:extLst>
                </a:gridCol>
                <a:gridCol w="706447">
                  <a:extLst>
                    <a:ext uri="{9D8B030D-6E8A-4147-A177-3AD203B41FA5}">
                      <a16:colId xmlns:a16="http://schemas.microsoft.com/office/drawing/2014/main" xmlns="" val="2039551805"/>
                    </a:ext>
                  </a:extLst>
                </a:gridCol>
                <a:gridCol w="706447">
                  <a:extLst>
                    <a:ext uri="{9D8B030D-6E8A-4147-A177-3AD203B41FA5}">
                      <a16:colId xmlns:a16="http://schemas.microsoft.com/office/drawing/2014/main" xmlns="" val="267378021"/>
                    </a:ext>
                  </a:extLst>
                </a:gridCol>
                <a:gridCol w="1814846">
                  <a:extLst>
                    <a:ext uri="{9D8B030D-6E8A-4147-A177-3AD203B41FA5}">
                      <a16:colId xmlns:a16="http://schemas.microsoft.com/office/drawing/2014/main" xmlns="" val="2644008093"/>
                    </a:ext>
                  </a:extLst>
                </a:gridCol>
                <a:gridCol w="914834">
                  <a:extLst>
                    <a:ext uri="{9D8B030D-6E8A-4147-A177-3AD203B41FA5}">
                      <a16:colId xmlns:a16="http://schemas.microsoft.com/office/drawing/2014/main" xmlns="" val="1112253853"/>
                    </a:ext>
                  </a:extLst>
                </a:gridCol>
                <a:gridCol w="567070">
                  <a:extLst>
                    <a:ext uri="{9D8B030D-6E8A-4147-A177-3AD203B41FA5}">
                      <a16:colId xmlns:a16="http://schemas.microsoft.com/office/drawing/2014/main" xmlns="" val="573764063"/>
                    </a:ext>
                  </a:extLst>
                </a:gridCol>
                <a:gridCol w="666645">
                  <a:extLst>
                    <a:ext uri="{9D8B030D-6E8A-4147-A177-3AD203B41FA5}">
                      <a16:colId xmlns:a16="http://schemas.microsoft.com/office/drawing/2014/main" xmlns="" val="124914493"/>
                    </a:ext>
                  </a:extLst>
                </a:gridCol>
              </a:tblGrid>
              <a:tr h="553421">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942679">
                <a:tc>
                  <a:txBody>
                    <a:bodyPr/>
                    <a:lstStyle/>
                    <a:p>
                      <a:pPr algn="ctr">
                        <a:lnSpc>
                          <a:spcPct val="115000"/>
                        </a:lnSpc>
                        <a:spcAft>
                          <a:spcPts val="0"/>
                        </a:spcAft>
                      </a:pPr>
                      <a:r>
                        <a:rPr lang="en-ZA" sz="1400" b="1" dirty="0">
                          <a:solidFill>
                            <a:sysClr val="windowText" lastClr="000000"/>
                          </a:solidFill>
                          <a:effectLst/>
                        </a:rPr>
                        <a:t>1.1</a:t>
                      </a:r>
                      <a:endParaRPr lang="en-ZA" sz="14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49681" marR="49681" marT="0" marB="0" anchor="ctr"/>
                </a:tc>
                <a:tc>
                  <a:txBody>
                    <a:bodyPr/>
                    <a:lstStyle/>
                    <a:p>
                      <a:pPr algn="ctr">
                        <a:lnSpc>
                          <a:spcPct val="115000"/>
                        </a:lnSpc>
                        <a:spcAft>
                          <a:spcPts val="0"/>
                        </a:spcAft>
                      </a:pPr>
                      <a:r>
                        <a:rPr lang="en-US" sz="1200" b="1" dirty="0">
                          <a:effectLst/>
                        </a:rPr>
                        <a:t>Number of SMMEs &amp; Cooperatives reached through entrepreneurship awareness sessions</a:t>
                      </a:r>
                      <a:endParaRPr lang="en-ZA" sz="12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49681" marR="49681" marT="0" marB="0" anchor="ctr"/>
                </a:tc>
                <a:tc>
                  <a:txBody>
                    <a:bodyPr/>
                    <a:lstStyle/>
                    <a:p>
                      <a:pPr algn="ctr">
                        <a:lnSpc>
                          <a:spcPct val="115000"/>
                        </a:lnSpc>
                      </a:pPr>
                      <a:r>
                        <a:rPr lang="en-ZA" sz="1000" b="1" dirty="0">
                          <a:solidFill>
                            <a:srgbClr val="000000"/>
                          </a:solidFill>
                          <a:effectLst/>
                        </a:rPr>
                        <a:t>20 000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7 000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10 065</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3 065</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Target exceeded due to more briefing and outreach sessions that took place during the quarter.</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None</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20 000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68 117</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670575840"/>
                  </a:ext>
                </a:extLst>
              </a:tr>
              <a:tr h="126471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1.2</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township &amp; rural business supported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solidFill>
                            <a:srgbClr val="000000"/>
                          </a:solidFill>
                          <a:effectLst/>
                        </a:rPr>
                        <a:t>16 000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5 000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6 814</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1 814</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The leads that were generated in the previous quarter were assisted with various interventions, such as Business Plans, Promotional material, signage and facilitation of access to finance.</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16 000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22 181</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430391553"/>
                  </a:ext>
                </a:extLst>
              </a:tr>
              <a:tr h="103115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chemeClr val="tx1"/>
                          </a:solidFill>
                          <a:effectLst/>
                          <a:uLnTx/>
                          <a:uFillTx/>
                        </a:rPr>
                        <a:t>1.3</a:t>
                      </a:r>
                      <a:endParaRPr kumimoji="0" lang="en-ZA" sz="14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latin typeface="+mn-lt"/>
                          <a:ea typeface="+mn-ea"/>
                          <a:cs typeface="+mn-cs"/>
                        </a:rPr>
                        <a:t>Number of new Incubation Centres established</a:t>
                      </a:r>
                    </a:p>
                  </a:txBody>
                  <a:tcPr marL="68580" marR="68580"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latin typeface="+mn-lt"/>
                          <a:ea typeface="+mn-ea"/>
                          <a:cs typeface="+mn-cs"/>
                        </a:rPr>
                        <a:t>11</a:t>
                      </a:r>
                    </a:p>
                  </a:txBody>
                  <a:tcPr marL="68580" marR="68580" marT="0" marB="0" anchor="ctr"/>
                </a:tc>
                <a:tc>
                  <a:txBody>
                    <a:bodyPr/>
                    <a:lstStyle/>
                    <a:p>
                      <a:pPr marL="0" marR="0" algn="ctr">
                        <a:lnSpc>
                          <a:spcPct val="115000"/>
                        </a:lnSpc>
                        <a:spcBef>
                          <a:spcPts val="0"/>
                        </a:spcBef>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11</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7</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The targeted number of incubation centres were established at the end of the fourth quarter.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a:lnSpc>
                          <a:spcPct val="115000"/>
                        </a:lnSpc>
                        <a:spcBef>
                          <a:spcPts val="600"/>
                        </a:spcBef>
                        <a:spcAft>
                          <a:spcPts val="600"/>
                        </a:spcAft>
                      </a:pPr>
                      <a:r>
                        <a:rPr lang="en-ZA" sz="1000" dirty="0">
                          <a:effectLst/>
                          <a:latin typeface="Trebuchet MS" panose="020B0603020202020204" pitchFamily="34" charset="0"/>
                          <a:ea typeface="Trebuchet MS" panose="020B0603020202020204" pitchFamily="34" charset="0"/>
                          <a:cs typeface="Times New Roman" panose="02020603050405020304" pitchFamily="18" charset="0"/>
                        </a:rPr>
                        <a:t>None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000"/>
                        </a:lnSpc>
                        <a:spcBef>
                          <a:spcPts val="0"/>
                        </a:spcBef>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11</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854931636"/>
                  </a:ext>
                </a:extLst>
              </a:tr>
              <a:tr h="155765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200" b="1" kern="1200" noProof="0" dirty="0">
                          <a:solidFill>
                            <a:schemeClr val="tx1"/>
                          </a:solidFill>
                          <a:effectLst/>
                          <a:latin typeface="+mn-lt"/>
                          <a:ea typeface="+mn-ea"/>
                          <a:cs typeface="+mn-cs"/>
                        </a:rPr>
                        <a:t>1.4 </a:t>
                      </a:r>
                    </a:p>
                  </a:txBody>
                  <a:tcPr marL="49681" marR="49681"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Number of new Seda access point</a:t>
                      </a:r>
                    </a:p>
                  </a:txBody>
                  <a:tcPr marL="68580" marR="68580" marT="0" marB="0" anchor="ctr"/>
                </a:tc>
                <a:tc>
                  <a:txBody>
                    <a:bodyPr/>
                    <a:lstStyle/>
                    <a:p>
                      <a:pPr marL="0" algn="ctr" defTabSz="914400" rtl="0" eaLnBrk="1" latinLnBrk="0" hangingPunct="1">
                        <a:lnSpc>
                          <a:spcPct val="115000"/>
                        </a:lnSpc>
                        <a:spcBef>
                          <a:spcPts val="600"/>
                        </a:spcBef>
                        <a:spcAft>
                          <a:spcPts val="600"/>
                        </a:spcAft>
                      </a:pPr>
                      <a:r>
                        <a:rPr lang="en-ZA" sz="1000" b="1" kern="1200" dirty="0">
                          <a:solidFill>
                            <a:schemeClr val="tx1"/>
                          </a:solidFill>
                          <a:effectLst/>
                          <a:latin typeface="+mn-lt"/>
                          <a:ea typeface="+mn-ea"/>
                          <a:cs typeface="+mn-cs"/>
                        </a:rPr>
                        <a:t>80</a:t>
                      </a: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20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34</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 </a:t>
                      </a:r>
                      <a:endParaRPr lang="en-US" sz="1000" kern="1200" dirty="0">
                        <a:solidFill>
                          <a:srgbClr val="00B0F0"/>
                        </a:solidFill>
                        <a:effectLst/>
                        <a:latin typeface="+mn-lt"/>
                        <a:ea typeface="+mn-ea"/>
                        <a:cs typeface="+mn-cs"/>
                      </a:endParaRPr>
                    </a:p>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14</a:t>
                      </a:r>
                      <a:endParaRPr lang="en-US" sz="1000" kern="1200" dirty="0">
                        <a:solidFill>
                          <a:srgbClr val="00B0F0"/>
                        </a:solidFill>
                        <a:effectLst/>
                        <a:latin typeface="+mn-lt"/>
                        <a:ea typeface="+mn-ea"/>
                        <a:cs typeface="+mn-cs"/>
                      </a:endParaRPr>
                    </a:p>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 </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The organisation adjudicated 75 partners where 58 partners signed the contracts/service level agreement. While 17 partners only signed the acceptance letters.</a:t>
                      </a:r>
                      <a:endParaRPr lang="en-US" sz="1000" kern="1200" dirty="0">
                        <a:solidFill>
                          <a:schemeClr val="tx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Seda will finalise contracting with approved partners in the new financial year.</a:t>
                      </a:r>
                      <a:endParaRPr lang="en-US" sz="1000" kern="1200" dirty="0">
                        <a:solidFill>
                          <a:schemeClr val="tx1"/>
                        </a:solidFill>
                        <a:effectLst/>
                        <a:latin typeface="+mn-lt"/>
                        <a:ea typeface="+mn-ea"/>
                        <a:cs typeface="+mn-cs"/>
                      </a:endParaRPr>
                    </a:p>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80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FF0000"/>
                          </a:solidFill>
                          <a:effectLst/>
                          <a:latin typeface="+mn-lt"/>
                          <a:ea typeface="+mn-ea"/>
                          <a:cs typeface="+mn-cs"/>
                        </a:rPr>
                        <a:t>58</a:t>
                      </a:r>
                      <a:endParaRPr lang="en-US" sz="1000" kern="1200" dirty="0">
                        <a:solidFill>
                          <a:srgbClr val="FF0000"/>
                        </a:solidFill>
                        <a:effectLst/>
                        <a:latin typeface="+mn-lt"/>
                        <a:ea typeface="+mn-ea"/>
                        <a:cs typeface="+mn-cs"/>
                      </a:endParaRPr>
                    </a:p>
                  </a:txBody>
                  <a:tcPr marL="68580" marR="68580" marT="0" marB="0" anchor="ctr"/>
                </a:tc>
                <a:extLst>
                  <a:ext uri="{0D108BD9-81ED-4DB2-BD59-A6C34878D82A}">
                    <a16:rowId xmlns:a16="http://schemas.microsoft.com/office/drawing/2014/main" xmlns="" val="605283171"/>
                  </a:ext>
                </a:extLst>
              </a:tr>
              <a:tr h="90404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200" b="1" kern="1200" noProof="0" dirty="0">
                          <a:solidFill>
                            <a:schemeClr val="tx1"/>
                          </a:solidFill>
                          <a:effectLst/>
                          <a:latin typeface="+mn-lt"/>
                          <a:ea typeface="+mn-ea"/>
                          <a:cs typeface="+mn-cs"/>
                        </a:rPr>
                        <a:t>1.5</a:t>
                      </a: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latin typeface="+mn-lt"/>
                          <a:ea typeface="+mn-ea"/>
                          <a:cs typeface="+mn-cs"/>
                        </a:rPr>
                        <a:t>Ecosystem Development Plan implementation</a:t>
                      </a:r>
                    </a:p>
                  </a:txBody>
                  <a:tcPr marL="68580" marR="68580" marT="0" marB="0" anchor="ctr"/>
                </a:tc>
                <a:tc>
                  <a:txBody>
                    <a:bodyPr/>
                    <a:lstStyle/>
                    <a:p>
                      <a:pPr algn="ctr">
                        <a:lnSpc>
                          <a:spcPct val="115000"/>
                        </a:lnSpc>
                      </a:pPr>
                      <a:r>
                        <a:rPr lang="en-ZA" sz="1000" b="1">
                          <a:solidFill>
                            <a:srgbClr val="000000"/>
                          </a:solidFill>
                          <a:effectLst/>
                        </a:rPr>
                        <a:t>40%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None </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None</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40%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40%</a:t>
                      </a:r>
                      <a:endParaRPr lang="en-US" sz="10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xmlns="" val="2984229817"/>
                  </a:ext>
                </a:extLst>
              </a:tr>
            </a:tbl>
          </a:graphicData>
        </a:graphic>
      </p:graphicFrame>
    </p:spTree>
    <p:extLst>
      <p:ext uri="{BB962C8B-B14F-4D97-AF65-F5344CB8AC3E}">
        <p14:creationId xmlns:p14="http://schemas.microsoft.com/office/powerpoint/2010/main" xmlns="" val="18404819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462333" y="-10269"/>
            <a:ext cx="87867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PROGRAMME 2: Business Competitiveness and Viability</a:t>
            </a:r>
          </a:p>
        </p:txBody>
      </p:sp>
      <p:graphicFrame>
        <p:nvGraphicFramePr>
          <p:cNvPr id="2" name="Table 1">
            <a:extLst>
              <a:ext uri="{FF2B5EF4-FFF2-40B4-BE49-F238E27FC236}">
                <a16:creationId xmlns:a16="http://schemas.microsoft.com/office/drawing/2014/main" xmlns="" id="{4DE98724-B5DE-D129-EBF1-139BD74EA229}"/>
              </a:ext>
            </a:extLst>
          </p:cNvPr>
          <p:cNvGraphicFramePr>
            <a:graphicFrameLocks noGrp="1"/>
          </p:cNvGraphicFramePr>
          <p:nvPr>
            <p:extLst>
              <p:ext uri="{D42A27DB-BD31-4B8C-83A1-F6EECF244321}">
                <p14:modId xmlns:p14="http://schemas.microsoft.com/office/powerpoint/2010/main" xmlns="" val="3846699876"/>
              </p:ext>
            </p:extLst>
          </p:nvPr>
        </p:nvGraphicFramePr>
        <p:xfrm>
          <a:off x="0" y="548681"/>
          <a:ext cx="9143999" cy="6309318"/>
        </p:xfrm>
        <a:graphic>
          <a:graphicData uri="http://schemas.openxmlformats.org/drawingml/2006/table">
            <a:tbl>
              <a:tblPr firstRow="1" firstCol="1" bandRow="1">
                <a:tableStyleId>{8799B23B-EC83-4686-B30A-512413B5E67A}</a:tableStyleId>
              </a:tblPr>
              <a:tblGrid>
                <a:gridCol w="463014">
                  <a:extLst>
                    <a:ext uri="{9D8B030D-6E8A-4147-A177-3AD203B41FA5}">
                      <a16:colId xmlns:a16="http://schemas.microsoft.com/office/drawing/2014/main" xmlns="" val="819933489"/>
                    </a:ext>
                  </a:extLst>
                </a:gridCol>
                <a:gridCol w="1922510">
                  <a:extLst>
                    <a:ext uri="{9D8B030D-6E8A-4147-A177-3AD203B41FA5}">
                      <a16:colId xmlns:a16="http://schemas.microsoft.com/office/drawing/2014/main" xmlns="" val="2406577313"/>
                    </a:ext>
                  </a:extLst>
                </a:gridCol>
                <a:gridCol w="650598">
                  <a:extLst>
                    <a:ext uri="{9D8B030D-6E8A-4147-A177-3AD203B41FA5}">
                      <a16:colId xmlns:a16="http://schemas.microsoft.com/office/drawing/2014/main" xmlns="" val="1954622974"/>
                    </a:ext>
                  </a:extLst>
                </a:gridCol>
                <a:gridCol w="822335">
                  <a:extLst>
                    <a:ext uri="{9D8B030D-6E8A-4147-A177-3AD203B41FA5}">
                      <a16:colId xmlns:a16="http://schemas.microsoft.com/office/drawing/2014/main" xmlns="" val="4076265291"/>
                    </a:ext>
                  </a:extLst>
                </a:gridCol>
                <a:gridCol w="694522">
                  <a:extLst>
                    <a:ext uri="{9D8B030D-6E8A-4147-A177-3AD203B41FA5}">
                      <a16:colId xmlns:a16="http://schemas.microsoft.com/office/drawing/2014/main" xmlns="" val="2039551805"/>
                    </a:ext>
                  </a:extLst>
                </a:gridCol>
                <a:gridCol w="694522">
                  <a:extLst>
                    <a:ext uri="{9D8B030D-6E8A-4147-A177-3AD203B41FA5}">
                      <a16:colId xmlns:a16="http://schemas.microsoft.com/office/drawing/2014/main" xmlns="" val="267378021"/>
                    </a:ext>
                  </a:extLst>
                </a:gridCol>
                <a:gridCol w="1764495">
                  <a:extLst>
                    <a:ext uri="{9D8B030D-6E8A-4147-A177-3AD203B41FA5}">
                      <a16:colId xmlns:a16="http://schemas.microsoft.com/office/drawing/2014/main" xmlns="" val="2644008093"/>
                    </a:ext>
                  </a:extLst>
                </a:gridCol>
                <a:gridCol w="749693">
                  <a:extLst>
                    <a:ext uri="{9D8B030D-6E8A-4147-A177-3AD203B41FA5}">
                      <a16:colId xmlns:a16="http://schemas.microsoft.com/office/drawing/2014/main" xmlns="" val="1112253853"/>
                    </a:ext>
                  </a:extLst>
                </a:gridCol>
                <a:gridCol w="649748">
                  <a:extLst>
                    <a:ext uri="{9D8B030D-6E8A-4147-A177-3AD203B41FA5}">
                      <a16:colId xmlns:a16="http://schemas.microsoft.com/office/drawing/2014/main" xmlns="" val="573764063"/>
                    </a:ext>
                  </a:extLst>
                </a:gridCol>
                <a:gridCol w="732562">
                  <a:extLst>
                    <a:ext uri="{9D8B030D-6E8A-4147-A177-3AD203B41FA5}">
                      <a16:colId xmlns:a16="http://schemas.microsoft.com/office/drawing/2014/main" xmlns="" val="124914493"/>
                    </a:ext>
                  </a:extLst>
                </a:gridCol>
              </a:tblGrid>
              <a:tr h="556817">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1090533">
                <a:tc>
                  <a:txBody>
                    <a:bodyPr/>
                    <a:lstStyle/>
                    <a:p>
                      <a:pPr algn="ctr">
                        <a:lnSpc>
                          <a:spcPct val="115000"/>
                        </a:lnSpc>
                        <a:spcAft>
                          <a:spcPts val="0"/>
                        </a:spcAft>
                      </a:pPr>
                      <a:r>
                        <a:rPr lang="en-ZA" sz="1400" b="1" dirty="0">
                          <a:solidFill>
                            <a:sysClr val="windowText" lastClr="000000"/>
                          </a:solidFill>
                          <a:effectLst/>
                        </a:rPr>
                        <a:t>2.1</a:t>
                      </a:r>
                      <a:endParaRPr lang="en-ZA" sz="14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exposed to Local markets</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2 000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600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2 054</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1 454</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Access to Local market interventions like mall activation, pop-up markets &amp; enterprise and supplier development contributed to this performance.</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2 000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5 207</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670575840"/>
                  </a:ext>
                </a:extLst>
              </a:tr>
              <a:tr h="105679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2.2</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a:solidFill>
                            <a:schemeClr val="tx1"/>
                          </a:solidFill>
                          <a:effectLst/>
                        </a:rPr>
                        <a:t>Number of SMMEs &amp; Cooperatives supported to participate in the international markets</a:t>
                      </a:r>
                      <a:endParaRPr lang="en-ZA" sz="1200" b="1"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1 000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300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457</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157</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Seda was able to support a significant number of clients to participate in many tradeshows, export awareness and international trade webinars.</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1 000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2 559</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430391553"/>
                  </a:ext>
                </a:extLst>
              </a:tr>
              <a:tr h="89113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2.3 </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assisted through Incubation programme</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2 500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2 500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2507</a:t>
                      </a:r>
                      <a:endParaRPr lang="en-US" sz="1000" kern="120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07</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A targeted number of clients were enrolled into the incubation programme.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None</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2 500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2 507</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2266718583"/>
                  </a:ext>
                </a:extLst>
              </a:tr>
              <a:tr h="8418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2.4</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assisted with Productivity improvement</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effectLst/>
                        </a:rPr>
                        <a:t>2 000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500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 </a:t>
                      </a:r>
                      <a:endParaRPr lang="en-US" sz="1000" kern="1200">
                        <a:solidFill>
                          <a:srgbClr val="00B0F0"/>
                        </a:solidFill>
                        <a:effectLst/>
                        <a:latin typeface="+mn-lt"/>
                        <a:ea typeface="+mn-ea"/>
                        <a:cs typeface="+mn-cs"/>
                      </a:endParaRPr>
                    </a:p>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569</a:t>
                      </a:r>
                      <a:endParaRPr lang="en-US" sz="1000" kern="1200">
                        <a:solidFill>
                          <a:srgbClr val="00B0F0"/>
                        </a:solidFill>
                        <a:effectLst/>
                        <a:latin typeface="+mn-lt"/>
                        <a:ea typeface="+mn-ea"/>
                        <a:cs typeface="+mn-cs"/>
                      </a:endParaRPr>
                    </a:p>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 </a:t>
                      </a:r>
                      <a:endParaRPr lang="en-US" sz="1000" kern="120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 69</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The increase in performance was due to the increased demand of productivity improvement trainings.</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2 000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3 010</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173317960"/>
                  </a:ext>
                </a:extLst>
              </a:tr>
              <a:tr h="187221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chemeClr val="tx1"/>
                          </a:solidFill>
                          <a:effectLst/>
                          <a:uLnTx/>
                          <a:uFillTx/>
                        </a:rPr>
                        <a:t>2.5</a:t>
                      </a:r>
                      <a:endParaRPr kumimoji="0" lang="en-ZA" sz="14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assisted through the Technology Transfer Assistance Programme</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solidFill>
                            <a:schemeClr val="tx1"/>
                          </a:solidFill>
                          <a:effectLst/>
                        </a:rPr>
                        <a:t>70</a:t>
                      </a:r>
                      <a:endParaRPr lang="en-Z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FF0000"/>
                          </a:solidFill>
                          <a:effectLst/>
                          <a:latin typeface="+mn-lt"/>
                          <a:ea typeface="+mn-ea"/>
                          <a:cs typeface="+mn-cs"/>
                        </a:rPr>
                        <a:t>0</a:t>
                      </a:r>
                      <a:endParaRPr lang="en-US" sz="1000" kern="1200">
                        <a:solidFill>
                          <a:srgbClr val="FF000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FF0000"/>
                          </a:solidFill>
                          <a:effectLst/>
                          <a:latin typeface="+mn-lt"/>
                          <a:ea typeface="+mn-ea"/>
                          <a:cs typeface="+mn-cs"/>
                        </a:rPr>
                        <a:t>25</a:t>
                      </a:r>
                      <a:endParaRPr lang="en-US" sz="1000" kern="1200" dirty="0">
                        <a:solidFill>
                          <a:srgbClr val="FF000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Under achievement due to budgetary constraints</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In the new financial year, the target has been reduced to match available funding.  </a:t>
                      </a:r>
                      <a:endParaRPr lang="en-US" sz="1000" kern="1200">
                        <a:solidFill>
                          <a:schemeClr val="tx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70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FF0000"/>
                          </a:solidFill>
                          <a:effectLst/>
                          <a:latin typeface="+mn-lt"/>
                          <a:ea typeface="+mn-ea"/>
                          <a:cs typeface="+mn-cs"/>
                        </a:rPr>
                        <a:t>32</a:t>
                      </a:r>
                      <a:endParaRPr lang="en-US" sz="1000" kern="1200" dirty="0">
                        <a:solidFill>
                          <a:srgbClr val="FF0000"/>
                        </a:solidFill>
                        <a:effectLst/>
                        <a:latin typeface="+mn-lt"/>
                        <a:ea typeface="+mn-ea"/>
                        <a:cs typeface="+mn-cs"/>
                      </a:endParaRPr>
                    </a:p>
                  </a:txBody>
                  <a:tcPr marL="68580" marR="68580" marT="0" marB="0" anchor="ctr"/>
                </a:tc>
                <a:extLst>
                  <a:ext uri="{0D108BD9-81ED-4DB2-BD59-A6C34878D82A}">
                    <a16:rowId xmlns:a16="http://schemas.microsoft.com/office/drawing/2014/main" xmlns="" val="2972248465"/>
                  </a:ext>
                </a:extLst>
              </a:tr>
            </a:tbl>
          </a:graphicData>
        </a:graphic>
      </p:graphicFrame>
    </p:spTree>
    <p:extLst>
      <p:ext uri="{BB962C8B-B14F-4D97-AF65-F5344CB8AC3E}">
        <p14:creationId xmlns:p14="http://schemas.microsoft.com/office/powerpoint/2010/main" xmlns="" val="32775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462333" y="-10269"/>
            <a:ext cx="87867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PROGRAMME 2: Business Competitiveness and Viability</a:t>
            </a:r>
          </a:p>
        </p:txBody>
      </p:sp>
      <p:graphicFrame>
        <p:nvGraphicFramePr>
          <p:cNvPr id="3" name="Table 2">
            <a:extLst>
              <a:ext uri="{FF2B5EF4-FFF2-40B4-BE49-F238E27FC236}">
                <a16:creationId xmlns:a16="http://schemas.microsoft.com/office/drawing/2014/main" xmlns="" id="{5BFDAE5A-8395-09CF-F536-D0654717853E}"/>
              </a:ext>
            </a:extLst>
          </p:cNvPr>
          <p:cNvGraphicFramePr>
            <a:graphicFrameLocks noGrp="1"/>
          </p:cNvGraphicFramePr>
          <p:nvPr>
            <p:extLst>
              <p:ext uri="{D42A27DB-BD31-4B8C-83A1-F6EECF244321}">
                <p14:modId xmlns:p14="http://schemas.microsoft.com/office/powerpoint/2010/main" xmlns="" val="70346533"/>
              </p:ext>
            </p:extLst>
          </p:nvPr>
        </p:nvGraphicFramePr>
        <p:xfrm>
          <a:off x="35496" y="548681"/>
          <a:ext cx="9108503" cy="6332813"/>
        </p:xfrm>
        <a:graphic>
          <a:graphicData uri="http://schemas.openxmlformats.org/drawingml/2006/table">
            <a:tbl>
              <a:tblPr firstRow="1" firstCol="1" bandRow="1">
                <a:tableStyleId>{8799B23B-EC83-4686-B30A-512413B5E67A}</a:tableStyleId>
              </a:tblPr>
              <a:tblGrid>
                <a:gridCol w="461217">
                  <a:extLst>
                    <a:ext uri="{9D8B030D-6E8A-4147-A177-3AD203B41FA5}">
                      <a16:colId xmlns:a16="http://schemas.microsoft.com/office/drawing/2014/main" xmlns="" val="819933489"/>
                    </a:ext>
                  </a:extLst>
                </a:gridCol>
                <a:gridCol w="1915047">
                  <a:extLst>
                    <a:ext uri="{9D8B030D-6E8A-4147-A177-3AD203B41FA5}">
                      <a16:colId xmlns:a16="http://schemas.microsoft.com/office/drawing/2014/main" xmlns="" val="2406577313"/>
                    </a:ext>
                  </a:extLst>
                </a:gridCol>
                <a:gridCol w="698519">
                  <a:extLst>
                    <a:ext uri="{9D8B030D-6E8A-4147-A177-3AD203B41FA5}">
                      <a16:colId xmlns:a16="http://schemas.microsoft.com/office/drawing/2014/main" xmlns="" val="1954622974"/>
                    </a:ext>
                  </a:extLst>
                </a:gridCol>
                <a:gridCol w="768696">
                  <a:extLst>
                    <a:ext uri="{9D8B030D-6E8A-4147-A177-3AD203B41FA5}">
                      <a16:colId xmlns:a16="http://schemas.microsoft.com/office/drawing/2014/main" xmlns="" val="4076265291"/>
                    </a:ext>
                  </a:extLst>
                </a:gridCol>
                <a:gridCol w="691826">
                  <a:extLst>
                    <a:ext uri="{9D8B030D-6E8A-4147-A177-3AD203B41FA5}">
                      <a16:colId xmlns:a16="http://schemas.microsoft.com/office/drawing/2014/main" xmlns="" val="2039551805"/>
                    </a:ext>
                  </a:extLst>
                </a:gridCol>
                <a:gridCol w="691826">
                  <a:extLst>
                    <a:ext uri="{9D8B030D-6E8A-4147-A177-3AD203B41FA5}">
                      <a16:colId xmlns:a16="http://schemas.microsoft.com/office/drawing/2014/main" xmlns="" val="267378021"/>
                    </a:ext>
                  </a:extLst>
                </a:gridCol>
                <a:gridCol w="1613629">
                  <a:extLst>
                    <a:ext uri="{9D8B030D-6E8A-4147-A177-3AD203B41FA5}">
                      <a16:colId xmlns:a16="http://schemas.microsoft.com/office/drawing/2014/main" xmlns="" val="2644008093"/>
                    </a:ext>
                  </a:extLst>
                </a:gridCol>
                <a:gridCol w="890799">
                  <a:extLst>
                    <a:ext uri="{9D8B030D-6E8A-4147-A177-3AD203B41FA5}">
                      <a16:colId xmlns:a16="http://schemas.microsoft.com/office/drawing/2014/main" xmlns="" val="1112253853"/>
                    </a:ext>
                  </a:extLst>
                </a:gridCol>
                <a:gridCol w="647226">
                  <a:extLst>
                    <a:ext uri="{9D8B030D-6E8A-4147-A177-3AD203B41FA5}">
                      <a16:colId xmlns:a16="http://schemas.microsoft.com/office/drawing/2014/main" xmlns="" val="573764063"/>
                    </a:ext>
                  </a:extLst>
                </a:gridCol>
                <a:gridCol w="729718">
                  <a:extLst>
                    <a:ext uri="{9D8B030D-6E8A-4147-A177-3AD203B41FA5}">
                      <a16:colId xmlns:a16="http://schemas.microsoft.com/office/drawing/2014/main" xmlns="" val="124914493"/>
                    </a:ext>
                  </a:extLst>
                </a:gridCol>
              </a:tblGrid>
              <a:tr h="628028">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1258117">
                <a:tc>
                  <a:txBody>
                    <a:bodyPr/>
                    <a:lstStyle/>
                    <a:p>
                      <a:pPr algn="ctr">
                        <a:lnSpc>
                          <a:spcPct val="115000"/>
                        </a:lnSpc>
                        <a:spcAft>
                          <a:spcPts val="0"/>
                        </a:spcAft>
                      </a:pPr>
                      <a:r>
                        <a:rPr lang="en-ZA" sz="1400" b="1" dirty="0">
                          <a:solidFill>
                            <a:sysClr val="windowText" lastClr="000000"/>
                          </a:solidFill>
                          <a:effectLst/>
                        </a:rPr>
                        <a:t>2.6</a:t>
                      </a:r>
                      <a:endParaRPr lang="en-ZA" sz="14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assisted with Quality improvements</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effectLst/>
                        </a:rPr>
                        <a:t>2 500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750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1 377</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627</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Training focusing on Quality Management Systems &amp; HACCP took place and QMS training were facilitated during the quarter.</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2 500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5 231</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670575840"/>
                  </a:ext>
                </a:extLst>
              </a:tr>
              <a:tr h="120332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2.7</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whose turnover has increased by 5% per annum</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450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100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1 194</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1 094</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More improvement assessments were conducted in this quarter, whilst more businesses reported an increase in turnover still recovering after the lockdowns.</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450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2 754</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430391553"/>
                  </a:ext>
                </a:extLst>
              </a:tr>
              <a:tr h="163109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2.8 </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jobs created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effectLst/>
                        </a:rPr>
                        <a:t>4 000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1 200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2 255</a:t>
                      </a:r>
                      <a:endParaRPr lang="en-US" sz="1000" kern="120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1 189</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Most of the assessed businesses created jobs. More focus was on large-scale and job creating sectors.</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4 000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5 415</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2266718583"/>
                  </a:ext>
                </a:extLst>
              </a:tr>
              <a:tr h="1588751">
                <a:tc>
                  <a:txBody>
                    <a:bodyPr/>
                    <a:lstStyle/>
                    <a:p>
                      <a:pPr algn="ctr">
                        <a:lnSpc>
                          <a:spcPct val="115000"/>
                        </a:lnSpc>
                        <a:spcAft>
                          <a:spcPts val="0"/>
                        </a:spcAft>
                      </a:pPr>
                      <a:r>
                        <a:rPr lang="en-ZA" sz="1400" b="1" dirty="0">
                          <a:solidFill>
                            <a:sysClr val="windowText" lastClr="000000"/>
                          </a:solidFill>
                          <a:effectLst/>
                        </a:rPr>
                        <a:t>2.9</a:t>
                      </a:r>
                      <a:endParaRPr lang="en-ZA" sz="14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jobs sustained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6 000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2 000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4 655</a:t>
                      </a:r>
                      <a:endParaRPr lang="en-US" sz="1000" kern="120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2 655</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The high number of jobs sustained is a result of the number of interventions implemented with most of the assessed businesses focusing on retaining jobs due to the economic climate.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6 000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13 991</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2542101712"/>
                  </a:ext>
                </a:extLst>
              </a:tr>
            </a:tbl>
          </a:graphicData>
        </a:graphic>
      </p:graphicFrame>
    </p:spTree>
    <p:extLst>
      <p:ext uri="{BB962C8B-B14F-4D97-AF65-F5344CB8AC3E}">
        <p14:creationId xmlns:p14="http://schemas.microsoft.com/office/powerpoint/2010/main" xmlns="" val="31947564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462333" y="-10269"/>
            <a:ext cx="87867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PROGRAMME 2: Business Competitiveness and Viability</a:t>
            </a:r>
          </a:p>
        </p:txBody>
      </p:sp>
      <p:graphicFrame>
        <p:nvGraphicFramePr>
          <p:cNvPr id="2" name="Table 1">
            <a:extLst>
              <a:ext uri="{FF2B5EF4-FFF2-40B4-BE49-F238E27FC236}">
                <a16:creationId xmlns:a16="http://schemas.microsoft.com/office/drawing/2014/main" xmlns="" id="{83897322-AADC-2B90-EBC4-5B4F6CA15B0D}"/>
              </a:ext>
            </a:extLst>
          </p:cNvPr>
          <p:cNvGraphicFramePr>
            <a:graphicFrameLocks noGrp="1"/>
          </p:cNvGraphicFramePr>
          <p:nvPr>
            <p:extLst>
              <p:ext uri="{D42A27DB-BD31-4B8C-83A1-F6EECF244321}">
                <p14:modId xmlns:p14="http://schemas.microsoft.com/office/powerpoint/2010/main" xmlns="" val="3963512818"/>
              </p:ext>
            </p:extLst>
          </p:nvPr>
        </p:nvGraphicFramePr>
        <p:xfrm>
          <a:off x="35496" y="548680"/>
          <a:ext cx="9108503" cy="5344521"/>
        </p:xfrm>
        <a:graphic>
          <a:graphicData uri="http://schemas.openxmlformats.org/drawingml/2006/table">
            <a:tbl>
              <a:tblPr firstRow="1" firstCol="1" bandRow="1">
                <a:tableStyleId>{8799B23B-EC83-4686-B30A-512413B5E67A}</a:tableStyleId>
              </a:tblPr>
              <a:tblGrid>
                <a:gridCol w="461217">
                  <a:extLst>
                    <a:ext uri="{9D8B030D-6E8A-4147-A177-3AD203B41FA5}">
                      <a16:colId xmlns:a16="http://schemas.microsoft.com/office/drawing/2014/main" xmlns="" val="819933489"/>
                    </a:ext>
                  </a:extLst>
                </a:gridCol>
                <a:gridCol w="1915047">
                  <a:extLst>
                    <a:ext uri="{9D8B030D-6E8A-4147-A177-3AD203B41FA5}">
                      <a16:colId xmlns:a16="http://schemas.microsoft.com/office/drawing/2014/main" xmlns="" val="2406577313"/>
                    </a:ext>
                  </a:extLst>
                </a:gridCol>
                <a:gridCol w="698519">
                  <a:extLst>
                    <a:ext uri="{9D8B030D-6E8A-4147-A177-3AD203B41FA5}">
                      <a16:colId xmlns:a16="http://schemas.microsoft.com/office/drawing/2014/main" xmlns="" val="1954622974"/>
                    </a:ext>
                  </a:extLst>
                </a:gridCol>
                <a:gridCol w="768696">
                  <a:extLst>
                    <a:ext uri="{9D8B030D-6E8A-4147-A177-3AD203B41FA5}">
                      <a16:colId xmlns:a16="http://schemas.microsoft.com/office/drawing/2014/main" xmlns="" val="4076265291"/>
                    </a:ext>
                  </a:extLst>
                </a:gridCol>
                <a:gridCol w="691826">
                  <a:extLst>
                    <a:ext uri="{9D8B030D-6E8A-4147-A177-3AD203B41FA5}">
                      <a16:colId xmlns:a16="http://schemas.microsoft.com/office/drawing/2014/main" xmlns="" val="2039551805"/>
                    </a:ext>
                  </a:extLst>
                </a:gridCol>
                <a:gridCol w="691826">
                  <a:extLst>
                    <a:ext uri="{9D8B030D-6E8A-4147-A177-3AD203B41FA5}">
                      <a16:colId xmlns:a16="http://schemas.microsoft.com/office/drawing/2014/main" xmlns="" val="267378021"/>
                    </a:ext>
                  </a:extLst>
                </a:gridCol>
                <a:gridCol w="1469613">
                  <a:extLst>
                    <a:ext uri="{9D8B030D-6E8A-4147-A177-3AD203B41FA5}">
                      <a16:colId xmlns:a16="http://schemas.microsoft.com/office/drawing/2014/main" xmlns="" val="2644008093"/>
                    </a:ext>
                  </a:extLst>
                </a:gridCol>
                <a:gridCol w="1034815">
                  <a:extLst>
                    <a:ext uri="{9D8B030D-6E8A-4147-A177-3AD203B41FA5}">
                      <a16:colId xmlns:a16="http://schemas.microsoft.com/office/drawing/2014/main" xmlns="" val="1112253853"/>
                    </a:ext>
                  </a:extLst>
                </a:gridCol>
                <a:gridCol w="647226">
                  <a:extLst>
                    <a:ext uri="{9D8B030D-6E8A-4147-A177-3AD203B41FA5}">
                      <a16:colId xmlns:a16="http://schemas.microsoft.com/office/drawing/2014/main" xmlns="" val="573764063"/>
                    </a:ext>
                  </a:extLst>
                </a:gridCol>
                <a:gridCol w="729718">
                  <a:extLst>
                    <a:ext uri="{9D8B030D-6E8A-4147-A177-3AD203B41FA5}">
                      <a16:colId xmlns:a16="http://schemas.microsoft.com/office/drawing/2014/main" xmlns="" val="124914493"/>
                    </a:ext>
                  </a:extLst>
                </a:gridCol>
              </a:tblGrid>
              <a:tr h="586435">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237904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chemeClr val="tx1"/>
                          </a:solidFill>
                          <a:effectLst/>
                          <a:uLnTx/>
                          <a:uFillTx/>
                        </a:rPr>
                        <a:t>2.10</a:t>
                      </a:r>
                      <a:endParaRPr kumimoji="0" lang="en-ZA" sz="14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supported in the priority sectors (Scale-Up / High Growth Potential)</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solidFill>
                            <a:schemeClr val="tx1"/>
                          </a:solidFill>
                          <a:effectLst/>
                        </a:rPr>
                        <a:t>100</a:t>
                      </a:r>
                      <a:endParaRPr lang="en-Z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30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62</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32</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Focus was given to high end clients in the priority sectors with business development support.</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100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196</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2106528446"/>
                  </a:ext>
                </a:extLst>
              </a:tr>
              <a:tr h="237904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chemeClr val="tx1"/>
                          </a:solidFill>
                          <a:effectLst/>
                          <a:uLnTx/>
                          <a:uFillTx/>
                        </a:rPr>
                        <a:t>2.11</a:t>
                      </a:r>
                      <a:endParaRPr kumimoji="0" lang="en-ZA" sz="14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supported with training, mentorship &amp; coaching</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solidFill>
                            <a:schemeClr val="tx1"/>
                          </a:solidFill>
                          <a:effectLst/>
                        </a:rPr>
                        <a:t>20 000</a:t>
                      </a:r>
                      <a:endParaRPr lang="en-Z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6 000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6 884</a:t>
                      </a:r>
                      <a:endParaRPr lang="en-US" sz="1000" kern="120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884</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Clients were assisted with Business management skills, customer care, and sector specific training during the quarter.</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20 000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30 068</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2266718583"/>
                  </a:ext>
                </a:extLst>
              </a:tr>
            </a:tbl>
          </a:graphicData>
        </a:graphic>
      </p:graphicFrame>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592889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2106199" y="5"/>
            <a:ext cx="502297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PROGRAMME 3: Administration</a:t>
            </a:r>
          </a:p>
        </p:txBody>
      </p:sp>
      <p:graphicFrame>
        <p:nvGraphicFramePr>
          <p:cNvPr id="2" name="Table 1">
            <a:extLst>
              <a:ext uri="{FF2B5EF4-FFF2-40B4-BE49-F238E27FC236}">
                <a16:creationId xmlns:a16="http://schemas.microsoft.com/office/drawing/2014/main" xmlns="" id="{C5322C29-79F7-6824-309D-C35F274A5D1B}"/>
              </a:ext>
            </a:extLst>
          </p:cNvPr>
          <p:cNvGraphicFramePr>
            <a:graphicFrameLocks noGrp="1"/>
          </p:cNvGraphicFramePr>
          <p:nvPr>
            <p:extLst>
              <p:ext uri="{D42A27DB-BD31-4B8C-83A1-F6EECF244321}">
                <p14:modId xmlns:p14="http://schemas.microsoft.com/office/powerpoint/2010/main" xmlns="" val="2395365287"/>
              </p:ext>
            </p:extLst>
          </p:nvPr>
        </p:nvGraphicFramePr>
        <p:xfrm>
          <a:off x="35496" y="548681"/>
          <a:ext cx="9108504" cy="6228728"/>
        </p:xfrm>
        <a:graphic>
          <a:graphicData uri="http://schemas.openxmlformats.org/drawingml/2006/table">
            <a:tbl>
              <a:tblPr firstRow="1" firstCol="1" bandRow="1">
                <a:tableStyleId>{E8B1032C-EA38-4F05-BA0D-38AFFFC7BED3}</a:tableStyleId>
              </a:tblPr>
              <a:tblGrid>
                <a:gridCol w="461217">
                  <a:extLst>
                    <a:ext uri="{9D8B030D-6E8A-4147-A177-3AD203B41FA5}">
                      <a16:colId xmlns:a16="http://schemas.microsoft.com/office/drawing/2014/main" xmlns="" val="819933489"/>
                    </a:ext>
                  </a:extLst>
                </a:gridCol>
                <a:gridCol w="1537392">
                  <a:extLst>
                    <a:ext uri="{9D8B030D-6E8A-4147-A177-3AD203B41FA5}">
                      <a16:colId xmlns:a16="http://schemas.microsoft.com/office/drawing/2014/main" xmlns="" val="2406577313"/>
                    </a:ext>
                  </a:extLst>
                </a:gridCol>
                <a:gridCol w="691826">
                  <a:extLst>
                    <a:ext uri="{9D8B030D-6E8A-4147-A177-3AD203B41FA5}">
                      <a16:colId xmlns:a16="http://schemas.microsoft.com/office/drawing/2014/main" xmlns="" val="1954622974"/>
                    </a:ext>
                  </a:extLst>
                </a:gridCol>
                <a:gridCol w="768696">
                  <a:extLst>
                    <a:ext uri="{9D8B030D-6E8A-4147-A177-3AD203B41FA5}">
                      <a16:colId xmlns:a16="http://schemas.microsoft.com/office/drawing/2014/main" xmlns="" val="4076265291"/>
                    </a:ext>
                  </a:extLst>
                </a:gridCol>
                <a:gridCol w="691826">
                  <a:extLst>
                    <a:ext uri="{9D8B030D-6E8A-4147-A177-3AD203B41FA5}">
                      <a16:colId xmlns:a16="http://schemas.microsoft.com/office/drawing/2014/main" xmlns="" val="2039551805"/>
                    </a:ext>
                  </a:extLst>
                </a:gridCol>
                <a:gridCol w="614957">
                  <a:extLst>
                    <a:ext uri="{9D8B030D-6E8A-4147-A177-3AD203B41FA5}">
                      <a16:colId xmlns:a16="http://schemas.microsoft.com/office/drawing/2014/main" xmlns="" val="267378021"/>
                    </a:ext>
                  </a:extLst>
                </a:gridCol>
                <a:gridCol w="1614262">
                  <a:extLst>
                    <a:ext uri="{9D8B030D-6E8A-4147-A177-3AD203B41FA5}">
                      <a16:colId xmlns:a16="http://schemas.microsoft.com/office/drawing/2014/main" xmlns="" val="2644008093"/>
                    </a:ext>
                  </a:extLst>
                </a:gridCol>
                <a:gridCol w="1351384">
                  <a:extLst>
                    <a:ext uri="{9D8B030D-6E8A-4147-A177-3AD203B41FA5}">
                      <a16:colId xmlns:a16="http://schemas.microsoft.com/office/drawing/2014/main" xmlns="" val="1112253853"/>
                    </a:ext>
                  </a:extLst>
                </a:gridCol>
                <a:gridCol w="647226">
                  <a:extLst>
                    <a:ext uri="{9D8B030D-6E8A-4147-A177-3AD203B41FA5}">
                      <a16:colId xmlns:a16="http://schemas.microsoft.com/office/drawing/2014/main" xmlns="" val="573764063"/>
                    </a:ext>
                  </a:extLst>
                </a:gridCol>
                <a:gridCol w="729718">
                  <a:extLst>
                    <a:ext uri="{9D8B030D-6E8A-4147-A177-3AD203B41FA5}">
                      <a16:colId xmlns:a16="http://schemas.microsoft.com/office/drawing/2014/main" xmlns="" val="124914493"/>
                    </a:ext>
                  </a:extLst>
                </a:gridCol>
              </a:tblGrid>
              <a:tr h="518112">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Q4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68235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3.1</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Percentage of innovative ideas implemented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35%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35%</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40%</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5%</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The organisation implemented 40% of the project plan.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35%</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40%</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1430391553"/>
                  </a:ext>
                </a:extLst>
              </a:tr>
              <a:tr h="123436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3.2</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Percentage of staff who performed at 311 &amp; above in the performance evaluation recognized for excellence</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60%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60%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61%</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Based on the performance evaluations scores, the organisation achieved the target set.   </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None </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60%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61%</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773462054"/>
                  </a:ext>
                </a:extLst>
              </a:tr>
              <a:tr h="61507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3.3</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a:solidFill>
                            <a:schemeClr val="tx1"/>
                          </a:solidFill>
                          <a:effectLst/>
                        </a:rPr>
                        <a:t>Percentage of staff satisfaction</a:t>
                      </a:r>
                      <a:endParaRPr lang="en-ZA" sz="1200" b="1"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None </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50%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51%</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3273246329"/>
                  </a:ext>
                </a:extLst>
              </a:tr>
              <a:tr h="65865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3.4</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a:solidFill>
                            <a:schemeClr val="tx1"/>
                          </a:solidFill>
                          <a:effectLst/>
                        </a:rPr>
                        <a:t>Percentage of customer satisfaction</a:t>
                      </a:r>
                      <a:endParaRPr lang="en-ZA" sz="1200" b="1"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80%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80%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99%</a:t>
                      </a:r>
                      <a:endParaRPr lang="en-US" sz="1000" kern="120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19%</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The target was exceeded due to positive feedback from clients</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 </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80%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99%</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3669613319"/>
                  </a:ext>
                </a:extLst>
              </a:tr>
              <a:tr h="90779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3.5</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a:solidFill>
                            <a:schemeClr val="tx1"/>
                          </a:solidFill>
                          <a:effectLst/>
                        </a:rPr>
                        <a:t>Percentage of vacancy rate</a:t>
                      </a:r>
                      <a:endParaRPr lang="en-ZA" sz="1200" b="1"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10%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10%</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7,3%</a:t>
                      </a:r>
                      <a:endParaRPr lang="en-US" sz="1000" kern="120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2,7%</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Continuous engagements and follow-ups made to accelerate the filling of approved critical vacant positions</a:t>
                      </a:r>
                      <a:endParaRPr lang="en-US" sz="1000" kern="1200">
                        <a:solidFill>
                          <a:schemeClr val="tx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None</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10%</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7,3%</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935061483"/>
                  </a:ext>
                </a:extLst>
              </a:tr>
              <a:tr h="155433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3.6</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priority systems digitized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chemeClr val="tx1"/>
                          </a:solidFill>
                          <a:effectLst/>
                          <a:latin typeface="+mn-lt"/>
                          <a:ea typeface="+mn-ea"/>
                          <a:cs typeface="+mn-cs"/>
                        </a:rPr>
                        <a:t>2</a:t>
                      </a:r>
                      <a:endParaRPr lang="en-US" sz="10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a:solidFill>
                            <a:srgbClr val="00B0F0"/>
                          </a:solidFill>
                          <a:effectLst/>
                          <a:latin typeface="+mn-lt"/>
                          <a:ea typeface="+mn-ea"/>
                          <a:cs typeface="+mn-cs"/>
                        </a:rPr>
                        <a:t>4</a:t>
                      </a:r>
                      <a:endParaRPr lang="en-US" sz="1000" kern="120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2</a:t>
                      </a:r>
                      <a:endParaRPr lang="en-US" sz="1000" kern="1200" dirty="0">
                        <a:solidFill>
                          <a:srgbClr val="00B0F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The following system were implemented:</a:t>
                      </a:r>
                      <a:endParaRPr lang="en-US" sz="1000"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Font typeface="Wingdings" panose="05000000000000000000" pitchFamily="2" charset="2"/>
                        <a:buNone/>
                      </a:pPr>
                      <a:r>
                        <a:rPr lang="en-ZA" sz="1000" kern="1200" dirty="0">
                          <a:solidFill>
                            <a:schemeClr val="tx1"/>
                          </a:solidFill>
                          <a:effectLst/>
                          <a:latin typeface="+mn-lt"/>
                          <a:ea typeface="+mn-ea"/>
                          <a:cs typeface="+mn-cs"/>
                        </a:rPr>
                        <a:t>Board View </a:t>
                      </a:r>
                      <a:endParaRPr lang="en-US" sz="1000"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Font typeface="Wingdings" panose="05000000000000000000" pitchFamily="2" charset="2"/>
                        <a:buNone/>
                      </a:pPr>
                      <a:r>
                        <a:rPr lang="en-ZA" sz="1000" kern="1200" dirty="0">
                          <a:solidFill>
                            <a:schemeClr val="tx1"/>
                          </a:solidFill>
                          <a:effectLst/>
                          <a:latin typeface="+mn-lt"/>
                          <a:ea typeface="+mn-ea"/>
                          <a:cs typeface="+mn-cs"/>
                        </a:rPr>
                        <a:t>Client Assessment &amp; Diagnostics (Tools portal)</a:t>
                      </a:r>
                      <a:endParaRPr lang="en-US" sz="1000"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Font typeface="Wingdings" panose="05000000000000000000" pitchFamily="2" charset="2"/>
                        <a:buNone/>
                      </a:pPr>
                      <a:r>
                        <a:rPr lang="en-ZA" sz="1000" kern="1200" dirty="0">
                          <a:solidFill>
                            <a:schemeClr val="tx1"/>
                          </a:solidFill>
                          <a:effectLst/>
                          <a:latin typeface="+mn-lt"/>
                          <a:ea typeface="+mn-ea"/>
                          <a:cs typeface="+mn-cs"/>
                        </a:rPr>
                        <a:t>Declaration of outside interest (Case management) </a:t>
                      </a:r>
                      <a:endParaRPr lang="en-US" sz="1000"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Font typeface="Wingdings" panose="05000000000000000000" pitchFamily="2" charset="2"/>
                        <a:buNone/>
                      </a:pPr>
                      <a:r>
                        <a:rPr lang="en-ZA" sz="1000" kern="1200" dirty="0">
                          <a:solidFill>
                            <a:schemeClr val="tx1"/>
                          </a:solidFill>
                          <a:effectLst/>
                          <a:latin typeface="+mn-lt"/>
                          <a:ea typeface="+mn-ea"/>
                          <a:cs typeface="+mn-cs"/>
                        </a:rPr>
                        <a:t>Performance Reporting System</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None </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chemeClr val="tx1"/>
                          </a:solidFill>
                          <a:effectLst/>
                          <a:latin typeface="+mn-lt"/>
                          <a:ea typeface="+mn-ea"/>
                          <a:cs typeface="+mn-cs"/>
                        </a:rPr>
                        <a:t>2</a:t>
                      </a:r>
                      <a:endParaRPr lang="en-US" sz="10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600"/>
                        </a:spcBef>
                        <a:spcAft>
                          <a:spcPts val="600"/>
                        </a:spcAft>
                      </a:pPr>
                      <a:r>
                        <a:rPr lang="en-ZA" sz="1000" kern="1200" dirty="0">
                          <a:solidFill>
                            <a:srgbClr val="00B0F0"/>
                          </a:solidFill>
                          <a:effectLst/>
                          <a:latin typeface="+mn-lt"/>
                          <a:ea typeface="+mn-ea"/>
                          <a:cs typeface="+mn-cs"/>
                        </a:rPr>
                        <a:t>4</a:t>
                      </a:r>
                      <a:endParaRPr lang="en-US" sz="1000" kern="1200" dirty="0">
                        <a:solidFill>
                          <a:srgbClr val="00B0F0"/>
                        </a:solidFill>
                        <a:effectLst/>
                        <a:latin typeface="+mn-lt"/>
                        <a:ea typeface="+mn-ea"/>
                        <a:cs typeface="+mn-cs"/>
                      </a:endParaRPr>
                    </a:p>
                  </a:txBody>
                  <a:tcPr marL="68580" marR="68580" marT="0" marB="0" anchor="ctr"/>
                </a:tc>
                <a:extLst>
                  <a:ext uri="{0D108BD9-81ED-4DB2-BD59-A6C34878D82A}">
                    <a16:rowId xmlns:a16="http://schemas.microsoft.com/office/drawing/2014/main" xmlns="" val="861024838"/>
                  </a:ext>
                </a:extLst>
              </a:tr>
            </a:tbl>
          </a:graphicData>
        </a:graphic>
      </p:graphicFrame>
    </p:spTree>
    <p:extLst>
      <p:ext uri="{BB962C8B-B14F-4D97-AF65-F5344CB8AC3E}">
        <p14:creationId xmlns:p14="http://schemas.microsoft.com/office/powerpoint/2010/main" xmlns="" val="23295025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2362200" y="51375"/>
            <a:ext cx="4977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Cooperatives Supported </a:t>
            </a:r>
          </a:p>
        </p:txBody>
      </p:sp>
      <p:graphicFrame>
        <p:nvGraphicFramePr>
          <p:cNvPr id="9" name="Table 8">
            <a:extLst>
              <a:ext uri="{FF2B5EF4-FFF2-40B4-BE49-F238E27FC236}">
                <a16:creationId xmlns:a16="http://schemas.microsoft.com/office/drawing/2014/main" xmlns="" id="{7F7DF857-CB90-3ADE-8A58-307F976C359C}"/>
              </a:ext>
            </a:extLst>
          </p:cNvPr>
          <p:cNvGraphicFramePr>
            <a:graphicFrameLocks noGrp="1"/>
          </p:cNvGraphicFramePr>
          <p:nvPr>
            <p:extLst>
              <p:ext uri="{D42A27DB-BD31-4B8C-83A1-F6EECF244321}">
                <p14:modId xmlns:p14="http://schemas.microsoft.com/office/powerpoint/2010/main" xmlns="" val="3509892653"/>
              </p:ext>
            </p:extLst>
          </p:nvPr>
        </p:nvGraphicFramePr>
        <p:xfrm>
          <a:off x="228600" y="914400"/>
          <a:ext cx="8610600" cy="5339345"/>
        </p:xfrm>
        <a:graphic>
          <a:graphicData uri="http://schemas.openxmlformats.org/drawingml/2006/table">
            <a:tbl>
              <a:tblPr firstRow="1" firstCol="1" bandRow="1">
                <a:tableStyleId>{0505E3EF-67EA-436B-97B2-0124C06EBD24}</a:tableStyleId>
              </a:tblPr>
              <a:tblGrid>
                <a:gridCol w="4184591">
                  <a:extLst>
                    <a:ext uri="{9D8B030D-6E8A-4147-A177-3AD203B41FA5}">
                      <a16:colId xmlns:a16="http://schemas.microsoft.com/office/drawing/2014/main" xmlns="" val="2406577313"/>
                    </a:ext>
                  </a:extLst>
                </a:gridCol>
                <a:gridCol w="4426009">
                  <a:extLst>
                    <a:ext uri="{9D8B030D-6E8A-4147-A177-3AD203B41FA5}">
                      <a16:colId xmlns:a16="http://schemas.microsoft.com/office/drawing/2014/main" xmlns="" val="1954622974"/>
                    </a:ext>
                  </a:extLst>
                </a:gridCol>
              </a:tblGrid>
              <a:tr h="1009697">
                <a:tc>
                  <a:txBody>
                    <a:bodyPr/>
                    <a:lstStyle/>
                    <a:p>
                      <a:pPr algn="ctr" fontAlgn="ctr"/>
                      <a:r>
                        <a:rPr lang="en-US" sz="1800" b="1" u="none" strike="noStrike" dirty="0">
                          <a:solidFill>
                            <a:schemeClr val="tx1"/>
                          </a:solidFill>
                          <a:effectLst/>
                        </a:rPr>
                        <a:t>Quarter 4 Performance </a:t>
                      </a:r>
                      <a:endParaRPr lang="en-US"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n-US" sz="1800" b="1" u="none" strike="noStrike" dirty="0">
                          <a:solidFill>
                            <a:schemeClr val="tx1"/>
                          </a:solidFill>
                          <a:effectLst/>
                        </a:rPr>
                        <a:t>Achievement </a:t>
                      </a:r>
                      <a:endParaRPr lang="en-US"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861031695"/>
                  </a:ext>
                </a:extLst>
              </a:tr>
              <a:tr h="1253075">
                <a:tc>
                  <a:txBody>
                    <a:bodyPr/>
                    <a:lstStyle/>
                    <a:p>
                      <a:pPr algn="ctr" fontAlgn="ctr"/>
                      <a:r>
                        <a:rPr lang="en-US" sz="1400" b="1" u="none" strike="noStrike" dirty="0">
                          <a:solidFill>
                            <a:schemeClr val="tx1"/>
                          </a:solidFill>
                          <a:effectLst/>
                        </a:rPr>
                        <a:t>Total Number of Cooperatives supported </a:t>
                      </a:r>
                      <a:endParaRPr lang="en-US" sz="1400" b="1" i="0" u="none" strike="noStrike" dirty="0">
                        <a:solidFill>
                          <a:schemeClr val="tx1"/>
                        </a:solidFill>
                        <a:effectLst/>
                        <a:latin typeface="+mj-lt"/>
                      </a:endParaRPr>
                    </a:p>
                  </a:txBody>
                  <a:tcPr marL="0" marR="0" marT="0" marB="0" anchor="ctr"/>
                </a:tc>
                <a:tc>
                  <a:txBody>
                    <a:bodyPr/>
                    <a:lstStyle/>
                    <a:p>
                      <a:pPr algn="ctr" fontAlgn="ctr"/>
                      <a:r>
                        <a:rPr lang="en-US" sz="2000" b="1" u="none" strike="noStrike" dirty="0">
                          <a:solidFill>
                            <a:schemeClr val="tx1"/>
                          </a:solidFill>
                          <a:effectLst/>
                        </a:rPr>
                        <a:t>600</a:t>
                      </a:r>
                      <a:endParaRPr lang="en-US" sz="20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183559745"/>
                  </a:ext>
                </a:extLst>
              </a:tr>
              <a:tr h="3076573">
                <a:tc>
                  <a:txBody>
                    <a:bodyPr/>
                    <a:lstStyle/>
                    <a:p>
                      <a:pPr algn="ctr" fontAlgn="ctr"/>
                      <a:r>
                        <a:rPr lang="en-US" sz="1400" b="1" u="none" strike="noStrike" dirty="0">
                          <a:solidFill>
                            <a:schemeClr val="tx1"/>
                          </a:solidFill>
                          <a:effectLst/>
                        </a:rPr>
                        <a:t>Indicators where Cooperatives</a:t>
                      </a:r>
                    </a:p>
                    <a:p>
                      <a:pPr algn="ctr" fontAlgn="ctr"/>
                      <a:r>
                        <a:rPr lang="en-US" sz="1400" b="1" u="none" strike="noStrike" dirty="0">
                          <a:solidFill>
                            <a:schemeClr val="tx1"/>
                          </a:solidFill>
                          <a:effectLst/>
                        </a:rPr>
                        <a:t> were supported </a:t>
                      </a:r>
                    </a:p>
                    <a:p>
                      <a:pPr algn="ctr" fontAlgn="ctr"/>
                      <a:endParaRPr lang="en-US" sz="1400" b="1" i="0" u="none" strike="noStrike" dirty="0">
                        <a:solidFill>
                          <a:schemeClr val="tx1"/>
                        </a:solidFill>
                        <a:effectLst/>
                        <a:latin typeface="+mj-lt"/>
                      </a:endParaRPr>
                    </a:p>
                  </a:txBody>
                  <a:tcPr marL="0" marR="0" marT="0" marB="0" anchor="ctr"/>
                </a:tc>
                <a:tc>
                  <a:txBody>
                    <a:bodyPr/>
                    <a:lstStyle/>
                    <a:p>
                      <a:pPr marL="285750" indent="-285750" algn="l" defTabSz="914400" rtl="0" eaLnBrk="1" latinLnBrk="0" hangingPunct="1">
                        <a:lnSpc>
                          <a:spcPct val="100000"/>
                        </a:lnSpc>
                        <a:spcBef>
                          <a:spcPts val="600"/>
                        </a:spcBef>
                        <a:spcAft>
                          <a:spcPts val="600"/>
                        </a:spcAft>
                        <a:buFont typeface="Wingdings" panose="05000000000000000000" pitchFamily="2" charset="2"/>
                        <a:buChar char="Ø"/>
                      </a:pPr>
                      <a:r>
                        <a:rPr lang="en-ZA" sz="1400" b="0" kern="1200" dirty="0">
                          <a:solidFill>
                            <a:schemeClr val="tx1"/>
                          </a:solidFill>
                        </a:rPr>
                        <a:t>Township and Rural Businesses</a:t>
                      </a:r>
                    </a:p>
                    <a:p>
                      <a:pPr marL="285750" indent="-285750" algn="l" defTabSz="914400" rtl="0" eaLnBrk="1" latinLnBrk="0" hangingPunct="1">
                        <a:lnSpc>
                          <a:spcPct val="100000"/>
                        </a:lnSpc>
                        <a:spcBef>
                          <a:spcPts val="600"/>
                        </a:spcBef>
                        <a:spcAft>
                          <a:spcPts val="600"/>
                        </a:spcAft>
                        <a:buFont typeface="Wingdings" panose="05000000000000000000" pitchFamily="2" charset="2"/>
                        <a:buChar char="Ø"/>
                      </a:pPr>
                      <a:r>
                        <a:rPr lang="en-US" sz="1400" b="0" kern="1200" dirty="0">
                          <a:solidFill>
                            <a:schemeClr val="tx1"/>
                          </a:solidFill>
                        </a:rPr>
                        <a:t>Access to Local Markets</a:t>
                      </a:r>
                    </a:p>
                    <a:p>
                      <a:pPr marL="285750" indent="-285750" algn="l" defTabSz="914400" rtl="0" eaLnBrk="1" latinLnBrk="0" hangingPunct="1">
                        <a:lnSpc>
                          <a:spcPct val="100000"/>
                        </a:lnSpc>
                        <a:spcBef>
                          <a:spcPts val="600"/>
                        </a:spcBef>
                        <a:spcAft>
                          <a:spcPts val="600"/>
                        </a:spcAft>
                        <a:buFont typeface="Wingdings" panose="05000000000000000000" pitchFamily="2" charset="2"/>
                        <a:buChar char="Ø"/>
                      </a:pPr>
                      <a:r>
                        <a:rPr lang="en-US" sz="1400" b="0" kern="1200" dirty="0">
                          <a:solidFill>
                            <a:schemeClr val="tx1"/>
                          </a:solidFill>
                        </a:rPr>
                        <a:t>Quality Improvement </a:t>
                      </a:r>
                    </a:p>
                    <a:p>
                      <a:pPr marL="285750" indent="-285750" algn="l" defTabSz="914400" rtl="0" eaLnBrk="1" latinLnBrk="0" hangingPunct="1">
                        <a:lnSpc>
                          <a:spcPct val="100000"/>
                        </a:lnSpc>
                        <a:spcBef>
                          <a:spcPts val="600"/>
                        </a:spcBef>
                        <a:spcAft>
                          <a:spcPts val="600"/>
                        </a:spcAft>
                        <a:buFont typeface="Wingdings" panose="05000000000000000000" pitchFamily="2" charset="2"/>
                        <a:buChar char="Ø"/>
                      </a:pPr>
                      <a:r>
                        <a:rPr lang="en-US" sz="1400" b="0" kern="1200" dirty="0">
                          <a:solidFill>
                            <a:schemeClr val="tx1"/>
                          </a:solidFill>
                        </a:rPr>
                        <a:t>Priority Sector </a:t>
                      </a:r>
                    </a:p>
                    <a:p>
                      <a:pPr marL="285750" indent="-285750" algn="l" defTabSz="914400" rtl="0" eaLnBrk="1" latinLnBrk="0" hangingPunct="1">
                        <a:lnSpc>
                          <a:spcPct val="100000"/>
                        </a:lnSpc>
                        <a:spcBef>
                          <a:spcPts val="600"/>
                        </a:spcBef>
                        <a:spcAft>
                          <a:spcPts val="600"/>
                        </a:spcAft>
                        <a:buFont typeface="Wingdings" panose="05000000000000000000" pitchFamily="2" charset="2"/>
                        <a:buChar char="Ø"/>
                      </a:pPr>
                      <a:r>
                        <a:rPr lang="en-US" sz="1400" b="0" kern="1200" dirty="0">
                          <a:solidFill>
                            <a:schemeClr val="tx1"/>
                          </a:solidFill>
                        </a:rPr>
                        <a:t>Training, Mentorship and Coaching </a:t>
                      </a:r>
                    </a:p>
                    <a:p>
                      <a:pPr algn="ctr" fontAlgn="ctr"/>
                      <a:endParaRPr lang="en-US" sz="11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582592653"/>
                  </a:ext>
                </a:extLst>
              </a:tr>
            </a:tbl>
          </a:graphicData>
        </a:graphic>
      </p:graphicFrame>
    </p:spTree>
    <p:extLst>
      <p:ext uri="{BB962C8B-B14F-4D97-AF65-F5344CB8AC3E}">
        <p14:creationId xmlns:p14="http://schemas.microsoft.com/office/powerpoint/2010/main" xmlns="" val="31985408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4. HUMAN RESOURCE REPORT </a:t>
            </a:r>
          </a:p>
        </p:txBody>
      </p:sp>
    </p:spTree>
    <p:extLst>
      <p:ext uri="{BB962C8B-B14F-4D97-AF65-F5344CB8AC3E}">
        <p14:creationId xmlns:p14="http://schemas.microsoft.com/office/powerpoint/2010/main" xmlns="" val="36053174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2208933" y="-10269"/>
            <a:ext cx="44917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Human Resource Vacancies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F0D794B6-B04C-3E5E-3B4F-0B2A6DFF7E0F}"/>
              </a:ext>
            </a:extLst>
          </p:cNvPr>
          <p:cNvSpPr txBox="1"/>
          <p:nvPr/>
        </p:nvSpPr>
        <p:spPr>
          <a:xfrm>
            <a:off x="230882" y="4869160"/>
            <a:ext cx="8784976" cy="1061829"/>
          </a:xfrm>
          <a:prstGeom prst="rect">
            <a:avLst/>
          </a:prstGeom>
          <a:solidFill>
            <a:schemeClr val="bg1">
              <a:lumMod val="95000"/>
            </a:schemeClr>
          </a:solid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Total number employees as per approved structure -713</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Number of staff as at end September 2022 was 679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The vacancy rate as end June 2022 : 4,8%</a:t>
            </a:r>
          </a:p>
        </p:txBody>
      </p:sp>
      <p:sp>
        <p:nvSpPr>
          <p:cNvPr id="12" name="TextBox 11">
            <a:extLst>
              <a:ext uri="{FF2B5EF4-FFF2-40B4-BE49-F238E27FC236}">
                <a16:creationId xmlns:a16="http://schemas.microsoft.com/office/drawing/2014/main" xmlns="" id="{CE3C4C55-B0E1-676F-554D-52CF7C17FD14}"/>
              </a:ext>
            </a:extLst>
          </p:cNvPr>
          <p:cNvSpPr txBox="1"/>
          <p:nvPr/>
        </p:nvSpPr>
        <p:spPr>
          <a:xfrm>
            <a:off x="152400" y="4826675"/>
            <a:ext cx="8991600" cy="1022268"/>
          </a:xfrm>
          <a:prstGeom prst="rect">
            <a:avLst/>
          </a:prstGeom>
          <a:solidFill>
            <a:schemeClr val="bg1">
              <a:lumMod val="95000"/>
            </a:schemeClr>
          </a:solid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The total  approved structure  -713</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The total number of staff as of the end of March 2023 was 661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The vacancy rate as of the end of  March 2023: 7.3%</a:t>
            </a:r>
          </a:p>
        </p:txBody>
      </p:sp>
      <p:graphicFrame>
        <p:nvGraphicFramePr>
          <p:cNvPr id="3" name="Chart 2">
            <a:extLst>
              <a:ext uri="{FF2B5EF4-FFF2-40B4-BE49-F238E27FC236}">
                <a16:creationId xmlns:a16="http://schemas.microsoft.com/office/drawing/2014/main" xmlns="" id="{9936777D-6A4B-BAAD-B05A-CA3DB2C0B90A}"/>
              </a:ext>
            </a:extLst>
          </p:cNvPr>
          <p:cNvGraphicFramePr/>
          <p:nvPr>
            <p:extLst>
              <p:ext uri="{D42A27DB-BD31-4B8C-83A1-F6EECF244321}">
                <p14:modId xmlns:p14="http://schemas.microsoft.com/office/powerpoint/2010/main" xmlns="" val="49392228"/>
              </p:ext>
            </p:extLst>
          </p:nvPr>
        </p:nvGraphicFramePr>
        <p:xfrm>
          <a:off x="304800" y="611781"/>
          <a:ext cx="8711058" cy="42130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7838550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5. FINANCIAL REPORT </a:t>
            </a:r>
          </a:p>
        </p:txBody>
      </p:sp>
    </p:spTree>
    <p:extLst>
      <p:ext uri="{BB962C8B-B14F-4D97-AF65-F5344CB8AC3E}">
        <p14:creationId xmlns:p14="http://schemas.microsoft.com/office/powerpoint/2010/main" xmlns="" val="12208670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2293892" y="-10269"/>
            <a:ext cx="52678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BUDGET 2022/2023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CD014661-DF98-382B-939A-E2B518CF4B8E}"/>
              </a:ext>
            </a:extLst>
          </p:cNvPr>
          <p:cNvSpPr txBox="1"/>
          <p:nvPr/>
        </p:nvSpPr>
        <p:spPr>
          <a:xfrm>
            <a:off x="123152" y="621736"/>
            <a:ext cx="885698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cs typeface="Arial" pitchFamily="34" charset="0"/>
              </a:rPr>
              <a:t>Budget for 2022/23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cs typeface="Arial" pitchFamily="34" charset="0"/>
              </a:rPr>
              <a:t>The total revenue budget for Seda for the 2022/23 financial year amounts to R955,20 million and, the total expenditure budget amounts to R955,20 million (including capital). The total include R60 million for special Flood Relief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Calibri"/>
              <a:cs typeface="Arial" pitchFamily="34" charset="0"/>
            </a:endParaRPr>
          </a:p>
        </p:txBody>
      </p:sp>
      <p:pic>
        <p:nvPicPr>
          <p:cNvPr id="11" name="Picture 10">
            <a:extLst>
              <a:ext uri="{FF2B5EF4-FFF2-40B4-BE49-F238E27FC236}">
                <a16:creationId xmlns:a16="http://schemas.microsoft.com/office/drawing/2014/main" xmlns="" id="{B38436CB-09FE-C273-8F0D-9F1DC6FCED93}"/>
              </a:ext>
            </a:extLst>
          </p:cNvPr>
          <p:cNvPicPr>
            <a:picLocks noChangeAspect="1"/>
          </p:cNvPicPr>
          <p:nvPr/>
        </p:nvPicPr>
        <p:blipFill>
          <a:blip r:embed="rId6" cstate="print"/>
          <a:stretch>
            <a:fillRect/>
          </a:stretch>
        </p:blipFill>
        <p:spPr>
          <a:xfrm>
            <a:off x="588074" y="1903848"/>
            <a:ext cx="7318592" cy="4230559"/>
          </a:xfrm>
          <a:prstGeom prst="rect">
            <a:avLst/>
          </a:prstGeom>
        </p:spPr>
      </p:pic>
    </p:spTree>
    <p:extLst>
      <p:ext uri="{BB962C8B-B14F-4D97-AF65-F5344CB8AC3E}">
        <p14:creationId xmlns:p14="http://schemas.microsoft.com/office/powerpoint/2010/main" xmlns="" val="23557216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182118-262F-5C40-8466-CFB731DE76B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1" name="AutoShape 3">
            <a:extLst>
              <a:ext uri="{FF2B5EF4-FFF2-40B4-BE49-F238E27FC236}">
                <a16:creationId xmlns:a16="http://schemas.microsoft.com/office/drawing/2014/main" xmlns="" id="{F5155FB6-8E67-5C4E-B8C6-DE0A660F8274}"/>
              </a:ext>
            </a:extLst>
          </p:cNvPr>
          <p:cNvSpPr/>
          <p:nvPr/>
        </p:nvSpPr>
        <p:spPr>
          <a:xfrm>
            <a:off x="1921" y="0"/>
            <a:ext cx="9140400" cy="932400"/>
          </a:xfrm>
          <a:prstGeom prst="rect">
            <a:avLst/>
          </a:prstGeom>
          <a:solidFill>
            <a:schemeClr val="bg1"/>
          </a:solidFill>
        </p:spPr>
      </p:sp>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a:xfrm>
            <a:off x="8534400" y="6400800"/>
            <a:ext cx="533400" cy="365125"/>
          </a:xfrm>
        </p:spPr>
        <p:txBody>
          <a:bodyPr anchor="ctr"/>
          <a:lstStyle/>
          <a:p>
            <a:pPr algn="ctr"/>
            <a:fld id="{93AE1883-0942-4AA3-9DB2-9C7C3A0314B1}" type="slidenum">
              <a:rPr lang="en-US" smtClean="0">
                <a:solidFill>
                  <a:schemeClr val="bg1"/>
                </a:solidFill>
                <a:latin typeface="+mn-ea"/>
              </a:rPr>
              <a:pPr algn="ctr"/>
              <a:t>2</a:t>
            </a:fld>
            <a:endParaRPr lang="en-US" dirty="0">
              <a:solidFill>
                <a:schemeClr val="bg1"/>
              </a:solidFill>
              <a:latin typeface="+mn-ea"/>
            </a:endParaRPr>
          </a:p>
        </p:txBody>
      </p:sp>
      <p:sp>
        <p:nvSpPr>
          <p:cNvPr id="41" name="TextBox 9">
            <a:extLst>
              <a:ext uri="{FF2B5EF4-FFF2-40B4-BE49-F238E27FC236}">
                <a16:creationId xmlns:a16="http://schemas.microsoft.com/office/drawing/2014/main" xmlns="" id="{62EB00DC-9AD2-4ACD-8F08-571B166906F4}"/>
              </a:ext>
            </a:extLst>
          </p:cNvPr>
          <p:cNvSpPr txBox="1"/>
          <p:nvPr/>
        </p:nvSpPr>
        <p:spPr>
          <a:xfrm>
            <a:off x="457200" y="237507"/>
            <a:ext cx="8229600" cy="504946"/>
          </a:xfrm>
          <a:prstGeom prst="rect">
            <a:avLst/>
          </a:prstGeom>
        </p:spPr>
        <p:txBody>
          <a:bodyPr wrap="square" lIns="0" tIns="0" rIns="0" bIns="0" rtlCol="0" anchor="t">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US" sz="2800" b="1" i="0" u="none" strike="noStrike" kern="1200" cap="none"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3916447847"/>
              </p:ext>
            </p:extLst>
          </p:nvPr>
        </p:nvGraphicFramePr>
        <p:xfrm>
          <a:off x="1112430" y="1447800"/>
          <a:ext cx="6919140" cy="3737752"/>
        </p:xfrm>
        <a:graphic>
          <a:graphicData uri="http://schemas.openxmlformats.org/drawingml/2006/table">
            <a:tbl>
              <a:tblPr firstRow="1" bandRow="1">
                <a:tableStyleId>{5940675A-B579-460E-94D1-54222C63F5DA}</a:tableStyleId>
              </a:tblPr>
              <a:tblGrid>
                <a:gridCol w="466002">
                  <a:extLst>
                    <a:ext uri="{9D8B030D-6E8A-4147-A177-3AD203B41FA5}">
                      <a16:colId xmlns:a16="http://schemas.microsoft.com/office/drawing/2014/main" xmlns="" val="3459849430"/>
                    </a:ext>
                  </a:extLst>
                </a:gridCol>
                <a:gridCol w="6453138">
                  <a:extLst>
                    <a:ext uri="{9D8B030D-6E8A-4147-A177-3AD203B41FA5}">
                      <a16:colId xmlns:a16="http://schemas.microsoft.com/office/drawing/2014/main" xmlns="" val="2994027611"/>
                    </a:ext>
                  </a:extLst>
                </a:gridCol>
              </a:tblGrid>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1</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Introduction </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872366415"/>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2</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Performance Overview</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989911289"/>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3</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Performance Information</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722458350"/>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4</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Human Resource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4200252409"/>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5</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Financial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876390700"/>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6</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Governance and Compliance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165470374"/>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7</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Marketing and Communication</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963338167"/>
                  </a:ext>
                </a:extLst>
              </a:tr>
              <a:tr h="467219">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8</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Key Projects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1254733962"/>
                  </a:ext>
                </a:extLst>
              </a:tr>
            </a:tbl>
          </a:graphicData>
        </a:graphic>
      </p:graphicFrame>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0356" y="7620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lvl="0" algn="ctr">
              <a:defRPr/>
            </a:pPr>
            <a:r>
              <a:rPr lang="en-US" sz="2800" b="1" dirty="0">
                <a:solidFill>
                  <a:prstClr val="white"/>
                </a:solidFill>
              </a:rPr>
              <a:t>EXPENDITURE SPLIT OF CORE VS SUPPORT FUNCTIONS</a:t>
            </a:r>
            <a:endParaRPr lang="en-ZA" sz="2800" b="1" dirty="0">
              <a:solidFill>
                <a:prstClr val="white"/>
              </a:solidFill>
            </a:endParaRPr>
          </a:p>
        </p:txBody>
      </p:sp>
      <p:sp>
        <p:nvSpPr>
          <p:cNvPr id="6" name="TextBox 5"/>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pic>
        <p:nvPicPr>
          <p:cNvPr id="5" name="Picture 4" descr="A picture containing timeline&#10;&#10;Description automatically generated">
            <a:extLst>
              <a:ext uri="{FF2B5EF4-FFF2-40B4-BE49-F238E27FC236}">
                <a16:creationId xmlns:a16="http://schemas.microsoft.com/office/drawing/2014/main" xmlns="" id="{B9ABFF55-2B8C-A525-E74B-3EF86E690A7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 r="44914" b="83331"/>
          <a:stretch/>
        </p:blipFill>
        <p:spPr>
          <a:xfrm>
            <a:off x="0" y="944522"/>
            <a:ext cx="8676456" cy="828294"/>
          </a:xfrm>
          <a:prstGeom prst="rect">
            <a:avLst/>
          </a:prstGeom>
        </p:spPr>
      </p:pic>
      <p:sp>
        <p:nvSpPr>
          <p:cNvPr id="8" name="TextBox 7">
            <a:extLst>
              <a:ext uri="{FF2B5EF4-FFF2-40B4-BE49-F238E27FC236}">
                <a16:creationId xmlns:a16="http://schemas.microsoft.com/office/drawing/2014/main" xmlns="" id="{03792CF6-F7A8-ACC1-6F05-CB52D0CFD262}"/>
              </a:ext>
            </a:extLst>
          </p:cNvPr>
          <p:cNvSpPr txBox="1"/>
          <p:nvPr/>
        </p:nvSpPr>
        <p:spPr>
          <a:xfrm>
            <a:off x="359024" y="1890499"/>
            <a:ext cx="2402954" cy="2827184"/>
          </a:xfrm>
          <a:prstGeom prst="rect">
            <a:avLst/>
          </a:prstGeom>
          <a:noFill/>
        </p:spPr>
        <p:txBody>
          <a:bodyPr wrap="square">
            <a:spAutoFit/>
          </a:bodyPr>
          <a:lstStyle/>
          <a:p>
            <a:pPr algn="ctr">
              <a:lnSpc>
                <a:spcPct val="115000"/>
              </a:lnSpc>
              <a:spcAft>
                <a:spcPts val="1000"/>
              </a:spcAft>
            </a:pPr>
            <a:r>
              <a:rPr lang="en-US" sz="1600" b="1" u="sng" dirty="0">
                <a:latin typeface="Trebuchet MS" panose="020B0603020202020204" pitchFamily="34" charset="0"/>
                <a:ea typeface="Calibri" panose="020F0502020204030204" pitchFamily="34" charset="0"/>
                <a:cs typeface="Times New Roman" panose="02020603050405020304" pitchFamily="18" charset="0"/>
              </a:rPr>
              <a:t>Actual expenditure</a:t>
            </a:r>
          </a:p>
          <a:p>
            <a:pPr algn="ctr">
              <a:lnSpc>
                <a:spcPct val="115000"/>
              </a:lnSpc>
              <a:spcAft>
                <a:spcPts val="1000"/>
              </a:spcAft>
            </a:pPr>
            <a:endParaRPr lang="en-US" sz="1600" b="1"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600" b="1" dirty="0">
                <a:latin typeface="Trebuchet MS" panose="020B0603020202020204" pitchFamily="34" charset="0"/>
                <a:ea typeface="Calibri" panose="020F0502020204030204" pitchFamily="34" charset="0"/>
                <a:cs typeface="Times New Roman" panose="02020603050405020304" pitchFamily="18" charset="0"/>
              </a:rPr>
              <a:t>Core: </a:t>
            </a:r>
          </a:p>
          <a:p>
            <a:pPr algn="ctr">
              <a:lnSpc>
                <a:spcPct val="115000"/>
              </a:lnSpc>
              <a:spcAft>
                <a:spcPts val="1000"/>
              </a:spcAft>
            </a:pPr>
            <a:r>
              <a:rPr lang="en-US" sz="1600" b="1" dirty="0">
                <a:latin typeface="Trebuchet MS" panose="020B0603020202020204" pitchFamily="34" charset="0"/>
                <a:ea typeface="Calibri" panose="020F0502020204030204" pitchFamily="34" charset="0"/>
                <a:cs typeface="Times New Roman" panose="02020603050405020304" pitchFamily="18" charset="0"/>
              </a:rPr>
              <a:t>R865,06 million</a:t>
            </a:r>
            <a:endParaRPr lang="en-ZA"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ZA" sz="1600" b="1" dirty="0">
                <a:latin typeface="Calibri" panose="020F0502020204030204" pitchFamily="34" charset="0"/>
                <a:ea typeface="Calibri" panose="020F0502020204030204" pitchFamily="34" charset="0"/>
                <a:cs typeface="Times New Roman" panose="02020603050405020304" pitchFamily="18" charset="0"/>
              </a:rPr>
              <a:t>Support: </a:t>
            </a:r>
          </a:p>
          <a:p>
            <a:pPr algn="ctr">
              <a:lnSpc>
                <a:spcPct val="115000"/>
              </a:lnSpc>
              <a:spcAft>
                <a:spcPts val="1000"/>
              </a:spcAft>
            </a:pPr>
            <a:r>
              <a:rPr lang="en-US" sz="1600" b="1" dirty="0">
                <a:latin typeface="Trebuchet MS" panose="020B0603020202020204" pitchFamily="34" charset="0"/>
                <a:ea typeface="Calibri" panose="020F0502020204030204" pitchFamily="34" charset="0"/>
                <a:cs typeface="Times New Roman" panose="02020603050405020304" pitchFamily="18" charset="0"/>
              </a:rPr>
              <a:t>R89,49 million</a:t>
            </a:r>
            <a:endParaRPr lang="en-ZA"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55C53DA3-4068-F5DD-8B6C-720FFB4CECEA}"/>
              </a:ext>
            </a:extLst>
          </p:cNvPr>
          <p:cNvSpPr txBox="1"/>
          <p:nvPr/>
        </p:nvSpPr>
        <p:spPr>
          <a:xfrm>
            <a:off x="3779912" y="1877242"/>
            <a:ext cx="1908720" cy="2415854"/>
          </a:xfrm>
          <a:prstGeom prst="rect">
            <a:avLst/>
          </a:prstGeom>
          <a:noFill/>
        </p:spPr>
        <p:txBody>
          <a:bodyPr wrap="square">
            <a:spAutoFit/>
          </a:bodyPr>
          <a:lstStyle/>
          <a:p>
            <a:pPr algn="ctr">
              <a:lnSpc>
                <a:spcPct val="115000"/>
              </a:lnSpc>
              <a:spcAft>
                <a:spcPts val="1000"/>
              </a:spcAft>
            </a:pPr>
            <a:r>
              <a:rPr lang="en-US" sz="1600" b="1" u="sng" dirty="0">
                <a:ea typeface="Calibri" panose="020F0502020204030204" pitchFamily="34" charset="0"/>
                <a:cs typeface="Times New Roman" panose="02020603050405020304" pitchFamily="18" charset="0"/>
              </a:rPr>
              <a:t>Target</a:t>
            </a:r>
          </a:p>
          <a:p>
            <a:pPr algn="ctr">
              <a:lnSpc>
                <a:spcPct val="115000"/>
              </a:lnSpc>
              <a:spcAft>
                <a:spcPts val="1000"/>
              </a:spcAft>
            </a:pPr>
            <a:endParaRPr lang="en-US" sz="1600" b="1" u="sng" dirty="0">
              <a:ea typeface="Calibri" panose="020F0502020204030204" pitchFamily="34" charset="0"/>
              <a:cs typeface="Times New Roman" panose="02020603050405020304" pitchFamily="18" charset="0"/>
            </a:endParaRPr>
          </a:p>
          <a:p>
            <a:pPr algn="ctr">
              <a:lnSpc>
                <a:spcPct val="115000"/>
              </a:lnSpc>
              <a:spcAft>
                <a:spcPts val="1000"/>
              </a:spcAft>
            </a:pPr>
            <a:r>
              <a:rPr lang="en-ZA" sz="1600" b="1" dirty="0">
                <a:ea typeface="Calibri" panose="020F0502020204030204" pitchFamily="34" charset="0"/>
                <a:cs typeface="Times New Roman" panose="02020603050405020304" pitchFamily="18" charset="0"/>
              </a:rPr>
              <a:t>Core:</a:t>
            </a:r>
          </a:p>
          <a:p>
            <a:pPr algn="ctr">
              <a:lnSpc>
                <a:spcPct val="115000"/>
              </a:lnSpc>
              <a:spcAft>
                <a:spcPts val="1000"/>
              </a:spcAft>
            </a:pPr>
            <a:r>
              <a:rPr lang="en-US" sz="1600" b="1" dirty="0">
                <a:ea typeface="Calibri" panose="020F0502020204030204" pitchFamily="34" charset="0"/>
                <a:cs typeface="Times New Roman" panose="02020603050405020304" pitchFamily="18" charset="0"/>
              </a:rPr>
              <a:t>75%</a:t>
            </a:r>
            <a:endParaRPr lang="en-ZA" sz="1600" b="1" dirty="0">
              <a:ea typeface="Calibri" panose="020F0502020204030204" pitchFamily="34" charset="0"/>
              <a:cs typeface="Times New Roman" panose="02020603050405020304" pitchFamily="18" charset="0"/>
            </a:endParaRPr>
          </a:p>
          <a:p>
            <a:pPr algn="ctr">
              <a:lnSpc>
                <a:spcPct val="115000"/>
              </a:lnSpc>
              <a:spcAft>
                <a:spcPts val="1000"/>
              </a:spcAft>
            </a:pPr>
            <a:r>
              <a:rPr lang="en-ZA" sz="1600" b="1" dirty="0">
                <a:ea typeface="Calibri" panose="020F0502020204030204" pitchFamily="34" charset="0"/>
                <a:cs typeface="Times New Roman" panose="02020603050405020304" pitchFamily="18" charset="0"/>
              </a:rPr>
              <a:t>Support:</a:t>
            </a:r>
          </a:p>
          <a:p>
            <a:pPr algn="ctr">
              <a:lnSpc>
                <a:spcPct val="115000"/>
              </a:lnSpc>
              <a:spcAft>
                <a:spcPts val="1000"/>
              </a:spcAft>
            </a:pPr>
            <a:r>
              <a:rPr lang="en-ZA" sz="1600" b="1" dirty="0">
                <a:ea typeface="Calibri" panose="020F0502020204030204" pitchFamily="34" charset="0"/>
                <a:cs typeface="Times New Roman" panose="02020603050405020304" pitchFamily="18" charset="0"/>
              </a:rPr>
              <a:t>25%</a:t>
            </a:r>
          </a:p>
        </p:txBody>
      </p:sp>
      <p:sp>
        <p:nvSpPr>
          <p:cNvPr id="10" name="TextBox 9">
            <a:extLst>
              <a:ext uri="{FF2B5EF4-FFF2-40B4-BE49-F238E27FC236}">
                <a16:creationId xmlns:a16="http://schemas.microsoft.com/office/drawing/2014/main" xmlns="" id="{A016D7F7-A211-7321-73B8-7FDDDDF9895A}"/>
              </a:ext>
            </a:extLst>
          </p:cNvPr>
          <p:cNvSpPr txBox="1"/>
          <p:nvPr/>
        </p:nvSpPr>
        <p:spPr>
          <a:xfrm>
            <a:off x="6984776" y="1897895"/>
            <a:ext cx="1691680" cy="2827249"/>
          </a:xfrm>
          <a:prstGeom prst="rect">
            <a:avLst/>
          </a:prstGeom>
          <a:noFill/>
        </p:spPr>
        <p:txBody>
          <a:bodyPr wrap="square">
            <a:spAutoFit/>
          </a:bodyPr>
          <a:lstStyle/>
          <a:p>
            <a:pPr algn="ctr">
              <a:lnSpc>
                <a:spcPct val="115000"/>
              </a:lnSpc>
              <a:spcAft>
                <a:spcPts val="1000"/>
              </a:spcAft>
            </a:pPr>
            <a:r>
              <a:rPr lang="en-US" sz="1600" b="1" u="sng" dirty="0">
                <a:latin typeface="Trebuchet MS" panose="020B0603020202020204" pitchFamily="34" charset="0"/>
                <a:ea typeface="Calibri" panose="020F0502020204030204" pitchFamily="34" charset="0"/>
                <a:cs typeface="Times New Roman" panose="02020603050405020304" pitchFamily="18" charset="0"/>
              </a:rPr>
              <a:t>Achieved</a:t>
            </a:r>
          </a:p>
          <a:p>
            <a:pPr algn="ctr">
              <a:lnSpc>
                <a:spcPct val="115000"/>
              </a:lnSpc>
              <a:spcAft>
                <a:spcPts val="1000"/>
              </a:spcAft>
            </a:pPr>
            <a:endParaRPr lang="en-US" sz="1600" b="1" u="sng"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600" b="1" dirty="0">
                <a:latin typeface="Trebuchet MS" panose="020B0603020202020204" pitchFamily="34" charset="0"/>
                <a:ea typeface="Calibri" panose="020F0502020204030204" pitchFamily="34" charset="0"/>
                <a:cs typeface="Times New Roman" panose="02020603050405020304" pitchFamily="18" charset="0"/>
              </a:rPr>
              <a:t>Core:</a:t>
            </a:r>
          </a:p>
          <a:p>
            <a:pPr algn="ctr">
              <a:lnSpc>
                <a:spcPct val="115000"/>
              </a:lnSpc>
              <a:spcAft>
                <a:spcPts val="1000"/>
              </a:spcAft>
            </a:pPr>
            <a:r>
              <a:rPr lang="en-US" sz="1600" b="1" dirty="0">
                <a:latin typeface="Trebuchet MS" panose="020B0603020202020204" pitchFamily="34" charset="0"/>
                <a:ea typeface="Calibri" panose="020F0502020204030204" pitchFamily="34" charset="0"/>
                <a:cs typeface="Times New Roman" panose="02020603050405020304" pitchFamily="18" charset="0"/>
              </a:rPr>
              <a:t>91%</a:t>
            </a:r>
            <a:endParaRPr lang="en-ZA" sz="16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600" b="1" dirty="0">
                <a:latin typeface="Trebuchet MS" panose="020B0603020202020204" pitchFamily="34" charset="0"/>
                <a:ea typeface="Calibri" panose="020F0502020204030204" pitchFamily="34" charset="0"/>
                <a:cs typeface="Times New Roman" panose="02020603050405020304" pitchFamily="18" charset="0"/>
              </a:rPr>
              <a:t>Support:</a:t>
            </a:r>
          </a:p>
          <a:p>
            <a:pPr algn="ctr">
              <a:lnSpc>
                <a:spcPct val="115000"/>
              </a:lnSpc>
              <a:spcAft>
                <a:spcPts val="1000"/>
              </a:spcAft>
            </a:pPr>
            <a:r>
              <a:rPr lang="en-US" sz="1600" b="1" dirty="0">
                <a:latin typeface="Trebuchet MS" panose="020B0603020202020204" pitchFamily="34" charset="0"/>
                <a:ea typeface="Calibri" panose="020F0502020204030204" pitchFamily="34" charset="0"/>
                <a:cs typeface="Times New Roman" panose="02020603050405020304" pitchFamily="18" charset="0"/>
              </a:rPr>
              <a:t>9%</a:t>
            </a:r>
          </a:p>
          <a:p>
            <a:pPr>
              <a:lnSpc>
                <a:spcPct val="115000"/>
              </a:lnSpc>
              <a:spcAft>
                <a:spcPts val="1000"/>
              </a:spcAft>
            </a:pPr>
            <a:endParaRPr lang="en-ZA" sz="1600" u="sng"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E872A3FF-D448-283E-DCC4-DFF03282A7C4}"/>
              </a:ext>
            </a:extLst>
          </p:cNvPr>
          <p:cNvSpPr txBox="1"/>
          <p:nvPr/>
        </p:nvSpPr>
        <p:spPr>
          <a:xfrm>
            <a:off x="359024" y="5162894"/>
            <a:ext cx="8533456"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800" b="1" dirty="0">
                <a:latin typeface="Arial" panose="020B0604020202020204" pitchFamily="34" charset="0"/>
                <a:ea typeface="Calibri" panose="020F0502020204030204" pitchFamily="34" charset="0"/>
                <a:cs typeface="Times New Roman" panose="02020603050405020304" pitchFamily="18" charset="0"/>
              </a:rPr>
              <a:t>Seda’s target is to allocate 75% and above on the core and 25% to support.</a:t>
            </a:r>
            <a:endParaRPr kumimoji="0" lang="en-US" altLang="en-US" sz="1800" b="1"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xmlns="" id="{A4769130-5015-3DD1-51D9-2D45E98ECD3C}"/>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1" name="Slide Number Placeholder 1">
            <a:extLst>
              <a:ext uri="{FF2B5EF4-FFF2-40B4-BE49-F238E27FC236}">
                <a16:creationId xmlns:a16="http://schemas.microsoft.com/office/drawing/2014/main" xmlns="" id="{B87D70D0-C366-EA21-CB30-8A602A3B8B82}"/>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spTree>
    <p:extLst>
      <p:ext uri="{BB962C8B-B14F-4D97-AF65-F5344CB8AC3E}">
        <p14:creationId xmlns:p14="http://schemas.microsoft.com/office/powerpoint/2010/main" xmlns="" val="11120509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cs typeface="Arial" pitchFamily="34" charset="0"/>
              </a:rPr>
              <a:t>FINANCIAL REPORT end of Quarter 3 </a:t>
            </a:r>
            <a:endParaRPr kumimoji="0" lang="en-ZA" sz="28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B6338BDA-C0F2-442A-B37D-08B02588C415}"/>
              </a:ext>
            </a:extLst>
          </p:cNvPr>
          <p:cNvSpPr txBox="1"/>
          <p:nvPr/>
        </p:nvSpPr>
        <p:spPr>
          <a:xfrm>
            <a:off x="0" y="3255576"/>
            <a:ext cx="8991600" cy="258532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a:cs typeface="Arial" pitchFamily="34" charset="0"/>
              </a:rPr>
              <a:t>The expenditure as at the fourth quarter (January – March 2023), amounted to R221,85 million against the budget of R210,81 million, resulting in overspending of R11,04 million (5.24%).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a:cs typeface="Arial" pitchFamily="34" charset="0"/>
              </a:rPr>
              <a:t>The overspending in quarter 4 was due to catching up from the past quarters that were underspending.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600" dirty="0">
              <a:solidFill>
                <a:prstClr val="black"/>
              </a:solidFill>
              <a:latin typeface="Calibri"/>
              <a:cs typeface="Arial" pitchFamily="34" charset="0"/>
            </a:endParaRPr>
          </a:p>
          <a:p>
            <a:pPr marL="342900" indent="-342900" algn="just">
              <a:buFont typeface="Arial" panose="020B0604020202020204" pitchFamily="34" charset="0"/>
              <a:buChar char="•"/>
              <a:defRPr/>
            </a:pPr>
            <a:r>
              <a:rPr kumimoji="0" lang="en-GB" sz="1800" b="0" i="0" u="none" strike="noStrike" kern="1200" cap="none" spc="0" normalizeH="0" baseline="0" noProof="0" dirty="0">
                <a:ln>
                  <a:noFill/>
                </a:ln>
                <a:solidFill>
                  <a:prstClr val="black"/>
                </a:solidFill>
                <a:effectLst/>
                <a:uLnTx/>
                <a:uFillTx/>
                <a:latin typeface="Calibri"/>
                <a:cs typeface="Arial" pitchFamily="34" charset="0"/>
              </a:rPr>
              <a:t>The annual underspending </a:t>
            </a:r>
            <a:r>
              <a:rPr lang="en-GB" dirty="0">
                <a:solidFill>
                  <a:prstClr val="black"/>
                </a:solidFill>
                <a:latin typeface="Calibri"/>
                <a:cs typeface="Arial" pitchFamily="34" charset="0"/>
              </a:rPr>
              <a:t>is R647 684 (0.0</a:t>
            </a:r>
            <a:r>
              <a:rPr kumimoji="0" lang="en-GB" sz="1800" b="0" i="0" u="none" strike="noStrike" kern="1200" cap="none" spc="0" normalizeH="0" baseline="0" noProof="0" dirty="0">
                <a:ln>
                  <a:noFill/>
                </a:ln>
                <a:solidFill>
                  <a:prstClr val="black"/>
                </a:solidFill>
                <a:effectLst/>
                <a:uLnTx/>
                <a:uFillTx/>
                <a:latin typeface="Calibri"/>
                <a:cs typeface="Arial" pitchFamily="34" charset="0"/>
              </a:rPr>
              <a:t>7%) at year end.</a:t>
            </a:r>
          </a:p>
          <a:p>
            <a:pPr marL="342900" indent="-342900" algn="just">
              <a:buFont typeface="Arial" panose="020B0604020202020204" pitchFamily="34" charset="0"/>
              <a:buChar char="•"/>
              <a:defRPr/>
            </a:pPr>
            <a:endParaRPr lang="en-GB" sz="600" dirty="0">
              <a:solidFill>
                <a:prstClr val="black"/>
              </a:solidFill>
              <a:latin typeface="Calibri"/>
              <a:cs typeface="Arial" pitchFamily="34" charset="0"/>
            </a:endParaRPr>
          </a:p>
          <a:p>
            <a:pPr marL="342900" indent="-342900" algn="just">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Calibri"/>
                <a:cs typeface="Arial" pitchFamily="34" charset="0"/>
              </a:rPr>
              <a:t>99,9% of the invoices (3817) were paid within 30 days. One invoice from NW Province was delayed by the branch. The remedial action was taken against the responsible official.</a:t>
            </a:r>
          </a:p>
        </p:txBody>
      </p:sp>
      <p:pic>
        <p:nvPicPr>
          <p:cNvPr id="2" name="Picture 1">
            <a:extLst>
              <a:ext uri="{FF2B5EF4-FFF2-40B4-BE49-F238E27FC236}">
                <a16:creationId xmlns:a16="http://schemas.microsoft.com/office/drawing/2014/main" xmlns="" id="{52F65E62-144D-59FA-770E-94409C4DAB87}"/>
              </a:ext>
            </a:extLst>
          </p:cNvPr>
          <p:cNvPicPr>
            <a:picLocks noChangeAspect="1"/>
          </p:cNvPicPr>
          <p:nvPr/>
        </p:nvPicPr>
        <p:blipFill>
          <a:blip r:embed="rId6" cstate="print"/>
          <a:stretch>
            <a:fillRect/>
          </a:stretch>
        </p:blipFill>
        <p:spPr>
          <a:xfrm>
            <a:off x="273050" y="480880"/>
            <a:ext cx="8413750" cy="2635076"/>
          </a:xfrm>
          <a:prstGeom prst="rect">
            <a:avLst/>
          </a:prstGeom>
        </p:spPr>
      </p:pic>
    </p:spTree>
    <p:extLst>
      <p:ext uri="{BB962C8B-B14F-4D97-AF65-F5344CB8AC3E}">
        <p14:creationId xmlns:p14="http://schemas.microsoft.com/office/powerpoint/2010/main" xmlns="" val="15836734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0" y="26621"/>
            <a:ext cx="9144000"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rPr>
              <a:t>FINANCIAL REPORT FOR QUARTER 4</a:t>
            </a:r>
            <a:endParaRPr kumimoji="0" lang="en-ZA" sz="44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6" name="TextBox 5"/>
          <p:cNvSpPr txBox="1"/>
          <p:nvPr/>
        </p:nvSpPr>
        <p:spPr>
          <a:xfrm>
            <a:off x="251520" y="980728"/>
            <a:ext cx="8784976"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Explanation of variances: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Personnel costs </a:t>
            </a:r>
            <a:r>
              <a:rPr kumimoji="0" lang="en-US" sz="2000" b="0" i="0" u="none" strike="noStrike" kern="1200" cap="none" spc="0" normalizeH="0" baseline="0" noProof="0" dirty="0">
                <a:ln>
                  <a:noFill/>
                </a:ln>
                <a:solidFill>
                  <a:prstClr val="black"/>
                </a:solidFill>
                <a:effectLst/>
                <a:uLnTx/>
                <a:uFillTx/>
                <a:latin typeface="Calibri"/>
                <a:cs typeface="Arial" pitchFamily="34" charset="0"/>
              </a:rPr>
              <a:t>– The </a:t>
            </a:r>
            <a:r>
              <a:rPr lang="en-US" sz="2000" dirty="0">
                <a:solidFill>
                  <a:prstClr val="black"/>
                </a:solidFill>
                <a:latin typeface="Calibri"/>
                <a:cs typeface="Arial" pitchFamily="34" charset="0"/>
              </a:rPr>
              <a:t>variance of 1.61% in the fourth quarter is mainly due the provisions and accruals for year-end related.</a:t>
            </a:r>
            <a:endParaRPr kumimoji="0" lang="en-US" sz="2000" b="0" i="0" u="none" strike="noStrike" kern="1200" cap="none" spc="0" normalizeH="0" baseline="0" noProof="0" dirty="0">
              <a:ln>
                <a:noFill/>
              </a:ln>
              <a:solidFill>
                <a:prstClr val="black"/>
              </a:solidFill>
              <a:effectLst/>
              <a:uLnTx/>
              <a:uFillTx/>
              <a:latin typeface="Calibri"/>
              <a:cs typeface="Arial"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Administration, Project and Programme </a:t>
            </a:r>
            <a:r>
              <a:rPr kumimoji="0" lang="en-US" sz="2000" b="0" i="0" u="none" strike="noStrike" kern="1200" cap="none" spc="0" normalizeH="0" baseline="0" noProof="0" dirty="0">
                <a:ln>
                  <a:noFill/>
                </a:ln>
                <a:solidFill>
                  <a:prstClr val="black"/>
                </a:solidFill>
                <a:effectLst/>
                <a:uLnTx/>
                <a:uFillTx/>
                <a:latin typeface="Calibri"/>
                <a:cs typeface="Arial" pitchFamily="34" charset="0"/>
              </a:rPr>
              <a:t>– overspending of 9.00% catching up from past quarters, on </a:t>
            </a:r>
            <a:r>
              <a:rPr lang="en-US" sz="2000" dirty="0">
                <a:solidFill>
                  <a:prstClr val="black"/>
                </a:solidFill>
                <a:latin typeface="Calibri"/>
                <a:cs typeface="Arial" pitchFamily="34" charset="0"/>
              </a:rPr>
              <a:t>overall year end there is no overspending.</a:t>
            </a:r>
            <a:endParaRPr kumimoji="0" lang="en-US" sz="2000" b="0" i="0" u="none" strike="noStrike" kern="1200" cap="none" spc="0" normalizeH="0" baseline="0" noProof="0" dirty="0">
              <a:ln>
                <a:noFill/>
              </a:ln>
              <a:solidFill>
                <a:prstClr val="black"/>
              </a:solidFill>
              <a:effectLst/>
              <a:uLnTx/>
              <a:uFillTx/>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Capital expenditure </a:t>
            </a:r>
            <a:r>
              <a:rPr kumimoji="0" lang="en-US" sz="2000" b="0" i="0" u="none" strike="noStrike" kern="1200" cap="none" spc="0" normalizeH="0" baseline="0" noProof="0" dirty="0">
                <a:ln>
                  <a:noFill/>
                </a:ln>
                <a:solidFill>
                  <a:prstClr val="black"/>
                </a:solidFill>
                <a:effectLst/>
                <a:uLnTx/>
                <a:uFillTx/>
                <a:latin typeface="Calibri"/>
                <a:cs typeface="Arial" pitchFamily="34" charset="0"/>
              </a:rPr>
              <a:t>– Overspending due to ordered items arrived in Quarter 4.</a:t>
            </a:r>
          </a:p>
          <a:p>
            <a:pPr marR="0" lvl="0" algn="just"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a:cs typeface="Arial" pitchFamily="34" charset="0"/>
              </a:rPr>
              <a:t>The e</a:t>
            </a:r>
            <a:r>
              <a:rPr kumimoji="0" lang="en-US" sz="2000" i="0" u="none" strike="noStrike" kern="1200" cap="none" spc="0" normalizeH="0" baseline="0" noProof="0" dirty="0" err="1">
                <a:ln>
                  <a:noFill/>
                </a:ln>
                <a:solidFill>
                  <a:prstClr val="black"/>
                </a:solidFill>
                <a:effectLst/>
                <a:uLnTx/>
                <a:uFillTx/>
                <a:latin typeface="Calibri"/>
                <a:cs typeface="Arial" pitchFamily="34" charset="0"/>
              </a:rPr>
              <a:t>xpenditure</a:t>
            </a:r>
            <a:r>
              <a:rPr kumimoji="0" lang="en-US" sz="2000" i="0" u="none" strike="noStrike" kern="1200" cap="none" spc="0" normalizeH="0" baseline="0" noProof="0" dirty="0">
                <a:ln>
                  <a:noFill/>
                </a:ln>
                <a:solidFill>
                  <a:prstClr val="black"/>
                </a:solidFill>
                <a:effectLst/>
                <a:uLnTx/>
                <a:uFillTx/>
                <a:latin typeface="Calibri"/>
                <a:cs typeface="Arial" pitchFamily="34" charset="0"/>
              </a:rPr>
              <a:t> for the quarter is an overspending is 5.24%.</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a:cs typeface="Arial" pitchFamily="34" charset="0"/>
              </a:rPr>
              <a:t>Overall for the year end the actual expenditure is R954 555 841 (99,93%), thereby underspending by 0.07%</a:t>
            </a:r>
            <a:endParaRPr kumimoji="0" lang="en-ZA" sz="200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5" name="TextBox 4"/>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cxnSp>
        <p:nvCxnSpPr>
          <p:cNvPr id="3" name="Straight Connector 2">
            <a:extLst>
              <a:ext uri="{FF2B5EF4-FFF2-40B4-BE49-F238E27FC236}">
                <a16:creationId xmlns:a16="http://schemas.microsoft.com/office/drawing/2014/main" xmlns="" id="{ADECFD15-1F89-9D6F-327A-B234FA00F06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xmlns="" id="{2E572EF5-2870-E9A8-3AE5-7F9051E9D5E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spTree>
    <p:extLst>
      <p:ext uri="{BB962C8B-B14F-4D97-AF65-F5344CB8AC3E}">
        <p14:creationId xmlns:p14="http://schemas.microsoft.com/office/powerpoint/2010/main" xmlns="" val="29441744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0" y="20553"/>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SPLIT PER PROVINCE &amp; NATIONAL OFFICE (Apr – </a:t>
            </a:r>
            <a:r>
              <a:rPr kumimoji="0" lang="en-ZA" sz="2800" b="1" i="0" u="none" strike="noStrike" kern="1200" cap="none" spc="0" normalizeH="0" baseline="0" noProof="0" dirty="0" err="1">
                <a:ln>
                  <a:noFill/>
                </a:ln>
                <a:solidFill>
                  <a:prstClr val="white"/>
                </a:solidFill>
                <a:effectLst/>
                <a:uLnTx/>
                <a:uFillTx/>
                <a:latin typeface="Calibri"/>
                <a:cs typeface="Arial" pitchFamily="34" charset="0"/>
              </a:rPr>
              <a:t>Mrch</a:t>
            </a:r>
            <a:r>
              <a:rPr kumimoji="0" lang="en-ZA" sz="2800" b="1" i="0" u="none" strike="noStrike" kern="1200" cap="none" spc="0" normalizeH="0" baseline="0" noProof="0" dirty="0">
                <a:ln>
                  <a:noFill/>
                </a:ln>
                <a:solidFill>
                  <a:prstClr val="white"/>
                </a:solidFill>
                <a:effectLst/>
                <a:uLnTx/>
                <a:uFillTx/>
                <a:latin typeface="Calibri"/>
                <a:cs typeface="Arial" pitchFamily="34" charset="0"/>
              </a:rPr>
              <a:t> 2023)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11" name="TextBox 10">
            <a:extLst>
              <a:ext uri="{FF2B5EF4-FFF2-40B4-BE49-F238E27FC236}">
                <a16:creationId xmlns:a16="http://schemas.microsoft.com/office/drawing/2014/main" xmlns="" id="{2C79693B-2FC0-2630-00EA-AE6261CFFEA9}"/>
              </a:ext>
            </a:extLst>
          </p:cNvPr>
          <p:cNvSpPr txBox="1"/>
          <p:nvPr/>
        </p:nvSpPr>
        <p:spPr>
          <a:xfrm>
            <a:off x="838200" y="5589810"/>
            <a:ext cx="83302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cs typeface="Arial" pitchFamily="34" charset="0"/>
              </a:rPr>
              <a:t>KZN and EC received R60 million for the Flood Relief project. </a:t>
            </a:r>
          </a:p>
        </p:txBody>
      </p:sp>
      <p:pic>
        <p:nvPicPr>
          <p:cNvPr id="3" name="Picture 2">
            <a:extLst>
              <a:ext uri="{FF2B5EF4-FFF2-40B4-BE49-F238E27FC236}">
                <a16:creationId xmlns:a16="http://schemas.microsoft.com/office/drawing/2014/main" xmlns="" id="{1E17844D-AD50-EA4B-E349-A2BCBC6D11EC}"/>
              </a:ext>
            </a:extLst>
          </p:cNvPr>
          <p:cNvPicPr>
            <a:picLocks noChangeAspect="1"/>
          </p:cNvPicPr>
          <p:nvPr/>
        </p:nvPicPr>
        <p:blipFill>
          <a:blip r:embed="rId3" cstate="print"/>
          <a:stretch>
            <a:fillRect/>
          </a:stretch>
        </p:blipFill>
        <p:spPr>
          <a:xfrm>
            <a:off x="838200" y="762000"/>
            <a:ext cx="8915400" cy="4717505"/>
          </a:xfrm>
          <a:prstGeom prst="rect">
            <a:avLst/>
          </a:prstGeom>
        </p:spPr>
      </p:pic>
    </p:spTree>
    <p:extLst>
      <p:ext uri="{BB962C8B-B14F-4D97-AF65-F5344CB8AC3E}">
        <p14:creationId xmlns:p14="http://schemas.microsoft.com/office/powerpoint/2010/main" xmlns="" val="19529253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0" y="24592"/>
            <a:ext cx="9144000"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rPr>
              <a:t>AG - AUDIT FINDINGS </a:t>
            </a:r>
            <a:endParaRPr kumimoji="0" lang="en-ZA" sz="44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6" name="TextBox 5"/>
          <p:cNvSpPr txBox="1"/>
          <p:nvPr/>
        </p:nvSpPr>
        <p:spPr>
          <a:xfrm>
            <a:off x="251520" y="980728"/>
            <a:ext cx="8784976" cy="26607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Performance Information issues raised:</a:t>
            </a:r>
          </a:p>
          <a:p>
            <a:pPr marL="0" marR="0" algn="just">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dirty="0">
                <a:effectLst/>
                <a:latin typeface="Calibri" panose="020F0502020204030204" pitchFamily="34" charset="0"/>
                <a:ea typeface="Calibri" panose="020F0502020204030204" pitchFamily="34" charset="0"/>
                <a:cs typeface="Times New Roman" panose="02020603050405020304" pitchFamily="18" charset="0"/>
              </a:rPr>
              <a:t>n the fourth quarter the organisation continued with </a:t>
            </a:r>
            <a:r>
              <a:rPr lang="en-US" sz="2000" dirty="0">
                <a:latin typeface="Calibri" panose="020F0502020204030204" pitchFamily="34" charset="0"/>
                <a:ea typeface="Calibri" panose="020F0502020204030204" pitchFamily="34" charset="0"/>
                <a:cs typeface="Times New Roman" panose="02020603050405020304" pitchFamily="18" charset="0"/>
              </a:rPr>
              <a:t>providing training and guidance on capturing data on 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Performance Reporting system.</a:t>
            </a:r>
          </a:p>
          <a:p>
            <a:pPr marL="342900" marR="0" indent="-342900" algn="just">
              <a:lnSpc>
                <a:spcPct val="150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Performance information audit was conducted to confirm that various divisions are reporting achievement that is backed by data.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kumimoji="0" lang="en-ZA" sz="200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5" name="TextBox 4"/>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Slide Number Placeholder 1">
            <a:extLst>
              <a:ext uri="{FF2B5EF4-FFF2-40B4-BE49-F238E27FC236}">
                <a16:creationId xmlns:a16="http://schemas.microsoft.com/office/drawing/2014/main" xmlns="" id="{67DDFE72-6F78-957E-1F59-0627F286E876}"/>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cxnSp>
        <p:nvCxnSpPr>
          <p:cNvPr id="7" name="Straight Connector 6">
            <a:extLst>
              <a:ext uri="{FF2B5EF4-FFF2-40B4-BE49-F238E27FC236}">
                <a16:creationId xmlns:a16="http://schemas.microsoft.com/office/drawing/2014/main" xmlns="" id="{32AA2CC6-8908-9603-1759-0EB2755F3358}"/>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1331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6. GOVERNANCE &amp; COMPLIANCE </a:t>
            </a:r>
          </a:p>
        </p:txBody>
      </p:sp>
    </p:spTree>
    <p:extLst>
      <p:ext uri="{BB962C8B-B14F-4D97-AF65-F5344CB8AC3E}">
        <p14:creationId xmlns:p14="http://schemas.microsoft.com/office/powerpoint/2010/main" xmlns="" val="28255432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575349"/>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Board Priorities (January – March 2023)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xmlns="" id="{41FDA88E-67B1-0224-4643-911EF03D60A0}"/>
              </a:ext>
            </a:extLst>
          </p:cNvPr>
          <p:cNvSpPr txBox="1">
            <a:spLocks/>
          </p:cNvSpPr>
          <p:nvPr/>
        </p:nvSpPr>
        <p:spPr>
          <a:xfrm>
            <a:off x="251520" y="692696"/>
            <a:ext cx="8712968" cy="518457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kumimoji="0" lang="en-ZA" sz="1500" b="0" i="0" u="none" strike="noStrike" kern="1200" cap="none" spc="0" normalizeH="0" baseline="0" noProof="0" dirty="0">
              <a:ln>
                <a:noFill/>
              </a:ln>
              <a:effectLst/>
              <a:uLnTx/>
              <a:uFill>
                <a:solidFill>
                  <a:srgbClr val="000000"/>
                </a:solidFill>
              </a:uFill>
              <a:latin typeface="Trebuchet MS" panose="020B0603020202020204" pitchFamily="34" charset="0"/>
              <a:ea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xmlns="" id="{563EB172-C342-20CD-A6E3-C65AF689FF4E}"/>
              </a:ext>
            </a:extLst>
          </p:cNvPr>
          <p:cNvGraphicFramePr>
            <a:graphicFrameLocks noGrp="1"/>
          </p:cNvGraphicFramePr>
          <p:nvPr>
            <p:extLst>
              <p:ext uri="{D42A27DB-BD31-4B8C-83A1-F6EECF244321}">
                <p14:modId xmlns:p14="http://schemas.microsoft.com/office/powerpoint/2010/main" xmlns="" val="1527562404"/>
              </p:ext>
            </p:extLst>
          </p:nvPr>
        </p:nvGraphicFramePr>
        <p:xfrm>
          <a:off x="457200" y="962617"/>
          <a:ext cx="8305799" cy="4556040"/>
        </p:xfrm>
        <a:graphic>
          <a:graphicData uri="http://schemas.openxmlformats.org/drawingml/2006/table">
            <a:tbl>
              <a:tblPr firstRow="1" firstCol="1" bandRow="1"/>
              <a:tblGrid>
                <a:gridCol w="3979862">
                  <a:extLst>
                    <a:ext uri="{9D8B030D-6E8A-4147-A177-3AD203B41FA5}">
                      <a16:colId xmlns:a16="http://schemas.microsoft.com/office/drawing/2014/main" xmlns="" val="1725284099"/>
                    </a:ext>
                  </a:extLst>
                </a:gridCol>
                <a:gridCol w="1730375">
                  <a:extLst>
                    <a:ext uri="{9D8B030D-6E8A-4147-A177-3AD203B41FA5}">
                      <a16:colId xmlns:a16="http://schemas.microsoft.com/office/drawing/2014/main" xmlns="" val="3248859409"/>
                    </a:ext>
                  </a:extLst>
                </a:gridCol>
                <a:gridCol w="2595562">
                  <a:extLst>
                    <a:ext uri="{9D8B030D-6E8A-4147-A177-3AD203B41FA5}">
                      <a16:colId xmlns:a16="http://schemas.microsoft.com/office/drawing/2014/main" xmlns="" val="216183913"/>
                    </a:ext>
                  </a:extLst>
                </a:gridCol>
              </a:tblGrid>
              <a:tr h="853969">
                <a:tc>
                  <a:txBody>
                    <a:bodyPr/>
                    <a:lstStyle/>
                    <a:p>
                      <a:pPr algn="ctr">
                        <a:lnSpc>
                          <a:spcPct val="107000"/>
                        </a:lnSpc>
                        <a:spcAft>
                          <a:spcPts val="800"/>
                        </a:spcAft>
                      </a:pPr>
                      <a:r>
                        <a:rPr lang="en-ZA" sz="1100" b="1" kern="100">
                          <a:effectLst/>
                          <a:latin typeface="Trebuchet MS" panose="020B0603020202020204" pitchFamily="34" charset="0"/>
                          <a:ea typeface="Calibri" panose="020F0502020204030204" pitchFamily="34" charset="0"/>
                          <a:cs typeface="Arial" panose="020B0604020202020204" pitchFamily="34" charset="0"/>
                        </a:rPr>
                        <a:t>Committee</a:t>
                      </a:r>
                      <a:endParaRPr lang="en-Z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kern="100">
                          <a:effectLst/>
                          <a:latin typeface="Trebuchet MS" panose="020B0603020202020204" pitchFamily="34" charset="0"/>
                          <a:ea typeface="Calibri" panose="020F0502020204030204" pitchFamily="34" charset="0"/>
                          <a:cs typeface="Arial" panose="020B0604020202020204" pitchFamily="34" charset="0"/>
                        </a:rPr>
                        <a:t>Number of Scheduled meetings</a:t>
                      </a:r>
                      <a:endParaRPr lang="en-Z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kern="100">
                          <a:effectLst/>
                          <a:latin typeface="Trebuchet MS" panose="020B0603020202020204" pitchFamily="34" charset="0"/>
                          <a:ea typeface="Calibri" panose="020F0502020204030204" pitchFamily="34" charset="0"/>
                          <a:cs typeface="Arial" panose="020B0604020202020204" pitchFamily="34" charset="0"/>
                        </a:rPr>
                        <a:t>Dates</a:t>
                      </a:r>
                      <a:endParaRPr lang="en-Z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28195757"/>
                  </a:ext>
                </a:extLst>
              </a:tr>
              <a:tr h="853969">
                <a:tc>
                  <a:txBody>
                    <a:bodyPr/>
                    <a:lstStyle/>
                    <a:p>
                      <a:pP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Board meetings</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3</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31 January 2023</a:t>
                      </a:r>
                    </a:p>
                    <a:p>
                      <a:pPr marL="342900" lvl="0" indent="-342900">
                        <a:lnSpc>
                          <a:spcPct val="107000"/>
                        </a:lnSpc>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15 March 2023 (Special)</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30 March 2023 </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7325138"/>
                  </a:ext>
                </a:extLst>
              </a:tr>
              <a:tr h="630149">
                <a:tc>
                  <a:txBody>
                    <a:bodyPr/>
                    <a:lstStyle/>
                    <a:p>
                      <a:pP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Strategy and Organisational Performance Committee</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3</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24 January 2023</a:t>
                      </a:r>
                    </a:p>
                    <a:p>
                      <a:pPr marL="342900" lvl="0" indent="-342900">
                        <a:lnSpc>
                          <a:spcPct val="100000"/>
                        </a:lnSpc>
                        <a:spcAft>
                          <a:spcPts val="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24 February 2023 (Special)</a:t>
                      </a:r>
                    </a:p>
                    <a:p>
                      <a:pPr marL="342900" lvl="0" indent="-342900">
                        <a:lnSpc>
                          <a:spcPct val="100000"/>
                        </a:lnSpc>
                        <a:spcAft>
                          <a:spcPts val="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24 March 2023 (Special)</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442049"/>
                  </a:ext>
                </a:extLst>
              </a:tr>
              <a:tr h="275025">
                <a:tc>
                  <a:txBody>
                    <a:bodyPr/>
                    <a:lstStyle/>
                    <a:p>
                      <a:pP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Audit and Risk Committee</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1</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25 January 2023</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1113792"/>
                  </a:ext>
                </a:extLst>
              </a:tr>
              <a:tr h="251202">
                <a:tc>
                  <a:txBody>
                    <a:bodyPr/>
                    <a:lstStyle/>
                    <a:p>
                      <a:pPr>
                        <a:lnSpc>
                          <a:spcPct val="107000"/>
                        </a:lnSpc>
                        <a:spcAft>
                          <a:spcPts val="800"/>
                        </a:spcAft>
                      </a:pPr>
                      <a:r>
                        <a:rPr lang="en-ZA" sz="1100" kern="100">
                          <a:effectLst/>
                          <a:latin typeface="Trebuchet MS" panose="020B0603020202020204" pitchFamily="34" charset="0"/>
                          <a:ea typeface="Calibri" panose="020F0502020204030204" pitchFamily="34" charset="0"/>
                          <a:cs typeface="Arial" panose="020B0604020202020204" pitchFamily="34" charset="0"/>
                        </a:rPr>
                        <a:t>Human Resources and Remuneration Committee</a:t>
                      </a:r>
                      <a:endParaRPr lang="en-Z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kern="100">
                          <a:effectLst/>
                          <a:latin typeface="Trebuchet MS" panose="020B0603020202020204" pitchFamily="34" charset="0"/>
                          <a:ea typeface="Calibri" panose="020F0502020204030204" pitchFamily="34" charset="0"/>
                          <a:cs typeface="Arial" panose="020B0604020202020204" pitchFamily="34" charset="0"/>
                        </a:rPr>
                        <a:t>1</a:t>
                      </a:r>
                      <a:endParaRPr lang="en-Z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22 March 2023</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6798621"/>
                  </a:ext>
                </a:extLst>
              </a:tr>
              <a:tr h="275025">
                <a:tc>
                  <a:txBody>
                    <a:bodyPr/>
                    <a:lstStyle/>
                    <a:p>
                      <a:pP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Social and Ethics Committee</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1</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23 March 2023</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2968848"/>
                  </a:ext>
                </a:extLst>
              </a:tr>
              <a:tr h="270975">
                <a:tc>
                  <a:txBody>
                    <a:bodyPr/>
                    <a:lstStyle/>
                    <a:p>
                      <a:pP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Amalgamation Committee</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1</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23 March 2023</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6574109"/>
                  </a:ext>
                </a:extLst>
              </a:tr>
              <a:tr h="658316">
                <a:tc>
                  <a:txBody>
                    <a:bodyPr/>
                    <a:lstStyle/>
                    <a:p>
                      <a:pP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Incubation Committee</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3</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23 January 2023</a:t>
                      </a:r>
                    </a:p>
                    <a:p>
                      <a:pPr marL="342900" lvl="0" indent="-342900">
                        <a:lnSpc>
                          <a:spcPct val="107000"/>
                        </a:lnSpc>
                        <a:spcAft>
                          <a:spcPts val="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01 February 2023 (Special)</a:t>
                      </a:r>
                    </a:p>
                    <a:p>
                      <a:pPr marL="342900" lvl="0" indent="-342900">
                        <a:lnSpc>
                          <a:spcPct val="107000"/>
                        </a:lnSpc>
                        <a:spcAft>
                          <a:spcPts val="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30 March 2023 (Special)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6714728"/>
                  </a:ext>
                </a:extLst>
              </a:tr>
              <a:tr h="487410">
                <a:tc>
                  <a:txBody>
                    <a:bodyPr/>
                    <a:lstStyle/>
                    <a:p>
                      <a:pP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Nomination Committee</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13 March 2023</a:t>
                      </a:r>
                    </a:p>
                    <a:p>
                      <a:pPr marL="342900" lvl="0" indent="-342900">
                        <a:lnSpc>
                          <a:spcPct val="107000"/>
                        </a:lnSpc>
                        <a:spcAft>
                          <a:spcPts val="0"/>
                        </a:spcAft>
                        <a:buFont typeface="Symbol" panose="05050102010706020507" pitchFamily="18" charset="2"/>
                        <a:buChar char=""/>
                      </a:pPr>
                      <a:r>
                        <a:rPr lang="en-ZA" sz="1100" kern="100" dirty="0">
                          <a:effectLst/>
                          <a:latin typeface="Trebuchet MS" panose="020B0603020202020204" pitchFamily="34" charset="0"/>
                          <a:ea typeface="Calibri" panose="020F0502020204030204" pitchFamily="34" charset="0"/>
                          <a:cs typeface="Arial" panose="020B0604020202020204" pitchFamily="34" charset="0"/>
                        </a:rPr>
                        <a:t>27 March 2023</a:t>
                      </a:r>
                      <a:endParaRPr lang="en-ZA"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7695911"/>
                  </a:ext>
                </a:extLst>
              </a:tr>
            </a:tbl>
          </a:graphicData>
        </a:graphic>
      </p:graphicFrame>
    </p:spTree>
    <p:extLst>
      <p:ext uri="{BB962C8B-B14F-4D97-AF65-F5344CB8AC3E}">
        <p14:creationId xmlns:p14="http://schemas.microsoft.com/office/powerpoint/2010/main" xmlns="" val="35018411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575349"/>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Board Priorities (January – March 2023)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xmlns="" id="{41FDA88E-67B1-0224-4643-911EF03D60A0}"/>
              </a:ext>
            </a:extLst>
          </p:cNvPr>
          <p:cNvSpPr txBox="1">
            <a:spLocks/>
          </p:cNvSpPr>
          <p:nvPr/>
        </p:nvSpPr>
        <p:spPr>
          <a:xfrm>
            <a:off x="76200" y="304800"/>
            <a:ext cx="8839200" cy="5456581"/>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dirty="0">
                <a:solidFill>
                  <a:schemeClr val="tx1"/>
                </a:solidFill>
                <a:latin typeface="Trebuchet MS" panose="020B0603020202020204" pitchFamily="34" charset="0"/>
              </a:rPr>
              <a:t>During the period under review the Board held 3 meetings (Scheduled and Special). The Board approved the following Policies to </a:t>
            </a:r>
            <a:r>
              <a:rPr lang="en-ZA" sz="1600" strike="noStrike" dirty="0">
                <a:solidFill>
                  <a:schemeClr val="tx1"/>
                </a:solidFill>
                <a:effectLst/>
                <a:uFill>
                  <a:solidFill>
                    <a:srgbClr val="000000"/>
                  </a:solidFill>
                </a:uFill>
                <a:latin typeface="Trebuchet MS" panose="020B0603020202020204" pitchFamily="34" charset="0"/>
                <a:ea typeface="Arial" panose="020B0604020202020204" pitchFamily="34" charset="0"/>
                <a:cs typeface="Arial" panose="020B0604020202020204" pitchFamily="34" charset="0"/>
              </a:rPr>
              <a:t>enhance operational efficiency:</a:t>
            </a:r>
            <a:endParaRPr lang="en-GB" sz="1600" dirty="0">
              <a:solidFill>
                <a:schemeClr val="tx1"/>
              </a:solidFill>
              <a:latin typeface="Trebuchet MS" panose="020B0603020202020204" pitchFamily="34" charset="0"/>
            </a:endParaRPr>
          </a:p>
          <a:p>
            <a:pPr algn="just"/>
            <a:endParaRPr lang="en-GB" sz="1600" dirty="0">
              <a:solidFill>
                <a:schemeClr val="tx1"/>
              </a:solidFill>
              <a:latin typeface="Trebuchet MS" panose="020B0603020202020204" pitchFamily="34" charset="0"/>
            </a:endParaRP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Data Classification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Information Security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Local Access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Telecommunications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Mobile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Application Security Policy </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Recruitment and Selection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Employment Equity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Performance Management and Development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Remuneration Policy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Reviewed ICT Governance Policy</a:t>
            </a:r>
          </a:p>
        </p:txBody>
      </p:sp>
    </p:spTree>
    <p:extLst>
      <p:ext uri="{BB962C8B-B14F-4D97-AF65-F5344CB8AC3E}">
        <p14:creationId xmlns:p14="http://schemas.microsoft.com/office/powerpoint/2010/main" xmlns="" val="34161122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575349"/>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Board Priorities (January – March 2023)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xmlns="" id="{41FDA88E-67B1-0224-4643-911EF03D60A0}"/>
              </a:ext>
            </a:extLst>
          </p:cNvPr>
          <p:cNvSpPr txBox="1">
            <a:spLocks/>
          </p:cNvSpPr>
          <p:nvPr/>
        </p:nvSpPr>
        <p:spPr>
          <a:xfrm>
            <a:off x="152400" y="595901"/>
            <a:ext cx="8839200" cy="5297299"/>
          </a:xfrm>
          <a:prstGeom prst="rect">
            <a:avLst/>
          </a:prstGeom>
        </p:spPr>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ZA" sz="1600" dirty="0">
                <a:solidFill>
                  <a:schemeClr val="tx1"/>
                </a:solidFill>
                <a:latin typeface="Trebuchet MS" panose="020B0603020202020204" pitchFamily="34" charset="0"/>
              </a:rPr>
              <a:t>The </a:t>
            </a:r>
            <a:r>
              <a:rPr lang="en-ZA" sz="1600" strike="noStrike" dirty="0">
                <a:solidFill>
                  <a:schemeClr val="tx1"/>
                </a:solidFill>
                <a:effectLst/>
                <a:uFill>
                  <a:solidFill>
                    <a:srgbClr val="000000"/>
                  </a:solidFill>
                </a:uFill>
                <a:latin typeface="Trebuchet MS" panose="020B0603020202020204" pitchFamily="34" charset="0"/>
                <a:ea typeface="Arial" panose="020B0604020202020204" pitchFamily="34" charset="0"/>
                <a:cs typeface="Arial" panose="020B0604020202020204" pitchFamily="34" charset="0"/>
              </a:rPr>
              <a:t>Board deliberated on, and approved the following:</a:t>
            </a:r>
            <a:endParaRPr lang="en-GB" sz="1600" dirty="0">
              <a:solidFill>
                <a:schemeClr val="tx1"/>
              </a:solidFill>
              <a:latin typeface="Trebuchet MS" panose="020B0603020202020204" pitchFamily="34" charset="0"/>
            </a:endParaRPr>
          </a:p>
          <a:p>
            <a:pPr algn="just" fontAlgn="base">
              <a:lnSpc>
                <a:spcPct val="107000"/>
              </a:lnSpc>
              <a:spcAft>
                <a:spcPts val="570"/>
              </a:spcAft>
              <a:buClr>
                <a:srgbClr val="000000"/>
              </a:buClr>
              <a:buSzPts val="1000"/>
            </a:pPr>
            <a:endParaRPr lang="en-US" sz="1600" dirty="0">
              <a:solidFill>
                <a:schemeClr val="tx1"/>
              </a:solidFill>
              <a:latin typeface="Trebuchet MS" panose="020B0603020202020204" pitchFamily="34" charset="0"/>
            </a:endParaRP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Finance and Supply Chain Management Quarter 3 Report</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Business Continuity Management Framework</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Business Continuity Management Strategy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Risk and Investigations 3</a:t>
            </a:r>
            <a:r>
              <a:rPr lang="en-US" sz="1600" baseline="30000" dirty="0">
                <a:solidFill>
                  <a:schemeClr val="tx1"/>
                </a:solidFill>
                <a:latin typeface="Trebuchet MS" panose="020B0603020202020204" pitchFamily="34" charset="0"/>
              </a:rPr>
              <a:t>rd</a:t>
            </a:r>
            <a:r>
              <a:rPr lang="en-US" sz="1600" dirty="0">
                <a:solidFill>
                  <a:schemeClr val="tx1"/>
                </a:solidFill>
                <a:latin typeface="Trebuchet MS" panose="020B0603020202020204" pitchFamily="34" charset="0"/>
              </a:rPr>
              <a:t> Quarter Report</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Compliance and Ethics Management 3</a:t>
            </a:r>
            <a:r>
              <a:rPr lang="en-US" sz="1600" baseline="30000" dirty="0">
                <a:solidFill>
                  <a:schemeClr val="tx1"/>
                </a:solidFill>
                <a:latin typeface="Trebuchet MS" panose="020B0603020202020204" pitchFamily="34" charset="0"/>
              </a:rPr>
              <a:t>rd</a:t>
            </a:r>
            <a:r>
              <a:rPr lang="en-US" sz="1600" dirty="0">
                <a:solidFill>
                  <a:schemeClr val="tx1"/>
                </a:solidFill>
                <a:latin typeface="Trebuchet MS" panose="020B0603020202020204" pitchFamily="34" charset="0"/>
              </a:rPr>
              <a:t> Quarter Report</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Risk Appetite and Tolerance Matrix</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Strategic Risk Register</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Seda Quarter 3 Report</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ICT Governance Framework</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Draft Annual Board Calendar 2023/2024</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Final Provincial Oversight Report</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Annual Performance Plan</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Presentation of ICT Strategy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Human Resources Strategic Report Quarter 3</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Employee Satisfaction Survey</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Motivation for amendment of PAD &amp; Learning organogram and creation of new position:  Senior Manager ESD and Export and Development</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ASF2022 Close-Out Report</a:t>
            </a:r>
          </a:p>
          <a:p>
            <a:pPr marL="342900" indent="-342900" algn="just" fontAlgn="base">
              <a:lnSpc>
                <a:spcPct val="107000"/>
              </a:lnSpc>
              <a:spcAft>
                <a:spcPts val="570"/>
              </a:spcAft>
              <a:buClr>
                <a:srgbClr val="000000"/>
              </a:buClr>
              <a:buSzPts val="1000"/>
              <a:buFont typeface="Arial" panose="020B0604020202020204" pitchFamily="34" charset="0"/>
              <a:buChar char="•"/>
            </a:pPr>
            <a:r>
              <a:rPr lang="en-US" sz="1600" dirty="0">
                <a:solidFill>
                  <a:schemeClr val="tx1"/>
                </a:solidFill>
                <a:latin typeface="Trebuchet MS" panose="020B0603020202020204" pitchFamily="34" charset="0"/>
              </a:rPr>
              <a:t>Motivation for Extension of the fixed term contract:  EM:EDD</a:t>
            </a:r>
          </a:p>
        </p:txBody>
      </p:sp>
    </p:spTree>
    <p:extLst>
      <p:ext uri="{BB962C8B-B14F-4D97-AF65-F5344CB8AC3E}">
        <p14:creationId xmlns:p14="http://schemas.microsoft.com/office/powerpoint/2010/main" xmlns="" val="16077802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626724" y="2793122"/>
            <a:ext cx="8157680"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7. MARKETING &amp; COMMUNICATION </a:t>
            </a:r>
          </a:p>
        </p:txBody>
      </p:sp>
    </p:spTree>
    <p:extLst>
      <p:ext uri="{BB962C8B-B14F-4D97-AF65-F5344CB8AC3E}">
        <p14:creationId xmlns:p14="http://schemas.microsoft.com/office/powerpoint/2010/main" xmlns="" val="41083397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416824"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1. INTRODUCTION</a:t>
            </a:r>
          </a:p>
        </p:txBody>
      </p:sp>
    </p:spTree>
    <p:extLst>
      <p:ext uri="{BB962C8B-B14F-4D97-AF65-F5344CB8AC3E}">
        <p14:creationId xmlns:p14="http://schemas.microsoft.com/office/powerpoint/2010/main" xmlns="" val="3527430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52170" y="0"/>
            <a:ext cx="9144000" cy="6858000"/>
          </a:xfrm>
          <a:prstGeom prst="rect">
            <a:avLst/>
          </a:prstGeom>
        </p:spPr>
      </p:pic>
      <p:sp>
        <p:nvSpPr>
          <p:cNvPr id="4" name="Rectangle 3"/>
          <p:cNvSpPr/>
          <p:nvPr/>
        </p:nvSpPr>
        <p:spPr>
          <a:xfrm>
            <a:off x="57939" y="80672"/>
            <a:ext cx="9067042" cy="584775"/>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0" i="0" u="none" strike="noStrike" kern="1200" cap="none" spc="0" normalizeH="0" baseline="0" noProof="0" dirty="0">
                <a:ln>
                  <a:noFill/>
                </a:ln>
                <a:solidFill>
                  <a:prstClr val="white"/>
                </a:solidFill>
                <a:effectLst/>
                <a:uLnTx/>
                <a:uFillTx/>
                <a:latin typeface="Calibri"/>
                <a:cs typeface="Arial" pitchFamily="34" charset="0"/>
              </a:rPr>
              <a:t>Marketing and Communication</a:t>
            </a:r>
            <a:endParaRPr kumimoji="0" lang="en-ZA" sz="4800" b="1" i="0" u="none" strike="noStrike" kern="1200" cap="none" spc="0" normalizeH="0" baseline="0" noProof="0" dirty="0">
              <a:ln>
                <a:noFill/>
              </a:ln>
              <a:solidFill>
                <a:prstClr val="white"/>
              </a:solidFill>
              <a:effectLst/>
              <a:uLnTx/>
              <a:uFillTx/>
              <a:latin typeface="Calibri"/>
              <a:cs typeface="Arial" pitchFamily="34" charset="0"/>
            </a:endParaRPr>
          </a:p>
        </p:txBody>
      </p:sp>
      <p:pic>
        <p:nvPicPr>
          <p:cNvPr id="5" name="Picture 4" descr="Text&#10;&#10;Description automatically generated">
            <a:extLst>
              <a:ext uri="{FF2B5EF4-FFF2-40B4-BE49-F238E27FC236}">
                <a16:creationId xmlns:a16="http://schemas.microsoft.com/office/drawing/2014/main" xmlns="" id="{C4344A0B-F466-81EF-5D16-978BBB45F2C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45" y="1286270"/>
            <a:ext cx="9126354" cy="5759091"/>
          </a:xfrm>
          <a:prstGeom prst="rect">
            <a:avLst/>
          </a:prstGeom>
        </p:spPr>
      </p:pic>
      <p:sp>
        <p:nvSpPr>
          <p:cNvPr id="7" name="TextBox 6">
            <a:extLst>
              <a:ext uri="{FF2B5EF4-FFF2-40B4-BE49-F238E27FC236}">
                <a16:creationId xmlns:a16="http://schemas.microsoft.com/office/drawing/2014/main" xmlns="" id="{EC4F79F5-974C-8FFA-58CC-62BB1BB8D57E}"/>
              </a:ext>
            </a:extLst>
          </p:cNvPr>
          <p:cNvSpPr txBox="1"/>
          <p:nvPr/>
        </p:nvSpPr>
        <p:spPr>
          <a:xfrm>
            <a:off x="179512" y="908720"/>
            <a:ext cx="266429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cs typeface="Arial" pitchFamily="34" charset="0"/>
              </a:rPr>
              <a:t>Events support provided to Seda  divisions and the DSBD</a:t>
            </a:r>
          </a:p>
        </p:txBody>
      </p:sp>
      <p:sp>
        <p:nvSpPr>
          <p:cNvPr id="8" name="TextBox 7">
            <a:extLst>
              <a:ext uri="{FF2B5EF4-FFF2-40B4-BE49-F238E27FC236}">
                <a16:creationId xmlns:a16="http://schemas.microsoft.com/office/drawing/2014/main" xmlns="" id="{C8913275-23CE-0553-2367-8AE64C6D7F8B}"/>
              </a:ext>
            </a:extLst>
          </p:cNvPr>
          <p:cNvSpPr txBox="1"/>
          <p:nvPr/>
        </p:nvSpPr>
        <p:spPr>
          <a:xfrm>
            <a:off x="3131840" y="908720"/>
            <a:ext cx="266429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cs typeface="Arial" pitchFamily="34" charset="0"/>
              </a:rPr>
              <a:t>Audiovisual Communication</a:t>
            </a:r>
          </a:p>
        </p:txBody>
      </p:sp>
      <p:sp>
        <p:nvSpPr>
          <p:cNvPr id="9" name="TextBox 8">
            <a:extLst>
              <a:ext uri="{FF2B5EF4-FFF2-40B4-BE49-F238E27FC236}">
                <a16:creationId xmlns:a16="http://schemas.microsoft.com/office/drawing/2014/main" xmlns="" id="{70964D0C-8E2A-0BAE-4EE5-20EF61A45213}"/>
              </a:ext>
            </a:extLst>
          </p:cNvPr>
          <p:cNvSpPr txBox="1"/>
          <p:nvPr/>
        </p:nvSpPr>
        <p:spPr>
          <a:xfrm>
            <a:off x="6300192" y="908720"/>
            <a:ext cx="266429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cs typeface="Arial" pitchFamily="34" charset="0"/>
              </a:rPr>
              <a:t>Brand Management &amp; Website and Intranet</a:t>
            </a:r>
          </a:p>
        </p:txBody>
      </p:sp>
      <p:sp>
        <p:nvSpPr>
          <p:cNvPr id="3" name="TextBox 2">
            <a:extLst>
              <a:ext uri="{FF2B5EF4-FFF2-40B4-BE49-F238E27FC236}">
                <a16:creationId xmlns:a16="http://schemas.microsoft.com/office/drawing/2014/main" xmlns="" id="{E7E9587A-835E-AFA4-EEF9-96D8A9B0E95C}"/>
              </a:ext>
            </a:extLst>
          </p:cNvPr>
          <p:cNvSpPr txBox="1"/>
          <p:nvPr/>
        </p:nvSpPr>
        <p:spPr>
          <a:xfrm>
            <a:off x="313630" y="1696536"/>
            <a:ext cx="2530177" cy="4451219"/>
          </a:xfrm>
          <a:prstGeom prst="rect">
            <a:avLst/>
          </a:prstGeom>
          <a:noFill/>
        </p:spPr>
        <p:txBody>
          <a:bodyPr wrap="square">
            <a:spAutoFit/>
          </a:bodyPr>
          <a:lstStyle/>
          <a:p>
            <a:pPr defTabSz="685800">
              <a:defRPr/>
            </a:pPr>
            <a:endParaRPr lang="en-US" sz="825" b="1" dirty="0">
              <a:solidFill>
                <a:prstClr val="black"/>
              </a:solidFill>
              <a:latin typeface="Calibri"/>
              <a:cs typeface="Calibri" panose="020F0502020204030204" pitchFamily="34" charset="0"/>
            </a:endParaRPr>
          </a:p>
          <a:p>
            <a:pPr defTabSz="685800">
              <a:defRPr/>
            </a:pPr>
            <a:r>
              <a:rPr lang="en-US" sz="1100" b="1" dirty="0">
                <a:solidFill>
                  <a:prstClr val="black"/>
                </a:solidFill>
                <a:latin typeface="Calibri"/>
                <a:cs typeface="Calibri" panose="020F0502020204030204" pitchFamily="34" charset="0"/>
              </a:rPr>
              <a:t>Township Rural Outreach Programme</a:t>
            </a:r>
          </a:p>
          <a:p>
            <a:pPr defTabSz="685800">
              <a:defRPr/>
            </a:pPr>
            <a:endParaRPr lang="en-US" sz="1100" b="1" dirty="0">
              <a:solidFill>
                <a:prstClr val="black"/>
              </a:solidFill>
              <a:latin typeface="Calibri"/>
              <a:cs typeface="Calibri" panose="020F0502020204030204" pitchFamily="34" charset="0"/>
            </a:endParaRPr>
          </a:p>
          <a:p>
            <a:pPr marL="171450" indent="-171450" defTabSz="685800">
              <a:buFont typeface="Wingdings" panose="05000000000000000000" pitchFamily="2" charset="2"/>
              <a:buChar char="§"/>
              <a:defRPr/>
            </a:pPr>
            <a:r>
              <a:rPr lang="en-US" sz="1100" b="1" dirty="0">
                <a:solidFill>
                  <a:prstClr val="black"/>
                </a:solidFill>
                <a:latin typeface="Calibri"/>
                <a:cs typeface="Calibri" panose="020F0502020204030204" pitchFamily="34" charset="0"/>
              </a:rPr>
              <a:t>Eastern Cape Township Rural </a:t>
            </a:r>
            <a:r>
              <a:rPr lang="en-US" sz="1100" dirty="0">
                <a:solidFill>
                  <a:prstClr val="black"/>
                </a:solidFill>
                <a:latin typeface="Calibri"/>
                <a:cs typeface="Calibri" panose="020F0502020204030204" pitchFamily="34" charset="0"/>
              </a:rPr>
              <a:t>Event in Matatiele 14 March 2023</a:t>
            </a:r>
          </a:p>
          <a:p>
            <a:pPr marL="171450" indent="-171450" defTabSz="685800">
              <a:buFont typeface="Wingdings" panose="05000000000000000000" pitchFamily="2" charset="2"/>
              <a:buChar char="§"/>
              <a:defRPr/>
            </a:pPr>
            <a:r>
              <a:rPr lang="en-US" sz="1100" dirty="0">
                <a:solidFill>
                  <a:prstClr val="black"/>
                </a:solidFill>
                <a:latin typeface="Calibri"/>
                <a:cs typeface="Calibri" panose="020F0502020204030204" pitchFamily="34" charset="0"/>
              </a:rPr>
              <a:t>Northern Cape Township Rural Event in Griekwastad 15 March 2023</a:t>
            </a:r>
          </a:p>
          <a:p>
            <a:pPr marL="171450" indent="-171450" defTabSz="685800">
              <a:buFont typeface="Wingdings" panose="05000000000000000000" pitchFamily="2" charset="2"/>
              <a:buChar char="§"/>
              <a:defRPr/>
            </a:pPr>
            <a:r>
              <a:rPr lang="en-US" sz="1100" dirty="0">
                <a:solidFill>
                  <a:prstClr val="black"/>
                </a:solidFill>
                <a:latin typeface="Calibri"/>
                <a:cs typeface="Calibri" panose="020F0502020204030204" pitchFamily="34" charset="0"/>
              </a:rPr>
              <a:t>Western Cape underserviced areas  8-9 Mar 2023</a:t>
            </a:r>
          </a:p>
          <a:p>
            <a:pPr defTabSz="685800">
              <a:defRPr/>
            </a:pPr>
            <a:endParaRPr lang="en-US" sz="1100" dirty="0">
              <a:solidFill>
                <a:prstClr val="black"/>
              </a:solidFill>
              <a:latin typeface="Calibri"/>
              <a:cs typeface="Calibri" panose="020F0502020204030204" pitchFamily="34" charset="0"/>
            </a:endParaRPr>
          </a:p>
          <a:p>
            <a:pPr defTabSz="685800">
              <a:defRPr/>
            </a:pPr>
            <a:r>
              <a:rPr lang="en-US" sz="1100" b="1" dirty="0">
                <a:solidFill>
                  <a:prstClr val="black"/>
                </a:solidFill>
                <a:latin typeface="Calibri"/>
                <a:cs typeface="Calibri" panose="020F0502020204030204" pitchFamily="34" charset="0"/>
              </a:rPr>
              <a:t>Enterprise Coaching and Mentorship Programme</a:t>
            </a:r>
          </a:p>
          <a:p>
            <a:pPr marL="171450" indent="-171450" defTabSz="685800">
              <a:buFont typeface="Wingdings" panose="05000000000000000000" pitchFamily="2" charset="2"/>
              <a:buChar char="§"/>
              <a:defRPr/>
            </a:pPr>
            <a:endParaRPr lang="en-US" sz="1100" dirty="0">
              <a:solidFill>
                <a:prstClr val="black"/>
              </a:solidFill>
              <a:latin typeface="Calibri"/>
              <a:cs typeface="Calibri" panose="020F0502020204030204" pitchFamily="34" charset="0"/>
            </a:endParaRPr>
          </a:p>
          <a:p>
            <a:pPr marL="171450" indent="-171450" defTabSz="685800">
              <a:buFont typeface="Wingdings" panose="05000000000000000000" pitchFamily="2" charset="2"/>
              <a:buChar char="§"/>
              <a:defRPr/>
            </a:pPr>
            <a:r>
              <a:rPr lang="en-US" sz="1100" dirty="0">
                <a:solidFill>
                  <a:prstClr val="black"/>
                </a:solidFill>
                <a:latin typeface="Calibri"/>
                <a:cs typeface="Calibri" panose="020F0502020204030204" pitchFamily="34" charset="0"/>
              </a:rPr>
              <a:t>Graduation Ceremony in Tzaneen (Mopani) 15/02/2023</a:t>
            </a:r>
          </a:p>
          <a:p>
            <a:pPr marL="171450" indent="-171450" defTabSz="685800">
              <a:buFont typeface="Wingdings" panose="05000000000000000000" pitchFamily="2" charset="2"/>
              <a:buChar char="§"/>
              <a:defRPr/>
            </a:pPr>
            <a:r>
              <a:rPr lang="en-US" sz="1100" dirty="0">
                <a:solidFill>
                  <a:prstClr val="black"/>
                </a:solidFill>
                <a:latin typeface="Calibri"/>
                <a:cs typeface="Calibri" panose="020F0502020204030204" pitchFamily="34" charset="0"/>
              </a:rPr>
              <a:t>Graduation Ceremony in Vryburg 17/03/2023</a:t>
            </a:r>
          </a:p>
          <a:p>
            <a:pPr marL="171450" indent="-171450" defTabSz="685800">
              <a:buFont typeface="Wingdings" panose="05000000000000000000" pitchFamily="2" charset="2"/>
              <a:buChar char="§"/>
              <a:defRPr/>
            </a:pPr>
            <a:r>
              <a:rPr lang="en-US" sz="1100" dirty="0">
                <a:solidFill>
                  <a:prstClr val="black"/>
                </a:solidFill>
                <a:latin typeface="Calibri"/>
                <a:cs typeface="Calibri" panose="020F0502020204030204" pitchFamily="34" charset="0"/>
              </a:rPr>
              <a:t>Graduation Ceremony in Pietermaritzburg 22/ 03/2023</a:t>
            </a:r>
          </a:p>
          <a:p>
            <a:pPr marL="171450" indent="-171450" defTabSz="685800">
              <a:buFont typeface="Wingdings" panose="05000000000000000000" pitchFamily="2" charset="2"/>
              <a:buChar char="§"/>
              <a:defRPr/>
            </a:pPr>
            <a:r>
              <a:rPr lang="en-ZA" sz="1100" dirty="0">
                <a:solidFill>
                  <a:prstClr val="black"/>
                </a:solidFill>
                <a:latin typeface="Calibri" panose="020F0502020204030204" pitchFamily="34" charset="0"/>
                <a:cs typeface="Calibri" panose="020F0502020204030204" pitchFamily="34" charset="0"/>
              </a:rPr>
              <a:t> SMME’s Bootcamps conducted in all Provinces</a:t>
            </a:r>
            <a:endParaRPr lang="en-US" sz="1100" dirty="0">
              <a:solidFill>
                <a:prstClr val="black"/>
              </a:solidFill>
              <a:latin typeface="Calibri"/>
              <a:cs typeface="Calibri" panose="020F0502020204030204" pitchFamily="34" charset="0"/>
            </a:endParaRPr>
          </a:p>
          <a:p>
            <a:pPr defTabSz="685800">
              <a:defRPr/>
            </a:pPr>
            <a:endParaRPr lang="en-US" sz="1100" dirty="0">
              <a:solidFill>
                <a:prstClr val="black"/>
              </a:solidFill>
              <a:highlight>
                <a:srgbClr val="FFFF00"/>
              </a:highlight>
              <a:latin typeface="Calibri"/>
              <a:cs typeface="Calibri" panose="020F0502020204030204" pitchFamily="34" charset="0"/>
            </a:endParaRPr>
          </a:p>
          <a:p>
            <a:pPr defTabSz="685800">
              <a:defRPr/>
            </a:pPr>
            <a:r>
              <a:rPr lang="en-US" sz="1100" b="1" dirty="0">
                <a:solidFill>
                  <a:prstClr val="black"/>
                </a:solidFill>
                <a:latin typeface="Calibri"/>
                <a:cs typeface="Calibri" panose="020F0502020204030204" pitchFamily="34" charset="0"/>
              </a:rPr>
              <a:t>Pop-Up Markets</a:t>
            </a:r>
          </a:p>
          <a:p>
            <a:pPr defTabSz="685800">
              <a:defRPr/>
            </a:pPr>
            <a:endParaRPr lang="en-US" sz="1100" b="1" dirty="0">
              <a:solidFill>
                <a:prstClr val="black"/>
              </a:solidFill>
              <a:latin typeface="Calibri"/>
              <a:cs typeface="Calibri" panose="020F0502020204030204" pitchFamily="34" charset="0"/>
            </a:endParaRPr>
          </a:p>
          <a:p>
            <a:pPr marL="128588" indent="-128588" defTabSz="685800">
              <a:buFont typeface="Wingdings" panose="05000000000000000000" pitchFamily="2" charset="2"/>
              <a:buChar char="§"/>
              <a:defRPr/>
            </a:pPr>
            <a:r>
              <a:rPr lang="en-US" sz="1100" dirty="0">
                <a:solidFill>
                  <a:prstClr val="black"/>
                </a:solidFill>
                <a:latin typeface="Calibri"/>
                <a:cs typeface="Calibri" panose="020F0502020204030204" pitchFamily="34" charset="0"/>
              </a:rPr>
              <a:t>   </a:t>
            </a:r>
            <a:r>
              <a:rPr lang="en-US" sz="1100" b="1" dirty="0">
                <a:solidFill>
                  <a:prstClr val="black"/>
                </a:solidFill>
                <a:latin typeface="Calibri"/>
                <a:cs typeface="Calibri" panose="020F0502020204030204" pitchFamily="34" charset="0"/>
              </a:rPr>
              <a:t> 4  </a:t>
            </a:r>
            <a:r>
              <a:rPr lang="en-US" sz="1100" dirty="0">
                <a:solidFill>
                  <a:prstClr val="black"/>
                </a:solidFill>
                <a:latin typeface="Calibri"/>
                <a:cs typeface="Calibri" panose="020F0502020204030204" pitchFamily="34" charset="0"/>
              </a:rPr>
              <a:t>x   Pop-Up Markets held as     supported</a:t>
            </a:r>
            <a:endParaRPr lang="en-US" sz="1600" dirty="0">
              <a:solidFill>
                <a:prstClr val="black"/>
              </a:solidFill>
              <a:latin typeface="Trebuchet MS" panose="020B0603020202020204" pitchFamily="34" charset="0"/>
              <a:cs typeface="Arial" pitchFamily="34" charset="0"/>
            </a:endParaRPr>
          </a:p>
        </p:txBody>
      </p:sp>
      <p:sp>
        <p:nvSpPr>
          <p:cNvPr id="6" name="TextBox 5">
            <a:extLst>
              <a:ext uri="{FF2B5EF4-FFF2-40B4-BE49-F238E27FC236}">
                <a16:creationId xmlns:a16="http://schemas.microsoft.com/office/drawing/2014/main" xmlns="" id="{BFA118F9-BFF6-D3C9-C43B-1C39518F8935}"/>
              </a:ext>
            </a:extLst>
          </p:cNvPr>
          <p:cNvSpPr txBox="1"/>
          <p:nvPr/>
        </p:nvSpPr>
        <p:spPr>
          <a:xfrm>
            <a:off x="3200400" y="1831553"/>
            <a:ext cx="2553368" cy="3831818"/>
          </a:xfrm>
          <a:prstGeom prst="rect">
            <a:avLst/>
          </a:prstGeom>
          <a:noFill/>
        </p:spPr>
        <p:txBody>
          <a:bodyPr wrap="square">
            <a:spAutoFit/>
          </a:bodyPr>
          <a:lstStyle/>
          <a:p>
            <a:pPr defTabSz="685800">
              <a:defRPr/>
            </a:pPr>
            <a:r>
              <a:rPr lang="en-ZA" sz="1200" b="1" dirty="0">
                <a:solidFill>
                  <a:prstClr val="black"/>
                </a:solidFill>
                <a:latin typeface="Calibri" panose="020F0502020204030204" pitchFamily="34" charset="0"/>
                <a:cs typeface="Calibri" panose="020F0502020204030204" pitchFamily="34" charset="0"/>
              </a:rPr>
              <a:t>External and Audio Visuals </a:t>
            </a:r>
          </a:p>
          <a:p>
            <a:pPr defTabSz="685800">
              <a:defRPr/>
            </a:pPr>
            <a:endParaRPr lang="en-ZA" sz="1100" dirty="0">
              <a:solidFill>
                <a:prstClr val="black"/>
              </a:solidFill>
              <a:latin typeface="Calibri" panose="020F0502020204030204" pitchFamily="34" charset="0"/>
              <a:cs typeface="Calibri" panose="020F0502020204030204" pitchFamily="34" charset="0"/>
            </a:endParaRPr>
          </a:p>
          <a:p>
            <a:pPr defTabSz="685800">
              <a:defRPr/>
            </a:pPr>
            <a:endParaRPr lang="en-ZA" sz="1100" dirty="0">
              <a:solidFill>
                <a:prstClr val="black"/>
              </a:solidFill>
              <a:latin typeface="Calibri" panose="020F0502020204030204" pitchFamily="34" charset="0"/>
              <a:cs typeface="Calibri" panose="020F0502020204030204" pitchFamily="34" charset="0"/>
            </a:endParaRPr>
          </a:p>
          <a:p>
            <a:pPr marL="171450" indent="-171450" defTabSz="685800">
              <a:buFont typeface="Wingdings" panose="05000000000000000000" pitchFamily="2" charset="2"/>
              <a:buChar char="§"/>
              <a:defRPr/>
            </a:pPr>
            <a:r>
              <a:rPr lang="en-ZA" sz="1100" dirty="0">
                <a:solidFill>
                  <a:prstClr val="black"/>
                </a:solidFill>
                <a:latin typeface="Calibri" panose="020F0502020204030204" pitchFamily="34" charset="0"/>
                <a:cs typeface="Calibri" panose="020F0502020204030204" pitchFamily="34" charset="0"/>
              </a:rPr>
              <a:t>Voiceovers for Pop-Up Markets done inhouse</a:t>
            </a:r>
          </a:p>
          <a:p>
            <a:pPr marL="171450" indent="-171450" defTabSz="685800">
              <a:buFont typeface="Wingdings" panose="05000000000000000000" pitchFamily="2" charset="2"/>
              <a:buChar char="§"/>
              <a:defRPr/>
            </a:pPr>
            <a:r>
              <a:rPr lang="en-ZA" sz="1100" dirty="0">
                <a:solidFill>
                  <a:prstClr val="black"/>
                </a:solidFill>
                <a:latin typeface="Calibri" panose="020F0502020204030204" pitchFamily="34" charset="0"/>
                <a:cs typeface="Calibri" panose="020F0502020204030204" pitchFamily="34" charset="0"/>
              </a:rPr>
              <a:t>aired on local radio stations. </a:t>
            </a:r>
          </a:p>
          <a:p>
            <a:pPr defTabSz="685800">
              <a:defRPr/>
            </a:pPr>
            <a:r>
              <a:rPr lang="en-ZA" sz="1100" dirty="0">
                <a:solidFill>
                  <a:prstClr val="black"/>
                </a:solidFill>
                <a:latin typeface="Calibri" panose="020F0502020204030204" pitchFamily="34" charset="0"/>
                <a:cs typeface="Calibri" panose="020F0502020204030204" pitchFamily="34" charset="0"/>
              </a:rPr>
              <a:t>        Voiceovers </a:t>
            </a:r>
          </a:p>
          <a:p>
            <a:pPr defTabSz="685800">
              <a:defRPr/>
            </a:pPr>
            <a:endParaRPr lang="en-ZA" sz="1100" dirty="0">
              <a:solidFill>
                <a:prstClr val="black"/>
              </a:solidFill>
              <a:latin typeface="Calibri" panose="020F0502020204030204" pitchFamily="34" charset="0"/>
              <a:cs typeface="Calibri" panose="020F0502020204030204" pitchFamily="34" charset="0"/>
            </a:endParaRPr>
          </a:p>
          <a:p>
            <a:pPr marL="171450" indent="-171450" defTabSz="685800">
              <a:buFont typeface="Wingdings" panose="05000000000000000000" pitchFamily="2" charset="2"/>
              <a:buChar char="§"/>
              <a:defRPr/>
            </a:pPr>
            <a:r>
              <a:rPr lang="en-ZA" sz="1100" dirty="0">
                <a:solidFill>
                  <a:prstClr val="black"/>
                </a:solidFill>
                <a:latin typeface="Calibri" panose="020F0502020204030204" pitchFamily="34" charset="0"/>
                <a:cs typeface="Calibri" panose="020F0502020204030204" pitchFamily="34" charset="0"/>
              </a:rPr>
              <a:t>8 audio-visuals of  Seda’s success stories  placed on  Youtube</a:t>
            </a:r>
          </a:p>
          <a:p>
            <a:pPr defTabSz="685800">
              <a:defRPr/>
            </a:pPr>
            <a:endParaRPr lang="en-ZA" sz="1100" dirty="0">
              <a:solidFill>
                <a:prstClr val="black"/>
              </a:solidFill>
              <a:latin typeface="Calibri" panose="020F0502020204030204" pitchFamily="34" charset="0"/>
              <a:cs typeface="Calibri" panose="020F0502020204030204" pitchFamily="34" charset="0"/>
            </a:endParaRPr>
          </a:p>
          <a:p>
            <a:pPr marL="171450" indent="-171450" defTabSz="685800">
              <a:buFont typeface="Wingdings" panose="05000000000000000000" pitchFamily="2" charset="2"/>
              <a:buChar char="§"/>
              <a:defRPr/>
            </a:pPr>
            <a:r>
              <a:rPr lang="en-ZA" sz="1100" dirty="0">
                <a:solidFill>
                  <a:prstClr val="black"/>
                </a:solidFill>
                <a:latin typeface="Calibri" panose="020F0502020204030204" pitchFamily="34" charset="0"/>
                <a:cs typeface="Calibri" panose="020F0502020204030204" pitchFamily="34" charset="0"/>
              </a:rPr>
              <a:t>Success Stories (As per annual report Seda Programmes (</a:t>
            </a:r>
            <a:r>
              <a:rPr lang="en-ZA" sz="1100" dirty="0" err="1">
                <a:solidFill>
                  <a:prstClr val="black"/>
                </a:solidFill>
                <a:latin typeface="Calibri" panose="020F0502020204030204" pitchFamily="34" charset="0"/>
                <a:cs typeface="Calibri" panose="020F0502020204030204" pitchFamily="34" charset="0"/>
              </a:rPr>
              <a:t>e.g</a:t>
            </a:r>
            <a:r>
              <a:rPr lang="en-ZA" sz="1100" dirty="0">
                <a:solidFill>
                  <a:prstClr val="black"/>
                </a:solidFill>
                <a:latin typeface="Calibri" panose="020F0502020204030204" pitchFamily="34" charset="0"/>
                <a:cs typeface="Calibri" panose="020F0502020204030204" pitchFamily="34" charset="0"/>
              </a:rPr>
              <a:t> sheTradesZa) Webinars conducted.</a:t>
            </a:r>
          </a:p>
          <a:p>
            <a:pPr defTabSz="685800">
              <a:defRPr/>
            </a:pPr>
            <a:endParaRPr lang="en-ZA" sz="1100" dirty="0">
              <a:solidFill>
                <a:prstClr val="black"/>
              </a:solidFill>
              <a:latin typeface="Calibri" panose="020F0502020204030204" pitchFamily="34" charset="0"/>
              <a:cs typeface="Calibri" panose="020F0502020204030204" pitchFamily="34" charset="0"/>
            </a:endParaRPr>
          </a:p>
          <a:p>
            <a:pPr marL="171450" indent="-171450" defTabSz="685800">
              <a:buFont typeface="Wingdings" panose="05000000000000000000" pitchFamily="2" charset="2"/>
              <a:buChar char="§"/>
              <a:defRPr/>
            </a:pPr>
            <a:r>
              <a:rPr lang="en-ZA" sz="1100" dirty="0">
                <a:solidFill>
                  <a:prstClr val="black"/>
                </a:solidFill>
                <a:latin typeface="Calibri" panose="020F0502020204030204" pitchFamily="34" charset="0"/>
                <a:cs typeface="Calibri" panose="020F0502020204030204" pitchFamily="34" charset="0"/>
              </a:rPr>
              <a:t>Manufacturing sector  audio-visuals (featured Limpopo Provincial Manager and WC  Provincial Manager done </a:t>
            </a:r>
          </a:p>
          <a:p>
            <a:pPr marL="171450" indent="-171450" defTabSz="685800">
              <a:buFont typeface="Wingdings" panose="05000000000000000000" pitchFamily="2" charset="2"/>
              <a:buChar char="§"/>
              <a:defRPr/>
            </a:pPr>
            <a:r>
              <a:rPr lang="en-ZA" sz="1100" dirty="0">
                <a:solidFill>
                  <a:prstClr val="black"/>
                </a:solidFill>
                <a:latin typeface="Calibri" panose="020F0502020204030204" pitchFamily="34" charset="0"/>
                <a:cs typeface="Calibri" panose="020F0502020204030204" pitchFamily="34" charset="0"/>
              </a:rPr>
              <a:t>Hackathons Women Coaching audio-visual communication is done. </a:t>
            </a:r>
          </a:p>
          <a:p>
            <a:pPr marL="171450" indent="-171450" defTabSz="685800">
              <a:buFont typeface="Wingdings" panose="05000000000000000000" pitchFamily="2" charset="2"/>
              <a:buChar char="§"/>
              <a:defRPr/>
            </a:pPr>
            <a:r>
              <a:rPr lang="en-ZA" sz="1100" dirty="0">
                <a:solidFill>
                  <a:prstClr val="black"/>
                </a:solidFill>
                <a:latin typeface="Calibri" panose="020F0502020204030204" pitchFamily="34" charset="0"/>
                <a:cs typeface="Calibri" panose="020F0502020204030204" pitchFamily="34" charset="0"/>
              </a:rPr>
              <a:t>Board Chair Messaging on  Technology Transfer Assistance and  Youth done</a:t>
            </a:r>
          </a:p>
        </p:txBody>
      </p:sp>
      <p:sp>
        <p:nvSpPr>
          <p:cNvPr id="10" name="TextBox 9">
            <a:extLst>
              <a:ext uri="{FF2B5EF4-FFF2-40B4-BE49-F238E27FC236}">
                <a16:creationId xmlns:a16="http://schemas.microsoft.com/office/drawing/2014/main" xmlns="" id="{17B83AD4-6D88-119E-FDFA-7A1E488AD35D}"/>
              </a:ext>
            </a:extLst>
          </p:cNvPr>
          <p:cNvSpPr txBox="1"/>
          <p:nvPr/>
        </p:nvSpPr>
        <p:spPr>
          <a:xfrm>
            <a:off x="6300192" y="1866918"/>
            <a:ext cx="2615208" cy="3808735"/>
          </a:xfrm>
          <a:prstGeom prst="rect">
            <a:avLst/>
          </a:prstGeom>
          <a:noFill/>
        </p:spPr>
        <p:txBody>
          <a:bodyPr wrap="square">
            <a:spAutoFit/>
          </a:bodyPr>
          <a:lstStyle/>
          <a:p>
            <a:pPr defTabSz="685800">
              <a:defRPr/>
            </a:pPr>
            <a:r>
              <a:rPr lang="en-ZA" sz="1100" b="1" dirty="0">
                <a:solidFill>
                  <a:prstClr val="black"/>
                </a:solidFill>
                <a:latin typeface="Calibri" panose="020F0502020204030204" pitchFamily="34" charset="0"/>
                <a:cs typeface="Calibri" panose="020F0502020204030204" pitchFamily="34" charset="0"/>
              </a:rPr>
              <a:t>Brand Management</a:t>
            </a:r>
          </a:p>
          <a:p>
            <a:pPr defTabSz="685800">
              <a:defRPr/>
            </a:pPr>
            <a:endParaRPr lang="en-ZA" sz="1050" b="1" dirty="0">
              <a:solidFill>
                <a:prstClr val="black"/>
              </a:solidFill>
              <a:latin typeface="Calibri" panose="020F0502020204030204" pitchFamily="34" charset="0"/>
              <a:cs typeface="Calibri" panose="020F0502020204030204" pitchFamily="34" charset="0"/>
            </a:endParaRPr>
          </a:p>
          <a:p>
            <a:pPr marL="128588" indent="-128588" defTabSz="685800">
              <a:buFont typeface="Wingdings" panose="05000000000000000000" pitchFamily="2" charset="2"/>
              <a:buChar char="§"/>
              <a:defRPr/>
            </a:pPr>
            <a:r>
              <a:rPr lang="en-US" sz="1100" dirty="0">
                <a:solidFill>
                  <a:prstClr val="black"/>
                </a:solidFill>
                <a:latin typeface="Calibri" panose="020F0502020204030204" pitchFamily="34" charset="0"/>
                <a:cs typeface="Calibri" panose="020F0502020204030204" pitchFamily="34" charset="0"/>
              </a:rPr>
              <a:t>The Internal Brand Awareness Campaign commenced in Q3 (My Seda, My Brand, My Pride)</a:t>
            </a:r>
          </a:p>
          <a:p>
            <a:pPr marL="128588" indent="-128588" defTabSz="685800">
              <a:buFont typeface="Wingdings" panose="05000000000000000000" pitchFamily="2" charset="2"/>
              <a:buChar char="§"/>
              <a:defRPr/>
            </a:pPr>
            <a:r>
              <a:rPr lang="en-US" sz="1100" dirty="0">
                <a:solidFill>
                  <a:prstClr val="black"/>
                </a:solidFill>
                <a:latin typeface="Calibri" panose="020F0502020204030204" pitchFamily="34" charset="0"/>
                <a:cs typeface="Calibri" panose="020F0502020204030204" pitchFamily="34" charset="0"/>
              </a:rPr>
              <a:t>Brand Advocates trained and started performing their role.</a:t>
            </a:r>
          </a:p>
          <a:p>
            <a:pPr marL="128588" indent="-128588" defTabSz="685800">
              <a:buFont typeface="Wingdings" panose="05000000000000000000" pitchFamily="2" charset="2"/>
              <a:buChar char="§"/>
              <a:defRPr/>
            </a:pPr>
            <a:r>
              <a:rPr lang="en-US" sz="1100" dirty="0">
                <a:solidFill>
                  <a:prstClr val="black"/>
                </a:solidFill>
                <a:latin typeface="Calibri" panose="020F0502020204030204" pitchFamily="34" charset="0"/>
                <a:cs typeface="Calibri" panose="020F0502020204030204" pitchFamily="34" charset="0"/>
              </a:rPr>
              <a:t>A Brand repositioning video was developed to train Provincial Marketing Specialists and Brand Advocates</a:t>
            </a:r>
          </a:p>
          <a:p>
            <a:pPr marL="128588" indent="-128588" defTabSz="685800">
              <a:buFont typeface="Wingdings" panose="05000000000000000000" pitchFamily="2" charset="2"/>
              <a:buChar char="§"/>
              <a:defRPr/>
            </a:pPr>
            <a:r>
              <a:rPr lang="en-US" sz="1100" dirty="0">
                <a:solidFill>
                  <a:prstClr val="black"/>
                </a:solidFill>
                <a:latin typeface="Calibri" panose="020F0502020204030204" pitchFamily="34" charset="0"/>
                <a:cs typeface="Calibri" panose="020F0502020204030204" pitchFamily="34" charset="0"/>
              </a:rPr>
              <a:t>Brand Spirit Booklet developed and shared with all employees</a:t>
            </a:r>
          </a:p>
          <a:p>
            <a:pPr marL="128588" indent="-128588" defTabSz="685800">
              <a:buFont typeface="Wingdings" panose="05000000000000000000" pitchFamily="2" charset="2"/>
              <a:buChar char="§"/>
              <a:defRPr/>
            </a:pPr>
            <a:r>
              <a:rPr lang="en-US" sz="1100" dirty="0">
                <a:solidFill>
                  <a:prstClr val="black"/>
                </a:solidFill>
                <a:latin typeface="Calibri" panose="020F0502020204030204" pitchFamily="34" charset="0"/>
                <a:cs typeface="Calibri" panose="020F0502020204030204" pitchFamily="34" charset="0"/>
              </a:rPr>
              <a:t>Brand Style guide/CI manual updated and shared with all employees</a:t>
            </a:r>
          </a:p>
          <a:p>
            <a:pPr marL="128588" indent="-128588" defTabSz="685800">
              <a:buFont typeface="Wingdings" panose="05000000000000000000" pitchFamily="2" charset="2"/>
              <a:buChar char="§"/>
              <a:defRPr/>
            </a:pPr>
            <a:r>
              <a:rPr lang="en-US" sz="1100" dirty="0">
                <a:solidFill>
                  <a:prstClr val="black"/>
                </a:solidFill>
                <a:latin typeface="Calibri" panose="020F0502020204030204" pitchFamily="34" charset="0"/>
                <a:cs typeface="Calibri" panose="020F0502020204030204" pitchFamily="34" charset="0"/>
              </a:rPr>
              <a:t>Brand Style guide/CI manual training sessions conducted </a:t>
            </a:r>
          </a:p>
          <a:p>
            <a:pPr marL="128588" indent="-128588" defTabSz="685800">
              <a:buFont typeface="Wingdings" panose="05000000000000000000" pitchFamily="2" charset="2"/>
              <a:buChar char="§"/>
              <a:defRPr/>
            </a:pPr>
            <a:r>
              <a:rPr lang="en-US" sz="1100" dirty="0">
                <a:solidFill>
                  <a:prstClr val="black"/>
                </a:solidFill>
                <a:latin typeface="Calibri" panose="020F0502020204030204" pitchFamily="34" charset="0"/>
                <a:cs typeface="Calibri" panose="020F0502020204030204" pitchFamily="34" charset="0"/>
              </a:rPr>
              <a:t>To ensure standardized branding-   Pull-up banners, Wall Banners &amp; Telescopic banners were procured and delivered to Provinces in February 2023 detailing Vision and Mission, Portfolio, and Key Messages.</a:t>
            </a:r>
            <a:endParaRPr lang="en-ZA" sz="11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5398634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8. KEY PROJECTS </a:t>
            </a:r>
          </a:p>
        </p:txBody>
      </p:sp>
    </p:spTree>
    <p:extLst>
      <p:ext uri="{BB962C8B-B14F-4D97-AF65-F5344CB8AC3E}">
        <p14:creationId xmlns:p14="http://schemas.microsoft.com/office/powerpoint/2010/main" xmlns="" val="12290576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20356" y="116632"/>
            <a:ext cx="9144000" cy="584775"/>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0" i="0" u="none" strike="noStrike" kern="1200" cap="none" spc="0" normalizeH="0" baseline="0" noProof="0" dirty="0">
                <a:ln>
                  <a:noFill/>
                </a:ln>
                <a:solidFill>
                  <a:prstClr val="white"/>
                </a:solidFill>
                <a:effectLst/>
                <a:uLnTx/>
                <a:uFillTx/>
                <a:latin typeface="Calibri"/>
                <a:cs typeface="Arial" pitchFamily="34" charset="0"/>
              </a:rPr>
              <a:t> High Impact Projects </a:t>
            </a:r>
            <a:endParaRPr kumimoji="0" lang="en-ZA" sz="4800" b="1" i="0" u="none" strike="noStrike" kern="1200" cap="none" spc="0" normalizeH="0" baseline="0" noProof="0" dirty="0">
              <a:ln>
                <a:noFill/>
              </a:ln>
              <a:solidFill>
                <a:prstClr val="white"/>
              </a:solidFill>
              <a:effectLst/>
              <a:uLnTx/>
              <a:uFillTx/>
              <a:latin typeface="Calibri"/>
              <a:cs typeface="Arial" pitchFamily="34" charset="0"/>
            </a:endParaRPr>
          </a:p>
        </p:txBody>
      </p:sp>
      <p:graphicFrame>
        <p:nvGraphicFramePr>
          <p:cNvPr id="6" name="Content Placeholder 2"/>
          <p:cNvGraphicFramePr>
            <a:graphicFrameLocks/>
          </p:cNvGraphicFramePr>
          <p:nvPr>
            <p:extLst>
              <p:ext uri="{D42A27DB-BD31-4B8C-83A1-F6EECF244321}">
                <p14:modId xmlns:p14="http://schemas.microsoft.com/office/powerpoint/2010/main" xmlns="" val="1388370967"/>
              </p:ext>
            </p:extLst>
          </p:nvPr>
        </p:nvGraphicFramePr>
        <p:xfrm>
          <a:off x="20356" y="924757"/>
          <a:ext cx="9088147" cy="5918542"/>
        </p:xfrm>
        <a:graphic>
          <a:graphicData uri="http://schemas.openxmlformats.org/drawingml/2006/table">
            <a:tbl>
              <a:tblPr firstRow="1" bandRow="1">
                <a:tableStyleId>{8799B23B-EC83-4686-B30A-512413B5E67A}</a:tableStyleId>
              </a:tblPr>
              <a:tblGrid>
                <a:gridCol w="2736663">
                  <a:extLst>
                    <a:ext uri="{9D8B030D-6E8A-4147-A177-3AD203B41FA5}">
                      <a16:colId xmlns:a16="http://schemas.microsoft.com/office/drawing/2014/main" xmlns="" val="3279453385"/>
                    </a:ext>
                  </a:extLst>
                </a:gridCol>
                <a:gridCol w="6351484">
                  <a:extLst>
                    <a:ext uri="{9D8B030D-6E8A-4147-A177-3AD203B41FA5}">
                      <a16:colId xmlns:a16="http://schemas.microsoft.com/office/drawing/2014/main" xmlns="" val="1826932843"/>
                    </a:ext>
                  </a:extLst>
                </a:gridCol>
              </a:tblGrid>
              <a:tr h="527791">
                <a:tc>
                  <a:txBody>
                    <a:bodyPr/>
                    <a:lstStyle/>
                    <a:p>
                      <a:pPr algn="ctr"/>
                      <a:r>
                        <a:rPr lang="en-ZA" dirty="0"/>
                        <a:t>Project/targeted</a:t>
                      </a:r>
                      <a:r>
                        <a:rPr lang="en-ZA" baseline="0" dirty="0"/>
                        <a:t> support </a:t>
                      </a:r>
                      <a:endParaRPr lang="en-ZA" dirty="0"/>
                    </a:p>
                  </a:txBody>
                  <a:tcPr anchor="ctr">
                    <a:solidFill>
                      <a:schemeClr val="bg1"/>
                    </a:solidFill>
                  </a:tcPr>
                </a:tc>
                <a:tc>
                  <a:txBody>
                    <a:bodyPr/>
                    <a:lstStyle/>
                    <a:p>
                      <a:pPr algn="ctr"/>
                      <a:r>
                        <a:rPr lang="en-ZA" dirty="0"/>
                        <a:t>Project Focus/</a:t>
                      </a:r>
                      <a:r>
                        <a:rPr lang="en-ZA" baseline="0" dirty="0"/>
                        <a:t> </a:t>
                      </a:r>
                      <a:r>
                        <a:rPr lang="en-ZA" dirty="0"/>
                        <a:t>Outcomes</a:t>
                      </a:r>
                    </a:p>
                  </a:txBody>
                  <a:tcPr anchor="ctr">
                    <a:solidFill>
                      <a:schemeClr val="bg1"/>
                    </a:solidFill>
                  </a:tcPr>
                </a:tc>
                <a:extLst>
                  <a:ext uri="{0D108BD9-81ED-4DB2-BD59-A6C34878D82A}">
                    <a16:rowId xmlns:a16="http://schemas.microsoft.com/office/drawing/2014/main" xmlns="" val="3492604684"/>
                  </a:ext>
                </a:extLst>
              </a:tr>
              <a:tr h="1885020">
                <a:tc>
                  <a:txBody>
                    <a:bodyPr/>
                    <a:lstStyle/>
                    <a:p>
                      <a:pPr algn="ctr"/>
                      <a:r>
                        <a:rPr lang="en-ZA" dirty="0" err="1"/>
                        <a:t>Aukotowa</a:t>
                      </a:r>
                      <a:r>
                        <a:rPr lang="en-ZA" dirty="0"/>
                        <a:t> Fisheries </a:t>
                      </a:r>
                    </a:p>
                  </a:txBody>
                  <a:tcPr anchor="ctr">
                    <a:solidFill>
                      <a:schemeClr val="bg1"/>
                    </a:solidFill>
                  </a:tcPr>
                </a:tc>
                <a:tc>
                  <a:txBody>
                    <a:bodyPr/>
                    <a:lstStyle/>
                    <a:p>
                      <a:pPr algn="just"/>
                      <a:r>
                        <a:rPr lang="en-US" sz="1400" kern="1200" dirty="0" err="1">
                          <a:solidFill>
                            <a:schemeClr val="tx1"/>
                          </a:solidFill>
                          <a:effectLst/>
                          <a:latin typeface="+mn-lt"/>
                          <a:ea typeface="+mn-ea"/>
                          <a:cs typeface="+mn-cs"/>
                        </a:rPr>
                        <a:t>Aukotowa</a:t>
                      </a:r>
                      <a:r>
                        <a:rPr lang="en-US" sz="1400" kern="1200" dirty="0">
                          <a:solidFill>
                            <a:schemeClr val="tx1"/>
                          </a:solidFill>
                          <a:effectLst/>
                          <a:latin typeface="+mn-lt"/>
                          <a:ea typeface="+mn-ea"/>
                          <a:cs typeface="+mn-cs"/>
                        </a:rPr>
                        <a:t> fisheries in Northern Cape is a primary cooperative that was registered in 2018. It is an initiative that focuses on benefiting small scall fishers through working together. The Cooperative consists of 50 members. It has about 28 boats it uses through its members for fishing. The Cooperative has obtained a license for nearshore -Lobster, offshore- Lobster, traditional Line fish. It is currently waiting for its Hake hand line fishing and meetings scheduled with Department fisheries for this. Project of Financial Management completed during the month under review.</a:t>
                      </a:r>
                      <a:endParaRPr lang="en-ZA" sz="1400" kern="1200" dirty="0">
                        <a:solidFill>
                          <a:schemeClr val="tx1"/>
                        </a:solidFill>
                        <a:effectLst/>
                        <a:latin typeface="+mn-lt"/>
                        <a:ea typeface="+mn-ea"/>
                        <a:cs typeface="+mn-cs"/>
                      </a:endParaRPr>
                    </a:p>
                  </a:txBody>
                  <a:tcPr anchor="ctr">
                    <a:solidFill>
                      <a:schemeClr val="bg1"/>
                    </a:solidFill>
                  </a:tcPr>
                </a:tc>
                <a:extLst>
                  <a:ext uri="{0D108BD9-81ED-4DB2-BD59-A6C34878D82A}">
                    <a16:rowId xmlns:a16="http://schemas.microsoft.com/office/drawing/2014/main" xmlns="" val="3314419477"/>
                  </a:ext>
                </a:extLst>
              </a:tr>
              <a:tr h="1571535">
                <a:tc>
                  <a:txBody>
                    <a:bodyPr/>
                    <a:lstStyle/>
                    <a:p>
                      <a:pPr marL="0" algn="ctr" defTabSz="914400" rtl="0" eaLnBrk="1" latinLnBrk="0" hangingPunct="1"/>
                      <a:r>
                        <a:rPr lang="en-US" sz="1800" kern="1200" dirty="0">
                          <a:solidFill>
                            <a:schemeClr val="tx1"/>
                          </a:solidFill>
                          <a:effectLst/>
                          <a:latin typeface="+mn-lt"/>
                          <a:ea typeface="+mn-ea"/>
                          <a:cs typeface="+mn-cs"/>
                        </a:rPr>
                        <a:t>Petra Mines – Xhariep </a:t>
                      </a:r>
                      <a:endParaRPr lang="en-ZA" sz="1800" kern="1200" dirty="0">
                        <a:solidFill>
                          <a:schemeClr val="tx1"/>
                        </a:solidFill>
                        <a:effectLst/>
                        <a:latin typeface="+mn-lt"/>
                        <a:ea typeface="+mn-ea"/>
                        <a:cs typeface="+mn-cs"/>
                      </a:endParaRPr>
                    </a:p>
                  </a:txBody>
                  <a:tcPr anchor="ctr">
                    <a:solidFill>
                      <a:srgbClr val="EBF1DE"/>
                    </a:solidFill>
                  </a:tcPr>
                </a:tc>
                <a:tc>
                  <a:txBody>
                    <a:bodyPr/>
                    <a:lstStyle/>
                    <a:p>
                      <a:pPr marL="0" algn="just" defTabSz="914400" rtl="0" eaLnBrk="1" latinLnBrk="0" hangingPunct="1">
                        <a:lnSpc>
                          <a:spcPct val="150000"/>
                        </a:lnSpc>
                      </a:pPr>
                      <a:r>
                        <a:rPr lang="en-US" sz="1400" kern="1200" dirty="0" err="1">
                          <a:solidFill>
                            <a:schemeClr val="tx1"/>
                          </a:solidFill>
                          <a:effectLst/>
                          <a:latin typeface="+mn-lt"/>
                          <a:ea typeface="+mn-ea"/>
                          <a:cs typeface="+mn-cs"/>
                        </a:rPr>
                        <a:t>Letsemeng</a:t>
                      </a:r>
                      <a:r>
                        <a:rPr lang="en-US" sz="1400" kern="1200" dirty="0">
                          <a:solidFill>
                            <a:schemeClr val="tx1"/>
                          </a:solidFill>
                          <a:effectLst/>
                          <a:latin typeface="+mn-lt"/>
                          <a:ea typeface="+mn-ea"/>
                          <a:cs typeface="+mn-cs"/>
                        </a:rPr>
                        <a:t> Local Municipality and </a:t>
                      </a:r>
                      <a:r>
                        <a:rPr lang="en-US" sz="1400" kern="1200" dirty="0" err="1">
                          <a:solidFill>
                            <a:schemeClr val="tx1"/>
                          </a:solidFill>
                          <a:effectLst/>
                          <a:latin typeface="+mn-lt"/>
                          <a:ea typeface="+mn-ea"/>
                          <a:cs typeface="+mn-cs"/>
                        </a:rPr>
                        <a:t>Letsemeng</a:t>
                      </a:r>
                      <a:r>
                        <a:rPr lang="en-US" sz="1400" kern="1200" dirty="0">
                          <a:solidFill>
                            <a:schemeClr val="tx1"/>
                          </a:solidFill>
                          <a:effectLst/>
                          <a:latin typeface="+mn-lt"/>
                          <a:ea typeface="+mn-ea"/>
                          <a:cs typeface="+mn-cs"/>
                        </a:rPr>
                        <a:t> community are implementing a Social </a:t>
                      </a:r>
                      <a:r>
                        <a:rPr lang="en-US" sz="1400" kern="1200" dirty="0" err="1">
                          <a:solidFill>
                            <a:schemeClr val="tx1"/>
                          </a:solidFill>
                          <a:effectLst/>
                          <a:latin typeface="+mn-lt"/>
                          <a:ea typeface="+mn-ea"/>
                          <a:cs typeface="+mn-cs"/>
                        </a:rPr>
                        <a:t>Labour</a:t>
                      </a:r>
                      <a:r>
                        <a:rPr lang="en-US" sz="1400" kern="1200" dirty="0">
                          <a:solidFill>
                            <a:schemeClr val="tx1"/>
                          </a:solidFill>
                          <a:effectLst/>
                          <a:latin typeface="+mn-lt"/>
                          <a:ea typeface="+mn-ea"/>
                          <a:cs typeface="+mn-cs"/>
                        </a:rPr>
                        <a:t> Plan (SLP 3) as well as a brick making plant and stone crusher plant.  The Mine has allocated over R10 million for implementation for 2 of these projects. </a:t>
                      </a:r>
                      <a:endParaRPr lang="en-ZA" sz="1400" kern="1200" dirty="0">
                        <a:solidFill>
                          <a:schemeClr val="tx1"/>
                        </a:solidFill>
                        <a:effectLst/>
                        <a:latin typeface="+mn-lt"/>
                        <a:ea typeface="+mn-ea"/>
                        <a:cs typeface="+mn-cs"/>
                      </a:endParaRPr>
                    </a:p>
                  </a:txBody>
                  <a:tcPr anchor="ctr">
                    <a:solidFill>
                      <a:srgbClr val="EBF1DE"/>
                    </a:solidFill>
                  </a:tcPr>
                </a:tc>
                <a:extLst>
                  <a:ext uri="{0D108BD9-81ED-4DB2-BD59-A6C34878D82A}">
                    <a16:rowId xmlns:a16="http://schemas.microsoft.com/office/drawing/2014/main" xmlns="" val="414614836"/>
                  </a:ext>
                </a:extLst>
              </a:tr>
              <a:tr h="1934196">
                <a:tc>
                  <a:txBody>
                    <a:bodyPr/>
                    <a:lstStyle/>
                    <a:p>
                      <a:pPr marL="0" lvl="2" algn="ctr" defTabSz="914400" rtl="0" eaLnBrk="1" latinLnBrk="0" hangingPunct="1"/>
                      <a:r>
                        <a:rPr lang="en-US" sz="1800" kern="1200" dirty="0">
                          <a:solidFill>
                            <a:schemeClr val="tx1"/>
                          </a:solidFill>
                          <a:effectLst/>
                          <a:latin typeface="+mn-lt"/>
                          <a:ea typeface="+mn-ea"/>
                          <a:cs typeface="+mn-cs"/>
                        </a:rPr>
                        <a:t>Buntu Foods – Manufacturing Project</a:t>
                      </a:r>
                    </a:p>
                  </a:txBody>
                  <a:tcPr anchor="ctr">
                    <a:solidFill>
                      <a:schemeClr val="bg1"/>
                    </a:solidFill>
                  </a:tcPr>
                </a:tc>
                <a:tc>
                  <a:txBody>
                    <a:bodyPr/>
                    <a:lstStyle/>
                    <a:p>
                      <a:pPr marL="0" lvl="0" algn="just" defTabSz="914400" rtl="0" eaLnBrk="1" latinLnBrk="0" hangingPunct="1"/>
                      <a:r>
                        <a:rPr lang="en-US" sz="1400" kern="1200" dirty="0">
                          <a:solidFill>
                            <a:schemeClr val="tx1"/>
                          </a:solidFill>
                          <a:effectLst/>
                          <a:latin typeface="+mn-lt"/>
                          <a:ea typeface="+mn-ea"/>
                          <a:cs typeface="+mn-cs"/>
                        </a:rPr>
                        <a:t>Buntu Foods is a Large-Scale Project in the </a:t>
                      </a:r>
                      <a:r>
                        <a:rPr lang="en-US" sz="1400" kern="1200" dirty="0" err="1">
                          <a:solidFill>
                            <a:schemeClr val="tx1"/>
                          </a:solidFill>
                          <a:effectLst/>
                          <a:latin typeface="+mn-lt"/>
                          <a:ea typeface="+mn-ea"/>
                          <a:cs typeface="+mn-cs"/>
                        </a:rPr>
                        <a:t>Midrand</a:t>
                      </a:r>
                      <a:r>
                        <a:rPr lang="en-US" sz="1400" kern="1200" dirty="0">
                          <a:solidFill>
                            <a:schemeClr val="tx1"/>
                          </a:solidFill>
                          <a:effectLst/>
                          <a:latin typeface="+mn-lt"/>
                          <a:ea typeface="+mn-ea"/>
                          <a:cs typeface="+mn-cs"/>
                        </a:rPr>
                        <a:t> / City of Joburg area.  Buntu Foods manufacture white label products for different companies such as Cremora, </a:t>
                      </a:r>
                      <a:r>
                        <a:rPr lang="en-US" sz="1400" kern="1200" dirty="0" err="1">
                          <a:solidFill>
                            <a:schemeClr val="tx1"/>
                          </a:solidFill>
                          <a:effectLst/>
                          <a:latin typeface="+mn-lt"/>
                          <a:ea typeface="+mn-ea"/>
                          <a:cs typeface="+mn-cs"/>
                        </a:rPr>
                        <a:t>Ricoffy</a:t>
                      </a:r>
                      <a:r>
                        <a:rPr lang="en-US" sz="1400" kern="1200" dirty="0">
                          <a:solidFill>
                            <a:schemeClr val="tx1"/>
                          </a:solidFill>
                          <a:effectLst/>
                          <a:latin typeface="+mn-lt"/>
                          <a:ea typeface="+mn-ea"/>
                          <a:cs typeface="+mn-cs"/>
                        </a:rPr>
                        <a:t> and other products for Nestle. They have capacity to increase their manufacturing capacity at the </a:t>
                      </a:r>
                      <a:r>
                        <a:rPr lang="en-US" sz="1400" kern="1200" dirty="0" err="1">
                          <a:solidFill>
                            <a:schemeClr val="tx1"/>
                          </a:solidFill>
                          <a:effectLst/>
                          <a:latin typeface="+mn-lt"/>
                          <a:ea typeface="+mn-ea"/>
                          <a:cs typeface="+mn-cs"/>
                        </a:rPr>
                        <a:t>Midrand</a:t>
                      </a:r>
                      <a:r>
                        <a:rPr lang="en-US" sz="1400" kern="1200" dirty="0">
                          <a:solidFill>
                            <a:schemeClr val="tx1"/>
                          </a:solidFill>
                          <a:effectLst/>
                          <a:latin typeface="+mn-lt"/>
                          <a:ea typeface="+mn-ea"/>
                          <a:cs typeface="+mn-cs"/>
                        </a:rPr>
                        <a:t> plant.  Buntu Foods is 100% black owned and managed.  Buntu Foods have off-takes agreements in some of the countries on the continent and manufacture African delicacies such as tripe and chicken feet.</a:t>
                      </a:r>
                    </a:p>
                  </a:txBody>
                  <a:tcPr anchor="ctr">
                    <a:solidFill>
                      <a:schemeClr val="bg1"/>
                    </a:solidFill>
                  </a:tcPr>
                </a:tc>
                <a:extLst>
                  <a:ext uri="{0D108BD9-81ED-4DB2-BD59-A6C34878D82A}">
                    <a16:rowId xmlns:a16="http://schemas.microsoft.com/office/drawing/2014/main" xmlns="" val="2509052211"/>
                  </a:ext>
                </a:extLst>
              </a:tr>
            </a:tbl>
          </a:graphicData>
        </a:graphic>
      </p:graphicFrame>
    </p:spTree>
    <p:extLst>
      <p:ext uri="{BB962C8B-B14F-4D97-AF65-F5344CB8AC3E}">
        <p14:creationId xmlns:p14="http://schemas.microsoft.com/office/powerpoint/2010/main" xmlns="" val="37167062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912567E-887B-4CFF-9A15-A3C36FBE7AC5}"/>
              </a:ext>
            </a:extLst>
          </p:cNvPr>
          <p:cNvSpPr txBox="1"/>
          <p:nvPr/>
        </p:nvSpPr>
        <p:spPr>
          <a:xfrm>
            <a:off x="4191000" y="30690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pic>
        <p:nvPicPr>
          <p:cNvPr id="4" name="Picture 3" descr="A picture containing text&#10;&#10;Description automatically generated">
            <a:extLst>
              <a:ext uri="{FF2B5EF4-FFF2-40B4-BE49-F238E27FC236}">
                <a16:creationId xmlns:a16="http://schemas.microsoft.com/office/drawing/2014/main" xmlns="" id="{8DAC9C7B-DAAB-4E7B-943F-0E61D4F156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6714F1BC-B53E-4B3D-A7F8-A3A7860E76A4}"/>
              </a:ext>
            </a:extLst>
          </p:cNvPr>
          <p:cNvSpPr txBox="1"/>
          <p:nvPr/>
        </p:nvSpPr>
        <p:spPr>
          <a:xfrm>
            <a:off x="3124200" y="12954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xmlns="" val="18235274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a:extLst>
              <a:ext uri="{FF2B5EF4-FFF2-40B4-BE49-F238E27FC236}">
                <a16:creationId xmlns:a16="http://schemas.microsoft.com/office/drawing/2014/main" xmlns="" id="{B67C6877-A4FE-EA42-A73D-91970F6BA4EE}"/>
              </a:ext>
            </a:extLst>
          </p:cNvPr>
          <p:cNvSpPr/>
          <p:nvPr/>
        </p:nvSpPr>
        <p:spPr>
          <a:xfrm>
            <a:off x="1921" y="0"/>
            <a:ext cx="9140400" cy="932400"/>
          </a:xfrm>
          <a:prstGeom prst="rect">
            <a:avLst/>
          </a:prstGeom>
          <a:solidFill>
            <a:srgbClr val="00764B"/>
          </a:solidFill>
        </p:spPr>
      </p:sp>
      <p:pic>
        <p:nvPicPr>
          <p:cNvPr id="4" name="Picture 3" descr="A picture containing text&#10;&#10;Description automatically generated">
            <a:extLst>
              <a:ext uri="{FF2B5EF4-FFF2-40B4-BE49-F238E27FC236}">
                <a16:creationId xmlns:a16="http://schemas.microsoft.com/office/drawing/2014/main" xmlns="" id="{812D6754-D395-448B-973E-B43310F500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03937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AAA92E2-B39D-9FAD-CDF7-8E69948558F2}"/>
              </a:ext>
            </a:extLst>
          </p:cNvPr>
          <p:cNvSpPr txBox="1"/>
          <p:nvPr/>
        </p:nvSpPr>
        <p:spPr>
          <a:xfrm>
            <a:off x="3010319" y="76176"/>
            <a:ext cx="27892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Introduction </a:t>
            </a:r>
          </a:p>
        </p:txBody>
      </p:sp>
      <p:graphicFrame>
        <p:nvGraphicFramePr>
          <p:cNvPr id="3" name="Table 6">
            <a:extLst>
              <a:ext uri="{FF2B5EF4-FFF2-40B4-BE49-F238E27FC236}">
                <a16:creationId xmlns:a16="http://schemas.microsoft.com/office/drawing/2014/main" xmlns="" id="{A9CBEC40-125C-2FA0-7C25-BCEDF2330325}"/>
              </a:ext>
            </a:extLst>
          </p:cNvPr>
          <p:cNvGraphicFramePr>
            <a:graphicFrameLocks noGrp="1"/>
          </p:cNvGraphicFramePr>
          <p:nvPr>
            <p:extLst>
              <p:ext uri="{D42A27DB-BD31-4B8C-83A1-F6EECF244321}">
                <p14:modId xmlns:p14="http://schemas.microsoft.com/office/powerpoint/2010/main" xmlns="" val="524666645"/>
              </p:ext>
            </p:extLst>
          </p:nvPr>
        </p:nvGraphicFramePr>
        <p:xfrm>
          <a:off x="202860" y="898627"/>
          <a:ext cx="8820472" cy="4266072"/>
        </p:xfrm>
        <a:graphic>
          <a:graphicData uri="http://schemas.openxmlformats.org/drawingml/2006/table">
            <a:tbl>
              <a:tblPr firstRow="1" bandRow="1">
                <a:tableStyleId>{E8B1032C-EA38-4F05-BA0D-38AFFFC7BED3}</a:tableStyleId>
              </a:tblPr>
              <a:tblGrid>
                <a:gridCol w="8820472">
                  <a:extLst>
                    <a:ext uri="{9D8B030D-6E8A-4147-A177-3AD203B41FA5}">
                      <a16:colId xmlns:a16="http://schemas.microsoft.com/office/drawing/2014/main" xmlns="" val="3603392670"/>
                    </a:ext>
                  </a:extLst>
                </a:gridCol>
              </a:tblGrid>
              <a:tr h="930173">
                <a:tc>
                  <a:txBody>
                    <a:bodyPr/>
                    <a:lstStyle/>
                    <a:p>
                      <a:pPr marL="285750" indent="-285750" algn="l" defTabSz="914400" rtl="0" eaLnBrk="1" latinLnBrk="0" hangingPunct="1">
                        <a:lnSpc>
                          <a:spcPct val="150000"/>
                        </a:lnSpc>
                        <a:spcBef>
                          <a:spcPts val="600"/>
                        </a:spcBef>
                        <a:spcAft>
                          <a:spcPts val="600"/>
                        </a:spcAft>
                        <a:buFont typeface="Wingdings" panose="05000000000000000000" pitchFamily="2" charset="2"/>
                        <a:buChar char="q"/>
                      </a:pPr>
                      <a:r>
                        <a:rPr lang="en-ZA" sz="1600" b="0" kern="1200" dirty="0">
                          <a:solidFill>
                            <a:schemeClr val="dk1"/>
                          </a:solidFill>
                        </a:rPr>
                        <a:t>The report highlights the organisation's performance for the fourth quarter of the 2022/23 Financial Year. </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xmlns="" val="345579807"/>
                  </a:ext>
                </a:extLst>
              </a:tr>
              <a:tr h="1297444">
                <a:tc>
                  <a:txBody>
                    <a:bodyPr/>
                    <a:lstStyle/>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A total number of 20 indicators were measured in quarter 4, </a:t>
                      </a:r>
                    </a:p>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The organisation achieved 100% or more on 19 indicators and underperformed on 1 indicator. </a:t>
                      </a:r>
                    </a:p>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This amounts to 95% performance achievement. </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xmlns="" val="3928207984"/>
                  </a:ext>
                </a:extLst>
              </a:tr>
              <a:tr h="2038455">
                <a:tc>
                  <a:txBody>
                    <a:bodyPr/>
                    <a:lstStyle/>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One indicator that was under achieved below 50%:</a:t>
                      </a:r>
                    </a:p>
                    <a:p>
                      <a:pPr marL="742950" lvl="1" indent="-285750" algn="l" defTabSz="914400" rtl="0" eaLnBrk="1" latinLnBrk="0" hangingPunct="1">
                        <a:lnSpc>
                          <a:spcPct val="150000"/>
                        </a:lnSpc>
                        <a:buFont typeface="Wingdings" panose="05000000000000000000" pitchFamily="2" charset="2"/>
                        <a:buChar char="ü"/>
                      </a:pPr>
                      <a:r>
                        <a:rPr lang="en-ZA" sz="1600" kern="1200" dirty="0">
                          <a:solidFill>
                            <a:schemeClr val="dk1"/>
                          </a:solidFill>
                        </a:rPr>
                        <a:t>Number of SMMEs &amp; Cooperatives assisted through the Technology Transfer Assistance Programme</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xmlns="" val="1716514039"/>
                  </a:ext>
                </a:extLst>
              </a:tr>
            </a:tbl>
          </a:graphicData>
        </a:graphic>
      </p:graphicFrame>
    </p:spTree>
    <p:extLst>
      <p:ext uri="{BB962C8B-B14F-4D97-AF65-F5344CB8AC3E}">
        <p14:creationId xmlns:p14="http://schemas.microsoft.com/office/powerpoint/2010/main" xmlns="" val="33251321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416824"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2. PERFORMANCE OVERVIEW</a:t>
            </a:r>
          </a:p>
        </p:txBody>
      </p:sp>
    </p:spTree>
    <p:extLst>
      <p:ext uri="{BB962C8B-B14F-4D97-AF65-F5344CB8AC3E}">
        <p14:creationId xmlns:p14="http://schemas.microsoft.com/office/powerpoint/2010/main" xmlns="" val="40887503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AAA92E2-B39D-9FAD-CDF7-8E69948558F2}"/>
              </a:ext>
            </a:extLst>
          </p:cNvPr>
          <p:cNvSpPr txBox="1"/>
          <p:nvPr/>
        </p:nvSpPr>
        <p:spPr>
          <a:xfrm>
            <a:off x="1962356" y="51375"/>
            <a:ext cx="47924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Performance Overview</a:t>
            </a:r>
          </a:p>
        </p:txBody>
      </p:sp>
      <p:pic>
        <p:nvPicPr>
          <p:cNvPr id="46" name="Picture 45" descr="Diagram&#10;&#10;Description automatically generated">
            <a:extLst>
              <a:ext uri="{FF2B5EF4-FFF2-40B4-BE49-F238E27FC236}">
                <a16:creationId xmlns:a16="http://schemas.microsoft.com/office/drawing/2014/main" xmlns="" id="{E827CC18-3F92-08E3-530D-E9CD295E088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6856" y="609600"/>
            <a:ext cx="8472545" cy="5209741"/>
          </a:xfrm>
          <a:prstGeom prst="rect">
            <a:avLst/>
          </a:prstGeom>
        </p:spPr>
      </p:pic>
      <p:sp>
        <p:nvSpPr>
          <p:cNvPr id="47" name="Rectangle 46">
            <a:extLst>
              <a:ext uri="{FF2B5EF4-FFF2-40B4-BE49-F238E27FC236}">
                <a16:creationId xmlns:a16="http://schemas.microsoft.com/office/drawing/2014/main" xmlns="" id="{BDF97491-158A-09C3-07A0-F609E26F3B5E}"/>
              </a:ext>
            </a:extLst>
          </p:cNvPr>
          <p:cNvSpPr/>
          <p:nvPr/>
        </p:nvSpPr>
        <p:spPr>
          <a:xfrm>
            <a:off x="4095877" y="3054867"/>
            <a:ext cx="1151277" cy="781752"/>
          </a:xfrm>
          <a:prstGeom prst="rect">
            <a:avLst/>
          </a:prstGeom>
        </p:spPr>
        <p:txBody>
          <a:bodyPr wrap="none">
            <a:spAutoFit/>
          </a:bodyPr>
          <a:lstStyle/>
          <a:p>
            <a:pPr algn="ctr"/>
            <a:r>
              <a:rPr lang="en-US" sz="1120" b="1" dirty="0">
                <a:latin typeface="Trebuchet MS" pitchFamily="34" charset="0"/>
              </a:rPr>
              <a:t>Total SMMEs &amp;</a:t>
            </a:r>
          </a:p>
          <a:p>
            <a:pPr algn="ctr"/>
            <a:r>
              <a:rPr lang="en-US" sz="1120" b="1" dirty="0">
                <a:latin typeface="Trebuchet MS" pitchFamily="34" charset="0"/>
              </a:rPr>
              <a:t>Cooperatives</a:t>
            </a:r>
          </a:p>
          <a:p>
            <a:pPr algn="ctr"/>
            <a:r>
              <a:rPr lang="en-US" sz="1120" b="1" dirty="0">
                <a:latin typeface="Trebuchet MS" pitchFamily="34" charset="0"/>
              </a:rPr>
              <a:t>Supported</a:t>
            </a:r>
          </a:p>
          <a:p>
            <a:pPr algn="ctr"/>
            <a:r>
              <a:rPr lang="en-US" sz="1120" b="1" dirty="0">
                <a:solidFill>
                  <a:srgbClr val="70AD47">
                    <a:lumMod val="50000"/>
                  </a:srgbClr>
                </a:solidFill>
                <a:latin typeface="Trebuchet MS" pitchFamily="34" charset="0"/>
              </a:rPr>
              <a:t>30 789</a:t>
            </a:r>
            <a:endParaRPr lang="en-ZA" sz="1120" dirty="0"/>
          </a:p>
        </p:txBody>
      </p:sp>
      <p:sp>
        <p:nvSpPr>
          <p:cNvPr id="48" name="TextBox 47">
            <a:extLst>
              <a:ext uri="{FF2B5EF4-FFF2-40B4-BE49-F238E27FC236}">
                <a16:creationId xmlns:a16="http://schemas.microsoft.com/office/drawing/2014/main" xmlns="" id="{A6958B0A-0C28-FA63-AE3F-D7BCB3FB957E}"/>
              </a:ext>
            </a:extLst>
          </p:cNvPr>
          <p:cNvSpPr txBox="1"/>
          <p:nvPr/>
        </p:nvSpPr>
        <p:spPr>
          <a:xfrm>
            <a:off x="504487" y="1038643"/>
            <a:ext cx="639933" cy="322076"/>
          </a:xfrm>
          <a:prstGeom prst="rect">
            <a:avLst/>
          </a:prstGeom>
          <a:noFill/>
        </p:spPr>
        <p:txBody>
          <a:bodyPr wrap="square" rtlCol="0">
            <a:spAutoFit/>
          </a:bodyPr>
          <a:lstStyle/>
          <a:p>
            <a:r>
              <a:rPr lang="en-US" sz="1493" b="1" dirty="0"/>
              <a:t>7 000</a:t>
            </a:r>
            <a:endParaRPr lang="en-ZA" sz="1493" b="1" dirty="0"/>
          </a:p>
        </p:txBody>
      </p:sp>
      <p:sp>
        <p:nvSpPr>
          <p:cNvPr id="49" name="Rectangle 48">
            <a:extLst>
              <a:ext uri="{FF2B5EF4-FFF2-40B4-BE49-F238E27FC236}">
                <a16:creationId xmlns:a16="http://schemas.microsoft.com/office/drawing/2014/main" xmlns="" id="{4B0A7430-9FB2-8275-C1FE-6E8E0FDF3228}"/>
              </a:ext>
            </a:extLst>
          </p:cNvPr>
          <p:cNvSpPr/>
          <p:nvPr/>
        </p:nvSpPr>
        <p:spPr>
          <a:xfrm>
            <a:off x="1109354" y="971436"/>
            <a:ext cx="1364476" cy="437043"/>
          </a:xfrm>
          <a:prstGeom prst="rect">
            <a:avLst/>
          </a:prstGeom>
        </p:spPr>
        <p:txBody>
          <a:bodyPr wrap="none">
            <a:spAutoFit/>
          </a:bodyPr>
          <a:lstStyle/>
          <a:p>
            <a:r>
              <a:rPr lang="en-US" sz="1120" b="1" dirty="0">
                <a:latin typeface="Trebuchet MS" pitchFamily="34" charset="0"/>
              </a:rPr>
              <a:t>Entrepreneurship</a:t>
            </a:r>
          </a:p>
          <a:p>
            <a:r>
              <a:rPr lang="en-US" sz="1120" b="1" dirty="0">
                <a:latin typeface="Trebuchet MS" pitchFamily="34" charset="0"/>
              </a:rPr>
              <a:t>Awareness </a:t>
            </a:r>
            <a:endParaRPr lang="en-ZA" sz="1120" dirty="0"/>
          </a:p>
        </p:txBody>
      </p:sp>
      <p:sp>
        <p:nvSpPr>
          <p:cNvPr id="50" name="TextBox 49">
            <a:extLst>
              <a:ext uri="{FF2B5EF4-FFF2-40B4-BE49-F238E27FC236}">
                <a16:creationId xmlns:a16="http://schemas.microsoft.com/office/drawing/2014/main" xmlns="" id="{A4B68B5D-2243-DA44-FCCC-6F5FAA09B7C3}"/>
              </a:ext>
            </a:extLst>
          </p:cNvPr>
          <p:cNvSpPr txBox="1"/>
          <p:nvPr/>
        </p:nvSpPr>
        <p:spPr>
          <a:xfrm>
            <a:off x="2421361" y="1038643"/>
            <a:ext cx="759672" cy="322076"/>
          </a:xfrm>
          <a:prstGeom prst="rect">
            <a:avLst/>
          </a:prstGeom>
          <a:noFill/>
        </p:spPr>
        <p:txBody>
          <a:bodyPr wrap="square" rtlCol="0">
            <a:spAutoFit/>
          </a:bodyPr>
          <a:lstStyle/>
          <a:p>
            <a:r>
              <a:rPr lang="en-US" sz="1493" b="1" dirty="0">
                <a:solidFill>
                  <a:schemeClr val="bg1"/>
                </a:solidFill>
              </a:rPr>
              <a:t>10 065</a:t>
            </a:r>
            <a:endParaRPr lang="en-ZA" sz="1493" b="1" dirty="0">
              <a:solidFill>
                <a:schemeClr val="bg1"/>
              </a:solidFill>
            </a:endParaRPr>
          </a:p>
        </p:txBody>
      </p:sp>
      <p:sp>
        <p:nvSpPr>
          <p:cNvPr id="51" name="Rectangle 50">
            <a:extLst>
              <a:ext uri="{FF2B5EF4-FFF2-40B4-BE49-F238E27FC236}">
                <a16:creationId xmlns:a16="http://schemas.microsoft.com/office/drawing/2014/main" xmlns="" id="{4BEB2B05-1F8B-F50A-BF21-3A38AD10262E}"/>
              </a:ext>
            </a:extLst>
          </p:cNvPr>
          <p:cNvSpPr/>
          <p:nvPr/>
        </p:nvSpPr>
        <p:spPr>
          <a:xfrm>
            <a:off x="6824913" y="2987660"/>
            <a:ext cx="1122423" cy="437043"/>
          </a:xfrm>
          <a:prstGeom prst="rect">
            <a:avLst/>
          </a:prstGeom>
        </p:spPr>
        <p:txBody>
          <a:bodyPr wrap="none">
            <a:spAutoFit/>
          </a:bodyPr>
          <a:lstStyle/>
          <a:p>
            <a:r>
              <a:rPr lang="en-US" sz="1120" b="1" dirty="0">
                <a:latin typeface="Trebuchet MS" pitchFamily="34" charset="0"/>
              </a:rPr>
              <a:t>Quality </a:t>
            </a:r>
          </a:p>
          <a:p>
            <a:r>
              <a:rPr lang="en-US" sz="1120" b="1" dirty="0">
                <a:latin typeface="Trebuchet MS" pitchFamily="34" charset="0"/>
              </a:rPr>
              <a:t>Improvement </a:t>
            </a:r>
            <a:endParaRPr lang="en-ZA" sz="1120" dirty="0"/>
          </a:p>
        </p:txBody>
      </p:sp>
      <p:sp>
        <p:nvSpPr>
          <p:cNvPr id="52" name="Rectangle 51">
            <a:extLst>
              <a:ext uri="{FF2B5EF4-FFF2-40B4-BE49-F238E27FC236}">
                <a16:creationId xmlns:a16="http://schemas.microsoft.com/office/drawing/2014/main" xmlns="" id="{9A60E79D-51D5-D0A3-BF1C-4DAD776ABB47}"/>
              </a:ext>
            </a:extLst>
          </p:cNvPr>
          <p:cNvSpPr/>
          <p:nvPr/>
        </p:nvSpPr>
        <p:spPr>
          <a:xfrm>
            <a:off x="1109354" y="2019113"/>
            <a:ext cx="1366080" cy="437043"/>
          </a:xfrm>
          <a:prstGeom prst="rect">
            <a:avLst/>
          </a:prstGeom>
        </p:spPr>
        <p:txBody>
          <a:bodyPr wrap="none">
            <a:spAutoFit/>
          </a:bodyPr>
          <a:lstStyle/>
          <a:p>
            <a:r>
              <a:rPr lang="en-ZA" sz="1120" b="1" dirty="0">
                <a:latin typeface="Trebuchet MS" pitchFamily="34" charset="0"/>
              </a:rPr>
              <a:t>Township &amp; Rural</a:t>
            </a:r>
          </a:p>
          <a:p>
            <a:r>
              <a:rPr lang="en-ZA" sz="1120" b="1" dirty="0">
                <a:latin typeface="Trebuchet MS" pitchFamily="34" charset="0"/>
              </a:rPr>
              <a:t>based clients </a:t>
            </a:r>
            <a:endParaRPr lang="en-ZA" sz="1120" dirty="0"/>
          </a:p>
        </p:txBody>
      </p:sp>
      <p:sp>
        <p:nvSpPr>
          <p:cNvPr id="53" name="Rectangle 52">
            <a:extLst>
              <a:ext uri="{FF2B5EF4-FFF2-40B4-BE49-F238E27FC236}">
                <a16:creationId xmlns:a16="http://schemas.microsoft.com/office/drawing/2014/main" xmlns="" id="{918BBD8F-4687-483C-858F-A51D1F130593}"/>
              </a:ext>
            </a:extLst>
          </p:cNvPr>
          <p:cNvSpPr/>
          <p:nvPr/>
        </p:nvSpPr>
        <p:spPr>
          <a:xfrm>
            <a:off x="1279909" y="3930189"/>
            <a:ext cx="1074244" cy="609398"/>
          </a:xfrm>
          <a:prstGeom prst="rect">
            <a:avLst/>
          </a:prstGeom>
        </p:spPr>
        <p:txBody>
          <a:bodyPr wrap="square">
            <a:spAutoFit/>
          </a:bodyPr>
          <a:lstStyle/>
          <a:p>
            <a:r>
              <a:rPr lang="en-US" sz="1120" b="1" dirty="0">
                <a:latin typeface="Trebuchet MS" pitchFamily="34" charset="0"/>
              </a:rPr>
              <a:t>Access to</a:t>
            </a:r>
          </a:p>
          <a:p>
            <a:r>
              <a:rPr lang="en-US" sz="1120" b="1" dirty="0">
                <a:latin typeface="Trebuchet MS" pitchFamily="34" charset="0"/>
              </a:rPr>
              <a:t>Local </a:t>
            </a:r>
          </a:p>
          <a:p>
            <a:r>
              <a:rPr lang="en-US" sz="1120" b="1" dirty="0">
                <a:latin typeface="Trebuchet MS" pitchFamily="34" charset="0"/>
              </a:rPr>
              <a:t>Markets </a:t>
            </a:r>
            <a:endParaRPr lang="en-ZA" sz="1120" dirty="0"/>
          </a:p>
        </p:txBody>
      </p:sp>
      <p:sp>
        <p:nvSpPr>
          <p:cNvPr id="54" name="TextBox 53">
            <a:extLst>
              <a:ext uri="{FF2B5EF4-FFF2-40B4-BE49-F238E27FC236}">
                <a16:creationId xmlns:a16="http://schemas.microsoft.com/office/drawing/2014/main" xmlns="" id="{94CFE7BC-7D73-FB33-870B-AD85E0A1A78D}"/>
              </a:ext>
            </a:extLst>
          </p:cNvPr>
          <p:cNvSpPr txBox="1"/>
          <p:nvPr/>
        </p:nvSpPr>
        <p:spPr>
          <a:xfrm>
            <a:off x="6143545" y="3054867"/>
            <a:ext cx="579094" cy="322076"/>
          </a:xfrm>
          <a:prstGeom prst="rect">
            <a:avLst/>
          </a:prstGeom>
          <a:noFill/>
        </p:spPr>
        <p:txBody>
          <a:bodyPr wrap="square" rtlCol="0">
            <a:spAutoFit/>
          </a:bodyPr>
          <a:lstStyle/>
          <a:p>
            <a:r>
              <a:rPr lang="en-US" sz="1493" b="1" dirty="0"/>
              <a:t>750</a:t>
            </a:r>
            <a:endParaRPr lang="en-ZA" sz="1493" b="1" dirty="0"/>
          </a:p>
        </p:txBody>
      </p:sp>
      <p:sp>
        <p:nvSpPr>
          <p:cNvPr id="55" name="TextBox 54">
            <a:extLst>
              <a:ext uri="{FF2B5EF4-FFF2-40B4-BE49-F238E27FC236}">
                <a16:creationId xmlns:a16="http://schemas.microsoft.com/office/drawing/2014/main" xmlns="" id="{7EA37F1B-8808-55C8-B7FC-0400D164C143}"/>
              </a:ext>
            </a:extLst>
          </p:cNvPr>
          <p:cNvSpPr txBox="1"/>
          <p:nvPr/>
        </p:nvSpPr>
        <p:spPr>
          <a:xfrm>
            <a:off x="469422" y="2086320"/>
            <a:ext cx="639933" cy="322076"/>
          </a:xfrm>
          <a:prstGeom prst="rect">
            <a:avLst/>
          </a:prstGeom>
          <a:noFill/>
        </p:spPr>
        <p:txBody>
          <a:bodyPr wrap="square" rtlCol="0">
            <a:spAutoFit/>
          </a:bodyPr>
          <a:lstStyle/>
          <a:p>
            <a:r>
              <a:rPr lang="en-US" sz="1493" b="1" dirty="0"/>
              <a:t>5 000</a:t>
            </a:r>
            <a:endParaRPr lang="en-ZA" sz="1493" b="1" dirty="0"/>
          </a:p>
        </p:txBody>
      </p:sp>
      <p:sp>
        <p:nvSpPr>
          <p:cNvPr id="56" name="TextBox 55">
            <a:extLst>
              <a:ext uri="{FF2B5EF4-FFF2-40B4-BE49-F238E27FC236}">
                <a16:creationId xmlns:a16="http://schemas.microsoft.com/office/drawing/2014/main" xmlns="" id="{B6A08CB0-BD21-0BEF-46FE-8A1F9E55369C}"/>
              </a:ext>
            </a:extLst>
          </p:cNvPr>
          <p:cNvSpPr txBox="1"/>
          <p:nvPr/>
        </p:nvSpPr>
        <p:spPr>
          <a:xfrm>
            <a:off x="539552" y="4073275"/>
            <a:ext cx="537660" cy="322076"/>
          </a:xfrm>
          <a:prstGeom prst="rect">
            <a:avLst/>
          </a:prstGeom>
          <a:noFill/>
        </p:spPr>
        <p:txBody>
          <a:bodyPr wrap="square" rtlCol="0">
            <a:spAutoFit/>
          </a:bodyPr>
          <a:lstStyle/>
          <a:p>
            <a:r>
              <a:rPr lang="en-US" sz="1493" b="1" dirty="0"/>
              <a:t>600</a:t>
            </a:r>
            <a:endParaRPr lang="en-ZA" sz="1493" b="1" dirty="0"/>
          </a:p>
        </p:txBody>
      </p:sp>
      <p:sp>
        <p:nvSpPr>
          <p:cNvPr id="57" name="TextBox 56">
            <a:extLst>
              <a:ext uri="{FF2B5EF4-FFF2-40B4-BE49-F238E27FC236}">
                <a16:creationId xmlns:a16="http://schemas.microsoft.com/office/drawing/2014/main" xmlns="" id="{B8DD9C14-EA32-B24A-6B3C-72304404CC27}"/>
              </a:ext>
            </a:extLst>
          </p:cNvPr>
          <p:cNvSpPr txBox="1"/>
          <p:nvPr/>
        </p:nvSpPr>
        <p:spPr>
          <a:xfrm>
            <a:off x="7999582" y="3078444"/>
            <a:ext cx="777677" cy="322076"/>
          </a:xfrm>
          <a:prstGeom prst="rect">
            <a:avLst/>
          </a:prstGeom>
          <a:noFill/>
        </p:spPr>
        <p:txBody>
          <a:bodyPr wrap="square" rtlCol="0">
            <a:spAutoFit/>
          </a:bodyPr>
          <a:lstStyle/>
          <a:p>
            <a:r>
              <a:rPr lang="en-US" sz="1493" b="1" dirty="0">
                <a:solidFill>
                  <a:schemeClr val="bg1"/>
                </a:solidFill>
              </a:rPr>
              <a:t> 1 377</a:t>
            </a:r>
            <a:endParaRPr lang="en-ZA" sz="1493" b="1" dirty="0">
              <a:solidFill>
                <a:schemeClr val="bg1"/>
              </a:solidFill>
            </a:endParaRPr>
          </a:p>
        </p:txBody>
      </p:sp>
      <p:sp>
        <p:nvSpPr>
          <p:cNvPr id="58" name="TextBox 57">
            <a:extLst>
              <a:ext uri="{FF2B5EF4-FFF2-40B4-BE49-F238E27FC236}">
                <a16:creationId xmlns:a16="http://schemas.microsoft.com/office/drawing/2014/main" xmlns="" id="{0BF30855-81BF-23A7-E809-C9E32CE485C1}"/>
              </a:ext>
            </a:extLst>
          </p:cNvPr>
          <p:cNvSpPr txBox="1"/>
          <p:nvPr/>
        </p:nvSpPr>
        <p:spPr>
          <a:xfrm>
            <a:off x="2400971" y="2086320"/>
            <a:ext cx="759672" cy="322076"/>
          </a:xfrm>
          <a:prstGeom prst="rect">
            <a:avLst/>
          </a:prstGeom>
          <a:noFill/>
        </p:spPr>
        <p:txBody>
          <a:bodyPr wrap="square" rtlCol="0">
            <a:spAutoFit/>
          </a:bodyPr>
          <a:lstStyle/>
          <a:p>
            <a:r>
              <a:rPr lang="en-US" sz="1493" b="1" dirty="0">
                <a:solidFill>
                  <a:schemeClr val="bg1"/>
                </a:solidFill>
              </a:rPr>
              <a:t>6 814</a:t>
            </a:r>
            <a:endParaRPr lang="en-ZA" sz="1493" b="1" dirty="0">
              <a:solidFill>
                <a:schemeClr val="bg1"/>
              </a:solidFill>
            </a:endParaRPr>
          </a:p>
        </p:txBody>
      </p:sp>
      <p:sp>
        <p:nvSpPr>
          <p:cNvPr id="59" name="TextBox 58">
            <a:extLst>
              <a:ext uri="{FF2B5EF4-FFF2-40B4-BE49-F238E27FC236}">
                <a16:creationId xmlns:a16="http://schemas.microsoft.com/office/drawing/2014/main" xmlns="" id="{E35152CC-1688-FB9F-2043-E7E9D8047587}"/>
              </a:ext>
            </a:extLst>
          </p:cNvPr>
          <p:cNvSpPr txBox="1"/>
          <p:nvPr/>
        </p:nvSpPr>
        <p:spPr>
          <a:xfrm>
            <a:off x="2421361" y="4062979"/>
            <a:ext cx="707140" cy="322076"/>
          </a:xfrm>
          <a:prstGeom prst="rect">
            <a:avLst/>
          </a:prstGeom>
          <a:noFill/>
        </p:spPr>
        <p:txBody>
          <a:bodyPr wrap="square" rtlCol="0">
            <a:spAutoFit/>
          </a:bodyPr>
          <a:lstStyle/>
          <a:p>
            <a:r>
              <a:rPr lang="en-US" sz="1493" b="1" dirty="0">
                <a:solidFill>
                  <a:schemeClr val="bg1"/>
                </a:solidFill>
              </a:rPr>
              <a:t>2 054</a:t>
            </a:r>
            <a:endParaRPr lang="en-ZA" sz="1493" b="1" dirty="0">
              <a:solidFill>
                <a:schemeClr val="bg1"/>
              </a:solidFill>
            </a:endParaRPr>
          </a:p>
        </p:txBody>
      </p:sp>
      <p:sp>
        <p:nvSpPr>
          <p:cNvPr id="60" name="Rectangle 59">
            <a:extLst>
              <a:ext uri="{FF2B5EF4-FFF2-40B4-BE49-F238E27FC236}">
                <a16:creationId xmlns:a16="http://schemas.microsoft.com/office/drawing/2014/main" xmlns="" id="{57813CCE-212A-F03C-1F07-EA35EC6089D7}"/>
              </a:ext>
            </a:extLst>
          </p:cNvPr>
          <p:cNvSpPr/>
          <p:nvPr/>
        </p:nvSpPr>
        <p:spPr>
          <a:xfrm>
            <a:off x="1313901" y="2987660"/>
            <a:ext cx="1032655" cy="437043"/>
          </a:xfrm>
          <a:prstGeom prst="rect">
            <a:avLst/>
          </a:prstGeom>
        </p:spPr>
        <p:txBody>
          <a:bodyPr wrap="none">
            <a:spAutoFit/>
          </a:bodyPr>
          <a:lstStyle/>
          <a:p>
            <a:pPr defTabSz="640057"/>
            <a:r>
              <a:rPr lang="en-ZA" sz="1120" b="1" dirty="0">
                <a:latin typeface="Trebuchet MS" pitchFamily="34" charset="0"/>
              </a:rPr>
              <a:t>Seda Access </a:t>
            </a:r>
          </a:p>
          <a:p>
            <a:pPr defTabSz="640057"/>
            <a:r>
              <a:rPr lang="en-ZA" sz="1120" b="1" dirty="0">
                <a:latin typeface="Trebuchet MS" pitchFamily="34" charset="0"/>
              </a:rPr>
              <a:t>Points </a:t>
            </a:r>
          </a:p>
        </p:txBody>
      </p:sp>
      <p:sp>
        <p:nvSpPr>
          <p:cNvPr id="61" name="TextBox 60">
            <a:extLst>
              <a:ext uri="{FF2B5EF4-FFF2-40B4-BE49-F238E27FC236}">
                <a16:creationId xmlns:a16="http://schemas.microsoft.com/office/drawing/2014/main" xmlns="" id="{29875AC0-E30E-D600-77EA-37E1E269C8C2}"/>
              </a:ext>
            </a:extLst>
          </p:cNvPr>
          <p:cNvSpPr txBox="1"/>
          <p:nvPr/>
        </p:nvSpPr>
        <p:spPr>
          <a:xfrm>
            <a:off x="472345" y="3103645"/>
            <a:ext cx="639933" cy="322076"/>
          </a:xfrm>
          <a:prstGeom prst="rect">
            <a:avLst/>
          </a:prstGeom>
          <a:noFill/>
        </p:spPr>
        <p:txBody>
          <a:bodyPr wrap="square" rtlCol="0">
            <a:spAutoFit/>
          </a:bodyPr>
          <a:lstStyle/>
          <a:p>
            <a:r>
              <a:rPr lang="en-ZA" sz="1493" b="1" dirty="0"/>
              <a:t>20</a:t>
            </a:r>
          </a:p>
        </p:txBody>
      </p:sp>
      <p:sp>
        <p:nvSpPr>
          <p:cNvPr id="62" name="TextBox 61">
            <a:extLst>
              <a:ext uri="{FF2B5EF4-FFF2-40B4-BE49-F238E27FC236}">
                <a16:creationId xmlns:a16="http://schemas.microsoft.com/office/drawing/2014/main" xmlns="" id="{6DC677AC-B7B1-DBB7-9779-03508523F009}"/>
              </a:ext>
            </a:extLst>
          </p:cNvPr>
          <p:cNvSpPr txBox="1"/>
          <p:nvPr/>
        </p:nvSpPr>
        <p:spPr>
          <a:xfrm>
            <a:off x="8063460" y="1038643"/>
            <a:ext cx="707140" cy="322076"/>
          </a:xfrm>
          <a:prstGeom prst="rect">
            <a:avLst/>
          </a:prstGeom>
          <a:noFill/>
        </p:spPr>
        <p:txBody>
          <a:bodyPr wrap="square" rtlCol="0">
            <a:spAutoFit/>
          </a:bodyPr>
          <a:lstStyle/>
          <a:p>
            <a:r>
              <a:rPr lang="en-US" sz="1493" b="1" dirty="0">
                <a:solidFill>
                  <a:schemeClr val="bg1"/>
                </a:solidFill>
              </a:rPr>
              <a:t>2507</a:t>
            </a:r>
            <a:endParaRPr lang="en-ZA" sz="1493" b="1" dirty="0">
              <a:solidFill>
                <a:schemeClr val="bg1"/>
              </a:solidFill>
            </a:endParaRPr>
          </a:p>
        </p:txBody>
      </p:sp>
      <p:sp>
        <p:nvSpPr>
          <p:cNvPr id="63" name="TextBox 62">
            <a:extLst>
              <a:ext uri="{FF2B5EF4-FFF2-40B4-BE49-F238E27FC236}">
                <a16:creationId xmlns:a16="http://schemas.microsoft.com/office/drawing/2014/main" xmlns="" id="{62BA4E06-E0BE-D417-C23A-1B81DA3695FC}"/>
              </a:ext>
            </a:extLst>
          </p:cNvPr>
          <p:cNvSpPr txBox="1"/>
          <p:nvPr/>
        </p:nvSpPr>
        <p:spPr>
          <a:xfrm>
            <a:off x="6085631" y="1038643"/>
            <a:ext cx="637009" cy="322076"/>
          </a:xfrm>
          <a:prstGeom prst="rect">
            <a:avLst/>
          </a:prstGeom>
          <a:noFill/>
        </p:spPr>
        <p:txBody>
          <a:bodyPr wrap="square" rtlCol="0">
            <a:spAutoFit/>
          </a:bodyPr>
          <a:lstStyle/>
          <a:p>
            <a:r>
              <a:rPr lang="en-US" sz="1493" b="1" dirty="0"/>
              <a:t>2 500</a:t>
            </a:r>
            <a:endParaRPr lang="en-ZA" sz="1493" b="1" dirty="0"/>
          </a:p>
        </p:txBody>
      </p:sp>
      <p:sp>
        <p:nvSpPr>
          <p:cNvPr id="64" name="TextBox 63">
            <a:extLst>
              <a:ext uri="{FF2B5EF4-FFF2-40B4-BE49-F238E27FC236}">
                <a16:creationId xmlns:a16="http://schemas.microsoft.com/office/drawing/2014/main" xmlns="" id="{6C85564D-EE81-5D81-326E-A6A8B8094977}"/>
              </a:ext>
            </a:extLst>
          </p:cNvPr>
          <p:cNvSpPr txBox="1"/>
          <p:nvPr/>
        </p:nvSpPr>
        <p:spPr>
          <a:xfrm>
            <a:off x="536630" y="5052662"/>
            <a:ext cx="540583" cy="322076"/>
          </a:xfrm>
          <a:prstGeom prst="rect">
            <a:avLst/>
          </a:prstGeom>
          <a:noFill/>
        </p:spPr>
        <p:txBody>
          <a:bodyPr wrap="square" rtlCol="0">
            <a:spAutoFit/>
          </a:bodyPr>
          <a:lstStyle/>
          <a:p>
            <a:r>
              <a:rPr lang="en-US" sz="1493" b="1" dirty="0"/>
              <a:t>300</a:t>
            </a:r>
            <a:endParaRPr lang="en-ZA" sz="1493" b="1" dirty="0"/>
          </a:p>
        </p:txBody>
      </p:sp>
      <p:sp>
        <p:nvSpPr>
          <p:cNvPr id="65" name="Rectangle 64">
            <a:extLst>
              <a:ext uri="{FF2B5EF4-FFF2-40B4-BE49-F238E27FC236}">
                <a16:creationId xmlns:a16="http://schemas.microsoft.com/office/drawing/2014/main" xmlns="" id="{D96FBBDE-F2C6-D7F5-3C5A-5488EDF7CECD}"/>
              </a:ext>
            </a:extLst>
          </p:cNvPr>
          <p:cNvSpPr/>
          <p:nvPr/>
        </p:nvSpPr>
        <p:spPr>
          <a:xfrm>
            <a:off x="1281759" y="4938301"/>
            <a:ext cx="1075319" cy="609398"/>
          </a:xfrm>
          <a:prstGeom prst="rect">
            <a:avLst/>
          </a:prstGeom>
        </p:spPr>
        <p:txBody>
          <a:bodyPr wrap="square">
            <a:spAutoFit/>
          </a:bodyPr>
          <a:lstStyle/>
          <a:p>
            <a:r>
              <a:rPr lang="en-US" sz="1120" b="1" dirty="0">
                <a:latin typeface="Trebuchet MS" pitchFamily="34" charset="0"/>
              </a:rPr>
              <a:t>Access to</a:t>
            </a:r>
          </a:p>
          <a:p>
            <a:r>
              <a:rPr lang="en-US" sz="1120" b="1" dirty="0">
                <a:latin typeface="Trebuchet MS" pitchFamily="34" charset="0"/>
              </a:rPr>
              <a:t>International</a:t>
            </a:r>
          </a:p>
          <a:p>
            <a:r>
              <a:rPr lang="en-US" sz="1120" b="1" dirty="0">
                <a:latin typeface="Trebuchet MS" pitchFamily="34" charset="0"/>
              </a:rPr>
              <a:t>Markets </a:t>
            </a:r>
            <a:endParaRPr lang="en-ZA" sz="1120" dirty="0"/>
          </a:p>
        </p:txBody>
      </p:sp>
      <p:sp>
        <p:nvSpPr>
          <p:cNvPr id="66" name="Rectangle 65">
            <a:extLst>
              <a:ext uri="{FF2B5EF4-FFF2-40B4-BE49-F238E27FC236}">
                <a16:creationId xmlns:a16="http://schemas.microsoft.com/office/drawing/2014/main" xmlns="" id="{88F5AC91-ED72-F647-EA7A-C740717DADEF}"/>
              </a:ext>
            </a:extLst>
          </p:cNvPr>
          <p:cNvSpPr/>
          <p:nvPr/>
        </p:nvSpPr>
        <p:spPr>
          <a:xfrm>
            <a:off x="6789848" y="971436"/>
            <a:ext cx="994183" cy="437043"/>
          </a:xfrm>
          <a:prstGeom prst="rect">
            <a:avLst/>
          </a:prstGeom>
        </p:spPr>
        <p:txBody>
          <a:bodyPr wrap="none">
            <a:spAutoFit/>
          </a:bodyPr>
          <a:lstStyle/>
          <a:p>
            <a:r>
              <a:rPr lang="en-ZA" sz="1120" b="1" dirty="0">
                <a:latin typeface="Trebuchet MS" pitchFamily="34" charset="0"/>
              </a:rPr>
              <a:t>Incubation </a:t>
            </a:r>
          </a:p>
          <a:p>
            <a:r>
              <a:rPr lang="en-ZA" sz="1120" b="1" dirty="0">
                <a:latin typeface="Trebuchet MS" pitchFamily="34" charset="0"/>
              </a:rPr>
              <a:t>Programme </a:t>
            </a:r>
            <a:endParaRPr lang="en-ZA" sz="1120" dirty="0"/>
          </a:p>
        </p:txBody>
      </p:sp>
      <p:sp>
        <p:nvSpPr>
          <p:cNvPr id="67" name="Rectangle 66">
            <a:extLst>
              <a:ext uri="{FF2B5EF4-FFF2-40B4-BE49-F238E27FC236}">
                <a16:creationId xmlns:a16="http://schemas.microsoft.com/office/drawing/2014/main" xmlns="" id="{EBBE5CCA-AEC7-7D86-3182-550AD14D96A1}"/>
              </a:ext>
            </a:extLst>
          </p:cNvPr>
          <p:cNvSpPr/>
          <p:nvPr/>
        </p:nvSpPr>
        <p:spPr>
          <a:xfrm>
            <a:off x="6745661" y="2019113"/>
            <a:ext cx="1122423" cy="437043"/>
          </a:xfrm>
          <a:prstGeom prst="rect">
            <a:avLst/>
          </a:prstGeom>
        </p:spPr>
        <p:txBody>
          <a:bodyPr wrap="none">
            <a:spAutoFit/>
          </a:bodyPr>
          <a:lstStyle/>
          <a:p>
            <a:r>
              <a:rPr lang="en-ZA" sz="1120" b="1" dirty="0">
                <a:latin typeface="Trebuchet MS" pitchFamily="34" charset="0"/>
              </a:rPr>
              <a:t>Productivity </a:t>
            </a:r>
          </a:p>
          <a:p>
            <a:r>
              <a:rPr lang="en-ZA" sz="1120" b="1" dirty="0">
                <a:latin typeface="Trebuchet MS" pitchFamily="34" charset="0"/>
              </a:rPr>
              <a:t>Improvement </a:t>
            </a:r>
            <a:endParaRPr lang="en-ZA" sz="1120" dirty="0"/>
          </a:p>
        </p:txBody>
      </p:sp>
      <p:sp>
        <p:nvSpPr>
          <p:cNvPr id="68" name="TextBox 67">
            <a:extLst>
              <a:ext uri="{FF2B5EF4-FFF2-40B4-BE49-F238E27FC236}">
                <a16:creationId xmlns:a16="http://schemas.microsoft.com/office/drawing/2014/main" xmlns="" id="{6BB7101C-C087-0E61-7D86-F140EE46E373}"/>
              </a:ext>
            </a:extLst>
          </p:cNvPr>
          <p:cNvSpPr txBox="1"/>
          <p:nvPr/>
        </p:nvSpPr>
        <p:spPr>
          <a:xfrm>
            <a:off x="6109971" y="2062743"/>
            <a:ext cx="612669" cy="322076"/>
          </a:xfrm>
          <a:prstGeom prst="rect">
            <a:avLst/>
          </a:prstGeom>
          <a:noFill/>
        </p:spPr>
        <p:txBody>
          <a:bodyPr wrap="square" rtlCol="0">
            <a:spAutoFit/>
          </a:bodyPr>
          <a:lstStyle/>
          <a:p>
            <a:r>
              <a:rPr lang="en-US" sz="1493" b="1" dirty="0"/>
              <a:t>500</a:t>
            </a:r>
            <a:endParaRPr lang="en-ZA" sz="1493" b="1" dirty="0"/>
          </a:p>
        </p:txBody>
      </p:sp>
      <p:sp>
        <p:nvSpPr>
          <p:cNvPr id="69" name="TextBox 68">
            <a:extLst>
              <a:ext uri="{FF2B5EF4-FFF2-40B4-BE49-F238E27FC236}">
                <a16:creationId xmlns:a16="http://schemas.microsoft.com/office/drawing/2014/main" xmlns="" id="{A4FB431E-1374-6207-BCBC-9D2B039248B9}"/>
              </a:ext>
            </a:extLst>
          </p:cNvPr>
          <p:cNvSpPr txBox="1"/>
          <p:nvPr/>
        </p:nvSpPr>
        <p:spPr>
          <a:xfrm>
            <a:off x="8063461" y="2066808"/>
            <a:ext cx="742611" cy="322076"/>
          </a:xfrm>
          <a:prstGeom prst="rect">
            <a:avLst/>
          </a:prstGeom>
          <a:noFill/>
        </p:spPr>
        <p:txBody>
          <a:bodyPr wrap="square" rtlCol="0">
            <a:spAutoFit/>
          </a:bodyPr>
          <a:lstStyle/>
          <a:p>
            <a:r>
              <a:rPr lang="en-US" sz="1493" b="1" dirty="0">
                <a:solidFill>
                  <a:schemeClr val="bg1"/>
                </a:solidFill>
              </a:rPr>
              <a:t>569</a:t>
            </a:r>
            <a:endParaRPr lang="en-ZA" sz="1493" b="1" dirty="0">
              <a:solidFill>
                <a:schemeClr val="bg1"/>
              </a:solidFill>
            </a:endParaRPr>
          </a:p>
        </p:txBody>
      </p:sp>
      <p:sp>
        <p:nvSpPr>
          <p:cNvPr id="70" name="TextBox 69">
            <a:extLst>
              <a:ext uri="{FF2B5EF4-FFF2-40B4-BE49-F238E27FC236}">
                <a16:creationId xmlns:a16="http://schemas.microsoft.com/office/drawing/2014/main" xmlns="" id="{67D5DB28-52D5-AA79-08F7-10F6423D5919}"/>
              </a:ext>
            </a:extLst>
          </p:cNvPr>
          <p:cNvSpPr txBox="1"/>
          <p:nvPr/>
        </p:nvSpPr>
        <p:spPr>
          <a:xfrm>
            <a:off x="8066788" y="4062979"/>
            <a:ext cx="739282" cy="322076"/>
          </a:xfrm>
          <a:prstGeom prst="rect">
            <a:avLst/>
          </a:prstGeom>
          <a:noFill/>
        </p:spPr>
        <p:txBody>
          <a:bodyPr wrap="square" rtlCol="0">
            <a:spAutoFit/>
          </a:bodyPr>
          <a:lstStyle/>
          <a:p>
            <a:r>
              <a:rPr lang="en-US" sz="1493" b="1" dirty="0">
                <a:solidFill>
                  <a:schemeClr val="bg1"/>
                </a:solidFill>
              </a:rPr>
              <a:t>62</a:t>
            </a:r>
            <a:endParaRPr lang="en-ZA" sz="1493" b="1" dirty="0">
              <a:solidFill>
                <a:schemeClr val="bg1"/>
              </a:solidFill>
            </a:endParaRPr>
          </a:p>
        </p:txBody>
      </p:sp>
      <p:sp>
        <p:nvSpPr>
          <p:cNvPr id="71" name="Rectangle 70">
            <a:extLst>
              <a:ext uri="{FF2B5EF4-FFF2-40B4-BE49-F238E27FC236}">
                <a16:creationId xmlns:a16="http://schemas.microsoft.com/office/drawing/2014/main" xmlns="" id="{AB7DD4E4-0B73-45ED-D095-9936C9576B6E}"/>
              </a:ext>
            </a:extLst>
          </p:cNvPr>
          <p:cNvSpPr/>
          <p:nvPr/>
        </p:nvSpPr>
        <p:spPr>
          <a:xfrm>
            <a:off x="6789847" y="4062979"/>
            <a:ext cx="1359668" cy="264688"/>
          </a:xfrm>
          <a:prstGeom prst="rect">
            <a:avLst/>
          </a:prstGeom>
        </p:spPr>
        <p:txBody>
          <a:bodyPr wrap="none">
            <a:spAutoFit/>
          </a:bodyPr>
          <a:lstStyle/>
          <a:p>
            <a:r>
              <a:rPr lang="en-ZA" sz="1120" b="1" dirty="0">
                <a:latin typeface="Trebuchet MS" pitchFamily="34" charset="0"/>
              </a:rPr>
              <a:t>Priority Sectors   </a:t>
            </a:r>
            <a:endParaRPr lang="en-ZA" sz="1120" dirty="0"/>
          </a:p>
        </p:txBody>
      </p:sp>
      <p:sp>
        <p:nvSpPr>
          <p:cNvPr id="72" name="TextBox 71">
            <a:extLst>
              <a:ext uri="{FF2B5EF4-FFF2-40B4-BE49-F238E27FC236}">
                <a16:creationId xmlns:a16="http://schemas.microsoft.com/office/drawing/2014/main" xmlns="" id="{FD60F7BC-CA40-E595-6E0A-BD936339E48F}"/>
              </a:ext>
            </a:extLst>
          </p:cNvPr>
          <p:cNvSpPr txBox="1"/>
          <p:nvPr/>
        </p:nvSpPr>
        <p:spPr>
          <a:xfrm>
            <a:off x="6175688" y="4078967"/>
            <a:ext cx="479745" cy="322076"/>
          </a:xfrm>
          <a:prstGeom prst="rect">
            <a:avLst/>
          </a:prstGeom>
          <a:noFill/>
        </p:spPr>
        <p:txBody>
          <a:bodyPr wrap="square" rtlCol="0">
            <a:spAutoFit/>
          </a:bodyPr>
          <a:lstStyle/>
          <a:p>
            <a:r>
              <a:rPr lang="en-US" sz="1493" b="1" dirty="0"/>
              <a:t>30</a:t>
            </a:r>
            <a:endParaRPr lang="en-ZA" sz="1493" b="1" dirty="0"/>
          </a:p>
        </p:txBody>
      </p:sp>
      <p:sp>
        <p:nvSpPr>
          <p:cNvPr id="73" name="Rectangle 72">
            <a:extLst>
              <a:ext uri="{FF2B5EF4-FFF2-40B4-BE49-F238E27FC236}">
                <a16:creationId xmlns:a16="http://schemas.microsoft.com/office/drawing/2014/main" xmlns="" id="{C108FD3E-6739-C8B2-3CF6-2F85B50205AC}"/>
              </a:ext>
            </a:extLst>
          </p:cNvPr>
          <p:cNvSpPr/>
          <p:nvPr/>
        </p:nvSpPr>
        <p:spPr>
          <a:xfrm>
            <a:off x="6655433" y="4936677"/>
            <a:ext cx="1627369" cy="437043"/>
          </a:xfrm>
          <a:prstGeom prst="rect">
            <a:avLst/>
          </a:prstGeom>
        </p:spPr>
        <p:txBody>
          <a:bodyPr wrap="square">
            <a:spAutoFit/>
          </a:bodyPr>
          <a:lstStyle/>
          <a:p>
            <a:r>
              <a:rPr lang="en-ZA" sz="1120" b="1" dirty="0">
                <a:latin typeface="Trebuchet MS" pitchFamily="34" charset="0"/>
              </a:rPr>
              <a:t>Training, Mentorship </a:t>
            </a:r>
          </a:p>
          <a:p>
            <a:r>
              <a:rPr lang="en-ZA" sz="1120" b="1" dirty="0">
                <a:latin typeface="Trebuchet MS" pitchFamily="34" charset="0"/>
              </a:rPr>
              <a:t> &amp; Coaching </a:t>
            </a:r>
            <a:endParaRPr lang="en-ZA" sz="1120" dirty="0"/>
          </a:p>
        </p:txBody>
      </p:sp>
      <p:sp>
        <p:nvSpPr>
          <p:cNvPr id="74" name="TextBox 73">
            <a:extLst>
              <a:ext uri="{FF2B5EF4-FFF2-40B4-BE49-F238E27FC236}">
                <a16:creationId xmlns:a16="http://schemas.microsoft.com/office/drawing/2014/main" xmlns="" id="{4F22F7A5-4F44-BD73-992A-C03C20F067BE}"/>
              </a:ext>
            </a:extLst>
          </p:cNvPr>
          <p:cNvSpPr txBox="1"/>
          <p:nvPr/>
        </p:nvSpPr>
        <p:spPr>
          <a:xfrm>
            <a:off x="6085631" y="5003883"/>
            <a:ext cx="637009" cy="322076"/>
          </a:xfrm>
          <a:prstGeom prst="rect">
            <a:avLst/>
          </a:prstGeom>
          <a:noFill/>
        </p:spPr>
        <p:txBody>
          <a:bodyPr wrap="square" rtlCol="0">
            <a:spAutoFit/>
          </a:bodyPr>
          <a:lstStyle/>
          <a:p>
            <a:r>
              <a:rPr lang="en-US" sz="1493" b="1" dirty="0"/>
              <a:t>6 000</a:t>
            </a:r>
            <a:endParaRPr lang="en-ZA" sz="1493" b="1" dirty="0"/>
          </a:p>
        </p:txBody>
      </p:sp>
      <p:sp>
        <p:nvSpPr>
          <p:cNvPr id="75" name="TextBox 74">
            <a:extLst>
              <a:ext uri="{FF2B5EF4-FFF2-40B4-BE49-F238E27FC236}">
                <a16:creationId xmlns:a16="http://schemas.microsoft.com/office/drawing/2014/main" xmlns="" id="{5CB93593-B705-390B-7408-A55689CBB085}"/>
              </a:ext>
            </a:extLst>
          </p:cNvPr>
          <p:cNvSpPr txBox="1"/>
          <p:nvPr/>
        </p:nvSpPr>
        <p:spPr>
          <a:xfrm>
            <a:off x="8066788" y="5003883"/>
            <a:ext cx="739282" cy="322076"/>
          </a:xfrm>
          <a:prstGeom prst="rect">
            <a:avLst/>
          </a:prstGeom>
          <a:noFill/>
        </p:spPr>
        <p:txBody>
          <a:bodyPr wrap="square" rtlCol="0">
            <a:spAutoFit/>
          </a:bodyPr>
          <a:lstStyle/>
          <a:p>
            <a:r>
              <a:rPr lang="en-US" sz="1493" b="1" dirty="0">
                <a:solidFill>
                  <a:schemeClr val="bg1"/>
                </a:solidFill>
              </a:rPr>
              <a:t>6 884</a:t>
            </a:r>
            <a:endParaRPr lang="en-ZA" sz="1493" b="1" dirty="0">
              <a:solidFill>
                <a:schemeClr val="bg1"/>
              </a:solidFill>
            </a:endParaRPr>
          </a:p>
        </p:txBody>
      </p:sp>
      <p:sp>
        <p:nvSpPr>
          <p:cNvPr id="76" name="TextBox 75">
            <a:extLst>
              <a:ext uri="{FF2B5EF4-FFF2-40B4-BE49-F238E27FC236}">
                <a16:creationId xmlns:a16="http://schemas.microsoft.com/office/drawing/2014/main" xmlns="" id="{D85ADFE4-46EE-3934-2728-714B8E0B6D1F}"/>
              </a:ext>
            </a:extLst>
          </p:cNvPr>
          <p:cNvSpPr txBox="1"/>
          <p:nvPr/>
        </p:nvSpPr>
        <p:spPr>
          <a:xfrm>
            <a:off x="2332205" y="3034845"/>
            <a:ext cx="777677" cy="322076"/>
          </a:xfrm>
          <a:prstGeom prst="rect">
            <a:avLst/>
          </a:prstGeom>
          <a:noFill/>
        </p:spPr>
        <p:txBody>
          <a:bodyPr wrap="square" rtlCol="0">
            <a:spAutoFit/>
          </a:bodyPr>
          <a:lstStyle/>
          <a:p>
            <a:pPr algn="ctr"/>
            <a:r>
              <a:rPr lang="en-ZA" sz="1493" b="1" dirty="0">
                <a:solidFill>
                  <a:schemeClr val="bg1"/>
                </a:solidFill>
              </a:rPr>
              <a:t>34</a:t>
            </a:r>
          </a:p>
        </p:txBody>
      </p:sp>
      <p:pic>
        <p:nvPicPr>
          <p:cNvPr id="77" name="Picture 76" descr="Diagram&#10;&#10;Description automatically generated">
            <a:extLst>
              <a:ext uri="{FF2B5EF4-FFF2-40B4-BE49-F238E27FC236}">
                <a16:creationId xmlns:a16="http://schemas.microsoft.com/office/drawing/2014/main" xmlns="" id="{058C82A4-54D3-A9DD-F1E2-49BBFD4B3463}"/>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90442" t="3750" r="1212" b="81172"/>
          <a:stretch/>
        </p:blipFill>
        <p:spPr>
          <a:xfrm>
            <a:off x="2353346" y="4792379"/>
            <a:ext cx="765168" cy="785493"/>
          </a:xfrm>
          <a:prstGeom prst="rect">
            <a:avLst/>
          </a:prstGeom>
        </p:spPr>
      </p:pic>
      <p:sp>
        <p:nvSpPr>
          <p:cNvPr id="78" name="TextBox 77">
            <a:extLst>
              <a:ext uri="{FF2B5EF4-FFF2-40B4-BE49-F238E27FC236}">
                <a16:creationId xmlns:a16="http://schemas.microsoft.com/office/drawing/2014/main" xmlns="" id="{F80294EF-B726-7C2D-61B8-F8DB56A6AD28}"/>
              </a:ext>
            </a:extLst>
          </p:cNvPr>
          <p:cNvSpPr txBox="1"/>
          <p:nvPr/>
        </p:nvSpPr>
        <p:spPr>
          <a:xfrm>
            <a:off x="2405878" y="5023937"/>
            <a:ext cx="707140" cy="322076"/>
          </a:xfrm>
          <a:prstGeom prst="rect">
            <a:avLst/>
          </a:prstGeom>
          <a:noFill/>
        </p:spPr>
        <p:txBody>
          <a:bodyPr wrap="square" rtlCol="0">
            <a:spAutoFit/>
          </a:bodyPr>
          <a:lstStyle/>
          <a:p>
            <a:r>
              <a:rPr lang="en-US" sz="1493" b="1" dirty="0">
                <a:solidFill>
                  <a:schemeClr val="bg1"/>
                </a:solidFill>
              </a:rPr>
              <a:t>457</a:t>
            </a:r>
            <a:endParaRPr lang="en-ZA" sz="1493" b="1" dirty="0">
              <a:solidFill>
                <a:schemeClr val="bg1"/>
              </a:solidFill>
            </a:endParaRPr>
          </a:p>
        </p:txBody>
      </p:sp>
    </p:spTree>
    <p:extLst>
      <p:ext uri="{BB962C8B-B14F-4D97-AF65-F5344CB8AC3E}">
        <p14:creationId xmlns:p14="http://schemas.microsoft.com/office/powerpoint/2010/main" xmlns="" val="26159912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1962356" y="51375"/>
            <a:ext cx="48965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Performance Overview </a:t>
            </a:r>
          </a:p>
        </p:txBody>
      </p:sp>
      <p:grpSp>
        <p:nvGrpSpPr>
          <p:cNvPr id="2" name="Group 1">
            <a:extLst>
              <a:ext uri="{FF2B5EF4-FFF2-40B4-BE49-F238E27FC236}">
                <a16:creationId xmlns:a16="http://schemas.microsoft.com/office/drawing/2014/main" xmlns="" id="{41B55CB7-3A66-5AC1-22FF-AADF7D4D34FA}"/>
              </a:ext>
              <a:ext uri="{C183D7F6-B498-43B3-948B-1728B52AA6E4}">
                <adec:decorative xmlns:adec="http://schemas.microsoft.com/office/drawing/2017/decorative" xmlns="" val="1"/>
              </a:ext>
            </a:extLst>
          </p:cNvPr>
          <p:cNvGrpSpPr/>
          <p:nvPr/>
        </p:nvGrpSpPr>
        <p:grpSpPr>
          <a:xfrm>
            <a:off x="59009" y="1088171"/>
            <a:ext cx="2836591" cy="2334557"/>
            <a:chOff x="343695" y="1626419"/>
            <a:chExt cx="3432996" cy="2309910"/>
          </a:xfrm>
          <a:effectLst>
            <a:outerShdw blurRad="50800" dist="38100" dir="5400000" algn="t" rotWithShape="0">
              <a:prstClr val="black">
                <a:alpha val="20000"/>
              </a:prstClr>
            </a:outerShdw>
          </a:effectLst>
        </p:grpSpPr>
        <p:sp>
          <p:nvSpPr>
            <p:cNvPr id="3" name="Rectangle 2">
              <a:extLst>
                <a:ext uri="{FF2B5EF4-FFF2-40B4-BE49-F238E27FC236}">
                  <a16:creationId xmlns:a16="http://schemas.microsoft.com/office/drawing/2014/main" xmlns="" id="{6B6CDC47-24FD-3A0A-B961-E647570177F9}"/>
                </a:ext>
              </a:extLst>
            </p:cNvPr>
            <p:cNvSpPr/>
            <p:nvPr/>
          </p:nvSpPr>
          <p:spPr>
            <a:xfrm>
              <a:off x="343695" y="1626419"/>
              <a:ext cx="3419021" cy="17954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20"/>
                </a:spcBef>
                <a:defRPr/>
              </a:pPr>
              <a:endParaRPr lang="en-US" sz="1680" b="1" dirty="0">
                <a:solidFill>
                  <a:sysClr val="windowText" lastClr="000000"/>
                </a:solidFill>
                <a:latin typeface="Calibri Light" panose="020F0302020204030204"/>
              </a:endParaRPr>
            </a:p>
            <a:p>
              <a:pPr algn="ctr">
                <a:spcBef>
                  <a:spcPts val="420"/>
                </a:spcBef>
                <a:defRPr/>
              </a:pPr>
              <a:endParaRPr lang="en-US" sz="1680" b="1" dirty="0">
                <a:solidFill>
                  <a:sysClr val="windowText" lastClr="000000"/>
                </a:solidFill>
                <a:latin typeface="Calibri Light" panose="020F0302020204030204"/>
              </a:endParaRPr>
            </a:p>
            <a:p>
              <a:pPr algn="ctr">
                <a:spcBef>
                  <a:spcPts val="420"/>
                </a:spcBef>
                <a:defRPr/>
              </a:pPr>
              <a:endParaRPr lang="en-US" sz="1680" b="1" dirty="0">
                <a:solidFill>
                  <a:sysClr val="windowText" lastClr="000000"/>
                </a:solidFill>
                <a:latin typeface="Calibri Light" panose="020F0302020204030204"/>
              </a:endParaRPr>
            </a:p>
            <a:p>
              <a:pPr algn="ctr">
                <a:spcBef>
                  <a:spcPts val="420"/>
                </a:spcBef>
                <a:defRPr/>
              </a:pPr>
              <a:r>
                <a:rPr lang="en-US" sz="1680" b="1" dirty="0">
                  <a:solidFill>
                    <a:sysClr val="windowText" lastClr="000000"/>
                  </a:solidFill>
                  <a:latin typeface="Calibri Light" panose="020F0302020204030204"/>
                </a:rPr>
                <a:t>Jobs Created &amp; Sustained </a:t>
              </a:r>
            </a:p>
          </p:txBody>
        </p:sp>
        <p:sp>
          <p:nvSpPr>
            <p:cNvPr id="4" name="Rectangle 3">
              <a:extLst>
                <a:ext uri="{FF2B5EF4-FFF2-40B4-BE49-F238E27FC236}">
                  <a16:creationId xmlns:a16="http://schemas.microsoft.com/office/drawing/2014/main" xmlns="" id="{A2F80E9A-D9A3-5484-569A-9565EAECBA95}"/>
                </a:ext>
              </a:extLst>
            </p:cNvPr>
            <p:cNvSpPr/>
            <p:nvPr/>
          </p:nvSpPr>
          <p:spPr>
            <a:xfrm>
              <a:off x="357669" y="3517230"/>
              <a:ext cx="3419022" cy="4191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867" b="1" dirty="0">
                  <a:solidFill>
                    <a:prstClr val="black">
                      <a:lumMod val="75000"/>
                      <a:lumOff val="25000"/>
                    </a:prstClr>
                  </a:solidFill>
                  <a:latin typeface="Calibri" panose="020F0502020204030204"/>
                </a:rPr>
                <a:t>6 910</a:t>
              </a:r>
            </a:p>
          </p:txBody>
        </p:sp>
      </p:grpSp>
      <p:sp>
        <p:nvSpPr>
          <p:cNvPr id="11" name="Rectangle 10">
            <a:extLst>
              <a:ext uri="{FF2B5EF4-FFF2-40B4-BE49-F238E27FC236}">
                <a16:creationId xmlns:a16="http://schemas.microsoft.com/office/drawing/2014/main" xmlns="" id="{AAF96EDA-C132-AEDC-49A1-A22EC6161EB4}"/>
              </a:ext>
            </a:extLst>
          </p:cNvPr>
          <p:cNvSpPr/>
          <p:nvPr/>
        </p:nvSpPr>
        <p:spPr>
          <a:xfrm>
            <a:off x="6542093" y="1111392"/>
            <a:ext cx="2515095" cy="973459"/>
          </a:xfrm>
          <a:prstGeom prst="rect">
            <a:avLst/>
          </a:prstGeom>
          <a:solidFill>
            <a:srgbClr val="F8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20"/>
              </a:spcBef>
              <a:defRPr/>
            </a:pPr>
            <a:endParaRPr lang="en-US" sz="168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xmlns="" id="{96B95BD2-12C3-1924-A648-0C17472C9EC9}"/>
              </a:ext>
            </a:extLst>
          </p:cNvPr>
          <p:cNvSpPr/>
          <p:nvPr/>
        </p:nvSpPr>
        <p:spPr>
          <a:xfrm>
            <a:off x="6542093" y="2745716"/>
            <a:ext cx="2515095" cy="277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93" b="1" dirty="0">
                <a:solidFill>
                  <a:prstClr val="black"/>
                </a:solidFill>
                <a:latin typeface="Calibri" panose="020F0502020204030204"/>
              </a:rPr>
              <a:t>Seda Access Points - 58</a:t>
            </a:r>
          </a:p>
        </p:txBody>
      </p:sp>
      <p:sp>
        <p:nvSpPr>
          <p:cNvPr id="13" name="Rectangle 12">
            <a:extLst>
              <a:ext uri="{FF2B5EF4-FFF2-40B4-BE49-F238E27FC236}">
                <a16:creationId xmlns:a16="http://schemas.microsoft.com/office/drawing/2014/main" xmlns="" id="{0918305E-03CD-3FB7-383E-D17652019AAA}"/>
              </a:ext>
            </a:extLst>
          </p:cNvPr>
          <p:cNvSpPr/>
          <p:nvPr/>
        </p:nvSpPr>
        <p:spPr>
          <a:xfrm>
            <a:off x="6542091" y="2420243"/>
            <a:ext cx="2515522" cy="2778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20"/>
              </a:spcBef>
              <a:defRPr/>
            </a:pPr>
            <a:r>
              <a:rPr lang="en-US" sz="1493" b="1" dirty="0">
                <a:solidFill>
                  <a:sysClr val="windowText" lastClr="000000"/>
                </a:solidFill>
                <a:latin typeface="Calibri" panose="020F0502020204030204"/>
              </a:rPr>
              <a:t>Incubation Centres  - 110</a:t>
            </a:r>
          </a:p>
        </p:txBody>
      </p:sp>
      <p:sp>
        <p:nvSpPr>
          <p:cNvPr id="14" name="Rectangle 13">
            <a:extLst>
              <a:ext uri="{FF2B5EF4-FFF2-40B4-BE49-F238E27FC236}">
                <a16:creationId xmlns:a16="http://schemas.microsoft.com/office/drawing/2014/main" xmlns="" id="{11BBD465-3D79-0CCC-B226-6E5875AC3F0B}"/>
              </a:ext>
            </a:extLst>
          </p:cNvPr>
          <p:cNvSpPr/>
          <p:nvPr/>
        </p:nvSpPr>
        <p:spPr>
          <a:xfrm>
            <a:off x="6542093" y="2099363"/>
            <a:ext cx="2515095" cy="27965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20"/>
              </a:spcBef>
              <a:defRPr/>
            </a:pPr>
            <a:r>
              <a:rPr lang="en-US" sz="1493" b="1" dirty="0">
                <a:solidFill>
                  <a:sysClr val="windowText" lastClr="000000"/>
                </a:solidFill>
                <a:latin typeface="Calibri" panose="020F0502020204030204"/>
              </a:rPr>
              <a:t>Seda Branches - 53 </a:t>
            </a:r>
          </a:p>
        </p:txBody>
      </p:sp>
      <p:pic>
        <p:nvPicPr>
          <p:cNvPr id="15" name="Picture 14">
            <a:extLst>
              <a:ext uri="{FF2B5EF4-FFF2-40B4-BE49-F238E27FC236}">
                <a16:creationId xmlns:a16="http://schemas.microsoft.com/office/drawing/2014/main" xmlns="" id="{FD191493-4802-4E74-249E-F0F248AE620D}"/>
              </a:ext>
            </a:extLst>
          </p:cNvPr>
          <p:cNvPicPr/>
          <p:nvPr/>
        </p:nvPicPr>
        <p:blipFill rotWithShape="1">
          <a:blip r:embed="rId3" cstate="print"/>
          <a:srcRect t="13091" r="81099" b="60494"/>
          <a:stretch/>
        </p:blipFill>
        <p:spPr bwMode="auto">
          <a:xfrm>
            <a:off x="767369" y="1289309"/>
            <a:ext cx="1429941" cy="842858"/>
          </a:xfrm>
          <a:prstGeom prst="rect">
            <a:avLst/>
          </a:prstGeom>
          <a:ln>
            <a:noFill/>
          </a:ln>
          <a:extLst>
            <a:ext uri="{53640926-AAD7-44D8-BBD7-CCE9431645EC}">
              <a14:shadowObscured xmlns:a14="http://schemas.microsoft.com/office/drawing/2010/main" xmlns=""/>
            </a:ext>
          </a:extLst>
        </p:spPr>
      </p:pic>
      <p:pic>
        <p:nvPicPr>
          <p:cNvPr id="17" name="Picture 16">
            <a:extLst>
              <a:ext uri="{FF2B5EF4-FFF2-40B4-BE49-F238E27FC236}">
                <a16:creationId xmlns:a16="http://schemas.microsoft.com/office/drawing/2014/main" xmlns="" id="{5CE2B92C-3ABD-AFCB-5EC8-8600BDAD278B}"/>
              </a:ext>
            </a:extLst>
          </p:cNvPr>
          <p:cNvPicPr/>
          <p:nvPr/>
        </p:nvPicPr>
        <p:blipFill rotWithShape="1">
          <a:blip r:embed="rId4" cstate="print"/>
          <a:srcRect l="39159" t="38184" r="38990" b="17961"/>
          <a:stretch/>
        </p:blipFill>
        <p:spPr bwMode="auto">
          <a:xfrm>
            <a:off x="7410539" y="1240233"/>
            <a:ext cx="778201" cy="780819"/>
          </a:xfrm>
          <a:prstGeom prst="rect">
            <a:avLst/>
          </a:prstGeom>
          <a:ln>
            <a:noFill/>
          </a:ln>
          <a:extLst>
            <a:ext uri="{53640926-AAD7-44D8-BBD7-CCE9431645EC}">
              <a14:shadowObscured xmlns:a14="http://schemas.microsoft.com/office/drawing/2010/main" xmlns=""/>
            </a:ext>
          </a:extLst>
        </p:spPr>
      </p:pic>
      <p:sp>
        <p:nvSpPr>
          <p:cNvPr id="18" name="Rectangle 17">
            <a:extLst>
              <a:ext uri="{FF2B5EF4-FFF2-40B4-BE49-F238E27FC236}">
                <a16:creationId xmlns:a16="http://schemas.microsoft.com/office/drawing/2014/main" xmlns="" id="{87A97B45-26A8-11B2-2740-0547822804FF}"/>
              </a:ext>
            </a:extLst>
          </p:cNvPr>
          <p:cNvSpPr/>
          <p:nvPr/>
        </p:nvSpPr>
        <p:spPr>
          <a:xfrm>
            <a:off x="6552705" y="3078136"/>
            <a:ext cx="2515095" cy="350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93" b="1" dirty="0">
                <a:solidFill>
                  <a:prstClr val="black"/>
                </a:solidFill>
                <a:latin typeface="Calibri" panose="020F0502020204030204"/>
              </a:rPr>
              <a:t>Seda Colocation Points - 57</a:t>
            </a:r>
          </a:p>
        </p:txBody>
      </p:sp>
      <p:sp>
        <p:nvSpPr>
          <p:cNvPr id="23" name="Rectangle 22">
            <a:extLst>
              <a:ext uri="{FF2B5EF4-FFF2-40B4-BE49-F238E27FC236}">
                <a16:creationId xmlns:a16="http://schemas.microsoft.com/office/drawing/2014/main" xmlns="" id="{9D4D244E-1041-0BA6-2099-E0553E1094A4}"/>
              </a:ext>
            </a:extLst>
          </p:cNvPr>
          <p:cNvSpPr/>
          <p:nvPr/>
        </p:nvSpPr>
        <p:spPr>
          <a:xfrm>
            <a:off x="4588565" y="3809045"/>
            <a:ext cx="4483000" cy="2896555"/>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25" name="Chart 24">
            <a:extLst>
              <a:ext uri="{FF2B5EF4-FFF2-40B4-BE49-F238E27FC236}">
                <a16:creationId xmlns:a16="http://schemas.microsoft.com/office/drawing/2014/main" xmlns="" id="{BCDE12F3-D6B3-EF82-7A8E-9243AAABF103}"/>
              </a:ext>
            </a:extLst>
          </p:cNvPr>
          <p:cNvGraphicFramePr>
            <a:graphicFrameLocks/>
          </p:cNvGraphicFramePr>
          <p:nvPr>
            <p:extLst>
              <p:ext uri="{D42A27DB-BD31-4B8C-83A1-F6EECF244321}">
                <p14:modId xmlns:p14="http://schemas.microsoft.com/office/powerpoint/2010/main" xmlns="" val="2483180148"/>
              </p:ext>
            </p:extLst>
          </p:nvPr>
        </p:nvGraphicFramePr>
        <p:xfrm>
          <a:off x="45899" y="3809045"/>
          <a:ext cx="4297501" cy="28965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xmlns="" id="{DDC76A42-3B9B-45C6-D823-9A43762F9811}"/>
              </a:ext>
            </a:extLst>
          </p:cNvPr>
          <p:cNvGraphicFramePr>
            <a:graphicFrameLocks/>
          </p:cNvGraphicFramePr>
          <p:nvPr>
            <p:extLst>
              <p:ext uri="{D42A27DB-BD31-4B8C-83A1-F6EECF244321}">
                <p14:modId xmlns:p14="http://schemas.microsoft.com/office/powerpoint/2010/main" xmlns="" val="1345221808"/>
              </p:ext>
            </p:extLst>
          </p:nvPr>
        </p:nvGraphicFramePr>
        <p:xfrm>
          <a:off x="2976168" y="1094443"/>
          <a:ext cx="3500832" cy="23345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xmlns="" id="{23A52F97-2543-2B58-01DF-FB555A995097}"/>
              </a:ext>
            </a:extLst>
          </p:cNvPr>
          <p:cNvGraphicFramePr>
            <a:graphicFrameLocks/>
          </p:cNvGraphicFramePr>
          <p:nvPr>
            <p:extLst>
              <p:ext uri="{D42A27DB-BD31-4B8C-83A1-F6EECF244321}">
                <p14:modId xmlns:p14="http://schemas.microsoft.com/office/powerpoint/2010/main" xmlns="" val="3855580212"/>
              </p:ext>
            </p:extLst>
          </p:nvPr>
        </p:nvGraphicFramePr>
        <p:xfrm>
          <a:off x="4588565" y="4128118"/>
          <a:ext cx="4526101" cy="250806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35849397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513704" y="51375"/>
            <a:ext cx="82421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Seda Quarter 4 Performance Comparison </a:t>
            </a:r>
          </a:p>
        </p:txBody>
      </p:sp>
      <p:graphicFrame>
        <p:nvGraphicFramePr>
          <p:cNvPr id="2" name="Chart 1">
            <a:extLst>
              <a:ext uri="{FF2B5EF4-FFF2-40B4-BE49-F238E27FC236}">
                <a16:creationId xmlns:a16="http://schemas.microsoft.com/office/drawing/2014/main" xmlns="" id="{44836620-25B1-0C28-1155-D07629D0B181}"/>
              </a:ext>
            </a:extLst>
          </p:cNvPr>
          <p:cNvGraphicFramePr/>
          <p:nvPr>
            <p:extLst>
              <p:ext uri="{D42A27DB-BD31-4B8C-83A1-F6EECF244321}">
                <p14:modId xmlns:p14="http://schemas.microsoft.com/office/powerpoint/2010/main" xmlns="" val="1752789085"/>
              </p:ext>
            </p:extLst>
          </p:nvPr>
        </p:nvGraphicFramePr>
        <p:xfrm>
          <a:off x="304800" y="1066801"/>
          <a:ext cx="8610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0526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3. PERFORMANCE INFORMATION </a:t>
            </a:r>
          </a:p>
        </p:txBody>
      </p:sp>
    </p:spTree>
    <p:extLst>
      <p:ext uri="{BB962C8B-B14F-4D97-AF65-F5344CB8AC3E}">
        <p14:creationId xmlns:p14="http://schemas.microsoft.com/office/powerpoint/2010/main" xmlns="" val="1394038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26BB5EA8EC44883AB98C37EE3F632" ma:contentTypeVersion="14" ma:contentTypeDescription="Create a new document." ma:contentTypeScope="" ma:versionID="afb3ed85208dce737a798a655a85cd57">
  <xsd:schema xmlns:xsd="http://www.w3.org/2001/XMLSchema" xmlns:xs="http://www.w3.org/2001/XMLSchema" xmlns:p="http://schemas.microsoft.com/office/2006/metadata/properties" xmlns:ns3="d581be26-c77a-4aa9-839d-ad4eed9bb02c" xmlns:ns4="ccfa7066-f973-4b40-8b86-6c594423f891" targetNamespace="http://schemas.microsoft.com/office/2006/metadata/properties" ma:root="true" ma:fieldsID="2fbca2522172d6bd5eebb68bc20ad0a8" ns3:_="" ns4:_="">
    <xsd:import namespace="d581be26-c77a-4aa9-839d-ad4eed9bb02c"/>
    <xsd:import namespace="ccfa7066-f973-4b40-8b86-6c594423f89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1be26-c77a-4aa9-839d-ad4eed9bb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fa7066-f973-4b40-8b86-6c594423f8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581be26-c77a-4aa9-839d-ad4eed9bb0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109E0-B31A-415B-99D9-952A4A211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1be26-c77a-4aa9-839d-ad4eed9bb02c"/>
    <ds:schemaRef ds:uri="ccfa7066-f973-4b40-8b86-6c594423f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B97591-A95E-4195-A2BC-3D280B2D1B42}">
  <ds:schemaRefs>
    <ds:schemaRef ds:uri="http://purl.org/dc/terms/"/>
    <ds:schemaRef ds:uri="http://purl.org/dc/elements/1.1/"/>
    <ds:schemaRef ds:uri="http://www.w3.org/XML/1998/namespace"/>
    <ds:schemaRef ds:uri="http://schemas.microsoft.com/office/2006/documentManagement/types"/>
    <ds:schemaRef ds:uri="ccfa7066-f973-4b40-8b86-6c594423f891"/>
    <ds:schemaRef ds:uri="d581be26-c77a-4aa9-839d-ad4eed9bb02c"/>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7B018F3-5EC2-4CFC-98F5-E32BE8FF1C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4028</TotalTime>
  <Words>4718</Words>
  <Application>Microsoft Office PowerPoint</Application>
  <PresentationFormat>On-screen Show (4:3)</PresentationFormat>
  <Paragraphs>738</Paragraphs>
  <Slides>34</Slides>
  <Notes>25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Tintswalo Hlongwane-NO</dc:creator>
  <cp:lastModifiedBy>USER</cp:lastModifiedBy>
  <cp:revision>95</cp:revision>
  <cp:lastPrinted>2021-04-07T21:18:07Z</cp:lastPrinted>
  <dcterms:created xsi:type="dcterms:W3CDTF">2021-04-07T19:18:07Z</dcterms:created>
  <dcterms:modified xsi:type="dcterms:W3CDTF">2023-06-01T12:30:43Z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0x01010015D26BB5EA8EC44883AB98C37EE3F632</vt:lpwstr>
  </property>
</Properties>
</file>