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71" r:id="rId2"/>
    <p:sldMasterId id="2147483781" r:id="rId3"/>
    <p:sldMasterId id="2147483786" r:id="rId4"/>
  </p:sldMasterIdLst>
  <p:notesMasterIdLst>
    <p:notesMasterId r:id="rId47"/>
  </p:notesMasterIdLst>
  <p:handoutMasterIdLst>
    <p:handoutMasterId r:id="rId48"/>
  </p:handoutMasterIdLst>
  <p:sldIdLst>
    <p:sldId id="256" r:id="rId5"/>
    <p:sldId id="397" r:id="rId6"/>
    <p:sldId id="398" r:id="rId7"/>
    <p:sldId id="399" r:id="rId8"/>
    <p:sldId id="400" r:id="rId9"/>
    <p:sldId id="401" r:id="rId10"/>
    <p:sldId id="402" r:id="rId11"/>
    <p:sldId id="372" r:id="rId12"/>
    <p:sldId id="612" r:id="rId13"/>
    <p:sldId id="613" r:id="rId14"/>
    <p:sldId id="381" r:id="rId15"/>
    <p:sldId id="405" r:id="rId16"/>
    <p:sldId id="614" r:id="rId17"/>
    <p:sldId id="615" r:id="rId18"/>
    <p:sldId id="616" r:id="rId19"/>
    <p:sldId id="617" r:id="rId20"/>
    <p:sldId id="618" r:id="rId21"/>
    <p:sldId id="619" r:id="rId22"/>
    <p:sldId id="620" r:id="rId23"/>
    <p:sldId id="621" r:id="rId24"/>
    <p:sldId id="622" r:id="rId25"/>
    <p:sldId id="623" r:id="rId26"/>
    <p:sldId id="624" r:id="rId27"/>
    <p:sldId id="625" r:id="rId28"/>
    <p:sldId id="626" r:id="rId29"/>
    <p:sldId id="428" r:id="rId30"/>
    <p:sldId id="628" r:id="rId31"/>
    <p:sldId id="629" r:id="rId32"/>
    <p:sldId id="630" r:id="rId33"/>
    <p:sldId id="269" r:id="rId34"/>
    <p:sldId id="391" r:id="rId35"/>
    <p:sldId id="558" r:id="rId36"/>
    <p:sldId id="564" r:id="rId37"/>
    <p:sldId id="477" r:id="rId38"/>
    <p:sldId id="607" r:id="rId39"/>
    <p:sldId id="608" r:id="rId40"/>
    <p:sldId id="631" r:id="rId41"/>
    <p:sldId id="633" r:id="rId42"/>
    <p:sldId id="340" r:id="rId43"/>
    <p:sldId id="634" r:id="rId44"/>
    <p:sldId id="611" r:id="rId45"/>
    <p:sldId id="430" r:id="rId46"/>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16"/>
    <a:srgbClr val="00592B"/>
    <a:srgbClr val="CFB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1"/>
  </p:normalViewPr>
  <p:slideViewPr>
    <p:cSldViewPr snapToObjects="1">
      <p:cViewPr varScale="1">
        <p:scale>
          <a:sx n="83" d="100"/>
          <a:sy n="83" d="100"/>
        </p:scale>
        <p:origin x="60" y="96"/>
      </p:cViewPr>
      <p:guideLst>
        <p:guide orient="horz" pos="2160"/>
        <p:guide pos="2880"/>
      </p:guideLst>
    </p:cSldViewPr>
  </p:slideViewPr>
  <p:notesTextViewPr>
    <p:cViewPr>
      <p:scale>
        <a:sx n="100" d="100"/>
        <a:sy n="100" d="100"/>
      </p:scale>
      <p:origin x="0" y="0"/>
    </p:cViewPr>
  </p:notesTextViewPr>
  <p:notesViewPr>
    <p:cSldViewPr snapToObjects="1">
      <p:cViewPr varScale="1">
        <p:scale>
          <a:sx n="170" d="100"/>
          <a:sy n="170" d="100"/>
        </p:scale>
        <p:origin x="53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D90-4264-B256-DDF3E925683D}"/>
              </c:ext>
            </c:extLst>
          </c:dPt>
          <c:dPt>
            <c:idx val="1"/>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D90-4264-B256-DDF3E925683D}"/>
              </c:ext>
            </c:extLst>
          </c:dPt>
          <c:dPt>
            <c:idx val="2"/>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D90-4264-B256-DDF3E925683D}"/>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(BUDGET!$N$3,BUDGET!$O$3,BUDGET!$P$3)</c:f>
              <c:strCache>
                <c:ptCount val="3"/>
                <c:pt idx="0">
                  <c:v> Achieved (%)</c:v>
                </c:pt>
                <c:pt idx="1">
                  <c:v>Partially Achieved (%)</c:v>
                </c:pt>
                <c:pt idx="2">
                  <c:v>Not Achieved (%)</c:v>
                </c:pt>
              </c:strCache>
            </c:strRef>
          </c:cat>
          <c:val>
            <c:numRef>
              <c:f>(BUDGET!$N$22,BUDGET!$O$22,BUDGET!$P$22)</c:f>
              <c:numCache>
                <c:formatCode>0</c:formatCode>
                <c:ptCount val="3"/>
                <c:pt idx="0">
                  <c:v>72.5</c:v>
                </c:pt>
                <c:pt idx="1">
                  <c:v>25</c:v>
                </c:pt>
                <c:pt idx="2">
                  <c:v>2.5</c:v>
                </c:pt>
              </c:numCache>
            </c:numRef>
          </c:val>
          <c:extLst>
            <c:ext xmlns:c16="http://schemas.microsoft.com/office/drawing/2014/chart" uri="{C3380CC4-5D6E-409C-BE32-E72D297353CC}">
              <c16:uniqueId val="{00000006-7D90-4264-B256-DDF3E925683D}"/>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BUDGET!$G$27</c:f>
              <c:strCache>
                <c:ptCount val="1"/>
                <c:pt idx="0">
                  <c:v>Approved</c:v>
                </c:pt>
              </c:strCache>
            </c:strRef>
          </c:tx>
          <c:spPr>
            <a:solidFill>
              <a:schemeClr val="bg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BUDGET!$F$28:$F$33</c:f>
              <c:strCache>
                <c:ptCount val="6"/>
                <c:pt idx="0">
                  <c:v>Programme 1</c:v>
                </c:pt>
                <c:pt idx="1">
                  <c:v>Programme 2</c:v>
                </c:pt>
                <c:pt idx="2">
                  <c:v>Programme 3</c:v>
                </c:pt>
                <c:pt idx="3">
                  <c:v>Programme 4</c:v>
                </c:pt>
                <c:pt idx="4">
                  <c:v>Programme 5</c:v>
                </c:pt>
                <c:pt idx="5">
                  <c:v>DHS</c:v>
                </c:pt>
              </c:strCache>
            </c:strRef>
          </c:cat>
          <c:val>
            <c:numRef>
              <c:f>BUDGET!$G$28:$G$33</c:f>
              <c:numCache>
                <c:formatCode>General</c:formatCode>
                <c:ptCount val="6"/>
                <c:pt idx="0">
                  <c:v>12</c:v>
                </c:pt>
                <c:pt idx="1">
                  <c:v>21</c:v>
                </c:pt>
                <c:pt idx="2">
                  <c:v>2</c:v>
                </c:pt>
                <c:pt idx="3">
                  <c:v>1</c:v>
                </c:pt>
                <c:pt idx="4">
                  <c:v>4</c:v>
                </c:pt>
                <c:pt idx="5">
                  <c:v>40</c:v>
                </c:pt>
              </c:numCache>
            </c:numRef>
          </c:val>
          <c:extLst>
            <c:ext xmlns:c16="http://schemas.microsoft.com/office/drawing/2014/chart" uri="{C3380CC4-5D6E-409C-BE32-E72D297353CC}">
              <c16:uniqueId val="{00000000-CE8B-44E5-9A5F-9B8BEBC53262}"/>
            </c:ext>
          </c:extLst>
        </c:ser>
        <c:ser>
          <c:idx val="1"/>
          <c:order val="1"/>
          <c:tx>
            <c:strRef>
              <c:f>BUDGET!$H$27</c:f>
              <c:strCache>
                <c:ptCount val="1"/>
                <c:pt idx="0">
                  <c:v>Achieved</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BUDGET!$F$28:$F$33</c:f>
              <c:strCache>
                <c:ptCount val="6"/>
                <c:pt idx="0">
                  <c:v>Programme 1</c:v>
                </c:pt>
                <c:pt idx="1">
                  <c:v>Programme 2</c:v>
                </c:pt>
                <c:pt idx="2">
                  <c:v>Programme 3</c:v>
                </c:pt>
                <c:pt idx="3">
                  <c:v>Programme 4</c:v>
                </c:pt>
                <c:pt idx="4">
                  <c:v>Programme 5</c:v>
                </c:pt>
                <c:pt idx="5">
                  <c:v>DHS</c:v>
                </c:pt>
              </c:strCache>
            </c:strRef>
          </c:cat>
          <c:val>
            <c:numRef>
              <c:f>BUDGET!$H$28:$H$33</c:f>
              <c:numCache>
                <c:formatCode>General</c:formatCode>
                <c:ptCount val="6"/>
                <c:pt idx="0" formatCode="0">
                  <c:v>11</c:v>
                </c:pt>
                <c:pt idx="1">
                  <c:v>15</c:v>
                </c:pt>
                <c:pt idx="2">
                  <c:v>1</c:v>
                </c:pt>
                <c:pt idx="3">
                  <c:v>1</c:v>
                </c:pt>
                <c:pt idx="4">
                  <c:v>1</c:v>
                </c:pt>
                <c:pt idx="5">
                  <c:v>29</c:v>
                </c:pt>
              </c:numCache>
            </c:numRef>
          </c:val>
          <c:extLst>
            <c:ext xmlns:c16="http://schemas.microsoft.com/office/drawing/2014/chart" uri="{C3380CC4-5D6E-409C-BE32-E72D297353CC}">
              <c16:uniqueId val="{00000001-CE8B-44E5-9A5F-9B8BEBC53262}"/>
            </c:ext>
          </c:extLst>
        </c:ser>
        <c:ser>
          <c:idx val="2"/>
          <c:order val="2"/>
          <c:tx>
            <c:strRef>
              <c:f>BUDGET!$I$27</c:f>
              <c:strCache>
                <c:ptCount val="1"/>
                <c:pt idx="0">
                  <c:v>Partially Achieved</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BUDGET!$F$28:$F$33</c:f>
              <c:strCache>
                <c:ptCount val="6"/>
                <c:pt idx="0">
                  <c:v>Programme 1</c:v>
                </c:pt>
                <c:pt idx="1">
                  <c:v>Programme 2</c:v>
                </c:pt>
                <c:pt idx="2">
                  <c:v>Programme 3</c:v>
                </c:pt>
                <c:pt idx="3">
                  <c:v>Programme 4</c:v>
                </c:pt>
                <c:pt idx="4">
                  <c:v>Programme 5</c:v>
                </c:pt>
                <c:pt idx="5">
                  <c:v>DHS</c:v>
                </c:pt>
              </c:strCache>
            </c:strRef>
          </c:cat>
          <c:val>
            <c:numRef>
              <c:f>BUDGET!$I$28:$I$33</c:f>
              <c:numCache>
                <c:formatCode>0</c:formatCode>
                <c:ptCount val="6"/>
                <c:pt idx="0">
                  <c:v>1</c:v>
                </c:pt>
                <c:pt idx="1">
                  <c:v>6</c:v>
                </c:pt>
                <c:pt idx="2">
                  <c:v>1</c:v>
                </c:pt>
                <c:pt idx="3">
                  <c:v>0</c:v>
                </c:pt>
                <c:pt idx="4">
                  <c:v>2</c:v>
                </c:pt>
                <c:pt idx="5">
                  <c:v>10</c:v>
                </c:pt>
              </c:numCache>
            </c:numRef>
          </c:val>
          <c:extLst>
            <c:ext xmlns:c16="http://schemas.microsoft.com/office/drawing/2014/chart" uri="{C3380CC4-5D6E-409C-BE32-E72D297353CC}">
              <c16:uniqueId val="{00000002-CE8B-44E5-9A5F-9B8BEBC53262}"/>
            </c:ext>
          </c:extLst>
        </c:ser>
        <c:ser>
          <c:idx val="3"/>
          <c:order val="3"/>
          <c:tx>
            <c:strRef>
              <c:f>BUDGET!$J$27</c:f>
              <c:strCache>
                <c:ptCount val="1"/>
                <c:pt idx="0">
                  <c:v>Not Achieved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BUDGET!$F$28:$F$33</c:f>
              <c:strCache>
                <c:ptCount val="6"/>
                <c:pt idx="0">
                  <c:v>Programme 1</c:v>
                </c:pt>
                <c:pt idx="1">
                  <c:v>Programme 2</c:v>
                </c:pt>
                <c:pt idx="2">
                  <c:v>Programme 3</c:v>
                </c:pt>
                <c:pt idx="3">
                  <c:v>Programme 4</c:v>
                </c:pt>
                <c:pt idx="4">
                  <c:v>Programme 5</c:v>
                </c:pt>
                <c:pt idx="5">
                  <c:v>DHS</c:v>
                </c:pt>
              </c:strCache>
            </c:strRef>
          </c:cat>
          <c:val>
            <c:numRef>
              <c:f>BUDGET!$J$28:$J$33</c:f>
              <c:numCache>
                <c:formatCode>0</c:formatCode>
                <c:ptCount val="6"/>
                <c:pt idx="0">
                  <c:v>0</c:v>
                </c:pt>
                <c:pt idx="1">
                  <c:v>0</c:v>
                </c:pt>
                <c:pt idx="2">
                  <c:v>0</c:v>
                </c:pt>
                <c:pt idx="3">
                  <c:v>0</c:v>
                </c:pt>
                <c:pt idx="4">
                  <c:v>1</c:v>
                </c:pt>
                <c:pt idx="5">
                  <c:v>1</c:v>
                </c:pt>
              </c:numCache>
            </c:numRef>
          </c:val>
          <c:extLst>
            <c:ext xmlns:c16="http://schemas.microsoft.com/office/drawing/2014/chart" uri="{C3380CC4-5D6E-409C-BE32-E72D297353CC}">
              <c16:uniqueId val="{00000003-CE8B-44E5-9A5F-9B8BEBC53262}"/>
            </c:ext>
          </c:extLst>
        </c:ser>
        <c:dLbls>
          <c:showLegendKey val="0"/>
          <c:showVal val="0"/>
          <c:showCatName val="0"/>
          <c:showSerName val="0"/>
          <c:showPercent val="0"/>
          <c:showBubbleSize val="0"/>
        </c:dLbls>
        <c:gapWidth val="150"/>
        <c:axId val="115854320"/>
        <c:axId val="115848048"/>
      </c:barChart>
      <c:catAx>
        <c:axId val="115854320"/>
        <c:scaling>
          <c:orientation val="minMax"/>
        </c:scaling>
        <c:delete val="0"/>
        <c:axPos val="b"/>
        <c:numFmt formatCode="General" sourceLinked="0"/>
        <c:majorTickMark val="none"/>
        <c:minorTickMark val="none"/>
        <c:tickLblPos val="nextTo"/>
        <c:crossAx val="115848048"/>
        <c:crosses val="autoZero"/>
        <c:auto val="1"/>
        <c:lblAlgn val="ctr"/>
        <c:lblOffset val="100"/>
        <c:noMultiLvlLbl val="0"/>
      </c:catAx>
      <c:valAx>
        <c:axId val="115848048"/>
        <c:scaling>
          <c:orientation val="minMax"/>
        </c:scaling>
        <c:delete val="0"/>
        <c:axPos val="l"/>
        <c:majorGridlines/>
        <c:title>
          <c:tx>
            <c:rich>
              <a:bodyPr/>
              <a:lstStyle/>
              <a:p>
                <a:pPr>
                  <a:defRPr sz="1400"/>
                </a:pPr>
                <a:r>
                  <a:rPr lang="en-US" sz="1400"/>
                  <a:t>Number of Targets</a:t>
                </a:r>
              </a:p>
            </c:rich>
          </c:tx>
          <c:layout>
            <c:manualLayout>
              <c:xMode val="edge"/>
              <c:yMode val="edge"/>
              <c:x val="7.9860873064769508E-2"/>
              <c:y val="0.22414438097719772"/>
            </c:manualLayout>
          </c:layout>
          <c:overlay val="0"/>
        </c:title>
        <c:numFmt formatCode="General" sourceLinked="1"/>
        <c:majorTickMark val="none"/>
        <c:minorTickMark val="none"/>
        <c:tickLblPos val="nextTo"/>
        <c:crossAx val="115854320"/>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 Trend'!$B$2:$B$5</c:f>
              <c:strCache>
                <c:ptCount val="4"/>
                <c:pt idx="0">
                  <c:v>Quarter 1 </c:v>
                </c:pt>
                <c:pt idx="1">
                  <c:v>Quarter 2</c:v>
                </c:pt>
                <c:pt idx="2">
                  <c:v>Quarter 3</c:v>
                </c:pt>
                <c:pt idx="3">
                  <c:v>Quarter 4</c:v>
                </c:pt>
              </c:strCache>
            </c:strRef>
          </c:cat>
          <c:val>
            <c:numRef>
              <c:f>'Quarterly Trend'!$C$2:$C$5</c:f>
              <c:numCache>
                <c:formatCode>General</c:formatCode>
                <c:ptCount val="4"/>
                <c:pt idx="0">
                  <c:v>58</c:v>
                </c:pt>
                <c:pt idx="1">
                  <c:v>62</c:v>
                </c:pt>
                <c:pt idx="2">
                  <c:v>71</c:v>
                </c:pt>
                <c:pt idx="3">
                  <c:v>72</c:v>
                </c:pt>
              </c:numCache>
            </c:numRef>
          </c:val>
          <c:extLst>
            <c:ext xmlns:c16="http://schemas.microsoft.com/office/drawing/2014/chart" uri="{C3380CC4-5D6E-409C-BE32-E72D297353CC}">
              <c16:uniqueId val="{00000000-673A-4BBC-8598-FBE58DE82DB8}"/>
            </c:ext>
          </c:extLst>
        </c:ser>
        <c:dLbls>
          <c:showLegendKey val="0"/>
          <c:showVal val="0"/>
          <c:showCatName val="0"/>
          <c:showSerName val="0"/>
          <c:showPercent val="0"/>
          <c:showBubbleSize val="0"/>
        </c:dLbls>
        <c:gapWidth val="219"/>
        <c:overlap val="-27"/>
        <c:axId val="115849616"/>
        <c:axId val="115851184"/>
      </c:barChart>
      <c:catAx>
        <c:axId val="11584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5851184"/>
        <c:crosses val="autoZero"/>
        <c:auto val="1"/>
        <c:lblAlgn val="ctr"/>
        <c:lblOffset val="100"/>
        <c:noMultiLvlLbl val="0"/>
      </c:catAx>
      <c:valAx>
        <c:axId val="115851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4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24D89E-A4DC-C04C-812F-F670913B6120}"/>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dirty="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8208C2D-9445-BE48-BCBD-07EDE55CC2F0}"/>
              </a:ext>
            </a:extLst>
          </p:cNvPr>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AA52B7F-A532-7442-B205-C0BBF8A92186}" type="datetime1">
              <a:rPr lang="en-US" altLang="en-US"/>
              <a:pPr>
                <a:defRPr/>
              </a:pPr>
              <a:t>5/27/2023</a:t>
            </a:fld>
            <a:endParaRPr lang="en-US" altLang="en-US" dirty="0"/>
          </a:p>
        </p:txBody>
      </p:sp>
      <p:sp>
        <p:nvSpPr>
          <p:cNvPr id="4" name="Footer Placeholder 3">
            <a:extLst>
              <a:ext uri="{FF2B5EF4-FFF2-40B4-BE49-F238E27FC236}">
                <a16:creationId xmlns:a16="http://schemas.microsoft.com/office/drawing/2014/main" id="{D947FEED-F01B-9E46-9798-433AF4C7D400}"/>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F57ECE93-E41F-E543-9812-2C8983C073DC}"/>
              </a:ext>
            </a:extLst>
          </p:cNvPr>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BF872AB-C0EF-B448-AE73-5493797FE43E}" type="slidenum">
              <a:rPr lang="en-US" altLang="en-US"/>
              <a:pPr>
                <a:defRPr/>
              </a:pPr>
              <a:t>‹#›</a:t>
            </a:fld>
            <a:endParaRPr lang="en-US" altLang="en-US" dirty="0"/>
          </a:p>
        </p:txBody>
      </p:sp>
    </p:spTree>
    <p:extLst>
      <p:ext uri="{BB962C8B-B14F-4D97-AF65-F5344CB8AC3E}">
        <p14:creationId xmlns:p14="http://schemas.microsoft.com/office/powerpoint/2010/main" val="1414834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1195A9-33CF-AE4A-B05E-C1B553C8378E}"/>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2026A272-4D08-5449-A267-699579EB64F3}"/>
              </a:ext>
            </a:extLst>
          </p:cNvPr>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BB3A6F-B45B-DE43-A999-893A47C8EDBE}" type="datetime1">
              <a:rPr lang="en-US" altLang="en-US"/>
              <a:pPr>
                <a:defRPr/>
              </a:pPr>
              <a:t>5/27/2023</a:t>
            </a:fld>
            <a:endParaRPr lang="en-US" altLang="en-US" dirty="0"/>
          </a:p>
        </p:txBody>
      </p:sp>
      <p:sp>
        <p:nvSpPr>
          <p:cNvPr id="4" name="Slide Image Placeholder 3">
            <a:extLst>
              <a:ext uri="{FF2B5EF4-FFF2-40B4-BE49-F238E27FC236}">
                <a16:creationId xmlns:a16="http://schemas.microsoft.com/office/drawing/2014/main" id="{4F790AD8-5741-F845-8726-B9BA88C4DA5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17544CE-6322-B342-8660-89EB934442AE}"/>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2193F975-8D44-DB4D-8A6F-AF41F070CD96}"/>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38E663D-E361-6D48-ABAB-BCB06E3B0106}"/>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0541374-ADD4-E04C-A573-F0809AD93710}" type="slidenum">
              <a:rPr lang="en-US" altLang="en-US"/>
              <a:pPr>
                <a:defRPr/>
              </a:pPr>
              <a:t>‹#›</a:t>
            </a:fld>
            <a:endParaRPr lang="en-US" altLang="en-US" dirty="0"/>
          </a:p>
        </p:txBody>
      </p:sp>
    </p:spTree>
    <p:extLst>
      <p:ext uri="{BB962C8B-B14F-4D97-AF65-F5344CB8AC3E}">
        <p14:creationId xmlns:p14="http://schemas.microsoft.com/office/powerpoint/2010/main" val="34524979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0541374-ADD4-E04C-A573-F0809AD937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5372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CB120D1-FF7B-B949-B01E-15D9A6B55DA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85512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a:t>Click to edit Master title style</a:t>
            </a:r>
            <a:endParaRPr lang="en-US" dirty="0"/>
          </a:p>
        </p:txBody>
      </p:sp>
    </p:spTree>
    <p:extLst>
      <p:ext uri="{BB962C8B-B14F-4D97-AF65-F5344CB8AC3E}">
        <p14:creationId xmlns:p14="http://schemas.microsoft.com/office/powerpoint/2010/main" val="40012478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8086E9A4-4BED-A542-A0E5-14D4BC267FBE}"/>
              </a:ext>
            </a:extLst>
          </p:cNvPr>
          <p:cNvSpPr>
            <a:spLocks noGrp="1"/>
          </p:cNvSpPr>
          <p:nvPr>
            <p:ph type="sldNum" sz="quarter" idx="10"/>
          </p:nvPr>
        </p:nvSpPr>
        <p:spPr/>
        <p:txBody>
          <a:bodyPr/>
          <a:lstStyle>
            <a:lvl1pPr>
              <a:defRPr/>
            </a:lvl1pPr>
          </a:lstStyle>
          <a:p>
            <a:pPr>
              <a:defRPr/>
            </a:pPr>
            <a:fld id="{5F46FB24-073C-F349-97AD-1EFAA7C9A7C7}" type="slidenum">
              <a:rPr lang="en-US" altLang="en-US"/>
              <a:pPr>
                <a:defRPr/>
              </a:pPr>
              <a:t>‹#›</a:t>
            </a:fld>
            <a:endParaRPr lang="en-US" altLang="en-US"/>
          </a:p>
        </p:txBody>
      </p:sp>
      <p:sp>
        <p:nvSpPr>
          <p:cNvPr id="5" name="Footer Placeholder 2">
            <a:extLst>
              <a:ext uri="{FF2B5EF4-FFF2-40B4-BE49-F238E27FC236}">
                <a16:creationId xmlns:a16="http://schemas.microsoft.com/office/drawing/2014/main" id="{87B4F2B3-9E97-E04F-8F9D-A194AF3B479C}"/>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31AE0198-8EBE-FC47-93B2-21D5C55DCE36}"/>
              </a:ext>
            </a:extLst>
          </p:cNvPr>
          <p:cNvSpPr>
            <a:spLocks noGrp="1"/>
          </p:cNvSpPr>
          <p:nvPr>
            <p:ph type="dt" sz="half" idx="12"/>
          </p:nvPr>
        </p:nvSpPr>
        <p:spPr/>
        <p:txBody>
          <a:bodyPr/>
          <a:lstStyle>
            <a:lvl1pPr>
              <a:defRPr/>
            </a:lvl1pPr>
          </a:lstStyle>
          <a:p>
            <a:pPr>
              <a:defRPr/>
            </a:pPr>
            <a:fld id="{B66312DA-070E-AD4B-9FEE-07FE1710929B}" type="datetime1">
              <a:rPr lang="en-US" altLang="en-US"/>
              <a:pPr>
                <a:defRPr/>
              </a:pPr>
              <a:t>5/27/2023</a:t>
            </a:fld>
            <a:endParaRPr lang="en-US" altLang="en-US"/>
          </a:p>
        </p:txBody>
      </p:sp>
    </p:spTree>
    <p:extLst>
      <p:ext uri="{BB962C8B-B14F-4D97-AF65-F5344CB8AC3E}">
        <p14:creationId xmlns:p14="http://schemas.microsoft.com/office/powerpoint/2010/main" val="159624409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a:t>Click icon to add picture</a:t>
            </a:r>
            <a:endParaRPr lang="en-US" noProof="0" dirty="0"/>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1">
            <a:extLst>
              <a:ext uri="{FF2B5EF4-FFF2-40B4-BE49-F238E27FC236}">
                <a16:creationId xmlns:a16="http://schemas.microsoft.com/office/drawing/2014/main" id="{8B932ABB-A329-4946-BEA0-367498BE6427}"/>
              </a:ext>
            </a:extLst>
          </p:cNvPr>
          <p:cNvSpPr>
            <a:spLocks noGrp="1"/>
          </p:cNvSpPr>
          <p:nvPr>
            <p:ph type="sldNum" sz="quarter" idx="11"/>
          </p:nvPr>
        </p:nvSpPr>
        <p:spPr/>
        <p:txBody>
          <a:bodyPr/>
          <a:lstStyle>
            <a:lvl1pPr>
              <a:defRPr/>
            </a:lvl1pPr>
          </a:lstStyle>
          <a:p>
            <a:pPr>
              <a:defRPr/>
            </a:pPr>
            <a:fld id="{2B183CB1-EA9E-2943-9618-2F844D5046A3}"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C37EAEF6-7698-344E-8479-DA324DFE0B4C}"/>
              </a:ext>
            </a:extLst>
          </p:cNvPr>
          <p:cNvSpPr>
            <a:spLocks noGrp="1"/>
          </p:cNvSpPr>
          <p:nvPr>
            <p:ph type="ftr" sz="quarter" idx="12"/>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8D50F4F1-9F0B-F54E-9077-D3A4908B4960}"/>
              </a:ext>
            </a:extLst>
          </p:cNvPr>
          <p:cNvSpPr>
            <a:spLocks noGrp="1"/>
          </p:cNvSpPr>
          <p:nvPr>
            <p:ph type="dt" sz="half" idx="13"/>
          </p:nvPr>
        </p:nvSpPr>
        <p:spPr/>
        <p:txBody>
          <a:bodyPr/>
          <a:lstStyle>
            <a:lvl1pPr>
              <a:defRPr/>
            </a:lvl1pPr>
          </a:lstStyle>
          <a:p>
            <a:pPr>
              <a:defRPr/>
            </a:pPr>
            <a:fld id="{455FC7BC-2E2B-C844-AE52-6990C74B1D4F}" type="datetime1">
              <a:rPr lang="en-US" altLang="en-US"/>
              <a:pPr>
                <a:defRPr/>
              </a:pPr>
              <a:t>5/27/2023</a:t>
            </a:fld>
            <a:endParaRPr lang="en-US" altLang="en-US"/>
          </a:p>
        </p:txBody>
      </p:sp>
    </p:spTree>
    <p:extLst>
      <p:ext uri="{BB962C8B-B14F-4D97-AF65-F5344CB8AC3E}">
        <p14:creationId xmlns:p14="http://schemas.microsoft.com/office/powerpoint/2010/main" val="24285249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BD745-6316-A144-8B64-3F2BE7FD9CBE}"/>
              </a:ext>
            </a:extLst>
          </p:cNvPr>
          <p:cNvSpPr>
            <a:spLocks noGrp="1"/>
          </p:cNvSpPr>
          <p:nvPr>
            <p:ph type="sldNum" sz="quarter" idx="10"/>
          </p:nvPr>
        </p:nvSpPr>
        <p:spPr/>
        <p:txBody>
          <a:bodyPr/>
          <a:lstStyle>
            <a:lvl1pPr>
              <a:defRPr/>
            </a:lvl1pPr>
          </a:lstStyle>
          <a:p>
            <a:pPr>
              <a:defRPr/>
            </a:pPr>
            <a:fld id="{C861809A-EDBC-FE4D-BF9B-D5DF1AF62F20}" type="slidenum">
              <a:rPr lang="en-US" altLang="en-US"/>
              <a:pPr>
                <a:defRPr/>
              </a:pPr>
              <a:t>‹#›</a:t>
            </a:fld>
            <a:endParaRPr lang="en-US" altLang="en-US"/>
          </a:p>
        </p:txBody>
      </p:sp>
      <p:sp>
        <p:nvSpPr>
          <p:cNvPr id="3" name="Footer Placeholder 2">
            <a:extLst>
              <a:ext uri="{FF2B5EF4-FFF2-40B4-BE49-F238E27FC236}">
                <a16:creationId xmlns:a16="http://schemas.microsoft.com/office/drawing/2014/main" id="{6E4B28E2-A5F3-D74A-9F0B-234748D56AB6}"/>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DAE77C4D-1C1B-BB4D-876B-D7F2039C16A7}"/>
              </a:ext>
            </a:extLst>
          </p:cNvPr>
          <p:cNvSpPr>
            <a:spLocks noGrp="1"/>
          </p:cNvSpPr>
          <p:nvPr>
            <p:ph type="dt" sz="half" idx="12"/>
          </p:nvPr>
        </p:nvSpPr>
        <p:spPr/>
        <p:txBody>
          <a:bodyPr/>
          <a:lstStyle>
            <a:lvl1pPr>
              <a:defRPr/>
            </a:lvl1pPr>
          </a:lstStyle>
          <a:p>
            <a:pPr>
              <a:defRPr/>
            </a:pPr>
            <a:fld id="{A97FF0E1-B3E1-1D4E-A389-E337F9801802}" type="datetime1">
              <a:rPr lang="en-US" altLang="en-US"/>
              <a:pPr>
                <a:defRPr/>
              </a:pPr>
              <a:t>5/27/2023</a:t>
            </a:fld>
            <a:endParaRPr lang="en-US" altLang="en-US"/>
          </a:p>
        </p:txBody>
      </p:sp>
    </p:spTree>
    <p:extLst>
      <p:ext uri="{BB962C8B-B14F-4D97-AF65-F5344CB8AC3E}">
        <p14:creationId xmlns:p14="http://schemas.microsoft.com/office/powerpoint/2010/main" val="340113767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014A7E-2E73-CD42-B756-9CB1E7410D10}"/>
              </a:ext>
            </a:extLst>
          </p:cNvPr>
          <p:cNvSpPr>
            <a:spLocks noChangeArrowheads="1"/>
          </p:cNvSpPr>
          <p:nvPr userDrawn="1"/>
        </p:nvSpPr>
        <p:spPr bwMode="auto">
          <a:xfrm>
            <a:off x="0" y="2020888"/>
            <a:ext cx="9144000" cy="2106612"/>
          </a:xfrm>
          <a:prstGeom prst="rect">
            <a:avLst/>
          </a:prstGeom>
          <a:solidFill>
            <a:srgbClr val="216331">
              <a:alpha val="14000"/>
            </a:srgbClr>
          </a:solidFill>
          <a:ln w="9525">
            <a:noFill/>
            <a:miter lim="800000"/>
            <a:headEnd/>
            <a:tailEnd/>
          </a:ln>
          <a:effectLst>
            <a:outerShdw blurRad="50800" dist="50800" dir="5400000" algn="ctr" rotWithShape="0">
              <a:schemeClr val="bg1"/>
            </a:outerShdw>
          </a:effectLst>
        </p:spPr>
        <p:txBody>
          <a:bodyPr anchor="ctr"/>
          <a:lstStyle/>
          <a:p>
            <a:pPr algn="ctr" eaLnBrk="1" hangingPunct="1">
              <a:defRPr/>
            </a:pPr>
            <a:endParaRPr lang="en-US" sz="1800" dirty="0">
              <a:solidFill>
                <a:schemeClr val="lt1"/>
              </a:solidFill>
              <a:latin typeface="+mn-lt"/>
              <a:ea typeface="+mn-ea"/>
            </a:endParaRPr>
          </a:p>
        </p:txBody>
      </p:sp>
      <p:sp>
        <p:nvSpPr>
          <p:cNvPr id="5" name="Rounded Rectangle 4">
            <a:extLst>
              <a:ext uri="{FF2B5EF4-FFF2-40B4-BE49-F238E27FC236}">
                <a16:creationId xmlns:a16="http://schemas.microsoft.com/office/drawing/2014/main" id="{59362104-382F-1745-A8BC-1DDA5F8E3614}"/>
              </a:ext>
            </a:extLst>
          </p:cNvPr>
          <p:cNvSpPr/>
          <p:nvPr userDrawn="1"/>
        </p:nvSpPr>
        <p:spPr>
          <a:xfrm rot="1837372">
            <a:off x="6184900" y="1641475"/>
            <a:ext cx="2352675" cy="2535238"/>
          </a:xfrm>
          <a:prstGeom prst="roundRect">
            <a:avLst>
              <a:gd name="adj" fmla="val 16176"/>
            </a:avLst>
          </a:prstGeom>
          <a:solidFill>
            <a:srgbClr val="CFB866"/>
          </a:solid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ounded Rectangle 5">
            <a:extLst>
              <a:ext uri="{FF2B5EF4-FFF2-40B4-BE49-F238E27FC236}">
                <a16:creationId xmlns:a16="http://schemas.microsoft.com/office/drawing/2014/main" id="{43E12041-2A88-C541-9D35-680BD2AE7879}"/>
              </a:ext>
            </a:extLst>
          </p:cNvPr>
          <p:cNvSpPr/>
          <p:nvPr userDrawn="1"/>
        </p:nvSpPr>
        <p:spPr>
          <a:xfrm rot="1837372">
            <a:off x="5413375" y="2773363"/>
            <a:ext cx="3306763" cy="2533650"/>
          </a:xfrm>
          <a:prstGeom prst="roundRect">
            <a:avLst>
              <a:gd name="adj" fmla="val 26133"/>
            </a:avLst>
          </a:prstGeom>
          <a:solidFill>
            <a:srgbClr val="21633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ounded Rectangle 6">
            <a:extLst>
              <a:ext uri="{FF2B5EF4-FFF2-40B4-BE49-F238E27FC236}">
                <a16:creationId xmlns:a16="http://schemas.microsoft.com/office/drawing/2014/main" id="{72CF094F-4864-164C-A4E9-D63FD6E5114F}"/>
              </a:ext>
            </a:extLst>
          </p:cNvPr>
          <p:cNvSpPr/>
          <p:nvPr userDrawn="1"/>
        </p:nvSpPr>
        <p:spPr>
          <a:xfrm rot="1837372">
            <a:off x="5432425" y="342900"/>
            <a:ext cx="3167063" cy="3348038"/>
          </a:xfrm>
          <a:prstGeom prst="roundRect">
            <a:avLst>
              <a:gd name="adj" fmla="val 33002"/>
            </a:avLst>
          </a:prstGeom>
          <a:solidFill>
            <a:srgbClr val="E9781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4846931A-7AA4-8E4F-BF1B-9684A5612EC1}"/>
              </a:ext>
            </a:extLst>
          </p:cNvPr>
          <p:cNvSpPr/>
          <p:nvPr userDrawn="1"/>
        </p:nvSpPr>
        <p:spPr>
          <a:xfrm rot="1800000">
            <a:off x="5879271" y="346618"/>
            <a:ext cx="2963842" cy="2929591"/>
          </a:xfrm>
          <a:prstGeom prst="roundRect">
            <a:avLst>
              <a:gd name="adj" fmla="val 36159"/>
            </a:avLst>
          </a:prstGeom>
          <a:blipFill dpi="0" rotWithShape="0">
            <a:blip r:embed="rId2" cstate="email">
              <a:extLst>
                <a:ext uri="{28A0092B-C50C-407E-A947-70E740481C1C}">
                  <a14:useLocalDpi xmlns:a14="http://schemas.microsoft.com/office/drawing/2010/main"/>
                </a:ext>
              </a:extLst>
            </a:blip>
            <a:srcRect/>
            <a:stretch>
              <a:fillRect/>
            </a:stretch>
          </a:blip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8553F005-370B-AF46-822E-4E73D4D38425}"/>
              </a:ext>
            </a:extLst>
          </p:cNvPr>
          <p:cNvSpPr/>
          <p:nvPr userDrawn="1"/>
        </p:nvSpPr>
        <p:spPr>
          <a:xfrm rot="1800000">
            <a:off x="5483856" y="2725910"/>
            <a:ext cx="3348498" cy="2391360"/>
          </a:xfrm>
          <a:prstGeom prst="roundRect">
            <a:avLst>
              <a:gd name="adj" fmla="val 27451"/>
            </a:avLst>
          </a:prstGeom>
          <a:blipFill dpi="0" rotWithShape="0">
            <a:blip r:embed="rId3" cstate="email">
              <a:extLst>
                <a:ext uri="{28A0092B-C50C-407E-A947-70E740481C1C}">
                  <a14:useLocalDpi xmlns:a14="http://schemas.microsoft.com/office/drawing/2010/main"/>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9">
            <a:extLst>
              <a:ext uri="{FF2B5EF4-FFF2-40B4-BE49-F238E27FC236}">
                <a16:creationId xmlns:a16="http://schemas.microsoft.com/office/drawing/2014/main" id="{CC99B06B-8026-BC4E-8B96-5673671936A6}"/>
              </a:ext>
            </a:extLst>
          </p:cNvPr>
          <p:cNvSpPr txBox="1">
            <a:spLocks noChangeArrowheads="1"/>
          </p:cNvSpPr>
          <p:nvPr userDrawn="1"/>
        </p:nvSpPr>
        <p:spPr bwMode="auto">
          <a:xfrm>
            <a:off x="982663" y="6292850"/>
            <a:ext cx="185737" cy="460375"/>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
        <p:nvSpPr>
          <p:cNvPr id="3" name="Subtitle 2"/>
          <p:cNvSpPr>
            <a:spLocks noGrp="1"/>
          </p:cNvSpPr>
          <p:nvPr>
            <p:ph type="subTitle" idx="1"/>
          </p:nvPr>
        </p:nvSpPr>
        <p:spPr>
          <a:xfrm>
            <a:off x="618145" y="3276600"/>
            <a:ext cx="2734656" cy="685800"/>
          </a:xfr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2135204"/>
            <a:ext cx="4482199" cy="1065196"/>
          </a:xfrm>
        </p:spPr>
        <p:txBody>
          <a:bodyPr/>
          <a:lstStyle>
            <a:lvl1pPr algn="l">
              <a:defRPr sz="2600" b="1" i="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36064990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8086E9A4-4BED-A542-A0E5-14D4BC267FBE}"/>
              </a:ext>
            </a:extLst>
          </p:cNvPr>
          <p:cNvSpPr>
            <a:spLocks noGrp="1"/>
          </p:cNvSpPr>
          <p:nvPr>
            <p:ph type="sldNum" sz="quarter" idx="10"/>
          </p:nvPr>
        </p:nvSpPr>
        <p:spPr/>
        <p:txBody>
          <a:bodyPr/>
          <a:lstStyle>
            <a:lvl1pPr>
              <a:defRPr/>
            </a:lvl1pPr>
          </a:lstStyle>
          <a:p>
            <a:pPr>
              <a:defRPr/>
            </a:pPr>
            <a:fld id="{5F46FB24-073C-F349-97AD-1EFAA7C9A7C7}"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87B4F2B3-9E97-E04F-8F9D-A194AF3B479C}"/>
              </a:ext>
            </a:extLst>
          </p:cNvPr>
          <p:cNvSpPr>
            <a:spLocks noGrp="1"/>
          </p:cNvSpPr>
          <p:nvPr>
            <p:ph type="ftr" sz="quarter" idx="11"/>
          </p:nvPr>
        </p:nvSpPr>
        <p:spPr/>
        <p:txBody>
          <a:bodyPr/>
          <a:lstStyle>
            <a:lvl1pPr>
              <a:defRPr/>
            </a:lvl1pPr>
          </a:lstStyle>
          <a:p>
            <a:pPr>
              <a:defRPr/>
            </a:pPr>
            <a:r>
              <a:rPr lang="en-GB" dirty="0"/>
              <a:t>ISUPG Performance - 31 Jan 2022 </a:t>
            </a:r>
            <a:endParaRPr lang="en-US" dirty="0"/>
          </a:p>
        </p:txBody>
      </p:sp>
      <p:sp>
        <p:nvSpPr>
          <p:cNvPr id="6" name="Date Placeholder 3">
            <a:extLst>
              <a:ext uri="{FF2B5EF4-FFF2-40B4-BE49-F238E27FC236}">
                <a16:creationId xmlns:a16="http://schemas.microsoft.com/office/drawing/2014/main" id="{31AE0198-8EBE-FC47-93B2-21D5C55DCE36}"/>
              </a:ext>
            </a:extLst>
          </p:cNvPr>
          <p:cNvSpPr>
            <a:spLocks noGrp="1"/>
          </p:cNvSpPr>
          <p:nvPr>
            <p:ph type="dt" sz="half" idx="12"/>
          </p:nvPr>
        </p:nvSpPr>
        <p:spPr/>
        <p:txBody>
          <a:bodyPr/>
          <a:lstStyle>
            <a:lvl1pPr>
              <a:defRPr/>
            </a:lvl1pPr>
          </a:lstStyle>
          <a:p>
            <a:pPr>
              <a:defRPr/>
            </a:pPr>
            <a:fld id="{1D566F2A-67A6-4768-A28A-369B7B552249}" type="datetime1">
              <a:rPr lang="en-US" altLang="en-US" smtClean="0"/>
              <a:t>5/27/2023</a:t>
            </a:fld>
            <a:endParaRPr lang="en-US" altLang="en-US" dirty="0"/>
          </a:p>
        </p:txBody>
      </p:sp>
    </p:spTree>
    <p:extLst>
      <p:ext uri="{BB962C8B-B14F-4D97-AF65-F5344CB8AC3E}">
        <p14:creationId xmlns:p14="http://schemas.microsoft.com/office/powerpoint/2010/main" val="299121432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1">
            <a:extLst>
              <a:ext uri="{FF2B5EF4-FFF2-40B4-BE49-F238E27FC236}">
                <a16:creationId xmlns:a16="http://schemas.microsoft.com/office/drawing/2014/main" id="{8B932ABB-A329-4946-BEA0-367498BE6427}"/>
              </a:ext>
            </a:extLst>
          </p:cNvPr>
          <p:cNvSpPr>
            <a:spLocks noGrp="1"/>
          </p:cNvSpPr>
          <p:nvPr>
            <p:ph type="sldNum" sz="quarter" idx="11"/>
          </p:nvPr>
        </p:nvSpPr>
        <p:spPr/>
        <p:txBody>
          <a:bodyPr/>
          <a:lstStyle>
            <a:lvl1pPr>
              <a:defRPr/>
            </a:lvl1pPr>
          </a:lstStyle>
          <a:p>
            <a:pPr>
              <a:defRPr/>
            </a:pPr>
            <a:fld id="{2B183CB1-EA9E-2943-9618-2F844D5046A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C37EAEF6-7698-344E-8479-DA324DFE0B4C}"/>
              </a:ext>
            </a:extLst>
          </p:cNvPr>
          <p:cNvSpPr>
            <a:spLocks noGrp="1"/>
          </p:cNvSpPr>
          <p:nvPr>
            <p:ph type="ftr" sz="quarter" idx="12"/>
          </p:nvPr>
        </p:nvSpPr>
        <p:spPr/>
        <p:txBody>
          <a:bodyPr/>
          <a:lstStyle>
            <a:lvl1pPr>
              <a:defRPr/>
            </a:lvl1pPr>
          </a:lstStyle>
          <a:p>
            <a:pPr>
              <a:defRPr/>
            </a:pPr>
            <a:r>
              <a:rPr lang="en-GB" dirty="0"/>
              <a:t>ISUPG Performance - 31 Jan 2022 </a:t>
            </a:r>
            <a:endParaRPr lang="en-US" dirty="0"/>
          </a:p>
        </p:txBody>
      </p:sp>
      <p:sp>
        <p:nvSpPr>
          <p:cNvPr id="9" name="Date Placeholder 3">
            <a:extLst>
              <a:ext uri="{FF2B5EF4-FFF2-40B4-BE49-F238E27FC236}">
                <a16:creationId xmlns:a16="http://schemas.microsoft.com/office/drawing/2014/main" id="{8D50F4F1-9F0B-F54E-9077-D3A4908B4960}"/>
              </a:ext>
            </a:extLst>
          </p:cNvPr>
          <p:cNvSpPr>
            <a:spLocks noGrp="1"/>
          </p:cNvSpPr>
          <p:nvPr>
            <p:ph type="dt" sz="half" idx="13"/>
          </p:nvPr>
        </p:nvSpPr>
        <p:spPr/>
        <p:txBody>
          <a:bodyPr/>
          <a:lstStyle>
            <a:lvl1pPr>
              <a:defRPr/>
            </a:lvl1pPr>
          </a:lstStyle>
          <a:p>
            <a:pPr>
              <a:defRPr/>
            </a:pPr>
            <a:fld id="{CB86EC20-2975-464C-972F-27CFEDB1DDA4}" type="datetime1">
              <a:rPr lang="en-US" altLang="en-US" smtClean="0"/>
              <a:t>5/27/2023</a:t>
            </a:fld>
            <a:endParaRPr lang="en-US" altLang="en-US" dirty="0"/>
          </a:p>
        </p:txBody>
      </p:sp>
    </p:spTree>
    <p:extLst>
      <p:ext uri="{BB962C8B-B14F-4D97-AF65-F5344CB8AC3E}">
        <p14:creationId xmlns:p14="http://schemas.microsoft.com/office/powerpoint/2010/main" val="367473967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BD745-6316-A144-8B64-3F2BE7FD9CBE}"/>
              </a:ext>
            </a:extLst>
          </p:cNvPr>
          <p:cNvSpPr>
            <a:spLocks noGrp="1"/>
          </p:cNvSpPr>
          <p:nvPr>
            <p:ph type="sldNum" sz="quarter" idx="10"/>
          </p:nvPr>
        </p:nvSpPr>
        <p:spPr/>
        <p:txBody>
          <a:bodyPr/>
          <a:lstStyle>
            <a:lvl1pPr>
              <a:defRPr/>
            </a:lvl1pPr>
          </a:lstStyle>
          <a:p>
            <a:pPr>
              <a:defRPr/>
            </a:pPr>
            <a:fld id="{C861809A-EDBC-FE4D-BF9B-D5DF1AF62F20}"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6E4B28E2-A5F3-D74A-9F0B-234748D56AB6}"/>
              </a:ext>
            </a:extLst>
          </p:cNvPr>
          <p:cNvSpPr>
            <a:spLocks noGrp="1"/>
          </p:cNvSpPr>
          <p:nvPr>
            <p:ph type="ftr" sz="quarter" idx="11"/>
          </p:nvPr>
        </p:nvSpPr>
        <p:spPr/>
        <p:txBody>
          <a:bodyPr/>
          <a:lstStyle>
            <a:lvl1pPr>
              <a:defRPr/>
            </a:lvl1pPr>
          </a:lstStyle>
          <a:p>
            <a:pPr>
              <a:defRPr/>
            </a:pPr>
            <a:r>
              <a:rPr lang="en-GB" dirty="0"/>
              <a:t>ISUPG Performance - 31 Jan 2022 </a:t>
            </a:r>
            <a:endParaRPr lang="en-US" dirty="0"/>
          </a:p>
        </p:txBody>
      </p:sp>
      <p:sp>
        <p:nvSpPr>
          <p:cNvPr id="4" name="Date Placeholder 3">
            <a:extLst>
              <a:ext uri="{FF2B5EF4-FFF2-40B4-BE49-F238E27FC236}">
                <a16:creationId xmlns:a16="http://schemas.microsoft.com/office/drawing/2014/main" id="{DAE77C4D-1C1B-BB4D-876B-D7F2039C16A7}"/>
              </a:ext>
            </a:extLst>
          </p:cNvPr>
          <p:cNvSpPr>
            <a:spLocks noGrp="1"/>
          </p:cNvSpPr>
          <p:nvPr>
            <p:ph type="dt" sz="half" idx="12"/>
          </p:nvPr>
        </p:nvSpPr>
        <p:spPr/>
        <p:txBody>
          <a:bodyPr/>
          <a:lstStyle>
            <a:lvl1pPr>
              <a:defRPr/>
            </a:lvl1pPr>
          </a:lstStyle>
          <a:p>
            <a:pPr>
              <a:defRPr/>
            </a:pPr>
            <a:fld id="{158FD17F-C051-4A38-9DD7-F3EEF7B0C120}" type="datetime1">
              <a:rPr lang="en-US" altLang="en-US" smtClean="0"/>
              <a:t>5/27/2023</a:t>
            </a:fld>
            <a:endParaRPr lang="en-US" altLang="en-US" dirty="0"/>
          </a:p>
        </p:txBody>
      </p:sp>
    </p:spTree>
    <p:extLst>
      <p:ext uri="{BB962C8B-B14F-4D97-AF65-F5344CB8AC3E}">
        <p14:creationId xmlns:p14="http://schemas.microsoft.com/office/powerpoint/2010/main" val="312144834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pPr>
              <a:defRPr/>
            </a:pPr>
            <a:endParaRPr lang="en-US" dirty="0"/>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5/27/2023</a:t>
            </a:fld>
            <a:endParaRPr lang="en-US" altLang="en-US" dirty="0"/>
          </a:p>
        </p:txBody>
      </p:sp>
    </p:spTree>
    <p:extLst>
      <p:ext uri="{BB962C8B-B14F-4D97-AF65-F5344CB8AC3E}">
        <p14:creationId xmlns:p14="http://schemas.microsoft.com/office/powerpoint/2010/main" val="11265518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pPr>
              <a:defRPr/>
            </a:pPr>
            <a:endParaRPr lang="en-US" dirty="0"/>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5/27/2023</a:t>
            </a:fld>
            <a:endParaRPr lang="en-US" altLang="en-US" dirty="0"/>
          </a:p>
        </p:txBody>
      </p:sp>
    </p:spTree>
    <p:extLst>
      <p:ext uri="{BB962C8B-B14F-4D97-AF65-F5344CB8AC3E}">
        <p14:creationId xmlns:p14="http://schemas.microsoft.com/office/powerpoint/2010/main" val="167098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pPr>
              <a:defRPr/>
            </a:pPr>
            <a:endParaRPr lang="en-US" dirty="0"/>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5/27/2023</a:t>
            </a:fld>
            <a:endParaRPr lang="en-US" altLang="en-US" dirty="0"/>
          </a:p>
        </p:txBody>
      </p:sp>
    </p:spTree>
    <p:extLst>
      <p:ext uri="{BB962C8B-B14F-4D97-AF65-F5344CB8AC3E}">
        <p14:creationId xmlns:p14="http://schemas.microsoft.com/office/powerpoint/2010/main" val="378171462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ounded Rectangle 7">
            <a:extLst>
              <a:ext uri="{FF2B5EF4-FFF2-40B4-BE49-F238E27FC236}">
                <a16:creationId xmlns:a16="http://schemas.microsoft.com/office/drawing/2014/main"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ounded Rectangle 8">
            <a:extLst>
              <a:ext uri="{FF2B5EF4-FFF2-40B4-BE49-F238E27FC236}">
                <a16:creationId xmlns:a16="http://schemas.microsoft.com/office/drawing/2014/main"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000000"/>
              </a:solidFill>
            </a:endParaRPr>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a:t>Click to edit Master title style</a:t>
            </a:r>
            <a:endParaRPr lang="en-US" dirty="0"/>
          </a:p>
        </p:txBody>
      </p:sp>
    </p:spTree>
    <p:extLst>
      <p:ext uri="{BB962C8B-B14F-4D97-AF65-F5344CB8AC3E}">
        <p14:creationId xmlns:p14="http://schemas.microsoft.com/office/powerpoint/2010/main" val="14453068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5/27/2023</a:t>
            </a:fld>
            <a:endParaRPr lang="en-US" altLang="en-US" dirty="0"/>
          </a:p>
        </p:txBody>
      </p:sp>
    </p:spTree>
    <p:extLst>
      <p:ext uri="{BB962C8B-B14F-4D97-AF65-F5344CB8AC3E}">
        <p14:creationId xmlns:p14="http://schemas.microsoft.com/office/powerpoint/2010/main" val="22456802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pPr>
              <a:defRPr/>
            </a:pPr>
            <a:endParaRPr lang="en-US" dirty="0">
              <a:solidFill>
                <a:srgbClr val="000000">
                  <a:tint val="75000"/>
                </a:srgbClr>
              </a:solidFill>
            </a:endParaRPr>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5/27/2023</a:t>
            </a:fld>
            <a:endParaRPr lang="en-US" altLang="en-US" dirty="0"/>
          </a:p>
        </p:txBody>
      </p:sp>
    </p:spTree>
    <p:extLst>
      <p:ext uri="{BB962C8B-B14F-4D97-AF65-F5344CB8AC3E}">
        <p14:creationId xmlns:p14="http://schemas.microsoft.com/office/powerpoint/2010/main" val="39346555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5/27/2023</a:t>
            </a:fld>
            <a:endParaRPr lang="en-US" altLang="en-US" dirty="0"/>
          </a:p>
        </p:txBody>
      </p:sp>
    </p:spTree>
    <p:extLst>
      <p:ext uri="{BB962C8B-B14F-4D97-AF65-F5344CB8AC3E}">
        <p14:creationId xmlns:p14="http://schemas.microsoft.com/office/powerpoint/2010/main" val="15522516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014A7E-2E73-CD42-B756-9CB1E7410D10}"/>
              </a:ext>
            </a:extLst>
          </p:cNvPr>
          <p:cNvSpPr>
            <a:spLocks noChangeArrowheads="1"/>
          </p:cNvSpPr>
          <p:nvPr userDrawn="1"/>
        </p:nvSpPr>
        <p:spPr bwMode="auto">
          <a:xfrm>
            <a:off x="0" y="2020888"/>
            <a:ext cx="9144000" cy="2106612"/>
          </a:xfrm>
          <a:prstGeom prst="rect">
            <a:avLst/>
          </a:prstGeom>
          <a:solidFill>
            <a:srgbClr val="216331">
              <a:alpha val="14000"/>
            </a:srgbClr>
          </a:solidFill>
          <a:ln w="9525">
            <a:noFill/>
            <a:miter lim="800000"/>
            <a:headEnd/>
            <a:tailEnd/>
          </a:ln>
          <a:effectLst>
            <a:outerShdw blurRad="50800" dist="50800" dir="5400000" algn="ctr" rotWithShape="0">
              <a:schemeClr val="bg1"/>
            </a:outerShdw>
          </a:effectLst>
        </p:spPr>
        <p:txBody>
          <a:bodyPr anchor="ctr"/>
          <a:lstStyle/>
          <a:p>
            <a:pPr algn="ctr" eaLnBrk="1" hangingPunct="1">
              <a:defRPr/>
            </a:pPr>
            <a:endParaRPr lang="en-US" sz="1800">
              <a:solidFill>
                <a:schemeClr val="lt1"/>
              </a:solidFill>
              <a:latin typeface="+mn-lt"/>
              <a:ea typeface="+mn-ea"/>
            </a:endParaRPr>
          </a:p>
        </p:txBody>
      </p:sp>
      <p:sp>
        <p:nvSpPr>
          <p:cNvPr id="5" name="Rounded Rectangle 4">
            <a:extLst>
              <a:ext uri="{FF2B5EF4-FFF2-40B4-BE49-F238E27FC236}">
                <a16:creationId xmlns:a16="http://schemas.microsoft.com/office/drawing/2014/main" id="{59362104-382F-1745-A8BC-1DDA5F8E3614}"/>
              </a:ext>
            </a:extLst>
          </p:cNvPr>
          <p:cNvSpPr/>
          <p:nvPr userDrawn="1"/>
        </p:nvSpPr>
        <p:spPr>
          <a:xfrm rot="1837372">
            <a:off x="6184900" y="1641475"/>
            <a:ext cx="2352675" cy="2535238"/>
          </a:xfrm>
          <a:prstGeom prst="roundRect">
            <a:avLst>
              <a:gd name="adj" fmla="val 16176"/>
            </a:avLst>
          </a:prstGeom>
          <a:solidFill>
            <a:srgbClr val="CFB866"/>
          </a:solid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ounded Rectangle 5">
            <a:extLst>
              <a:ext uri="{FF2B5EF4-FFF2-40B4-BE49-F238E27FC236}">
                <a16:creationId xmlns:a16="http://schemas.microsoft.com/office/drawing/2014/main" id="{43E12041-2A88-C541-9D35-680BD2AE7879}"/>
              </a:ext>
            </a:extLst>
          </p:cNvPr>
          <p:cNvSpPr/>
          <p:nvPr userDrawn="1"/>
        </p:nvSpPr>
        <p:spPr>
          <a:xfrm rot="1837372">
            <a:off x="5413375" y="2773363"/>
            <a:ext cx="3306763" cy="2533650"/>
          </a:xfrm>
          <a:prstGeom prst="roundRect">
            <a:avLst>
              <a:gd name="adj" fmla="val 26133"/>
            </a:avLst>
          </a:prstGeom>
          <a:solidFill>
            <a:srgbClr val="21633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ounded Rectangle 6">
            <a:extLst>
              <a:ext uri="{FF2B5EF4-FFF2-40B4-BE49-F238E27FC236}">
                <a16:creationId xmlns:a16="http://schemas.microsoft.com/office/drawing/2014/main" id="{72CF094F-4864-164C-A4E9-D63FD6E5114F}"/>
              </a:ext>
            </a:extLst>
          </p:cNvPr>
          <p:cNvSpPr/>
          <p:nvPr userDrawn="1"/>
        </p:nvSpPr>
        <p:spPr>
          <a:xfrm rot="1837372">
            <a:off x="5432425" y="342900"/>
            <a:ext cx="3167063" cy="3348038"/>
          </a:xfrm>
          <a:prstGeom prst="roundRect">
            <a:avLst>
              <a:gd name="adj" fmla="val 33002"/>
            </a:avLst>
          </a:prstGeom>
          <a:solidFill>
            <a:srgbClr val="E9781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4846931A-7AA4-8E4F-BF1B-9684A5612EC1}"/>
              </a:ext>
            </a:extLst>
          </p:cNvPr>
          <p:cNvSpPr/>
          <p:nvPr userDrawn="1"/>
        </p:nvSpPr>
        <p:spPr>
          <a:xfrm rot="1800000">
            <a:off x="5879271" y="346618"/>
            <a:ext cx="2963842" cy="2929591"/>
          </a:xfrm>
          <a:prstGeom prst="roundRect">
            <a:avLst>
              <a:gd name="adj" fmla="val 36159"/>
            </a:avLst>
          </a:prstGeom>
          <a:blipFill dpi="0" rotWithShape="0">
            <a:blip r:embed="rId2" cstate="email">
              <a:extLst>
                <a:ext uri="{28A0092B-C50C-407E-A947-70E740481C1C}">
                  <a14:useLocalDpi xmlns:a14="http://schemas.microsoft.com/office/drawing/2010/main"/>
                </a:ext>
              </a:extLst>
            </a:blip>
            <a:srcRect/>
            <a:stretch>
              <a:fillRect/>
            </a:stretch>
          </a:blip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8553F005-370B-AF46-822E-4E73D4D38425}"/>
              </a:ext>
            </a:extLst>
          </p:cNvPr>
          <p:cNvSpPr/>
          <p:nvPr userDrawn="1"/>
        </p:nvSpPr>
        <p:spPr>
          <a:xfrm rot="1800000">
            <a:off x="5483856" y="2725910"/>
            <a:ext cx="3348498" cy="2391360"/>
          </a:xfrm>
          <a:prstGeom prst="roundRect">
            <a:avLst>
              <a:gd name="adj" fmla="val 27451"/>
            </a:avLst>
          </a:prstGeom>
          <a:blipFill dpi="0" rotWithShape="0">
            <a:blip r:embed="rId3" cstate="email">
              <a:extLst>
                <a:ext uri="{28A0092B-C50C-407E-A947-70E740481C1C}">
                  <a14:useLocalDpi xmlns:a14="http://schemas.microsoft.com/office/drawing/2010/main"/>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9">
            <a:extLst>
              <a:ext uri="{FF2B5EF4-FFF2-40B4-BE49-F238E27FC236}">
                <a16:creationId xmlns:a16="http://schemas.microsoft.com/office/drawing/2014/main" id="{CC99B06B-8026-BC4E-8B96-5673671936A6}"/>
              </a:ext>
            </a:extLst>
          </p:cNvPr>
          <p:cNvSpPr txBox="1">
            <a:spLocks noChangeArrowheads="1"/>
          </p:cNvSpPr>
          <p:nvPr userDrawn="1"/>
        </p:nvSpPr>
        <p:spPr bwMode="auto">
          <a:xfrm>
            <a:off x="982663" y="6292850"/>
            <a:ext cx="185737" cy="460375"/>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a:p>
        </p:txBody>
      </p:sp>
      <p:sp>
        <p:nvSpPr>
          <p:cNvPr id="3" name="Subtitle 2"/>
          <p:cNvSpPr>
            <a:spLocks noGrp="1"/>
          </p:cNvSpPr>
          <p:nvPr>
            <p:ph type="subTitle" idx="1"/>
          </p:nvPr>
        </p:nvSpPr>
        <p:spPr>
          <a:xfrm>
            <a:off x="618145" y="3276600"/>
            <a:ext cx="2734656" cy="685800"/>
          </a:xfrm>
        </p:spPr>
        <p:txBody>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2135204"/>
            <a:ext cx="4482199" cy="1065196"/>
          </a:xfrm>
        </p:spPr>
        <p:txBody>
          <a:bodyPr/>
          <a:lstStyle>
            <a:lvl1pPr algn="l">
              <a:defRPr sz="2600" b="1" i="0" cap="all"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67939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5/27/2023</a:t>
            </a:fld>
            <a:endParaRPr lang="en-US" altLang="en-US"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67" r:id="rId2"/>
    <p:sldLayoutId id="2147483768" r:id="rId3"/>
    <p:sldLayoutId id="2147483769"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solidFill>
                <a:srgbClr val="000000">
                  <a:tint val="75000"/>
                </a:srgbClr>
              </a:solidFill>
            </a:endParaRPr>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5/27/2023</a:t>
            </a:fld>
            <a:endParaRPr lang="en-US" altLang="en-US"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000000"/>
              </a:solidFill>
            </a:endParaRPr>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26547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5AEC08-684D-7348-914E-CE86E1AAC2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742EA3-FBA1-AE42-9677-3BA072BC3E1D}"/>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B73E937A-5DE2-D844-80EF-12E5E1462B26}"/>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35AEA931-0554-A345-A390-4422AB864DD8}" type="slidenum">
              <a:rPr lang="en-US" altLang="en-US"/>
              <a:pPr>
                <a:defRPr/>
              </a:pPr>
              <a:t>‹#›</a:t>
            </a:fld>
            <a:endParaRPr lang="en-US" altLang="en-US"/>
          </a:p>
        </p:txBody>
      </p:sp>
      <p:sp>
        <p:nvSpPr>
          <p:cNvPr id="3" name="Footer Placeholder 2">
            <a:extLst>
              <a:ext uri="{FF2B5EF4-FFF2-40B4-BE49-F238E27FC236}">
                <a16:creationId xmlns:a16="http://schemas.microsoft.com/office/drawing/2014/main" id="{2D55D83D-F8F3-3C49-8556-61C56FC1DF45}"/>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4" name="Date Placeholder 3">
            <a:extLst>
              <a:ext uri="{FF2B5EF4-FFF2-40B4-BE49-F238E27FC236}">
                <a16:creationId xmlns:a16="http://schemas.microsoft.com/office/drawing/2014/main" id="{616BAA06-7FE1-5A47-980C-9E657B0BD6A9}"/>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defRPr>
            </a:lvl1pPr>
          </a:lstStyle>
          <a:p>
            <a:pPr>
              <a:defRPr/>
            </a:pPr>
            <a:fld id="{BF98000E-DFBC-A545-AA47-5C3CCD616E4F}" type="datetime1">
              <a:rPr lang="en-US" altLang="en-US"/>
              <a:pPr>
                <a:defRPr/>
              </a:pPr>
              <a:t>5/27/2023</a:t>
            </a:fld>
            <a:endParaRPr lang="en-US" altLang="en-US"/>
          </a:p>
        </p:txBody>
      </p:sp>
      <p:sp>
        <p:nvSpPr>
          <p:cNvPr id="1031" name="TextBox 4">
            <a:extLst>
              <a:ext uri="{FF2B5EF4-FFF2-40B4-BE49-F238E27FC236}">
                <a16:creationId xmlns:a16="http://schemas.microsoft.com/office/drawing/2014/main" id="{C7F9ED37-D8D9-A541-812D-77094360D42B}"/>
              </a:ext>
            </a:extLst>
          </p:cNvPr>
          <p:cNvSpPr txBox="1">
            <a:spLocks noChangeArrowheads="1"/>
          </p:cNvSpPr>
          <p:nvPr userDrawn="1"/>
        </p:nvSpPr>
        <p:spPr bwMode="auto">
          <a:xfrm>
            <a:off x="639763" y="6326188"/>
            <a:ext cx="185737" cy="46196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a:p>
        </p:txBody>
      </p:sp>
      <p:pic>
        <p:nvPicPr>
          <p:cNvPr id="1032" name="Picture 6">
            <a:extLst>
              <a:ext uri="{FF2B5EF4-FFF2-40B4-BE49-F238E27FC236}">
                <a16:creationId xmlns:a16="http://schemas.microsoft.com/office/drawing/2014/main" id="{F80A99C2-9C7D-4644-92A3-BD2827672DB0}"/>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18721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5AEC08-684D-7348-914E-CE86E1AAC2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742EA3-FBA1-AE42-9677-3BA072BC3E1D}"/>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B73E937A-5DE2-D844-80EF-12E5E1462B26}"/>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35AEA931-0554-A345-A390-4422AB864DD8}"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2D55D83D-F8F3-3C49-8556-61C56FC1DF45}"/>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ＭＳ Ｐゴシック" charset="0"/>
                <a:cs typeface="ＭＳ Ｐゴシック" charset="0"/>
              </a:defRPr>
            </a:lvl1pPr>
          </a:lstStyle>
          <a:p>
            <a:pPr>
              <a:defRPr/>
            </a:pPr>
            <a:r>
              <a:rPr lang="en-GB" dirty="0"/>
              <a:t>ISUPG Performance - 31 Jan 2022 </a:t>
            </a:r>
            <a:endParaRPr lang="en-US" dirty="0"/>
          </a:p>
        </p:txBody>
      </p:sp>
      <p:sp>
        <p:nvSpPr>
          <p:cNvPr id="4" name="Date Placeholder 3">
            <a:extLst>
              <a:ext uri="{FF2B5EF4-FFF2-40B4-BE49-F238E27FC236}">
                <a16:creationId xmlns:a16="http://schemas.microsoft.com/office/drawing/2014/main" id="{616BAA06-7FE1-5A47-980C-9E657B0BD6A9}"/>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defRPr>
            </a:lvl1pPr>
          </a:lstStyle>
          <a:p>
            <a:pPr>
              <a:defRPr/>
            </a:pPr>
            <a:fld id="{B99ADD84-E33B-4FBE-BB93-E6B1C72489DD}" type="datetime1">
              <a:rPr lang="en-US" altLang="en-US" smtClean="0"/>
              <a:t>5/27/2023</a:t>
            </a:fld>
            <a:endParaRPr lang="en-US" altLang="en-US" dirty="0"/>
          </a:p>
        </p:txBody>
      </p:sp>
      <p:sp>
        <p:nvSpPr>
          <p:cNvPr id="1031" name="TextBox 4">
            <a:extLst>
              <a:ext uri="{FF2B5EF4-FFF2-40B4-BE49-F238E27FC236}">
                <a16:creationId xmlns:a16="http://schemas.microsoft.com/office/drawing/2014/main" id="{C7F9ED37-D8D9-A541-812D-77094360D42B}"/>
              </a:ext>
            </a:extLst>
          </p:cNvPr>
          <p:cNvSpPr txBox="1">
            <a:spLocks noChangeArrowheads="1"/>
          </p:cNvSpPr>
          <p:nvPr userDrawn="1"/>
        </p:nvSpPr>
        <p:spPr bwMode="auto">
          <a:xfrm>
            <a:off x="639763" y="6326188"/>
            <a:ext cx="185737" cy="46196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pic>
        <p:nvPicPr>
          <p:cNvPr id="1032" name="Picture 6">
            <a:extLst>
              <a:ext uri="{FF2B5EF4-FFF2-40B4-BE49-F238E27FC236}">
                <a16:creationId xmlns:a16="http://schemas.microsoft.com/office/drawing/2014/main" id="{F80A99C2-9C7D-4644-92A3-BD2827672DB0}"/>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40645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EC6ADDC-E623-CB4D-9E61-6C1A12225FD7}"/>
              </a:ext>
            </a:extLst>
          </p:cNvPr>
          <p:cNvSpPr>
            <a:spLocks noGrp="1"/>
          </p:cNvSpPr>
          <p:nvPr>
            <p:ph type="ctrTitle"/>
          </p:nvPr>
        </p:nvSpPr>
        <p:spPr>
          <a:xfrm>
            <a:off x="467544" y="1268760"/>
            <a:ext cx="4227512" cy="1600200"/>
          </a:xfrm>
        </p:spPr>
        <p:txBody>
          <a:bodyPr/>
          <a:lstStyle/>
          <a:p>
            <a:pPr>
              <a:defRPr/>
            </a:pPr>
            <a:br>
              <a:rPr lang="en-US" sz="1800" dirty="0">
                <a:latin typeface="Arial Bold" charset="0"/>
                <a:ea typeface="ＭＳ Ｐゴシック" charset="0"/>
                <a:cs typeface="Arial Bold" charset="0"/>
              </a:rPr>
            </a:br>
            <a:br>
              <a:rPr lang="en-US" sz="1800" dirty="0">
                <a:latin typeface="Arial Bold" charset="0"/>
                <a:ea typeface="ＭＳ Ｐゴシック" charset="0"/>
                <a:cs typeface="Arial Bold" charset="0"/>
              </a:rPr>
            </a:b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DEPARTMENT OF  HUMAN SETTLEMENTS’ QUARTER 4 PRESENTATION</a:t>
            </a: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(JANUARY TO MARCH 2023)</a:t>
            </a:r>
            <a:br>
              <a:rPr lang="en-US" sz="1800" dirty="0">
                <a:latin typeface="Arial Bold" charset="0"/>
                <a:ea typeface="ＭＳ Ｐゴシック" charset="0"/>
                <a:cs typeface="Arial Bold" charset="0"/>
              </a:rPr>
            </a:b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TO THE PORTFOLIO COMMITTEE ON HUMAN SETTLEMENTS </a:t>
            </a:r>
            <a:br>
              <a:rPr lang="en-US" sz="1800" dirty="0">
                <a:latin typeface="Arial Bold" charset="0"/>
                <a:ea typeface="ＭＳ Ｐゴシック" charset="0"/>
                <a:cs typeface="Arial Bold" charset="0"/>
              </a:rPr>
            </a:b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DATE: 31 May 2023 </a:t>
            </a:r>
            <a:br>
              <a:rPr lang="en-US" sz="1800" dirty="0">
                <a:latin typeface="Arial Bold" charset="0"/>
                <a:ea typeface="ＭＳ Ｐゴシック" charset="0"/>
                <a:cs typeface="Arial Bold" charset="0"/>
              </a:rPr>
            </a:br>
            <a:br>
              <a:rPr lang="en-US" sz="1800" dirty="0">
                <a:latin typeface="Arial Bold" charset="0"/>
                <a:ea typeface="ＭＳ Ｐゴシック" charset="0"/>
                <a:cs typeface="Arial Bold" charset="0"/>
              </a:rPr>
            </a:br>
            <a:br>
              <a:rPr lang="en-US" sz="1800" dirty="0">
                <a:latin typeface="Arial Bold" charset="0"/>
                <a:ea typeface="ＭＳ Ｐゴシック" charset="0"/>
                <a:cs typeface="Arial Bold" charset="0"/>
              </a:rPr>
            </a:b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Delivered ON BEHALF </a:t>
            </a:r>
            <a:br>
              <a:rPr lang="en-US" sz="1800" dirty="0">
                <a:latin typeface="Arial Bold" charset="0"/>
                <a:ea typeface="ＭＳ Ｐゴシック" charset="0"/>
                <a:cs typeface="Arial Bold" charset="0"/>
              </a:rPr>
            </a:br>
            <a:r>
              <a:rPr lang="en-US" sz="1800" dirty="0">
                <a:latin typeface="Arial Bold" charset="0"/>
                <a:ea typeface="ＭＳ Ｐゴシック" charset="0"/>
                <a:cs typeface="Arial Bold" charset="0"/>
              </a:rPr>
              <a:t>M</a:t>
            </a:r>
            <a:r>
              <a:rPr lang="en-US" sz="1800" cap="none" dirty="0">
                <a:latin typeface="Arial Bold" charset="0"/>
                <a:ea typeface="ＭＳ Ｐゴシック" charset="0"/>
                <a:cs typeface="Arial Bold" charset="0"/>
              </a:rPr>
              <a:t>s. M.T. KUBAYI, (MP)</a:t>
            </a:r>
            <a:br>
              <a:rPr lang="en-US" sz="1800" cap="none" dirty="0">
                <a:latin typeface="Arial Bold" charset="0"/>
                <a:ea typeface="ＭＳ Ｐゴシック" charset="0"/>
                <a:cs typeface="Arial Bold" charset="0"/>
              </a:rPr>
            </a:br>
            <a:r>
              <a:rPr lang="en-US" sz="1800" cap="none" dirty="0">
                <a:latin typeface="Arial Bold" charset="0"/>
                <a:ea typeface="ＭＳ Ｐゴシック" charset="0"/>
                <a:cs typeface="Arial Bold" charset="0"/>
              </a:rPr>
              <a:t>MINISTER OF HUMAN SETTLEMENTS</a:t>
            </a:r>
            <a:endParaRPr lang="en-US" sz="1800" dirty="0">
              <a:latin typeface="Arial Bold" charset="0"/>
              <a:ea typeface="ＭＳ Ｐゴシック" charset="0"/>
              <a:cs typeface="Arial Bold" charset="0"/>
            </a:endParaRPr>
          </a:p>
        </p:txBody>
      </p:sp>
      <p:sp>
        <p:nvSpPr>
          <p:cNvPr id="8196" name="TextBox 1">
            <a:extLst>
              <a:ext uri="{FF2B5EF4-FFF2-40B4-BE49-F238E27FC236}">
                <a16:creationId xmlns:a16="http://schemas.microsoft.com/office/drawing/2014/main" id="{293B9E8B-F82B-8346-9E59-EE12058401C4}"/>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8197" name="TextBox 2">
            <a:extLst>
              <a:ext uri="{FF2B5EF4-FFF2-40B4-BE49-F238E27FC236}">
                <a16:creationId xmlns:a16="http://schemas.microsoft.com/office/drawing/2014/main" id="{C5C775C4-7418-CA4D-815C-1FA061359D11}"/>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 name="Title 7"/>
          <p:cNvSpPr txBox="1">
            <a:spLocks/>
          </p:cNvSpPr>
          <p:nvPr/>
        </p:nvSpPr>
        <p:spPr bwMode="auto">
          <a:xfrm>
            <a:off x="3887" y="0"/>
            <a:ext cx="9144000" cy="576064"/>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pitchFamily="-108" charset="-128"/>
              </a:rPr>
              <a:t>Quarter 4 Overall Performance </a:t>
            </a:r>
          </a:p>
        </p:txBody>
      </p:sp>
      <p:graphicFrame>
        <p:nvGraphicFramePr>
          <p:cNvPr id="3" name="Chart 2">
            <a:extLst>
              <a:ext uri="{FF2B5EF4-FFF2-40B4-BE49-F238E27FC236}">
                <a16:creationId xmlns:a16="http://schemas.microsoft.com/office/drawing/2014/main" id="{00000000-0008-0000-0100-000020000000}"/>
              </a:ext>
            </a:extLst>
          </p:cNvPr>
          <p:cNvGraphicFramePr>
            <a:graphicFrameLocks/>
          </p:cNvGraphicFramePr>
          <p:nvPr/>
        </p:nvGraphicFramePr>
        <p:xfrm>
          <a:off x="611561" y="692697"/>
          <a:ext cx="8110164" cy="4529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697746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11</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5/27/2023</a:t>
            </a:fld>
            <a:endParaRPr lang="en-US" altLang="en-US" dirty="0"/>
          </a:p>
        </p:txBody>
      </p:sp>
      <p:sp>
        <p:nvSpPr>
          <p:cNvPr id="9" name="Title 7"/>
          <p:cNvSpPr txBox="1">
            <a:spLocks/>
          </p:cNvSpPr>
          <p:nvPr/>
        </p:nvSpPr>
        <p:spPr bwMode="auto">
          <a:xfrm>
            <a:off x="3887" y="0"/>
            <a:ext cx="9144000" cy="576064"/>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a:solidFill>
                  <a:srgbClr val="FFFFFF"/>
                </a:solidFill>
                <a:ea typeface="ＭＳ Ｐゴシック" pitchFamily="-108" charset="-128"/>
              </a:rPr>
              <a:t>Performance  Trend</a:t>
            </a:r>
          </a:p>
        </p:txBody>
      </p:sp>
      <p:graphicFrame>
        <p:nvGraphicFramePr>
          <p:cNvPr id="2" name="Chart 1">
            <a:extLst>
              <a:ext uri="{FF2B5EF4-FFF2-40B4-BE49-F238E27FC236}">
                <a16:creationId xmlns:a16="http://schemas.microsoft.com/office/drawing/2014/main" id="{00000000-0008-0000-0400-000003000000}"/>
              </a:ext>
            </a:extLst>
          </p:cNvPr>
          <p:cNvGraphicFramePr>
            <a:graphicFrameLocks/>
          </p:cNvGraphicFramePr>
          <p:nvPr/>
        </p:nvGraphicFramePr>
        <p:xfrm>
          <a:off x="395536" y="908720"/>
          <a:ext cx="8568952"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401020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5/27/2023</a:t>
            </a:fld>
            <a:endParaRPr lang="en-US" altLang="en-US" dirty="0"/>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000" b="1" cap="none" dirty="0">
                <a:solidFill>
                  <a:srgbClr val="FFFFFF"/>
                </a:solidFill>
                <a:ea typeface="ＭＳ Ｐゴシック" pitchFamily="-108" charset="-128"/>
              </a:rPr>
              <a:t>3.1 ADMINISTRATION</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3567313474"/>
              </p:ext>
            </p:extLst>
          </p:nvPr>
        </p:nvGraphicFramePr>
        <p:xfrm>
          <a:off x="6523" y="559769"/>
          <a:ext cx="9090148" cy="5095714"/>
        </p:xfrm>
        <a:graphic>
          <a:graphicData uri="http://schemas.openxmlformats.org/drawingml/2006/table">
            <a:tbl>
              <a:tblPr firstRow="1" firstCol="1" bandRow="1"/>
              <a:tblGrid>
                <a:gridCol w="1541141">
                  <a:extLst>
                    <a:ext uri="{9D8B030D-6E8A-4147-A177-3AD203B41FA5}">
                      <a16:colId xmlns:a16="http://schemas.microsoft.com/office/drawing/2014/main" val="2567072734"/>
                    </a:ext>
                  </a:extLst>
                </a:gridCol>
                <a:gridCol w="1368152">
                  <a:extLst>
                    <a:ext uri="{9D8B030D-6E8A-4147-A177-3AD203B41FA5}">
                      <a16:colId xmlns:a16="http://schemas.microsoft.com/office/drawing/2014/main" val="20003"/>
                    </a:ext>
                  </a:extLst>
                </a:gridCol>
                <a:gridCol w="1296144">
                  <a:extLst>
                    <a:ext uri="{9D8B030D-6E8A-4147-A177-3AD203B41FA5}">
                      <a16:colId xmlns:a16="http://schemas.microsoft.com/office/drawing/2014/main" val="643361270"/>
                    </a:ext>
                  </a:extLst>
                </a:gridCol>
                <a:gridCol w="1080120">
                  <a:extLst>
                    <a:ext uri="{9D8B030D-6E8A-4147-A177-3AD203B41FA5}">
                      <a16:colId xmlns:a16="http://schemas.microsoft.com/office/drawing/2014/main" val="2466000005"/>
                    </a:ext>
                  </a:extLst>
                </a:gridCol>
                <a:gridCol w="1008112">
                  <a:extLst>
                    <a:ext uri="{9D8B030D-6E8A-4147-A177-3AD203B41FA5}">
                      <a16:colId xmlns:a16="http://schemas.microsoft.com/office/drawing/2014/main" val="2694784367"/>
                    </a:ext>
                  </a:extLst>
                </a:gridCol>
                <a:gridCol w="1584176">
                  <a:extLst>
                    <a:ext uri="{9D8B030D-6E8A-4147-A177-3AD203B41FA5}">
                      <a16:colId xmlns:a16="http://schemas.microsoft.com/office/drawing/2014/main" val="20005"/>
                    </a:ext>
                  </a:extLst>
                </a:gridCol>
                <a:gridCol w="1212303">
                  <a:extLst>
                    <a:ext uri="{9D8B030D-6E8A-4147-A177-3AD203B41FA5}">
                      <a16:colId xmlns:a16="http://schemas.microsoft.com/office/drawing/2014/main" val="20006"/>
                    </a:ext>
                  </a:extLst>
                </a:gridCol>
              </a:tblGrid>
              <a:tr h="546891">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1775091">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compliance with statutory tabling and prescripts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compliance with statutory prescripts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compliance with statutory prescripts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80% compliance with statutory prescripts </a:t>
                      </a:r>
                    </a:p>
                    <a:p>
                      <a:pPr marL="0" indent="-226695" algn="l" defTabSz="457200" rtl="0" eaLnBrk="1" latinLnBrk="0" hangingPunct="1">
                        <a:lnSpc>
                          <a:spcPct val="107000"/>
                        </a:lnSpc>
                        <a:spcAft>
                          <a:spcPts val="800"/>
                        </a:spcAft>
                      </a:pP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 non-compliance with statutory prescripts</a:t>
                      </a:r>
                    </a:p>
                    <a:p>
                      <a:pPr marL="0" marR="0" lvl="0" indent="-226695" algn="l" defTabSz="457200" rtl="0" eaLnBrk="1" fontAlgn="auto" latinLnBrk="0" hangingPunct="1">
                        <a:lnSpc>
                          <a:spcPct val="107000"/>
                        </a:lnSpc>
                        <a:spcBef>
                          <a:spcPts val="0"/>
                        </a:spcBef>
                        <a:spcAft>
                          <a:spcPts val="800"/>
                        </a:spcAft>
                        <a:buClrTx/>
                        <a:buSzTx/>
                        <a:buFontTx/>
                        <a:buNone/>
                        <a:tabLst/>
                        <a:defRPr/>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Some of the furnished Draft Replies had to be returned for amendments, including incomplete info provided by municipalities &amp; provinces.</a:t>
                      </a: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indent="-226695" algn="l" defTabSz="457200" rtl="0" eaLnBrk="1" latinLnBrk="0" hangingPunct="1">
                        <a:lnSpc>
                          <a:spcPct val="100000"/>
                        </a:lnSpc>
                        <a:spcAft>
                          <a:spcPts val="800"/>
                        </a:spcAft>
                      </a:pPr>
                      <a:r>
                        <a:rPr lang="en-GB" sz="11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 PQs: 31</a:t>
                      </a:r>
                    </a:p>
                    <a:p>
                      <a:pPr marL="0" indent="-226695" algn="l" defTabSz="457200" rtl="0" eaLnBrk="1" latinLnBrk="0" hangingPunct="1">
                        <a:lnSpc>
                          <a:spcPct val="100000"/>
                        </a:lnSpc>
                        <a:spcAft>
                          <a:spcPts val="800"/>
                        </a:spcAft>
                      </a:pPr>
                      <a:r>
                        <a:rPr lang="en-GB" sz="11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Complied with: 21</a:t>
                      </a:r>
                    </a:p>
                    <a:p>
                      <a:pPr marL="0" indent="-226695" algn="l" defTabSz="457200" rtl="0" eaLnBrk="1" latinLnBrk="0" hangingPunct="1">
                        <a:lnSpc>
                          <a:spcPct val="100000"/>
                        </a:lnSpc>
                        <a:spcAft>
                          <a:spcPts val="800"/>
                        </a:spcAft>
                      </a:pPr>
                      <a:r>
                        <a:rPr lang="en-GB" sz="11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Non-compliance: 10</a:t>
                      </a:r>
                      <a:endParaRPr lang="en-ZA" sz="11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Continue to ensure strict adherence to the approved SOP as well as continue to liaise directly with other spheres of government</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1009228">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implementation of the approved Internal Audit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internal audit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internal audit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internal audit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r h="1179491">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implementation of the approved Risk Management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Risk Management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Risk Management Implementation Plan</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Risk Management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749446"/>
                  </a:ext>
                </a:extLst>
              </a:tr>
            </a:tbl>
          </a:graphicData>
        </a:graphic>
      </p:graphicFrame>
    </p:spTree>
    <p:extLst>
      <p:ext uri="{BB962C8B-B14F-4D97-AF65-F5344CB8AC3E}">
        <p14:creationId xmlns:p14="http://schemas.microsoft.com/office/powerpoint/2010/main" val="5229661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5/27/2023</a:t>
            </a:fld>
            <a:endParaRPr lang="en-US" altLang="en-US" dirty="0"/>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000" b="1" cap="none" dirty="0">
                <a:solidFill>
                  <a:srgbClr val="FFFFFF"/>
                </a:solidFill>
                <a:ea typeface="ＭＳ Ｐゴシック" pitchFamily="-108" charset="-128"/>
              </a:rPr>
              <a:t>3.1 ADMINISTRATION</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2142097982"/>
              </p:ext>
            </p:extLst>
          </p:nvPr>
        </p:nvGraphicFramePr>
        <p:xfrm>
          <a:off x="6523" y="559769"/>
          <a:ext cx="9090148" cy="4111878"/>
        </p:xfrm>
        <a:graphic>
          <a:graphicData uri="http://schemas.openxmlformats.org/drawingml/2006/table">
            <a:tbl>
              <a:tblPr firstRow="1" firstCol="1" bandRow="1"/>
              <a:tblGrid>
                <a:gridCol w="1397125">
                  <a:extLst>
                    <a:ext uri="{9D8B030D-6E8A-4147-A177-3AD203B41FA5}">
                      <a16:colId xmlns:a16="http://schemas.microsoft.com/office/drawing/2014/main" val="2567072734"/>
                    </a:ext>
                  </a:extLst>
                </a:gridCol>
                <a:gridCol w="1368152">
                  <a:extLst>
                    <a:ext uri="{9D8B030D-6E8A-4147-A177-3AD203B41FA5}">
                      <a16:colId xmlns:a16="http://schemas.microsoft.com/office/drawing/2014/main" val="20003"/>
                    </a:ext>
                  </a:extLst>
                </a:gridCol>
                <a:gridCol w="1872208">
                  <a:extLst>
                    <a:ext uri="{9D8B030D-6E8A-4147-A177-3AD203B41FA5}">
                      <a16:colId xmlns:a16="http://schemas.microsoft.com/office/drawing/2014/main" val="643361270"/>
                    </a:ext>
                  </a:extLst>
                </a:gridCol>
                <a:gridCol w="1440160">
                  <a:extLst>
                    <a:ext uri="{9D8B030D-6E8A-4147-A177-3AD203B41FA5}">
                      <a16:colId xmlns:a16="http://schemas.microsoft.com/office/drawing/2014/main" val="2466000005"/>
                    </a:ext>
                  </a:extLst>
                </a:gridCol>
                <a:gridCol w="936104">
                  <a:extLst>
                    <a:ext uri="{9D8B030D-6E8A-4147-A177-3AD203B41FA5}">
                      <a16:colId xmlns:a16="http://schemas.microsoft.com/office/drawing/2014/main" val="2694784367"/>
                    </a:ext>
                  </a:extLst>
                </a:gridCol>
                <a:gridCol w="1080120">
                  <a:extLst>
                    <a:ext uri="{9D8B030D-6E8A-4147-A177-3AD203B41FA5}">
                      <a16:colId xmlns:a16="http://schemas.microsoft.com/office/drawing/2014/main" val="20005"/>
                    </a:ext>
                  </a:extLst>
                </a:gridCol>
                <a:gridCol w="996279">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0">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execution of the approved anti-fraud and corruption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execution of the approved anti-fraud and corruption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execution of the approved anti-fraud and corruption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execution of the approved anti-fraud and corruption implementation plan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576197">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implementation of the HR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HR Implementation Plan</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Human Resource Implementation Plan</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Human Resource Implementation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r h="576197">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implementation of the approved annual ICT plan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annual ICT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annual ICT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annual ICT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749446"/>
                  </a:ext>
                </a:extLst>
              </a:tr>
              <a:tr h="576197">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implementation of approved communication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communication plan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communication plan</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the approved communication plan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794853"/>
                  </a:ext>
                </a:extLst>
              </a:tr>
            </a:tbl>
          </a:graphicData>
        </a:graphic>
      </p:graphicFrame>
    </p:spTree>
    <p:extLst>
      <p:ext uri="{BB962C8B-B14F-4D97-AF65-F5344CB8AC3E}">
        <p14:creationId xmlns:p14="http://schemas.microsoft.com/office/powerpoint/2010/main" val="410466957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2000" b="1" cap="none" dirty="0">
                <a:solidFill>
                  <a:srgbClr val="FFFFFF"/>
                </a:solidFill>
                <a:ea typeface="ＭＳ Ｐゴシック" pitchFamily="-108" charset="-128"/>
              </a:rPr>
              <a:t>3</a:t>
            </a: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rPr>
              <a:t>.1 ADMINISTRATION</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884684675"/>
              </p:ext>
            </p:extLst>
          </p:nvPr>
        </p:nvGraphicFramePr>
        <p:xfrm>
          <a:off x="6523" y="559769"/>
          <a:ext cx="9090148" cy="5090161"/>
        </p:xfrm>
        <a:graphic>
          <a:graphicData uri="http://schemas.openxmlformats.org/drawingml/2006/table">
            <a:tbl>
              <a:tblPr firstRow="1" firstCol="1" bandRow="1"/>
              <a:tblGrid>
                <a:gridCol w="1325117">
                  <a:extLst>
                    <a:ext uri="{9D8B030D-6E8A-4147-A177-3AD203B41FA5}">
                      <a16:colId xmlns:a16="http://schemas.microsoft.com/office/drawing/2014/main" val="2567072734"/>
                    </a:ext>
                  </a:extLst>
                </a:gridCol>
                <a:gridCol w="1296144">
                  <a:extLst>
                    <a:ext uri="{9D8B030D-6E8A-4147-A177-3AD203B41FA5}">
                      <a16:colId xmlns:a16="http://schemas.microsoft.com/office/drawing/2014/main" val="20003"/>
                    </a:ext>
                  </a:extLst>
                </a:gridCol>
                <a:gridCol w="1800200">
                  <a:extLst>
                    <a:ext uri="{9D8B030D-6E8A-4147-A177-3AD203B41FA5}">
                      <a16:colId xmlns:a16="http://schemas.microsoft.com/office/drawing/2014/main" val="643361270"/>
                    </a:ext>
                  </a:extLst>
                </a:gridCol>
                <a:gridCol w="2016224">
                  <a:extLst>
                    <a:ext uri="{9D8B030D-6E8A-4147-A177-3AD203B41FA5}">
                      <a16:colId xmlns:a16="http://schemas.microsoft.com/office/drawing/2014/main" val="2466000005"/>
                    </a:ext>
                  </a:extLst>
                </a:gridCol>
                <a:gridCol w="864096">
                  <a:extLst>
                    <a:ext uri="{9D8B030D-6E8A-4147-A177-3AD203B41FA5}">
                      <a16:colId xmlns:a16="http://schemas.microsoft.com/office/drawing/2014/main" val="2694784367"/>
                    </a:ext>
                  </a:extLst>
                </a:gridCol>
                <a:gridCol w="792088">
                  <a:extLst>
                    <a:ext uri="{9D8B030D-6E8A-4147-A177-3AD203B41FA5}">
                      <a16:colId xmlns:a16="http://schemas.microsoft.com/office/drawing/2014/main" val="20005"/>
                    </a:ext>
                  </a:extLst>
                </a:gridCol>
                <a:gridCol w="996279">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0">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2023/24 Human Settlements Grants Framework Approved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2023/24 Human Settlements Grants Framework Approved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2023/24</a:t>
                      </a:r>
                      <a:b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Human Settlements Grants Framework Approved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Approved 2023/24</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Human Settlements Grants Framework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576197">
                <a:tc rowSpan="2">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quarterly assessments conducted on human settlements grants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 quarterly   assessments conducted on human settlements grants (HSDG &amp; USDG)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(1x 3rd quarter-previous financial year) quarterly assessment conducted on Human Settlements Grant (HSDG)</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 (1x 3rd quarter-previous financial year) quarterly assessment conducted on Human Settlements Grant (HSDG</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r h="576197">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(1x 2nd quarter- previous financial year) quarterly assessment conducted on Human Settlements Grant (USDG)</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 (1x 2nd quarter- previous financial year) quarterly assessment conducted on Human Settlements Grant (USDG)</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749446"/>
                  </a:ext>
                </a:extLst>
              </a:tr>
              <a:tr h="576197">
                <a:tc rowSpan="2">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quarterly financial performance analysis conducted on ISUPG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 quarterly financial performance analyses conducted on ISUPG</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(1x 3rd quarter- previous financial year) quarterly financial performance analysis conducted on ISUPG for Provinces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 (1x3rd quarter- previous financial year) quarterly financial performance analysis conducted on ISUPG for Provinces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794853"/>
                  </a:ext>
                </a:extLst>
              </a:tr>
              <a:tr h="576197">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(1x 2nd quarter- previous financial year) quarterly financial performance analysis conducted on ISUPG for Metros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 (1x 2nd quarter- previous financial year) quarterly financial performance analysis conducted on ISUPG for Metros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458148"/>
                  </a:ext>
                </a:extLst>
              </a:tr>
            </a:tbl>
          </a:graphicData>
        </a:graphic>
      </p:graphicFrame>
    </p:spTree>
    <p:extLst>
      <p:ext uri="{BB962C8B-B14F-4D97-AF65-F5344CB8AC3E}">
        <p14:creationId xmlns:p14="http://schemas.microsoft.com/office/powerpoint/2010/main" val="214281332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47328" y="1"/>
            <a:ext cx="9143999" cy="692695"/>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rPr>
              <a:t>3.2 INTEGRATED HUMAN SETTLEMENTS PLANNING AND DEVELOPMENT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39117903"/>
              </p:ext>
            </p:extLst>
          </p:nvPr>
        </p:nvGraphicFramePr>
        <p:xfrm>
          <a:off x="0" y="734428"/>
          <a:ext cx="9090148" cy="3520440"/>
        </p:xfrm>
        <a:graphic>
          <a:graphicData uri="http://schemas.openxmlformats.org/drawingml/2006/table">
            <a:tbl>
              <a:tblPr firstRow="1" firstCol="1" bandRow="1"/>
              <a:tblGrid>
                <a:gridCol w="971600">
                  <a:extLst>
                    <a:ext uri="{9D8B030D-6E8A-4147-A177-3AD203B41FA5}">
                      <a16:colId xmlns:a16="http://schemas.microsoft.com/office/drawing/2014/main" val="2567072734"/>
                    </a:ext>
                  </a:extLst>
                </a:gridCol>
                <a:gridCol w="1080120">
                  <a:extLst>
                    <a:ext uri="{9D8B030D-6E8A-4147-A177-3AD203B41FA5}">
                      <a16:colId xmlns:a16="http://schemas.microsoft.com/office/drawing/2014/main" val="20003"/>
                    </a:ext>
                  </a:extLst>
                </a:gridCol>
                <a:gridCol w="1008112">
                  <a:extLst>
                    <a:ext uri="{9D8B030D-6E8A-4147-A177-3AD203B41FA5}">
                      <a16:colId xmlns:a16="http://schemas.microsoft.com/office/drawing/2014/main" val="643361270"/>
                    </a:ext>
                  </a:extLst>
                </a:gridCol>
                <a:gridCol w="1224136">
                  <a:extLst>
                    <a:ext uri="{9D8B030D-6E8A-4147-A177-3AD203B41FA5}">
                      <a16:colId xmlns:a16="http://schemas.microsoft.com/office/drawing/2014/main" val="2466000005"/>
                    </a:ext>
                  </a:extLst>
                </a:gridCol>
                <a:gridCol w="1368152">
                  <a:extLst>
                    <a:ext uri="{9D8B030D-6E8A-4147-A177-3AD203B41FA5}">
                      <a16:colId xmlns:a16="http://schemas.microsoft.com/office/drawing/2014/main" val="2694784367"/>
                    </a:ext>
                  </a:extLst>
                </a:gridCol>
                <a:gridCol w="2088232">
                  <a:extLst>
                    <a:ext uri="{9D8B030D-6E8A-4147-A177-3AD203B41FA5}">
                      <a16:colId xmlns:a16="http://schemas.microsoft.com/office/drawing/2014/main" val="20005"/>
                    </a:ext>
                  </a:extLst>
                </a:gridCol>
                <a:gridCol w="1349796">
                  <a:extLst>
                    <a:ext uri="{9D8B030D-6E8A-4147-A177-3AD203B41FA5}">
                      <a16:colId xmlns:a16="http://schemas.microsoft.com/office/drawing/2014/main" val="20006"/>
                    </a:ext>
                  </a:extLst>
                </a:gridCol>
              </a:tblGrid>
              <a:tr h="655993">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1282216">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mj-lt"/>
                          <a:ea typeface="Calibri" panose="020F0502020204030204" pitchFamily="34" charset="0"/>
                          <a:cs typeface="Times New Roman" panose="02020603050405020304" pitchFamily="18" charset="0"/>
                        </a:rPr>
                        <a:t>Number of analysis reports completed on the total Human Settlements allocation in PDAs</a:t>
                      </a:r>
                      <a:endParaRPr lang="en-ZA"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mj-lt"/>
                          <a:ea typeface="Calibri" panose="020F0502020204030204" pitchFamily="34" charset="0"/>
                          <a:cs typeface="Times New Roman" panose="02020603050405020304" pitchFamily="18" charset="0"/>
                        </a:rPr>
                        <a:t>2 analysis reports completed on the total Human Settlements allocation in PDAs</a:t>
                      </a:r>
                      <a:endParaRPr lang="en-ZA"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mj-lt"/>
                          <a:ea typeface="Calibri" panose="020F0502020204030204" pitchFamily="34" charset="0"/>
                          <a:cs typeface="Times New Roman" panose="02020603050405020304" pitchFamily="18" charset="0"/>
                        </a:rPr>
                        <a:t>1 report on the total human settlement’s allocation in PDAs</a:t>
                      </a:r>
                      <a:endParaRPr lang="en-ZA"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600"/>
                        </a:spcAft>
                      </a:pPr>
                      <a:r>
                        <a:rPr lang="en-GB" sz="1400" dirty="0">
                          <a:solidFill>
                            <a:srgbClr val="000000"/>
                          </a:solidFill>
                          <a:effectLst/>
                          <a:latin typeface="+mj-lt"/>
                          <a:ea typeface="Calibri" panose="020F0502020204030204" pitchFamily="34" charset="0"/>
                        </a:rPr>
                        <a:t>1 analysis report on the total Human Settlements allocation in PDAs was completed, however sector investments could not be verified </a:t>
                      </a:r>
                      <a:endParaRPr lang="en-ZA" sz="1400" dirty="0">
                        <a:effectLst/>
                        <a:latin typeface="+mj-lt"/>
                        <a:ea typeface="Calibri" panose="020F0502020204030204" pitchFamily="34" charset="0"/>
                      </a:endParaRPr>
                    </a:p>
                    <a:p>
                      <a:pPr>
                        <a:spcAft>
                          <a:spcPts val="600"/>
                        </a:spcAft>
                      </a:pPr>
                      <a:r>
                        <a:rPr lang="en-GB" sz="1400" dirty="0">
                          <a:solidFill>
                            <a:srgbClr val="000000"/>
                          </a:solidFill>
                          <a:effectLst/>
                          <a:latin typeface="+mj-lt"/>
                          <a:ea typeface="Calibri" panose="020F0502020204030204" pitchFamily="34" charset="0"/>
                        </a:rPr>
                        <a:t> </a:t>
                      </a:r>
                      <a:endParaRPr lang="en-ZA" sz="1400" dirty="0">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600"/>
                        </a:spcAft>
                      </a:pPr>
                      <a:r>
                        <a:rPr lang="en-GB" sz="1400" dirty="0">
                          <a:solidFill>
                            <a:srgbClr val="000000"/>
                          </a:solidFill>
                          <a:effectLst/>
                          <a:latin typeface="+mj-lt"/>
                          <a:ea typeface="Calibri" panose="020F0502020204030204" pitchFamily="34" charset="0"/>
                        </a:rPr>
                        <a:t>The 3 sources of grants are HSDG, USDG and Sector investments. </a:t>
                      </a:r>
                    </a:p>
                    <a:p>
                      <a:pPr>
                        <a:spcAft>
                          <a:spcPts val="600"/>
                        </a:spcAft>
                      </a:pPr>
                      <a:r>
                        <a:rPr lang="en-GB" sz="1400" dirty="0">
                          <a:solidFill>
                            <a:srgbClr val="000000"/>
                          </a:solidFill>
                          <a:effectLst/>
                          <a:latin typeface="+mj-lt"/>
                          <a:ea typeface="Calibri" panose="020F0502020204030204" pitchFamily="34" charset="0"/>
                        </a:rPr>
                        <a:t>The information for sector investments was not obtained.</a:t>
                      </a:r>
                      <a:endParaRPr lang="en-ZA" sz="1400" dirty="0">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600"/>
                        </a:spcAft>
                      </a:pPr>
                      <a:r>
                        <a:rPr lang="en-GB" sz="1400" dirty="0">
                          <a:solidFill>
                            <a:srgbClr val="000000"/>
                          </a:solidFill>
                          <a:effectLst/>
                          <a:latin typeface="+mj-lt"/>
                          <a:ea typeface="Calibri" panose="020F0502020204030204" pitchFamily="34" charset="0"/>
                        </a:rPr>
                        <a:t>The sector investment data could not be verified against a credible source. </a:t>
                      </a:r>
                      <a:endParaRPr lang="en-ZA" sz="1400" dirty="0">
                        <a:effectLst/>
                        <a:highlight>
                          <a:srgbClr val="FFFF00"/>
                        </a:highligh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400" kern="1200" dirty="0">
                          <a:solidFill>
                            <a:schemeClr val="tx1"/>
                          </a:solidFill>
                          <a:effectLst/>
                          <a:latin typeface="+mj-lt"/>
                          <a:ea typeface="Calibri" panose="020F0502020204030204" pitchFamily="34" charset="0"/>
                          <a:cs typeface="Times New Roman" panose="02020603050405020304" pitchFamily="18" charset="0"/>
                        </a:rPr>
                        <a:t>Further consultation will be made with National Treasury and Sector departments to obtain expenditure reports. </a:t>
                      </a:r>
                      <a:endParaRPr lang="en-ZA"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bl>
          </a:graphicData>
        </a:graphic>
      </p:graphicFrame>
    </p:spTree>
    <p:extLst>
      <p:ext uri="{BB962C8B-B14F-4D97-AF65-F5344CB8AC3E}">
        <p14:creationId xmlns:p14="http://schemas.microsoft.com/office/powerpoint/2010/main" val="23472787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2000" b="1" cap="none" dirty="0">
                <a:solidFill>
                  <a:srgbClr val="FFFFFF"/>
                </a:solidFill>
                <a:ea typeface="ＭＳ Ｐゴシック" pitchFamily="-108" charset="-128"/>
                <a:cs typeface="+mn-cs"/>
              </a:rPr>
              <a:t>3</a:t>
            </a: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.2 INTEGRATED HUMAN SETTLEMENTS PLANNING AND DEVELOPMENT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4021315348"/>
              </p:ext>
            </p:extLst>
          </p:nvPr>
        </p:nvGraphicFramePr>
        <p:xfrm>
          <a:off x="6523" y="559769"/>
          <a:ext cx="9090148" cy="5072885"/>
        </p:xfrm>
        <a:graphic>
          <a:graphicData uri="http://schemas.openxmlformats.org/drawingml/2006/table">
            <a:tbl>
              <a:tblPr firstRow="1" firstCol="1" bandRow="1"/>
              <a:tblGrid>
                <a:gridCol w="1397125">
                  <a:extLst>
                    <a:ext uri="{9D8B030D-6E8A-4147-A177-3AD203B41FA5}">
                      <a16:colId xmlns:a16="http://schemas.microsoft.com/office/drawing/2014/main" val="2567072734"/>
                    </a:ext>
                  </a:extLst>
                </a:gridCol>
                <a:gridCol w="1368152">
                  <a:extLst>
                    <a:ext uri="{9D8B030D-6E8A-4147-A177-3AD203B41FA5}">
                      <a16:colId xmlns:a16="http://schemas.microsoft.com/office/drawing/2014/main" val="20003"/>
                    </a:ext>
                  </a:extLst>
                </a:gridCol>
                <a:gridCol w="1872208">
                  <a:extLst>
                    <a:ext uri="{9D8B030D-6E8A-4147-A177-3AD203B41FA5}">
                      <a16:colId xmlns:a16="http://schemas.microsoft.com/office/drawing/2014/main" val="643361270"/>
                    </a:ext>
                  </a:extLst>
                </a:gridCol>
                <a:gridCol w="1440160">
                  <a:extLst>
                    <a:ext uri="{9D8B030D-6E8A-4147-A177-3AD203B41FA5}">
                      <a16:colId xmlns:a16="http://schemas.microsoft.com/office/drawing/2014/main" val="2466000005"/>
                    </a:ext>
                  </a:extLst>
                </a:gridCol>
                <a:gridCol w="936104">
                  <a:extLst>
                    <a:ext uri="{9D8B030D-6E8A-4147-A177-3AD203B41FA5}">
                      <a16:colId xmlns:a16="http://schemas.microsoft.com/office/drawing/2014/main" val="2694784367"/>
                    </a:ext>
                  </a:extLst>
                </a:gridCol>
                <a:gridCol w="1080120">
                  <a:extLst>
                    <a:ext uri="{9D8B030D-6E8A-4147-A177-3AD203B41FA5}">
                      <a16:colId xmlns:a16="http://schemas.microsoft.com/office/drawing/2014/main" val="20005"/>
                    </a:ext>
                  </a:extLst>
                </a:gridCol>
                <a:gridCol w="996279">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0">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analysis reports completed per year on integrated implementation programmes for priority development areas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analysis reports completed per year on integrated implementation programmes for priority development areas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report on integrated implementation programmes for priority development areas completed per year</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report on integrated implementation programmes for priority development areas completed per year</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576197">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analysis reports completed on land acquired during 2014-2019 within PDA’s rezoned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analysis reports completed on land acquired during 2014-2019 within PDA’s rezoned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analysis report completed on land acquired during 2014-2019 within PDA’s rezoned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analysis report completed on land acquired during 2014-2019 within PDA’s rezoned however, the rezoning was not achieved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 hectares of land rezoned within PDAs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balance of the land to be rezoned is in WC, NC, and NW. Due to funding challenges in Provinces of WC, NC, and NW, not all parcel of land could be rezoned in quarter 4.</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Provinces have committed to budget for funding in the 2023/24 financial year to ensure rezoning of remaining land parcels.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r h="576197">
                <a:tc gridSpan="7">
                  <a:txBody>
                    <a:bodyPr/>
                    <a:lstStyle/>
                    <a:p>
                      <a:pPr marL="0" indent="-226695" algn="l" defTabSz="457200" rtl="0" eaLnBrk="1" latinLnBrk="0" hangingPunct="1">
                        <a:lnSpc>
                          <a:spcPct val="107000"/>
                        </a:lnSpc>
                        <a:spcAft>
                          <a:spcPts val="800"/>
                        </a:spcAft>
                      </a:pPr>
                      <a:endPar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r>
                        <a:rPr lang="en-US" sz="11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*NB </a:t>
                      </a: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information for land rezoned in </a:t>
                      </a:r>
                      <a:r>
                        <a:rPr lang="en-US" sz="1100"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Gugulethu</a:t>
                      </a: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Western Cape is 0.77 hectors, but it was received after the end of the quarter.</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011135"/>
                  </a:ext>
                </a:extLst>
              </a:tr>
            </a:tbl>
          </a:graphicData>
        </a:graphic>
      </p:graphicFrame>
    </p:spTree>
    <p:extLst>
      <p:ext uri="{BB962C8B-B14F-4D97-AF65-F5344CB8AC3E}">
        <p14:creationId xmlns:p14="http://schemas.microsoft.com/office/powerpoint/2010/main" val="67003524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3.2 INTEGRATED HUMAN SETTLEMENTS PLANNING AND DEVELOPMENT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3962264124"/>
              </p:ext>
            </p:extLst>
          </p:nvPr>
        </p:nvGraphicFramePr>
        <p:xfrm>
          <a:off x="6523" y="559768"/>
          <a:ext cx="9090148" cy="4885454"/>
        </p:xfrm>
        <a:graphic>
          <a:graphicData uri="http://schemas.openxmlformats.org/drawingml/2006/table">
            <a:tbl>
              <a:tblPr firstRow="1" firstCol="1" bandRow="1"/>
              <a:tblGrid>
                <a:gridCol w="1397125">
                  <a:extLst>
                    <a:ext uri="{9D8B030D-6E8A-4147-A177-3AD203B41FA5}">
                      <a16:colId xmlns:a16="http://schemas.microsoft.com/office/drawing/2014/main" val="2567072734"/>
                    </a:ext>
                  </a:extLst>
                </a:gridCol>
                <a:gridCol w="2016224">
                  <a:extLst>
                    <a:ext uri="{9D8B030D-6E8A-4147-A177-3AD203B41FA5}">
                      <a16:colId xmlns:a16="http://schemas.microsoft.com/office/drawing/2014/main" val="20003"/>
                    </a:ext>
                  </a:extLst>
                </a:gridCol>
                <a:gridCol w="1512168">
                  <a:extLst>
                    <a:ext uri="{9D8B030D-6E8A-4147-A177-3AD203B41FA5}">
                      <a16:colId xmlns:a16="http://schemas.microsoft.com/office/drawing/2014/main" val="643361270"/>
                    </a:ext>
                  </a:extLst>
                </a:gridCol>
                <a:gridCol w="1440160">
                  <a:extLst>
                    <a:ext uri="{9D8B030D-6E8A-4147-A177-3AD203B41FA5}">
                      <a16:colId xmlns:a16="http://schemas.microsoft.com/office/drawing/2014/main" val="2466000005"/>
                    </a:ext>
                  </a:extLst>
                </a:gridCol>
                <a:gridCol w="648072">
                  <a:extLst>
                    <a:ext uri="{9D8B030D-6E8A-4147-A177-3AD203B41FA5}">
                      <a16:colId xmlns:a16="http://schemas.microsoft.com/office/drawing/2014/main" val="2694784367"/>
                    </a:ext>
                  </a:extLst>
                </a:gridCol>
                <a:gridCol w="1080120">
                  <a:extLst>
                    <a:ext uri="{9D8B030D-6E8A-4147-A177-3AD203B41FA5}">
                      <a16:colId xmlns:a16="http://schemas.microsoft.com/office/drawing/2014/main" val="20005"/>
                    </a:ext>
                  </a:extLst>
                </a:gridCol>
                <a:gridCol w="996279">
                  <a:extLst>
                    <a:ext uri="{9D8B030D-6E8A-4147-A177-3AD203B41FA5}">
                      <a16:colId xmlns:a16="http://schemas.microsoft.com/office/drawing/2014/main" val="20006"/>
                    </a:ext>
                  </a:extLst>
                </a:gridCol>
              </a:tblGrid>
              <a:tr h="652024">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3436181">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research reports completed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research reports completed:</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Exploration of Indigenous Knowledge Systems and alternative technology in the provision of Enhanced Peoples Housing Process in the rural South Africa.</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Economic impact of housing programme</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Research on the extent of housing support provided to beneficiaries of 1996</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research reports completed:</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Exploration of Indigenous Knowledge Systems and alternative technology in the provision of Enhanced Peoples Housing Process in the rural South Africa.</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Economic impact of housing programme</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Research on the extent of housing support provided to beneficiaries of 1996</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research reports completed, that is, Report on exploration of indigenous knowledge systems and alternative technology in the provision of Enhanced Peoples Housing Process in the rural South Africa and the research report on the extent of housing support provided to beneficiaries of 1996</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research report on Economic impact of housing programme was not done.</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226695" algn="l" defTabSz="457200" rtl="0" eaLnBrk="1" latinLnBrk="0" hangingPunct="1">
                        <a:lnSpc>
                          <a:spcPct val="107000"/>
                        </a:lnSpc>
                        <a:spcAft>
                          <a:spcPts val="800"/>
                        </a:spcAft>
                      </a:pPr>
                      <a:r>
                        <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research report could not be completed within the period </a:t>
                      </a:r>
                      <a:r>
                        <a:rPr lang="en-US"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under review due </a:t>
                      </a: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delays in procurement processes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economic impact study has been planned for the new financial year 2023/2024</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797249">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policies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policies developed:</a:t>
                      </a:r>
                      <a:b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Policy Foundation for Housing and Human Settlements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Policy Foundation for Housing and Human Settlements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Policy Foundation for Housing and Human Settlements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bl>
          </a:graphicData>
        </a:graphic>
      </p:graphicFrame>
    </p:spTree>
    <p:extLst>
      <p:ext uri="{BB962C8B-B14F-4D97-AF65-F5344CB8AC3E}">
        <p14:creationId xmlns:p14="http://schemas.microsoft.com/office/powerpoint/2010/main" val="8331322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3.2 INTEGRATED HUMAN SETTLEMENTS PLANNING AND DEVELOPMENT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739403942"/>
              </p:ext>
            </p:extLst>
          </p:nvPr>
        </p:nvGraphicFramePr>
        <p:xfrm>
          <a:off x="6523" y="559769"/>
          <a:ext cx="9090148" cy="4473446"/>
        </p:xfrm>
        <a:graphic>
          <a:graphicData uri="http://schemas.openxmlformats.org/drawingml/2006/table">
            <a:tbl>
              <a:tblPr firstRow="1" firstCol="1" bandRow="1"/>
              <a:tblGrid>
                <a:gridCol w="1397125">
                  <a:extLst>
                    <a:ext uri="{9D8B030D-6E8A-4147-A177-3AD203B41FA5}">
                      <a16:colId xmlns:a16="http://schemas.microsoft.com/office/drawing/2014/main" val="2567072734"/>
                    </a:ext>
                  </a:extLst>
                </a:gridCol>
                <a:gridCol w="1512168">
                  <a:extLst>
                    <a:ext uri="{9D8B030D-6E8A-4147-A177-3AD203B41FA5}">
                      <a16:colId xmlns:a16="http://schemas.microsoft.com/office/drawing/2014/main" val="20003"/>
                    </a:ext>
                  </a:extLst>
                </a:gridCol>
                <a:gridCol w="1512168">
                  <a:extLst>
                    <a:ext uri="{9D8B030D-6E8A-4147-A177-3AD203B41FA5}">
                      <a16:colId xmlns:a16="http://schemas.microsoft.com/office/drawing/2014/main" val="643361270"/>
                    </a:ext>
                  </a:extLst>
                </a:gridCol>
                <a:gridCol w="1512168">
                  <a:extLst>
                    <a:ext uri="{9D8B030D-6E8A-4147-A177-3AD203B41FA5}">
                      <a16:colId xmlns:a16="http://schemas.microsoft.com/office/drawing/2014/main" val="2466000005"/>
                    </a:ext>
                  </a:extLst>
                </a:gridCol>
                <a:gridCol w="1008112">
                  <a:extLst>
                    <a:ext uri="{9D8B030D-6E8A-4147-A177-3AD203B41FA5}">
                      <a16:colId xmlns:a16="http://schemas.microsoft.com/office/drawing/2014/main" val="2694784367"/>
                    </a:ext>
                  </a:extLst>
                </a:gridCol>
                <a:gridCol w="936104">
                  <a:extLst>
                    <a:ext uri="{9D8B030D-6E8A-4147-A177-3AD203B41FA5}">
                      <a16:colId xmlns:a16="http://schemas.microsoft.com/office/drawing/2014/main" val="20005"/>
                    </a:ext>
                  </a:extLst>
                </a:gridCol>
                <a:gridCol w="1212303">
                  <a:extLst>
                    <a:ext uri="{9D8B030D-6E8A-4147-A177-3AD203B41FA5}">
                      <a16:colId xmlns:a16="http://schemas.microsoft.com/office/drawing/2014/main" val="20006"/>
                    </a:ext>
                  </a:extLst>
                </a:gridCol>
              </a:tblGrid>
              <a:tr h="49296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0">
                <a:tc rowSpan="6">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policies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Procurement Policy for housing and Human Settlements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Procurement Policy for housing and Human Settlements developed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Procurement Policy for housing and Human Settlements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576197">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Policy Programme on Upgrading of Informal Settlements developed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Policy Programme on Upgrading of Informal Settlements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Policy Programme on Upgrading of Informal Settlements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r h="576197">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Rent to Buy Policy Programme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Rent to Buy Policy Programme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Rent to Buy Policy Programme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206184"/>
                  </a:ext>
                </a:extLst>
              </a:tr>
              <a:tr h="576197">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Small Scale Rental Policy Programme developed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Small Scale Rental Policy Programme developed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Small Scale Rental Policy Programme developed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825618"/>
                  </a:ext>
                </a:extLst>
              </a:tr>
              <a:tr h="576197">
                <a:tc vMerge="1">
                  <a:txBody>
                    <a:bodyPr/>
                    <a:lstStyle/>
                    <a:p>
                      <a:pPr marL="0" indent="-226695" algn="l" defTabSz="457200" rtl="0" eaLnBrk="1" latinLnBrk="0" hangingPunct="1">
                        <a:lnSpc>
                          <a:spcPct val="107000"/>
                        </a:lnSpc>
                        <a:spcAft>
                          <a:spcPts val="800"/>
                        </a:spcAft>
                      </a:pP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Reformed Social Housing Policy Programme developed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Reformed Social Housing Policy Programme developed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Reformed Social Housing Policy Programme developed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453206"/>
                  </a:ext>
                </a:extLst>
              </a:tr>
              <a:tr h="576197">
                <a:tc vMerge="1">
                  <a:txBody>
                    <a:bodyPr/>
                    <a:lstStyle/>
                    <a:p>
                      <a:pPr marL="0" indent="-226695" algn="l" defTabSz="457200" rtl="0" eaLnBrk="1" latinLnBrk="0" hangingPunct="1">
                        <a:lnSpc>
                          <a:spcPct val="107000"/>
                        </a:lnSpc>
                        <a:spcAft>
                          <a:spcPts val="800"/>
                        </a:spcAft>
                      </a:pP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Consumer Education Policy Programme</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Consumer and Borrower Education Policy Programme developed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Consumer and Borrower Education Policy Programme developed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1766649"/>
                  </a:ext>
                </a:extLst>
              </a:tr>
            </a:tbl>
          </a:graphicData>
        </a:graphic>
      </p:graphicFrame>
    </p:spTree>
    <p:extLst>
      <p:ext uri="{BB962C8B-B14F-4D97-AF65-F5344CB8AC3E}">
        <p14:creationId xmlns:p14="http://schemas.microsoft.com/office/powerpoint/2010/main" val="125191836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3.2 INTEGRATED HUMAN SETTLEMENTS PLANNING AND DEVELOPMENT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2538968211"/>
              </p:ext>
            </p:extLst>
          </p:nvPr>
        </p:nvGraphicFramePr>
        <p:xfrm>
          <a:off x="6523" y="559769"/>
          <a:ext cx="9090148" cy="5389725"/>
        </p:xfrm>
        <a:graphic>
          <a:graphicData uri="http://schemas.openxmlformats.org/drawingml/2006/table">
            <a:tbl>
              <a:tblPr firstRow="1" firstCol="1" bandRow="1"/>
              <a:tblGrid>
                <a:gridCol w="893069">
                  <a:extLst>
                    <a:ext uri="{9D8B030D-6E8A-4147-A177-3AD203B41FA5}">
                      <a16:colId xmlns:a16="http://schemas.microsoft.com/office/drawing/2014/main" val="2567072734"/>
                    </a:ext>
                  </a:extLst>
                </a:gridCol>
                <a:gridCol w="1584176">
                  <a:extLst>
                    <a:ext uri="{9D8B030D-6E8A-4147-A177-3AD203B41FA5}">
                      <a16:colId xmlns:a16="http://schemas.microsoft.com/office/drawing/2014/main" val="20003"/>
                    </a:ext>
                  </a:extLst>
                </a:gridCol>
                <a:gridCol w="1080120">
                  <a:extLst>
                    <a:ext uri="{9D8B030D-6E8A-4147-A177-3AD203B41FA5}">
                      <a16:colId xmlns:a16="http://schemas.microsoft.com/office/drawing/2014/main" val="643361270"/>
                    </a:ext>
                  </a:extLst>
                </a:gridCol>
                <a:gridCol w="1152128">
                  <a:extLst>
                    <a:ext uri="{9D8B030D-6E8A-4147-A177-3AD203B41FA5}">
                      <a16:colId xmlns:a16="http://schemas.microsoft.com/office/drawing/2014/main" val="2466000005"/>
                    </a:ext>
                  </a:extLst>
                </a:gridCol>
                <a:gridCol w="936104">
                  <a:extLst>
                    <a:ext uri="{9D8B030D-6E8A-4147-A177-3AD203B41FA5}">
                      <a16:colId xmlns:a16="http://schemas.microsoft.com/office/drawing/2014/main" val="2694784367"/>
                    </a:ext>
                  </a:extLst>
                </a:gridCol>
                <a:gridCol w="2520280">
                  <a:extLst>
                    <a:ext uri="{9D8B030D-6E8A-4147-A177-3AD203B41FA5}">
                      <a16:colId xmlns:a16="http://schemas.microsoft.com/office/drawing/2014/main" val="20005"/>
                    </a:ext>
                  </a:extLst>
                </a:gridCol>
                <a:gridCol w="924271">
                  <a:extLst>
                    <a:ext uri="{9D8B030D-6E8A-4147-A177-3AD203B41FA5}">
                      <a16:colId xmlns:a16="http://schemas.microsoft.com/office/drawing/2014/main" val="20006"/>
                    </a:ext>
                  </a:extLst>
                </a:gridCol>
              </a:tblGrid>
              <a:tr h="687382">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906095">
                <a:tc rowSpan="2">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policies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Norms and standards for Affordable Housing</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Norms and standards for Affordable Housing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Norms and standards for Affordable Housing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906095">
                <a:tc vMerge="1">
                  <a:txBody>
                    <a:bodyPr/>
                    <a:lstStyle/>
                    <a:p>
                      <a:pPr marL="0" indent="-226695" algn="l" defTabSz="457200" rtl="0" eaLnBrk="1" latinLnBrk="0" hangingPunct="1">
                        <a:lnSpc>
                          <a:spcPct val="107000"/>
                        </a:lnSpc>
                        <a:spcAft>
                          <a:spcPts val="800"/>
                        </a:spcAft>
                      </a:pP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Employer Assisted Housing Policy Programme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Employer Assisted Housing Policy Programme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Employer Assisted Housing Policy Programme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r h="906095">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reports on entities performance monitored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reports on entities performance monitored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entities performance monitored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entities performance monitored </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206184"/>
                  </a:ext>
                </a:extLst>
              </a:tr>
              <a:tr h="1911836">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monitoring reports on the set aside for the designated groups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Monitoring reports on the set aside for designated groups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Monitoring report on the set aside for the designated groups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Monitoring report on the set aside for the designated groups not completed</a:t>
                      </a: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Outstanding</a:t>
                      </a:r>
                    </a:p>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POE from Entities</a:t>
                      </a:r>
                      <a:b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b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Information on ISUPG and people with disabilities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Entities POE was not submitted</a:t>
                      </a:r>
                    </a:p>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Late submission of information by Provinces &amp; Metros</a:t>
                      </a:r>
                    </a:p>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Information on ISUPG and People with Disability not submitted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Compliance letters sent to Provinces &amp; Metros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825618"/>
                  </a:ext>
                </a:extLst>
              </a:tr>
            </a:tbl>
          </a:graphicData>
        </a:graphic>
      </p:graphicFrame>
    </p:spTree>
    <p:extLst>
      <p:ext uri="{BB962C8B-B14F-4D97-AF65-F5344CB8AC3E}">
        <p14:creationId xmlns:p14="http://schemas.microsoft.com/office/powerpoint/2010/main" val="297148252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191AC62E-33AB-1047-945E-E41FE1E8335F}"/>
              </a:ext>
            </a:extLst>
          </p:cNvPr>
          <p:cNvSpPr>
            <a:spLocks noGrp="1"/>
          </p:cNvSpPr>
          <p:nvPr>
            <p:ph type="title"/>
          </p:nvPr>
        </p:nvSpPr>
        <p:spPr>
          <a:xfrm>
            <a:off x="0" y="0"/>
            <a:ext cx="9144000" cy="1143000"/>
          </a:xfrm>
          <a:solidFill>
            <a:schemeClr val="tx2">
              <a:lumMod val="90000"/>
              <a:lumOff val="10000"/>
            </a:schemeClr>
          </a:solidFill>
        </p:spPr>
        <p:txBody>
          <a:bodyPr/>
          <a:lstStyle/>
          <a:p>
            <a:r>
              <a:rPr lang="en-ZA" sz="2400" b="1" dirty="0">
                <a:solidFill>
                  <a:schemeClr val="bg1"/>
                </a:solidFill>
                <a:latin typeface="Arial" pitchFamily="34" charset="0"/>
                <a:ea typeface="ＭＳ Ｐゴシック" pitchFamily="34" charset="-128"/>
              </a:rPr>
              <a:t>PRESENTATION OUTLINE</a:t>
            </a:r>
            <a:endParaRPr lang="en-US" altLang="en-US" sz="3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218" name="Content Placeholder 2">
            <a:extLst>
              <a:ext uri="{FF2B5EF4-FFF2-40B4-BE49-F238E27FC236}">
                <a16:creationId xmlns:a16="http://schemas.microsoft.com/office/drawing/2014/main" id="{06C0B6E8-64AF-C448-BADA-B6F963466D22}"/>
              </a:ext>
            </a:extLst>
          </p:cNvPr>
          <p:cNvSpPr>
            <a:spLocks noGrp="1"/>
          </p:cNvSpPr>
          <p:nvPr>
            <p:ph idx="1"/>
          </p:nvPr>
        </p:nvSpPr>
        <p:spPr>
          <a:xfrm>
            <a:off x="107504" y="1268760"/>
            <a:ext cx="8579296" cy="4532387"/>
          </a:xfrm>
        </p:spPr>
        <p:txBody>
          <a:bodyPr/>
          <a:lstStyle/>
          <a:p>
            <a:pPr marL="457200" lvl="0" indent="-457200" algn="just" eaLnBrk="0" hangingPunct="0">
              <a:spcBef>
                <a:spcPts val="0"/>
              </a:spcBef>
              <a:buAutoNum type="arabicPeriod"/>
              <a:defRPr/>
            </a:pPr>
            <a:r>
              <a:rPr lang="en-US" altLang="en-US" sz="1800" dirty="0">
                <a:ea typeface="MS PGothic" panose="020B0600070205080204" pitchFamily="34" charset="-128"/>
                <a:cs typeface="Arial" pitchFamily="34" charset="0"/>
              </a:rPr>
              <a:t>Purpose </a:t>
            </a: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a:ea typeface="MS PGothic" panose="020B0600070205080204" pitchFamily="34" charset="-128"/>
                <a:cs typeface="Arial" pitchFamily="34" charset="0"/>
              </a:rPr>
              <a:t>Departmental Budget Structure</a:t>
            </a: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lvl="0" indent="-457200" algn="just" eaLnBrk="0" hangingPunct="0">
              <a:spcBef>
                <a:spcPts val="0"/>
              </a:spcBef>
              <a:buAutoNum type="arabicPeriod"/>
              <a:defRPr/>
            </a:pPr>
            <a:r>
              <a:rPr lang="en-US" altLang="en-US" sz="1800" dirty="0">
                <a:ea typeface="MS PGothic" panose="020B0600070205080204" pitchFamily="34" charset="-128"/>
                <a:cs typeface="Arial" pitchFamily="34" charset="0"/>
              </a:rPr>
              <a:t>Quarter 4 Performance as per approved Annual Performance Plan 2022/2023</a:t>
            </a:r>
          </a:p>
          <a:p>
            <a:pPr marL="457200" lvl="0" indent="-457200" algn="just" eaLnBrk="0" hangingPunct="0">
              <a:spcBef>
                <a:spcPts val="0"/>
              </a:spcBef>
              <a:buAutoNum type="arabicPeriod"/>
              <a:defRPr/>
            </a:pPr>
            <a:endParaRPr lang="en-US" altLang="en-US" sz="1800" dirty="0">
              <a:ea typeface="MS PGothic" panose="020B0600070205080204" pitchFamily="34" charset="-128"/>
              <a:cs typeface="Arial" pitchFamily="34" charset="0"/>
            </a:endParaRPr>
          </a:p>
          <a:p>
            <a:pPr marL="457200" marR="0" lvl="0" indent="-457200" algn="just" defTabSz="457200" rtl="0" eaLnBrk="0" fontAlgn="base" latinLnBrk="0" hangingPunct="0">
              <a:lnSpc>
                <a:spcPct val="100000"/>
              </a:lnSpc>
              <a:spcBef>
                <a:spcPts val="0"/>
              </a:spcBef>
              <a:spcAft>
                <a:spcPct val="0"/>
              </a:spcAft>
              <a:buClrTx/>
              <a:buSzTx/>
              <a:buFont typeface="Arial" panose="020B0604020202020204" pitchFamily="34" charset="0"/>
              <a:buAutoNum type="arabicPeriod"/>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An Overview Of Financial Performance</a:t>
            </a:r>
          </a:p>
          <a:p>
            <a:pPr marL="0" marR="0" lvl="0" indent="0" algn="just" defTabSz="457200" rtl="0" eaLnBrk="0" fontAlgn="base" latinLnBrk="0" hangingPunct="0">
              <a:lnSpc>
                <a:spcPct val="100000"/>
              </a:lnSpc>
              <a:spcBef>
                <a:spcPts val="0"/>
              </a:spcBef>
              <a:spcAft>
                <a:spcPct val="0"/>
              </a:spcAft>
              <a:buClrTx/>
              <a:buSzTx/>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endParaRPr>
          </a:p>
          <a:p>
            <a:pPr lvl="0" algn="just" eaLnBrk="0" hangingPunct="0">
              <a:spcBef>
                <a:spcPts val="0"/>
              </a:spcBef>
              <a:buAutoNum type="arabicPeriod" startAt="5"/>
              <a:defRPr/>
            </a:pPr>
            <a:r>
              <a:rPr lang="en-US" altLang="en-US" sz="1800" dirty="0">
                <a:ea typeface="MS PGothic" panose="020B0600070205080204" pitchFamily="34" charset="-128"/>
                <a:cs typeface="Arial" pitchFamily="34" charset="0"/>
              </a:rPr>
              <a:t>Conditional Grants Performance as at 31 March 2023</a:t>
            </a:r>
          </a:p>
          <a:p>
            <a:pPr marL="0" lvl="0" indent="0" algn="just" eaLnBrk="0" hangingPunct="0">
              <a:spcBef>
                <a:spcPts val="0"/>
              </a:spcBef>
              <a:buNone/>
              <a:defRPr/>
            </a:pPr>
            <a:r>
              <a:rPr lang="en-US" altLang="en-US" sz="1800" dirty="0">
                <a:ea typeface="MS PGothic" panose="020B0600070205080204" pitchFamily="34" charset="-128"/>
                <a:cs typeface="Arial" pitchFamily="34" charset="0"/>
              </a:rPr>
              <a:t> </a:t>
            </a:r>
            <a:endParaRPr lang="en-US" sz="1800" dirty="0">
              <a:ea typeface="MS PGothic" panose="020B0600070205080204" pitchFamily="34" charset="-128"/>
              <a:cs typeface="Arial" pitchFamily="34" charset="0"/>
            </a:endParaRPr>
          </a:p>
          <a:p>
            <a:pPr lvl="0" algn="just" eaLnBrk="0" hangingPunct="0">
              <a:spcBef>
                <a:spcPts val="0"/>
              </a:spcBef>
              <a:buAutoNum type="arabicPeriod" startAt="6"/>
              <a:defRPr/>
            </a:pPr>
            <a:r>
              <a:rPr lang="en-US" sz="1800" dirty="0">
                <a:ea typeface="MS PGothic" panose="020B0600070205080204" pitchFamily="34" charset="-128"/>
                <a:cs typeface="Arial" pitchFamily="34" charset="0"/>
              </a:rPr>
              <a:t>Observations &amp; Conclusions (Non-financials)</a:t>
            </a:r>
          </a:p>
          <a:p>
            <a:pPr marL="0" lvl="0" indent="0" algn="just" eaLnBrk="0" hangingPunct="0">
              <a:spcBef>
                <a:spcPts val="0"/>
              </a:spcBef>
              <a:buNone/>
              <a:defRPr/>
            </a:pPr>
            <a:r>
              <a:rPr lang="en-US" sz="1800" dirty="0">
                <a:ea typeface="MS PGothic" panose="020B0600070205080204" pitchFamily="34" charset="-128"/>
                <a:cs typeface="Arial" pitchFamily="34" charset="0"/>
              </a:rPr>
              <a:t> </a:t>
            </a:r>
          </a:p>
          <a:p>
            <a:pPr algn="just" eaLnBrk="0" hangingPunct="0">
              <a:spcBef>
                <a:spcPts val="0"/>
              </a:spcBef>
              <a:buAutoNum type="arabicPeriod" startAt="7"/>
              <a:defRPr/>
            </a:pPr>
            <a:r>
              <a:rPr lang="en-US" altLang="en-US" sz="1800" dirty="0">
                <a:ea typeface="MS PGothic" panose="020B0600070205080204" pitchFamily="34" charset="-128"/>
                <a:cs typeface="Arial" pitchFamily="34" charset="0"/>
              </a:rPr>
              <a:t>Observations &amp; Conclusions (Financials)</a:t>
            </a:r>
          </a:p>
          <a:p>
            <a:pPr marL="0" indent="0" algn="just" eaLnBrk="0" hangingPunct="0">
              <a:spcBef>
                <a:spcPts val="0"/>
              </a:spcBef>
              <a:buNone/>
              <a:defRPr/>
            </a:pPr>
            <a:endParaRPr lang="en-US" altLang="en-US" sz="1800" dirty="0">
              <a:ea typeface="MS PGothic" panose="020B0600070205080204" pitchFamily="34" charset="-128"/>
              <a:cs typeface="Arial" pitchFamily="34" charset="0"/>
            </a:endParaRPr>
          </a:p>
          <a:p>
            <a:pPr marL="0" lvl="0" indent="0" algn="just" eaLnBrk="0" hangingPunct="0">
              <a:spcBef>
                <a:spcPts val="0"/>
              </a:spcBef>
              <a:buNone/>
              <a:defRPr/>
            </a:pPr>
            <a:r>
              <a:rPr lang="en-US" altLang="en-US" sz="1800" dirty="0">
                <a:ea typeface="MS PGothic" panose="020B0600070205080204" pitchFamily="34" charset="-128"/>
                <a:cs typeface="Arial" pitchFamily="34" charset="0"/>
              </a:rPr>
              <a:t>8.  Recommendations</a:t>
            </a:r>
          </a:p>
          <a:p>
            <a:pPr marL="542925" lvl="0" indent="-542925" algn="just" eaLnBrk="0" hangingPunct="0">
              <a:spcBef>
                <a:spcPts val="0"/>
              </a:spcBef>
              <a:buFont typeface="Arial" panose="020B0604020202020204" pitchFamily="34" charset="0"/>
              <a:buAutoNum type="arabicPeriod" startAt="5"/>
              <a:defRPr/>
            </a:pPr>
            <a:endParaRPr lang="en-US" altLang="en-US" sz="2000" dirty="0">
              <a:solidFill>
                <a:srgbClr val="FF0000"/>
              </a:solidFill>
              <a:ea typeface="MS PGothic" panose="020B0600070205080204" pitchFamily="34" charset="-128"/>
              <a:cs typeface="Arial" pitchFamily="34" charset="0"/>
            </a:endParaRPr>
          </a:p>
          <a:p>
            <a:pPr marL="542925" lvl="0" indent="-542925" algn="just" eaLnBrk="0" hangingPunct="0">
              <a:spcBef>
                <a:spcPts val="0"/>
              </a:spcBef>
              <a:buFont typeface="Arial" panose="020B0604020202020204" pitchFamily="34" charset="0"/>
              <a:buAutoNum type="arabicPeriod" startAt="5"/>
              <a:defRPr/>
            </a:pPr>
            <a:endParaRPr lang="en-US" altLang="en-US" sz="2000" dirty="0">
              <a:solidFill>
                <a:prstClr val="black"/>
              </a:solidFill>
              <a:ea typeface="MS PGothic" panose="020B0600070205080204" pitchFamily="34" charset="-128"/>
              <a:cs typeface="Arial" pitchFamily="34" charset="0"/>
            </a:endParaRPr>
          </a:p>
          <a:p>
            <a:pPr marL="0" lvl="0" indent="0" algn="just" eaLnBrk="0" hangingPunct="0">
              <a:spcBef>
                <a:spcPts val="0"/>
              </a:spcBef>
              <a:buNone/>
              <a:defRPr/>
            </a:pPr>
            <a:endParaRPr lang="en-US" altLang="en-US" sz="2000" dirty="0">
              <a:solidFill>
                <a:prstClr val="black"/>
              </a:solidFill>
              <a:ea typeface="MS PGothic" panose="020B0600070205080204" pitchFamily="34" charset="-128"/>
              <a:cs typeface="Arial" pitchFamily="34" charset="0"/>
            </a:endParaRPr>
          </a:p>
        </p:txBody>
      </p:sp>
      <p:sp>
        <p:nvSpPr>
          <p:cNvPr id="9219" name="Slide Number Placeholder 4">
            <a:extLst>
              <a:ext uri="{FF2B5EF4-FFF2-40B4-BE49-F238E27FC236}">
                <a16:creationId xmlns:a16="http://schemas.microsoft.com/office/drawing/2014/main" id="{196D1AC6-B15A-7E48-B0EB-274EA646612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032CC4-6D98-0F43-8AEB-6F2538FC1423}"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id="{B7A71873-8EC6-7042-BD02-937328BD923A}"/>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9221" name="Date Placeholder 2">
            <a:extLst>
              <a:ext uri="{FF2B5EF4-FFF2-40B4-BE49-F238E27FC236}">
                <a16:creationId xmlns:a16="http://schemas.microsoft.com/office/drawing/2014/main" id="{CEEDD308-5AE0-A343-972D-82516128B5C8}"/>
              </a:ext>
            </a:extLst>
          </p:cNvPr>
          <p:cNvSpPr>
            <a:spLocks noGrp="1" noChangeArrowheads="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F0AEE0DC-66FA-4445-B5F5-C041F434EDA9}"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3.2 INTEGRATED HUMAN SETTLEMENTS PLANNING AND DEVELOPMENT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4183471491"/>
              </p:ext>
            </p:extLst>
          </p:nvPr>
        </p:nvGraphicFramePr>
        <p:xfrm>
          <a:off x="6523" y="559769"/>
          <a:ext cx="9090148" cy="4470653"/>
        </p:xfrm>
        <a:graphic>
          <a:graphicData uri="http://schemas.openxmlformats.org/drawingml/2006/table">
            <a:tbl>
              <a:tblPr firstRow="1" firstCol="1" bandRow="1"/>
              <a:tblGrid>
                <a:gridCol w="1829173">
                  <a:extLst>
                    <a:ext uri="{9D8B030D-6E8A-4147-A177-3AD203B41FA5}">
                      <a16:colId xmlns:a16="http://schemas.microsoft.com/office/drawing/2014/main" val="2567072734"/>
                    </a:ext>
                  </a:extLst>
                </a:gridCol>
                <a:gridCol w="1224136">
                  <a:extLst>
                    <a:ext uri="{9D8B030D-6E8A-4147-A177-3AD203B41FA5}">
                      <a16:colId xmlns:a16="http://schemas.microsoft.com/office/drawing/2014/main" val="20003"/>
                    </a:ext>
                  </a:extLst>
                </a:gridCol>
                <a:gridCol w="1656184">
                  <a:extLst>
                    <a:ext uri="{9D8B030D-6E8A-4147-A177-3AD203B41FA5}">
                      <a16:colId xmlns:a16="http://schemas.microsoft.com/office/drawing/2014/main" val="643361270"/>
                    </a:ext>
                  </a:extLst>
                </a:gridCol>
                <a:gridCol w="1152128">
                  <a:extLst>
                    <a:ext uri="{9D8B030D-6E8A-4147-A177-3AD203B41FA5}">
                      <a16:colId xmlns:a16="http://schemas.microsoft.com/office/drawing/2014/main" val="2466000005"/>
                    </a:ext>
                  </a:extLst>
                </a:gridCol>
                <a:gridCol w="1008112">
                  <a:extLst>
                    <a:ext uri="{9D8B030D-6E8A-4147-A177-3AD203B41FA5}">
                      <a16:colId xmlns:a16="http://schemas.microsoft.com/office/drawing/2014/main" val="2694784367"/>
                    </a:ext>
                  </a:extLst>
                </a:gridCol>
                <a:gridCol w="1296144">
                  <a:extLst>
                    <a:ext uri="{9D8B030D-6E8A-4147-A177-3AD203B41FA5}">
                      <a16:colId xmlns:a16="http://schemas.microsoft.com/office/drawing/2014/main" val="20005"/>
                    </a:ext>
                  </a:extLst>
                </a:gridCol>
                <a:gridCol w="924271">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704533">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reports on projects monitored as per approved business plans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Reports on projects monitored as per approved business plans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projects monitored as per approved business plans</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projects monitored as per approved business plans</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467030">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reports on blocked projects monitored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Reports on blocked projects monitored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blocked projects monitored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blocked projects monitored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r h="537429">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reports on the monitoring of MTSF Sector Indicators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Reports on the monitoring of MTSF Sector Indicators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the monitoring of MTSF Sector Indicators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the monitoring of MTSF Sector Indicators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Not applicable</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206184"/>
                  </a:ext>
                </a:extLst>
              </a:tr>
              <a:tr h="576197">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evaluation studies completed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Evaluation studies completed: Implementation evaluation of the Operational Capital Programme (OPSCAP)</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Evaluation studies completed: Implementation evaluation of the Operational Capital Programme (OPSCAP)</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Draft report on Evaluation study completed: Implementation evaluation of the Operational Capital </a:t>
                      </a:r>
                      <a:r>
                        <a:rPr lang="en-US" sz="1100" kern="12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Programme</a:t>
                      </a:r>
                      <a:r>
                        <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(OPSCAP)</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Evaluation study not completed: Implementation evaluation of the Operational Capital Programme  (OPSCAP)</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Late appointment of the service provider</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Evaluation study will be completed in the next quarter</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825618"/>
                  </a:ext>
                </a:extLst>
              </a:tr>
            </a:tbl>
          </a:graphicData>
        </a:graphic>
      </p:graphicFrame>
    </p:spTree>
    <p:extLst>
      <p:ext uri="{BB962C8B-B14F-4D97-AF65-F5344CB8AC3E}">
        <p14:creationId xmlns:p14="http://schemas.microsoft.com/office/powerpoint/2010/main" val="74433615"/>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3.2 INTEGRATED HUMAN SETTLEMENTS PLANNING AND DEVELOPMENT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4233326055"/>
              </p:ext>
            </p:extLst>
          </p:nvPr>
        </p:nvGraphicFramePr>
        <p:xfrm>
          <a:off x="6523" y="559769"/>
          <a:ext cx="9090148" cy="4753736"/>
        </p:xfrm>
        <a:graphic>
          <a:graphicData uri="http://schemas.openxmlformats.org/drawingml/2006/table">
            <a:tbl>
              <a:tblPr firstRow="1" firstCol="1" bandRow="1"/>
              <a:tblGrid>
                <a:gridCol w="1469133">
                  <a:extLst>
                    <a:ext uri="{9D8B030D-6E8A-4147-A177-3AD203B41FA5}">
                      <a16:colId xmlns:a16="http://schemas.microsoft.com/office/drawing/2014/main" val="2567072734"/>
                    </a:ext>
                  </a:extLst>
                </a:gridCol>
                <a:gridCol w="1584176">
                  <a:extLst>
                    <a:ext uri="{9D8B030D-6E8A-4147-A177-3AD203B41FA5}">
                      <a16:colId xmlns:a16="http://schemas.microsoft.com/office/drawing/2014/main" val="20003"/>
                    </a:ext>
                  </a:extLst>
                </a:gridCol>
                <a:gridCol w="1656184">
                  <a:extLst>
                    <a:ext uri="{9D8B030D-6E8A-4147-A177-3AD203B41FA5}">
                      <a16:colId xmlns:a16="http://schemas.microsoft.com/office/drawing/2014/main" val="643361270"/>
                    </a:ext>
                  </a:extLst>
                </a:gridCol>
                <a:gridCol w="1152128">
                  <a:extLst>
                    <a:ext uri="{9D8B030D-6E8A-4147-A177-3AD203B41FA5}">
                      <a16:colId xmlns:a16="http://schemas.microsoft.com/office/drawing/2014/main" val="2466000005"/>
                    </a:ext>
                  </a:extLst>
                </a:gridCol>
                <a:gridCol w="1008112">
                  <a:extLst>
                    <a:ext uri="{9D8B030D-6E8A-4147-A177-3AD203B41FA5}">
                      <a16:colId xmlns:a16="http://schemas.microsoft.com/office/drawing/2014/main" val="2694784367"/>
                    </a:ext>
                  </a:extLst>
                </a:gridCol>
                <a:gridCol w="1296144">
                  <a:extLst>
                    <a:ext uri="{9D8B030D-6E8A-4147-A177-3AD203B41FA5}">
                      <a16:colId xmlns:a16="http://schemas.microsoft.com/office/drawing/2014/main" val="20005"/>
                    </a:ext>
                  </a:extLst>
                </a:gridCol>
                <a:gridCol w="924271">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704533">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evaluation studies completed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Design and implementation for ISUPG evaluation study completed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Design and implementation for ISUPG evaluation study completed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Design and implementation for ISUPG evaluation study not completed. </a:t>
                      </a:r>
                    </a:p>
                    <a:p>
                      <a:pPr marL="0" indent="-226695" algn="l" defTabSz="457200" rtl="0" eaLnBrk="1" latinLnBrk="0" hangingPunct="1">
                        <a:lnSpc>
                          <a:spcPct val="107000"/>
                        </a:lnSpc>
                        <a:spcAft>
                          <a:spcPts val="800"/>
                        </a:spcAft>
                      </a:pPr>
                      <a:r>
                        <a:rPr lang="en-US"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draft Inception report was done</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Design and implementation for ISUPG evaluation study not completed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Late appointment of the service provider</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Evaluation study will be completed in quarter 2 of the next financial year</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704533">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reports on intergovernmental relations programmes implemented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reports on intergovernmental relations programmes implemented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intergovernmental relations programmes implemented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report on intergovernmental relations programmes implemented</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bl>
          </a:graphicData>
        </a:graphic>
      </p:graphicFrame>
    </p:spTree>
    <p:extLst>
      <p:ext uri="{BB962C8B-B14F-4D97-AF65-F5344CB8AC3E}">
        <p14:creationId xmlns:p14="http://schemas.microsoft.com/office/powerpoint/2010/main" val="183044681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3.3 INFORMAL SETTLEMENTS PROGRAMME</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endParaRP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1274789419"/>
              </p:ext>
            </p:extLst>
          </p:nvPr>
        </p:nvGraphicFramePr>
        <p:xfrm>
          <a:off x="6523" y="559769"/>
          <a:ext cx="9090148" cy="4333875"/>
        </p:xfrm>
        <a:graphic>
          <a:graphicData uri="http://schemas.openxmlformats.org/drawingml/2006/table">
            <a:tbl>
              <a:tblPr firstRow="1" firstCol="1" bandRow="1"/>
              <a:tblGrid>
                <a:gridCol w="1253109">
                  <a:extLst>
                    <a:ext uri="{9D8B030D-6E8A-4147-A177-3AD203B41FA5}">
                      <a16:colId xmlns:a16="http://schemas.microsoft.com/office/drawing/2014/main" val="2567072734"/>
                    </a:ext>
                  </a:extLst>
                </a:gridCol>
                <a:gridCol w="1152128">
                  <a:extLst>
                    <a:ext uri="{9D8B030D-6E8A-4147-A177-3AD203B41FA5}">
                      <a16:colId xmlns:a16="http://schemas.microsoft.com/office/drawing/2014/main" val="20003"/>
                    </a:ext>
                  </a:extLst>
                </a:gridCol>
                <a:gridCol w="1368152">
                  <a:extLst>
                    <a:ext uri="{9D8B030D-6E8A-4147-A177-3AD203B41FA5}">
                      <a16:colId xmlns:a16="http://schemas.microsoft.com/office/drawing/2014/main" val="643361270"/>
                    </a:ext>
                  </a:extLst>
                </a:gridCol>
                <a:gridCol w="2232248">
                  <a:extLst>
                    <a:ext uri="{9D8B030D-6E8A-4147-A177-3AD203B41FA5}">
                      <a16:colId xmlns:a16="http://schemas.microsoft.com/office/drawing/2014/main" val="2466000005"/>
                    </a:ext>
                  </a:extLst>
                </a:gridCol>
                <a:gridCol w="1080120">
                  <a:extLst>
                    <a:ext uri="{9D8B030D-6E8A-4147-A177-3AD203B41FA5}">
                      <a16:colId xmlns:a16="http://schemas.microsoft.com/office/drawing/2014/main" val="2694784367"/>
                    </a:ext>
                  </a:extLst>
                </a:gridCol>
                <a:gridCol w="1080120">
                  <a:extLst>
                    <a:ext uri="{9D8B030D-6E8A-4147-A177-3AD203B41FA5}">
                      <a16:colId xmlns:a16="http://schemas.microsoft.com/office/drawing/2014/main" val="20005"/>
                    </a:ext>
                  </a:extLst>
                </a:gridCol>
                <a:gridCol w="924271">
                  <a:extLst>
                    <a:ext uri="{9D8B030D-6E8A-4147-A177-3AD203B41FA5}">
                      <a16:colId xmlns:a16="http://schemas.microsoft.com/office/drawing/2014/main" val="20006"/>
                    </a:ext>
                  </a:extLst>
                </a:gridCol>
              </a:tblGrid>
              <a:tr h="420959">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704533">
                <a:tc rowSpan="2">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Provinces and Metros provided with support in the upgrading of informal settlements to Phase 3 of UISP</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provided to 9 Provinces and 8 Metros in the upgrading of informal settlements to Phase 3 of UISP</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provided to 9 Provinces and 8 Metros for planning in the upgrading of informal settlements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Provinces and 8 Metros were supported for planning in the upgrading of informal settlements through the assessment of the draft Provincial business plans and giving feedback to provinces, however all provincial business plans were not approved by the National Department.</a:t>
                      </a:r>
                    </a:p>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Monitor and report progress of informal settlements upgrading projects in 9 Provinces and 8 Metros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Letters for the approval of business plans were submitted after the end of the quarter, except for 3 provinces (EC, GP &amp; FS)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Provincial Business plans were not ready for approval by the end of Quarter 4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National department will continue to provide support to the provinces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70453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Monitor and report progress of informal settlements upgrading projects in 9 Provinces and 8 Metros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Informal settlements upgrading projects in 9 Provinces and 8 Metros were monitored. Report on progress of informal settlements upgrading projects prepared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bl>
          </a:graphicData>
        </a:graphic>
      </p:graphicFrame>
    </p:spTree>
    <p:extLst>
      <p:ext uri="{BB962C8B-B14F-4D97-AF65-F5344CB8AC3E}">
        <p14:creationId xmlns:p14="http://schemas.microsoft.com/office/powerpoint/2010/main" val="121943359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3.4 RENTAL AND SOCIAL HOUSING AND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2385247462"/>
              </p:ext>
            </p:extLst>
          </p:nvPr>
        </p:nvGraphicFramePr>
        <p:xfrm>
          <a:off x="6523" y="559769"/>
          <a:ext cx="9090148" cy="2895218"/>
        </p:xfrm>
        <a:graphic>
          <a:graphicData uri="http://schemas.openxmlformats.org/drawingml/2006/table">
            <a:tbl>
              <a:tblPr firstRow="1" firstCol="1" bandRow="1"/>
              <a:tblGrid>
                <a:gridCol w="1397125">
                  <a:extLst>
                    <a:ext uri="{9D8B030D-6E8A-4147-A177-3AD203B41FA5}">
                      <a16:colId xmlns:a16="http://schemas.microsoft.com/office/drawing/2014/main" val="2567072734"/>
                    </a:ext>
                  </a:extLst>
                </a:gridCol>
                <a:gridCol w="1224136">
                  <a:extLst>
                    <a:ext uri="{9D8B030D-6E8A-4147-A177-3AD203B41FA5}">
                      <a16:colId xmlns:a16="http://schemas.microsoft.com/office/drawing/2014/main" val="20003"/>
                    </a:ext>
                  </a:extLst>
                </a:gridCol>
                <a:gridCol w="1584176">
                  <a:extLst>
                    <a:ext uri="{9D8B030D-6E8A-4147-A177-3AD203B41FA5}">
                      <a16:colId xmlns:a16="http://schemas.microsoft.com/office/drawing/2014/main" val="643361270"/>
                    </a:ext>
                  </a:extLst>
                </a:gridCol>
                <a:gridCol w="1440160">
                  <a:extLst>
                    <a:ext uri="{9D8B030D-6E8A-4147-A177-3AD203B41FA5}">
                      <a16:colId xmlns:a16="http://schemas.microsoft.com/office/drawing/2014/main" val="2466000005"/>
                    </a:ext>
                  </a:extLst>
                </a:gridCol>
                <a:gridCol w="1152128">
                  <a:extLst>
                    <a:ext uri="{9D8B030D-6E8A-4147-A177-3AD203B41FA5}">
                      <a16:colId xmlns:a16="http://schemas.microsoft.com/office/drawing/2014/main" val="2694784367"/>
                    </a:ext>
                  </a:extLst>
                </a:gridCol>
                <a:gridCol w="1152128">
                  <a:extLst>
                    <a:ext uri="{9D8B030D-6E8A-4147-A177-3AD203B41FA5}">
                      <a16:colId xmlns:a16="http://schemas.microsoft.com/office/drawing/2014/main" val="20005"/>
                    </a:ext>
                  </a:extLst>
                </a:gridCol>
                <a:gridCol w="1140295">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2319021">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Rental Housing Plan implemented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Rental Housing Plan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Rental Housing Plan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Rental Housing Plan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bl>
          </a:graphicData>
        </a:graphic>
      </p:graphicFrame>
    </p:spTree>
    <p:extLst>
      <p:ext uri="{BB962C8B-B14F-4D97-AF65-F5344CB8AC3E}">
        <p14:creationId xmlns:p14="http://schemas.microsoft.com/office/powerpoint/2010/main" val="34774641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3.5 AFFORDABLE HOUSING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2240564346"/>
              </p:ext>
            </p:extLst>
          </p:nvPr>
        </p:nvGraphicFramePr>
        <p:xfrm>
          <a:off x="6523" y="559769"/>
          <a:ext cx="9090148" cy="4496687"/>
        </p:xfrm>
        <a:graphic>
          <a:graphicData uri="http://schemas.openxmlformats.org/drawingml/2006/table">
            <a:tbl>
              <a:tblPr firstRow="1" firstCol="1" bandRow="1"/>
              <a:tblGrid>
                <a:gridCol w="1037085">
                  <a:extLst>
                    <a:ext uri="{9D8B030D-6E8A-4147-A177-3AD203B41FA5}">
                      <a16:colId xmlns:a16="http://schemas.microsoft.com/office/drawing/2014/main" val="2567072734"/>
                    </a:ext>
                  </a:extLst>
                </a:gridCol>
                <a:gridCol w="1368152">
                  <a:extLst>
                    <a:ext uri="{9D8B030D-6E8A-4147-A177-3AD203B41FA5}">
                      <a16:colId xmlns:a16="http://schemas.microsoft.com/office/drawing/2014/main" val="20003"/>
                    </a:ext>
                  </a:extLst>
                </a:gridCol>
                <a:gridCol w="1008112">
                  <a:extLst>
                    <a:ext uri="{9D8B030D-6E8A-4147-A177-3AD203B41FA5}">
                      <a16:colId xmlns:a16="http://schemas.microsoft.com/office/drawing/2014/main" val="643361270"/>
                    </a:ext>
                  </a:extLst>
                </a:gridCol>
                <a:gridCol w="1152128">
                  <a:extLst>
                    <a:ext uri="{9D8B030D-6E8A-4147-A177-3AD203B41FA5}">
                      <a16:colId xmlns:a16="http://schemas.microsoft.com/office/drawing/2014/main" val="2466000005"/>
                    </a:ext>
                  </a:extLst>
                </a:gridCol>
                <a:gridCol w="1080120">
                  <a:extLst>
                    <a:ext uri="{9D8B030D-6E8A-4147-A177-3AD203B41FA5}">
                      <a16:colId xmlns:a16="http://schemas.microsoft.com/office/drawing/2014/main" val="2694784367"/>
                    </a:ext>
                  </a:extLst>
                </a:gridCol>
                <a:gridCol w="2088232">
                  <a:extLst>
                    <a:ext uri="{9D8B030D-6E8A-4147-A177-3AD203B41FA5}">
                      <a16:colId xmlns:a16="http://schemas.microsoft.com/office/drawing/2014/main" val="20005"/>
                    </a:ext>
                  </a:extLst>
                </a:gridCol>
                <a:gridCol w="1356319">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704533">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Affordable housing mining implementation plans implemented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Six (6) Affordable Housing Programme agreements for Mining Communities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Six (6) affordable housing programme agreements for mining communities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Two (2) affordable housing </a:t>
                      </a:r>
                      <a:r>
                        <a:rPr lang="en-US" sz="1100"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programme</a:t>
                      </a: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agreement for mining communities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Four (4) affordable housing programme agreements for mining communities were not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Department did not have the additional capacity to achieve the target.</a:t>
                      </a:r>
                    </a:p>
                    <a:p>
                      <a:pPr marL="0" indent="-226695" algn="l" defTabSz="457200" rtl="0" eaLnBrk="1" latinLnBrk="0" hangingPunct="1">
                        <a:lnSpc>
                          <a:spcPct val="107000"/>
                        </a:lnSpc>
                        <a:spcAft>
                          <a:spcPts val="800"/>
                        </a:spcAft>
                      </a:pPr>
                      <a:endPar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department is in the process of  appointing the professional service providers. The target will be deferred to the next financial year.</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704533">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quarterly reports on title deeds registered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Quarterly Reports on title deeds registered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One (1) Quarterly Report on title deeds registered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One (1) Quarterly Report on title deeds registered not completed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Three provinces (EC, WC and NW) submitted inaccurate performance information, whereas GP did not submit at all and KZN did not submit new title deeds.</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two provinces did not submit, despite follow-up requests for information.</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department will ensure closer monitoring of the target in the next financial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bl>
          </a:graphicData>
        </a:graphic>
      </p:graphicFrame>
    </p:spTree>
    <p:extLst>
      <p:ext uri="{BB962C8B-B14F-4D97-AF65-F5344CB8AC3E}">
        <p14:creationId xmlns:p14="http://schemas.microsoft.com/office/powerpoint/2010/main" val="409909599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lvl="0" algn="just">
              <a:spcBef>
                <a:spcPct val="0"/>
              </a:spcBef>
              <a:buFont typeface="Wingdings" panose="05000000000000000000" pitchFamily="2" charset="2"/>
              <a:buChar char="Ø"/>
              <a:defRPr/>
            </a:pPr>
            <a:endParaRPr lang="en-US" sz="1600" dirty="0">
              <a:solidFill>
                <a:srgbClr val="000000"/>
              </a:solidFill>
              <a:latin typeface="Arial" pitchFamily="34" charset="0"/>
              <a:ea typeface="ＭＳ Ｐゴシック" pitchFamily="34" charset="-128"/>
            </a:endParaRPr>
          </a:p>
          <a:p>
            <a:pPr marL="0" lvl="0" indent="0" algn="just">
              <a:spcBef>
                <a:spcPct val="0"/>
              </a:spcBef>
              <a:buNone/>
              <a:defRPr/>
            </a:pPr>
            <a:endParaRPr lang="en-US" sz="24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2" name="Title 7">
            <a:extLst>
              <a:ext uri="{FF2B5EF4-FFF2-40B4-BE49-F238E27FC236}">
                <a16:creationId xmlns:a16="http://schemas.microsoft.com/office/drawing/2014/main" id="{CC026A8A-4D52-E1A1-B7F4-84BBE911AAB4}"/>
              </a:ext>
            </a:extLst>
          </p:cNvPr>
          <p:cNvSpPr txBox="1">
            <a:spLocks/>
          </p:cNvSpPr>
          <p:nvPr/>
        </p:nvSpPr>
        <p:spPr bwMode="auto">
          <a:xfrm>
            <a:off x="0" y="1"/>
            <a:ext cx="9143999" cy="548679"/>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pitchFamily="-108" charset="-128"/>
                <a:cs typeface="+mn-cs"/>
              </a:rPr>
              <a:t>3.5 AFFORDABLE HOUSING PROGRAMME</a:t>
            </a:r>
          </a:p>
        </p:txBody>
      </p:sp>
      <p:graphicFrame>
        <p:nvGraphicFramePr>
          <p:cNvPr id="13" name="Table 12">
            <a:extLst>
              <a:ext uri="{FF2B5EF4-FFF2-40B4-BE49-F238E27FC236}">
                <a16:creationId xmlns:a16="http://schemas.microsoft.com/office/drawing/2014/main" id="{F7767162-C9BC-546D-CE42-B700E354F2FE}"/>
              </a:ext>
            </a:extLst>
          </p:cNvPr>
          <p:cNvGraphicFramePr>
            <a:graphicFrameLocks noGrp="1"/>
          </p:cNvGraphicFramePr>
          <p:nvPr>
            <p:extLst>
              <p:ext uri="{D42A27DB-BD31-4B8C-83A1-F6EECF244321}">
                <p14:modId xmlns:p14="http://schemas.microsoft.com/office/powerpoint/2010/main" val="4009767712"/>
              </p:ext>
            </p:extLst>
          </p:nvPr>
        </p:nvGraphicFramePr>
        <p:xfrm>
          <a:off x="6523" y="559769"/>
          <a:ext cx="9090148" cy="3366387"/>
        </p:xfrm>
        <a:graphic>
          <a:graphicData uri="http://schemas.openxmlformats.org/drawingml/2006/table">
            <a:tbl>
              <a:tblPr firstRow="1" firstCol="1" bandRow="1"/>
              <a:tblGrid>
                <a:gridCol w="1037085">
                  <a:extLst>
                    <a:ext uri="{9D8B030D-6E8A-4147-A177-3AD203B41FA5}">
                      <a16:colId xmlns:a16="http://schemas.microsoft.com/office/drawing/2014/main" val="2567072734"/>
                    </a:ext>
                  </a:extLst>
                </a:gridCol>
                <a:gridCol w="1368152">
                  <a:extLst>
                    <a:ext uri="{9D8B030D-6E8A-4147-A177-3AD203B41FA5}">
                      <a16:colId xmlns:a16="http://schemas.microsoft.com/office/drawing/2014/main" val="20003"/>
                    </a:ext>
                  </a:extLst>
                </a:gridCol>
                <a:gridCol w="1008112">
                  <a:extLst>
                    <a:ext uri="{9D8B030D-6E8A-4147-A177-3AD203B41FA5}">
                      <a16:colId xmlns:a16="http://schemas.microsoft.com/office/drawing/2014/main" val="643361270"/>
                    </a:ext>
                  </a:extLst>
                </a:gridCol>
                <a:gridCol w="1152128">
                  <a:extLst>
                    <a:ext uri="{9D8B030D-6E8A-4147-A177-3AD203B41FA5}">
                      <a16:colId xmlns:a16="http://schemas.microsoft.com/office/drawing/2014/main" val="2466000005"/>
                    </a:ext>
                  </a:extLst>
                </a:gridCol>
                <a:gridCol w="1080120">
                  <a:extLst>
                    <a:ext uri="{9D8B030D-6E8A-4147-A177-3AD203B41FA5}">
                      <a16:colId xmlns:a16="http://schemas.microsoft.com/office/drawing/2014/main" val="2694784367"/>
                    </a:ext>
                  </a:extLst>
                </a:gridCol>
                <a:gridCol w="2088232">
                  <a:extLst>
                    <a:ext uri="{9D8B030D-6E8A-4147-A177-3AD203B41FA5}">
                      <a16:colId xmlns:a16="http://schemas.microsoft.com/office/drawing/2014/main" val="20005"/>
                    </a:ext>
                  </a:extLst>
                </a:gridCol>
                <a:gridCol w="1356319">
                  <a:extLst>
                    <a:ext uri="{9D8B030D-6E8A-4147-A177-3AD203B41FA5}">
                      <a16:colId xmlns:a16="http://schemas.microsoft.com/office/drawing/2014/main" val="20006"/>
                    </a:ext>
                  </a:extLst>
                </a:gridCol>
              </a:tblGrid>
              <a:tr h="576197">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 Annual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 4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 for 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109855" indent="-19685" algn="just">
                        <a:lnSpc>
                          <a:spcPct val="100000"/>
                        </a:lnSpc>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Corrective Action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348883"/>
                  </a:ext>
                </a:extLst>
              </a:tr>
              <a:tr h="704533">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Unblocking Programme implemented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Unblocking Programme (NUP) developed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Unblocking Programme (NUP) developed</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National unblocking programme (NUP) developed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226695"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 applicable</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95456"/>
                  </a:ext>
                </a:extLst>
              </a:tr>
              <a:tr h="704533">
                <a:tc>
                  <a:txBody>
                    <a:bodyPr/>
                    <a:lstStyle/>
                    <a:p>
                      <a:pPr marL="0" indent="-226695" algn="l" defTabSz="457200" rtl="0" eaLnBrk="1" latinLnBrk="0" hangingPunct="1">
                        <a:lnSpc>
                          <a:spcPct val="107000"/>
                        </a:lnSpc>
                        <a:spcAft>
                          <a:spcPts val="800"/>
                        </a:spcAft>
                      </a:pPr>
                      <a:r>
                        <a:rPr lang="en-GB" sz="11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reports on job opportunities created </a:t>
                      </a:r>
                      <a:endParaRPr lang="en-ZA" sz="11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Quarterly Reports on the number of job opportunities created </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One (1) Quarterly Report on the number of job opportunities created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One (1) Quarterly Report on the number of job opportunities created not completed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226695" algn="l" defTabSz="457200" rtl="0" eaLnBrk="1" latinLnBrk="0" hangingPunct="1">
                        <a:lnSpc>
                          <a:spcPct val="107000"/>
                        </a:lnSpc>
                        <a:spcAft>
                          <a:spcPts val="800"/>
                        </a:spcAft>
                      </a:pPr>
                      <a:r>
                        <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PoE from Mpumalanga to support figures reported was not submitted.</a:t>
                      </a:r>
                    </a:p>
                    <a:p>
                      <a:pPr marL="0" indent="-226695" algn="l" defTabSz="457200" rtl="0" eaLnBrk="1" latinLnBrk="0" hangingPunct="1">
                        <a:lnSpc>
                          <a:spcPct val="107000"/>
                        </a:lnSpc>
                        <a:spcAft>
                          <a:spcPts val="8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indent="-226695" algn="l" defTabSz="457200" rtl="0" eaLnBrk="1" latinLnBrk="0" hangingPunct="1">
                        <a:lnSpc>
                          <a:spcPct val="107000"/>
                        </a:lnSpc>
                        <a:spcAft>
                          <a:spcPts val="8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indent="-226695" algn="l" defTabSz="457200" rtl="0" eaLnBrk="1" latinLnBrk="0" hangingPunct="1">
                        <a:lnSpc>
                          <a:spcPct val="107000"/>
                        </a:lnSpc>
                        <a:spcAft>
                          <a:spcPts val="800"/>
                        </a:spcAft>
                      </a:pPr>
                      <a:r>
                        <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 standardized format to collect data for jobs created.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226695" algn="l" defTabSz="457200" rtl="0" eaLnBrk="1" latinLnBrk="0" hangingPunct="1">
                        <a:lnSpc>
                          <a:spcPct val="107000"/>
                        </a:lnSpc>
                        <a:spcAft>
                          <a:spcPts val="800"/>
                        </a:spcAft>
                      </a:pPr>
                      <a:r>
                        <a:rPr lang="en-US"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department will issue a directive with a standardized format for reporting on jobs created.</a:t>
                      </a:r>
                      <a:endParaRPr lang="en-ZA"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896167"/>
                  </a:ext>
                </a:extLst>
              </a:tr>
            </a:tbl>
          </a:graphicData>
        </a:graphic>
      </p:graphicFrame>
    </p:spTree>
    <p:extLst>
      <p:ext uri="{BB962C8B-B14F-4D97-AF65-F5344CB8AC3E}">
        <p14:creationId xmlns:p14="http://schemas.microsoft.com/office/powerpoint/2010/main" val="65089544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46040"/>
            <a:ext cx="8928992" cy="1143000"/>
          </a:xfrm>
          <a:solidFill>
            <a:schemeClr val="tx2">
              <a:lumMod val="90000"/>
              <a:lumOff val="10000"/>
            </a:schemeClr>
          </a:solidFill>
        </p:spPr>
        <p:txBody>
          <a:bodyPr/>
          <a:lstStyle/>
          <a:p>
            <a:r>
              <a:rPr lang="en-US" sz="2400" b="1" dirty="0">
                <a:solidFill>
                  <a:schemeClr val="bg1"/>
                </a:solidFill>
              </a:rPr>
              <a:t>4. AN OVERVIEW OF FINANCIAL PERFORMANCE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6644114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DD3AFC29-71D0-F64C-AB67-4997AF02918C}"/>
              </a:ext>
            </a:extLst>
          </p:cNvPr>
          <p:cNvSpPr>
            <a:spLocks noGrp="1"/>
          </p:cNvSpPr>
          <p:nvPr>
            <p:ph type="title"/>
          </p:nvPr>
        </p:nvSpPr>
        <p:spPr>
          <a:xfrm>
            <a:off x="216594" y="274638"/>
            <a:ext cx="8470206" cy="490066"/>
          </a:xfrm>
          <a:solidFill>
            <a:srgbClr val="00B050"/>
          </a:solidFill>
        </p:spPr>
        <p:txBody>
          <a:bodyPr/>
          <a:lstStyle/>
          <a:p>
            <a:pPr defTabSz="914400" fontAlgn="auto">
              <a:spcBef>
                <a:spcPts val="0"/>
              </a:spcBef>
              <a:spcAft>
                <a:spcPts val="0"/>
              </a:spcAft>
              <a:defRPr/>
            </a:pPr>
            <a:r>
              <a:rPr lang="en-US" b="1" dirty="0">
                <a:solidFill>
                  <a:prstClr val="black"/>
                </a:solidFill>
                <a:latin typeface="Calibri" panose="020F0502020204030204" pitchFamily="34" charset="0"/>
                <a:cs typeface="Calibri" panose="020F0502020204030204" pitchFamily="34" charset="0"/>
              </a:rPr>
              <a:t>Departmental Expenditure 31 March</a:t>
            </a:r>
            <a:r>
              <a:rPr lang="en-US" b="1" dirty="0">
                <a:latin typeface="Calibri" panose="020F0502020204030204" pitchFamily="34" charset="0"/>
                <a:cs typeface="Calibri" panose="020F0502020204030204" pitchFamily="34" charset="0"/>
              </a:rPr>
              <a:t> 2023</a:t>
            </a:r>
            <a:endParaRPr lang="en-US" altLang="en-US"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9" name="Slide Number Placeholder 4">
            <a:extLst>
              <a:ext uri="{FF2B5EF4-FFF2-40B4-BE49-F238E27FC236}">
                <a16:creationId xmlns:a16="http://schemas.microsoft.com/office/drawing/2014/main"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1666B85-F96D-0A47-94D2-609E6440C3F1}"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id="{AB53893E-26B3-6243-951A-217DECE4E260}"/>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9221" name="Date Placeholder 2">
            <a:extLst>
              <a:ext uri="{FF2B5EF4-FFF2-40B4-BE49-F238E27FC236}">
                <a16:creationId xmlns:a16="http://schemas.microsoft.com/office/drawing/2014/main" id="{F94BAB89-5B29-EA42-9057-33F3B5FFA44F}"/>
              </a:ext>
            </a:extLst>
          </p:cNvPr>
          <p:cNvSpPr>
            <a:spLocks noGrp="1" noChangeArrowheads="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6EA2BDF9-6B26-D148-BCE3-00CE43265DCE}"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2" name="Table 1"/>
          <p:cNvGraphicFramePr>
            <a:graphicFrameLocks noGrp="1"/>
          </p:cNvGraphicFramePr>
          <p:nvPr/>
        </p:nvGraphicFramePr>
        <p:xfrm>
          <a:off x="251520" y="908720"/>
          <a:ext cx="8470205" cy="2160239"/>
        </p:xfrm>
        <a:graphic>
          <a:graphicData uri="http://schemas.openxmlformats.org/drawingml/2006/table">
            <a:tbl>
              <a:tblPr/>
              <a:tblGrid>
                <a:gridCol w="2972932">
                  <a:extLst>
                    <a:ext uri="{9D8B030D-6E8A-4147-A177-3AD203B41FA5}">
                      <a16:colId xmlns:a16="http://schemas.microsoft.com/office/drawing/2014/main" val="20000"/>
                    </a:ext>
                  </a:extLst>
                </a:gridCol>
                <a:gridCol w="1321304">
                  <a:extLst>
                    <a:ext uri="{9D8B030D-6E8A-4147-A177-3AD203B41FA5}">
                      <a16:colId xmlns:a16="http://schemas.microsoft.com/office/drawing/2014/main" val="20001"/>
                    </a:ext>
                  </a:extLst>
                </a:gridCol>
                <a:gridCol w="1141866">
                  <a:extLst>
                    <a:ext uri="{9D8B030D-6E8A-4147-A177-3AD203B41FA5}">
                      <a16:colId xmlns:a16="http://schemas.microsoft.com/office/drawing/2014/main" val="20002"/>
                    </a:ext>
                  </a:extLst>
                </a:gridCol>
                <a:gridCol w="1076616">
                  <a:extLst>
                    <a:ext uri="{9D8B030D-6E8A-4147-A177-3AD203B41FA5}">
                      <a16:colId xmlns:a16="http://schemas.microsoft.com/office/drawing/2014/main" val="20003"/>
                    </a:ext>
                  </a:extLst>
                </a:gridCol>
                <a:gridCol w="1060306">
                  <a:extLst>
                    <a:ext uri="{9D8B030D-6E8A-4147-A177-3AD203B41FA5}">
                      <a16:colId xmlns:a16="http://schemas.microsoft.com/office/drawing/2014/main" val="20004"/>
                    </a:ext>
                  </a:extLst>
                </a:gridCol>
                <a:gridCol w="897181">
                  <a:extLst>
                    <a:ext uri="{9D8B030D-6E8A-4147-A177-3AD203B41FA5}">
                      <a16:colId xmlns:a16="http://schemas.microsoft.com/office/drawing/2014/main" val="20005"/>
                    </a:ext>
                  </a:extLst>
                </a:gridCol>
              </a:tblGrid>
              <a:tr h="586028">
                <a:tc>
                  <a:txBody>
                    <a:bodyPr/>
                    <a:lstStyle/>
                    <a:p>
                      <a:pPr algn="ctr" fontAlgn="ctr"/>
                      <a:r>
                        <a:rPr lang="en-US" sz="1200" b="1" i="0" u="none" strike="noStrike" dirty="0" err="1">
                          <a:solidFill>
                            <a:srgbClr val="000000"/>
                          </a:solidFill>
                          <a:effectLst/>
                          <a:latin typeface="Arial" panose="020B0604020202020204" pitchFamily="34" charset="0"/>
                          <a:cs typeface="Arial" panose="020B0604020202020204" pitchFamily="34" charset="0"/>
                        </a:rPr>
                        <a:t>Programmes</a:t>
                      </a:r>
                      <a:br>
                        <a:rPr lang="en-US" sz="1200" b="1" i="0" u="none" strike="noStrike" dirty="0">
                          <a:solidFill>
                            <a:srgbClr val="000000"/>
                          </a:solidFill>
                          <a:effectLst/>
                          <a:latin typeface="Arial" panose="020B0604020202020204" pitchFamily="34" charset="0"/>
                          <a:cs typeface="Arial" panose="020B0604020202020204" pitchFamily="34" charset="0"/>
                        </a:rPr>
                      </a:br>
                      <a:r>
                        <a:rPr lang="en-US"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Total Allocation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Commitments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Expenditure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 Spent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225395">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 1: Administration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dirty="0">
                          <a:solidFill>
                            <a:srgbClr val="000000"/>
                          </a:solidFill>
                          <a:effectLst/>
                          <a:latin typeface="+mj-lt"/>
                        </a:rPr>
                        <a:t>R 562 592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R 12 248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R 482 516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R 80 076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24698">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2: Integrated human settlements planning and development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22 028 756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8 664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21 971 570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57 186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25395">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3: Informal settlements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9 344 697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168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8 914 656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430 041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25395">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4: Rental and social housing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947 558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906 894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40 664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36664">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 5: Affordable housing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R 594 871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R 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R 581 869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mj-lt"/>
                        </a:rPr>
                        <a:t>R 13 002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64">
                <a:tc>
                  <a:txBody>
                    <a:bodyPr/>
                    <a:lstStyle/>
                    <a:p>
                      <a:pPr algn="l" fontAlgn="ctr"/>
                      <a:r>
                        <a:rPr lang="en-US" sz="12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mj-lt"/>
                        </a:rPr>
                        <a:t>R 33 478 474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mj-lt"/>
                        </a:rPr>
                        <a:t>R 21 097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mj-lt"/>
                        </a:rPr>
                        <a:t>R 32 857 505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mj-lt"/>
                        </a:rPr>
                        <a:t>R 620 969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mj-lt"/>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nvGraphicFramePr>
        <p:xfrm>
          <a:off x="251520" y="3212978"/>
          <a:ext cx="8470206" cy="2520277"/>
        </p:xfrm>
        <a:graphic>
          <a:graphicData uri="http://schemas.openxmlformats.org/drawingml/2006/table">
            <a:tbl>
              <a:tblPr/>
              <a:tblGrid>
                <a:gridCol w="2972932">
                  <a:extLst>
                    <a:ext uri="{9D8B030D-6E8A-4147-A177-3AD203B41FA5}">
                      <a16:colId xmlns:a16="http://schemas.microsoft.com/office/drawing/2014/main" val="20000"/>
                    </a:ext>
                  </a:extLst>
                </a:gridCol>
                <a:gridCol w="1321304">
                  <a:extLst>
                    <a:ext uri="{9D8B030D-6E8A-4147-A177-3AD203B41FA5}">
                      <a16:colId xmlns:a16="http://schemas.microsoft.com/office/drawing/2014/main" val="20001"/>
                    </a:ext>
                  </a:extLst>
                </a:gridCol>
                <a:gridCol w="1141867">
                  <a:extLst>
                    <a:ext uri="{9D8B030D-6E8A-4147-A177-3AD203B41FA5}">
                      <a16:colId xmlns:a16="http://schemas.microsoft.com/office/drawing/2014/main" val="20002"/>
                    </a:ext>
                  </a:extLst>
                </a:gridCol>
                <a:gridCol w="1076616">
                  <a:extLst>
                    <a:ext uri="{9D8B030D-6E8A-4147-A177-3AD203B41FA5}">
                      <a16:colId xmlns:a16="http://schemas.microsoft.com/office/drawing/2014/main" val="20003"/>
                    </a:ext>
                  </a:extLst>
                </a:gridCol>
                <a:gridCol w="1060306">
                  <a:extLst>
                    <a:ext uri="{9D8B030D-6E8A-4147-A177-3AD203B41FA5}">
                      <a16:colId xmlns:a16="http://schemas.microsoft.com/office/drawing/2014/main" val="20004"/>
                    </a:ext>
                  </a:extLst>
                </a:gridCol>
                <a:gridCol w="897181">
                  <a:extLst>
                    <a:ext uri="{9D8B030D-6E8A-4147-A177-3AD203B41FA5}">
                      <a16:colId xmlns:a16="http://schemas.microsoft.com/office/drawing/2014/main" val="20005"/>
                    </a:ext>
                  </a:extLst>
                </a:gridCol>
              </a:tblGrid>
              <a:tr h="547166">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Economic Classification</a:t>
                      </a:r>
                      <a:br>
                        <a:rPr lang="en-US" sz="1200" b="1" i="0" u="none" strike="noStrike">
                          <a:solidFill>
                            <a:srgbClr val="000000"/>
                          </a:solidFill>
                          <a:effectLst/>
                          <a:latin typeface="Arial" panose="020B0604020202020204" pitchFamily="34" charset="0"/>
                          <a:cs typeface="Arial" panose="020B0604020202020204" pitchFamily="34" charset="0"/>
                        </a:rPr>
                      </a:br>
                      <a:r>
                        <a:rPr lang="en-US" sz="1200" b="1" i="0" u="none" strike="noStrike">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Total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Commitments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281873">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R 422 473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R 370 810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R 51 663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mj-lt"/>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1873">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519 494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21 018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334 734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184 760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1873">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Interest Paid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mj-lt"/>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1873">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Payments For Financial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217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174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81873">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32 517 109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32 141 743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R 375 366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mj-lt"/>
                        </a:rPr>
                        <a:t>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81873">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Payments for capital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R 19 151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R 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R 10 015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R 9 136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mj-lt"/>
                        </a:rPr>
                        <a:t>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1873">
                <a:tc>
                  <a:txBody>
                    <a:bodyPr/>
                    <a:lstStyle/>
                    <a:p>
                      <a:pPr algn="l" fontAlgn="ctr"/>
                      <a:r>
                        <a:rPr lang="en-US" sz="12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mj-lt"/>
                        </a:rPr>
                        <a:t>R 33 478 474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mj-lt"/>
                        </a:rPr>
                        <a:t>R 21 097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mj-lt"/>
                        </a:rPr>
                        <a:t>R 32 857 505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mj-lt"/>
                        </a:rPr>
                        <a:t>R 620 969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mj-lt"/>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3244618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1" cy="864097"/>
          </a:xfrm>
          <a:solidFill>
            <a:srgbClr val="00B050"/>
          </a:solidFill>
        </p:spPr>
        <p:txBody>
          <a:bodyPr/>
          <a:lstStyle/>
          <a:p>
            <a:pPr algn="l"/>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Operational Expenditure by </a:t>
            </a:r>
            <a:r>
              <a:rPr lang="en-US" b="1" dirty="0" err="1">
                <a:latin typeface="Calibri" panose="020F0502020204030204" pitchFamily="34" charset="0"/>
                <a:cs typeface="Calibri" panose="020F0502020204030204" pitchFamily="34" charset="0"/>
              </a:rPr>
              <a:t>Programme</a:t>
            </a:r>
            <a:r>
              <a:rPr lang="en-US" b="1" dirty="0">
                <a:latin typeface="Calibri" panose="020F0502020204030204" pitchFamily="34" charset="0"/>
                <a:cs typeface="Calibri" panose="020F0502020204030204" pitchFamily="34" charset="0"/>
              </a:rPr>
              <a:t> as at 31 March 2023</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2023</a:t>
            </a:r>
            <a:endParaRPr lang="en-US" altLang="en-US"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66312DA-070E-AD4B-9FEE-07FE1710929B}"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8" name="Table 7"/>
          <p:cNvGraphicFramePr>
            <a:graphicFrameLocks noGrp="1"/>
          </p:cNvGraphicFramePr>
          <p:nvPr/>
        </p:nvGraphicFramePr>
        <p:xfrm>
          <a:off x="457200" y="1052739"/>
          <a:ext cx="8229601" cy="2304253"/>
        </p:xfrm>
        <a:graphic>
          <a:graphicData uri="http://schemas.openxmlformats.org/drawingml/2006/table">
            <a:tbl>
              <a:tblPr/>
              <a:tblGrid>
                <a:gridCol w="2888483">
                  <a:extLst>
                    <a:ext uri="{9D8B030D-6E8A-4147-A177-3AD203B41FA5}">
                      <a16:colId xmlns:a16="http://schemas.microsoft.com/office/drawing/2014/main" val="20000"/>
                    </a:ext>
                  </a:extLst>
                </a:gridCol>
                <a:gridCol w="1283771">
                  <a:extLst>
                    <a:ext uri="{9D8B030D-6E8A-4147-A177-3AD203B41FA5}">
                      <a16:colId xmlns:a16="http://schemas.microsoft.com/office/drawing/2014/main" val="20001"/>
                    </a:ext>
                  </a:extLst>
                </a:gridCol>
                <a:gridCol w="1109430">
                  <a:extLst>
                    <a:ext uri="{9D8B030D-6E8A-4147-A177-3AD203B41FA5}">
                      <a16:colId xmlns:a16="http://schemas.microsoft.com/office/drawing/2014/main" val="20002"/>
                    </a:ext>
                  </a:extLst>
                </a:gridCol>
                <a:gridCol w="1046034">
                  <a:extLst>
                    <a:ext uri="{9D8B030D-6E8A-4147-A177-3AD203B41FA5}">
                      <a16:colId xmlns:a16="http://schemas.microsoft.com/office/drawing/2014/main" val="20003"/>
                    </a:ext>
                  </a:extLst>
                </a:gridCol>
                <a:gridCol w="1030187">
                  <a:extLst>
                    <a:ext uri="{9D8B030D-6E8A-4147-A177-3AD203B41FA5}">
                      <a16:colId xmlns:a16="http://schemas.microsoft.com/office/drawing/2014/main" val="20004"/>
                    </a:ext>
                  </a:extLst>
                </a:gridCol>
                <a:gridCol w="871696">
                  <a:extLst>
                    <a:ext uri="{9D8B030D-6E8A-4147-A177-3AD203B41FA5}">
                      <a16:colId xmlns:a16="http://schemas.microsoft.com/office/drawing/2014/main" val="20005"/>
                    </a:ext>
                  </a:extLst>
                </a:gridCol>
              </a:tblGrid>
              <a:tr h="503579">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err="1">
                          <a:solidFill>
                            <a:srgbClr val="000000"/>
                          </a:solidFill>
                          <a:effectLst/>
                          <a:latin typeface="Arial" panose="020B0604020202020204" pitchFamily="34" charset="0"/>
                          <a:cs typeface="Arial" panose="020B0604020202020204" pitchFamily="34" charset="0"/>
                        </a:rPr>
                        <a:t>Programmes</a:t>
                      </a:r>
                      <a:br>
                        <a:rPr lang="en-US" sz="1200" b="1" i="0" u="none" strike="noStrike" dirty="0">
                          <a:solidFill>
                            <a:srgbClr val="000000"/>
                          </a:solidFill>
                          <a:effectLst/>
                          <a:latin typeface="Arial" panose="020B0604020202020204" pitchFamily="34" charset="0"/>
                          <a:cs typeface="Arial" panose="020B0604020202020204" pitchFamily="34" charset="0"/>
                        </a:rPr>
                      </a:br>
                      <a:r>
                        <a:rPr lang="en-US" sz="1200" b="1" i="0" u="none" strike="noStrike" dirty="0">
                          <a:solidFill>
                            <a:srgbClr val="000000"/>
                          </a:solidFill>
                          <a:effectLst/>
                          <a:latin typeface="Arial" panose="020B0604020202020204" pitchFamily="34" charset="0"/>
                          <a:cs typeface="Arial" panose="020B0604020202020204" pitchFamily="34" charset="0"/>
                        </a:rPr>
                        <a:t>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Total Allocation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Commitments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Expenditure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Variance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 Spent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0"/>
                  </a:ext>
                </a:extLst>
              </a:tr>
              <a:tr h="259419">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 1: Administration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561 179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12 248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481 226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79 953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03579">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 2: Integrated human settlements planning and development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Arial" panose="020B0604020202020204" pitchFamily="34" charset="0"/>
                          <a:cs typeface="Arial" panose="020B0604020202020204" pitchFamily="34" charset="0"/>
                        </a:rPr>
                        <a:t>R 152 936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8 664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95 755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57 181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59419">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 3: Informal settlements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99 726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41 803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57 923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59419">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 4: Rental and social housing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59 823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19 162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40 661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59419">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 5: Affordable housing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87 701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77 816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9 885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9419">
                <a:tc>
                  <a:txBody>
                    <a:bodyPr/>
                    <a:lstStyle/>
                    <a:p>
                      <a:pPr algn="l" fontAlgn="ctr"/>
                      <a:r>
                        <a:rPr lang="en-US" sz="1200" b="1" i="0" u="none" strike="noStrike">
                          <a:solidFill>
                            <a:srgbClr val="000000"/>
                          </a:solidFill>
                          <a:effectLst/>
                          <a:latin typeface="Arial" panose="020B0604020202020204" pitchFamily="34" charset="0"/>
                          <a:cs typeface="Arial" panose="020B060402020202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961 365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21 096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715 762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245 603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nvGraphicFramePr>
        <p:xfrm>
          <a:off x="457200" y="3501012"/>
          <a:ext cx="8229601" cy="2376259"/>
        </p:xfrm>
        <a:graphic>
          <a:graphicData uri="http://schemas.openxmlformats.org/drawingml/2006/table">
            <a:tbl>
              <a:tblPr/>
              <a:tblGrid>
                <a:gridCol w="2888483">
                  <a:extLst>
                    <a:ext uri="{9D8B030D-6E8A-4147-A177-3AD203B41FA5}">
                      <a16:colId xmlns:a16="http://schemas.microsoft.com/office/drawing/2014/main" val="20000"/>
                    </a:ext>
                  </a:extLst>
                </a:gridCol>
                <a:gridCol w="1283771">
                  <a:extLst>
                    <a:ext uri="{9D8B030D-6E8A-4147-A177-3AD203B41FA5}">
                      <a16:colId xmlns:a16="http://schemas.microsoft.com/office/drawing/2014/main" val="20001"/>
                    </a:ext>
                  </a:extLst>
                </a:gridCol>
                <a:gridCol w="1109430">
                  <a:extLst>
                    <a:ext uri="{9D8B030D-6E8A-4147-A177-3AD203B41FA5}">
                      <a16:colId xmlns:a16="http://schemas.microsoft.com/office/drawing/2014/main" val="20002"/>
                    </a:ext>
                  </a:extLst>
                </a:gridCol>
                <a:gridCol w="1046034">
                  <a:extLst>
                    <a:ext uri="{9D8B030D-6E8A-4147-A177-3AD203B41FA5}">
                      <a16:colId xmlns:a16="http://schemas.microsoft.com/office/drawing/2014/main" val="20003"/>
                    </a:ext>
                  </a:extLst>
                </a:gridCol>
                <a:gridCol w="1030187">
                  <a:extLst>
                    <a:ext uri="{9D8B030D-6E8A-4147-A177-3AD203B41FA5}">
                      <a16:colId xmlns:a16="http://schemas.microsoft.com/office/drawing/2014/main" val="20004"/>
                    </a:ext>
                  </a:extLst>
                </a:gridCol>
                <a:gridCol w="871696">
                  <a:extLst>
                    <a:ext uri="{9D8B030D-6E8A-4147-A177-3AD203B41FA5}">
                      <a16:colId xmlns:a16="http://schemas.microsoft.com/office/drawing/2014/main" val="20005"/>
                    </a:ext>
                  </a:extLst>
                </a:gridCol>
              </a:tblGrid>
              <a:tr h="612631">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Economic Classification</a:t>
                      </a:r>
                      <a:br>
                        <a:rPr lang="en-US" sz="1200" b="1" i="0" u="none" strike="noStrike" dirty="0">
                          <a:solidFill>
                            <a:srgbClr val="000000"/>
                          </a:solidFill>
                          <a:effectLst/>
                          <a:latin typeface="Arial" panose="020B0604020202020204" pitchFamily="34" charset="0"/>
                          <a:cs typeface="Arial" panose="020B0604020202020204" pitchFamily="34" charset="0"/>
                        </a:rPr>
                      </a:br>
                      <a:r>
                        <a:rPr lang="en-US"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Total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Commitments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Spent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293938">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422 473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370 810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51 663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93938">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Goods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519 494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21 018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334 734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184 760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93938">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Interest Paid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3938">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Payments For Financial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217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93938">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Payments for capital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19 151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10 015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R 9 136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cs typeface="Arial" panose="020B0604020202020204" pitchFamily="34" charset="0"/>
                        </a:rPr>
                        <a:t>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938">
                <a:tc>
                  <a:txBody>
                    <a:bodyPr/>
                    <a:lstStyle/>
                    <a:p>
                      <a:pPr algn="l" fontAlgn="ctr"/>
                      <a:r>
                        <a:rPr lang="en-US" sz="12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961 365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21 097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715 762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R 245 603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5144581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432048"/>
          </a:xfrm>
          <a:solidFill>
            <a:srgbClr val="00B050"/>
          </a:solidFill>
        </p:spPr>
        <p:txBody>
          <a:bodyPr/>
          <a:lstStyle/>
          <a:p>
            <a:pPr defTabSz="914400" fontAlgn="auto">
              <a:spcBef>
                <a:spcPts val="0"/>
              </a:spcBef>
              <a:spcAft>
                <a:spcPts val="0"/>
              </a:spcAft>
              <a:defRPr/>
            </a:pPr>
            <a:r>
              <a:rPr lang="en-US" b="1" dirty="0">
                <a:solidFill>
                  <a:prstClr val="black"/>
                </a:solidFill>
                <a:latin typeface="Calibri" panose="020F0502020204030204" pitchFamily="34" charset="0"/>
                <a:cs typeface="Calibri" panose="020F0502020204030204" pitchFamily="34" charset="0"/>
              </a:rPr>
              <a:t>Grants and Transfer Payments as at 31 March</a:t>
            </a:r>
            <a:r>
              <a:rPr lang="en-US" b="1" dirty="0">
                <a:latin typeface="Calibri" panose="020F0502020204030204" pitchFamily="34" charset="0"/>
                <a:cs typeface="Calibri" panose="020F0502020204030204" pitchFamily="34" charset="0"/>
              </a:rPr>
              <a:t> 2023</a:t>
            </a:r>
            <a:endParaRPr lang="en-ZA"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66312DA-070E-AD4B-9FEE-07FE1710929B}"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70973706"/>
              </p:ext>
            </p:extLst>
          </p:nvPr>
        </p:nvGraphicFramePr>
        <p:xfrm>
          <a:off x="179515" y="620690"/>
          <a:ext cx="8784975" cy="5439557"/>
        </p:xfrm>
        <a:graphic>
          <a:graphicData uri="http://schemas.openxmlformats.org/drawingml/2006/table">
            <a:tbl>
              <a:tblPr/>
              <a:tblGrid>
                <a:gridCol w="3448708">
                  <a:extLst>
                    <a:ext uri="{9D8B030D-6E8A-4147-A177-3AD203B41FA5}">
                      <a16:colId xmlns:a16="http://schemas.microsoft.com/office/drawing/2014/main" val="20000"/>
                    </a:ext>
                  </a:extLst>
                </a:gridCol>
                <a:gridCol w="1532759">
                  <a:extLst>
                    <a:ext uri="{9D8B030D-6E8A-4147-A177-3AD203B41FA5}">
                      <a16:colId xmlns:a16="http://schemas.microsoft.com/office/drawing/2014/main" val="20001"/>
                    </a:ext>
                  </a:extLst>
                </a:gridCol>
                <a:gridCol w="1324605">
                  <a:extLst>
                    <a:ext uri="{9D8B030D-6E8A-4147-A177-3AD203B41FA5}">
                      <a16:colId xmlns:a16="http://schemas.microsoft.com/office/drawing/2014/main" val="20002"/>
                    </a:ext>
                  </a:extLst>
                </a:gridCol>
                <a:gridCol w="1248914">
                  <a:extLst>
                    <a:ext uri="{9D8B030D-6E8A-4147-A177-3AD203B41FA5}">
                      <a16:colId xmlns:a16="http://schemas.microsoft.com/office/drawing/2014/main" val="20003"/>
                    </a:ext>
                  </a:extLst>
                </a:gridCol>
                <a:gridCol w="1229989">
                  <a:extLst>
                    <a:ext uri="{9D8B030D-6E8A-4147-A177-3AD203B41FA5}">
                      <a16:colId xmlns:a16="http://schemas.microsoft.com/office/drawing/2014/main" val="20004"/>
                    </a:ext>
                  </a:extLst>
                </a:gridCol>
              </a:tblGrid>
              <a:tr h="346787">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Transfer Payments </a:t>
                      </a:r>
                      <a:br>
                        <a:rPr lang="en-US" sz="1100" b="1" i="0" u="none" strike="noStrike">
                          <a:solidFill>
                            <a:srgbClr val="000000"/>
                          </a:solidFill>
                          <a:effectLst/>
                          <a:latin typeface="Arial" panose="020B0604020202020204" pitchFamily="34" charset="0"/>
                          <a:cs typeface="Arial" panose="020B0604020202020204" pitchFamily="34" charset="0"/>
                        </a:rPr>
                      </a:br>
                      <a:r>
                        <a:rPr lang="en-US" sz="1100" b="1" i="0" u="none" strike="noStrike">
                          <a:solidFill>
                            <a:srgbClr val="000000"/>
                          </a:solidFill>
                          <a:effectLst/>
                          <a:latin typeface="Arial" panose="020B0604020202020204" pitchFamily="34" charset="0"/>
                          <a:cs typeface="Arial" panose="020B0604020202020204" pitchFamily="34" charset="0"/>
                        </a:rPr>
                        <a:t>R`000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 Total Allocation </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 Transferred </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 Variance </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 % Transferred </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17689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Grants</a:t>
                      </a:r>
                    </a:p>
                  </a:txBody>
                  <a:tcPr marL="6916" marR="6916" marT="6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30,852,784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30,480,735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372,049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99%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17689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Total of grants to Provinces</a:t>
                      </a:r>
                    </a:p>
                  </a:txBody>
                  <a:tcPr marL="6916" marR="6916" marT="6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19,172,463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18,802,938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369,525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98%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79635">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Human Settlements Development Grant</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14,255,610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14,255,610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46787">
                <a:tc>
                  <a:txBody>
                    <a:bodyPr/>
                    <a:lstStyle/>
                    <a:p>
                      <a:pPr algn="l" fontAlgn="t"/>
                      <a:r>
                        <a:rPr lang="en-US" sz="1100" b="0" i="0" u="none" strike="noStrike">
                          <a:solidFill>
                            <a:srgbClr val="000000"/>
                          </a:solidFill>
                          <a:effectLst/>
                          <a:latin typeface="Arial" panose="020B0604020202020204" pitchFamily="34" charset="0"/>
                          <a:cs typeface="Arial" panose="020B0604020202020204" pitchFamily="34" charset="0"/>
                        </a:rPr>
                        <a:t>Informal Settlements Upgrading Partnership Grant - Provinces</a:t>
                      </a:r>
                    </a:p>
                  </a:txBody>
                  <a:tcPr marL="6916" marR="6916" marT="69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4,121,089</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4,121,087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76898">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Provincial Emergency Housing Grant</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795,764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426,241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369,523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54%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76898">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Total of grants to Municipalities</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11,680,321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11,677,797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2,524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76898">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Urban Settlements Development Grant</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7,352,273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7,352,273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346787">
                <a:tc>
                  <a:txBody>
                    <a:bodyPr/>
                    <a:lstStyle/>
                    <a:p>
                      <a:pPr algn="l" fontAlgn="t"/>
                      <a:r>
                        <a:rPr lang="en-US" sz="1100" b="0" i="0" u="none" strike="noStrike">
                          <a:solidFill>
                            <a:srgbClr val="000000"/>
                          </a:solidFill>
                          <a:effectLst/>
                          <a:latin typeface="Arial" panose="020B0604020202020204" pitchFamily="34" charset="0"/>
                          <a:cs typeface="Arial" panose="020B0604020202020204" pitchFamily="34" charset="0"/>
                        </a:rPr>
                        <a:t>Informal Settlements Upgrading Partnership Grant - Municipalities</a:t>
                      </a:r>
                    </a:p>
                  </a:txBody>
                  <a:tcPr marL="6916" marR="6916" marT="69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4,272,636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4,272,636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76898">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Municipal Emergency Housing Grant</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55,412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52,888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2,524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95%</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9"/>
                  </a:ext>
                </a:extLst>
              </a:tr>
              <a:tr h="176898">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Entities</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1,652,487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1,652,487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0"/>
                  </a:ext>
                </a:extLst>
              </a:tr>
              <a:tr h="290839">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Social Housing Regulatory Authority: Operational</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72,738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72,738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346787">
                <a:tc>
                  <a:txBody>
                    <a:bodyPr/>
                    <a:lstStyle/>
                    <a:p>
                      <a:pPr algn="l" fontAlgn="t"/>
                      <a:r>
                        <a:rPr lang="en-US" sz="1100" b="0" i="0" u="none" strike="noStrike">
                          <a:solidFill>
                            <a:srgbClr val="000000"/>
                          </a:solidFill>
                          <a:effectLst/>
                          <a:latin typeface="Arial" panose="020B0604020202020204" pitchFamily="34" charset="0"/>
                          <a:cs typeface="Arial" panose="020B0604020202020204" pitchFamily="34" charset="0"/>
                        </a:rPr>
                        <a:t>Social Housing Regulatory Authority: Institutional Investment</a:t>
                      </a:r>
                    </a:p>
                  </a:txBody>
                  <a:tcPr marL="6916" marR="6916" marT="69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23,534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23,534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346787">
                <a:tc>
                  <a:txBody>
                    <a:bodyPr/>
                    <a:lstStyle/>
                    <a:p>
                      <a:pPr algn="l" fontAlgn="t"/>
                      <a:r>
                        <a:rPr lang="en-US" sz="1100" b="0" i="0" u="none" strike="noStrike">
                          <a:solidFill>
                            <a:srgbClr val="000000"/>
                          </a:solidFill>
                          <a:effectLst/>
                          <a:latin typeface="Arial" panose="020B0604020202020204" pitchFamily="34" charset="0"/>
                          <a:cs typeface="Arial" panose="020B0604020202020204" pitchFamily="34" charset="0"/>
                        </a:rPr>
                        <a:t>Social Housing Regulatory Authority: Consolidated Capital Grant</a:t>
                      </a:r>
                    </a:p>
                  </a:txBody>
                  <a:tcPr marL="6916" marR="6916" marT="69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791,144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791,144</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76898">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Community Schemes Ombuds Services</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24,817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24,817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76898">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Housing Development Agency</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242,716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242,716</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90839">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National Housing Finance Corporation: FLISP</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478,028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478,028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90839">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National Housing Finance Corporation: FLISP support</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19,510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19,510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898">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Departmental Transfers</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11,838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8,530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R 3,308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US" sz="1100" b="1" i="0" u="none" strike="noStrike">
                          <a:solidFill>
                            <a:srgbClr val="000000"/>
                          </a:solidFill>
                          <a:effectLst/>
                          <a:latin typeface="Arial" panose="020B0604020202020204" pitchFamily="34" charset="0"/>
                          <a:cs typeface="Arial" panose="020B0604020202020204" pitchFamily="34" charset="0"/>
                        </a:rPr>
                        <a:t>72%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8"/>
                  </a:ext>
                </a:extLst>
              </a:tr>
              <a:tr h="176898">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Scholarship </a:t>
                      </a:r>
                      <a:r>
                        <a:rPr lang="en-US" sz="1100" b="0" i="0" u="none" strike="noStrike" dirty="0" err="1">
                          <a:solidFill>
                            <a:srgbClr val="000000"/>
                          </a:solidFill>
                          <a:effectLst/>
                          <a:latin typeface="Arial" panose="020B0604020202020204" pitchFamily="34" charset="0"/>
                          <a:cs typeface="Arial" panose="020B0604020202020204" pitchFamily="34" charset="0"/>
                        </a:rPr>
                        <a:t>Programme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R 5,298</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R 2,211</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R 3,087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42%</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19"/>
                  </a:ext>
                </a:extLst>
              </a:tr>
              <a:tr h="176898">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UN Habitat</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R 2,523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2,523</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76898">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Cities Alliance</a:t>
                      </a:r>
                    </a:p>
                  </a:txBody>
                  <a:tcPr marL="6916" marR="6916" marT="69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dirty="0">
                          <a:solidFill>
                            <a:srgbClr val="000000"/>
                          </a:solidFill>
                          <a:effectLst/>
                          <a:latin typeface="Arial" panose="020B0604020202020204" pitchFamily="34" charset="0"/>
                          <a:cs typeface="Arial" panose="020B0604020202020204" pitchFamily="34" charset="0"/>
                        </a:rPr>
                        <a:t>R 1,597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1,597</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R 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cs typeface="Arial" panose="020B0604020202020204" pitchFamily="34" charset="0"/>
                        </a:rPr>
                        <a:t>100%</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76898">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Households</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j-lt"/>
                        </a:rPr>
                        <a:t>R 2 420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j-lt"/>
                        </a:rPr>
                        <a:t>R 2 190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j-lt"/>
                        </a:rPr>
                        <a:t>R 230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050" b="0" i="0" u="none" strike="noStrike">
                          <a:solidFill>
                            <a:srgbClr val="000000"/>
                          </a:solidFill>
                          <a:effectLst/>
                          <a:latin typeface="+mj-lt"/>
                        </a:rPr>
                        <a:t>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6898">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Total</a:t>
                      </a:r>
                    </a:p>
                  </a:txBody>
                  <a:tcPr marL="6916" marR="6916" marT="6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050" b="1" i="0" u="none" strike="noStrike">
                          <a:solidFill>
                            <a:srgbClr val="000000"/>
                          </a:solidFill>
                          <a:effectLst/>
                          <a:latin typeface="+mj-lt"/>
                        </a:rPr>
                        <a:t>R 32 517 109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050" b="1" i="0" u="none" strike="noStrike" dirty="0">
                          <a:solidFill>
                            <a:srgbClr val="000000"/>
                          </a:solidFill>
                          <a:effectLst/>
                          <a:latin typeface="+mj-lt"/>
                        </a:rPr>
                        <a:t>R 32 141 743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050" b="1" i="0" u="none" strike="noStrike">
                          <a:solidFill>
                            <a:srgbClr val="000000"/>
                          </a:solidFill>
                          <a:effectLst/>
                          <a:latin typeface="+mj-lt"/>
                        </a:rPr>
                        <a:t>R 375 366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050" b="1" i="0" u="none" strike="noStrike" dirty="0">
                          <a:solidFill>
                            <a:srgbClr val="000000"/>
                          </a:solidFill>
                          <a:effectLst/>
                          <a:latin typeface="+mj-lt"/>
                        </a:rPr>
                        <a:t>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58906687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 name="Title 7"/>
          <p:cNvSpPr txBox="1">
            <a:spLocks/>
          </p:cNvSpPr>
          <p:nvPr/>
        </p:nvSpPr>
        <p:spPr bwMode="auto">
          <a:xfrm>
            <a:off x="0" y="0"/>
            <a:ext cx="9144000" cy="1008494"/>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pitchFamily="-108" charset="-128"/>
              </a:rPr>
              <a:t>1.  PURPOSE</a:t>
            </a:r>
          </a:p>
        </p:txBody>
      </p:sp>
      <p:sp>
        <p:nvSpPr>
          <p:cNvPr id="11" name="Content Placeholder 2"/>
          <p:cNvSpPr>
            <a:spLocks noGrp="1"/>
          </p:cNvSpPr>
          <p:nvPr>
            <p:ph idx="1"/>
          </p:nvPr>
        </p:nvSpPr>
        <p:spPr>
          <a:xfrm>
            <a:off x="492125" y="2348880"/>
            <a:ext cx="8229600" cy="1108720"/>
          </a:xfrm>
        </p:spPr>
        <p:txBody>
          <a:bodyPr/>
          <a:lstStyle/>
          <a:p>
            <a:pPr marL="0" lvl="0" indent="0" algn="just">
              <a:spcBef>
                <a:spcPct val="0"/>
              </a:spcBef>
              <a:buNone/>
              <a:defRPr/>
            </a:pPr>
            <a:r>
              <a:rPr lang="en-US" altLang="en-US" sz="2000" dirty="0">
                <a:solidFill>
                  <a:prstClr val="black"/>
                </a:solidFill>
                <a:latin typeface="Arial" pitchFamily="34" charset="0"/>
                <a:ea typeface="MS PGothic" panose="020B0600070205080204" pitchFamily="34" charset="-128"/>
              </a:rPr>
              <a:t>To present the Departmental 2022/23 Quarter 4 performance to the  Portfolio Committee on Human Settlements. </a:t>
            </a:r>
          </a:p>
          <a:p>
            <a:endParaRPr lang="en-ZA" dirty="0"/>
          </a:p>
        </p:txBody>
      </p:sp>
    </p:spTree>
    <p:extLst>
      <p:ext uri="{BB962C8B-B14F-4D97-AF65-F5344CB8AC3E}">
        <p14:creationId xmlns:p14="http://schemas.microsoft.com/office/powerpoint/2010/main" val="2816174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0392"/>
          </a:xfrm>
          <a:solidFill>
            <a:srgbClr val="00B050"/>
          </a:solidFill>
        </p:spPr>
        <p:txBody>
          <a:bodyPr/>
          <a:lstStyle/>
          <a:p>
            <a:r>
              <a:rPr lang="en-US" b="1" dirty="0">
                <a:latin typeface="Calibri" panose="020F0502020204030204" pitchFamily="34" charset="0"/>
                <a:cs typeface="Calibri" panose="020F0502020204030204" pitchFamily="34" charset="0"/>
              </a:rPr>
              <a:t>Invoices paid</a:t>
            </a:r>
            <a:endParaRPr lang="en-ZA"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66312DA-070E-AD4B-9FEE-07FE1710929B}"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7" name="Table 6"/>
          <p:cNvGraphicFramePr>
            <a:graphicFrameLocks noGrp="1"/>
          </p:cNvGraphicFramePr>
          <p:nvPr/>
        </p:nvGraphicFramePr>
        <p:xfrm>
          <a:off x="323527" y="1124750"/>
          <a:ext cx="8398197" cy="4808220"/>
        </p:xfrm>
        <a:graphic>
          <a:graphicData uri="http://schemas.openxmlformats.org/drawingml/2006/table">
            <a:tbl>
              <a:tblPr firstRow="1" firstCol="1" bandRow="1"/>
              <a:tblGrid>
                <a:gridCol w="1395513">
                  <a:extLst>
                    <a:ext uri="{9D8B030D-6E8A-4147-A177-3AD203B41FA5}">
                      <a16:colId xmlns:a16="http://schemas.microsoft.com/office/drawing/2014/main" val="20000"/>
                    </a:ext>
                  </a:extLst>
                </a:gridCol>
                <a:gridCol w="2204888">
                  <a:extLst>
                    <a:ext uri="{9D8B030D-6E8A-4147-A177-3AD203B41FA5}">
                      <a16:colId xmlns:a16="http://schemas.microsoft.com/office/drawing/2014/main" val="20001"/>
                    </a:ext>
                  </a:extLst>
                </a:gridCol>
                <a:gridCol w="2118174">
                  <a:extLst>
                    <a:ext uri="{9D8B030D-6E8A-4147-A177-3AD203B41FA5}">
                      <a16:colId xmlns:a16="http://schemas.microsoft.com/office/drawing/2014/main" val="20002"/>
                    </a:ext>
                  </a:extLst>
                </a:gridCol>
                <a:gridCol w="1266202">
                  <a:extLst>
                    <a:ext uri="{9D8B030D-6E8A-4147-A177-3AD203B41FA5}">
                      <a16:colId xmlns:a16="http://schemas.microsoft.com/office/drawing/2014/main" val="20003"/>
                    </a:ext>
                  </a:extLst>
                </a:gridCol>
                <a:gridCol w="1413420">
                  <a:extLst>
                    <a:ext uri="{9D8B030D-6E8A-4147-A177-3AD203B41FA5}">
                      <a16:colId xmlns:a16="http://schemas.microsoft.com/office/drawing/2014/main" val="20004"/>
                    </a:ext>
                  </a:extLst>
                </a:gridCol>
              </a:tblGrid>
              <a:tr h="308998">
                <a:tc rowSpan="2">
                  <a:txBody>
                    <a:bodyPr/>
                    <a:lstStyle/>
                    <a:p>
                      <a:pPr marL="0" marR="0" algn="ctr">
                        <a:lnSpc>
                          <a:spcPct val="150000"/>
                        </a:lnSpc>
                        <a:spcBef>
                          <a:spcPts val="0"/>
                        </a:spcBef>
                        <a:spcAft>
                          <a:spcPts val="0"/>
                        </a:spcAft>
                      </a:pPr>
                      <a:r>
                        <a:rPr lang="en-GB" sz="1600" b="1" dirty="0">
                          <a:solidFill>
                            <a:srgbClr val="000000"/>
                          </a:solidFill>
                          <a:effectLst/>
                          <a:latin typeface="+mj-lt"/>
                          <a:ea typeface="Times New Roman" panose="02020603050405020304" pitchFamily="18" charset="0"/>
                          <a:cs typeface="Arial" panose="020B0604020202020204" pitchFamily="34" charset="0"/>
                        </a:rPr>
                        <a:t>Month</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EA9DB"/>
                    </a:solidFill>
                  </a:tcPr>
                </a:tc>
                <a:tc gridSpan="2">
                  <a:txBody>
                    <a:bodyPr/>
                    <a:lstStyle/>
                    <a:p>
                      <a:pPr marL="0" marR="0" algn="ctr">
                        <a:lnSpc>
                          <a:spcPct val="150000"/>
                        </a:lnSpc>
                        <a:spcBef>
                          <a:spcPts val="0"/>
                        </a:spcBef>
                        <a:spcAft>
                          <a:spcPts val="0"/>
                        </a:spcAft>
                      </a:pPr>
                      <a:r>
                        <a:rPr lang="en-GB" sz="1600" b="1" dirty="0">
                          <a:solidFill>
                            <a:srgbClr val="000000"/>
                          </a:solidFill>
                          <a:effectLst/>
                          <a:latin typeface="+mj-lt"/>
                          <a:ea typeface="Times New Roman" panose="02020603050405020304" pitchFamily="18" charset="0"/>
                          <a:cs typeface="Times New Roman" panose="02020603050405020304" pitchFamily="18" charset="0"/>
                        </a:rPr>
                        <a:t>Total no Paid</a:t>
                      </a:r>
                      <a:endParaRPr lang="en-US" sz="1600" dirty="0">
                        <a:effectLst/>
                        <a:latin typeface="+mj-lt"/>
                        <a:ea typeface="Times New Roman" panose="02020603050405020304" pitchFamily="18" charset="0"/>
                        <a:cs typeface="Times New Roman" panose="02020603050405020304" pitchFamily="18"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EA9DB"/>
                    </a:solidFill>
                  </a:tcPr>
                </a:tc>
                <a:tc hMerge="1">
                  <a:txBody>
                    <a:bodyPr/>
                    <a:lstStyle/>
                    <a:p>
                      <a:endParaRPr lang="en-US"/>
                    </a:p>
                  </a:txBody>
                  <a:tcPr/>
                </a:tc>
                <a:tc gridSpan="2">
                  <a:txBody>
                    <a:bodyPr/>
                    <a:lstStyle/>
                    <a:p>
                      <a:pPr marL="0" marR="0" algn="ctr">
                        <a:lnSpc>
                          <a:spcPct val="150000"/>
                        </a:lnSpc>
                        <a:spcBef>
                          <a:spcPts val="0"/>
                        </a:spcBef>
                        <a:spcAft>
                          <a:spcPts val="0"/>
                        </a:spcAft>
                      </a:pPr>
                      <a:r>
                        <a:rPr lang="en-GB" sz="1600" b="1" dirty="0">
                          <a:solidFill>
                            <a:srgbClr val="000000"/>
                          </a:solidFill>
                          <a:effectLst/>
                          <a:latin typeface="+mj-lt"/>
                          <a:ea typeface="Times New Roman" panose="02020603050405020304" pitchFamily="18" charset="0"/>
                          <a:cs typeface="Times New Roman" panose="02020603050405020304" pitchFamily="18" charset="0"/>
                        </a:rPr>
                        <a:t>Invoices paid after 30 days</a:t>
                      </a:r>
                      <a:endParaRPr lang="en-US" sz="1600" dirty="0">
                        <a:effectLst/>
                        <a:latin typeface="+mj-lt"/>
                        <a:ea typeface="Times New Roman" panose="02020603050405020304" pitchFamily="18" charset="0"/>
                        <a:cs typeface="Times New Roman" panose="02020603050405020304" pitchFamily="18"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EA9DB"/>
                    </a:solidFill>
                  </a:tcPr>
                </a:tc>
                <a:tc hMerge="1">
                  <a:txBody>
                    <a:bodyPr/>
                    <a:lstStyle/>
                    <a:p>
                      <a:endParaRPr lang="en-US"/>
                    </a:p>
                  </a:txBody>
                  <a:tcPr/>
                </a:tc>
                <a:extLst>
                  <a:ext uri="{0D108BD9-81ED-4DB2-BD59-A6C34878D82A}">
                    <a16:rowId xmlns:a16="http://schemas.microsoft.com/office/drawing/2014/main" val="10000"/>
                  </a:ext>
                </a:extLst>
              </a:tr>
              <a:tr h="308998">
                <a:tc vMerge="1">
                  <a:txBody>
                    <a:bodyPr/>
                    <a:lstStyle/>
                    <a:p>
                      <a:endParaRPr lang="en-US"/>
                    </a:p>
                  </a:txBody>
                  <a:tcPr/>
                </a:tc>
                <a:tc>
                  <a:txBody>
                    <a:bodyPr/>
                    <a:lstStyle/>
                    <a:p>
                      <a:pPr marL="0" marR="0" algn="ctr">
                        <a:lnSpc>
                          <a:spcPct val="150000"/>
                        </a:lnSpc>
                        <a:spcBef>
                          <a:spcPts val="0"/>
                        </a:spcBef>
                        <a:spcAft>
                          <a:spcPts val="0"/>
                        </a:spcAft>
                      </a:pPr>
                      <a:r>
                        <a:rPr lang="en-GB" sz="1600" b="1" dirty="0">
                          <a:solidFill>
                            <a:srgbClr val="000000"/>
                          </a:solidFill>
                          <a:effectLst/>
                          <a:latin typeface="+mj-lt"/>
                          <a:ea typeface="Times New Roman" panose="02020603050405020304" pitchFamily="18" charset="0"/>
                          <a:cs typeface="Arial" panose="020B0604020202020204" pitchFamily="34" charset="0"/>
                        </a:rPr>
                        <a:t>No. </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EA9DB"/>
                    </a:solidFill>
                  </a:tcPr>
                </a:tc>
                <a:tc>
                  <a:txBody>
                    <a:bodyPr/>
                    <a:lstStyle/>
                    <a:p>
                      <a:pPr marL="0" marR="0" algn="ctr">
                        <a:lnSpc>
                          <a:spcPct val="150000"/>
                        </a:lnSpc>
                        <a:spcBef>
                          <a:spcPts val="0"/>
                        </a:spcBef>
                        <a:spcAft>
                          <a:spcPts val="0"/>
                        </a:spcAft>
                      </a:pPr>
                      <a:r>
                        <a:rPr lang="en-GB" sz="1600" b="1" dirty="0">
                          <a:solidFill>
                            <a:srgbClr val="000000"/>
                          </a:solidFill>
                          <a:effectLst/>
                          <a:latin typeface="+mj-lt"/>
                          <a:ea typeface="Times New Roman" panose="02020603050405020304" pitchFamily="18" charset="0"/>
                          <a:cs typeface="Arial" panose="020B0604020202020204" pitchFamily="34" charset="0"/>
                        </a:rPr>
                        <a:t>Amount</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EA9DB"/>
                    </a:solidFill>
                  </a:tcPr>
                </a:tc>
                <a:tc>
                  <a:txBody>
                    <a:bodyPr/>
                    <a:lstStyle/>
                    <a:p>
                      <a:pPr marL="0" marR="0" algn="ctr">
                        <a:lnSpc>
                          <a:spcPct val="150000"/>
                        </a:lnSpc>
                        <a:spcBef>
                          <a:spcPts val="0"/>
                        </a:spcBef>
                        <a:spcAft>
                          <a:spcPts val="0"/>
                        </a:spcAft>
                      </a:pPr>
                      <a:r>
                        <a:rPr lang="en-GB" sz="1600" b="1">
                          <a:solidFill>
                            <a:srgbClr val="000000"/>
                          </a:solidFill>
                          <a:effectLst/>
                          <a:latin typeface="+mj-lt"/>
                          <a:ea typeface="Times New Roman" panose="02020603050405020304" pitchFamily="18" charset="0"/>
                          <a:cs typeface="Arial" panose="020B0604020202020204" pitchFamily="34" charset="0"/>
                        </a:rPr>
                        <a:t>No. </a:t>
                      </a:r>
                      <a:endParaRPr lang="en-US" sz="1600">
                        <a:effectLst/>
                        <a:latin typeface="+mj-lt"/>
                        <a:ea typeface="Times New Roman" panose="02020603050405020304" pitchFamily="18" charset="0"/>
                        <a:cs typeface="Arial" panose="020B0604020202020204" pitchFamily="34" charset="0"/>
                      </a:endParaRPr>
                    </a:p>
                  </a:txBody>
                  <a:tcPr marL="25717" marR="25717"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EA9DB"/>
                    </a:solidFill>
                  </a:tcPr>
                </a:tc>
                <a:tc>
                  <a:txBody>
                    <a:bodyPr/>
                    <a:lstStyle/>
                    <a:p>
                      <a:pPr marL="0" marR="0" algn="ctr">
                        <a:lnSpc>
                          <a:spcPct val="150000"/>
                        </a:lnSpc>
                        <a:spcBef>
                          <a:spcPts val="0"/>
                        </a:spcBef>
                        <a:spcAft>
                          <a:spcPts val="0"/>
                        </a:spcAft>
                      </a:pPr>
                      <a:r>
                        <a:rPr lang="en-GB" sz="1600" b="1">
                          <a:solidFill>
                            <a:srgbClr val="000000"/>
                          </a:solidFill>
                          <a:effectLst/>
                          <a:latin typeface="+mj-lt"/>
                          <a:ea typeface="Times New Roman" panose="02020603050405020304" pitchFamily="18" charset="0"/>
                          <a:cs typeface="Arial" panose="020B0604020202020204" pitchFamily="34" charset="0"/>
                        </a:rPr>
                        <a:t>Amount</a:t>
                      </a:r>
                      <a:endParaRPr lang="en-US" sz="1600">
                        <a:effectLst/>
                        <a:latin typeface="+mj-lt"/>
                        <a:ea typeface="Times New Roman" panose="02020603050405020304" pitchFamily="18" charset="0"/>
                        <a:cs typeface="Arial" panose="020B0604020202020204" pitchFamily="34" charset="0"/>
                      </a:endParaRPr>
                    </a:p>
                  </a:txBody>
                  <a:tcPr marL="25717" marR="25717"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10001"/>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Apr-22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256</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17 189 572</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8998">
                <a:tc>
                  <a:txBody>
                    <a:bodyPr/>
                    <a:lstStyle/>
                    <a:p>
                      <a:pPr marL="0" marR="0" algn="ct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May-22</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333</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13 725 919</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Jun-22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363</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20 045 670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20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4 320 796</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Jul-22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315</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33 836 794</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8</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88 348</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Aug-22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524</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32 594 527</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3</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2 615</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Sep-22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411</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21 485 248</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Oct-22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345</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30 102 169</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Nov-22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748</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39 090 467</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Dec -22</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410</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29 526 579</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Jan -23</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427</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R 19 565 731</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Feb -23</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508</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25 559 866</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08998">
                <a:tc>
                  <a:txBody>
                    <a:bodyPr/>
                    <a:lstStyle/>
                    <a:p>
                      <a:pPr marL="0" marR="0" algn="ct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Mar -23</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a:solidFill>
                            <a:srgbClr val="000000"/>
                          </a:solidFill>
                          <a:effectLst/>
                          <a:latin typeface="+mj-lt"/>
                          <a:ea typeface="Times New Roman" panose="02020603050405020304" pitchFamily="18" charset="0"/>
                          <a:cs typeface="Arial" panose="020B0604020202020204" pitchFamily="34" charset="0"/>
                        </a:rPr>
                        <a:t>504</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 76 962 706</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GB" sz="1600" dirty="0">
                          <a:solidFill>
                            <a:srgbClr val="000000"/>
                          </a:solidFill>
                          <a:effectLst/>
                          <a:latin typeface="+mj-lt"/>
                          <a:ea typeface="Times New Roman" panose="02020603050405020304" pitchFamily="18" charset="0"/>
                          <a:cs typeface="Arial" panose="020B0604020202020204" pitchFamily="34" charset="0"/>
                        </a:rPr>
                        <a:t>R0</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08998">
                <a:tc>
                  <a:txBody>
                    <a:bodyPr/>
                    <a:lstStyle/>
                    <a:p>
                      <a:pPr marL="0" marR="0" algn="ctr">
                        <a:lnSpc>
                          <a:spcPct val="150000"/>
                        </a:lnSpc>
                        <a:spcBef>
                          <a:spcPts val="0"/>
                        </a:spcBef>
                        <a:spcAft>
                          <a:spcPts val="0"/>
                        </a:spcAft>
                      </a:pPr>
                      <a:r>
                        <a:rPr lang="en-GB" sz="1600" b="1">
                          <a:solidFill>
                            <a:srgbClr val="FFFFFF"/>
                          </a:solidFill>
                          <a:effectLst/>
                          <a:latin typeface="+mj-lt"/>
                          <a:ea typeface="Times New Roman" panose="02020603050405020304" pitchFamily="18" charset="0"/>
                          <a:cs typeface="Arial" panose="020B0604020202020204" pitchFamily="34" charset="0"/>
                        </a:rPr>
                        <a:t>Total</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72C4"/>
                    </a:solidFill>
                  </a:tcPr>
                </a:tc>
                <a:tc>
                  <a:txBody>
                    <a:bodyPr/>
                    <a:lstStyle/>
                    <a:p>
                      <a:pPr marL="0" marR="0" algn="r">
                        <a:lnSpc>
                          <a:spcPct val="150000"/>
                        </a:lnSpc>
                        <a:spcBef>
                          <a:spcPts val="0"/>
                        </a:spcBef>
                        <a:spcAft>
                          <a:spcPts val="0"/>
                        </a:spcAft>
                      </a:pPr>
                      <a:r>
                        <a:rPr lang="en-GB" sz="1600" b="1">
                          <a:solidFill>
                            <a:srgbClr val="FFFFFF"/>
                          </a:solidFill>
                          <a:effectLst/>
                          <a:latin typeface="+mj-lt"/>
                          <a:ea typeface="Times New Roman" panose="02020603050405020304" pitchFamily="18" charset="0"/>
                          <a:cs typeface="Arial" panose="020B0604020202020204" pitchFamily="34" charset="0"/>
                        </a:rPr>
                        <a:t>5 139</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72C4"/>
                    </a:solidFill>
                  </a:tcPr>
                </a:tc>
                <a:tc>
                  <a:txBody>
                    <a:bodyPr/>
                    <a:lstStyle/>
                    <a:p>
                      <a:pPr marL="0" marR="0" algn="r">
                        <a:lnSpc>
                          <a:spcPct val="150000"/>
                        </a:lnSpc>
                        <a:spcBef>
                          <a:spcPts val="0"/>
                        </a:spcBef>
                        <a:spcAft>
                          <a:spcPts val="0"/>
                        </a:spcAft>
                      </a:pPr>
                      <a:r>
                        <a:rPr lang="en-GB" sz="1600" b="1">
                          <a:solidFill>
                            <a:srgbClr val="FFFFFF"/>
                          </a:solidFill>
                          <a:effectLst/>
                          <a:latin typeface="+mj-lt"/>
                          <a:ea typeface="Times New Roman" panose="02020603050405020304" pitchFamily="18" charset="0"/>
                          <a:cs typeface="Arial" panose="020B0604020202020204" pitchFamily="34" charset="0"/>
                        </a:rPr>
                        <a:t>R 359 640 464</a:t>
                      </a:r>
                      <a:endParaRPr lang="en-US" sz="160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72C4"/>
                    </a:solidFill>
                  </a:tcPr>
                </a:tc>
                <a:tc>
                  <a:txBody>
                    <a:bodyPr/>
                    <a:lstStyle/>
                    <a:p>
                      <a:pPr marL="0" marR="0" algn="r">
                        <a:lnSpc>
                          <a:spcPct val="150000"/>
                        </a:lnSpc>
                        <a:spcBef>
                          <a:spcPts val="0"/>
                        </a:spcBef>
                        <a:spcAft>
                          <a:spcPts val="0"/>
                        </a:spcAft>
                      </a:pPr>
                      <a:r>
                        <a:rPr lang="en-GB" sz="1600" b="1" dirty="0">
                          <a:solidFill>
                            <a:srgbClr val="FFFFFF"/>
                          </a:solidFill>
                          <a:effectLst/>
                          <a:latin typeface="+mj-lt"/>
                          <a:ea typeface="Times New Roman" panose="02020603050405020304" pitchFamily="18" charset="0"/>
                          <a:cs typeface="Arial" panose="020B0604020202020204" pitchFamily="34" charset="0"/>
                        </a:rPr>
                        <a:t>31</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72C4"/>
                    </a:solidFill>
                  </a:tcPr>
                </a:tc>
                <a:tc>
                  <a:txBody>
                    <a:bodyPr/>
                    <a:lstStyle/>
                    <a:p>
                      <a:pPr marL="0" marR="0" algn="r">
                        <a:lnSpc>
                          <a:spcPct val="150000"/>
                        </a:lnSpc>
                        <a:spcBef>
                          <a:spcPts val="0"/>
                        </a:spcBef>
                        <a:spcAft>
                          <a:spcPts val="0"/>
                        </a:spcAft>
                      </a:pPr>
                      <a:r>
                        <a:rPr lang="en-GB" sz="1600" b="1" dirty="0">
                          <a:solidFill>
                            <a:srgbClr val="FFFFFF"/>
                          </a:solidFill>
                          <a:effectLst/>
                          <a:latin typeface="+mj-lt"/>
                          <a:ea typeface="Times New Roman" panose="02020603050405020304" pitchFamily="18" charset="0"/>
                          <a:cs typeface="Arial" panose="020B0604020202020204" pitchFamily="34" charset="0"/>
                        </a:rPr>
                        <a:t>R 4 411 759</a:t>
                      </a:r>
                      <a:endParaRPr lang="en-US" sz="1600" dirty="0">
                        <a:effectLst/>
                        <a:latin typeface="+mj-lt"/>
                        <a:ea typeface="Times New Roman" panose="02020603050405020304" pitchFamily="18" charset="0"/>
                        <a:cs typeface="Arial" panose="020B0604020202020204" pitchFamily="34" charset="0"/>
                      </a:endParaRPr>
                    </a:p>
                  </a:txBody>
                  <a:tcPr marL="25717" marR="2571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3921106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 name="Title 7"/>
          <p:cNvSpPr txBox="1">
            <a:spLocks/>
          </p:cNvSpPr>
          <p:nvPr/>
        </p:nvSpPr>
        <p:spPr bwMode="auto">
          <a:xfrm>
            <a:off x="12689" y="2425252"/>
            <a:ext cx="9144000" cy="1008494"/>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all"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5. </a:t>
            </a:r>
            <a:r>
              <a:rPr lang="en-US" sz="2400" b="1" dirty="0">
                <a:solidFill>
                  <a:srgbClr val="FFFFFF"/>
                </a:solidFill>
                <a:latin typeface="Calibri" panose="020F0502020204030204" pitchFamily="34" charset="0"/>
                <a:ea typeface="ＭＳ Ｐゴシック" charset="0"/>
                <a:cs typeface="Calibri" panose="020F0502020204030204" pitchFamily="34" charset="0"/>
              </a:rPr>
              <a:t>CONDITIONAL </a:t>
            </a:r>
            <a:r>
              <a:rPr kumimoji="0" lang="en-US" sz="2400" b="1" i="0" u="none" strike="noStrike" kern="1200" cap="all"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GRANTS PERFORMANCE AS AT 31 March 2023 </a:t>
            </a:r>
            <a:br>
              <a:rPr kumimoji="0" lang="en-US" sz="2400" b="1" i="0" u="none" strike="noStrike" kern="1200" cap="all"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br>
            <a:br>
              <a:rPr kumimoji="0" lang="en-ZA" sz="2400" b="1" i="0" u="none" strike="noStrike" kern="1200" cap="all" spc="0" normalizeH="0" baseline="0" noProof="0" dirty="0">
                <a:ln>
                  <a:noFill/>
                </a:ln>
                <a:solidFill>
                  <a:srgbClr val="FFFFFF"/>
                </a:solidFill>
                <a:effectLst/>
                <a:uLnTx/>
                <a:uFillTx/>
                <a:latin typeface="Arial"/>
                <a:ea typeface="MS PGothic" panose="020B0600070205080204" pitchFamily="34" charset="-128"/>
              </a:rPr>
            </a:br>
            <a:endParaRPr kumimoji="0" lang="en-US" sz="2400" b="1" i="0" u="none" strike="noStrike" kern="1200" cap="none" spc="0" normalizeH="0" baseline="0" noProof="0" dirty="0">
              <a:ln>
                <a:noFill/>
              </a:ln>
              <a:solidFill>
                <a:srgbClr val="FFFFFF"/>
              </a:solidFill>
              <a:effectLst/>
              <a:uLnTx/>
              <a:uFillTx/>
              <a:latin typeface="Arial"/>
              <a:ea typeface="ＭＳ Ｐゴシック" pitchFamily="-108" charset="-128"/>
            </a:endParaRPr>
          </a:p>
        </p:txBody>
      </p:sp>
    </p:spTree>
    <p:extLst>
      <p:ext uri="{BB962C8B-B14F-4D97-AF65-F5344CB8AC3E}">
        <p14:creationId xmlns:p14="http://schemas.microsoft.com/office/powerpoint/2010/main" val="171749073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350">
                <a:solidFill>
                  <a:schemeClr val="tx1"/>
                </a:solidFill>
                <a:latin typeface="Arial" panose="020B0604020202020204" pitchFamily="34" charset="0"/>
                <a:ea typeface="MS PGothic" panose="020B0600070205080204" pitchFamily="34" charset="-128"/>
              </a:defRPr>
            </a:lvl1pPr>
            <a:lvl2pPr marL="313433" indent="-120551">
              <a:spcBef>
                <a:spcPct val="20000"/>
              </a:spcBef>
              <a:buFont typeface="Arial" panose="020B0604020202020204" pitchFamily="34" charset="0"/>
              <a:buChar char="–"/>
              <a:defRPr sz="1181">
                <a:solidFill>
                  <a:schemeClr val="tx1"/>
                </a:solidFill>
                <a:latin typeface="Arial" panose="020B0604020202020204" pitchFamily="34" charset="0"/>
                <a:ea typeface="MS PGothic" panose="020B0600070205080204" pitchFamily="34" charset="-128"/>
              </a:defRPr>
            </a:lvl2pPr>
            <a:lvl3pPr marL="482204" indent="-96441">
              <a:spcBef>
                <a:spcPct val="20000"/>
              </a:spcBef>
              <a:buFont typeface="Arial" panose="020B0604020202020204" pitchFamily="34" charset="0"/>
              <a:buChar char="•"/>
              <a:defRPr sz="1013">
                <a:solidFill>
                  <a:schemeClr val="tx1"/>
                </a:solidFill>
                <a:latin typeface="Arial" panose="020B0604020202020204" pitchFamily="34" charset="0"/>
                <a:ea typeface="MS PGothic" panose="020B0600070205080204" pitchFamily="34" charset="-128"/>
              </a:defRPr>
            </a:lvl3pPr>
            <a:lvl4pPr marL="675085" indent="-96441">
              <a:spcBef>
                <a:spcPct val="20000"/>
              </a:spcBef>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4pPr>
            <a:lvl5pPr marL="867966" indent="-96441">
              <a:spcBef>
                <a:spcPct val="20000"/>
              </a:spcBef>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5pPr>
            <a:lvl6pPr marL="1060847"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6pPr>
            <a:lvl7pPr marL="1253729"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7pPr>
            <a:lvl8pPr marL="1446610"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8pPr>
            <a:lvl9pPr marL="1639491"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9pPr>
          </a:lstStyle>
          <a:p>
            <a:pPr marL="0" marR="0" lvl="0" indent="0" algn="r" defTabSz="192881" rtl="0" eaLnBrk="1" fontAlgn="base" latinLnBrk="0" hangingPunct="1">
              <a:lnSpc>
                <a:spcPct val="100000"/>
              </a:lnSpc>
              <a:spcBef>
                <a:spcPct val="0"/>
              </a:spcBef>
              <a:spcAft>
                <a:spcPct val="0"/>
              </a:spcAft>
              <a:buClrTx/>
              <a:buSzTx/>
              <a:buFont typeface="Arial" panose="020B0604020202020204" pitchFamily="34" charset="0"/>
              <a:buNone/>
              <a:tabLst/>
              <a:defRPr/>
            </a:pPr>
            <a:fld id="{F2091E6A-1F47-43A9-9C33-6D13087527FC}" type="slidenum">
              <a:rPr kumimoji="0" lang="en-US" altLang="en-US" sz="338"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192881" rtl="0" eaLnBrk="1" fontAlgn="base" latinLnBrk="0" hangingPunct="1">
                <a:lnSpc>
                  <a:spcPct val="100000"/>
                </a:lnSpc>
                <a:spcBef>
                  <a:spcPct val="0"/>
                </a:spcBef>
                <a:spcAft>
                  <a:spcPct val="0"/>
                </a:spcAft>
                <a:buClrTx/>
                <a:buSzTx/>
                <a:buFont typeface="Arial" panose="020B0604020202020204" pitchFamily="34" charset="0"/>
                <a:buNone/>
                <a:tabLst/>
                <a:defRPr/>
              </a:pPr>
              <a:t>32</a:t>
            </a:fld>
            <a:endParaRPr kumimoji="0" lang="en-US" altLang="en-US" sz="338"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6147" name="Footer Placeholder 4"/>
          <p:cNvSpPr>
            <a:spLocks noGrp="1"/>
          </p:cNvSpPr>
          <p:nvPr>
            <p:ph type="ftr" sz="quarter" idx="11"/>
          </p:nvPr>
        </p:nvSpPr>
        <p:spPr bwMode="auto">
          <a:xfrm>
            <a:off x="2555776" y="6021288"/>
            <a:ext cx="2592288" cy="144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1350">
                <a:solidFill>
                  <a:schemeClr val="tx1"/>
                </a:solidFill>
                <a:latin typeface="Arial" panose="020B0604020202020204" pitchFamily="34" charset="0"/>
                <a:ea typeface="MS PGothic" panose="020B0600070205080204" pitchFamily="34" charset="-128"/>
              </a:defRPr>
            </a:lvl1pPr>
            <a:lvl2pPr marL="313433" indent="-120551">
              <a:spcBef>
                <a:spcPct val="20000"/>
              </a:spcBef>
              <a:buFont typeface="Arial" panose="020B0604020202020204" pitchFamily="34" charset="0"/>
              <a:buChar char="–"/>
              <a:defRPr sz="1181">
                <a:solidFill>
                  <a:schemeClr val="tx1"/>
                </a:solidFill>
                <a:latin typeface="Arial" panose="020B0604020202020204" pitchFamily="34" charset="0"/>
                <a:ea typeface="MS PGothic" panose="020B0600070205080204" pitchFamily="34" charset="-128"/>
              </a:defRPr>
            </a:lvl2pPr>
            <a:lvl3pPr marL="482204" indent="-96441">
              <a:spcBef>
                <a:spcPct val="20000"/>
              </a:spcBef>
              <a:buFont typeface="Arial" panose="020B0604020202020204" pitchFamily="34" charset="0"/>
              <a:buChar char="•"/>
              <a:defRPr sz="1013">
                <a:solidFill>
                  <a:schemeClr val="tx1"/>
                </a:solidFill>
                <a:latin typeface="Arial" panose="020B0604020202020204" pitchFamily="34" charset="0"/>
                <a:ea typeface="MS PGothic" panose="020B0600070205080204" pitchFamily="34" charset="-128"/>
              </a:defRPr>
            </a:lvl3pPr>
            <a:lvl4pPr marL="675085" indent="-96441">
              <a:spcBef>
                <a:spcPct val="20000"/>
              </a:spcBef>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4pPr>
            <a:lvl5pPr marL="867966" indent="-96441">
              <a:spcBef>
                <a:spcPct val="20000"/>
              </a:spcBef>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5pPr>
            <a:lvl6pPr marL="1060847"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6pPr>
            <a:lvl7pPr marL="1253729"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7pPr>
            <a:lvl8pPr marL="1446610"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8pPr>
            <a:lvl9pPr marL="1639491"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800" b="1" i="0" u="none" strike="noStrike" kern="1200" cap="none" spc="0" normalizeH="0" baseline="0" noProof="0">
                <a:ln>
                  <a:noFill/>
                </a:ln>
                <a:solidFill>
                  <a:srgbClr val="898989"/>
                </a:solidFill>
                <a:effectLst/>
                <a:uLnTx/>
                <a:uFillTx/>
                <a:latin typeface="Arial" charset="0"/>
                <a:ea typeface="ＭＳ Ｐゴシック" charset="0"/>
              </a:rPr>
              <a:t>HSDG  Performance – 31 March  2023</a:t>
            </a:r>
            <a:endParaRPr kumimoji="0" lang="en-US" altLang="en-US" sz="8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350">
                <a:solidFill>
                  <a:schemeClr val="tx1"/>
                </a:solidFill>
                <a:latin typeface="Arial" panose="020B0604020202020204" pitchFamily="34" charset="0"/>
                <a:ea typeface="MS PGothic" panose="020B0600070205080204" pitchFamily="34" charset="-128"/>
              </a:defRPr>
            </a:lvl1pPr>
            <a:lvl2pPr marL="313433" indent="-120551">
              <a:spcBef>
                <a:spcPct val="20000"/>
              </a:spcBef>
              <a:buFont typeface="Arial" panose="020B0604020202020204" pitchFamily="34" charset="0"/>
              <a:buChar char="–"/>
              <a:defRPr sz="1181">
                <a:solidFill>
                  <a:schemeClr val="tx1"/>
                </a:solidFill>
                <a:latin typeface="Arial" panose="020B0604020202020204" pitchFamily="34" charset="0"/>
                <a:ea typeface="MS PGothic" panose="020B0600070205080204" pitchFamily="34" charset="-128"/>
              </a:defRPr>
            </a:lvl2pPr>
            <a:lvl3pPr marL="482204" indent="-96441">
              <a:spcBef>
                <a:spcPct val="20000"/>
              </a:spcBef>
              <a:buFont typeface="Arial" panose="020B0604020202020204" pitchFamily="34" charset="0"/>
              <a:buChar char="•"/>
              <a:defRPr sz="1013">
                <a:solidFill>
                  <a:schemeClr val="tx1"/>
                </a:solidFill>
                <a:latin typeface="Arial" panose="020B0604020202020204" pitchFamily="34" charset="0"/>
                <a:ea typeface="MS PGothic" panose="020B0600070205080204" pitchFamily="34" charset="-128"/>
              </a:defRPr>
            </a:lvl3pPr>
            <a:lvl4pPr marL="675085" indent="-96441">
              <a:spcBef>
                <a:spcPct val="20000"/>
              </a:spcBef>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4pPr>
            <a:lvl5pPr marL="867966" indent="-96441">
              <a:spcBef>
                <a:spcPct val="20000"/>
              </a:spcBef>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5pPr>
            <a:lvl6pPr marL="1060847"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6pPr>
            <a:lvl7pPr marL="1253729"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7pPr>
            <a:lvl8pPr marL="1446610"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8pPr>
            <a:lvl9pPr marL="1639491" indent="-96441" defTabSz="192881" eaLnBrk="0" fontAlgn="base" hangingPunct="0">
              <a:spcBef>
                <a:spcPct val="20000"/>
              </a:spcBef>
              <a:spcAft>
                <a:spcPct val="0"/>
              </a:spcAft>
              <a:buFont typeface="Arial" panose="020B0604020202020204" pitchFamily="34" charset="0"/>
              <a:buChar char="»"/>
              <a:defRPr sz="844">
                <a:solidFill>
                  <a:schemeClr val="tx1"/>
                </a:solidFill>
                <a:latin typeface="Arial" panose="020B0604020202020204" pitchFamily="34" charset="0"/>
                <a:ea typeface="MS PGothic" panose="020B0600070205080204" pitchFamily="34" charset="-128"/>
              </a:defRPr>
            </a:lvl9pPr>
          </a:lstStyle>
          <a:p>
            <a:pPr marL="0" marR="0" lvl="0" indent="0" algn="l" defTabSz="192881" rtl="0" eaLnBrk="1" fontAlgn="base" latinLnBrk="0" hangingPunct="1">
              <a:lnSpc>
                <a:spcPct val="100000"/>
              </a:lnSpc>
              <a:spcBef>
                <a:spcPct val="0"/>
              </a:spcBef>
              <a:spcAft>
                <a:spcPct val="0"/>
              </a:spcAft>
              <a:buClrTx/>
              <a:buSzTx/>
              <a:buFont typeface="Arial" panose="020B0604020202020204" pitchFamily="34" charset="0"/>
              <a:buNone/>
              <a:tabLst/>
              <a:defRPr/>
            </a:pPr>
            <a:fld id="{72B2FD92-86AB-49B1-8AFA-42F73AEC1D42}" type="datetime1">
              <a:rPr kumimoji="0" lang="en-US" altLang="en-US" sz="338"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192881" rtl="0" eaLnBrk="1" fontAlgn="base" latinLnBrk="0" hangingPunct="1">
                <a:lnSpc>
                  <a:spcPct val="100000"/>
                </a:lnSpc>
                <a:spcBef>
                  <a:spcPct val="0"/>
                </a:spcBef>
                <a:spcAft>
                  <a:spcPct val="0"/>
                </a:spcAft>
                <a:buClrTx/>
                <a:buSzTx/>
                <a:buFont typeface="Arial" panose="020B0604020202020204" pitchFamily="34" charset="0"/>
                <a:buNone/>
                <a:tabLst/>
                <a:defRPr/>
              </a:pPr>
              <a:t>5/27/2023</a:t>
            </a:fld>
            <a:endParaRPr kumimoji="0" lang="en-US" altLang="en-US" sz="338"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Title 1"/>
          <p:cNvSpPr>
            <a:spLocks noGrp="1"/>
          </p:cNvSpPr>
          <p:nvPr>
            <p:ph type="title"/>
          </p:nvPr>
        </p:nvSpPr>
        <p:spPr>
          <a:xfrm>
            <a:off x="183181" y="44624"/>
            <a:ext cx="8781308" cy="360040"/>
          </a:xfrm>
          <a:gradFill rotWithShape="1">
            <a:gsLst>
              <a:gs pos="0">
                <a:srgbClr val="216331"/>
              </a:gs>
              <a:gs pos="100000">
                <a:srgbClr val="307C5B"/>
              </a:gs>
            </a:gsLst>
            <a:lin ang="0" scaled="1"/>
          </a:gradFill>
          <a:ln>
            <a:solidFill>
              <a:srgbClr val="307C5B"/>
            </a:solidFill>
            <a:miter lim="800000"/>
            <a:headEnd/>
            <a:tailEnd/>
          </a:ln>
        </p:spPr>
        <p:txBody>
          <a:bodyPr vert="horz" wrap="square" lIns="51435" tIns="25718" rIns="51435" bIns="25718" numCol="1" rtlCol="0" anchor="ctr" anchorCtr="0" compatLnSpc="1">
            <a:prstTxWarp prst="textNoShape">
              <a:avLst/>
            </a:prstTxWarp>
            <a:noAutofit/>
          </a:bodyPr>
          <a:lstStyle/>
          <a:p>
            <a:pPr defTabSz="385763">
              <a:spcBef>
                <a:spcPts val="0"/>
              </a:spcBef>
            </a:pPr>
            <a:r>
              <a:rPr lang="en-US" sz="1800" b="1" kern="0" dirty="0">
                <a:solidFill>
                  <a:schemeClr val="bg2"/>
                </a:solidFill>
                <a:latin typeface="Calibri"/>
                <a:ea typeface="ＭＳ Ｐゴシック" panose="020B0600070205080204" pitchFamily="34" charset="-128"/>
              </a:rPr>
              <a:t>Human Settlements Development Grant (HSDG) Expenditure as at 31 March 2023</a:t>
            </a:r>
            <a:endParaRPr lang="en-ZA" sz="1800" b="1" kern="0" dirty="0">
              <a:solidFill>
                <a:srgbClr val="FF0000"/>
              </a:solidFill>
              <a:latin typeface="Calibri"/>
              <a:ea typeface="ＭＳ Ｐゴシック" panose="020B0600070205080204" pitchFamily="34" charset="-128"/>
            </a:endParaRPr>
          </a:p>
        </p:txBody>
      </p:sp>
      <p:graphicFrame>
        <p:nvGraphicFramePr>
          <p:cNvPr id="3" name="Table 2">
            <a:extLst>
              <a:ext uri="{FF2B5EF4-FFF2-40B4-BE49-F238E27FC236}">
                <a16:creationId xmlns:a16="http://schemas.microsoft.com/office/drawing/2014/main" id="{417C4A6E-1003-4B5D-6F90-3DB3E5342FE8}"/>
              </a:ext>
            </a:extLst>
          </p:cNvPr>
          <p:cNvGraphicFramePr>
            <a:graphicFrameLocks noGrp="1"/>
          </p:cNvGraphicFramePr>
          <p:nvPr/>
        </p:nvGraphicFramePr>
        <p:xfrm>
          <a:off x="179930" y="404664"/>
          <a:ext cx="8784558" cy="5398174"/>
        </p:xfrm>
        <a:graphic>
          <a:graphicData uri="http://schemas.openxmlformats.org/drawingml/2006/table">
            <a:tbl>
              <a:tblPr/>
              <a:tblGrid>
                <a:gridCol w="1367734">
                  <a:extLst>
                    <a:ext uri="{9D8B030D-6E8A-4147-A177-3AD203B41FA5}">
                      <a16:colId xmlns:a16="http://schemas.microsoft.com/office/drawing/2014/main" val="3362427652"/>
                    </a:ext>
                  </a:extLst>
                </a:gridCol>
                <a:gridCol w="936104">
                  <a:extLst>
                    <a:ext uri="{9D8B030D-6E8A-4147-A177-3AD203B41FA5}">
                      <a16:colId xmlns:a16="http://schemas.microsoft.com/office/drawing/2014/main" val="1861018328"/>
                    </a:ext>
                  </a:extLst>
                </a:gridCol>
                <a:gridCol w="792088">
                  <a:extLst>
                    <a:ext uri="{9D8B030D-6E8A-4147-A177-3AD203B41FA5}">
                      <a16:colId xmlns:a16="http://schemas.microsoft.com/office/drawing/2014/main" val="2099763237"/>
                    </a:ext>
                  </a:extLst>
                </a:gridCol>
                <a:gridCol w="864096">
                  <a:extLst>
                    <a:ext uri="{9D8B030D-6E8A-4147-A177-3AD203B41FA5}">
                      <a16:colId xmlns:a16="http://schemas.microsoft.com/office/drawing/2014/main" val="1323451487"/>
                    </a:ext>
                  </a:extLst>
                </a:gridCol>
                <a:gridCol w="936104">
                  <a:extLst>
                    <a:ext uri="{9D8B030D-6E8A-4147-A177-3AD203B41FA5}">
                      <a16:colId xmlns:a16="http://schemas.microsoft.com/office/drawing/2014/main" val="1256058983"/>
                    </a:ext>
                  </a:extLst>
                </a:gridCol>
                <a:gridCol w="1008112">
                  <a:extLst>
                    <a:ext uri="{9D8B030D-6E8A-4147-A177-3AD203B41FA5}">
                      <a16:colId xmlns:a16="http://schemas.microsoft.com/office/drawing/2014/main" val="2454096738"/>
                    </a:ext>
                  </a:extLst>
                </a:gridCol>
                <a:gridCol w="1008112">
                  <a:extLst>
                    <a:ext uri="{9D8B030D-6E8A-4147-A177-3AD203B41FA5}">
                      <a16:colId xmlns:a16="http://schemas.microsoft.com/office/drawing/2014/main" val="2566761681"/>
                    </a:ext>
                  </a:extLst>
                </a:gridCol>
                <a:gridCol w="1008112">
                  <a:extLst>
                    <a:ext uri="{9D8B030D-6E8A-4147-A177-3AD203B41FA5}">
                      <a16:colId xmlns:a16="http://schemas.microsoft.com/office/drawing/2014/main" val="4186503883"/>
                    </a:ext>
                  </a:extLst>
                </a:gridCol>
                <a:gridCol w="864096">
                  <a:extLst>
                    <a:ext uri="{9D8B030D-6E8A-4147-A177-3AD203B41FA5}">
                      <a16:colId xmlns:a16="http://schemas.microsoft.com/office/drawing/2014/main" val="2430423187"/>
                    </a:ext>
                  </a:extLst>
                </a:gridCol>
              </a:tblGrid>
              <a:tr h="139738">
                <a:tc gridSpan="9">
                  <a:txBody>
                    <a:bodyPr/>
                    <a:lstStyle/>
                    <a:p>
                      <a:pPr algn="ctr" fontAlgn="ctr"/>
                      <a:r>
                        <a:rPr lang="en-ZA" sz="1400" b="1" i="0" u="none" strike="noStrike" dirty="0">
                          <a:solidFill>
                            <a:srgbClr val="000000"/>
                          </a:solidFill>
                          <a:effectLst/>
                          <a:latin typeface="Calibri" panose="020F0502020204030204" pitchFamily="34" charset="0"/>
                        </a:rPr>
                        <a:t> Year to date (1 April 2022 -31 March 2023 )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93837044"/>
                  </a:ext>
                </a:extLst>
              </a:tr>
              <a:tr h="476583">
                <a:tc rowSpan="2">
                  <a:txBody>
                    <a:bodyPr/>
                    <a:lstStyle/>
                    <a:p>
                      <a:pPr algn="ctr" fontAlgn="ctr"/>
                      <a:r>
                        <a:rPr lang="en-ZA" sz="1400" b="1" i="0" u="none" strike="noStrike">
                          <a:solidFill>
                            <a:srgbClr val="000000"/>
                          </a:solidFill>
                          <a:effectLst/>
                          <a:latin typeface="Calibri" panose="020F0502020204030204" pitchFamily="34" charset="0"/>
                        </a:rPr>
                        <a:t> Provinces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1400" b="1" i="0" u="none" strike="noStrike" dirty="0">
                          <a:solidFill>
                            <a:srgbClr val="000000"/>
                          </a:solidFill>
                          <a:effectLst/>
                          <a:latin typeface="Calibri" panose="020F0502020204030204" pitchFamily="34" charset="0"/>
                        </a:rPr>
                        <a:t> Voted Funds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400" b="1" i="0" u="none" strike="noStrike" dirty="0">
                          <a:solidFill>
                            <a:srgbClr val="000000"/>
                          </a:solidFill>
                          <a:effectLst/>
                          <a:latin typeface="Calibri" panose="020F0502020204030204" pitchFamily="34" charset="0"/>
                        </a:rPr>
                        <a:t> Reallocated Funds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ZA" sz="1400" b="1" i="0" u="none" strike="noStrike" dirty="0">
                          <a:solidFill>
                            <a:srgbClr val="000000"/>
                          </a:solidFill>
                          <a:effectLst/>
                          <a:latin typeface="Calibri" panose="020F0502020204030204" pitchFamily="34" charset="0"/>
                        </a:rPr>
                        <a:t> Roll Over from 2021/22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ZA" sz="1400" b="1" i="0" u="none" strike="noStrike" dirty="0">
                          <a:solidFill>
                            <a:srgbClr val="000000"/>
                          </a:solidFill>
                          <a:effectLst/>
                          <a:latin typeface="Calibri" panose="020F0502020204030204" pitchFamily="34" charset="0"/>
                        </a:rPr>
                        <a:t> Total Available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ZA" sz="1400" b="1" i="0" u="none" strike="noStrike" dirty="0">
                          <a:solidFill>
                            <a:srgbClr val="000000"/>
                          </a:solidFill>
                          <a:effectLst/>
                          <a:latin typeface="Calibri" panose="020F0502020204030204" pitchFamily="34" charset="0"/>
                        </a:rPr>
                        <a:t> Spent by Provinces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1400" b="1" i="0" u="none" strike="noStrike" dirty="0">
                          <a:solidFill>
                            <a:srgbClr val="000000"/>
                          </a:solidFill>
                          <a:effectLst/>
                          <a:latin typeface="Calibri" panose="020F0502020204030204" pitchFamily="34" charset="0"/>
                        </a:rPr>
                        <a:t> Unspent against Total available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ZA" sz="1400" b="1" i="0" u="none" strike="noStrike" dirty="0">
                          <a:solidFill>
                            <a:srgbClr val="000000"/>
                          </a:solidFill>
                          <a:effectLst/>
                          <a:latin typeface="Calibri" panose="020F0502020204030204" pitchFamily="34" charset="0"/>
                        </a:rPr>
                        <a:t> %  Spent against Total Available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ZA" sz="1400" b="1" i="0" u="none" strike="noStrike" dirty="0">
                          <a:solidFill>
                            <a:srgbClr val="000000"/>
                          </a:solidFill>
                          <a:effectLst/>
                          <a:latin typeface="Calibri" panose="020F0502020204030204" pitchFamily="34" charset="0"/>
                        </a:rPr>
                        <a:t>% Unspent against Total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571393192"/>
                  </a:ext>
                </a:extLst>
              </a:tr>
              <a:tr h="0">
                <a:tc vMerge="1">
                  <a:txBody>
                    <a:bodyPr/>
                    <a:lstStyle/>
                    <a:p>
                      <a:endParaRPr lang="en-ZA"/>
                    </a:p>
                  </a:txBody>
                  <a:tcPr/>
                </a:tc>
                <a:tc gridSpan="6">
                  <a:txBody>
                    <a:bodyPr/>
                    <a:lstStyle/>
                    <a:p>
                      <a:pPr algn="ctr" fontAlgn="ctr"/>
                      <a:r>
                        <a:rPr lang="en-ZA" sz="1400" b="1" i="0" u="none" strike="noStrike" dirty="0">
                          <a:solidFill>
                            <a:srgbClr val="000000"/>
                          </a:solidFill>
                          <a:effectLst/>
                          <a:latin typeface="Calibri" panose="020F0502020204030204" pitchFamily="34" charset="0"/>
                        </a:rPr>
                        <a:t> R'000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endParaRPr lang="en-ZA"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D8E4BC"/>
                    </a:solidFill>
                  </a:tcPr>
                </a:tc>
                <a:tc>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D8E4BC"/>
                    </a:solidFill>
                  </a:tcPr>
                </a:tc>
                <a:extLst>
                  <a:ext uri="{0D108BD9-81ED-4DB2-BD59-A6C34878D82A}">
                    <a16:rowId xmlns:a16="http://schemas.microsoft.com/office/drawing/2014/main" val="3676956524"/>
                  </a:ext>
                </a:extLst>
              </a:tr>
              <a:tr h="225066">
                <a:tc>
                  <a:txBody>
                    <a:bodyPr/>
                    <a:lstStyle/>
                    <a:p>
                      <a:pPr algn="l" fontAlgn="b"/>
                      <a:r>
                        <a:rPr lang="en-ZA" sz="1400" b="1" i="0" u="none" strike="noStrike" dirty="0">
                          <a:solidFill>
                            <a:srgbClr val="000000"/>
                          </a:solidFill>
                          <a:effectLst/>
                          <a:latin typeface="Calibri" panose="020F0502020204030204" pitchFamily="34" charset="0"/>
                        </a:rPr>
                        <a:t> Eastern Cape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1 542 022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50 744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1 592 766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1 592 762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3398674"/>
                  </a:ext>
                </a:extLst>
              </a:tr>
              <a:tr h="144016">
                <a:tc>
                  <a:txBody>
                    <a:bodyPr/>
                    <a:lstStyle/>
                    <a:p>
                      <a:pPr algn="l" fontAlgn="b"/>
                      <a:r>
                        <a:rPr lang="en-ZA" sz="1400" b="1" i="0" u="none" strike="noStrike">
                          <a:solidFill>
                            <a:srgbClr val="000000"/>
                          </a:solidFill>
                          <a:effectLst/>
                          <a:latin typeface="Calibri" panose="020F0502020204030204" pitchFamily="34" charset="0"/>
                        </a:rPr>
                        <a:t> Free State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813 041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26 639 </a:t>
                      </a:r>
                      <a:endParaRPr lang="en-ZA" sz="1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739 680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244 902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494 778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400" b="0" i="0" u="none" strike="noStrike" dirty="0">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4670409"/>
                  </a:ext>
                </a:extLst>
              </a:tr>
              <a:tr h="146680">
                <a:tc>
                  <a:txBody>
                    <a:bodyPr/>
                    <a:lstStyle/>
                    <a:p>
                      <a:pPr algn="l" fontAlgn="b"/>
                      <a:r>
                        <a:rPr lang="en-ZA" sz="1400" b="1" i="0" u="none" strike="noStrike">
                          <a:solidFill>
                            <a:srgbClr val="000000"/>
                          </a:solidFill>
                          <a:effectLst/>
                          <a:latin typeface="Calibri" panose="020F0502020204030204" pitchFamily="34" charset="0"/>
                        </a:rPr>
                        <a:t> Gauteng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3 955 283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17 094 </a:t>
                      </a:r>
                      <a:endParaRPr lang="en-ZA" sz="1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3 972 377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3 970 177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2 200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6740079"/>
                  </a:ext>
                </a:extLst>
              </a:tr>
              <a:tr h="0">
                <a:tc>
                  <a:txBody>
                    <a:bodyPr/>
                    <a:lstStyle/>
                    <a:p>
                      <a:pPr algn="l" fontAlgn="b"/>
                      <a:r>
                        <a:rPr lang="en-ZA" sz="1400" b="1" i="0" u="none" strike="noStrike">
                          <a:solidFill>
                            <a:srgbClr val="000000"/>
                          </a:solidFill>
                          <a:effectLst/>
                          <a:latin typeface="Calibri" panose="020F0502020204030204" pitchFamily="34" charset="0"/>
                        </a:rPr>
                        <a:t> KwaZulu-Natal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2 935 224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2 935 224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2 574 884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360 340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0"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8265153"/>
                  </a:ext>
                </a:extLst>
              </a:tr>
              <a:tr h="0">
                <a:tc>
                  <a:txBody>
                    <a:bodyPr/>
                    <a:lstStyle/>
                    <a:p>
                      <a:pPr algn="l" fontAlgn="b"/>
                      <a:r>
                        <a:rPr lang="en-ZA" sz="1400" b="1" i="0" u="none" strike="noStrike" dirty="0">
                          <a:solidFill>
                            <a:srgbClr val="000000"/>
                          </a:solidFill>
                          <a:effectLst/>
                          <a:latin typeface="Calibri" panose="020F0502020204030204" pitchFamily="34" charset="0"/>
                        </a:rPr>
                        <a:t> Limpopo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906 953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189 487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996 440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991 734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4 706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0049144"/>
                  </a:ext>
                </a:extLst>
              </a:tr>
              <a:tr h="0">
                <a:tc>
                  <a:txBody>
                    <a:bodyPr/>
                    <a:lstStyle/>
                    <a:p>
                      <a:pPr algn="l" fontAlgn="b"/>
                      <a:r>
                        <a:rPr lang="en-ZA" sz="1400" b="1" i="0" u="none" strike="noStrike">
                          <a:solidFill>
                            <a:srgbClr val="000000"/>
                          </a:solidFill>
                          <a:effectLst/>
                          <a:latin typeface="Calibri" panose="020F0502020204030204" pitchFamily="34" charset="0"/>
                        </a:rPr>
                        <a:t> Mpumalanga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924 416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1 024 416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1 020 426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3 990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7624198"/>
                  </a:ext>
                </a:extLst>
              </a:tr>
              <a:tr h="0">
                <a:tc>
                  <a:txBody>
                    <a:bodyPr/>
                    <a:lstStyle/>
                    <a:p>
                      <a:pPr algn="l" fontAlgn="b"/>
                      <a:r>
                        <a:rPr lang="en-ZA" sz="1400" b="1" i="0" u="none" strike="noStrike">
                          <a:solidFill>
                            <a:srgbClr val="000000"/>
                          </a:solidFill>
                          <a:effectLst/>
                          <a:latin typeface="Calibri" panose="020F0502020204030204" pitchFamily="34" charset="0"/>
                        </a:rPr>
                        <a:t> Northern Cape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273 541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373 541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373 542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9350998"/>
                  </a:ext>
                </a:extLst>
              </a:tr>
              <a:tr h="0">
                <a:tc>
                  <a:txBody>
                    <a:bodyPr/>
                    <a:lstStyle/>
                    <a:p>
                      <a:pPr algn="l" fontAlgn="b"/>
                      <a:r>
                        <a:rPr lang="en-ZA" sz="1400" b="1" i="0" u="none" strike="noStrike">
                          <a:solidFill>
                            <a:srgbClr val="000000"/>
                          </a:solidFill>
                          <a:effectLst/>
                          <a:latin typeface="Calibri" panose="020F0502020204030204" pitchFamily="34" charset="0"/>
                        </a:rPr>
                        <a:t> North West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1 276 712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31 174 </a:t>
                      </a:r>
                      <a:endParaRPr lang="en-ZA" sz="1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1 307 886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1 304 740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dirty="0">
                          <a:solidFill>
                            <a:srgbClr val="000000"/>
                          </a:solidFill>
                          <a:effectLst/>
                          <a:latin typeface="Calibri" panose="020F0502020204030204" pitchFamily="34" charset="0"/>
                        </a:rPr>
                        <a:t>               3 146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4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387162"/>
                  </a:ext>
                </a:extLst>
              </a:tr>
              <a:tr h="0">
                <a:tc>
                  <a:txBody>
                    <a:bodyPr/>
                    <a:lstStyle/>
                    <a:p>
                      <a:pPr algn="l" fontAlgn="b"/>
                      <a:r>
                        <a:rPr lang="en-ZA" sz="1400" b="1" i="0" u="none" strike="noStrike">
                          <a:solidFill>
                            <a:srgbClr val="000000"/>
                          </a:solidFill>
                          <a:effectLst/>
                          <a:latin typeface="Calibri" panose="020F0502020204030204" pitchFamily="34" charset="0"/>
                        </a:rPr>
                        <a:t> Western Cape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1 628 418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1 628 418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1 524 846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103 572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                   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49197"/>
                  </a:ext>
                </a:extLst>
              </a:tr>
              <a:tr h="326788">
                <a:tc>
                  <a:txBody>
                    <a:bodyPr/>
                    <a:lstStyle/>
                    <a:p>
                      <a:pPr algn="ctr" fontAlgn="ctr"/>
                      <a:r>
                        <a:rPr lang="en-ZA" sz="1400" b="1" i="0" u="none" strike="noStrike" dirty="0">
                          <a:solidFill>
                            <a:srgbClr val="000000"/>
                          </a:solidFill>
                          <a:effectLst/>
                          <a:latin typeface="Calibri" panose="020F0502020204030204" pitchFamily="34" charset="0"/>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400" b="1" i="0" u="none" strike="noStrike" dirty="0">
                          <a:solidFill>
                            <a:srgbClr val="000000"/>
                          </a:solidFill>
                          <a:effectLst/>
                          <a:latin typeface="Calibri" panose="020F0502020204030204" pitchFamily="34" charset="0"/>
                        </a:rPr>
                        <a:t>14 255 610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400" b="1" i="0" u="none" strike="noStrike" dirty="0">
                          <a:solidFill>
                            <a:srgbClr val="000000"/>
                          </a:solidFill>
                          <a:effectLst/>
                          <a:latin typeface="Calibri" panose="020F0502020204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en-ZA" sz="1400" b="1" i="0" u="none" strike="noStrike" dirty="0">
                          <a:solidFill>
                            <a:srgbClr val="000000"/>
                          </a:solidFill>
                          <a:effectLst/>
                          <a:latin typeface="Calibri" panose="020F0502020204030204" pitchFamily="34" charset="0"/>
                        </a:rPr>
                        <a:t>315 138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en-ZA" sz="1400" b="1" i="0" u="none" strike="noStrike" dirty="0">
                          <a:solidFill>
                            <a:srgbClr val="000000"/>
                          </a:solidFill>
                          <a:effectLst/>
                          <a:latin typeface="Calibri" panose="020F0502020204030204" pitchFamily="34" charset="0"/>
                        </a:rPr>
                        <a:t>14 570 748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ZA" sz="1400" b="1" i="0" u="none" strike="noStrike" dirty="0">
                          <a:solidFill>
                            <a:srgbClr val="000000"/>
                          </a:solidFill>
                          <a:effectLst/>
                          <a:latin typeface="Calibri" panose="020F0502020204030204" pitchFamily="34" charset="0"/>
                        </a:rPr>
                        <a:t>     13 598 013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en-ZA" sz="1400" b="1" i="0" u="none" strike="noStrike" dirty="0">
                          <a:solidFill>
                            <a:srgbClr val="000000"/>
                          </a:solidFill>
                          <a:effectLst/>
                          <a:latin typeface="Calibri" panose="020F0502020204030204" pitchFamily="34" charset="0"/>
                        </a:rPr>
                        <a:t>          972 735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ctr"/>
                      <a:r>
                        <a:rPr lang="en-ZA" sz="1400" b="1" i="0" u="none" strike="noStrike" dirty="0">
                          <a:solidFill>
                            <a:srgbClr val="000000"/>
                          </a:solidFill>
                          <a:effectLst/>
                          <a:latin typeface="Calibri" panose="020F0502020204030204" pitchFamily="34" charset="0"/>
                        </a:rPr>
                        <a:t>                   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ctr"/>
                      <a:r>
                        <a:rPr lang="en-ZA" sz="1400" b="1"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65209588"/>
                  </a:ext>
                </a:extLst>
              </a:tr>
              <a:tr h="326788">
                <a:tc gridSpan="9">
                  <a:txBody>
                    <a:bodyPr/>
                    <a:lstStyle/>
                    <a:p>
                      <a:pPr marL="285750" indent="-285750" algn="just">
                        <a:buFont typeface="Arial" panose="020B0604020202020204" pitchFamily="34" charset="0"/>
                        <a:buChar char="•"/>
                      </a:pPr>
                      <a:r>
                        <a:rPr lang="en-ZA" sz="1400" dirty="0">
                          <a:latin typeface="Calibri" panose="020F0502020204030204" pitchFamily="34" charset="0"/>
                          <a:cs typeface="Calibri" panose="020F0502020204030204" pitchFamily="34" charset="0"/>
                        </a:rPr>
                        <a:t>HSDG 2022/23 budget was R14.57 billion (inclusive of R315.1</a:t>
                      </a:r>
                      <a:r>
                        <a:rPr lang="en-ZA" sz="1400" baseline="0" dirty="0">
                          <a:latin typeface="Calibri" panose="020F0502020204030204" pitchFamily="34" charset="0"/>
                          <a:cs typeface="Calibri" panose="020F0502020204030204" pitchFamily="34" charset="0"/>
                        </a:rPr>
                        <a:t> million of </a:t>
                      </a:r>
                      <a:r>
                        <a:rPr lang="en-ZA" sz="1400" dirty="0">
                          <a:latin typeface="Calibri" panose="020F0502020204030204" pitchFamily="34" charset="0"/>
                          <a:cs typeface="Calibri" panose="020F0502020204030204" pitchFamily="34" charset="0"/>
                        </a:rPr>
                        <a:t>rollovers); with a reported expenditure of R13.59 billion (93%) as at 31 March 2023. R972.7 million remains unspent.</a:t>
                      </a:r>
                    </a:p>
                    <a:p>
                      <a:pPr marL="285750" indent="-285750" algn="just">
                        <a:buFont typeface="Arial" panose="020B0604020202020204" pitchFamily="34" charset="0"/>
                        <a:buChar char="•"/>
                      </a:pPr>
                      <a:r>
                        <a:rPr lang="en-ZA" sz="1400" dirty="0">
                          <a:latin typeface="Calibri" panose="020F0502020204030204" pitchFamily="34" charset="0"/>
                          <a:cs typeface="Calibri" panose="020F0502020204030204" pitchFamily="34" charset="0"/>
                        </a:rPr>
                        <a:t>Total expenditure increased by R1.2 billion, from R2.7 billion in February to R3.9 billion in March 2023.</a:t>
                      </a: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Free State is the lowest performing Provinces at 33%  expenditure,</a:t>
                      </a:r>
                      <a:r>
                        <a:rPr lang="en-US" sz="1400" baseline="0" dirty="0">
                          <a:latin typeface="Calibri" panose="020F0502020204030204" pitchFamily="34" charset="0"/>
                          <a:cs typeface="Calibri" panose="020F0502020204030204" pitchFamily="34" charset="0"/>
                        </a:rPr>
                        <a:t> despite the R100 million stopped.</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cs typeface="Calibri" panose="020F0502020204030204" pitchFamily="34" charset="0"/>
                        </a:rPr>
                        <a:t>Limpopo was able to report 100% expenditure after the stopping of R100 million. </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cs typeface="Calibri" panose="020F0502020204030204" pitchFamily="34" charset="0"/>
                        </a:rPr>
                        <a:t>MP</a:t>
                      </a:r>
                      <a:r>
                        <a:rPr lang="en-US" sz="1400" baseline="0" dirty="0">
                          <a:latin typeface="Calibri" panose="020F0502020204030204" pitchFamily="34" charset="0"/>
                          <a:cs typeface="Calibri" panose="020F0502020204030204" pitchFamily="34" charset="0"/>
                        </a:rPr>
                        <a:t> and NC also reported 100% expenditures, including the additional reallocations of R100 million each.</a:t>
                      </a:r>
                      <a:endParaRPr lang="en-US"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a:t>
                      </a:r>
                      <a:r>
                        <a:rPr lang="en-US" sz="1400" baseline="0" dirty="0">
                          <a:latin typeface="Calibri" panose="020F0502020204030204" pitchFamily="34" charset="0"/>
                          <a:cs typeface="Calibri" panose="020F0502020204030204" pitchFamily="34" charset="0"/>
                        </a:rPr>
                        <a:t> 100% reported expenditures for EC, GP, LP and NW, include funds transferred to other organs for State, whose performance has not been reported 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r" fontAlgn="ct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7834427"/>
                  </a:ext>
                </a:extLst>
              </a:tr>
            </a:tbl>
          </a:graphicData>
        </a:graphic>
      </p:graphicFrame>
      <p:cxnSp>
        <p:nvCxnSpPr>
          <p:cNvPr id="4" name="Elbow Connector 3"/>
          <p:cNvCxnSpPr/>
          <p:nvPr/>
        </p:nvCxnSpPr>
        <p:spPr>
          <a:xfrm rot="16200000" flipH="1">
            <a:off x="6772381" y="990146"/>
            <a:ext cx="32284" cy="13447"/>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88318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E01580-C70E-E84D-AFF0-E1CB974FB2EC}"/>
              </a:ext>
            </a:extLst>
          </p:cNvPr>
          <p:cNvSpPr>
            <a:spLocks noGrp="1"/>
          </p:cNvSpPr>
          <p:nvPr>
            <p:ph type="title"/>
          </p:nvPr>
        </p:nvSpPr>
        <p:spPr>
          <a:xfrm>
            <a:off x="228600" y="152400"/>
            <a:ext cx="8686800" cy="1005838"/>
          </a:xfrm>
        </p:spPr>
        <p:txBody>
          <a:bodyPr/>
          <a:lstStyle/>
          <a:p>
            <a:pPr algn="ctr">
              <a:defRPr/>
            </a:pPr>
            <a:r>
              <a:rPr lang="en-US" sz="2600" b="1" dirty="0">
                <a:solidFill>
                  <a:schemeClr val="accent4">
                    <a:lumMod val="60000"/>
                    <a:lumOff val="40000"/>
                  </a:schemeClr>
                </a:solidFill>
                <a:effectLst>
                  <a:outerShdw blurRad="38100" dist="38100" dir="2700000" algn="tl">
                    <a:srgbClr val="000000"/>
                  </a:outerShdw>
                </a:effectLst>
                <a:latin typeface="Calibri" panose="020F0502020204030204" pitchFamily="34" charset="0"/>
                <a:ea typeface="MS PGothic" panose="020B0600070205080204" pitchFamily="34" charset="-128"/>
                <a:cs typeface="Calibri" panose="020F0502020204030204" pitchFamily="34" charset="0"/>
              </a:rPr>
              <a:t>April 2022 – MARCH 2023 (12 MONTHS):</a:t>
            </a:r>
            <a:br>
              <a:rPr lang="en-US" sz="2600" b="1" dirty="0">
                <a:solidFill>
                  <a:schemeClr val="accent4">
                    <a:lumMod val="60000"/>
                    <a:lumOff val="40000"/>
                  </a:schemeClr>
                </a:solidFill>
                <a:effectLst>
                  <a:outerShdw blurRad="38100" dist="38100" dir="2700000" algn="tl">
                    <a:srgbClr val="000000"/>
                  </a:outerShdw>
                </a:effectLst>
                <a:latin typeface="Calibri" panose="020F0502020204030204" pitchFamily="34" charset="0"/>
                <a:ea typeface="MS PGothic" panose="020B0600070205080204" pitchFamily="34" charset="-128"/>
                <a:cs typeface="Calibri" panose="020F0502020204030204" pitchFamily="34" charset="0"/>
              </a:rPr>
            </a:br>
            <a:r>
              <a:rPr lang="en-US" sz="2600" b="1" dirty="0">
                <a:effectLst>
                  <a:outerShdw blurRad="38100" dist="38100" dir="2700000" algn="tl">
                    <a:srgbClr val="000000"/>
                  </a:outerShdw>
                </a:effectLst>
                <a:latin typeface="Calibri" panose="020F0502020204030204" pitchFamily="34" charset="0"/>
                <a:ea typeface="MS PGothic" panose="020B0600070205080204" pitchFamily="34" charset="-128"/>
                <a:cs typeface="Calibri" panose="020F0502020204030204" pitchFamily="34" charset="0"/>
              </a:rPr>
              <a:t> AGAINST ANNUAL TARGET</a:t>
            </a:r>
            <a:endParaRPr lang="en-US" sz="2400" b="1" dirty="0">
              <a:effectLst>
                <a:outerShdw blurRad="38100" dist="38100" dir="2700000" algn="tl">
                  <a:srgbClr val="000000"/>
                </a:outerShdw>
              </a:effectLst>
              <a:latin typeface="Calibri" panose="020F0502020204030204" pitchFamily="34" charset="0"/>
              <a:ea typeface="MS PGothic" panose="020B0600070205080204" pitchFamily="34" charset="-128"/>
              <a:cs typeface="Calibri" panose="020F0502020204030204" pitchFamily="34" charset="0"/>
            </a:endParaRPr>
          </a:p>
        </p:txBody>
      </p:sp>
      <p:sp>
        <p:nvSpPr>
          <p:cNvPr id="10244" name="Slide Number Placeholder 4">
            <a:extLst>
              <a:ext uri="{FF2B5EF4-FFF2-40B4-BE49-F238E27FC236}">
                <a16:creationId xmlns:a16="http://schemas.microsoft.com/office/drawing/2014/main" id="{85FBBD8C-7E42-A649-8A3E-C464B1C65B6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7E145B1-843D-8541-AC18-CA6CAFF57404}"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id="{3E8DB404-7F66-514E-A19A-181E9C7E256B}"/>
              </a:ext>
            </a:extLst>
          </p:cNvPr>
          <p:cNvSpPr>
            <a:spLocks noGrp="1"/>
          </p:cNvSpPr>
          <p:nvPr>
            <p:ph type="ftr" sz="quarter" idx="12"/>
          </p:nvPr>
        </p:nvSpPr>
        <p:spPr>
          <a:xfrm>
            <a:off x="2057400" y="6370637"/>
            <a:ext cx="43434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10246" name="Date Placeholder 2">
            <a:extLst>
              <a:ext uri="{FF2B5EF4-FFF2-40B4-BE49-F238E27FC236}">
                <a16:creationId xmlns:a16="http://schemas.microsoft.com/office/drawing/2014/main" id="{CF3E76C9-0AB3-A944-93AB-E4C6E9F12E37}"/>
              </a:ext>
            </a:extLst>
          </p:cNvPr>
          <p:cNvSpPr>
            <a:spLocks noGrp="1" noChangeArrowheads="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347FBFA5-C612-8342-A0A7-9C63252DF715}"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2" name="Table 1"/>
          <p:cNvGraphicFramePr>
            <a:graphicFrameLocks noGrp="1"/>
          </p:cNvGraphicFramePr>
          <p:nvPr/>
        </p:nvGraphicFramePr>
        <p:xfrm>
          <a:off x="236482" y="1182816"/>
          <a:ext cx="8655270" cy="4639919"/>
        </p:xfrm>
        <a:graphic>
          <a:graphicData uri="http://schemas.openxmlformats.org/drawingml/2006/table">
            <a:tbl>
              <a:tblPr/>
              <a:tblGrid>
                <a:gridCol w="921896">
                  <a:extLst>
                    <a:ext uri="{9D8B030D-6E8A-4147-A177-3AD203B41FA5}">
                      <a16:colId xmlns:a16="http://schemas.microsoft.com/office/drawing/2014/main" val="793989431"/>
                    </a:ext>
                  </a:extLst>
                </a:gridCol>
                <a:gridCol w="1455040">
                  <a:extLst>
                    <a:ext uri="{9D8B030D-6E8A-4147-A177-3AD203B41FA5}">
                      <a16:colId xmlns:a16="http://schemas.microsoft.com/office/drawing/2014/main" val="3505977348"/>
                    </a:ext>
                  </a:extLst>
                </a:gridCol>
                <a:gridCol w="1272782">
                  <a:extLst>
                    <a:ext uri="{9D8B030D-6E8A-4147-A177-3AD203B41FA5}">
                      <a16:colId xmlns:a16="http://schemas.microsoft.com/office/drawing/2014/main" val="236581942"/>
                    </a:ext>
                  </a:extLst>
                </a:gridCol>
                <a:gridCol w="1173574">
                  <a:extLst>
                    <a:ext uri="{9D8B030D-6E8A-4147-A177-3AD203B41FA5}">
                      <a16:colId xmlns:a16="http://schemas.microsoft.com/office/drawing/2014/main" val="1072051240"/>
                    </a:ext>
                  </a:extLst>
                </a:gridCol>
                <a:gridCol w="1388398">
                  <a:extLst>
                    <a:ext uri="{9D8B030D-6E8A-4147-A177-3AD203B41FA5}">
                      <a16:colId xmlns:a16="http://schemas.microsoft.com/office/drawing/2014/main" val="2391779762"/>
                    </a:ext>
                  </a:extLst>
                </a:gridCol>
                <a:gridCol w="1355076">
                  <a:extLst>
                    <a:ext uri="{9D8B030D-6E8A-4147-A177-3AD203B41FA5}">
                      <a16:colId xmlns:a16="http://schemas.microsoft.com/office/drawing/2014/main" val="2873957625"/>
                    </a:ext>
                  </a:extLst>
                </a:gridCol>
                <a:gridCol w="1088504">
                  <a:extLst>
                    <a:ext uri="{9D8B030D-6E8A-4147-A177-3AD203B41FA5}">
                      <a16:colId xmlns:a16="http://schemas.microsoft.com/office/drawing/2014/main" val="1607496376"/>
                    </a:ext>
                  </a:extLst>
                </a:gridCol>
              </a:tblGrid>
              <a:tr h="1361419">
                <a:tc>
                  <a:txBody>
                    <a:bodyPr/>
                    <a:lstStyle/>
                    <a:p>
                      <a:pPr algn="ctr" fontAlgn="ctr"/>
                      <a:r>
                        <a:rPr lang="en-ZA" sz="1400" b="1" i="0" u="none" strike="noStrike" dirty="0">
                          <a:solidFill>
                            <a:srgbClr val="FFFFFF"/>
                          </a:solidFill>
                          <a:effectLst/>
                          <a:latin typeface="Arial" panose="020B0604020202020204" pitchFamily="34" charset="0"/>
                        </a:rPr>
                        <a:t>Province</a:t>
                      </a:r>
                    </a:p>
                  </a:txBody>
                  <a:tcPr marL="7923" marR="7923" marT="792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400" b="1" i="0" u="none" strike="noStrike" dirty="0">
                          <a:solidFill>
                            <a:srgbClr val="FFFFFF"/>
                          </a:solidFill>
                          <a:effectLst/>
                          <a:latin typeface="Arial" panose="020B0604020202020204" pitchFamily="34" charset="0"/>
                        </a:rPr>
                        <a:t>Business Plan Target: </a:t>
                      </a:r>
                      <a:r>
                        <a:rPr lang="en-ZA" sz="1400" b="1" i="0" u="none" strike="noStrike" dirty="0">
                          <a:solidFill>
                            <a:srgbClr val="CFB866"/>
                          </a:solidFill>
                          <a:effectLst/>
                          <a:latin typeface="Arial" panose="020B0604020202020204" pitchFamily="34" charset="0"/>
                        </a:rPr>
                        <a:t>Serviced Sites</a:t>
                      </a:r>
                      <a:r>
                        <a:rPr lang="en-ZA" sz="1400" b="1" i="0" u="none" strike="noStrike" dirty="0">
                          <a:solidFill>
                            <a:srgbClr val="FFFFFF"/>
                          </a:solidFill>
                          <a:effectLst/>
                          <a:latin typeface="Arial" panose="020B0604020202020204" pitchFamily="34" charset="0"/>
                        </a:rPr>
                        <a:t> in 2022/23  (APR'22-MAR'23)</a:t>
                      </a:r>
                    </a:p>
                  </a:txBody>
                  <a:tcPr marL="7923" marR="7923" marT="792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400" b="1" i="0" u="none" strike="noStrike" dirty="0">
                          <a:solidFill>
                            <a:srgbClr val="CFB866"/>
                          </a:solidFill>
                          <a:effectLst/>
                          <a:latin typeface="Arial" panose="020B0604020202020204" pitchFamily="34" charset="0"/>
                        </a:rPr>
                        <a:t>Serviced Sites </a:t>
                      </a:r>
                      <a:r>
                        <a:rPr lang="en-ZA" sz="1400" b="1" i="0" u="none" strike="noStrike" dirty="0">
                          <a:solidFill>
                            <a:srgbClr val="FFFFFF"/>
                          </a:solidFill>
                          <a:effectLst/>
                          <a:latin typeface="Arial" panose="020B0604020202020204" pitchFamily="34" charset="0"/>
                        </a:rPr>
                        <a:t>Delivered: 2022/23         (APR'22-MAR'23)</a:t>
                      </a:r>
                    </a:p>
                  </a:txBody>
                  <a:tcPr marL="7923" marR="7923" marT="792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400" b="1" i="0" u="none" strike="noStrike" dirty="0">
                          <a:solidFill>
                            <a:srgbClr val="FFFFFF"/>
                          </a:solidFill>
                          <a:effectLst/>
                          <a:latin typeface="Arial" panose="020B0604020202020204" pitchFamily="34" charset="0"/>
                        </a:rPr>
                        <a:t>Percentage Achievement</a:t>
                      </a:r>
                    </a:p>
                  </a:txBody>
                  <a:tcPr marL="7923" marR="7923" marT="792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400" b="1" i="0" u="none" strike="noStrike" dirty="0">
                          <a:solidFill>
                            <a:srgbClr val="FFFFFF"/>
                          </a:solidFill>
                          <a:effectLst/>
                          <a:latin typeface="Arial" panose="020B0604020202020204" pitchFamily="34" charset="0"/>
                        </a:rPr>
                        <a:t>Business Plan Target: </a:t>
                      </a:r>
                      <a:r>
                        <a:rPr lang="en-ZA" sz="1400" b="1" i="0" u="none" strike="noStrike" dirty="0">
                          <a:solidFill>
                            <a:srgbClr val="92D050"/>
                          </a:solidFill>
                          <a:effectLst/>
                          <a:latin typeface="Arial" panose="020B0604020202020204" pitchFamily="34" charset="0"/>
                        </a:rPr>
                        <a:t>Houses / Units</a:t>
                      </a:r>
                      <a:r>
                        <a:rPr lang="en-ZA" sz="1400" b="1" i="0" u="none" strike="noStrike" dirty="0">
                          <a:solidFill>
                            <a:srgbClr val="FFFFFF"/>
                          </a:solidFill>
                          <a:effectLst/>
                          <a:latin typeface="Arial" panose="020B0604020202020204" pitchFamily="34" charset="0"/>
                        </a:rPr>
                        <a:t> in 2022/23 (APR'22-MAR'23)</a:t>
                      </a:r>
                    </a:p>
                  </a:txBody>
                  <a:tcPr marL="7923" marR="7923" marT="792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400" b="1" i="0" u="none" strike="noStrike" dirty="0">
                          <a:solidFill>
                            <a:srgbClr val="92D050"/>
                          </a:solidFill>
                          <a:effectLst/>
                          <a:latin typeface="Arial" panose="020B0604020202020204" pitchFamily="34" charset="0"/>
                        </a:rPr>
                        <a:t>Houses / Units </a:t>
                      </a:r>
                      <a:r>
                        <a:rPr lang="en-ZA" sz="1400" b="1" i="0" u="none" strike="noStrike" dirty="0">
                          <a:solidFill>
                            <a:srgbClr val="FFFFFF"/>
                          </a:solidFill>
                          <a:effectLst/>
                          <a:latin typeface="Arial" panose="020B0604020202020204" pitchFamily="34" charset="0"/>
                        </a:rPr>
                        <a:t>Delivered: 2022/23       (APR'22-MAR'23) </a:t>
                      </a:r>
                    </a:p>
                  </a:txBody>
                  <a:tcPr marL="7923" marR="7923" marT="792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400" b="1" i="0" u="none" strike="noStrike" dirty="0">
                          <a:solidFill>
                            <a:srgbClr val="FFFFFF"/>
                          </a:solidFill>
                          <a:effectLst/>
                          <a:latin typeface="Arial" panose="020B0604020202020204" pitchFamily="34" charset="0"/>
                        </a:rPr>
                        <a:t>Percentage Achievement</a:t>
                      </a:r>
                    </a:p>
                  </a:txBody>
                  <a:tcPr marL="7923" marR="7923" marT="792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extLst>
                  <a:ext uri="{0D108BD9-81ED-4DB2-BD59-A6C34878D82A}">
                    <a16:rowId xmlns:a16="http://schemas.microsoft.com/office/drawing/2014/main" val="3740312230"/>
                  </a:ext>
                </a:extLst>
              </a:tr>
              <a:tr h="327850">
                <a:tc>
                  <a:txBody>
                    <a:bodyPr/>
                    <a:lstStyle/>
                    <a:p>
                      <a:pPr algn="l" rtl="0" fontAlgn="b"/>
                      <a:r>
                        <a:rPr lang="en-ZA" sz="1300" b="1" i="0" u="none" strike="noStrike" dirty="0">
                          <a:solidFill>
                            <a:srgbClr val="000000"/>
                          </a:solidFill>
                          <a:effectLst/>
                          <a:latin typeface="Arial" panose="020B0604020202020204" pitchFamily="34" charset="0"/>
                        </a:rPr>
                        <a:t>EC</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6 205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4 386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71%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347"/>
                    </a:solidFill>
                  </a:tcPr>
                </a:tc>
                <a:tc>
                  <a:txBody>
                    <a:bodyPr/>
                    <a:lstStyle/>
                    <a:p>
                      <a:pPr algn="ctr" fontAlgn="ctr"/>
                      <a:r>
                        <a:rPr lang="en-ZA" sz="1300" b="0" i="0" u="none" strike="noStrike" dirty="0">
                          <a:solidFill>
                            <a:srgbClr val="000000"/>
                          </a:solidFill>
                          <a:effectLst/>
                          <a:latin typeface="Arial" panose="020B0604020202020204" pitchFamily="34" charset="0"/>
                        </a:rPr>
                        <a:t>                    7 879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5 557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71%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347"/>
                    </a:solidFill>
                  </a:tcPr>
                </a:tc>
                <a:extLst>
                  <a:ext uri="{0D108BD9-81ED-4DB2-BD59-A6C34878D82A}">
                    <a16:rowId xmlns:a16="http://schemas.microsoft.com/office/drawing/2014/main" val="1517451264"/>
                  </a:ext>
                </a:extLst>
              </a:tr>
              <a:tr h="327850">
                <a:tc>
                  <a:txBody>
                    <a:bodyPr/>
                    <a:lstStyle/>
                    <a:p>
                      <a:pPr algn="l" rtl="0" fontAlgn="b"/>
                      <a:r>
                        <a:rPr lang="en-ZA" sz="1300" b="1" i="0" u="none" strike="noStrike">
                          <a:solidFill>
                            <a:srgbClr val="000000"/>
                          </a:solidFill>
                          <a:effectLst/>
                          <a:latin typeface="Arial" panose="020B0604020202020204" pitchFamily="34" charset="0"/>
                        </a:rPr>
                        <a:t>FS</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4 726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2 037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43%</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7275"/>
                    </a:solidFill>
                  </a:tcPr>
                </a:tc>
                <a:tc>
                  <a:txBody>
                    <a:bodyPr/>
                    <a:lstStyle/>
                    <a:p>
                      <a:pPr algn="ctr" fontAlgn="ctr"/>
                      <a:r>
                        <a:rPr lang="en-ZA" sz="1300" b="0" i="0" u="none" strike="noStrike" dirty="0">
                          <a:solidFill>
                            <a:srgbClr val="000000"/>
                          </a:solidFill>
                          <a:effectLst/>
                          <a:latin typeface="Arial" panose="020B0604020202020204" pitchFamily="34" charset="0"/>
                        </a:rPr>
                        <a:t>                    1 675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311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19%</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7275"/>
                    </a:solidFill>
                  </a:tcPr>
                </a:tc>
                <a:extLst>
                  <a:ext uri="{0D108BD9-81ED-4DB2-BD59-A6C34878D82A}">
                    <a16:rowId xmlns:a16="http://schemas.microsoft.com/office/drawing/2014/main" val="2842115783"/>
                  </a:ext>
                </a:extLst>
              </a:tr>
              <a:tr h="327850">
                <a:tc>
                  <a:txBody>
                    <a:bodyPr/>
                    <a:lstStyle/>
                    <a:p>
                      <a:pPr algn="l" rtl="0" fontAlgn="b"/>
                      <a:r>
                        <a:rPr lang="en-ZA" sz="1300" b="1" i="0" u="none" strike="noStrike">
                          <a:solidFill>
                            <a:srgbClr val="000000"/>
                          </a:solidFill>
                          <a:effectLst/>
                          <a:latin typeface="Arial" panose="020B0604020202020204" pitchFamily="34" charset="0"/>
                        </a:rPr>
                        <a:t>GP</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10 002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8 642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86%</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ctr"/>
                      <a:r>
                        <a:rPr lang="en-ZA" sz="1300" b="0" i="0" u="none" strike="noStrike" dirty="0">
                          <a:solidFill>
                            <a:srgbClr val="000000"/>
                          </a:solidFill>
                          <a:effectLst/>
                          <a:latin typeface="Arial" panose="020B0604020202020204" pitchFamily="34" charset="0"/>
                        </a:rPr>
                        <a:t>                    9 484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6 982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74%</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347"/>
                    </a:solidFill>
                  </a:tcPr>
                </a:tc>
                <a:extLst>
                  <a:ext uri="{0D108BD9-81ED-4DB2-BD59-A6C34878D82A}">
                    <a16:rowId xmlns:a16="http://schemas.microsoft.com/office/drawing/2014/main" val="418176397"/>
                  </a:ext>
                </a:extLst>
              </a:tr>
              <a:tr h="327850">
                <a:tc>
                  <a:txBody>
                    <a:bodyPr/>
                    <a:lstStyle/>
                    <a:p>
                      <a:pPr algn="l" rtl="0" fontAlgn="b"/>
                      <a:r>
                        <a:rPr lang="en-ZA" sz="1300" b="1" i="0" u="none" strike="noStrike">
                          <a:solidFill>
                            <a:srgbClr val="000000"/>
                          </a:solidFill>
                          <a:effectLst/>
                          <a:latin typeface="Arial" panose="020B0604020202020204" pitchFamily="34" charset="0"/>
                        </a:rPr>
                        <a:t>KZN</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925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1 259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136%</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ctr"/>
                      <a:r>
                        <a:rPr lang="en-ZA" sz="1300" b="0" i="0" u="none" strike="noStrike" dirty="0">
                          <a:solidFill>
                            <a:srgbClr val="000000"/>
                          </a:solidFill>
                          <a:effectLst/>
                          <a:latin typeface="Arial" panose="020B0604020202020204" pitchFamily="34" charset="0"/>
                        </a:rPr>
                        <a:t>                  11 461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9 129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80%</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extLst>
                  <a:ext uri="{0D108BD9-81ED-4DB2-BD59-A6C34878D82A}">
                    <a16:rowId xmlns:a16="http://schemas.microsoft.com/office/drawing/2014/main" val="3127456982"/>
                  </a:ext>
                </a:extLst>
              </a:tr>
              <a:tr h="327850">
                <a:tc>
                  <a:txBody>
                    <a:bodyPr/>
                    <a:lstStyle/>
                    <a:p>
                      <a:pPr algn="l" rtl="0" fontAlgn="b"/>
                      <a:r>
                        <a:rPr lang="en-ZA" sz="1300" b="1" i="0" u="none" strike="noStrike">
                          <a:solidFill>
                            <a:srgbClr val="000000"/>
                          </a:solidFill>
                          <a:effectLst/>
                          <a:latin typeface="Arial" panose="020B0604020202020204" pitchFamily="34" charset="0"/>
                        </a:rPr>
                        <a:t>LP</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1 484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379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26%</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7275"/>
                    </a:solidFill>
                  </a:tcPr>
                </a:tc>
                <a:tc>
                  <a:txBody>
                    <a:bodyPr/>
                    <a:lstStyle/>
                    <a:p>
                      <a:pPr algn="ctr" fontAlgn="ctr"/>
                      <a:r>
                        <a:rPr lang="en-ZA" sz="1300" b="0" i="0" u="none" strike="noStrike" dirty="0">
                          <a:solidFill>
                            <a:srgbClr val="000000"/>
                          </a:solidFill>
                          <a:effectLst/>
                          <a:latin typeface="Arial" panose="020B0604020202020204" pitchFamily="34" charset="0"/>
                        </a:rPr>
                        <a:t>                    4 522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5 103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113%</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extLst>
                  <a:ext uri="{0D108BD9-81ED-4DB2-BD59-A6C34878D82A}">
                    <a16:rowId xmlns:a16="http://schemas.microsoft.com/office/drawing/2014/main" val="3878311257"/>
                  </a:ext>
                </a:extLst>
              </a:tr>
              <a:tr h="327850">
                <a:tc>
                  <a:txBody>
                    <a:bodyPr/>
                    <a:lstStyle/>
                    <a:p>
                      <a:pPr algn="l" rtl="0" fontAlgn="b"/>
                      <a:r>
                        <a:rPr lang="en-ZA" sz="1300" b="1" i="0" u="none" strike="noStrike">
                          <a:solidFill>
                            <a:srgbClr val="000000"/>
                          </a:solidFill>
                          <a:effectLst/>
                          <a:latin typeface="Arial" panose="020B0604020202020204" pitchFamily="34" charset="0"/>
                        </a:rPr>
                        <a:t>MP</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3 820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3 830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100%</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ctr"/>
                      <a:r>
                        <a:rPr lang="en-ZA" sz="1300" b="0" i="0" u="none" strike="noStrike" dirty="0">
                          <a:solidFill>
                            <a:srgbClr val="000000"/>
                          </a:solidFill>
                          <a:effectLst/>
                          <a:latin typeface="Arial" panose="020B0604020202020204" pitchFamily="34" charset="0"/>
                        </a:rPr>
                        <a:t>                    3 437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1 912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56%</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7275"/>
                    </a:solidFill>
                  </a:tcPr>
                </a:tc>
                <a:extLst>
                  <a:ext uri="{0D108BD9-81ED-4DB2-BD59-A6C34878D82A}">
                    <a16:rowId xmlns:a16="http://schemas.microsoft.com/office/drawing/2014/main" val="526172377"/>
                  </a:ext>
                </a:extLst>
              </a:tr>
              <a:tr h="327850">
                <a:tc>
                  <a:txBody>
                    <a:bodyPr/>
                    <a:lstStyle/>
                    <a:p>
                      <a:pPr algn="l" rtl="0" fontAlgn="b"/>
                      <a:r>
                        <a:rPr lang="en-ZA" sz="1300" b="1" i="0" u="none" strike="noStrike">
                          <a:solidFill>
                            <a:srgbClr val="000000"/>
                          </a:solidFill>
                          <a:effectLst/>
                          <a:latin typeface="Arial" panose="020B0604020202020204" pitchFamily="34" charset="0"/>
                        </a:rPr>
                        <a:t>NC</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691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2 221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321%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ctr"/>
                      <a:r>
                        <a:rPr lang="en-ZA" sz="1300" b="0" i="0" u="none" strike="noStrike" dirty="0">
                          <a:solidFill>
                            <a:srgbClr val="000000"/>
                          </a:solidFill>
                          <a:effectLst/>
                          <a:latin typeface="Arial" panose="020B0604020202020204" pitchFamily="34" charset="0"/>
                        </a:rPr>
                        <a:t>                       397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173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44%</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7275"/>
                    </a:solidFill>
                  </a:tcPr>
                </a:tc>
                <a:extLst>
                  <a:ext uri="{0D108BD9-81ED-4DB2-BD59-A6C34878D82A}">
                    <a16:rowId xmlns:a16="http://schemas.microsoft.com/office/drawing/2014/main" val="1049888172"/>
                  </a:ext>
                </a:extLst>
              </a:tr>
              <a:tr h="327850">
                <a:tc>
                  <a:txBody>
                    <a:bodyPr/>
                    <a:lstStyle/>
                    <a:p>
                      <a:pPr algn="l" rtl="0" fontAlgn="b"/>
                      <a:r>
                        <a:rPr lang="en-ZA" sz="1300" b="1" i="0" u="none" strike="noStrike">
                          <a:solidFill>
                            <a:srgbClr val="000000"/>
                          </a:solidFill>
                          <a:effectLst/>
                          <a:latin typeface="Arial" panose="020B0604020202020204" pitchFamily="34" charset="0"/>
                        </a:rPr>
                        <a:t>NW</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7 245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N/A</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4 879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3 918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80%</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extLst>
                  <a:ext uri="{0D108BD9-81ED-4DB2-BD59-A6C34878D82A}">
                    <a16:rowId xmlns:a16="http://schemas.microsoft.com/office/drawing/2014/main" val="1623964665"/>
                  </a:ext>
                </a:extLst>
              </a:tr>
              <a:tr h="327850">
                <a:tc>
                  <a:txBody>
                    <a:bodyPr/>
                    <a:lstStyle/>
                    <a:p>
                      <a:pPr algn="l" rtl="0" fontAlgn="b"/>
                      <a:r>
                        <a:rPr lang="en-ZA" sz="1300" b="1" i="0" u="none" strike="noStrike">
                          <a:solidFill>
                            <a:srgbClr val="000000"/>
                          </a:solidFill>
                          <a:effectLst/>
                          <a:latin typeface="Arial" panose="020B0604020202020204" pitchFamily="34" charset="0"/>
                        </a:rPr>
                        <a:t>WC</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                      1 043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1" i="0" u="none" strike="noStrike" dirty="0">
                          <a:solidFill>
                            <a:srgbClr val="000000"/>
                          </a:solidFill>
                          <a:effectLst/>
                          <a:latin typeface="Arial" panose="020B0604020202020204" pitchFamily="34" charset="0"/>
                        </a:rPr>
                        <a:t>                     875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a:solidFill>
                            <a:srgbClr val="000000"/>
                          </a:solidFill>
                          <a:effectLst/>
                          <a:latin typeface="Arial" panose="020B0604020202020204" pitchFamily="34" charset="0"/>
                        </a:rPr>
                        <a:t>84%</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ctr"/>
                      <a:r>
                        <a:rPr lang="en-ZA" sz="1300" b="0" i="0" u="none" strike="noStrike" dirty="0">
                          <a:solidFill>
                            <a:srgbClr val="000000"/>
                          </a:solidFill>
                          <a:effectLst/>
                          <a:latin typeface="Arial" panose="020B0604020202020204" pitchFamily="34" charset="0"/>
                        </a:rPr>
                        <a:t>                    8 463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1" i="0" u="none" strike="noStrike" dirty="0">
                          <a:solidFill>
                            <a:srgbClr val="000000"/>
                          </a:solidFill>
                          <a:effectLst/>
                          <a:latin typeface="Arial" panose="020B0604020202020204" pitchFamily="34" charset="0"/>
                        </a:rPr>
                        <a:t>                    5 815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300" b="0" i="0" u="none" strike="noStrike" dirty="0">
                          <a:solidFill>
                            <a:srgbClr val="000000"/>
                          </a:solidFill>
                          <a:effectLst/>
                          <a:latin typeface="Arial" panose="020B0604020202020204" pitchFamily="34" charset="0"/>
                        </a:rPr>
                        <a:t>69%</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7275"/>
                    </a:solidFill>
                  </a:tcPr>
                </a:tc>
                <a:extLst>
                  <a:ext uri="{0D108BD9-81ED-4DB2-BD59-A6C34878D82A}">
                    <a16:rowId xmlns:a16="http://schemas.microsoft.com/office/drawing/2014/main" val="2043192015"/>
                  </a:ext>
                </a:extLst>
              </a:tr>
              <a:tr h="327850">
                <a:tc>
                  <a:txBody>
                    <a:bodyPr/>
                    <a:lstStyle/>
                    <a:p>
                      <a:pPr algn="l" fontAlgn="ctr"/>
                      <a:r>
                        <a:rPr lang="en-ZA" sz="1300" b="1" i="0" u="none" strike="noStrike">
                          <a:solidFill>
                            <a:srgbClr val="FFFFFF"/>
                          </a:solidFill>
                          <a:effectLst/>
                          <a:latin typeface="Arial" panose="020B0604020202020204" pitchFamily="34" charset="0"/>
                        </a:rPr>
                        <a:t>Total</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300" b="1" i="0" u="none" strike="noStrike" dirty="0">
                          <a:solidFill>
                            <a:srgbClr val="FFFFFF"/>
                          </a:solidFill>
                          <a:effectLst/>
                          <a:latin typeface="Arial" panose="020B0604020202020204" pitchFamily="34" charset="0"/>
                        </a:rPr>
                        <a:t>                   28 896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300" b="1" i="0" u="none" strike="noStrike" dirty="0">
                          <a:solidFill>
                            <a:srgbClr val="FFFFFF"/>
                          </a:solidFill>
                          <a:effectLst/>
                          <a:latin typeface="Arial" panose="020B0604020202020204" pitchFamily="34" charset="0"/>
                        </a:rPr>
                        <a:t>                30 874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300" b="1" i="0" u="none" strike="noStrike">
                          <a:solidFill>
                            <a:srgbClr val="000000"/>
                          </a:solidFill>
                          <a:effectLst/>
                          <a:latin typeface="Arial" panose="020B0604020202020204" pitchFamily="34" charset="0"/>
                        </a:rPr>
                        <a:t>107%</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971"/>
                    </a:solidFill>
                  </a:tcPr>
                </a:tc>
                <a:tc>
                  <a:txBody>
                    <a:bodyPr/>
                    <a:lstStyle/>
                    <a:p>
                      <a:pPr algn="ctr" fontAlgn="ctr"/>
                      <a:r>
                        <a:rPr lang="en-ZA" sz="1300" b="1" i="0" u="none" strike="noStrike" dirty="0">
                          <a:solidFill>
                            <a:srgbClr val="FFFFFF"/>
                          </a:solidFill>
                          <a:effectLst/>
                          <a:latin typeface="Arial" panose="020B0604020202020204" pitchFamily="34" charset="0"/>
                        </a:rPr>
                        <a:t>                  52 197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300" b="1" i="0" u="none" strike="noStrike" dirty="0">
                          <a:solidFill>
                            <a:srgbClr val="FFFFFF"/>
                          </a:solidFill>
                          <a:effectLst/>
                          <a:latin typeface="Arial" panose="020B0604020202020204" pitchFamily="34" charset="0"/>
                        </a:rPr>
                        <a:t>                  38 900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6331"/>
                    </a:solidFill>
                  </a:tcPr>
                </a:tc>
                <a:tc>
                  <a:txBody>
                    <a:bodyPr/>
                    <a:lstStyle/>
                    <a:p>
                      <a:pPr algn="ctr" fontAlgn="ctr"/>
                      <a:r>
                        <a:rPr lang="en-ZA" sz="1300" b="1" i="0" u="none" strike="noStrike" dirty="0">
                          <a:solidFill>
                            <a:srgbClr val="000000"/>
                          </a:solidFill>
                          <a:effectLst/>
                          <a:latin typeface="Arial" panose="020B0604020202020204" pitchFamily="34" charset="0"/>
                        </a:rPr>
                        <a:t>75%</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347"/>
                    </a:solidFill>
                  </a:tcPr>
                </a:tc>
                <a:extLst>
                  <a:ext uri="{0D108BD9-81ED-4DB2-BD59-A6C34878D82A}">
                    <a16:rowId xmlns:a16="http://schemas.microsoft.com/office/drawing/2014/main" val="1197403837"/>
                  </a:ext>
                </a:extLst>
              </a:tr>
            </a:tbl>
          </a:graphicData>
        </a:graphic>
      </p:graphicFrame>
    </p:spTree>
    <p:extLst>
      <p:ext uri="{BB962C8B-B14F-4D97-AF65-F5344CB8AC3E}">
        <p14:creationId xmlns:p14="http://schemas.microsoft.com/office/powerpoint/2010/main" val="34627767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1pPr>
            <a:lvl2pPr marL="417910" indent="-160735">
              <a:spcBef>
                <a:spcPct val="20000"/>
              </a:spcBef>
              <a:buFont typeface="Arial" panose="020B0604020202020204" pitchFamily="34" charset="0"/>
              <a:buChar char="–"/>
              <a:defRPr sz="1575">
                <a:solidFill>
                  <a:schemeClr val="tx1"/>
                </a:solidFill>
                <a:latin typeface="Arial" panose="020B0604020202020204" pitchFamily="34" charset="0"/>
                <a:ea typeface="MS PGothic" panose="020B0600070205080204" pitchFamily="34" charset="-128"/>
              </a:defRPr>
            </a:lvl2pPr>
            <a:lvl3pPr marL="642938" indent="-128588">
              <a:spcBef>
                <a:spcPct val="20000"/>
              </a:spcBef>
              <a:buFont typeface="Arial" panose="020B0604020202020204" pitchFamily="34" charset="0"/>
              <a:buChar char="•"/>
              <a:defRPr sz="1350">
                <a:solidFill>
                  <a:schemeClr val="tx1"/>
                </a:solidFill>
                <a:latin typeface="Arial" panose="020B0604020202020204" pitchFamily="34" charset="0"/>
                <a:ea typeface="MS PGothic" panose="020B0600070205080204" pitchFamily="34" charset="-128"/>
              </a:defRPr>
            </a:lvl3pPr>
            <a:lvl4pPr marL="900113"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4pPr>
            <a:lvl5pPr marL="1157288"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5pPr>
            <a:lvl6pPr marL="141446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6pPr>
            <a:lvl7pPr marL="167163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7pPr>
            <a:lvl8pPr marL="192881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8pPr>
            <a:lvl9pPr marL="218598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9pPr>
          </a:lstStyle>
          <a:p>
            <a:pPr marL="0" marR="0" lvl="0" indent="0" algn="r" defTabSz="257175" rtl="0" eaLnBrk="1" fontAlgn="base" latinLnBrk="0" hangingPunct="1">
              <a:lnSpc>
                <a:spcPct val="100000"/>
              </a:lnSpc>
              <a:spcBef>
                <a:spcPct val="0"/>
              </a:spcBef>
              <a:spcAft>
                <a:spcPct val="0"/>
              </a:spcAft>
              <a:buClrTx/>
              <a:buSzTx/>
              <a:buFont typeface="Arial" panose="020B0604020202020204" pitchFamily="34" charset="0"/>
              <a:buNone/>
              <a:tabLst/>
              <a:defRPr/>
            </a:pPr>
            <a:fld id="{F2091E6A-1F47-43A9-9C33-6D13087527FC}" type="slidenum">
              <a:rPr kumimoji="0" lang="en-US" altLang="en-US" sz="45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257175" rtl="0" eaLnBrk="1" fontAlgn="base" latinLnBrk="0" hangingPunct="1">
                <a:lnSpc>
                  <a:spcPct val="100000"/>
                </a:lnSpc>
                <a:spcBef>
                  <a:spcPct val="0"/>
                </a:spcBef>
                <a:spcAft>
                  <a:spcPct val="0"/>
                </a:spcAft>
                <a:buClrTx/>
                <a:buSzTx/>
                <a:buFont typeface="Arial" panose="020B0604020202020204" pitchFamily="34" charset="0"/>
                <a:buNone/>
                <a:tabLst/>
                <a:defRPr/>
              </a:pPr>
              <a:t>34</a:t>
            </a:fld>
            <a:endParaRPr kumimoji="0" lang="en-US" altLang="en-US" sz="45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1pPr>
            <a:lvl2pPr marL="417910" indent="-160735">
              <a:spcBef>
                <a:spcPct val="20000"/>
              </a:spcBef>
              <a:buFont typeface="Arial" panose="020B0604020202020204" pitchFamily="34" charset="0"/>
              <a:buChar char="–"/>
              <a:defRPr sz="1575">
                <a:solidFill>
                  <a:schemeClr val="tx1"/>
                </a:solidFill>
                <a:latin typeface="Arial" panose="020B0604020202020204" pitchFamily="34" charset="0"/>
                <a:ea typeface="MS PGothic" panose="020B0600070205080204" pitchFamily="34" charset="-128"/>
              </a:defRPr>
            </a:lvl2pPr>
            <a:lvl3pPr marL="642938" indent="-128588">
              <a:spcBef>
                <a:spcPct val="20000"/>
              </a:spcBef>
              <a:buFont typeface="Arial" panose="020B0604020202020204" pitchFamily="34" charset="0"/>
              <a:buChar char="•"/>
              <a:defRPr sz="1350">
                <a:solidFill>
                  <a:schemeClr val="tx1"/>
                </a:solidFill>
                <a:latin typeface="Arial" panose="020B0604020202020204" pitchFamily="34" charset="0"/>
                <a:ea typeface="MS PGothic" panose="020B0600070205080204" pitchFamily="34" charset="-128"/>
              </a:defRPr>
            </a:lvl3pPr>
            <a:lvl4pPr marL="900113"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4pPr>
            <a:lvl5pPr marL="1157288"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5pPr>
            <a:lvl6pPr marL="141446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6pPr>
            <a:lvl7pPr marL="167163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7pPr>
            <a:lvl8pPr marL="192881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8pPr>
            <a:lvl9pPr marL="218598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9pPr>
          </a:lstStyle>
          <a:p>
            <a:pPr marL="0" marR="0" lvl="0" indent="0" algn="l" defTabSz="257175" rtl="0" eaLnBrk="1" fontAlgn="base" latinLnBrk="0" hangingPunct="1">
              <a:lnSpc>
                <a:spcPct val="100000"/>
              </a:lnSpc>
              <a:spcBef>
                <a:spcPct val="0"/>
              </a:spcBef>
              <a:spcAft>
                <a:spcPct val="0"/>
              </a:spcAft>
              <a:buClrTx/>
              <a:buSzTx/>
              <a:buFont typeface="Arial" panose="020B0604020202020204" pitchFamily="34" charset="0"/>
              <a:buNone/>
              <a:tabLst/>
              <a:defRPr/>
            </a:pPr>
            <a:fld id="{ED5F7C4D-D4A9-4620-BE0C-1815269381E1}" type="datetime1">
              <a:rPr kumimoji="0" lang="en-US" altLang="en-US" sz="45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257175" rtl="0" eaLnBrk="1" fontAlgn="base" latinLnBrk="0" hangingPunct="1">
                <a:lnSpc>
                  <a:spcPct val="100000"/>
                </a:lnSpc>
                <a:spcBef>
                  <a:spcPct val="0"/>
                </a:spcBef>
                <a:spcAft>
                  <a:spcPct val="0"/>
                </a:spcAft>
                <a:buClrTx/>
                <a:buSzTx/>
                <a:buFont typeface="Arial" panose="020B0604020202020204" pitchFamily="34" charset="0"/>
                <a:buNone/>
                <a:tabLst/>
                <a:defRPr/>
              </a:pPr>
              <a:t>5/27/2023</a:t>
            </a:fld>
            <a:endParaRPr kumimoji="0" lang="en-US" altLang="en-US" sz="45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Title 1"/>
          <p:cNvSpPr>
            <a:spLocks noGrp="1"/>
          </p:cNvSpPr>
          <p:nvPr>
            <p:ph type="title"/>
          </p:nvPr>
        </p:nvSpPr>
        <p:spPr>
          <a:xfrm>
            <a:off x="179512" y="88777"/>
            <a:ext cx="8784978" cy="459903"/>
          </a:xfrm>
          <a:gradFill rotWithShape="1">
            <a:gsLst>
              <a:gs pos="0">
                <a:srgbClr val="216331"/>
              </a:gs>
              <a:gs pos="100000">
                <a:srgbClr val="307C5B"/>
              </a:gs>
            </a:gsLst>
            <a:lin ang="0" scaled="1"/>
          </a:gradFill>
          <a:ln>
            <a:solidFill>
              <a:srgbClr val="307C5B"/>
            </a:solidFill>
            <a:miter lim="800000"/>
            <a:headEnd/>
            <a:tailEnd/>
          </a:ln>
        </p:spPr>
        <p:txBody>
          <a:bodyPr/>
          <a:lstStyle/>
          <a:p>
            <a:pPr defTabSz="514350" fontAlgn="auto">
              <a:spcBef>
                <a:spcPts val="0"/>
              </a:spcBef>
              <a:spcAft>
                <a:spcPts val="0"/>
              </a:spcAft>
              <a:defRPr/>
            </a:pPr>
            <a:r>
              <a:rPr lang="en-US" sz="2000" b="1" kern="0" dirty="0">
                <a:solidFill>
                  <a:schemeClr val="bg2"/>
                </a:solidFill>
                <a:latin typeface="Calibri"/>
                <a:cs typeface="+mn-cs"/>
              </a:rPr>
              <a:t>Informal Settlements Upgrading Partnership Grant (ISUPG) Provinces Expenditure Performance as at 31 March 2023</a:t>
            </a:r>
            <a:endParaRPr lang="en-ZA" sz="2000" kern="0" dirty="0">
              <a:solidFill>
                <a:schemeClr val="bg2"/>
              </a:solidFill>
              <a:latin typeface="Calibri"/>
              <a:cs typeface="+mn-cs"/>
            </a:endParaRPr>
          </a:p>
        </p:txBody>
      </p:sp>
      <p:sp>
        <p:nvSpPr>
          <p:cNvPr id="4" name="Content Placeholder 3"/>
          <p:cNvSpPr>
            <a:spLocks noGrp="1"/>
          </p:cNvSpPr>
          <p:nvPr>
            <p:ph idx="1"/>
          </p:nvPr>
        </p:nvSpPr>
        <p:spPr>
          <a:xfrm>
            <a:off x="179512" y="4509120"/>
            <a:ext cx="8784978" cy="1296144"/>
          </a:xfrm>
        </p:spPr>
        <p:txBody>
          <a:bodyPr/>
          <a:lstStyle/>
          <a:p>
            <a:pPr algn="just"/>
            <a:r>
              <a:rPr lang="en-ZA" sz="1400" dirty="0">
                <a:latin typeface="Calibri" panose="020F0502020204030204" pitchFamily="34" charset="0"/>
                <a:cs typeface="Calibri" panose="020F0502020204030204" pitchFamily="34" charset="0"/>
              </a:rPr>
              <a:t>ISUPG 2022/23 budget was R4.4 billion (inclusive of rollovers); with R3.9 billion (89%) spent as at 31 March 2023, with R490 million remaining unspent, including R294 million of rollovers.</a:t>
            </a:r>
          </a:p>
          <a:p>
            <a:pPr algn="just"/>
            <a:r>
              <a:rPr lang="en-ZA" sz="1400" dirty="0">
                <a:latin typeface="Calibri" panose="020F0502020204030204" pitchFamily="34" charset="0"/>
                <a:cs typeface="Calibri" panose="020F0502020204030204" pitchFamily="34" charset="0"/>
              </a:rPr>
              <a:t>Total expenditure increased by R1.2 billion, from R2.7 billion in February to R3.9 billion in March 2023.</a:t>
            </a:r>
          </a:p>
          <a:p>
            <a:pPr algn="just"/>
            <a:r>
              <a:rPr lang="en-US" sz="1400" dirty="0">
                <a:latin typeface="Calibri" panose="020F0502020204030204" pitchFamily="34" charset="0"/>
                <a:cs typeface="Calibri" panose="020F0502020204030204" pitchFamily="34" charset="0"/>
              </a:rPr>
              <a:t>Free State is the lowest performing Provinces with only 21%  spending rate against the total available funds.</a:t>
            </a:r>
          </a:p>
          <a:p>
            <a:pPr algn="just"/>
            <a:r>
              <a:rPr lang="en-US" sz="1400" dirty="0">
                <a:latin typeface="Calibri" panose="020F0502020204030204" pitchFamily="34" charset="0"/>
                <a:cs typeface="Calibri" panose="020F0502020204030204" pitchFamily="34" charset="0"/>
              </a:rPr>
              <a:t>Limpopo spent 63% of its total available funds, regardless of the R44.7 million stopped.</a:t>
            </a:r>
          </a:p>
          <a:p>
            <a:pPr algn="just"/>
            <a:endParaRPr lang="en-US" sz="1200" dirty="0">
              <a:latin typeface="Calibri" panose="020F0502020204030204" pitchFamily="34" charset="0"/>
              <a:cs typeface="Calibri" panose="020F0502020204030204" pitchFamily="34" charset="0"/>
            </a:endParaRPr>
          </a:p>
          <a:p>
            <a:pPr algn="just"/>
            <a:endParaRPr lang="en-US" sz="1100" dirty="0">
              <a:solidFill>
                <a:srgbClr val="FF0000"/>
              </a:solidFill>
              <a:latin typeface="Calibri" panose="020F0502020204030204" pitchFamily="34" charset="0"/>
              <a:cs typeface="Calibri" panose="020F0502020204030204" pitchFamily="34" charset="0"/>
            </a:endParaRPr>
          </a:p>
          <a:p>
            <a:pPr marL="0" indent="0" algn="just">
              <a:buNone/>
            </a:pPr>
            <a:endParaRPr lang="en-US" sz="1200" dirty="0">
              <a:latin typeface="Calibri" panose="020F0502020204030204" pitchFamily="34" charset="0"/>
              <a:cs typeface="Calibri" panose="020F0502020204030204" pitchFamily="34" charset="0"/>
            </a:endParaRPr>
          </a:p>
          <a:p>
            <a:pPr algn="just"/>
            <a:endParaRPr lang="en-ZA" sz="1200" dirty="0">
              <a:solidFill>
                <a:srgbClr val="FF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nvGraphicFramePr>
        <p:xfrm>
          <a:off x="179512" y="620688"/>
          <a:ext cx="8424937" cy="3853367"/>
        </p:xfrm>
        <a:graphic>
          <a:graphicData uri="http://schemas.openxmlformats.org/drawingml/2006/table">
            <a:tbl>
              <a:tblPr/>
              <a:tblGrid>
                <a:gridCol w="1034514">
                  <a:extLst>
                    <a:ext uri="{9D8B030D-6E8A-4147-A177-3AD203B41FA5}">
                      <a16:colId xmlns:a16="http://schemas.microsoft.com/office/drawing/2014/main" val="975043406"/>
                    </a:ext>
                  </a:extLst>
                </a:gridCol>
                <a:gridCol w="885690">
                  <a:extLst>
                    <a:ext uri="{9D8B030D-6E8A-4147-A177-3AD203B41FA5}">
                      <a16:colId xmlns:a16="http://schemas.microsoft.com/office/drawing/2014/main" val="3071830774"/>
                    </a:ext>
                  </a:extLst>
                </a:gridCol>
                <a:gridCol w="813091">
                  <a:extLst>
                    <a:ext uri="{9D8B030D-6E8A-4147-A177-3AD203B41FA5}">
                      <a16:colId xmlns:a16="http://schemas.microsoft.com/office/drawing/2014/main" val="2114828249"/>
                    </a:ext>
                  </a:extLst>
                </a:gridCol>
                <a:gridCol w="827611">
                  <a:extLst>
                    <a:ext uri="{9D8B030D-6E8A-4147-A177-3AD203B41FA5}">
                      <a16:colId xmlns:a16="http://schemas.microsoft.com/office/drawing/2014/main" val="2338279671"/>
                    </a:ext>
                  </a:extLst>
                </a:gridCol>
                <a:gridCol w="798574">
                  <a:extLst>
                    <a:ext uri="{9D8B030D-6E8A-4147-A177-3AD203B41FA5}">
                      <a16:colId xmlns:a16="http://schemas.microsoft.com/office/drawing/2014/main" val="1793200439"/>
                    </a:ext>
                  </a:extLst>
                </a:gridCol>
                <a:gridCol w="987326">
                  <a:extLst>
                    <a:ext uri="{9D8B030D-6E8A-4147-A177-3AD203B41FA5}">
                      <a16:colId xmlns:a16="http://schemas.microsoft.com/office/drawing/2014/main" val="4265191812"/>
                    </a:ext>
                  </a:extLst>
                </a:gridCol>
                <a:gridCol w="987326">
                  <a:extLst>
                    <a:ext uri="{9D8B030D-6E8A-4147-A177-3AD203B41FA5}">
                      <a16:colId xmlns:a16="http://schemas.microsoft.com/office/drawing/2014/main" val="1719727466"/>
                    </a:ext>
                  </a:extLst>
                </a:gridCol>
                <a:gridCol w="696935">
                  <a:extLst>
                    <a:ext uri="{9D8B030D-6E8A-4147-A177-3AD203B41FA5}">
                      <a16:colId xmlns:a16="http://schemas.microsoft.com/office/drawing/2014/main" val="2726267996"/>
                    </a:ext>
                  </a:extLst>
                </a:gridCol>
                <a:gridCol w="696935">
                  <a:extLst>
                    <a:ext uri="{9D8B030D-6E8A-4147-A177-3AD203B41FA5}">
                      <a16:colId xmlns:a16="http://schemas.microsoft.com/office/drawing/2014/main" val="502201693"/>
                    </a:ext>
                  </a:extLst>
                </a:gridCol>
                <a:gridCol w="696935">
                  <a:extLst>
                    <a:ext uri="{9D8B030D-6E8A-4147-A177-3AD203B41FA5}">
                      <a16:colId xmlns:a16="http://schemas.microsoft.com/office/drawing/2014/main" val="430129739"/>
                    </a:ext>
                  </a:extLst>
                </a:gridCol>
              </a:tblGrid>
              <a:tr h="212637">
                <a:tc rowSpan="3">
                  <a:txBody>
                    <a:bodyPr/>
                    <a:lstStyle/>
                    <a:p>
                      <a:pPr algn="ctr" rtl="0" fontAlgn="ctr"/>
                      <a:r>
                        <a:rPr lang="en-ZA" sz="1050" b="1" i="0" u="none" strike="noStrike" dirty="0">
                          <a:solidFill>
                            <a:srgbClr val="000000"/>
                          </a:solidFill>
                          <a:effectLst/>
                          <a:latin typeface="Calibri" panose="020F0502020204030204" pitchFamily="34" charset="0"/>
                        </a:rPr>
                        <a:t>Provinces</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ZA" sz="1200" b="1" i="0" u="none" strike="noStrike" dirty="0">
                          <a:solidFill>
                            <a:srgbClr val="000000"/>
                          </a:solidFill>
                          <a:effectLst/>
                          <a:latin typeface="Calibri" panose="020F0502020204030204" pitchFamily="34" charset="0"/>
                        </a:rPr>
                        <a:t>Voted Funds</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8">
                  <a:txBody>
                    <a:bodyPr/>
                    <a:lstStyle/>
                    <a:p>
                      <a:pPr algn="ctr" rtl="0" fontAlgn="b"/>
                      <a:r>
                        <a:rPr lang="en-US" sz="800" b="1" i="0" u="none" strike="noStrike" dirty="0">
                          <a:solidFill>
                            <a:srgbClr val="000000"/>
                          </a:solidFill>
                          <a:effectLst/>
                          <a:latin typeface="Calibri" panose="020F0502020204030204" pitchFamily="34" charset="0"/>
                        </a:rPr>
                        <a:t>Year to date (1 April 2022 - 31 March 2023 )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20491243"/>
                  </a:ext>
                </a:extLst>
              </a:tr>
              <a:tr h="1173977">
                <a:tc vMerge="1">
                  <a:txBody>
                    <a:bodyPr/>
                    <a:lstStyle/>
                    <a:p>
                      <a:endParaRPr lang="en-ZA"/>
                    </a:p>
                  </a:txBody>
                  <a:tcPr/>
                </a:tc>
                <a:tc vMerge="1">
                  <a:txBody>
                    <a:bodyPr/>
                    <a:lstStyle/>
                    <a:p>
                      <a:endParaRPr lang="en-ZA"/>
                    </a:p>
                  </a:txBody>
                  <a:tcPr/>
                </a:tc>
                <a:tc>
                  <a:txBody>
                    <a:bodyPr/>
                    <a:lstStyle/>
                    <a:p>
                      <a:pPr algn="ctr" rtl="0" fontAlgn="ctr"/>
                      <a:r>
                        <a:rPr lang="en-ZA" sz="1200" b="1" i="0" u="none" strike="noStrike" dirty="0">
                          <a:solidFill>
                            <a:srgbClr val="000000"/>
                          </a:solidFill>
                          <a:effectLst/>
                          <a:latin typeface="Calibri" panose="020F0502020204030204" pitchFamily="34" charset="0"/>
                        </a:rPr>
                        <a:t>Rollover 2021/22</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1" i="0" u="none" strike="noStrike" dirty="0">
                          <a:solidFill>
                            <a:srgbClr val="000000"/>
                          </a:solidFill>
                          <a:effectLst/>
                          <a:latin typeface="Calibri" panose="020F0502020204030204" pitchFamily="34" charset="0"/>
                        </a:rPr>
                        <a:t>Funds Stopped and Reallocated  2022/23</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1" i="0" u="none" strike="noStrike" dirty="0">
                          <a:solidFill>
                            <a:srgbClr val="000000"/>
                          </a:solidFill>
                          <a:effectLst/>
                          <a:latin typeface="Calibri" panose="020F0502020204030204" pitchFamily="34" charset="0"/>
                        </a:rPr>
                        <a:t>Total Available Funds 2022/23</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ZA" sz="1200" b="1" i="0" u="none" strike="noStrike" dirty="0">
                          <a:solidFill>
                            <a:srgbClr val="000000"/>
                          </a:solidFill>
                          <a:effectLst/>
                          <a:latin typeface="Calibri" panose="020F0502020204030204" pitchFamily="34" charset="0"/>
                        </a:rPr>
                        <a:t>Transferred Funds</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ZA" sz="1200" b="1" i="0" u="none" strike="noStrike" dirty="0">
                          <a:solidFill>
                            <a:srgbClr val="000000"/>
                          </a:solidFill>
                          <a:effectLst/>
                          <a:latin typeface="Calibri" panose="020F0502020204030204" pitchFamily="34" charset="0"/>
                        </a:rPr>
                        <a:t>Spent by Provinces</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US" sz="1200" b="1" i="0" u="none" strike="noStrike" dirty="0">
                          <a:solidFill>
                            <a:srgbClr val="000000"/>
                          </a:solidFill>
                          <a:effectLst/>
                          <a:latin typeface="Calibri" panose="020F0502020204030204" pitchFamily="34" charset="0"/>
                        </a:rPr>
                        <a:t>Unspent Against Total Available Funds</a:t>
                      </a:r>
                    </a:p>
                  </a:txBody>
                  <a:tcPr marL="8068" marR="8068" marT="80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3F6BC"/>
                    </a:solidFill>
                  </a:tcPr>
                </a:tc>
                <a:tc rowSpan="2">
                  <a:txBody>
                    <a:bodyPr/>
                    <a:lstStyle/>
                    <a:p>
                      <a:pPr algn="ctr" rtl="0" fontAlgn="ctr"/>
                      <a:r>
                        <a:rPr lang="en-US" sz="1200" b="1" i="0" u="none" strike="noStrike" dirty="0">
                          <a:solidFill>
                            <a:srgbClr val="000000"/>
                          </a:solidFill>
                          <a:effectLst/>
                          <a:latin typeface="Calibri" panose="020F0502020204030204" pitchFamily="34" charset="0"/>
                        </a:rPr>
                        <a:t>% Spent against Total Available Funds</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5D9F1"/>
                    </a:solidFill>
                  </a:tcPr>
                </a:tc>
                <a:tc rowSpan="2">
                  <a:txBody>
                    <a:bodyPr/>
                    <a:lstStyle/>
                    <a:p>
                      <a:pPr algn="ctr" rtl="0" fontAlgn="ctr"/>
                      <a:r>
                        <a:rPr lang="en-US" sz="1200" b="1" i="0" u="none" strike="noStrike" dirty="0">
                          <a:solidFill>
                            <a:srgbClr val="000000"/>
                          </a:solidFill>
                          <a:effectLst/>
                          <a:latin typeface="Calibri" panose="020F0502020204030204" pitchFamily="34" charset="0"/>
                        </a:rPr>
                        <a:t>Unspent as % of Total Available Funds</a:t>
                      </a:r>
                    </a:p>
                  </a:txBody>
                  <a:tcPr marL="8068" marR="8068" marT="8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054341831"/>
                  </a:ext>
                </a:extLst>
              </a:tr>
              <a:tr h="250162">
                <a:tc vMerge="1">
                  <a:txBody>
                    <a:bodyPr/>
                    <a:lstStyle/>
                    <a:p>
                      <a:endParaRPr lang="en-ZA"/>
                    </a:p>
                  </a:txBody>
                  <a:tcPr/>
                </a:tc>
                <a:tc>
                  <a:txBody>
                    <a:bodyPr/>
                    <a:lstStyle/>
                    <a:p>
                      <a:pPr algn="ctr" rtl="0" fontAlgn="b"/>
                      <a:r>
                        <a:rPr lang="en-ZA" sz="1200" b="1" i="0" u="none" strike="noStrike" dirty="0">
                          <a:solidFill>
                            <a:srgbClr val="000000"/>
                          </a:solidFill>
                          <a:effectLst/>
                          <a:latin typeface="Calibri" panose="020F0502020204030204" pitchFamily="34" charset="0"/>
                        </a:rPr>
                        <a:t>R'000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200" b="1" i="0" u="none" strike="noStrike" dirty="0">
                          <a:solidFill>
                            <a:srgbClr val="000000"/>
                          </a:solidFill>
                          <a:effectLst/>
                          <a:latin typeface="Calibri" panose="020F0502020204030204" pitchFamily="34" charset="0"/>
                        </a:rPr>
                        <a:t>R'000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200" b="1" i="0" u="none" strike="noStrike" dirty="0">
                          <a:solidFill>
                            <a:srgbClr val="000000"/>
                          </a:solidFill>
                          <a:effectLst/>
                          <a:latin typeface="Calibri" panose="020F0502020204030204" pitchFamily="34" charset="0"/>
                        </a:rPr>
                        <a:t> R’000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200" b="1" i="0" u="none" strike="noStrike" dirty="0">
                          <a:solidFill>
                            <a:srgbClr val="000000"/>
                          </a:solidFill>
                          <a:effectLst/>
                          <a:latin typeface="Calibri" panose="020F0502020204030204" pitchFamily="34" charset="0"/>
                        </a:rPr>
                        <a:t>R'000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200" b="1" i="0" u="none" strike="noStrike" dirty="0">
                          <a:solidFill>
                            <a:srgbClr val="000000"/>
                          </a:solidFill>
                          <a:effectLst/>
                          <a:latin typeface="Calibri" panose="020F0502020204030204" pitchFamily="34" charset="0"/>
                        </a:rPr>
                        <a:t>R'000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200" b="1" i="0" u="none" strike="noStrike" dirty="0">
                          <a:solidFill>
                            <a:srgbClr val="000000"/>
                          </a:solidFill>
                          <a:effectLst/>
                          <a:latin typeface="Calibri" panose="020F0502020204030204" pitchFamily="34" charset="0"/>
                        </a:rPr>
                        <a:t>R'000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200" b="1" i="0" u="none" strike="noStrike" dirty="0">
                          <a:solidFill>
                            <a:srgbClr val="000000"/>
                          </a:solidFill>
                          <a:effectLst/>
                          <a:latin typeface="Calibri" panose="020F0502020204030204" pitchFamily="34" charset="0"/>
                        </a:rPr>
                        <a:t>R'000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889971598"/>
                  </a:ext>
                </a:extLst>
              </a:tr>
              <a:tr h="91416">
                <a:tc>
                  <a:txBody>
                    <a:bodyPr/>
                    <a:lstStyle/>
                    <a:p>
                      <a:pPr algn="l" rtl="0" fontAlgn="ctr"/>
                      <a:r>
                        <a:rPr lang="en-ZA" sz="1050" b="1" i="0" u="none" strike="noStrike" dirty="0">
                          <a:solidFill>
                            <a:srgbClr val="000000"/>
                          </a:solidFill>
                          <a:effectLst/>
                          <a:latin typeface="Calibri" panose="020F0502020204030204" pitchFamily="34" charset="0"/>
                        </a:rPr>
                        <a:t>Eastern Cape</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458 151</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458 151</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458 151</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368 059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90 092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80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panose="020F0502020204030204" pitchFamily="34" charset="0"/>
                        </a:rPr>
                        <a:t>20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2196780"/>
                  </a:ext>
                </a:extLst>
              </a:tr>
              <a:tr h="202804">
                <a:tc>
                  <a:txBody>
                    <a:bodyPr/>
                    <a:lstStyle/>
                    <a:p>
                      <a:pPr algn="l" rtl="0" fontAlgn="ctr"/>
                      <a:r>
                        <a:rPr lang="en-ZA" sz="1050" b="1" i="0" u="none" strike="noStrike" dirty="0">
                          <a:solidFill>
                            <a:srgbClr val="000000"/>
                          </a:solidFill>
                          <a:effectLst/>
                          <a:latin typeface="Calibri" panose="020F0502020204030204" pitchFamily="34" charset="0"/>
                        </a:rPr>
                        <a:t>Free State</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241 563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(50 000)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191 563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191 563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40 582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150 981</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21</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79</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4168218"/>
                  </a:ext>
                </a:extLst>
              </a:tr>
              <a:tr h="202804">
                <a:tc>
                  <a:txBody>
                    <a:bodyPr/>
                    <a:lstStyle/>
                    <a:p>
                      <a:pPr algn="l" rtl="0" fontAlgn="ctr"/>
                      <a:r>
                        <a:rPr lang="en-ZA" sz="1050" b="1" i="0" u="none" strike="noStrike" dirty="0">
                          <a:solidFill>
                            <a:srgbClr val="000000"/>
                          </a:solidFill>
                          <a:effectLst/>
                          <a:latin typeface="Calibri" panose="020F0502020204030204" pitchFamily="34" charset="0"/>
                        </a:rPr>
                        <a:t>Gauteng</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1 175 155</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153 012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(200 000)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1 128 167</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975 155</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1 128 124</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6894907"/>
                  </a:ext>
                </a:extLst>
              </a:tr>
              <a:tr h="202804">
                <a:tc>
                  <a:txBody>
                    <a:bodyPr/>
                    <a:lstStyle/>
                    <a:p>
                      <a:pPr algn="l" rtl="0" fontAlgn="ctr"/>
                      <a:r>
                        <a:rPr lang="en-ZA" sz="1050" b="1" i="0" u="none" strike="noStrike" dirty="0">
                          <a:solidFill>
                            <a:srgbClr val="000000"/>
                          </a:solidFill>
                          <a:effectLst/>
                          <a:latin typeface="Calibri" panose="020F0502020204030204" pitchFamily="34" charset="0"/>
                        </a:rPr>
                        <a:t>KwaZulu-Natal</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756 868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756 868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756 868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724 592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32 276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96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4</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324198"/>
                  </a:ext>
                </a:extLst>
              </a:tr>
              <a:tr h="202804">
                <a:tc>
                  <a:txBody>
                    <a:bodyPr/>
                    <a:lstStyle/>
                    <a:p>
                      <a:pPr algn="l" rtl="0" fontAlgn="ctr"/>
                      <a:r>
                        <a:rPr lang="en-ZA" sz="1050" b="1" i="0" u="none" strike="noStrike" dirty="0">
                          <a:solidFill>
                            <a:srgbClr val="000000"/>
                          </a:solidFill>
                          <a:effectLst/>
                          <a:latin typeface="Calibri" panose="020F0502020204030204" pitchFamily="34" charset="0"/>
                        </a:rPr>
                        <a:t>Limpopo</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269 465</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97 798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(44 706)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322 557</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224 758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203 163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119 394</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63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panose="020F0502020204030204" pitchFamily="34" charset="0"/>
                        </a:rPr>
                        <a:t>37</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7029348"/>
                  </a:ext>
                </a:extLst>
              </a:tr>
              <a:tr h="202804">
                <a:tc>
                  <a:txBody>
                    <a:bodyPr/>
                    <a:lstStyle/>
                    <a:p>
                      <a:pPr algn="l" rtl="0" fontAlgn="ctr"/>
                      <a:r>
                        <a:rPr lang="en-ZA" sz="1050" b="1" i="0" u="none" strike="noStrike" dirty="0">
                          <a:solidFill>
                            <a:srgbClr val="000000"/>
                          </a:solidFill>
                          <a:effectLst/>
                          <a:latin typeface="Calibri" panose="020F0502020204030204" pitchFamily="34" charset="0"/>
                        </a:rPr>
                        <a:t>Mpumalanga</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274 653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19 776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200 000 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494 429</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474 653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493 466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963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708033"/>
                  </a:ext>
                </a:extLst>
              </a:tr>
              <a:tr h="202804">
                <a:tc>
                  <a:txBody>
                    <a:bodyPr/>
                    <a:lstStyle/>
                    <a:p>
                      <a:pPr algn="l" rtl="0" fontAlgn="ctr"/>
                      <a:r>
                        <a:rPr lang="en-ZA" sz="1050" b="1" i="0" u="none" strike="noStrike" dirty="0">
                          <a:solidFill>
                            <a:srgbClr val="000000"/>
                          </a:solidFill>
                          <a:effectLst/>
                          <a:latin typeface="Calibri" panose="020F0502020204030204" pitchFamily="34" charset="0"/>
                        </a:rPr>
                        <a:t>Northern Cape</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81 272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94 706 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175 978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175 978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175 972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100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7704033"/>
                  </a:ext>
                </a:extLst>
              </a:tr>
              <a:tr h="232187">
                <a:tc>
                  <a:txBody>
                    <a:bodyPr/>
                    <a:lstStyle/>
                    <a:p>
                      <a:pPr algn="l" rtl="0" fontAlgn="ctr"/>
                      <a:r>
                        <a:rPr lang="en-ZA" sz="1050" b="1" i="0" u="none" strike="noStrike" dirty="0">
                          <a:solidFill>
                            <a:srgbClr val="000000"/>
                          </a:solidFill>
                          <a:effectLst/>
                          <a:latin typeface="Calibri" panose="020F0502020204030204" pitchFamily="34" charset="0"/>
                        </a:rPr>
                        <a:t>North West</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379 324</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22 460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401 784</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379 324</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398 364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3 420</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99</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1</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0394331"/>
                  </a:ext>
                </a:extLst>
              </a:tr>
              <a:tr h="202804">
                <a:tc>
                  <a:txBody>
                    <a:bodyPr/>
                    <a:lstStyle/>
                    <a:p>
                      <a:pPr algn="l" rtl="0" fontAlgn="ctr"/>
                      <a:r>
                        <a:rPr lang="en-ZA" sz="1050" b="1" i="0" u="none" strike="noStrike" dirty="0">
                          <a:solidFill>
                            <a:srgbClr val="000000"/>
                          </a:solidFill>
                          <a:effectLst/>
                          <a:latin typeface="Calibri" panose="020F0502020204030204" pitchFamily="34" charset="0"/>
                        </a:rPr>
                        <a:t>Western Cape</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484 638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5 196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489 834</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484 638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378 146</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200" b="0" i="0" u="none" strike="noStrike" dirty="0">
                          <a:solidFill>
                            <a:srgbClr val="000000"/>
                          </a:solidFill>
                          <a:effectLst/>
                          <a:latin typeface="Calibri" panose="020F0502020204030204" pitchFamily="34" charset="0"/>
                        </a:rPr>
                        <a:t> 111 688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77</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panose="020F0502020204030204" pitchFamily="34" charset="0"/>
                        </a:rPr>
                        <a:t>23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7975541"/>
                  </a:ext>
                </a:extLst>
              </a:tr>
              <a:tr h="264877">
                <a:tc>
                  <a:txBody>
                    <a:bodyPr/>
                    <a:lstStyle/>
                    <a:p>
                      <a:pPr algn="l" rtl="0" fontAlgn="ctr"/>
                      <a:r>
                        <a:rPr lang="en-ZA" sz="1050" b="1" i="0" u="none" strike="noStrike" dirty="0">
                          <a:solidFill>
                            <a:srgbClr val="000000"/>
                          </a:solidFill>
                          <a:effectLst/>
                          <a:latin typeface="Calibri" panose="020F0502020204030204" pitchFamily="34" charset="0"/>
                        </a:rPr>
                        <a:t>Total</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4 121 089</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 298 242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GB" sz="1200" b="1" i="0" u="none" strike="noStrike" dirty="0">
                          <a:solidFill>
                            <a:srgbClr val="000000"/>
                          </a:solidFill>
                          <a:effectLst/>
                          <a:latin typeface="Calibri" panose="020F0502020204030204" pitchFamily="34" charset="0"/>
                        </a:rPr>
                        <a:t>-</a:t>
                      </a:r>
                      <a:endParaRPr lang="en-ZA" sz="1200" b="1" i="0" u="none" strike="noStrike" dirty="0">
                        <a:solidFill>
                          <a:srgbClr val="000000"/>
                        </a:solidFill>
                        <a:effectLst/>
                        <a:latin typeface="Calibri" panose="020F0502020204030204" pitchFamily="34" charset="0"/>
                      </a:endParaRP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4 419 331</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4 121 088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         </a:t>
                      </a:r>
                    </a:p>
                    <a:p>
                      <a:pPr algn="r" rtl="0" fontAlgn="ctr"/>
                      <a:r>
                        <a:rPr lang="en-ZA" sz="1200" b="1" i="0" u="none" strike="noStrike" dirty="0">
                          <a:solidFill>
                            <a:srgbClr val="000000"/>
                          </a:solidFill>
                          <a:effectLst/>
                          <a:latin typeface="Calibri" panose="020F0502020204030204" pitchFamily="34" charset="0"/>
                        </a:rPr>
                        <a:t>3 910 468 </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 508 863</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r>
                        <a:rPr lang="en-ZA" sz="1200" b="1" i="0" u="none" strike="noStrike" dirty="0">
                          <a:solidFill>
                            <a:srgbClr val="000000"/>
                          </a:solidFill>
                          <a:effectLst/>
                          <a:latin typeface="Calibri" panose="020F0502020204030204" pitchFamily="34" charset="0"/>
                        </a:rPr>
                        <a:t>88</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r>
                        <a:rPr lang="en-ZA" sz="1200" b="1" i="0" u="none" strike="noStrike" dirty="0">
                          <a:solidFill>
                            <a:srgbClr val="000000"/>
                          </a:solidFill>
                          <a:effectLst/>
                          <a:latin typeface="Calibri" panose="020F0502020204030204" pitchFamily="34" charset="0"/>
                        </a:rPr>
                        <a:t>12</a:t>
                      </a:r>
                    </a:p>
                  </a:txBody>
                  <a:tcPr marL="8068" marR="8068" marT="8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3215693"/>
                  </a:ext>
                </a:extLst>
              </a:tr>
            </a:tbl>
          </a:graphicData>
        </a:graphic>
      </p:graphicFrame>
    </p:spTree>
    <p:extLst>
      <p:ext uri="{BB962C8B-B14F-4D97-AF65-F5344CB8AC3E}">
        <p14:creationId xmlns:p14="http://schemas.microsoft.com/office/powerpoint/2010/main" val="105333955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1pPr>
            <a:lvl2pPr marL="417910" indent="-160735">
              <a:spcBef>
                <a:spcPct val="20000"/>
              </a:spcBef>
              <a:buFont typeface="Arial" panose="020B0604020202020204" pitchFamily="34" charset="0"/>
              <a:buChar char="–"/>
              <a:defRPr sz="1575">
                <a:solidFill>
                  <a:schemeClr val="tx1"/>
                </a:solidFill>
                <a:latin typeface="Arial" panose="020B0604020202020204" pitchFamily="34" charset="0"/>
                <a:ea typeface="MS PGothic" panose="020B0600070205080204" pitchFamily="34" charset="-128"/>
              </a:defRPr>
            </a:lvl2pPr>
            <a:lvl3pPr marL="642938" indent="-128588">
              <a:spcBef>
                <a:spcPct val="20000"/>
              </a:spcBef>
              <a:buFont typeface="Arial" panose="020B0604020202020204" pitchFamily="34" charset="0"/>
              <a:buChar char="•"/>
              <a:defRPr sz="1350">
                <a:solidFill>
                  <a:schemeClr val="tx1"/>
                </a:solidFill>
                <a:latin typeface="Arial" panose="020B0604020202020204" pitchFamily="34" charset="0"/>
                <a:ea typeface="MS PGothic" panose="020B0600070205080204" pitchFamily="34" charset="-128"/>
              </a:defRPr>
            </a:lvl3pPr>
            <a:lvl4pPr marL="900113"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4pPr>
            <a:lvl5pPr marL="1157288"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5pPr>
            <a:lvl6pPr marL="141446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6pPr>
            <a:lvl7pPr marL="167163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7pPr>
            <a:lvl8pPr marL="192881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8pPr>
            <a:lvl9pPr marL="218598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9pPr>
          </a:lstStyle>
          <a:p>
            <a:pPr marL="0" marR="0" lvl="0" indent="0" algn="r" defTabSz="257175" rtl="0" eaLnBrk="1" fontAlgn="base" latinLnBrk="0" hangingPunct="1">
              <a:lnSpc>
                <a:spcPct val="100000"/>
              </a:lnSpc>
              <a:spcBef>
                <a:spcPct val="0"/>
              </a:spcBef>
              <a:spcAft>
                <a:spcPct val="0"/>
              </a:spcAft>
              <a:buClrTx/>
              <a:buSzTx/>
              <a:buFont typeface="Arial" panose="020B0604020202020204" pitchFamily="34" charset="0"/>
              <a:buNone/>
              <a:tabLst/>
              <a:defRPr/>
            </a:pPr>
            <a:fld id="{F2091E6A-1F47-43A9-9C33-6D13087527FC}" type="slidenum">
              <a:rPr kumimoji="0" lang="en-US" altLang="en-US" sz="45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257175" rtl="0" eaLnBrk="1" fontAlgn="base" latinLnBrk="0" hangingPunct="1">
                <a:lnSpc>
                  <a:spcPct val="100000"/>
                </a:lnSpc>
                <a:spcBef>
                  <a:spcPct val="0"/>
                </a:spcBef>
                <a:spcAft>
                  <a:spcPct val="0"/>
                </a:spcAft>
                <a:buClrTx/>
                <a:buSzTx/>
                <a:buFont typeface="Arial" panose="020B0604020202020204" pitchFamily="34" charset="0"/>
                <a:buNone/>
                <a:tabLst/>
                <a:defRPr/>
              </a:pPr>
              <a:t>35</a:t>
            </a:fld>
            <a:endParaRPr kumimoji="0" lang="en-US" altLang="en-US" sz="45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1pPr>
            <a:lvl2pPr marL="417910" indent="-160735">
              <a:spcBef>
                <a:spcPct val="20000"/>
              </a:spcBef>
              <a:buFont typeface="Arial" panose="020B0604020202020204" pitchFamily="34" charset="0"/>
              <a:buChar char="–"/>
              <a:defRPr sz="1575">
                <a:solidFill>
                  <a:schemeClr val="tx1"/>
                </a:solidFill>
                <a:latin typeface="Arial" panose="020B0604020202020204" pitchFamily="34" charset="0"/>
                <a:ea typeface="MS PGothic" panose="020B0600070205080204" pitchFamily="34" charset="-128"/>
              </a:defRPr>
            </a:lvl2pPr>
            <a:lvl3pPr marL="642938" indent="-128588">
              <a:spcBef>
                <a:spcPct val="20000"/>
              </a:spcBef>
              <a:buFont typeface="Arial" panose="020B0604020202020204" pitchFamily="34" charset="0"/>
              <a:buChar char="•"/>
              <a:defRPr sz="1350">
                <a:solidFill>
                  <a:schemeClr val="tx1"/>
                </a:solidFill>
                <a:latin typeface="Arial" panose="020B0604020202020204" pitchFamily="34" charset="0"/>
                <a:ea typeface="MS PGothic" panose="020B0600070205080204" pitchFamily="34" charset="-128"/>
              </a:defRPr>
            </a:lvl3pPr>
            <a:lvl4pPr marL="900113"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4pPr>
            <a:lvl5pPr marL="1157288" indent="-128588">
              <a:spcBef>
                <a:spcPct val="20000"/>
              </a:spcBef>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5pPr>
            <a:lvl6pPr marL="141446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6pPr>
            <a:lvl7pPr marL="167163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7pPr>
            <a:lvl8pPr marL="1928813"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8pPr>
            <a:lvl9pPr marL="2185988" indent="-128588" defTabSz="257175" eaLnBrk="0" fontAlgn="base" hangingPunct="0">
              <a:spcBef>
                <a:spcPct val="20000"/>
              </a:spcBef>
              <a:spcAft>
                <a:spcPct val="0"/>
              </a:spcAft>
              <a:buFont typeface="Arial" panose="020B0604020202020204" pitchFamily="34" charset="0"/>
              <a:buChar char="»"/>
              <a:defRPr sz="1125">
                <a:solidFill>
                  <a:schemeClr val="tx1"/>
                </a:solidFill>
                <a:latin typeface="Arial" panose="020B0604020202020204" pitchFamily="34" charset="0"/>
                <a:ea typeface="MS PGothic" panose="020B0600070205080204" pitchFamily="34" charset="-128"/>
              </a:defRPr>
            </a:lvl9pPr>
          </a:lstStyle>
          <a:p>
            <a:pPr marL="0" marR="0" lvl="0" indent="0" algn="l" defTabSz="257175" rtl="0" eaLnBrk="1" fontAlgn="base" latinLnBrk="0" hangingPunct="1">
              <a:lnSpc>
                <a:spcPct val="100000"/>
              </a:lnSpc>
              <a:spcBef>
                <a:spcPct val="0"/>
              </a:spcBef>
              <a:spcAft>
                <a:spcPct val="0"/>
              </a:spcAft>
              <a:buClrTx/>
              <a:buSzTx/>
              <a:buFont typeface="Arial" panose="020B0604020202020204" pitchFamily="34" charset="0"/>
              <a:buNone/>
              <a:tabLst/>
              <a:defRPr/>
            </a:pPr>
            <a:fld id="{25B7282A-26CC-4BB3-974C-9C9556635585}" type="datetime1">
              <a:rPr kumimoji="0" lang="en-US" altLang="en-US" sz="45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257175" rtl="0" eaLnBrk="1" fontAlgn="base" latinLnBrk="0" hangingPunct="1">
                <a:lnSpc>
                  <a:spcPct val="100000"/>
                </a:lnSpc>
                <a:spcBef>
                  <a:spcPct val="0"/>
                </a:spcBef>
                <a:spcAft>
                  <a:spcPct val="0"/>
                </a:spcAft>
                <a:buClrTx/>
                <a:buSzTx/>
                <a:buFont typeface="Arial" panose="020B0604020202020204" pitchFamily="34" charset="0"/>
                <a:buNone/>
                <a:tabLst/>
                <a:defRPr/>
              </a:pPr>
              <a:t>5/27/2023</a:t>
            </a:fld>
            <a:endParaRPr kumimoji="0" lang="en-US" altLang="en-US" sz="45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Title 1"/>
          <p:cNvSpPr>
            <a:spLocks noGrp="1"/>
          </p:cNvSpPr>
          <p:nvPr>
            <p:ph type="title"/>
          </p:nvPr>
        </p:nvSpPr>
        <p:spPr>
          <a:xfrm>
            <a:off x="251520" y="0"/>
            <a:ext cx="8784975" cy="808836"/>
          </a:xfrm>
          <a:gradFill rotWithShape="1">
            <a:gsLst>
              <a:gs pos="0">
                <a:srgbClr val="216331"/>
              </a:gs>
              <a:gs pos="100000">
                <a:srgbClr val="307C5B"/>
              </a:gs>
            </a:gsLst>
            <a:lin ang="0" scaled="1"/>
          </a:gradFill>
          <a:ln>
            <a:solidFill>
              <a:srgbClr val="307C5B"/>
            </a:solidFill>
            <a:miter lim="800000"/>
            <a:headEnd/>
            <a:tailEnd/>
          </a:ln>
        </p:spPr>
        <p:txBody>
          <a:bodyPr vert="horz" wrap="square" lIns="68580" tIns="34290" rIns="68580" bIns="34290" numCol="1" anchor="ctr" anchorCtr="0" compatLnSpc="1">
            <a:prstTxWarp prst="textNoShape">
              <a:avLst/>
            </a:prstTxWarp>
          </a:bodyPr>
          <a:lstStyle/>
          <a:p>
            <a:pPr defTabSz="514350" fontAlgn="auto">
              <a:spcBef>
                <a:spcPts val="0"/>
              </a:spcBef>
              <a:spcAft>
                <a:spcPts val="0"/>
              </a:spcAft>
            </a:pPr>
            <a:br>
              <a:rPr lang="en-US" sz="1800" b="1" kern="0" dirty="0">
                <a:solidFill>
                  <a:schemeClr val="bg2"/>
                </a:solidFill>
                <a:latin typeface="Calibri"/>
              </a:rPr>
            </a:br>
            <a:r>
              <a:rPr lang="en-US" sz="2400" b="1" kern="0" dirty="0">
                <a:solidFill>
                  <a:schemeClr val="bg2"/>
                </a:solidFill>
                <a:latin typeface="Calibri"/>
              </a:rPr>
              <a:t>Provincial Emergency Housing Grant – Expenditure as at 31 March 2023  </a:t>
            </a:r>
            <a:br>
              <a:rPr lang="en-US" sz="1800" b="1" kern="0" dirty="0">
                <a:solidFill>
                  <a:schemeClr val="bg2"/>
                </a:solidFill>
                <a:latin typeface="Calibri"/>
              </a:rPr>
            </a:br>
            <a:endParaRPr lang="en-ZA" sz="1800" b="1" kern="0" dirty="0">
              <a:solidFill>
                <a:schemeClr val="bg2"/>
              </a:solidFill>
              <a:latin typeface="Calibri"/>
            </a:endParaRPr>
          </a:p>
        </p:txBody>
      </p:sp>
      <p:sp>
        <p:nvSpPr>
          <p:cNvPr id="7" name="Rectangle 6"/>
          <p:cNvSpPr/>
          <p:nvPr/>
        </p:nvSpPr>
        <p:spPr>
          <a:xfrm>
            <a:off x="300444" y="4941168"/>
            <a:ext cx="8736051" cy="1107996"/>
          </a:xfrm>
          <a:prstGeom prst="rect">
            <a:avLst/>
          </a:prstGeom>
        </p:spPr>
        <p:txBody>
          <a:bodyPr wrap="square">
            <a:spAutoFit/>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As at 31 March 2023: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a:p>
            <a:pPr marL="171450" marR="0" lvl="0" indent="-171450" algn="just" defTabSz="457200" rtl="0" eaLnBrk="1" fontAlgn="ctr" latinLnBrk="0" hangingPunct="1">
              <a:lnSpc>
                <a:spcPct val="100000"/>
              </a:lnSpc>
              <a:spcBef>
                <a:spcPts val="0"/>
              </a:spcBef>
              <a:spcAft>
                <a:spcPts val="0"/>
              </a:spcAft>
              <a:buClrTx/>
              <a:buSzTx/>
              <a:buFont typeface="Arial" pitchFamily="34" charset="0"/>
              <a:buChar char="•"/>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KZN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spent R 318.3 million</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representing 93% of transferred funds.</a:t>
            </a:r>
          </a:p>
          <a:p>
            <a:pPr marL="171450" marR="0" lvl="0" indent="-171450" algn="just" defTabSz="457200" rtl="0" eaLnBrk="1" fontAlgn="ctr" latinLnBrk="0" hangingPunct="1">
              <a:lnSpc>
                <a:spcPct val="100000"/>
              </a:lnSpc>
              <a:spcBef>
                <a:spcPts val="0"/>
              </a:spcBef>
              <a:spcAft>
                <a:spcPts val="0"/>
              </a:spcAft>
              <a:buClrTx/>
              <a:buSzTx/>
              <a:buFont typeface="Arial" pitchFamily="34" charset="0"/>
              <a:buChar char="•"/>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MP</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spent R20.2 million of the approved rollover, which represent 100% of transferred funds. </a:t>
            </a:r>
          </a:p>
          <a:p>
            <a:pPr marL="171450" marR="0" lvl="0" indent="-171450" algn="just" defTabSz="457200" rtl="0" eaLnBrk="1" fontAlgn="ctr" latinLnBrk="0" hangingPunct="1">
              <a:lnSpc>
                <a:spcPct val="100000"/>
              </a:lnSpc>
              <a:spcBef>
                <a:spcPts val="0"/>
              </a:spcBef>
              <a:spcAft>
                <a:spcPts val="0"/>
              </a:spcAft>
              <a:buClrTx/>
              <a:buSzTx/>
              <a:buFont typeface="Arial" pitchFamily="34" charset="0"/>
              <a:buChar char="•"/>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EC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spent R67.2  million, which represent 80% of transferred funds. </a:t>
            </a: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a:p>
            <a:pPr marL="171450" marR="0" lvl="0" indent="-171450" algn="just" defTabSz="457200" rtl="0" eaLnBrk="1" fontAlgn="ctr"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The aggregate expenditure is R405.8  million, which is 91% of total transferred funds. </a:t>
            </a:r>
          </a:p>
          <a:p>
            <a:pPr marL="171450" marR="0" lvl="0" indent="-171450" algn="just" defTabSz="457200" rtl="0" eaLnBrk="1" fontAlgn="ctr" latinLnBrk="0" hangingPunct="1">
              <a:lnSpc>
                <a:spcPct val="100000"/>
              </a:lnSpc>
              <a:spcBef>
                <a:spcPts val="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graphicFrame>
        <p:nvGraphicFramePr>
          <p:cNvPr id="3" name="Table 2">
            <a:extLst>
              <a:ext uri="{FF2B5EF4-FFF2-40B4-BE49-F238E27FC236}">
                <a16:creationId xmlns:a16="http://schemas.microsoft.com/office/drawing/2014/main" id="{259395A6-2941-1521-BB1F-716B20D26D93}"/>
              </a:ext>
            </a:extLst>
          </p:cNvPr>
          <p:cNvGraphicFramePr>
            <a:graphicFrameLocks noGrp="1"/>
          </p:cNvGraphicFramePr>
          <p:nvPr/>
        </p:nvGraphicFramePr>
        <p:xfrm>
          <a:off x="251518" y="868557"/>
          <a:ext cx="8784975" cy="4027183"/>
        </p:xfrm>
        <a:graphic>
          <a:graphicData uri="http://schemas.openxmlformats.org/drawingml/2006/table">
            <a:tbl>
              <a:tblPr/>
              <a:tblGrid>
                <a:gridCol w="788071">
                  <a:extLst>
                    <a:ext uri="{9D8B030D-6E8A-4147-A177-3AD203B41FA5}">
                      <a16:colId xmlns:a16="http://schemas.microsoft.com/office/drawing/2014/main" val="1050733936"/>
                    </a:ext>
                  </a:extLst>
                </a:gridCol>
                <a:gridCol w="616311">
                  <a:extLst>
                    <a:ext uri="{9D8B030D-6E8A-4147-A177-3AD203B41FA5}">
                      <a16:colId xmlns:a16="http://schemas.microsoft.com/office/drawing/2014/main" val="368354815"/>
                    </a:ext>
                  </a:extLst>
                </a:gridCol>
                <a:gridCol w="616311">
                  <a:extLst>
                    <a:ext uri="{9D8B030D-6E8A-4147-A177-3AD203B41FA5}">
                      <a16:colId xmlns:a16="http://schemas.microsoft.com/office/drawing/2014/main" val="824789812"/>
                    </a:ext>
                  </a:extLst>
                </a:gridCol>
                <a:gridCol w="616311">
                  <a:extLst>
                    <a:ext uri="{9D8B030D-6E8A-4147-A177-3AD203B41FA5}">
                      <a16:colId xmlns:a16="http://schemas.microsoft.com/office/drawing/2014/main" val="1009520122"/>
                    </a:ext>
                  </a:extLst>
                </a:gridCol>
                <a:gridCol w="616311">
                  <a:extLst>
                    <a:ext uri="{9D8B030D-6E8A-4147-A177-3AD203B41FA5}">
                      <a16:colId xmlns:a16="http://schemas.microsoft.com/office/drawing/2014/main" val="1623640744"/>
                    </a:ext>
                  </a:extLst>
                </a:gridCol>
                <a:gridCol w="616311">
                  <a:extLst>
                    <a:ext uri="{9D8B030D-6E8A-4147-A177-3AD203B41FA5}">
                      <a16:colId xmlns:a16="http://schemas.microsoft.com/office/drawing/2014/main" val="1801766263"/>
                    </a:ext>
                  </a:extLst>
                </a:gridCol>
                <a:gridCol w="656726">
                  <a:extLst>
                    <a:ext uri="{9D8B030D-6E8A-4147-A177-3AD203B41FA5}">
                      <a16:colId xmlns:a16="http://schemas.microsoft.com/office/drawing/2014/main" val="2762666585"/>
                    </a:ext>
                  </a:extLst>
                </a:gridCol>
                <a:gridCol w="788543">
                  <a:extLst>
                    <a:ext uri="{9D8B030D-6E8A-4147-A177-3AD203B41FA5}">
                      <a16:colId xmlns:a16="http://schemas.microsoft.com/office/drawing/2014/main" val="3505322376"/>
                    </a:ext>
                  </a:extLst>
                </a:gridCol>
                <a:gridCol w="618369">
                  <a:extLst>
                    <a:ext uri="{9D8B030D-6E8A-4147-A177-3AD203B41FA5}">
                      <a16:colId xmlns:a16="http://schemas.microsoft.com/office/drawing/2014/main" val="906019139"/>
                    </a:ext>
                  </a:extLst>
                </a:gridCol>
                <a:gridCol w="747658">
                  <a:extLst>
                    <a:ext uri="{9D8B030D-6E8A-4147-A177-3AD203B41FA5}">
                      <a16:colId xmlns:a16="http://schemas.microsoft.com/office/drawing/2014/main" val="2500592459"/>
                    </a:ext>
                  </a:extLst>
                </a:gridCol>
                <a:gridCol w="737555">
                  <a:extLst>
                    <a:ext uri="{9D8B030D-6E8A-4147-A177-3AD203B41FA5}">
                      <a16:colId xmlns:a16="http://schemas.microsoft.com/office/drawing/2014/main" val="2190791070"/>
                    </a:ext>
                  </a:extLst>
                </a:gridCol>
                <a:gridCol w="737555">
                  <a:extLst>
                    <a:ext uri="{9D8B030D-6E8A-4147-A177-3AD203B41FA5}">
                      <a16:colId xmlns:a16="http://schemas.microsoft.com/office/drawing/2014/main" val="1243094372"/>
                    </a:ext>
                  </a:extLst>
                </a:gridCol>
                <a:gridCol w="628943">
                  <a:extLst>
                    <a:ext uri="{9D8B030D-6E8A-4147-A177-3AD203B41FA5}">
                      <a16:colId xmlns:a16="http://schemas.microsoft.com/office/drawing/2014/main" val="1079959696"/>
                    </a:ext>
                  </a:extLst>
                </a:gridCol>
              </a:tblGrid>
              <a:tr h="176063">
                <a:tc rowSpan="3">
                  <a:txBody>
                    <a:bodyPr/>
                    <a:lstStyle/>
                    <a:p>
                      <a:pPr algn="l" rtl="0" fontAlgn="t"/>
                      <a:r>
                        <a:rPr lang="en-ZA" sz="1100" b="1" i="0" u="none" strike="noStrike" dirty="0">
                          <a:solidFill>
                            <a:srgbClr val="000000"/>
                          </a:solidFill>
                          <a:effectLst/>
                          <a:latin typeface="Calibri" panose="020F0502020204030204" pitchFamily="34" charset="0"/>
                        </a:rPr>
                        <a:t>Provincial Emergency Housing Grant (2022/2023</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12">
                  <a:txBody>
                    <a:bodyPr/>
                    <a:lstStyle/>
                    <a:p>
                      <a:pPr algn="ctr" rtl="0" fontAlgn="t"/>
                      <a:r>
                        <a:rPr lang="en-ZA" sz="1100" b="1" i="0" u="none" strike="noStrike" dirty="0">
                          <a:solidFill>
                            <a:srgbClr val="000000"/>
                          </a:solidFill>
                          <a:effectLst/>
                          <a:latin typeface="Calibri" panose="020F0502020204030204" pitchFamily="34" charset="0"/>
                        </a:rPr>
                        <a:t>PEHG 22/23:  (01 April 2022 – 31 March 2023)</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37217863"/>
                  </a:ext>
                </a:extLst>
              </a:tr>
              <a:tr h="960393">
                <a:tc vMerge="1">
                  <a:txBody>
                    <a:bodyPr/>
                    <a:lstStyle/>
                    <a:p>
                      <a:endParaRPr lang="en-ZA"/>
                    </a:p>
                  </a:txBody>
                  <a:tcPr/>
                </a:tc>
                <a:tc>
                  <a:txBody>
                    <a:bodyPr/>
                    <a:lstStyle/>
                    <a:p>
                      <a:pPr algn="ctr" rtl="0" fontAlgn="t"/>
                      <a:r>
                        <a:rPr lang="en-ZA" sz="1100" b="1" i="0" u="none" strike="noStrike" dirty="0">
                          <a:solidFill>
                            <a:srgbClr val="000000"/>
                          </a:solidFill>
                          <a:effectLst/>
                          <a:latin typeface="Calibri" panose="020F0502020204030204" pitchFamily="34" charset="0"/>
                        </a:rPr>
                        <a:t>2022/23    voted funds</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t"/>
                      <a:r>
                        <a:rPr lang="en-ZA" sz="1100" b="1" i="0" u="none" strike="noStrike" dirty="0">
                          <a:solidFill>
                            <a:srgbClr val="000000"/>
                          </a:solidFill>
                          <a:effectLst/>
                          <a:latin typeface="Calibri" panose="020F0502020204030204" pitchFamily="34" charset="0"/>
                        </a:rPr>
                        <a:t>Approved Rollover</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t"/>
                      <a:r>
                        <a:rPr lang="en-ZA" sz="1100" b="1" i="0" u="none" strike="noStrike" dirty="0">
                          <a:solidFill>
                            <a:srgbClr val="000000"/>
                          </a:solidFill>
                          <a:effectLst/>
                          <a:latin typeface="Calibri" panose="020F0502020204030204" pitchFamily="34" charset="0"/>
                        </a:rPr>
                        <a:t>Adjustment- </a:t>
                      </a:r>
                    </a:p>
                    <a:p>
                      <a:pPr algn="ctr" rtl="0" fontAlgn="t"/>
                      <a:r>
                        <a:rPr lang="en-ZA" sz="1100" b="1" i="0" u="none" strike="noStrike" dirty="0">
                          <a:solidFill>
                            <a:srgbClr val="000000"/>
                          </a:solidFill>
                          <a:effectLst/>
                          <a:latin typeface="Calibri" panose="020F0502020204030204" pitchFamily="34" charset="0"/>
                        </a:rPr>
                        <a:t>Converted &amp;  Additional Funds</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t"/>
                      <a:r>
                        <a:rPr lang="en-ZA" sz="1100" b="1" i="0" u="none" strike="noStrike" dirty="0">
                          <a:solidFill>
                            <a:srgbClr val="000000"/>
                          </a:solidFill>
                          <a:effectLst/>
                          <a:latin typeface="Calibri" panose="020F0502020204030204" pitchFamily="34" charset="0"/>
                        </a:rPr>
                        <a:t>Total Available to date</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Approved Funds to Provinces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Transfers to Provinces in current year</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Cumulative transfer to Province incl . Rollover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Spent by Provinces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t"/>
                      <a:r>
                        <a:rPr lang="en-ZA" sz="1100" b="1" i="0" u="none" strike="noStrike" dirty="0">
                          <a:solidFill>
                            <a:srgbClr val="000000"/>
                          </a:solidFill>
                          <a:effectLst/>
                          <a:latin typeface="Calibri" panose="020F0502020204030204" pitchFamily="34" charset="0"/>
                        </a:rPr>
                        <a:t>Unspent of Cumulative Transfer to province incl. Rollover</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t"/>
                      <a:r>
                        <a:rPr lang="en-ZA" sz="1100" b="1" i="0" u="none" strike="noStrike" dirty="0">
                          <a:solidFill>
                            <a:srgbClr val="000000"/>
                          </a:solidFill>
                          <a:effectLst/>
                          <a:latin typeface="Calibri" panose="020F0502020204030204" pitchFamily="34" charset="0"/>
                        </a:rPr>
                        <a:t>Funds approved not yet transferred</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3">
                  <a:txBody>
                    <a:bodyPr/>
                    <a:lstStyle/>
                    <a:p>
                      <a:pPr algn="ctr" rtl="0" fontAlgn="t"/>
                      <a:r>
                        <a:rPr lang="en-ZA" sz="1100" b="1" i="0" u="none" strike="noStrike" dirty="0">
                          <a:solidFill>
                            <a:srgbClr val="000000"/>
                          </a:solidFill>
                          <a:effectLst/>
                          <a:latin typeface="Calibri" panose="020F0502020204030204" pitchFamily="34" charset="0"/>
                        </a:rPr>
                        <a:t>Spent as a % of cumulative  Transfer to province incl.Rollover</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rowSpan="3">
                  <a:txBody>
                    <a:bodyPr/>
                    <a:lstStyle/>
                    <a:p>
                      <a:pPr algn="ctr" rtl="0" fontAlgn="t"/>
                      <a:r>
                        <a:rPr lang="en-ZA" sz="1100" b="1" i="0" u="none" strike="noStrike" dirty="0">
                          <a:solidFill>
                            <a:srgbClr val="000000"/>
                          </a:solidFill>
                          <a:effectLst/>
                          <a:latin typeface="Calibri" panose="020F0502020204030204" pitchFamily="34" charset="0"/>
                        </a:rPr>
                        <a:t>Spent as a % of Approved Funds to provinces</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387730663"/>
                  </a:ext>
                </a:extLst>
              </a:tr>
              <a:tr h="176063">
                <a:tc vMerge="1">
                  <a:txBody>
                    <a:bodyPr/>
                    <a:lstStyle/>
                    <a:p>
                      <a:endParaRPr lang="en-ZA"/>
                    </a:p>
                  </a:txBody>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t"/>
                      <a:r>
                        <a:rPr lang="en-ZA" sz="1100" b="1" i="0" u="none" strike="noStrike" dirty="0">
                          <a:solidFill>
                            <a:srgbClr val="000000"/>
                          </a:solidFill>
                          <a:effectLst/>
                          <a:latin typeface="Calibri" panose="020F0502020204030204" pitchFamily="34" charset="0"/>
                        </a:rPr>
                        <a:t>R'000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577693173"/>
                  </a:ext>
                </a:extLst>
              </a:tr>
              <a:tr h="176063">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429479928"/>
                  </a:ext>
                </a:extLst>
              </a:tr>
              <a:tr h="176063">
                <a:tc>
                  <a:txBody>
                    <a:bodyPr/>
                    <a:lstStyle/>
                    <a:p>
                      <a:pPr algn="l" rtl="0" fontAlgn="t"/>
                      <a:r>
                        <a:rPr lang="en-ZA" sz="1100" b="1" i="0" u="none" strike="noStrike" dirty="0">
                          <a:solidFill>
                            <a:srgbClr val="000000"/>
                          </a:solidFill>
                          <a:effectLst/>
                          <a:latin typeface="Calibri" panose="020F0502020204030204" pitchFamily="34" charset="0"/>
                        </a:rPr>
                        <a:t>Provinces</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rtl="0" fontAlgn="t"/>
                      <a:r>
                        <a:rPr lang="en-ZA" sz="1100" b="1" i="0" u="none" strike="noStrike" dirty="0">
                          <a:solidFill>
                            <a:srgbClr val="000000"/>
                          </a:solidFill>
                          <a:effectLst/>
                          <a:latin typeface="Calibri" panose="020F0502020204030204" pitchFamily="34" charset="0"/>
                        </a:rPr>
                        <a:t>   325 764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470 000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795 764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1"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010684"/>
                  </a:ext>
                </a:extLst>
              </a:tr>
              <a:tr h="176063">
                <a:tc>
                  <a:txBody>
                    <a:bodyPr/>
                    <a:lstStyle/>
                    <a:p>
                      <a:pPr algn="l" rtl="0" fontAlgn="t"/>
                      <a:r>
                        <a:rPr lang="en-ZA" sz="1100" b="1" i="0" u="none" strike="noStrike" dirty="0">
                          <a:solidFill>
                            <a:srgbClr val="000000"/>
                          </a:solidFill>
                          <a:effectLst/>
                          <a:latin typeface="Calibri" panose="020F0502020204030204" pitchFamily="34" charset="0"/>
                        </a:rPr>
                        <a:t>Eastern Cape</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84 109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84 109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84 109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67 248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16 861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80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80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447805"/>
                  </a:ext>
                </a:extLst>
              </a:tr>
              <a:tr h="176063">
                <a:tc>
                  <a:txBody>
                    <a:bodyPr/>
                    <a:lstStyle/>
                    <a:p>
                      <a:pPr algn="l" rtl="0" fontAlgn="t"/>
                      <a:r>
                        <a:rPr lang="en-ZA" sz="1100" b="1" i="0" u="none" strike="noStrike" dirty="0">
                          <a:solidFill>
                            <a:srgbClr val="000000"/>
                          </a:solidFill>
                          <a:effectLst/>
                          <a:latin typeface="Calibri" panose="020F0502020204030204" pitchFamily="34" charset="0"/>
                        </a:rPr>
                        <a:t>Free State</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840210"/>
                  </a:ext>
                </a:extLst>
              </a:tr>
              <a:tr h="176063">
                <a:tc>
                  <a:txBody>
                    <a:bodyPr/>
                    <a:lstStyle/>
                    <a:p>
                      <a:pPr algn="l" rtl="0" fontAlgn="t"/>
                      <a:r>
                        <a:rPr lang="en-ZA" sz="1100" b="1" i="0" u="none" strike="noStrike" dirty="0">
                          <a:solidFill>
                            <a:srgbClr val="000000"/>
                          </a:solidFill>
                          <a:effectLst/>
                          <a:latin typeface="Calibri" panose="020F0502020204030204" pitchFamily="34" charset="0"/>
                        </a:rPr>
                        <a:t>Gauteng</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633144"/>
                  </a:ext>
                </a:extLst>
              </a:tr>
              <a:tr h="327651">
                <a:tc>
                  <a:txBody>
                    <a:bodyPr/>
                    <a:lstStyle/>
                    <a:p>
                      <a:pPr algn="l" rtl="0" fontAlgn="t"/>
                      <a:r>
                        <a:rPr lang="en-ZA" sz="1100" b="1" i="0" u="none" strike="noStrike" dirty="0">
                          <a:solidFill>
                            <a:srgbClr val="000000"/>
                          </a:solidFill>
                          <a:effectLst/>
                          <a:latin typeface="Calibri" panose="020F0502020204030204" pitchFamily="34" charset="0"/>
                        </a:rPr>
                        <a:t>KwaZulu Natal</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rtl="0" fontAlgn="t"/>
                      <a:r>
                        <a:rPr lang="en-ZA" sz="1100" b="0"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342 133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342 133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342 133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318 283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23 850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93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93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915549"/>
                  </a:ext>
                </a:extLst>
              </a:tr>
              <a:tr h="176063">
                <a:tc>
                  <a:txBody>
                    <a:bodyPr/>
                    <a:lstStyle/>
                    <a:p>
                      <a:pPr algn="l" rtl="0" fontAlgn="t"/>
                      <a:r>
                        <a:rPr lang="en-ZA" sz="1100" b="1" i="0" u="none" strike="noStrike" dirty="0">
                          <a:solidFill>
                            <a:srgbClr val="000000"/>
                          </a:solidFill>
                          <a:effectLst/>
                          <a:latin typeface="Calibri" panose="020F0502020204030204" pitchFamily="34" charset="0"/>
                        </a:rPr>
                        <a:t>Limpopo</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011896"/>
                  </a:ext>
                </a:extLst>
              </a:tr>
              <a:tr h="225305">
                <a:tc>
                  <a:txBody>
                    <a:bodyPr/>
                    <a:lstStyle/>
                    <a:p>
                      <a:pPr algn="l" rtl="0" fontAlgn="t"/>
                      <a:r>
                        <a:rPr lang="en-ZA" sz="1100" b="1" i="0" u="none" strike="noStrike" dirty="0">
                          <a:solidFill>
                            <a:srgbClr val="000000"/>
                          </a:solidFill>
                          <a:effectLst/>
                          <a:latin typeface="Calibri" panose="020F0502020204030204" pitchFamily="34" charset="0"/>
                        </a:rPr>
                        <a:t>Mpumalanga</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20 241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20 241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20 241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20 234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7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100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66065"/>
                  </a:ext>
                </a:extLst>
              </a:tr>
              <a:tr h="324802">
                <a:tc>
                  <a:txBody>
                    <a:bodyPr/>
                    <a:lstStyle/>
                    <a:p>
                      <a:pPr algn="l" rtl="0" fontAlgn="t"/>
                      <a:r>
                        <a:rPr lang="en-ZA" sz="1100" b="1" i="0" u="none" strike="noStrike" dirty="0">
                          <a:solidFill>
                            <a:srgbClr val="000000"/>
                          </a:solidFill>
                          <a:effectLst/>
                          <a:latin typeface="Calibri" panose="020F0502020204030204" pitchFamily="34" charset="0"/>
                        </a:rPr>
                        <a:t>Northern Cape</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545258"/>
                  </a:ext>
                </a:extLst>
              </a:tr>
              <a:tr h="176063">
                <a:tc>
                  <a:txBody>
                    <a:bodyPr/>
                    <a:lstStyle/>
                    <a:p>
                      <a:pPr algn="l" rtl="0" fontAlgn="t"/>
                      <a:r>
                        <a:rPr lang="en-ZA" sz="1100" b="1" i="0" u="none" strike="noStrike" dirty="0">
                          <a:solidFill>
                            <a:srgbClr val="000000"/>
                          </a:solidFill>
                          <a:effectLst/>
                          <a:latin typeface="Calibri" panose="020F0502020204030204" pitchFamily="34" charset="0"/>
                        </a:rPr>
                        <a:t>North West</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214017"/>
                  </a:ext>
                </a:extLst>
              </a:tr>
              <a:tr h="327651">
                <a:tc>
                  <a:txBody>
                    <a:bodyPr/>
                    <a:lstStyle/>
                    <a:p>
                      <a:pPr algn="l" rtl="0" fontAlgn="t"/>
                      <a:r>
                        <a:rPr lang="en-ZA" sz="1100" b="1" i="0" u="none" strike="noStrike" dirty="0">
                          <a:solidFill>
                            <a:srgbClr val="000000"/>
                          </a:solidFill>
                          <a:effectLst/>
                          <a:latin typeface="Calibri" panose="020F0502020204030204" pitchFamily="34" charset="0"/>
                        </a:rPr>
                        <a:t>Western Cape</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ZA" sz="1100" b="0"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56039"/>
                  </a:ext>
                </a:extLst>
              </a:tr>
              <a:tr h="176063">
                <a:tc>
                  <a:txBody>
                    <a:bodyPr/>
                    <a:lstStyle/>
                    <a:p>
                      <a:pPr algn="l" rtl="0" fontAlgn="t"/>
                      <a:r>
                        <a:rPr lang="en-ZA" sz="1100" b="1" i="0" u="none" strike="noStrike" dirty="0">
                          <a:solidFill>
                            <a:srgbClr val="000000"/>
                          </a:solidFill>
                          <a:effectLst/>
                          <a:latin typeface="Calibri" panose="020F0502020204030204" pitchFamily="34" charset="0"/>
                        </a:rPr>
                        <a:t>TOTAL</a:t>
                      </a:r>
                    </a:p>
                  </a:txBody>
                  <a:tcPr marL="7392" marR="7392" marT="73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rtl="0" fontAlgn="b"/>
                      <a:r>
                        <a:rPr lang="en-ZA" sz="1100" b="1" i="0" u="none" strike="noStrike" dirty="0">
                          <a:solidFill>
                            <a:srgbClr val="000000"/>
                          </a:solidFill>
                          <a:effectLst/>
                          <a:latin typeface="Calibri" panose="020F0502020204030204" pitchFamily="34" charset="0"/>
                        </a:rPr>
                        <a:t>  </a:t>
                      </a:r>
                    </a:p>
                  </a:txBody>
                  <a:tcPr marL="7392" marR="7392" marT="7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rtl="0" fontAlgn="t"/>
                      <a:r>
                        <a:rPr lang="en-ZA" sz="1100" b="1" i="0" u="none" strike="noStrike" dirty="0">
                          <a:solidFill>
                            <a:srgbClr val="000000"/>
                          </a:solidFill>
                          <a:effectLst/>
                          <a:latin typeface="Calibri" panose="020F0502020204030204" pitchFamily="34" charset="0"/>
                        </a:rPr>
                        <a:t>20 241</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rtl="0" fontAlgn="t"/>
                      <a:r>
                        <a:rPr lang="en-ZA" sz="1100" b="1" i="0" u="none" strike="noStrike" dirty="0">
                          <a:solidFill>
                            <a:srgbClr val="000000"/>
                          </a:solidFill>
                          <a:effectLst/>
                          <a:latin typeface="Calibri" panose="020F0502020204030204" pitchFamily="34" charset="0"/>
                        </a:rPr>
                        <a:t>470 000</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rtl="0" fontAlgn="t"/>
                      <a:r>
                        <a:rPr lang="en-ZA" sz="1100" b="1" i="0" u="none" strike="noStrike" dirty="0">
                          <a:solidFill>
                            <a:srgbClr val="000000"/>
                          </a:solidFill>
                          <a:effectLst/>
                          <a:latin typeface="Calibri" panose="020F0502020204030204" pitchFamily="34" charset="0"/>
                        </a:rPr>
                        <a:t>816 005</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t"/>
                      <a:r>
                        <a:rPr lang="en-ZA" sz="1100" b="1" i="0" u="none" strike="noStrike" dirty="0">
                          <a:solidFill>
                            <a:srgbClr val="000000"/>
                          </a:solidFill>
                          <a:effectLst/>
                          <a:latin typeface="Calibri" panose="020F0502020204030204" pitchFamily="34" charset="0"/>
                        </a:rPr>
                        <a:t>426 242</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t"/>
                      <a:r>
                        <a:rPr lang="en-ZA" sz="1100" b="1" i="0" u="none" strike="noStrike" dirty="0">
                          <a:solidFill>
                            <a:srgbClr val="000000"/>
                          </a:solidFill>
                          <a:effectLst/>
                          <a:latin typeface="Calibri" panose="020F0502020204030204" pitchFamily="34" charset="0"/>
                        </a:rPr>
                        <a:t>426 242</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t"/>
                      <a:r>
                        <a:rPr lang="en-ZA" sz="1100" b="1" i="0" u="none" strike="noStrike" dirty="0">
                          <a:solidFill>
                            <a:srgbClr val="000000"/>
                          </a:solidFill>
                          <a:effectLst/>
                          <a:latin typeface="Calibri" panose="020F0502020204030204" pitchFamily="34" charset="0"/>
                        </a:rPr>
                        <a:t>446 483</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t"/>
                      <a:r>
                        <a:rPr lang="en-ZA" sz="1100" b="1" i="0" u="none" strike="noStrike" dirty="0">
                          <a:solidFill>
                            <a:srgbClr val="000000"/>
                          </a:solidFill>
                          <a:effectLst/>
                          <a:latin typeface="Calibri" panose="020F0502020204030204" pitchFamily="34" charset="0"/>
                        </a:rPr>
                        <a:t>405 765</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t"/>
                      <a:r>
                        <a:rPr lang="en-ZA" sz="1100" b="1" i="0" u="none" strike="noStrike" dirty="0">
                          <a:solidFill>
                            <a:srgbClr val="000000"/>
                          </a:solidFill>
                          <a:effectLst/>
                          <a:latin typeface="Calibri" panose="020F0502020204030204" pitchFamily="34" charset="0"/>
                        </a:rPr>
                        <a:t>40 718</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r" rtl="0" fontAlgn="t"/>
                      <a:r>
                        <a:rPr lang="en-ZA" sz="1100" b="1" i="0" u="none" strike="noStrike" dirty="0">
                          <a:solidFill>
                            <a:srgbClr val="000000"/>
                          </a:solidFill>
                          <a:effectLst/>
                          <a:latin typeface="Calibri" panose="020F0502020204030204" pitchFamily="34" charset="0"/>
                        </a:rPr>
                        <a:t>                 -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r" rtl="0" fontAlgn="t"/>
                      <a:r>
                        <a:rPr lang="en-ZA" sz="1100" b="1" i="0" u="none" strike="noStrike" dirty="0">
                          <a:solidFill>
                            <a:srgbClr val="000000"/>
                          </a:solidFill>
                          <a:effectLst/>
                          <a:latin typeface="Calibri" panose="020F0502020204030204" pitchFamily="34" charset="0"/>
                        </a:rPr>
                        <a:t>                  91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rtl="0" fontAlgn="t"/>
                      <a:r>
                        <a:rPr lang="en-ZA" sz="1100" b="1" i="0" u="none" strike="noStrike" dirty="0">
                          <a:solidFill>
                            <a:srgbClr val="000000"/>
                          </a:solidFill>
                          <a:effectLst/>
                          <a:latin typeface="Calibri" panose="020F0502020204030204" pitchFamily="34" charset="0"/>
                        </a:rPr>
                        <a:t>              95 </a:t>
                      </a:r>
                    </a:p>
                  </a:txBody>
                  <a:tcPr marL="7392" marR="7392" marT="7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37030968"/>
                  </a:ext>
                </a:extLst>
              </a:tr>
            </a:tbl>
          </a:graphicData>
        </a:graphic>
      </p:graphicFrame>
    </p:spTree>
    <p:extLst>
      <p:ext uri="{BB962C8B-B14F-4D97-AF65-F5344CB8AC3E}">
        <p14:creationId xmlns:p14="http://schemas.microsoft.com/office/powerpoint/2010/main" val="155518247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108377"/>
            <a:ext cx="8064897" cy="872351"/>
          </a:xfrm>
          <a:solidFill>
            <a:srgbClr val="0082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2400" b="1" kern="0" dirty="0">
                <a:solidFill>
                  <a:srgbClr val="EEECE1"/>
                </a:solidFill>
                <a:latin typeface="Calibri"/>
                <a:ea typeface="ＭＳ Ｐゴシック" panose="020B0600070205080204" pitchFamily="34" charset="-128"/>
              </a:rPr>
              <a:t>Urban Settlements Development Grant (USDG) Expenditure as at 31 March 2023</a:t>
            </a:r>
            <a:endParaRPr lang="en-ZA" sz="2400" b="1" kern="0" dirty="0">
              <a:solidFill>
                <a:srgbClr val="FF0000"/>
              </a:solidFill>
              <a:latin typeface="Calibri"/>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a:xfrm>
            <a:off x="2123728" y="6124710"/>
            <a:ext cx="28956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USDG  Performance – 31 March 2023</a:t>
            </a:r>
            <a:endPar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02F28277-824C-FAA1-722F-AC97A31181A5}"/>
              </a:ext>
            </a:extLst>
          </p:cNvPr>
          <p:cNvGraphicFramePr>
            <a:graphicFrameLocks noGrp="1"/>
          </p:cNvGraphicFramePr>
          <p:nvPr/>
        </p:nvGraphicFramePr>
        <p:xfrm>
          <a:off x="323526" y="1124744"/>
          <a:ext cx="8064897" cy="4451679"/>
        </p:xfrm>
        <a:graphic>
          <a:graphicData uri="http://schemas.openxmlformats.org/drawingml/2006/table">
            <a:tbl>
              <a:tblPr/>
              <a:tblGrid>
                <a:gridCol w="1268740">
                  <a:extLst>
                    <a:ext uri="{9D8B030D-6E8A-4147-A177-3AD203B41FA5}">
                      <a16:colId xmlns:a16="http://schemas.microsoft.com/office/drawing/2014/main" val="2491015150"/>
                    </a:ext>
                  </a:extLst>
                </a:gridCol>
                <a:gridCol w="779866">
                  <a:extLst>
                    <a:ext uri="{9D8B030D-6E8A-4147-A177-3AD203B41FA5}">
                      <a16:colId xmlns:a16="http://schemas.microsoft.com/office/drawing/2014/main" val="3923008279"/>
                    </a:ext>
                  </a:extLst>
                </a:gridCol>
                <a:gridCol w="759498">
                  <a:extLst>
                    <a:ext uri="{9D8B030D-6E8A-4147-A177-3AD203B41FA5}">
                      <a16:colId xmlns:a16="http://schemas.microsoft.com/office/drawing/2014/main" val="4197618025"/>
                    </a:ext>
                  </a:extLst>
                </a:gridCol>
                <a:gridCol w="759498">
                  <a:extLst>
                    <a:ext uri="{9D8B030D-6E8A-4147-A177-3AD203B41FA5}">
                      <a16:colId xmlns:a16="http://schemas.microsoft.com/office/drawing/2014/main" val="832665574"/>
                    </a:ext>
                  </a:extLst>
                </a:gridCol>
                <a:gridCol w="759498">
                  <a:extLst>
                    <a:ext uri="{9D8B030D-6E8A-4147-A177-3AD203B41FA5}">
                      <a16:colId xmlns:a16="http://schemas.microsoft.com/office/drawing/2014/main" val="926820459"/>
                    </a:ext>
                  </a:extLst>
                </a:gridCol>
                <a:gridCol w="744948">
                  <a:extLst>
                    <a:ext uri="{9D8B030D-6E8A-4147-A177-3AD203B41FA5}">
                      <a16:colId xmlns:a16="http://schemas.microsoft.com/office/drawing/2014/main" val="2708584332"/>
                    </a:ext>
                  </a:extLst>
                </a:gridCol>
                <a:gridCol w="756588">
                  <a:extLst>
                    <a:ext uri="{9D8B030D-6E8A-4147-A177-3AD203B41FA5}">
                      <a16:colId xmlns:a16="http://schemas.microsoft.com/office/drawing/2014/main" val="1280197168"/>
                    </a:ext>
                  </a:extLst>
                </a:gridCol>
                <a:gridCol w="721668">
                  <a:extLst>
                    <a:ext uri="{9D8B030D-6E8A-4147-A177-3AD203B41FA5}">
                      <a16:colId xmlns:a16="http://schemas.microsoft.com/office/drawing/2014/main" val="3721225687"/>
                    </a:ext>
                  </a:extLst>
                </a:gridCol>
                <a:gridCol w="851124">
                  <a:extLst>
                    <a:ext uri="{9D8B030D-6E8A-4147-A177-3AD203B41FA5}">
                      <a16:colId xmlns:a16="http://schemas.microsoft.com/office/drawing/2014/main" val="1828657765"/>
                    </a:ext>
                  </a:extLst>
                </a:gridCol>
                <a:gridCol w="663469">
                  <a:extLst>
                    <a:ext uri="{9D8B030D-6E8A-4147-A177-3AD203B41FA5}">
                      <a16:colId xmlns:a16="http://schemas.microsoft.com/office/drawing/2014/main" val="3032225841"/>
                    </a:ext>
                  </a:extLst>
                </a:gridCol>
              </a:tblGrid>
              <a:tr h="370392">
                <a:tc rowSpan="3">
                  <a:txBody>
                    <a:bodyPr/>
                    <a:lstStyle/>
                    <a:p>
                      <a:pPr algn="ctr" fontAlgn="ctr"/>
                      <a:r>
                        <a:rPr lang="en-ZA" sz="1200" b="1" i="0" u="none" strike="noStrike" dirty="0">
                          <a:solidFill>
                            <a:srgbClr val="000000"/>
                          </a:solidFill>
                          <a:effectLst/>
                          <a:latin typeface="Calibri" panose="020F0502020204030204" pitchFamily="34" charset="0"/>
                        </a:rPr>
                        <a:t>METROS</a:t>
                      </a:r>
                    </a:p>
                  </a:txBody>
                  <a:tcPr marL="7202" marR="7202" marT="7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Voted Funds</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Rollover from 2021/22 financial year</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Stopping and Reallocation</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Total Available Funds </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Transferred Funds</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4">
                  <a:txBody>
                    <a:bodyPr/>
                    <a:lstStyle/>
                    <a:p>
                      <a:pPr algn="ctr" fontAlgn="b"/>
                      <a:r>
                        <a:rPr lang="en-ZA" sz="1100" b="1" i="0" u="none" strike="noStrike" dirty="0">
                          <a:solidFill>
                            <a:srgbClr val="000000"/>
                          </a:solidFill>
                          <a:effectLst/>
                          <a:latin typeface="Calibri" panose="020F0502020204030204" pitchFamily="34" charset="0"/>
                        </a:rPr>
                        <a:t>USDG EXPENDITURE (01 JULY 2022 - 31 MARCH 2023)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47076360"/>
                  </a:ext>
                </a:extLst>
              </a:tr>
              <a:tr h="95214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200" b="1" i="0" u="none" strike="noStrike" dirty="0">
                          <a:solidFill>
                            <a:srgbClr val="000000"/>
                          </a:solidFill>
                          <a:effectLst/>
                          <a:latin typeface="Calibri" panose="020F0502020204030204" pitchFamily="34" charset="0"/>
                        </a:rPr>
                        <a:t>Spent by Municipality</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A" sz="1200" b="1" i="0" u="none" strike="noStrike" dirty="0">
                          <a:solidFill>
                            <a:srgbClr val="000000"/>
                          </a:solidFill>
                          <a:effectLst/>
                          <a:latin typeface="Calibri" panose="020F0502020204030204" pitchFamily="34" charset="0"/>
                        </a:rPr>
                        <a:t>Unspent against Voted Funds</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Spent against Total Available  Funds</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ZA" sz="1200" b="1" i="0" u="none" strike="noStrike" dirty="0">
                          <a:solidFill>
                            <a:srgbClr val="000000"/>
                          </a:solidFill>
                          <a:effectLst/>
                          <a:latin typeface="Calibri" panose="020F0502020204030204" pitchFamily="34" charset="0"/>
                        </a:rPr>
                        <a:t>% Unspent  against Total Available  Funds</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106073"/>
                  </a:ext>
                </a:extLst>
              </a:tr>
              <a:tr h="471015">
                <a:tc vMerge="1">
                  <a:txBody>
                    <a:bodyPr/>
                    <a:lstStyle/>
                    <a:p>
                      <a:endParaRPr lang="en-ZA"/>
                    </a:p>
                  </a:txBody>
                  <a:tcPr/>
                </a:tc>
                <a:tc gridSpan="7">
                  <a:txBody>
                    <a:bodyPr/>
                    <a:lstStyle/>
                    <a:p>
                      <a:pPr algn="ctr" rtl="0" fontAlgn="ctr"/>
                      <a:r>
                        <a:rPr lang="en-ZA" sz="1200" b="0" i="0" u="none" strike="noStrike" dirty="0">
                          <a:solidFill>
                            <a:srgbClr val="000000"/>
                          </a:solidFill>
                          <a:effectLst/>
                          <a:latin typeface="Calibri" panose="020F0502020204030204" pitchFamily="34" charset="0"/>
                        </a:rPr>
                        <a:t>R'000</a:t>
                      </a:r>
                    </a:p>
                  </a:txBody>
                  <a:tcPr marL="7202" marR="7202" marT="7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66782839"/>
                  </a:ext>
                </a:extLst>
              </a:tr>
              <a:tr h="245625">
                <a:tc>
                  <a:txBody>
                    <a:bodyPr/>
                    <a:lstStyle/>
                    <a:p>
                      <a:pPr algn="l" rtl="0" fontAlgn="b"/>
                      <a:r>
                        <a:rPr lang="en-ZA" sz="1200" b="1" i="0" u="none" strike="noStrike" dirty="0">
                          <a:solidFill>
                            <a:srgbClr val="000000"/>
                          </a:solidFill>
                          <a:effectLst/>
                          <a:latin typeface="Calibri" panose="020F0502020204030204" pitchFamily="34" charset="0"/>
                        </a:rPr>
                        <a:t>Buffalo City</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496 166</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496 166</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496 166</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323 896</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172 270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65.3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        34.7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1888484"/>
                  </a:ext>
                </a:extLst>
              </a:tr>
              <a:tr h="499839">
                <a:tc>
                  <a:txBody>
                    <a:bodyPr/>
                    <a:lstStyle/>
                    <a:p>
                      <a:pPr algn="l" rtl="0" fontAlgn="b"/>
                      <a:r>
                        <a:rPr lang="en-ZA" sz="1200" b="1" i="0" u="none" strike="noStrike" dirty="0">
                          <a:solidFill>
                            <a:srgbClr val="000000"/>
                          </a:solidFill>
                          <a:effectLst/>
                          <a:latin typeface="Calibri" panose="020F0502020204030204" pitchFamily="34" charset="0"/>
                        </a:rPr>
                        <a:t>Nelson Mandela Bay </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588 945</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588 945</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588 945</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290 738</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298 207</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49.4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       50.6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657619"/>
                  </a:ext>
                </a:extLst>
              </a:tr>
              <a:tr h="245625">
                <a:tc>
                  <a:txBody>
                    <a:bodyPr/>
                    <a:lstStyle/>
                    <a:p>
                      <a:pPr algn="l" rtl="0" fontAlgn="b"/>
                      <a:r>
                        <a:rPr lang="en-ZA" sz="1200" b="1" i="0" u="none" strike="noStrike" dirty="0">
                          <a:solidFill>
                            <a:srgbClr val="000000"/>
                          </a:solidFill>
                          <a:effectLst/>
                          <a:latin typeface="Calibri" panose="020F0502020204030204" pitchFamily="34" charset="0"/>
                        </a:rPr>
                        <a:t>Mangaung</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491 760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125 900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617 660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491 760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210 781</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406 879</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34.1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       65.9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5427508"/>
                  </a:ext>
                </a:extLst>
              </a:tr>
              <a:tr h="245625">
                <a:tc>
                  <a:txBody>
                    <a:bodyPr/>
                    <a:lstStyle/>
                    <a:p>
                      <a:pPr algn="l" rtl="0" fontAlgn="b"/>
                      <a:r>
                        <a:rPr lang="en-ZA" sz="1200" b="1" i="0" u="none" strike="noStrike" dirty="0">
                          <a:solidFill>
                            <a:srgbClr val="000000"/>
                          </a:solidFill>
                          <a:effectLst/>
                          <a:latin typeface="Calibri" panose="020F0502020204030204" pitchFamily="34" charset="0"/>
                        </a:rPr>
                        <a:t>City of Ekurhuleni</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1 282 202</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-100 000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1 182 202</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1 182 202</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533 049</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649 153</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45.1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       54.9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1718647"/>
                  </a:ext>
                </a:extLst>
              </a:tr>
              <a:tr h="391984">
                <a:tc>
                  <a:txBody>
                    <a:bodyPr/>
                    <a:lstStyle/>
                    <a:p>
                      <a:pPr algn="l" rtl="0" fontAlgn="b"/>
                      <a:r>
                        <a:rPr lang="en-ZA" sz="1200" b="1" i="0" u="none" strike="noStrike" dirty="0">
                          <a:solidFill>
                            <a:srgbClr val="000000"/>
                          </a:solidFill>
                          <a:effectLst/>
                          <a:latin typeface="Calibri" panose="020F0502020204030204" pitchFamily="34" charset="0"/>
                        </a:rPr>
                        <a:t>City of Johannesburg</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1 204 509</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200 000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1 404 509</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1 404 509</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558 680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845 829</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39.8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        60.2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9575905"/>
                  </a:ext>
                </a:extLst>
              </a:tr>
              <a:tr h="245625">
                <a:tc>
                  <a:txBody>
                    <a:bodyPr/>
                    <a:lstStyle/>
                    <a:p>
                      <a:pPr algn="l" rtl="0" fontAlgn="b"/>
                      <a:r>
                        <a:rPr lang="en-ZA" sz="1200" b="1" i="0" u="none" strike="noStrike" dirty="0">
                          <a:solidFill>
                            <a:srgbClr val="000000"/>
                          </a:solidFill>
                          <a:effectLst/>
                          <a:latin typeface="Calibri" panose="020F0502020204030204" pitchFamily="34" charset="0"/>
                        </a:rPr>
                        <a:t>City of Tshwane</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1 044 111</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1 044 111</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a:solidFill>
                            <a:srgbClr val="000000"/>
                          </a:solidFill>
                          <a:effectLst/>
                          <a:latin typeface="Calibri" panose="020F0502020204030204" pitchFamily="34" charset="0"/>
                        </a:rPr>
                        <a:t>1 044 111</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430 401</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613 710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41.2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       58.8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5738128"/>
                  </a:ext>
                </a:extLst>
              </a:tr>
              <a:tr h="245625">
                <a:tc>
                  <a:txBody>
                    <a:bodyPr/>
                    <a:lstStyle/>
                    <a:p>
                      <a:pPr algn="l" rtl="0" fontAlgn="b"/>
                      <a:r>
                        <a:rPr lang="en-ZA" sz="1200" b="1" i="0" u="none" strike="noStrike" dirty="0">
                          <a:solidFill>
                            <a:srgbClr val="000000"/>
                          </a:solidFill>
                          <a:effectLst/>
                          <a:latin typeface="Calibri" panose="020F0502020204030204" pitchFamily="34" charset="0"/>
                        </a:rPr>
                        <a:t>eThekwini</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1 279 036</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-100 000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effectLst/>
                          <a:latin typeface="Calibri" panose="020F0502020204030204" pitchFamily="34" charset="0"/>
                        </a:rPr>
                        <a:t>1 179 036</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1 179 036</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779 601</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399 435</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66.1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       33.9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881317"/>
                  </a:ext>
                </a:extLst>
              </a:tr>
              <a:tr h="245625">
                <a:tc>
                  <a:txBody>
                    <a:bodyPr/>
                    <a:lstStyle/>
                    <a:p>
                      <a:pPr algn="l" rtl="0" fontAlgn="b"/>
                      <a:r>
                        <a:rPr lang="en-ZA" sz="1200" b="1" i="0" u="none" strike="noStrike" dirty="0">
                          <a:solidFill>
                            <a:srgbClr val="000000"/>
                          </a:solidFill>
                          <a:effectLst/>
                          <a:latin typeface="Calibri" panose="020F0502020204030204" pitchFamily="34" charset="0"/>
                        </a:rPr>
                        <a:t>City of Cape Town</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965 544</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965 544</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0" i="0" u="none" strike="noStrike" dirty="0">
                          <a:solidFill>
                            <a:srgbClr val="000000"/>
                          </a:solidFill>
                          <a:effectLst/>
                          <a:latin typeface="Calibri" panose="020F0502020204030204" pitchFamily="34" charset="0"/>
                        </a:rPr>
                        <a:t>965 544</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495 834</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469 710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51.4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panose="020F0502020204030204" pitchFamily="34" charset="0"/>
                        </a:rPr>
                        <a:t>       48.6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9459545"/>
                  </a:ext>
                </a:extLst>
              </a:tr>
              <a:tr h="292551">
                <a:tc>
                  <a:txBody>
                    <a:bodyPr/>
                    <a:lstStyle/>
                    <a:p>
                      <a:pPr algn="l" rtl="0" fontAlgn="b"/>
                      <a:r>
                        <a:rPr lang="en-ZA" sz="1200" b="1" i="0" u="none" strike="noStrike" dirty="0">
                          <a:solidFill>
                            <a:srgbClr val="000000"/>
                          </a:solidFill>
                          <a:effectLst/>
                          <a:latin typeface="Calibri" panose="020F0502020204030204" pitchFamily="34" charset="0"/>
                        </a:rPr>
                        <a:t>Total</a:t>
                      </a:r>
                    </a:p>
                  </a:txBody>
                  <a:tcPr marL="7202" marR="7202" marT="7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7 352 273</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125 900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200" b="0" i="0" u="none" strike="noStrike" dirty="0">
                          <a:solidFill>
                            <a:srgbClr val="000000"/>
                          </a:solidFill>
                          <a:effectLst/>
                          <a:latin typeface="Calibri" panose="020F0502020204030204" pitchFamily="34" charset="0"/>
                        </a:rPr>
                        <a:t>-</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7 478 173</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7 352 273</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3 622 980</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3 855 193</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48.4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0" fontAlgn="b"/>
                      <a:r>
                        <a:rPr lang="en-ZA" sz="1200" b="1" i="0" u="none" strike="noStrike" dirty="0">
                          <a:solidFill>
                            <a:srgbClr val="000000"/>
                          </a:solidFill>
                          <a:effectLst/>
                          <a:latin typeface="Calibri" panose="020F0502020204030204" pitchFamily="34" charset="0"/>
                        </a:rPr>
                        <a:t>       51.6 </a:t>
                      </a:r>
                    </a:p>
                  </a:txBody>
                  <a:tcPr marL="7202" marR="7202" marT="7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0660"/>
                  </a:ext>
                </a:extLst>
              </a:tr>
            </a:tbl>
          </a:graphicData>
        </a:graphic>
      </p:graphicFrame>
    </p:spTree>
    <p:extLst>
      <p:ext uri="{BB962C8B-B14F-4D97-AF65-F5344CB8AC3E}">
        <p14:creationId xmlns:p14="http://schemas.microsoft.com/office/powerpoint/2010/main" val="293709291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08377"/>
            <a:ext cx="8712966" cy="984953"/>
          </a:xfrm>
          <a:solidFill>
            <a:srgbClr val="0082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2400" b="1" kern="0" dirty="0">
                <a:solidFill>
                  <a:srgbClr val="EEECE1"/>
                </a:solidFill>
                <a:latin typeface="Calibri"/>
                <a:ea typeface="ＭＳ Ｐゴシック" panose="020B0600070205080204" pitchFamily="34" charset="-128"/>
              </a:rPr>
              <a:t>ISUPG (Metros) Consolidated Expenditure (per phase) as at 31 March 20</a:t>
            </a:r>
            <a:r>
              <a:rPr lang="en-ZA" sz="2000" b="1" kern="0" dirty="0">
                <a:solidFill>
                  <a:srgbClr val="EEECE1"/>
                </a:solidFill>
                <a:latin typeface="Calibri"/>
                <a:ea typeface="ＭＳ Ｐゴシック" panose="020B0600070205080204" pitchFamily="34" charset="-128"/>
              </a:rPr>
              <a:t>23 </a:t>
            </a:r>
            <a:endParaRPr lang="en-ZA" sz="2000" b="1" kern="0" dirty="0">
              <a:solidFill>
                <a:srgbClr val="FF0000"/>
              </a:solidFill>
              <a:latin typeface="Calibri"/>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a:xfrm>
            <a:off x="2123728" y="6124710"/>
            <a:ext cx="28956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ISUPG PERFORMANCE  AS AT 31 MARCH 2023</a:t>
            </a:r>
          </a:p>
        </p:txBody>
      </p:sp>
      <p:sp>
        <p:nvSpPr>
          <p:cNvPr id="8" name="Content Placeholder 3"/>
          <p:cNvSpPr txBox="1">
            <a:spLocks/>
          </p:cNvSpPr>
          <p:nvPr/>
        </p:nvSpPr>
        <p:spPr bwMode="auto">
          <a:xfrm>
            <a:off x="179513" y="3861048"/>
            <a:ext cx="8712965" cy="11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itchFamily="-108" charset="-128"/>
              <a:cs typeface="Calibri" panose="020F0502020204030204" pitchFamily="34" charset="0"/>
            </a:endParaRPr>
          </a:p>
        </p:txBody>
      </p:sp>
      <p:sp>
        <p:nvSpPr>
          <p:cNvPr id="10" name="Content Placeholder 3"/>
          <p:cNvSpPr txBox="1">
            <a:spLocks/>
          </p:cNvSpPr>
          <p:nvPr/>
        </p:nvSpPr>
        <p:spPr bwMode="auto">
          <a:xfrm>
            <a:off x="107504" y="4941166"/>
            <a:ext cx="8784975" cy="93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 latinLnBrk="0" hangingPunct="1">
              <a:lnSpc>
                <a:spcPct val="100000"/>
              </a:lnSpc>
              <a:spcBef>
                <a:spcPct val="20000"/>
              </a:spcBef>
              <a:spcAft>
                <a:spcPct val="0"/>
              </a:spcAft>
              <a:buClrTx/>
              <a:buSzTx/>
              <a:buFont typeface="Arial" panose="020B0604020202020204" pitchFamily="34" charset="0"/>
              <a:buNone/>
              <a:tabLst/>
              <a:defRPr/>
            </a:pPr>
            <a:endParaRPr kumimoji="0" lang="en-ZA"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endParaRPr>
          </a:p>
          <a:p>
            <a:pPr marL="0" marR="0" lvl="0" indent="0" algn="l" defTabSz="457200" rtl="0" eaLnBrk="1" fontAlgn="b" latinLnBrk="0" hangingPunct="1">
              <a:lnSpc>
                <a:spcPct val="100000"/>
              </a:lnSpc>
              <a:spcBef>
                <a:spcPct val="20000"/>
              </a:spcBef>
              <a:spcAft>
                <a:spcPct val="0"/>
              </a:spcAft>
              <a:buClrTx/>
              <a:buSzTx/>
              <a:buFont typeface="Arial" panose="020B0604020202020204" pitchFamily="34" charset="0"/>
              <a:buNone/>
              <a:tabLst/>
              <a:defRPr/>
            </a:pPr>
            <a:endParaRPr kumimoji="0" lang="en-ZA"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endParaRPr>
          </a:p>
          <a:p>
            <a:pPr marL="0" marR="0" lvl="0" indent="0" algn="l" defTabSz="457200" rtl="0" eaLnBrk="1" fontAlgn="b" latinLnBrk="0" hangingPunct="1">
              <a:lnSpc>
                <a:spcPct val="100000"/>
              </a:lnSpc>
              <a:spcBef>
                <a:spcPct val="20000"/>
              </a:spcBef>
              <a:spcAft>
                <a:spcPct val="0"/>
              </a:spcAft>
              <a:buClrTx/>
              <a:buSzTx/>
              <a:buFont typeface="Arial" panose="020B0604020202020204" pitchFamily="34" charset="0"/>
              <a:buNone/>
              <a:tabLst/>
              <a:defRPr/>
            </a:pPr>
            <a:r>
              <a:rPr kumimoji="0" lang="en-ZA" sz="11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rPr>
              <a:t> </a:t>
            </a:r>
          </a:p>
        </p:txBody>
      </p:sp>
      <p:graphicFrame>
        <p:nvGraphicFramePr>
          <p:cNvPr id="3" name="Table 2"/>
          <p:cNvGraphicFramePr>
            <a:graphicFrameLocks noGrp="1"/>
          </p:cNvGraphicFramePr>
          <p:nvPr/>
        </p:nvGraphicFramePr>
        <p:xfrm>
          <a:off x="179509" y="1340768"/>
          <a:ext cx="8712966" cy="3960448"/>
        </p:xfrm>
        <a:graphic>
          <a:graphicData uri="http://schemas.openxmlformats.org/drawingml/2006/table">
            <a:tbl>
              <a:tblPr/>
              <a:tblGrid>
                <a:gridCol w="1206320">
                  <a:extLst>
                    <a:ext uri="{9D8B030D-6E8A-4147-A177-3AD203B41FA5}">
                      <a16:colId xmlns:a16="http://schemas.microsoft.com/office/drawing/2014/main" val="1750781829"/>
                    </a:ext>
                  </a:extLst>
                </a:gridCol>
                <a:gridCol w="764402">
                  <a:extLst>
                    <a:ext uri="{9D8B030D-6E8A-4147-A177-3AD203B41FA5}">
                      <a16:colId xmlns:a16="http://schemas.microsoft.com/office/drawing/2014/main" val="3646117229"/>
                    </a:ext>
                  </a:extLst>
                </a:gridCol>
                <a:gridCol w="764402">
                  <a:extLst>
                    <a:ext uri="{9D8B030D-6E8A-4147-A177-3AD203B41FA5}">
                      <a16:colId xmlns:a16="http://schemas.microsoft.com/office/drawing/2014/main" val="3513299381"/>
                    </a:ext>
                  </a:extLst>
                </a:gridCol>
                <a:gridCol w="692739">
                  <a:extLst>
                    <a:ext uri="{9D8B030D-6E8A-4147-A177-3AD203B41FA5}">
                      <a16:colId xmlns:a16="http://schemas.microsoft.com/office/drawing/2014/main" val="503809888"/>
                    </a:ext>
                  </a:extLst>
                </a:gridCol>
                <a:gridCol w="692739">
                  <a:extLst>
                    <a:ext uri="{9D8B030D-6E8A-4147-A177-3AD203B41FA5}">
                      <a16:colId xmlns:a16="http://schemas.microsoft.com/office/drawing/2014/main" val="1924902170"/>
                    </a:ext>
                  </a:extLst>
                </a:gridCol>
                <a:gridCol w="836065">
                  <a:extLst>
                    <a:ext uri="{9D8B030D-6E8A-4147-A177-3AD203B41FA5}">
                      <a16:colId xmlns:a16="http://schemas.microsoft.com/office/drawing/2014/main" val="2014355197"/>
                    </a:ext>
                  </a:extLst>
                </a:gridCol>
                <a:gridCol w="812177">
                  <a:extLst>
                    <a:ext uri="{9D8B030D-6E8A-4147-A177-3AD203B41FA5}">
                      <a16:colId xmlns:a16="http://schemas.microsoft.com/office/drawing/2014/main" val="2540157410"/>
                    </a:ext>
                  </a:extLst>
                </a:gridCol>
                <a:gridCol w="848007">
                  <a:extLst>
                    <a:ext uri="{9D8B030D-6E8A-4147-A177-3AD203B41FA5}">
                      <a16:colId xmlns:a16="http://schemas.microsoft.com/office/drawing/2014/main" val="876765003"/>
                    </a:ext>
                  </a:extLst>
                </a:gridCol>
                <a:gridCol w="767368">
                  <a:extLst>
                    <a:ext uri="{9D8B030D-6E8A-4147-A177-3AD203B41FA5}">
                      <a16:colId xmlns:a16="http://schemas.microsoft.com/office/drawing/2014/main" val="471501624"/>
                    </a:ext>
                  </a:extLst>
                </a:gridCol>
                <a:gridCol w="656909">
                  <a:extLst>
                    <a:ext uri="{9D8B030D-6E8A-4147-A177-3AD203B41FA5}">
                      <a16:colId xmlns:a16="http://schemas.microsoft.com/office/drawing/2014/main" val="4237711634"/>
                    </a:ext>
                  </a:extLst>
                </a:gridCol>
                <a:gridCol w="671838">
                  <a:extLst>
                    <a:ext uri="{9D8B030D-6E8A-4147-A177-3AD203B41FA5}">
                      <a16:colId xmlns:a16="http://schemas.microsoft.com/office/drawing/2014/main" val="2172680221"/>
                    </a:ext>
                  </a:extLst>
                </a:gridCol>
              </a:tblGrid>
              <a:tr h="1142890">
                <a:tc rowSpan="2">
                  <a:txBody>
                    <a:bodyPr/>
                    <a:lstStyle/>
                    <a:p>
                      <a:pPr algn="ctr" rtl="0" fontAlgn="ctr"/>
                      <a:r>
                        <a:rPr lang="en-ZA" sz="1200" b="1" i="0" u="none" strike="noStrike" dirty="0">
                          <a:solidFill>
                            <a:srgbClr val="000000"/>
                          </a:solidFill>
                          <a:effectLst/>
                          <a:latin typeface="Calibri" panose="020F0502020204030204" pitchFamily="34" charset="0"/>
                        </a:rPr>
                        <a:t>Metropolitan Municipalities</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n-ZA" sz="1200" b="1" i="0" u="none" strike="noStrike" dirty="0">
                          <a:solidFill>
                            <a:srgbClr val="000000"/>
                          </a:solidFill>
                          <a:effectLst/>
                          <a:latin typeface="Calibri" panose="020F0502020204030204" pitchFamily="34" charset="0"/>
                        </a:rPr>
                        <a:t>2022/23 Voted Funds</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n-ZA" sz="1200" b="1" i="0" u="none" strike="noStrike" dirty="0">
                          <a:solidFill>
                            <a:srgbClr val="000000"/>
                          </a:solidFill>
                          <a:effectLst/>
                          <a:latin typeface="Calibri" panose="020F0502020204030204" pitchFamily="34" charset="0"/>
                        </a:rPr>
                        <a:t>2021/22 Rollover Approved </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ZA" sz="1200" b="1" i="0" u="none" strike="noStrike">
                          <a:solidFill>
                            <a:srgbClr val="000000"/>
                          </a:solidFill>
                          <a:effectLst/>
                          <a:latin typeface="Calibri" panose="020F0502020204030204" pitchFamily="34" charset="0"/>
                        </a:rPr>
                        <a:t>Adjustment</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1200" b="1" i="0" u="none" strike="noStrike">
                          <a:solidFill>
                            <a:srgbClr val="000000"/>
                          </a:solidFill>
                          <a:effectLst/>
                          <a:latin typeface="Calibri" panose="020F0502020204030204" pitchFamily="34" charset="0"/>
                        </a:rPr>
                        <a:t>Transferred Funds</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ZA" sz="1200" b="1" i="0" u="none" strike="noStrike" dirty="0">
                          <a:solidFill>
                            <a:srgbClr val="000000"/>
                          </a:solidFill>
                          <a:effectLst/>
                          <a:latin typeface="Calibri" panose="020F0502020204030204" pitchFamily="34" charset="0"/>
                        </a:rPr>
                        <a:t>Final Stopping and Reallocation by NT</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ZA" sz="1200" b="1" i="0" u="none" strike="noStrike">
                          <a:solidFill>
                            <a:srgbClr val="000000"/>
                          </a:solidFill>
                          <a:effectLst/>
                          <a:latin typeface="Calibri" panose="020F0502020204030204" pitchFamily="34" charset="0"/>
                        </a:rPr>
                        <a:t>Total available funds</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rtl="0" fontAlgn="ctr"/>
                      <a:r>
                        <a:rPr lang="en-ZA" sz="1200" b="1" i="0" u="none" strike="noStrike">
                          <a:solidFill>
                            <a:srgbClr val="000000"/>
                          </a:solidFill>
                          <a:effectLst/>
                          <a:latin typeface="Calibri" panose="020F0502020204030204" pitchFamily="34" charset="0"/>
                        </a:rPr>
                        <a:t>Expenditure as at 31 March 2023</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200" b="1" i="0" u="none" strike="noStrike">
                          <a:solidFill>
                            <a:srgbClr val="000000"/>
                          </a:solidFill>
                          <a:effectLst/>
                          <a:latin typeface="Calibri" panose="020F0502020204030204" pitchFamily="34" charset="0"/>
                        </a:rPr>
                        <a:t>Unspent against Total Available Funds</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DC4"/>
                    </a:solidFill>
                  </a:tcPr>
                </a:tc>
                <a:tc rowSpan="2">
                  <a:txBody>
                    <a:bodyPr/>
                    <a:lstStyle/>
                    <a:p>
                      <a:pPr algn="ctr" fontAlgn="ctr"/>
                      <a:r>
                        <a:rPr lang="en-ZA" sz="1200" b="1" i="0" u="none" strike="noStrike">
                          <a:solidFill>
                            <a:srgbClr val="000000"/>
                          </a:solidFill>
                          <a:effectLst/>
                          <a:latin typeface="Calibri" panose="020F0502020204030204" pitchFamily="34" charset="0"/>
                        </a:rPr>
                        <a:t>% Spent Against Total Available Funds</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A9A"/>
                    </a:solidFill>
                  </a:tcPr>
                </a:tc>
                <a:tc rowSpan="2">
                  <a:txBody>
                    <a:bodyPr/>
                    <a:lstStyle/>
                    <a:p>
                      <a:pPr algn="ctr" fontAlgn="ctr"/>
                      <a:r>
                        <a:rPr lang="en-ZA" sz="1200" b="1" i="0" u="none" strike="noStrike">
                          <a:solidFill>
                            <a:srgbClr val="000000"/>
                          </a:solidFill>
                          <a:effectLst/>
                          <a:latin typeface="Calibri" panose="020F0502020204030204" pitchFamily="34" charset="0"/>
                        </a:rPr>
                        <a:t>% Unspent against Total Available Funds</a:t>
                      </a:r>
                    </a:p>
                  </a:txBody>
                  <a:tcPr marL="7923" marR="7923" marT="79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9CF8"/>
                    </a:solidFill>
                  </a:tcPr>
                </a:tc>
                <a:extLst>
                  <a:ext uri="{0D108BD9-81ED-4DB2-BD59-A6C34878D82A}">
                    <a16:rowId xmlns:a16="http://schemas.microsoft.com/office/drawing/2014/main" val="3625347322"/>
                  </a:ext>
                </a:extLst>
              </a:tr>
              <a:tr h="236433">
                <a:tc vMerge="1">
                  <a:txBody>
                    <a:bodyPr/>
                    <a:lstStyle/>
                    <a:p>
                      <a:endParaRPr lang="en-ZA"/>
                    </a:p>
                  </a:txBody>
                  <a:tcPr/>
                </a:tc>
                <a:tc gridSpan="8">
                  <a:txBody>
                    <a:bodyPr/>
                    <a:lstStyle/>
                    <a:p>
                      <a:pPr algn="ctr" rtl="0" fontAlgn="b"/>
                      <a:r>
                        <a:rPr lang="en-ZA" sz="1200" b="1" i="0" u="none" strike="noStrike" dirty="0">
                          <a:solidFill>
                            <a:srgbClr val="000000"/>
                          </a:solidFill>
                          <a:effectLst/>
                          <a:latin typeface="Calibri" panose="020F0502020204030204" pitchFamily="34" charset="0"/>
                        </a:rPr>
                        <a:t>R'000</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309862726"/>
                  </a:ext>
                </a:extLst>
              </a:tr>
              <a:tr h="236433">
                <a:tc>
                  <a:txBody>
                    <a:bodyPr/>
                    <a:lstStyle/>
                    <a:p>
                      <a:pPr algn="l" rtl="0" fontAlgn="b"/>
                      <a:r>
                        <a:rPr lang="en-ZA" sz="1200" b="0" i="0" u="none" strike="noStrike">
                          <a:solidFill>
                            <a:srgbClr val="000000"/>
                          </a:solidFill>
                          <a:effectLst/>
                          <a:latin typeface="Calibri" panose="020F0502020204030204" pitchFamily="34" charset="0"/>
                        </a:rPr>
                        <a:t>Buffalo City</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282 122</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282 122</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282 122</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149 940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132 182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53</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anose="020F0502020204030204" pitchFamily="34" charset="0"/>
                        </a:rPr>
                        <a:t>            47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467288"/>
                  </a:ext>
                </a:extLst>
              </a:tr>
              <a:tr h="463047">
                <a:tc>
                  <a:txBody>
                    <a:bodyPr/>
                    <a:lstStyle/>
                    <a:p>
                      <a:pPr algn="l" rtl="0" fontAlgn="b"/>
                      <a:r>
                        <a:rPr lang="en-ZA" sz="1200" b="0" i="0" u="none" strike="noStrike" dirty="0">
                          <a:solidFill>
                            <a:srgbClr val="000000"/>
                          </a:solidFill>
                          <a:effectLst/>
                          <a:latin typeface="Calibri" panose="020F0502020204030204" pitchFamily="34" charset="0"/>
                        </a:rPr>
                        <a:t>Nelson Mandela Bay</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334 876</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298 876</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-36 000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298 876</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104 934</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193 942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35</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anose="020F0502020204030204" pitchFamily="34" charset="0"/>
                        </a:rPr>
                        <a:t>           65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026234"/>
                  </a:ext>
                </a:extLst>
              </a:tr>
              <a:tr h="236433">
                <a:tc>
                  <a:txBody>
                    <a:bodyPr/>
                    <a:lstStyle/>
                    <a:p>
                      <a:pPr algn="l" rtl="0" fontAlgn="b"/>
                      <a:r>
                        <a:rPr lang="en-ZA" sz="1200" b="0" i="0" u="none" strike="noStrike" dirty="0">
                          <a:solidFill>
                            <a:srgbClr val="000000"/>
                          </a:solidFill>
                          <a:effectLst/>
                          <a:latin typeface="Calibri" panose="020F0502020204030204" pitchFamily="34" charset="0"/>
                        </a:rPr>
                        <a:t>Mangaung</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279 617</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204 617</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-75 000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204 617</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53 884</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150 733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26</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anose="020F0502020204030204" pitchFamily="34" charset="0"/>
                        </a:rPr>
                        <a:t>             74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498192"/>
                  </a:ext>
                </a:extLst>
              </a:tr>
              <a:tr h="236433">
                <a:tc>
                  <a:txBody>
                    <a:bodyPr/>
                    <a:lstStyle/>
                    <a:p>
                      <a:pPr algn="l" rtl="0" fontAlgn="b"/>
                      <a:r>
                        <a:rPr lang="en-ZA" sz="1200" b="0" i="0" u="none" strike="noStrike">
                          <a:solidFill>
                            <a:srgbClr val="000000"/>
                          </a:solidFill>
                          <a:effectLst/>
                          <a:latin typeface="Calibri" panose="020F0502020204030204" pitchFamily="34" charset="0"/>
                        </a:rPr>
                        <a:t>City of Ekurhuleni</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729 065</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7 000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729 065</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736 065</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377 975</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358 090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51</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anose="020F0502020204030204" pitchFamily="34" charset="0"/>
                        </a:rPr>
                        <a:t>            49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050677"/>
                  </a:ext>
                </a:extLst>
              </a:tr>
              <a:tr h="463047">
                <a:tc>
                  <a:txBody>
                    <a:bodyPr/>
                    <a:lstStyle/>
                    <a:p>
                      <a:pPr algn="l" rtl="0" fontAlgn="b"/>
                      <a:r>
                        <a:rPr lang="en-ZA" sz="1200" b="0" i="0" u="none" strike="noStrike">
                          <a:solidFill>
                            <a:srgbClr val="000000"/>
                          </a:solidFill>
                          <a:effectLst/>
                          <a:latin typeface="Calibri" panose="020F0502020204030204" pitchFamily="34" charset="0"/>
                        </a:rPr>
                        <a:t>City of Johannesburg</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684 888</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684 888</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684 888</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269 070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415 818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39</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anose="020F0502020204030204" pitchFamily="34" charset="0"/>
                        </a:rPr>
                        <a:t>            61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65957"/>
                  </a:ext>
                </a:extLst>
              </a:tr>
              <a:tr h="236433">
                <a:tc>
                  <a:txBody>
                    <a:bodyPr/>
                    <a:lstStyle/>
                    <a:p>
                      <a:pPr algn="l" rtl="0" fontAlgn="b"/>
                      <a:r>
                        <a:rPr lang="en-ZA" sz="1200" b="0" i="0" u="none" strike="noStrike">
                          <a:solidFill>
                            <a:srgbClr val="000000"/>
                          </a:solidFill>
                          <a:effectLst/>
                          <a:latin typeface="Calibri" panose="020F0502020204030204" pitchFamily="34" charset="0"/>
                        </a:rPr>
                        <a:t>City of Tshwane</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593 685</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593 685</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593 685</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240 482</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353 203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41</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anose="020F0502020204030204" pitchFamily="34" charset="0"/>
                        </a:rPr>
                        <a:t>            59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932084"/>
                  </a:ext>
                </a:extLst>
              </a:tr>
              <a:tr h="236433">
                <a:tc>
                  <a:txBody>
                    <a:bodyPr/>
                    <a:lstStyle/>
                    <a:p>
                      <a:pPr algn="l" rtl="0" fontAlgn="b"/>
                      <a:r>
                        <a:rPr lang="en-ZA" sz="1200" b="0" i="0" u="none" strike="noStrike">
                          <a:solidFill>
                            <a:srgbClr val="000000"/>
                          </a:solidFill>
                          <a:effectLst/>
                          <a:latin typeface="Calibri" panose="020F0502020204030204" pitchFamily="34" charset="0"/>
                        </a:rPr>
                        <a:t>eThekwini</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727 265</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92 106</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727 265</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819 371</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440 069</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379 302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54</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200" b="0" i="0" u="none" strike="noStrike" dirty="0">
                          <a:solidFill>
                            <a:srgbClr val="000000"/>
                          </a:solidFill>
                          <a:effectLst/>
                          <a:latin typeface="Calibri" panose="020F0502020204030204" pitchFamily="34" charset="0"/>
                        </a:rPr>
                        <a:t>            46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89767"/>
                  </a:ext>
                </a:extLst>
              </a:tr>
              <a:tr h="236433">
                <a:tc>
                  <a:txBody>
                    <a:bodyPr/>
                    <a:lstStyle/>
                    <a:p>
                      <a:pPr algn="l" rtl="0" fontAlgn="b"/>
                      <a:r>
                        <a:rPr lang="en-ZA" sz="1200" b="0" i="0" u="none" strike="noStrike">
                          <a:solidFill>
                            <a:srgbClr val="000000"/>
                          </a:solidFill>
                          <a:effectLst/>
                          <a:latin typeface="Calibri" panose="020F0502020204030204" pitchFamily="34" charset="0"/>
                        </a:rPr>
                        <a:t>City of Cape Town</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549 012</a:t>
                      </a:r>
                    </a:p>
                  </a:txBody>
                  <a:tcPr marL="7923" marR="7923" marT="79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5 400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effectLst/>
                          <a:latin typeface="Calibri" panose="020F0502020204030204" pitchFamily="34" charset="0"/>
                        </a:rPr>
                        <a:t>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Calibri" panose="020F0502020204030204" pitchFamily="34" charset="0"/>
                        </a:rPr>
                        <a:t>660 012</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111 000</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665 412</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279 422</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effectLst/>
                          <a:latin typeface="Calibri" panose="020F0502020204030204" pitchFamily="34" charset="0"/>
                        </a:rPr>
                        <a:t>     385 990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Calibri" panose="020F0502020204030204" pitchFamily="34" charset="0"/>
                        </a:rPr>
                        <a:t>42</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200" b="0" i="0" u="none" strike="noStrike" dirty="0">
                          <a:solidFill>
                            <a:srgbClr val="000000"/>
                          </a:solidFill>
                          <a:effectLst/>
                          <a:latin typeface="Calibri" panose="020F0502020204030204" pitchFamily="34" charset="0"/>
                        </a:rPr>
                        <a:t>            58 </a:t>
                      </a:r>
                    </a:p>
                  </a:txBody>
                  <a:tcPr marL="7923" marR="7923" marT="7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140191"/>
                  </a:ext>
                </a:extLst>
              </a:tr>
              <a:tr h="236433">
                <a:tc>
                  <a:txBody>
                    <a:bodyPr/>
                    <a:lstStyle/>
                    <a:p>
                      <a:pPr algn="l" rtl="0" fontAlgn="b"/>
                      <a:r>
                        <a:rPr lang="en-ZA" sz="1200" b="1" i="0" u="none" strike="noStrike" dirty="0">
                          <a:solidFill>
                            <a:srgbClr val="000000"/>
                          </a:solidFill>
                          <a:effectLst/>
                          <a:latin typeface="Calibri" panose="020F0502020204030204" pitchFamily="34" charset="0"/>
                        </a:rPr>
                        <a:t>Total</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rtl="0" fontAlgn="b"/>
                      <a:r>
                        <a:rPr lang="en-ZA" sz="1200" b="1" i="0" u="none" strike="noStrike" dirty="0">
                          <a:solidFill>
                            <a:srgbClr val="000000"/>
                          </a:solidFill>
                          <a:effectLst/>
                          <a:latin typeface="Calibri" panose="020F0502020204030204" pitchFamily="34" charset="0"/>
                        </a:rPr>
                        <a:t>4 180 530</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rtl="0" fontAlgn="b"/>
                      <a:r>
                        <a:rPr lang="en-ZA" sz="1200" b="1" i="0" u="none" strike="noStrike">
                          <a:solidFill>
                            <a:srgbClr val="000000"/>
                          </a:solidFill>
                          <a:effectLst/>
                          <a:latin typeface="Calibri" panose="020F0502020204030204" pitchFamily="34" charset="0"/>
                        </a:rPr>
                        <a:t>12 400</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rtl="0" fontAlgn="b"/>
                      <a:r>
                        <a:rPr lang="en-ZA" sz="1200" b="1" i="0" u="none" strike="noStrike">
                          <a:solidFill>
                            <a:srgbClr val="000000"/>
                          </a:solidFill>
                          <a:effectLst/>
                          <a:latin typeface="Calibri" panose="020F0502020204030204" pitchFamily="34" charset="0"/>
                        </a:rPr>
                        <a:t>92 106</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b"/>
                      <a:r>
                        <a:rPr lang="en-ZA" sz="1200" b="1" i="0" u="none" strike="noStrike" dirty="0">
                          <a:solidFill>
                            <a:srgbClr val="000000"/>
                          </a:solidFill>
                          <a:effectLst/>
                          <a:latin typeface="Calibri" panose="020F0502020204030204" pitchFamily="34" charset="0"/>
                        </a:rPr>
                        <a:t>4 180 530</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ZA" sz="1200" b="1" i="0" u="none" strike="noStrike" dirty="0">
                          <a:solidFill>
                            <a:srgbClr val="000000"/>
                          </a:solidFill>
                          <a:effectLst/>
                          <a:latin typeface="Calibri" panose="020F0502020204030204" pitchFamily="34" charset="0"/>
                        </a:rPr>
                        <a:t>                    - </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r" rtl="0" fontAlgn="b"/>
                      <a:r>
                        <a:rPr lang="en-ZA" sz="1200" b="1" i="0" u="none" strike="noStrike" dirty="0">
                          <a:solidFill>
                            <a:srgbClr val="000000"/>
                          </a:solidFill>
                          <a:effectLst/>
                          <a:latin typeface="Calibri" panose="020F0502020204030204" pitchFamily="34" charset="0"/>
                        </a:rPr>
                        <a:t>4 285 036</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r" rtl="0" fontAlgn="b"/>
                      <a:r>
                        <a:rPr lang="en-ZA" sz="1200" b="1" i="0" u="none" strike="noStrike" dirty="0">
                          <a:solidFill>
                            <a:srgbClr val="000000"/>
                          </a:solidFill>
                          <a:effectLst/>
                          <a:latin typeface="Calibri" panose="020F0502020204030204" pitchFamily="34" charset="0"/>
                        </a:rPr>
                        <a:t>1 915 776</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1" i="0" u="none" strike="noStrike" dirty="0">
                          <a:solidFill>
                            <a:srgbClr val="000000"/>
                          </a:solidFill>
                          <a:effectLst/>
                          <a:latin typeface="Calibri" panose="020F0502020204030204" pitchFamily="34" charset="0"/>
                        </a:rPr>
                        <a:t>  2 369 260 </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DC4"/>
                    </a:solidFill>
                  </a:tcPr>
                </a:tc>
                <a:tc>
                  <a:txBody>
                    <a:bodyPr/>
                    <a:lstStyle/>
                    <a:p>
                      <a:pPr algn="r" fontAlgn="b"/>
                      <a:r>
                        <a:rPr lang="en-ZA" sz="1200" b="1" i="0" u="none" strike="noStrike" dirty="0">
                          <a:solidFill>
                            <a:srgbClr val="000000"/>
                          </a:solidFill>
                          <a:effectLst/>
                          <a:latin typeface="Calibri" panose="020F0502020204030204" pitchFamily="34" charset="0"/>
                        </a:rPr>
                        <a:t>45</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A9A"/>
                    </a:solidFill>
                  </a:tcPr>
                </a:tc>
                <a:tc>
                  <a:txBody>
                    <a:bodyPr/>
                    <a:lstStyle/>
                    <a:p>
                      <a:pPr algn="r" fontAlgn="b"/>
                      <a:r>
                        <a:rPr lang="en-ZA" sz="1200" b="1" i="0" u="none" strike="noStrike" dirty="0">
                          <a:solidFill>
                            <a:srgbClr val="000000"/>
                          </a:solidFill>
                          <a:effectLst/>
                          <a:latin typeface="Calibri" panose="020F0502020204030204" pitchFamily="34" charset="0"/>
                        </a:rPr>
                        <a:t>            55 </a:t>
                      </a:r>
                    </a:p>
                  </a:txBody>
                  <a:tcPr marL="7923" marR="7923" marT="79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9CF8"/>
                    </a:solidFill>
                  </a:tcPr>
                </a:tc>
                <a:extLst>
                  <a:ext uri="{0D108BD9-81ED-4DB2-BD59-A6C34878D82A}">
                    <a16:rowId xmlns:a16="http://schemas.microsoft.com/office/drawing/2014/main" val="1360019065"/>
                  </a:ext>
                </a:extLst>
              </a:tr>
            </a:tbl>
          </a:graphicData>
        </a:graphic>
      </p:graphicFrame>
    </p:spTree>
    <p:extLst>
      <p:ext uri="{BB962C8B-B14F-4D97-AF65-F5344CB8AC3E}">
        <p14:creationId xmlns:p14="http://schemas.microsoft.com/office/powerpoint/2010/main" val="6529977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108377"/>
            <a:ext cx="8928992" cy="584319"/>
          </a:xfrm>
          <a:solidFill>
            <a:srgbClr val="0082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kern="0" dirty="0">
                <a:solidFill>
                  <a:srgbClr val="EEECE1"/>
                </a:solidFill>
                <a:latin typeface="Calibri"/>
              </a:rPr>
              <a:t>MEHG – FINANCIAL PERFORMANCE AS AT 31 MARCH 2023</a:t>
            </a:r>
            <a:endParaRPr lang="en-ZA" sz="2000" b="1" kern="0" dirty="0">
              <a:solidFill>
                <a:srgbClr val="FF0000"/>
              </a:solidFill>
              <a:latin typeface="Calibri"/>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a:xfrm>
            <a:off x="2123728" y="6124710"/>
            <a:ext cx="28956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MEHG 31 MARCH 2023</a:t>
            </a:r>
          </a:p>
        </p:txBody>
      </p:sp>
      <p:sp>
        <p:nvSpPr>
          <p:cNvPr id="8" name="Content Placeholder 3"/>
          <p:cNvSpPr txBox="1">
            <a:spLocks/>
          </p:cNvSpPr>
          <p:nvPr/>
        </p:nvSpPr>
        <p:spPr bwMode="auto">
          <a:xfrm>
            <a:off x="323527" y="4613647"/>
            <a:ext cx="8457780" cy="11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itchFamily="-108" charset="-128"/>
              <a:cs typeface="Calibri" panose="020F0502020204030204" pitchFamily="34" charset="0"/>
            </a:endParaRPr>
          </a:p>
        </p:txBody>
      </p:sp>
      <p:graphicFrame>
        <p:nvGraphicFramePr>
          <p:cNvPr id="6" name="Table 5"/>
          <p:cNvGraphicFramePr>
            <a:graphicFrameLocks noGrp="1"/>
          </p:cNvGraphicFramePr>
          <p:nvPr/>
        </p:nvGraphicFramePr>
        <p:xfrm>
          <a:off x="107503" y="836713"/>
          <a:ext cx="8928992" cy="4593061"/>
        </p:xfrm>
        <a:graphic>
          <a:graphicData uri="http://schemas.openxmlformats.org/drawingml/2006/table">
            <a:tbl>
              <a:tblPr/>
              <a:tblGrid>
                <a:gridCol w="1161429">
                  <a:extLst>
                    <a:ext uri="{9D8B030D-6E8A-4147-A177-3AD203B41FA5}">
                      <a16:colId xmlns:a16="http://schemas.microsoft.com/office/drawing/2014/main" val="512181318"/>
                    </a:ext>
                  </a:extLst>
                </a:gridCol>
                <a:gridCol w="638772">
                  <a:extLst>
                    <a:ext uri="{9D8B030D-6E8A-4147-A177-3AD203B41FA5}">
                      <a16:colId xmlns:a16="http://schemas.microsoft.com/office/drawing/2014/main" val="3528779790"/>
                    </a:ext>
                  </a:extLst>
                </a:gridCol>
                <a:gridCol w="576064">
                  <a:extLst>
                    <a:ext uri="{9D8B030D-6E8A-4147-A177-3AD203B41FA5}">
                      <a16:colId xmlns:a16="http://schemas.microsoft.com/office/drawing/2014/main" val="3463545034"/>
                    </a:ext>
                  </a:extLst>
                </a:gridCol>
                <a:gridCol w="720080">
                  <a:extLst>
                    <a:ext uri="{9D8B030D-6E8A-4147-A177-3AD203B41FA5}">
                      <a16:colId xmlns:a16="http://schemas.microsoft.com/office/drawing/2014/main" val="651665431"/>
                    </a:ext>
                  </a:extLst>
                </a:gridCol>
                <a:gridCol w="576064">
                  <a:extLst>
                    <a:ext uri="{9D8B030D-6E8A-4147-A177-3AD203B41FA5}">
                      <a16:colId xmlns:a16="http://schemas.microsoft.com/office/drawing/2014/main" val="1438921625"/>
                    </a:ext>
                  </a:extLst>
                </a:gridCol>
                <a:gridCol w="412619">
                  <a:extLst>
                    <a:ext uri="{9D8B030D-6E8A-4147-A177-3AD203B41FA5}">
                      <a16:colId xmlns:a16="http://schemas.microsoft.com/office/drawing/2014/main" val="3528873256"/>
                    </a:ext>
                  </a:extLst>
                </a:gridCol>
                <a:gridCol w="666821">
                  <a:extLst>
                    <a:ext uri="{9D8B030D-6E8A-4147-A177-3AD203B41FA5}">
                      <a16:colId xmlns:a16="http://schemas.microsoft.com/office/drawing/2014/main" val="1107511212"/>
                    </a:ext>
                  </a:extLst>
                </a:gridCol>
                <a:gridCol w="792768">
                  <a:extLst>
                    <a:ext uri="{9D8B030D-6E8A-4147-A177-3AD203B41FA5}">
                      <a16:colId xmlns:a16="http://schemas.microsoft.com/office/drawing/2014/main" val="1854838219"/>
                    </a:ext>
                  </a:extLst>
                </a:gridCol>
                <a:gridCol w="484805">
                  <a:extLst>
                    <a:ext uri="{9D8B030D-6E8A-4147-A177-3AD203B41FA5}">
                      <a16:colId xmlns:a16="http://schemas.microsoft.com/office/drawing/2014/main" val="4143900935"/>
                    </a:ext>
                  </a:extLst>
                </a:gridCol>
                <a:gridCol w="739331">
                  <a:extLst>
                    <a:ext uri="{9D8B030D-6E8A-4147-A177-3AD203B41FA5}">
                      <a16:colId xmlns:a16="http://schemas.microsoft.com/office/drawing/2014/main" val="2387390043"/>
                    </a:ext>
                  </a:extLst>
                </a:gridCol>
                <a:gridCol w="510207">
                  <a:extLst>
                    <a:ext uri="{9D8B030D-6E8A-4147-A177-3AD203B41FA5}">
                      <a16:colId xmlns:a16="http://schemas.microsoft.com/office/drawing/2014/main" val="3250687209"/>
                    </a:ext>
                  </a:extLst>
                </a:gridCol>
                <a:gridCol w="641921">
                  <a:extLst>
                    <a:ext uri="{9D8B030D-6E8A-4147-A177-3AD203B41FA5}">
                      <a16:colId xmlns:a16="http://schemas.microsoft.com/office/drawing/2014/main" val="3613392634"/>
                    </a:ext>
                  </a:extLst>
                </a:gridCol>
                <a:gridCol w="439411">
                  <a:extLst>
                    <a:ext uri="{9D8B030D-6E8A-4147-A177-3AD203B41FA5}">
                      <a16:colId xmlns:a16="http://schemas.microsoft.com/office/drawing/2014/main" val="2708498519"/>
                    </a:ext>
                  </a:extLst>
                </a:gridCol>
                <a:gridCol w="568700">
                  <a:extLst>
                    <a:ext uri="{9D8B030D-6E8A-4147-A177-3AD203B41FA5}">
                      <a16:colId xmlns:a16="http://schemas.microsoft.com/office/drawing/2014/main" val="2144847844"/>
                    </a:ext>
                  </a:extLst>
                </a:gridCol>
              </a:tblGrid>
              <a:tr h="234851">
                <a:tc rowSpan="3">
                  <a:txBody>
                    <a:bodyPr/>
                    <a:lstStyle/>
                    <a:p>
                      <a:pPr algn="l" fontAlgn="t"/>
                      <a:r>
                        <a:rPr lang="en-ZA" sz="1100" b="1" i="0" u="none" strike="noStrike" dirty="0">
                          <a:solidFill>
                            <a:srgbClr val="000000"/>
                          </a:solidFill>
                          <a:effectLst/>
                          <a:latin typeface="Calibri" panose="020F0502020204030204" pitchFamily="34" charset="0"/>
                          <a:cs typeface="Calibri" panose="020F0502020204030204" pitchFamily="34" charset="0"/>
                        </a:rPr>
                        <a:t>Municipal Emergency Housing Grant (2022/23)</a:t>
                      </a:r>
                    </a:p>
                  </a:txBody>
                  <a:tcPr marL="5912" marR="5912" marT="591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gridSpan="3">
                  <a:txBody>
                    <a:bodyPr/>
                    <a:lstStyle/>
                    <a:p>
                      <a:pPr algn="ctr" fontAlgn="ctr"/>
                      <a:r>
                        <a:rPr lang="en-ZA" sz="1100" b="1" i="0" u="none" strike="noStrike">
                          <a:solidFill>
                            <a:srgbClr val="000000"/>
                          </a:solidFill>
                          <a:effectLst/>
                          <a:latin typeface="Calibri" panose="020F0502020204030204" pitchFamily="34" charset="0"/>
                          <a:cs typeface="Calibri" panose="020F0502020204030204" pitchFamily="34" charset="0"/>
                        </a:rPr>
                        <a:t>Month (March 2023)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ZA"/>
                    </a:p>
                  </a:txBody>
                  <a:tcPr/>
                </a:tc>
                <a:tc hMerge="1">
                  <a:txBody>
                    <a:bodyPr/>
                    <a:lstStyle/>
                    <a:p>
                      <a:endParaRPr lang="en-ZA"/>
                    </a:p>
                  </a:txBody>
                  <a:tcPr/>
                </a:tc>
                <a:tc gridSpan="5">
                  <a:txBody>
                    <a:bodyPr/>
                    <a:lstStyle/>
                    <a:p>
                      <a:pPr algn="ctr" fontAlgn="ctr"/>
                      <a:r>
                        <a:rPr lang="en-ZA" sz="1100" b="1" i="0" u="none" strike="noStrike">
                          <a:solidFill>
                            <a:srgbClr val="000000"/>
                          </a:solidFill>
                          <a:effectLst/>
                          <a:latin typeface="Calibri" panose="020F0502020204030204" pitchFamily="34" charset="0"/>
                          <a:cs typeface="Calibri" panose="020F0502020204030204" pitchFamily="34" charset="0"/>
                        </a:rPr>
                        <a:t>Year to date (1 April 2022 - 31 March 2023)</a:t>
                      </a:r>
                    </a:p>
                  </a:txBody>
                  <a:tcPr marL="5912" marR="5912" marT="5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46081456"/>
                  </a:ext>
                </a:extLst>
              </a:tr>
              <a:tr h="938083">
                <a:tc vMerge="1">
                  <a:txBody>
                    <a:bodyPr/>
                    <a:lstStyle/>
                    <a:p>
                      <a:endParaRPr lang="en-ZA"/>
                    </a:p>
                  </a:txBody>
                  <a:tcPr/>
                </a:tc>
                <a:tc>
                  <a:txBody>
                    <a:bodyPr/>
                    <a:lstStyle/>
                    <a:p>
                      <a:pPr algn="ctr" fontAlgn="t"/>
                      <a:r>
                        <a:rPr lang="en-ZA" sz="1100" b="1" i="0" u="none" strike="noStrike" dirty="0">
                          <a:solidFill>
                            <a:srgbClr val="000000"/>
                          </a:solidFill>
                          <a:effectLst/>
                          <a:latin typeface="Calibri" panose="020F0502020204030204" pitchFamily="34" charset="0"/>
                          <a:cs typeface="Calibri" panose="020F0502020204030204" pitchFamily="34" charset="0"/>
                        </a:rPr>
                        <a:t>Voted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dirty="0">
                          <a:solidFill>
                            <a:srgbClr val="000000"/>
                          </a:solidFill>
                          <a:effectLst/>
                          <a:latin typeface="Calibri" panose="020F0502020204030204" pitchFamily="34" charset="0"/>
                          <a:cs typeface="Calibri" panose="020F0502020204030204" pitchFamily="34" charset="0"/>
                        </a:rPr>
                        <a:t>Approved Rollovers</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Adjustments (Conversion)</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Total Available funds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Approved Funds to Municipalites</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t"/>
                      <a:r>
                        <a:rPr lang="en-ZA" sz="1100" b="1" i="0" u="none" strike="noStrike">
                          <a:solidFill>
                            <a:srgbClr val="000000"/>
                          </a:solidFill>
                          <a:effectLst/>
                          <a:latin typeface="Calibri" panose="020F0502020204030204" pitchFamily="34" charset="0"/>
                          <a:cs typeface="Calibri" panose="020F0502020204030204" pitchFamily="34" charset="0"/>
                        </a:rPr>
                        <a:t>Transfers to Municipalities</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t"/>
                      <a:r>
                        <a:rPr lang="en-ZA" sz="1100" b="1" i="0" u="none" strike="noStrike">
                          <a:solidFill>
                            <a:srgbClr val="000000"/>
                          </a:solidFill>
                          <a:effectLst/>
                          <a:latin typeface="Calibri" panose="020F0502020204030204" pitchFamily="34" charset="0"/>
                          <a:cs typeface="Calibri" panose="020F0502020204030204" pitchFamily="34" charset="0"/>
                        </a:rPr>
                        <a:t>Spent by Municipalities</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t"/>
                      <a:r>
                        <a:rPr lang="en-ZA" sz="1100" b="1" i="0" u="none" strike="noStrike">
                          <a:solidFill>
                            <a:srgbClr val="000000"/>
                          </a:solidFill>
                          <a:effectLst/>
                          <a:latin typeface="Calibri" panose="020F0502020204030204" pitchFamily="34" charset="0"/>
                          <a:cs typeface="Calibri" panose="020F0502020204030204" pitchFamily="34" charset="0"/>
                        </a:rPr>
                        <a:t>Variance vs Transferred Funds</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Cumulative transfers to Municipalities incl.rollover</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Spent by Municipalities</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Variance against Total Avail Funds</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Funds approved not yet transferred</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rowSpan="2">
                  <a:txBody>
                    <a:bodyPr/>
                    <a:lstStyle/>
                    <a:p>
                      <a:pPr algn="ctr" fontAlgn="t"/>
                      <a:r>
                        <a:rPr lang="en-ZA" sz="1100" b="1" i="0" u="none" strike="noStrike">
                          <a:solidFill>
                            <a:srgbClr val="000000"/>
                          </a:solidFill>
                          <a:effectLst/>
                          <a:latin typeface="Calibri" panose="020F0502020204030204" pitchFamily="34" charset="0"/>
                          <a:cs typeface="Calibri" panose="020F0502020204030204" pitchFamily="34" charset="0"/>
                        </a:rPr>
                        <a:t>Spent as % of Transferred Funds</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880332089"/>
                  </a:ext>
                </a:extLst>
              </a:tr>
              <a:tr h="224641">
                <a:tc vMerge="1">
                  <a:txBody>
                    <a:bodyPr/>
                    <a:lstStyle/>
                    <a:p>
                      <a:endParaRPr lang="en-ZA"/>
                    </a:p>
                  </a:txBody>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ZA" sz="1100" b="1" i="0" u="none" strike="noStrike">
                          <a:solidFill>
                            <a:srgbClr val="000000"/>
                          </a:solidFill>
                          <a:effectLst/>
                          <a:latin typeface="Calibri" panose="020F0502020204030204" pitchFamily="34" charset="0"/>
                          <a:cs typeface="Calibri" panose="020F0502020204030204" pitchFamily="34" charset="0"/>
                        </a:rPr>
                        <a:t>R'000</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vMerge="1">
                  <a:txBody>
                    <a:bodyPr/>
                    <a:lstStyle/>
                    <a:p>
                      <a:endParaRPr lang="en-ZA"/>
                    </a:p>
                  </a:txBody>
                  <a:tcPr/>
                </a:tc>
                <a:extLst>
                  <a:ext uri="{0D108BD9-81ED-4DB2-BD59-A6C34878D82A}">
                    <a16:rowId xmlns:a16="http://schemas.microsoft.com/office/drawing/2014/main" val="3363434506"/>
                  </a:ext>
                </a:extLst>
              </a:tr>
              <a:tr h="333159">
                <a:tc rowSpan="2">
                  <a:txBody>
                    <a:bodyPr/>
                    <a:lstStyle/>
                    <a:p>
                      <a:pPr algn="l" fontAlgn="t"/>
                      <a:r>
                        <a:rPr lang="en-ZA" sz="1100" b="1" i="0" u="none" strike="noStrike" dirty="0">
                          <a:solidFill>
                            <a:srgbClr val="000000"/>
                          </a:solidFill>
                          <a:effectLst/>
                          <a:latin typeface="Calibri" panose="020F0502020204030204" pitchFamily="34" charset="0"/>
                          <a:cs typeface="Calibri" panose="020F0502020204030204" pitchFamily="34" charset="0"/>
                        </a:rPr>
                        <a:t>Municipalities</a:t>
                      </a:r>
                    </a:p>
                  </a:txBody>
                  <a:tcPr marL="5912" marR="5912" marT="591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175 412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(120 000)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55 412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462877289"/>
                  </a:ext>
                </a:extLst>
              </a:tr>
              <a:tr h="224641">
                <a:tc vMerge="1">
                  <a:txBody>
                    <a:bodyPr/>
                    <a:lstStyle/>
                    <a:p>
                      <a:endParaRPr lang="en-ZA"/>
                    </a:p>
                  </a:txBody>
                  <a:tcPr/>
                </a:tc>
                <a:tc>
                  <a:txBody>
                    <a:bodyPr/>
                    <a:lstStyle/>
                    <a:p>
                      <a:pPr algn="r" fontAlgn="t"/>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1"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r>
                        <a:rPr lang="en-ZA" sz="1100" b="0" i="0" u="none" strike="noStrike">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192352518"/>
                  </a:ext>
                </a:extLst>
              </a:tr>
              <a:tr h="333159">
                <a:tc>
                  <a:txBody>
                    <a:bodyPr/>
                    <a:lstStyle/>
                    <a:p>
                      <a:pPr algn="l" fontAlgn="t"/>
                      <a:r>
                        <a:rPr lang="en-ZA" sz="1100" b="1" i="0" u="none" strike="noStrike" dirty="0" err="1">
                          <a:solidFill>
                            <a:srgbClr val="000000"/>
                          </a:solidFill>
                          <a:effectLst/>
                          <a:latin typeface="Calibri" panose="020F0502020204030204" pitchFamily="34" charset="0"/>
                          <a:cs typeface="Calibri" panose="020F0502020204030204" pitchFamily="34" charset="0"/>
                        </a:rPr>
                        <a:t>Uphongolo</a:t>
                      </a:r>
                      <a:r>
                        <a:rPr lang="en-ZA" sz="1100" b="1" i="0" u="none" strike="noStrike" dirty="0">
                          <a:solidFill>
                            <a:srgbClr val="000000"/>
                          </a:solidFill>
                          <a:effectLst/>
                          <a:latin typeface="Calibri" panose="020F0502020204030204" pitchFamily="34" charset="0"/>
                          <a:cs typeface="Calibri" panose="020F0502020204030204" pitchFamily="34" charset="0"/>
                        </a:rPr>
                        <a:t> Local Municipality</a:t>
                      </a:r>
                    </a:p>
                  </a:txBody>
                  <a:tcPr marL="5912" marR="5912" marT="591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15 498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15 500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6 509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8 991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15 500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6 509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6 509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42%</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105367"/>
                  </a:ext>
                </a:extLst>
              </a:tr>
              <a:tr h="333159">
                <a:tc>
                  <a:txBody>
                    <a:bodyPr/>
                    <a:lstStyle/>
                    <a:p>
                      <a:pPr algn="l" fontAlgn="t"/>
                      <a:r>
                        <a:rPr lang="en-ZA" sz="1100" b="1" i="0" u="none" strike="noStrike" dirty="0">
                          <a:solidFill>
                            <a:srgbClr val="000000"/>
                          </a:solidFill>
                          <a:effectLst/>
                          <a:latin typeface="Calibri" panose="020F0502020204030204" pitchFamily="34" charset="0"/>
                          <a:cs typeface="Calibri" panose="020F0502020204030204" pitchFamily="34" charset="0"/>
                        </a:rPr>
                        <a:t>Alfred Nzo District Municipality</a:t>
                      </a:r>
                    </a:p>
                  </a:txBody>
                  <a:tcPr marL="5912" marR="5912" marT="591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16 626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16 626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8 162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8 464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16 626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8 162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8 162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49%</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751648"/>
                  </a:ext>
                </a:extLst>
              </a:tr>
              <a:tr h="471782">
                <a:tc>
                  <a:txBody>
                    <a:bodyPr/>
                    <a:lstStyle/>
                    <a:p>
                      <a:pPr algn="l" fontAlgn="t"/>
                      <a:r>
                        <a:rPr lang="en-ZA" sz="1100" b="1" i="0" u="none" strike="noStrike">
                          <a:solidFill>
                            <a:srgbClr val="000000"/>
                          </a:solidFill>
                          <a:effectLst/>
                          <a:latin typeface="Calibri" panose="020F0502020204030204" pitchFamily="34" charset="0"/>
                          <a:cs typeface="Calibri" panose="020F0502020204030204" pitchFamily="34" charset="0"/>
                        </a:rPr>
                        <a:t>John Taolo Gaetsewe District Municipality</a:t>
                      </a:r>
                    </a:p>
                  </a:txBody>
                  <a:tcPr marL="5912" marR="5912" marT="591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39 400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39 400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39 400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0%</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997625"/>
                  </a:ext>
                </a:extLst>
              </a:tr>
              <a:tr h="333159">
                <a:tc>
                  <a:txBody>
                    <a:bodyPr/>
                    <a:lstStyle/>
                    <a:p>
                      <a:pPr algn="l" fontAlgn="b"/>
                      <a:r>
                        <a:rPr lang="en-ZA" sz="1100" b="1" i="0" u="none" strike="noStrike" dirty="0" err="1">
                          <a:solidFill>
                            <a:srgbClr val="000000"/>
                          </a:solidFill>
                          <a:effectLst/>
                          <a:latin typeface="Calibri" panose="020F0502020204030204" pitchFamily="34" charset="0"/>
                          <a:cs typeface="Calibri" panose="020F0502020204030204" pitchFamily="34" charset="0"/>
                        </a:rPr>
                        <a:t>Theewaterskloof</a:t>
                      </a:r>
                      <a:r>
                        <a:rPr lang="en-ZA" sz="1100" b="1" i="0" u="none" strike="noStrike" dirty="0">
                          <a:solidFill>
                            <a:srgbClr val="000000"/>
                          </a:solidFill>
                          <a:effectLst/>
                          <a:latin typeface="Calibri" panose="020F0502020204030204" pitchFamily="34" charset="0"/>
                          <a:cs typeface="Calibri" panose="020F0502020204030204" pitchFamily="34" charset="0"/>
                        </a:rPr>
                        <a:t> Local Municipality</a:t>
                      </a:r>
                    </a:p>
                  </a:txBody>
                  <a:tcPr marL="5912" marR="5912" marT="59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4 600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2 300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1 592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708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2 300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1 592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1 592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2 300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69%</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61703"/>
                  </a:ext>
                </a:extLst>
              </a:tr>
              <a:tr h="333159">
                <a:tc>
                  <a:txBody>
                    <a:bodyPr/>
                    <a:lstStyle/>
                    <a:p>
                      <a:pPr algn="l" fontAlgn="b"/>
                      <a:r>
                        <a:rPr lang="en-ZA" sz="1100" b="1" i="0" u="none" strike="noStrike">
                          <a:solidFill>
                            <a:srgbClr val="000000"/>
                          </a:solidFill>
                          <a:effectLst/>
                          <a:latin typeface="Calibri" panose="020F0502020204030204" pitchFamily="34" charset="0"/>
                          <a:cs typeface="Calibri" panose="020F0502020204030204" pitchFamily="34" charset="0"/>
                        </a:rPr>
                        <a:t>City of Johannesburg</a:t>
                      </a:r>
                    </a:p>
                  </a:txBody>
                  <a:tcPr marL="5912" marR="5912" marT="59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13 458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13 458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2 950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10 508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13 458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2 950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2 950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22%</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097614"/>
                  </a:ext>
                </a:extLst>
              </a:tr>
              <a:tr h="160915">
                <a:tc>
                  <a:txBody>
                    <a:bodyPr/>
                    <a:lstStyle/>
                    <a:p>
                      <a:pPr algn="l" fontAlgn="b"/>
                      <a:r>
                        <a:rPr lang="en-ZA" sz="1100" b="1" i="0" u="none" strike="noStrike" dirty="0">
                          <a:solidFill>
                            <a:srgbClr val="000000"/>
                          </a:solidFill>
                          <a:effectLst/>
                          <a:latin typeface="Calibri" panose="020F0502020204030204" pitchFamily="34" charset="0"/>
                          <a:cs typeface="Calibri" panose="020F0502020204030204" pitchFamily="34" charset="0"/>
                        </a:rPr>
                        <a:t>City of Cape Town</a:t>
                      </a:r>
                    </a:p>
                  </a:txBody>
                  <a:tcPr marL="5912" marR="5912" marT="59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5 004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5 004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4 988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16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5 004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4 988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4 988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100%</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073200"/>
                  </a:ext>
                </a:extLst>
              </a:tr>
              <a:tr h="471782">
                <a:tc>
                  <a:txBody>
                    <a:bodyPr/>
                    <a:lstStyle/>
                    <a:p>
                      <a:pPr algn="l" fontAlgn="b"/>
                      <a:r>
                        <a:rPr lang="en-ZA" sz="1100" b="1" i="0" u="none" strike="noStrike" dirty="0">
                          <a:solidFill>
                            <a:srgbClr val="000000"/>
                          </a:solidFill>
                          <a:effectLst/>
                          <a:latin typeface="Calibri" panose="020F0502020204030204" pitchFamily="34" charset="0"/>
                          <a:cs typeface="Calibri" panose="020F0502020204030204" pitchFamily="34" charset="0"/>
                        </a:rPr>
                        <a:t>TOTAL</a:t>
                      </a:r>
                    </a:p>
                  </a:txBody>
                  <a:tcPr marL="5912" marR="5912" marT="59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                 -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    39 400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-120 000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1" i="0" u="none" strike="noStrike" kern="1200" dirty="0">
                          <a:solidFill>
                            <a:srgbClr val="000000"/>
                          </a:solidFill>
                          <a:effectLst/>
                          <a:latin typeface="Calibri" panose="020F0502020204030204" pitchFamily="34" charset="0"/>
                          <a:ea typeface="+mn-ea"/>
                          <a:cs typeface="Calibri" panose="020F0502020204030204" pitchFamily="34" charset="0"/>
                        </a:rPr>
                        <a:t> </a:t>
                      </a:r>
                    </a:p>
                    <a:p>
                      <a:pPr algn="r" fontAlgn="t"/>
                      <a:r>
                        <a:rPr lang="en-ZA" sz="1100" b="1" i="0" u="none" strike="noStrike" kern="1200" dirty="0">
                          <a:solidFill>
                            <a:srgbClr val="000000"/>
                          </a:solidFill>
                          <a:effectLst/>
                          <a:latin typeface="Calibri" panose="020F0502020204030204" pitchFamily="34" charset="0"/>
                          <a:ea typeface="+mn-ea"/>
                          <a:cs typeface="Calibri" panose="020F0502020204030204" pitchFamily="34" charset="0"/>
                        </a:rPr>
                        <a:t>94 812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55 186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52 888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24 201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28 687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92 288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24 201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23 137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2 298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endParaRPr lang="en-ZA" sz="1100" b="1" i="0" u="none" strike="noStrike" dirty="0">
                        <a:solidFill>
                          <a:srgbClr val="000000"/>
                        </a:solidFill>
                        <a:effectLst/>
                        <a:latin typeface="Calibri" panose="020F0502020204030204" pitchFamily="34" charset="0"/>
                        <a:cs typeface="Calibri" panose="020F0502020204030204" pitchFamily="34" charset="0"/>
                      </a:endParaRP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26%</a:t>
                      </a:r>
                    </a:p>
                  </a:txBody>
                  <a:tcPr marL="5912" marR="5912" marT="591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4246482448"/>
                  </a:ext>
                </a:extLst>
              </a:tr>
            </a:tbl>
          </a:graphicData>
        </a:graphic>
      </p:graphicFrame>
    </p:spTree>
    <p:extLst>
      <p:ext uri="{BB962C8B-B14F-4D97-AF65-F5344CB8AC3E}">
        <p14:creationId xmlns:p14="http://schemas.microsoft.com/office/powerpoint/2010/main" val="406813182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25" y="1127125"/>
            <a:ext cx="8229600" cy="4894163"/>
          </a:xfrm>
        </p:spPr>
        <p:txBody>
          <a:bodyPr/>
          <a:lstStyle/>
          <a:p>
            <a:pPr>
              <a:spcBef>
                <a:spcPct val="0"/>
              </a:spcBef>
              <a:defRPr/>
            </a:pPr>
            <a:r>
              <a:rPr lang="en-US" sz="1800" dirty="0">
                <a:solidFill>
                  <a:prstClr val="black"/>
                </a:solidFill>
                <a:latin typeface="Arial" pitchFamily="34" charset="0"/>
                <a:ea typeface="ＭＳ Ｐゴシック" pitchFamily="34" charset="-128"/>
              </a:rPr>
              <a:t>A need for improved monitoring of performance related to; </a:t>
            </a:r>
          </a:p>
          <a:p>
            <a:pPr lvl="1">
              <a:spcBef>
                <a:spcPct val="0"/>
              </a:spcBef>
              <a:defRPr/>
            </a:pPr>
            <a:r>
              <a:rPr lang="en-US" sz="1800" dirty="0">
                <a:solidFill>
                  <a:prstClr val="black"/>
                </a:solidFill>
                <a:latin typeface="Arial" pitchFamily="34" charset="0"/>
                <a:ea typeface="ＭＳ Ｐゴシック" pitchFamily="34" charset="-128"/>
              </a:rPr>
              <a:t>Job Creation;</a:t>
            </a:r>
          </a:p>
          <a:p>
            <a:pPr lvl="1">
              <a:spcBef>
                <a:spcPct val="0"/>
              </a:spcBef>
              <a:defRPr/>
            </a:pPr>
            <a:r>
              <a:rPr lang="en-US" sz="1800" dirty="0">
                <a:solidFill>
                  <a:prstClr val="black"/>
                </a:solidFill>
                <a:latin typeface="Arial" pitchFamily="34" charset="0"/>
                <a:ea typeface="ＭＳ Ｐゴシック" pitchFamily="34" charset="-128"/>
              </a:rPr>
              <a:t>Set asides for designated groups; and </a:t>
            </a:r>
          </a:p>
          <a:p>
            <a:pPr lvl="1">
              <a:spcBef>
                <a:spcPct val="0"/>
              </a:spcBef>
              <a:defRPr/>
            </a:pPr>
            <a:r>
              <a:rPr lang="en-US" sz="1800" dirty="0">
                <a:solidFill>
                  <a:prstClr val="black"/>
                </a:solidFill>
                <a:latin typeface="Arial" pitchFamily="34" charset="0"/>
                <a:ea typeface="ＭＳ Ｐゴシック" pitchFamily="34" charset="-128"/>
              </a:rPr>
              <a:t>Title Deeds.</a:t>
            </a:r>
          </a:p>
          <a:p>
            <a:pPr marL="457200" lvl="1" indent="0">
              <a:spcBef>
                <a:spcPct val="0"/>
              </a:spcBef>
              <a:buNone/>
              <a:defRPr/>
            </a:pPr>
            <a:endParaRPr lang="en-US" sz="1800" dirty="0">
              <a:solidFill>
                <a:prstClr val="black"/>
              </a:solidFill>
              <a:latin typeface="Arial" pitchFamily="34" charset="0"/>
              <a:ea typeface="ＭＳ Ｐゴシック" pitchFamily="34" charset="-128"/>
            </a:endParaRPr>
          </a:p>
          <a:p>
            <a:pPr>
              <a:spcBef>
                <a:spcPct val="0"/>
              </a:spcBef>
              <a:defRPr/>
            </a:pPr>
            <a:r>
              <a:rPr lang="en-US" sz="1800" dirty="0">
                <a:solidFill>
                  <a:prstClr val="black"/>
                </a:solidFill>
                <a:latin typeface="Arial" pitchFamily="34" charset="0"/>
                <a:ea typeface="ＭＳ Ｐゴシック" pitchFamily="34" charset="-128"/>
              </a:rPr>
              <a:t>Collaboration with sector partners in order to accelerate access to performance information on delivery targets and priorities such as investments in PDAs, Parliamentary Questions etc.</a:t>
            </a:r>
          </a:p>
          <a:p>
            <a:pPr marL="0" indent="0">
              <a:spcBef>
                <a:spcPct val="0"/>
              </a:spcBef>
              <a:buNone/>
              <a:defRPr/>
            </a:pPr>
            <a:endParaRPr lang="en-US" sz="1800" dirty="0">
              <a:solidFill>
                <a:prstClr val="black"/>
              </a:solidFill>
              <a:latin typeface="Arial" pitchFamily="34" charset="0"/>
              <a:ea typeface="ＭＳ Ｐゴシック" pitchFamily="34" charset="-128"/>
            </a:endParaRPr>
          </a:p>
          <a:p>
            <a:pPr>
              <a:spcBef>
                <a:spcPct val="0"/>
              </a:spcBef>
              <a:defRPr/>
            </a:pPr>
            <a:r>
              <a:rPr lang="en-US" sz="1800" dirty="0">
                <a:solidFill>
                  <a:prstClr val="black"/>
                </a:solidFill>
                <a:latin typeface="Arial" pitchFamily="34" charset="0"/>
                <a:ea typeface="ＭＳ Ｐゴシック" pitchFamily="34" charset="-128"/>
              </a:rPr>
              <a:t>Specialized capacity to conclude agreements with mining houses.</a:t>
            </a:r>
          </a:p>
          <a:p>
            <a:r>
              <a:rPr lang="en-US" sz="1800" dirty="0"/>
              <a:t>There is  a need to improve efficiency on certain processes such as turn around time on responses to Parliamentary questions and procurement procedures. </a:t>
            </a:r>
          </a:p>
          <a:p>
            <a:endParaRPr lang="en-US" sz="1800" dirty="0"/>
          </a:p>
          <a:p>
            <a:r>
              <a:rPr lang="en-US" sz="1800" dirty="0"/>
              <a:t>Strengthen and fast-track inter-governmental relations to improve performance on land rezoning.</a:t>
            </a:r>
          </a:p>
          <a:p>
            <a:pPr marL="0" indent="0">
              <a:buNone/>
            </a:pPr>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7" name="Title 7"/>
          <p:cNvSpPr txBox="1">
            <a:spLocks/>
          </p:cNvSpPr>
          <p:nvPr/>
        </p:nvSpPr>
        <p:spPr bwMode="auto">
          <a:xfrm>
            <a:off x="251520" y="365125"/>
            <a:ext cx="8640960" cy="762000"/>
          </a:xfrm>
          <a:prstGeom prst="rect">
            <a:avLst/>
          </a:prstGeom>
          <a:solidFill>
            <a:srgbClr val="2163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ysClr val="window" lastClr="FFFFFF"/>
                </a:solidFill>
                <a:effectLst/>
                <a:uLnTx/>
                <a:uFillTx/>
                <a:latin typeface="Arial"/>
                <a:ea typeface="ＭＳ Ｐゴシック" pitchFamily="-108" charset="-128"/>
                <a:cs typeface="Arial" pitchFamily="34" charset="0"/>
              </a:rPr>
              <a:t>6. OBSERVATIONS &amp; CONCLUSIONS (NON-FINANCIALS) </a:t>
            </a:r>
            <a:endParaRPr kumimoji="0" lang="en-US" sz="2400" b="1" i="0" u="none" strike="noStrike" kern="1200" cap="none" spc="0" normalizeH="0" baseline="0" noProof="0" dirty="0">
              <a:ln>
                <a:noFill/>
              </a:ln>
              <a:solidFill>
                <a:sysClr val="window" lastClr="FFFFFF"/>
              </a:solidFill>
              <a:effectLst/>
              <a:uLnTx/>
              <a:uFillTx/>
              <a:latin typeface="Arial"/>
              <a:ea typeface="ＭＳ Ｐゴシック" pitchFamily="-108" charset="-128"/>
            </a:endParaRPr>
          </a:p>
        </p:txBody>
      </p:sp>
    </p:spTree>
    <p:extLst>
      <p:ext uri="{BB962C8B-B14F-4D97-AF65-F5344CB8AC3E}">
        <p14:creationId xmlns:p14="http://schemas.microsoft.com/office/powerpoint/2010/main" val="427451372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7" name="Title 7"/>
          <p:cNvSpPr txBox="1">
            <a:spLocks/>
          </p:cNvSpPr>
          <p:nvPr/>
        </p:nvSpPr>
        <p:spPr bwMode="auto">
          <a:xfrm>
            <a:off x="395537" y="2564904"/>
            <a:ext cx="8326188" cy="762000"/>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a:ln>
                  <a:noFill/>
                </a:ln>
                <a:solidFill>
                  <a:sysClr val="window" lastClr="FFFFFF"/>
                </a:solidFill>
                <a:effectLst/>
                <a:uLnTx/>
                <a:uFillTx/>
                <a:latin typeface="Arial"/>
                <a:ea typeface="ＭＳ Ｐゴシック" pitchFamily="-108" charset="-128"/>
              </a:rPr>
              <a:t>2. DEPARTMENTAL BUDGET STRUCTURE</a:t>
            </a:r>
          </a:p>
        </p:txBody>
      </p:sp>
    </p:spTree>
    <p:extLst>
      <p:ext uri="{BB962C8B-B14F-4D97-AF65-F5344CB8AC3E}">
        <p14:creationId xmlns:p14="http://schemas.microsoft.com/office/powerpoint/2010/main" val="1608771058"/>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83" y="71918"/>
            <a:ext cx="8568951" cy="548770"/>
          </a:xfrm>
          <a:solidFill>
            <a:srgbClr val="0082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ysClr val="window" lastClr="FFFFFF"/>
                </a:solidFill>
                <a:effectLst/>
                <a:uLnTx/>
                <a:uFillTx/>
                <a:latin typeface="Arial"/>
                <a:ea typeface="ＭＳ Ｐゴシック" pitchFamily="-108" charset="-128"/>
                <a:cs typeface="Arial" pitchFamily="34" charset="0"/>
              </a:rPr>
              <a:t>7. OBSERVATIONS &amp; CONCLUSIONS (FINANCIALS) </a:t>
            </a:r>
            <a:endParaRPr kumimoji="0" lang="en-US" sz="2400" b="1" i="0" u="none" strike="noStrike" kern="1200" cap="none" spc="0" normalizeH="0" baseline="0" noProof="0" dirty="0">
              <a:ln>
                <a:noFill/>
              </a:ln>
              <a:solidFill>
                <a:sysClr val="window" lastClr="FFFFFF"/>
              </a:solidFill>
              <a:effectLst/>
              <a:uLnTx/>
              <a:uFillTx/>
              <a:latin typeface="Arial"/>
              <a:ea typeface="ＭＳ Ｐゴシック" pitchFamily="-108" charset="-128"/>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46FB24-073C-F349-97AD-1EFAA7C9A7C7}"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a:xfrm>
            <a:off x="2123728" y="6124710"/>
            <a:ext cx="2895600"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rPr>
              <a:t>USDG  Performance – 31 March 2023</a:t>
            </a:r>
            <a:endParaRPr kumimoji="0" lang="en-US" sz="1000" b="1" i="0" u="none" strike="noStrike" kern="1200" cap="none" spc="0" normalizeH="0" baseline="0" noProof="0" dirty="0">
              <a:ln>
                <a:noFill/>
              </a:ln>
              <a:solidFill>
                <a:srgbClr val="000000">
                  <a:tint val="75000"/>
                </a:srgbClr>
              </a:solidFill>
              <a:effectLst/>
              <a:uLnTx/>
              <a:uFillTx/>
              <a:latin typeface="Calibri" panose="020F0502020204030204" pitchFamily="34" charset="0"/>
              <a:ea typeface="ＭＳ Ｐゴシック" charset="0"/>
              <a:cs typeface="Calibri" panose="020F0502020204030204" pitchFamily="34" charset="0"/>
            </a:endParaRPr>
          </a:p>
        </p:txBody>
      </p:sp>
      <p:sp>
        <p:nvSpPr>
          <p:cNvPr id="9" name="TextBox 8">
            <a:extLst>
              <a:ext uri="{FF2B5EF4-FFF2-40B4-BE49-F238E27FC236}">
                <a16:creationId xmlns:a16="http://schemas.microsoft.com/office/drawing/2014/main" id="{1DF081F1-F2A3-C324-B235-76B137F7450B}"/>
              </a:ext>
            </a:extLst>
          </p:cNvPr>
          <p:cNvSpPr txBox="1"/>
          <p:nvPr/>
        </p:nvSpPr>
        <p:spPr>
          <a:xfrm>
            <a:off x="299883" y="476672"/>
            <a:ext cx="8232557" cy="5903154"/>
          </a:xfrm>
          <a:prstGeom prst="rect">
            <a:avLst/>
          </a:prstGeom>
          <a:noFill/>
        </p:spPr>
        <p:txBody>
          <a:bodyPr wrap="square">
            <a:spAutoFit/>
          </a:bodyPr>
          <a:lstStyle/>
          <a:p>
            <a:pPr marL="342900" marR="0" lvl="0" indent="-34290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ZA" sz="140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endParaRPr>
          </a:p>
          <a:p>
            <a:pPr marL="342900" marR="0" lvl="0" indent="-34290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ZA" sz="1800" b="1" i="0" u="sng"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Provinces</a:t>
            </a:r>
            <a:endPar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endParaRPr>
          </a:p>
          <a:p>
            <a:pPr marL="742950" marR="0" lvl="1"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Poor performance of the 2022/23 financial year is noted however, </a:t>
            </a:r>
            <a:r>
              <a:rPr kumimoji="0" lang="en-ZA" sz="1800" b="1"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improvements</a:t>
            </a: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 can be made if:</a:t>
            </a:r>
          </a:p>
          <a:p>
            <a:pPr marL="1200150" marR="0" lvl="2"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Provinces are to deliver in line with the approved business plans</a:t>
            </a:r>
          </a:p>
          <a:p>
            <a:pPr marL="1200150" marR="0" lvl="2"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en-ZA" sz="1800" dirty="0">
                <a:solidFill>
                  <a:srgbClr val="000000"/>
                </a:solidFill>
                <a:latin typeface="+mj-lt"/>
                <a:ea typeface="ＭＳ Ｐゴシック" pitchFamily="-108" charset="-128"/>
                <a:cs typeface="Calibri" panose="020F0502020204030204" pitchFamily="34" charset="0"/>
              </a:rPr>
              <a:t>Provinces</a:t>
            </a: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 avoid transfer of funds late in the year to other organs of state</a:t>
            </a:r>
          </a:p>
          <a:p>
            <a:pPr marL="1200150" marR="0" lvl="2"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The National Department makes interventions early in the first quarter</a:t>
            </a:r>
          </a:p>
          <a:p>
            <a:pPr marL="1200150" marR="0" lvl="2"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en-US" sz="1800" kern="0" dirty="0">
                <a:solidFill>
                  <a:srgbClr val="000000"/>
                </a:solidFill>
                <a:latin typeface="+mj-lt"/>
                <a:cs typeface="Calibri" panose="020F0502020204030204" pitchFamily="34" charset="0"/>
              </a:rPr>
              <a:t>Provinces</a:t>
            </a:r>
            <a:r>
              <a:rPr kumimoji="0" lang="en-US" sz="1800" b="0" i="0" u="none" strike="noStrike" kern="0" cap="none" spc="0" normalizeH="0" baseline="0" noProof="0" dirty="0">
                <a:ln>
                  <a:noFill/>
                </a:ln>
                <a:solidFill>
                  <a:srgbClr val="000000"/>
                </a:solidFill>
                <a:effectLst/>
                <a:uLnTx/>
                <a:uFillTx/>
                <a:latin typeface="+mj-lt"/>
                <a:ea typeface="ＭＳ Ｐゴシック" panose="020B0600070205080204" pitchFamily="34" charset="-128"/>
                <a:cs typeface="Calibri" panose="020F0502020204030204" pitchFamily="34" charset="0"/>
              </a:rPr>
              <a:t> comply with the provisions of DORA</a:t>
            </a:r>
          </a:p>
          <a:p>
            <a:pPr marL="1200150" marR="0" lvl="2"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Provinces update the HSS regularly and with accurate data</a:t>
            </a:r>
          </a:p>
          <a:p>
            <a:pPr marL="857250" marR="0" lvl="2" indent="0" algn="just" defTabSz="457200" rtl="0" eaLnBrk="1" fontAlgn="base" latinLnBrk="0" hangingPunct="1">
              <a:lnSpc>
                <a:spcPct val="100000"/>
              </a:lnSpc>
              <a:spcBef>
                <a:spcPct val="20000"/>
              </a:spcBef>
              <a:spcAft>
                <a:spcPct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endParaRPr>
          </a:p>
          <a:p>
            <a:pPr marL="342900" marR="0" lvl="0" indent="-34290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ZA" sz="1800" b="1" i="0" u="sng"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Metros must;</a:t>
            </a:r>
          </a:p>
          <a:p>
            <a:pPr marL="742950" marR="0" lvl="1"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Prioritise service delivery </a:t>
            </a:r>
          </a:p>
          <a:p>
            <a:pPr marL="742950" marR="0" lvl="1"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Report timeously, especially on serviced sites and title deeds </a:t>
            </a:r>
          </a:p>
          <a:p>
            <a:pPr marL="742950" marR="0" lvl="1"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ZA" sz="1800" b="0" i="0" u="none" strike="noStrike" kern="1200" cap="none" spc="0" normalizeH="0" baseline="0" noProof="0" dirty="0">
                <a:ln>
                  <a:noFill/>
                </a:ln>
                <a:solidFill>
                  <a:srgbClr val="000000"/>
                </a:solidFill>
                <a:effectLst/>
                <a:uLnTx/>
                <a:uFillTx/>
                <a:latin typeface="+mj-lt"/>
                <a:ea typeface="ＭＳ Ｐゴシック" pitchFamily="-108" charset="-128"/>
                <a:cs typeface="Calibri" panose="020F0502020204030204" pitchFamily="34" charset="0"/>
              </a:rPr>
              <a:t>Request assistance as and when needed</a:t>
            </a:r>
          </a:p>
          <a:p>
            <a:pPr marL="742950" marR="0" lvl="1"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endParaRPr>
          </a:p>
          <a:p>
            <a:pPr marL="742950" marR="0" lvl="1"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endParaRPr>
          </a:p>
          <a:p>
            <a:pPr marL="742950" marR="0" lvl="1" indent="-342900" algn="just"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08" charset="-128"/>
              <a:cs typeface="Calibri" panose="020F0502020204030204" pitchFamily="34" charset="0"/>
            </a:endParaRPr>
          </a:p>
        </p:txBody>
      </p:sp>
    </p:spTree>
    <p:extLst>
      <p:ext uri="{BB962C8B-B14F-4D97-AF65-F5344CB8AC3E}">
        <p14:creationId xmlns:p14="http://schemas.microsoft.com/office/powerpoint/2010/main" val="375058088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964704"/>
          </a:xfrm>
        </p:spPr>
        <p:txBody>
          <a:bodyPr/>
          <a:lstStyle/>
          <a:p>
            <a:pPr marL="0" lvl="0" indent="0">
              <a:spcBef>
                <a:spcPct val="0"/>
              </a:spcBef>
              <a:buNone/>
              <a:defRPr/>
            </a:pPr>
            <a:endParaRPr lang="en-US" sz="1800" dirty="0">
              <a:solidFill>
                <a:prstClr val="black"/>
              </a:solidFill>
              <a:latin typeface="Arial" pitchFamily="34" charset="0"/>
              <a:ea typeface="ＭＳ Ｐゴシック" pitchFamily="34" charset="-128"/>
            </a:endParaRPr>
          </a:p>
          <a:p>
            <a:pPr marL="0" lvl="0" indent="0">
              <a:spcBef>
                <a:spcPct val="0"/>
              </a:spcBef>
              <a:buNone/>
              <a:defRPr/>
            </a:pPr>
            <a:r>
              <a:rPr lang="en-US" sz="1800" dirty="0">
                <a:solidFill>
                  <a:prstClr val="black"/>
                </a:solidFill>
                <a:latin typeface="Arial" pitchFamily="34" charset="0"/>
                <a:ea typeface="ＭＳ Ｐゴシック" pitchFamily="34" charset="-128"/>
              </a:rPr>
              <a:t>It is recommended that the Portfolio Committee note the </a:t>
            </a:r>
            <a:r>
              <a:rPr lang="en-US" altLang="en-US" sz="1800" dirty="0">
                <a:solidFill>
                  <a:prstClr val="black"/>
                </a:solidFill>
                <a:latin typeface="Arial" pitchFamily="34" charset="0"/>
                <a:ea typeface="MS PGothic" panose="020B0600070205080204" pitchFamily="34" charset="-128"/>
              </a:rPr>
              <a:t>Departmental Quarter 4 performance for the 2022/23 financial year.</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7" name="Title 7"/>
          <p:cNvSpPr txBox="1">
            <a:spLocks/>
          </p:cNvSpPr>
          <p:nvPr/>
        </p:nvSpPr>
        <p:spPr bwMode="auto">
          <a:xfrm>
            <a:off x="251520" y="365125"/>
            <a:ext cx="8640960" cy="762000"/>
          </a:xfrm>
          <a:prstGeom prst="rect">
            <a:avLst/>
          </a:prstGeom>
          <a:solidFill>
            <a:srgbClr val="2163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ZA" sz="2400" b="1" cap="none" dirty="0">
                <a:solidFill>
                  <a:sysClr val="window" lastClr="FFFFFF"/>
                </a:solidFill>
                <a:cs typeface="Arial" pitchFamily="34" charset="0"/>
              </a:rPr>
              <a:t>8.</a:t>
            </a:r>
            <a:r>
              <a:rPr kumimoji="0" lang="en-ZA" sz="2400" b="1" i="0" u="none" strike="noStrike" kern="1200" cap="none" spc="0" normalizeH="0" baseline="0" noProof="0" dirty="0">
                <a:ln>
                  <a:noFill/>
                </a:ln>
                <a:solidFill>
                  <a:sysClr val="window" lastClr="FFFFFF"/>
                </a:solidFill>
                <a:effectLst/>
                <a:uLnTx/>
                <a:uFillTx/>
                <a:latin typeface="Arial"/>
                <a:ea typeface="ＭＳ Ｐゴシック" pitchFamily="-108" charset="-128"/>
                <a:cs typeface="Arial" pitchFamily="34" charset="0"/>
              </a:rPr>
              <a:t>  RECOMMENDATION</a:t>
            </a:r>
            <a:endParaRPr kumimoji="0" lang="en-US" sz="2400" b="1" i="0" u="none" strike="noStrike" kern="1200" cap="none" spc="0" normalizeH="0" baseline="0" noProof="0" dirty="0">
              <a:ln>
                <a:noFill/>
              </a:ln>
              <a:solidFill>
                <a:sysClr val="window" lastClr="FFFFFF"/>
              </a:solidFill>
              <a:effectLst/>
              <a:uLnTx/>
              <a:uFillTx/>
              <a:latin typeface="Arial"/>
              <a:ea typeface="ＭＳ Ｐゴシック" pitchFamily="-108" charset="-128"/>
            </a:endParaRPr>
          </a:p>
        </p:txBody>
      </p:sp>
    </p:spTree>
    <p:extLst>
      <p:ext uri="{BB962C8B-B14F-4D97-AF65-F5344CB8AC3E}">
        <p14:creationId xmlns:p14="http://schemas.microsoft.com/office/powerpoint/2010/main" val="101680874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id="{7E4DA517-8A7E-9B42-BCA6-8F4E8519105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32AF86D-99C6-6143-AE6A-3EEE8620ED62}"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a:extLst>
              <a:ext uri="{FF2B5EF4-FFF2-40B4-BE49-F238E27FC236}">
                <a16:creationId xmlns:a16="http://schemas.microsoft.com/office/drawing/2014/main" id="{9E48EFD2-FC6C-C841-84AF-767173DD7B28}"/>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11267" name="Date Placeholder 3">
            <a:extLst>
              <a:ext uri="{FF2B5EF4-FFF2-40B4-BE49-F238E27FC236}">
                <a16:creationId xmlns:a16="http://schemas.microsoft.com/office/drawing/2014/main" id="{53C3100E-0E57-464B-B78D-49056EF01C3F}"/>
              </a:ext>
            </a:extLst>
          </p:cNvPr>
          <p:cNvSpPr>
            <a:spLocks noGrp="1" noChangeArrowheads="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5015C715-C476-A44E-84FF-A09BC0038406}"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11268" name="Title 1">
            <a:extLst>
              <a:ext uri="{FF2B5EF4-FFF2-40B4-BE49-F238E27FC236}">
                <a16:creationId xmlns:a16="http://schemas.microsoft.com/office/drawing/2014/main" id="{04DC194A-4A50-984A-A4FF-18E7C1994EFA}"/>
              </a:ext>
            </a:extLst>
          </p:cNvPr>
          <p:cNvSpPr>
            <a:spLocks noGrp="1"/>
          </p:cNvSpPr>
          <p:nvPr>
            <p:ph type="title" idx="4294967295"/>
          </p:nvPr>
        </p:nvSpPr>
        <p:spPr>
          <a:xfrm>
            <a:off x="323528" y="2204864"/>
            <a:ext cx="8305800" cy="8382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THANK YOU</a:t>
            </a:r>
          </a:p>
        </p:txBody>
      </p:sp>
    </p:spTree>
    <p:extLst>
      <p:ext uri="{BB962C8B-B14F-4D97-AF65-F5344CB8AC3E}">
        <p14:creationId xmlns:p14="http://schemas.microsoft.com/office/powerpoint/2010/main" val="44647985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52" y="908720"/>
            <a:ext cx="9036496" cy="4608511"/>
          </a:xfrm>
        </p:spPr>
        <p:txBody>
          <a:bodyPr/>
          <a:lstStyle/>
          <a:p>
            <a:pPr marL="288925" lvl="0" indent="-288925" algn="just" eaLnBrk="0" hangingPunct="0"/>
            <a:r>
              <a:rPr lang="en-US" sz="1600" dirty="0">
                <a:solidFill>
                  <a:prstClr val="black"/>
                </a:solidFill>
                <a:ea typeface="MS PGothic" panose="020B0600070205080204" pitchFamily="34" charset="-128"/>
              </a:rPr>
              <a:t>The budget structure of the department is divided into five </a:t>
            </a:r>
            <a:r>
              <a:rPr lang="en-US" sz="1600" dirty="0" err="1">
                <a:solidFill>
                  <a:prstClr val="black"/>
                </a:solidFill>
                <a:ea typeface="MS PGothic" panose="020B0600070205080204" pitchFamily="34" charset="-128"/>
              </a:rPr>
              <a:t>programmes</a:t>
            </a:r>
            <a:r>
              <a:rPr lang="en-US" sz="1600" dirty="0">
                <a:solidFill>
                  <a:prstClr val="black"/>
                </a:solidFill>
                <a:ea typeface="MS PGothic" panose="020B0600070205080204" pitchFamily="34" charset="-128"/>
              </a:rPr>
              <a:t>:</a:t>
            </a:r>
          </a:p>
          <a:p>
            <a:pPr marL="0" lvl="0" indent="0" algn="just" eaLnBrk="0" hangingPunct="0">
              <a:buNone/>
            </a:pPr>
            <a:endParaRPr lang="en-US" sz="1600" dirty="0">
              <a:solidFill>
                <a:prstClr val="black"/>
              </a:solidFill>
              <a:ea typeface="MS PGothic" panose="020B0600070205080204" pitchFamily="34" charset="-128"/>
            </a:endParaRPr>
          </a:p>
          <a:p>
            <a:pPr marL="288925" lvl="1" indent="0" algn="just" eaLnBrk="0" hangingPunct="0">
              <a:buNone/>
            </a:pPr>
            <a:r>
              <a:rPr lang="en-ZA" sz="1600" b="1" dirty="0">
                <a:solidFill>
                  <a:prstClr val="black"/>
                </a:solidFill>
                <a:ea typeface="MS PGothic" panose="020B0600070205080204" pitchFamily="34" charset="-128"/>
              </a:rPr>
              <a:t>Programme 1:  Administration  (ADM)</a:t>
            </a:r>
          </a:p>
          <a:p>
            <a:pPr marL="914400" lvl="1" indent="-288925" algn="just" eaLnBrk="0" hangingPunct="0">
              <a:buFont typeface="Wingdings" panose="05000000000000000000" pitchFamily="2" charset="2"/>
              <a:buChar char="§"/>
            </a:pPr>
            <a:r>
              <a:rPr lang="en-ZA" sz="1600" dirty="0">
                <a:solidFill>
                  <a:prstClr val="black"/>
                </a:solidFill>
                <a:ea typeface="MS PGothic" panose="020B0600070205080204" pitchFamily="34" charset="-128"/>
              </a:rPr>
              <a:t>Purpose: </a:t>
            </a:r>
            <a:r>
              <a:rPr lang="en-US" sz="1600" dirty="0">
                <a:solidFill>
                  <a:prstClr val="black"/>
                </a:solidFill>
                <a:ea typeface="MS PGothic" panose="020B0600070205080204" pitchFamily="34" charset="-128"/>
              </a:rPr>
              <a:t>Provide strategic leadership, management, and support services to the Department.</a:t>
            </a:r>
          </a:p>
          <a:p>
            <a:pPr marL="288925" lvl="1" indent="0" algn="just" eaLnBrk="0" hangingPunct="0">
              <a:buNone/>
            </a:pPr>
            <a:r>
              <a:rPr lang="en-ZA" sz="1600" b="1" dirty="0">
                <a:solidFill>
                  <a:prstClr val="black"/>
                </a:solidFill>
                <a:ea typeface="MS PGothic" panose="020B0600070205080204" pitchFamily="34" charset="-128"/>
              </a:rPr>
              <a:t>Programme 2:  </a:t>
            </a:r>
            <a:r>
              <a:rPr lang="en-US" sz="1600" b="1" dirty="0">
                <a:solidFill>
                  <a:prstClr val="black"/>
                </a:solidFill>
                <a:ea typeface="MS PGothic" panose="020B0600070205080204" pitchFamily="34" charset="-128"/>
              </a:rPr>
              <a:t>Integrated Human Settlements Planning and Development </a:t>
            </a:r>
            <a:r>
              <a:rPr lang="en-US" sz="1600" b="1" dirty="0" err="1">
                <a:solidFill>
                  <a:prstClr val="black"/>
                </a:solidFill>
                <a:ea typeface="MS PGothic" panose="020B0600070205080204" pitchFamily="34" charset="-128"/>
              </a:rPr>
              <a:t>Programme</a:t>
            </a:r>
            <a:r>
              <a:rPr lang="en-US" sz="1600" b="1" dirty="0">
                <a:solidFill>
                  <a:prstClr val="black"/>
                </a:solidFill>
                <a:ea typeface="MS PGothic" panose="020B0600070205080204" pitchFamily="34" charset="-128"/>
              </a:rPr>
              <a:t> </a:t>
            </a:r>
            <a:r>
              <a:rPr lang="en-ZA" sz="1600" b="1" dirty="0">
                <a:solidFill>
                  <a:prstClr val="black"/>
                </a:solidFill>
                <a:ea typeface="MS PGothic" panose="020B0600070205080204" pitchFamily="34" charset="-128"/>
              </a:rPr>
              <a:t>(IHSPDP)</a:t>
            </a:r>
          </a:p>
          <a:p>
            <a:pPr marL="914400" lvl="1" indent="-288925" algn="just" eaLnBrk="0" hangingPunct="0">
              <a:buFont typeface="Wingdings" panose="05000000000000000000" pitchFamily="2" charset="2"/>
              <a:buChar char="§"/>
            </a:pPr>
            <a:r>
              <a:rPr lang="en-US" sz="1600" dirty="0">
                <a:solidFill>
                  <a:prstClr val="black"/>
                </a:solidFill>
                <a:ea typeface="MS PGothic" panose="020B0600070205080204" pitchFamily="34" charset="-128"/>
              </a:rPr>
              <a:t>Purpose: Manage the development of policy, planning and research in the creation of sustainable and integrated human settlements, oversee the delivery of the integrated residential development programme, provide public entity oversight, and coordinate intergovernmental partnerships with stakeholders</a:t>
            </a:r>
          </a:p>
          <a:p>
            <a:pPr marL="914400" lvl="1" indent="-288925" algn="just" eaLnBrk="0" hangingPunct="0">
              <a:buFont typeface="Wingdings" panose="05000000000000000000" pitchFamily="2" charset="2"/>
              <a:buChar char="§"/>
            </a:pPr>
            <a:endParaRPr lang="en-ZA" sz="1600" dirty="0">
              <a:solidFill>
                <a:prstClr val="black"/>
              </a:solidFill>
              <a:ea typeface="MS PGothic" panose="020B0600070205080204" pitchFamily="34" charset="-128"/>
            </a:endParaRPr>
          </a:p>
          <a:p>
            <a:pPr marL="288925" lvl="1" indent="0" algn="just" eaLnBrk="0" hangingPunct="0">
              <a:buNone/>
            </a:pPr>
            <a:r>
              <a:rPr lang="en-ZA" sz="1600" b="1" dirty="0">
                <a:solidFill>
                  <a:prstClr val="black"/>
                </a:solidFill>
                <a:ea typeface="MS PGothic" panose="020B0600070205080204" pitchFamily="34" charset="-128"/>
              </a:rPr>
              <a:t>Programme 3:  Informal Settlements Programme (ISUP)</a:t>
            </a:r>
          </a:p>
          <a:p>
            <a:pPr marL="914400" lvl="1" indent="-288925" algn="just" eaLnBrk="0" hangingPunct="0">
              <a:buFont typeface="Wingdings" panose="05000000000000000000" pitchFamily="2" charset="2"/>
              <a:buChar char="§"/>
            </a:pPr>
            <a:r>
              <a:rPr lang="en-ZA" sz="1600" dirty="0">
                <a:solidFill>
                  <a:prstClr val="black"/>
                </a:solidFill>
                <a:ea typeface="MS PGothic" panose="020B0600070205080204" pitchFamily="34" charset="-128"/>
              </a:rPr>
              <a:t>Purpose: </a:t>
            </a:r>
            <a:r>
              <a:rPr lang="en-US" sz="1600" dirty="0">
                <a:solidFill>
                  <a:prstClr val="black"/>
                </a:solidFill>
                <a:ea typeface="MS PGothic" panose="020B0600070205080204" pitchFamily="34" charset="-128"/>
              </a:rPr>
              <a:t>Provide policy, planning and capacity support for upgrading informal settlements, and oversee implementation of the Informal Settlements Upgrading Programme in terms of Volume 4, Part 3 of the 2009 Housing Code.</a:t>
            </a:r>
          </a:p>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7" name="Rectangle 6"/>
          <p:cNvSpPr/>
          <p:nvPr/>
        </p:nvSpPr>
        <p:spPr>
          <a:xfrm>
            <a:off x="0" y="0"/>
            <a:ext cx="9144000" cy="461665"/>
          </a:xfrm>
          <a:prstGeom prst="rect">
            <a:avLst/>
          </a:prstGeom>
          <a:solidFill>
            <a:schemeClr val="tx2">
              <a:lumMod val="90000"/>
              <a:lumOff val="1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2.DEPARTMENTAL BUDGET STRUCTURE </a:t>
            </a:r>
            <a:endParaRPr kumimoji="0" lang="en-ZA"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9803579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90000"/>
              <a:lumOff val="10000"/>
            </a:schemeClr>
          </a:solidFill>
        </p:spPr>
        <p:txBody>
          <a:bodyPr/>
          <a:lstStyle/>
          <a:p>
            <a:r>
              <a:rPr lang="en-US" sz="2400" b="1" dirty="0">
                <a:solidFill>
                  <a:schemeClr val="bg1"/>
                </a:solidFill>
                <a:ea typeface="MS PGothic" panose="020B0600070205080204" pitchFamily="34" charset="-128"/>
              </a:rPr>
              <a:t>DEPARTMENTAL BUDGET STRUCTURE</a:t>
            </a:r>
            <a:endParaRPr lang="en-ZA" sz="2400" dirty="0">
              <a:solidFill>
                <a:schemeClr val="bg1"/>
              </a:solidFill>
            </a:endParaRPr>
          </a:p>
        </p:txBody>
      </p:sp>
      <p:sp>
        <p:nvSpPr>
          <p:cNvPr id="3" name="Content Placeholder 2"/>
          <p:cNvSpPr>
            <a:spLocks noGrp="1"/>
          </p:cNvSpPr>
          <p:nvPr>
            <p:ph idx="1"/>
          </p:nvPr>
        </p:nvSpPr>
        <p:spPr/>
        <p:txBody>
          <a:bodyPr/>
          <a:lstStyle/>
          <a:p>
            <a:pPr marL="288925" lvl="1" indent="0" algn="just" eaLnBrk="0" hangingPunct="0">
              <a:buNone/>
            </a:pPr>
            <a:r>
              <a:rPr lang="en-ZA" sz="1800" b="1" dirty="0">
                <a:solidFill>
                  <a:prstClr val="black"/>
                </a:solidFill>
                <a:ea typeface="MS PGothic" panose="020B0600070205080204" pitchFamily="34" charset="-128"/>
              </a:rPr>
              <a:t>Programme 4: </a:t>
            </a:r>
            <a:r>
              <a:rPr lang="en-US" sz="1800" b="1" dirty="0">
                <a:solidFill>
                  <a:prstClr val="black"/>
                </a:solidFill>
                <a:ea typeface="MS PGothic" panose="020B0600070205080204" pitchFamily="34" charset="-128"/>
              </a:rPr>
              <a:t>Rental and Social Housing Programme </a:t>
            </a:r>
            <a:r>
              <a:rPr lang="en-ZA" sz="1800" b="1" dirty="0">
                <a:solidFill>
                  <a:prstClr val="black"/>
                </a:solidFill>
                <a:ea typeface="MS PGothic" panose="020B0600070205080204" pitchFamily="34" charset="-128"/>
              </a:rPr>
              <a:t>(RSHP)</a:t>
            </a:r>
          </a:p>
          <a:p>
            <a:pPr marL="288925" lvl="1" indent="0" algn="just" eaLnBrk="0" hangingPunct="0">
              <a:buNone/>
            </a:pPr>
            <a:endParaRPr lang="en-ZA" sz="1800" b="1" dirty="0">
              <a:solidFill>
                <a:prstClr val="black"/>
              </a:solidFill>
              <a:ea typeface="MS PGothic" panose="020B0600070205080204" pitchFamily="34" charset="-128"/>
            </a:endParaRPr>
          </a:p>
          <a:p>
            <a:pPr marL="914400" lvl="1" indent="-288925" algn="just" eaLnBrk="0" hangingPunct="0">
              <a:buFont typeface="Wingdings" panose="05000000000000000000" pitchFamily="2" charset="2"/>
              <a:buChar char="§"/>
            </a:pPr>
            <a:r>
              <a:rPr lang="en-US" sz="1800" dirty="0">
                <a:solidFill>
                  <a:prstClr val="black"/>
                </a:solidFill>
                <a:ea typeface="MS PGothic" panose="020B0600070205080204" pitchFamily="34" charset="-128"/>
              </a:rPr>
              <a:t>Purpose: Promote the provision of affordable rental housing, monitor the performance of the Social Housing Regulatory Authority (SHRA), and develop capabilities in the rental housing sector through intergovernmental collaboration and evidence-based research</a:t>
            </a:r>
          </a:p>
          <a:p>
            <a:pPr marL="625475" lvl="1" indent="0" algn="just" eaLnBrk="0" hangingPunct="0">
              <a:buNone/>
            </a:pPr>
            <a:r>
              <a:rPr lang="en-GB" sz="1800" dirty="0">
                <a:solidFill>
                  <a:prstClr val="black"/>
                </a:solidFill>
                <a:ea typeface="MS PGothic" panose="020B0600070205080204" pitchFamily="34" charset="-128"/>
              </a:rPr>
              <a:t> </a:t>
            </a:r>
          </a:p>
          <a:p>
            <a:pPr marL="288925" lvl="1" indent="0" algn="just" eaLnBrk="0" hangingPunct="0">
              <a:buNone/>
            </a:pPr>
            <a:r>
              <a:rPr lang="en-ZA" sz="1800" b="1" dirty="0">
                <a:solidFill>
                  <a:prstClr val="black"/>
                </a:solidFill>
                <a:ea typeface="MS PGothic" panose="020B0600070205080204" pitchFamily="34" charset="-128"/>
              </a:rPr>
              <a:t>Programme 5: Affordable Housing Programme (AHP)</a:t>
            </a:r>
          </a:p>
          <a:p>
            <a:pPr marL="288925" lvl="1" indent="0" algn="just" eaLnBrk="0" hangingPunct="0">
              <a:buNone/>
            </a:pPr>
            <a:endParaRPr lang="en-ZA" sz="1800" b="1" dirty="0">
              <a:solidFill>
                <a:prstClr val="black"/>
              </a:solidFill>
              <a:ea typeface="MS PGothic" panose="020B0600070205080204" pitchFamily="34" charset="-128"/>
            </a:endParaRPr>
          </a:p>
          <a:p>
            <a:pPr marL="914400" lvl="1" indent="-288925" algn="just" eaLnBrk="0" hangingPunct="0">
              <a:buFont typeface="Wingdings" panose="05000000000000000000" pitchFamily="2" charset="2"/>
              <a:buChar char="§"/>
            </a:pPr>
            <a:r>
              <a:rPr lang="en-ZA" sz="1800" dirty="0">
                <a:solidFill>
                  <a:prstClr val="black"/>
                </a:solidFill>
                <a:ea typeface="MS PGothic" panose="020B0600070205080204" pitchFamily="34" charset="-128"/>
              </a:rPr>
              <a:t>Purpose: </a:t>
            </a:r>
            <a:r>
              <a:rPr lang="en-US" sz="1800" dirty="0">
                <a:solidFill>
                  <a:prstClr val="black"/>
                </a:solidFill>
                <a:ea typeface="MS PGothic" panose="020B0600070205080204" pitchFamily="34" charset="-128"/>
              </a:rPr>
              <a:t>Facilitate the provision of affordable housing finance, monitor market trends, and develop research and policies that respond to demand. Oversee housing finance entities that report to the Minister</a:t>
            </a:r>
            <a:r>
              <a:rPr lang="en-ZA" sz="1800" dirty="0">
                <a:solidFill>
                  <a:prstClr val="black"/>
                </a:solidFill>
                <a:ea typeface="MS PGothic" panose="020B0600070205080204" pitchFamily="34" charset="-128"/>
              </a:rPr>
              <a:t>.</a:t>
            </a:r>
            <a:endParaRPr lang="en-US" sz="1800" dirty="0">
              <a:solidFill>
                <a:prstClr val="black"/>
              </a:solidFill>
              <a:ea typeface="MS PGothic" panose="020B0600070205080204" pitchFamily="34" charset="-128"/>
            </a:endParaRPr>
          </a:p>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887630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46040"/>
            <a:ext cx="8928992" cy="1143000"/>
          </a:xfrm>
          <a:solidFill>
            <a:schemeClr val="tx2">
              <a:lumMod val="90000"/>
              <a:lumOff val="10000"/>
            </a:schemeClr>
          </a:solidFill>
        </p:spPr>
        <p:txBody>
          <a:bodyPr/>
          <a:lstStyle/>
          <a:p>
            <a:r>
              <a:rPr lang="en-US" sz="2400" b="1" dirty="0">
                <a:solidFill>
                  <a:schemeClr val="bg1"/>
                </a:solidFill>
              </a:rPr>
              <a:t>3. QUARTER 4 PERFORMANCE AS PER APPROVED ANNUAL PERFORMANCE PLAN 2022/2023 </a:t>
            </a:r>
            <a:br>
              <a:rPr lang="en-US" sz="2400" b="1" dirty="0">
                <a:solidFill>
                  <a:schemeClr val="bg1"/>
                </a:solidFill>
              </a:rPr>
            </a:br>
            <a:r>
              <a:rPr lang="en-US" sz="2400" b="1" dirty="0">
                <a:solidFill>
                  <a:schemeClr val="bg1"/>
                </a:solidFill>
              </a:rPr>
              <a:t>(OVERALL PERFORMANCE PER PROGRAMME)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439567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latin typeface="Arial" panose="020B0604020202020204" pitchFamily="34" charset="0"/>
                <a:ea typeface="ＭＳ Ｐゴシック" pitchFamily="34" charset="-128"/>
                <a:cs typeface="Arial" panose="020B0604020202020204" pitchFamily="34" charset="0"/>
              </a:rPr>
              <a:t>PERFORMANCE MEASUREMENT</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7" name="Table 6"/>
          <p:cNvGraphicFramePr>
            <a:graphicFrameLocks noGrp="1"/>
          </p:cNvGraphicFramePr>
          <p:nvPr/>
        </p:nvGraphicFramePr>
        <p:xfrm>
          <a:off x="609601" y="1700807"/>
          <a:ext cx="8112124" cy="3257128"/>
        </p:xfrm>
        <a:graphic>
          <a:graphicData uri="http://schemas.openxmlformats.org/drawingml/2006/table">
            <a:tbl>
              <a:tblPr/>
              <a:tblGrid>
                <a:gridCol w="927950">
                  <a:extLst>
                    <a:ext uri="{9D8B030D-6E8A-4147-A177-3AD203B41FA5}">
                      <a16:colId xmlns:a16="http://schemas.microsoft.com/office/drawing/2014/main" val="20000"/>
                    </a:ext>
                  </a:extLst>
                </a:gridCol>
                <a:gridCol w="7184174">
                  <a:extLst>
                    <a:ext uri="{9D8B030D-6E8A-4147-A177-3AD203B41FA5}">
                      <a16:colId xmlns:a16="http://schemas.microsoft.com/office/drawing/2014/main" val="20001"/>
                    </a:ext>
                  </a:extLst>
                </a:gridCol>
              </a:tblGrid>
              <a:tr h="14401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Target Achieved (100%)</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212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Partially Achieved (50% - 99%)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Remedial action is needed to avoid this / there is progress, but the target is not yet achieved.</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02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Not Achieved (0% - 49%)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Certainty that the target will not be achieved or was not achieved in the planned timeframes – major remedial action and urgent intervention is required / the target is far from being reached or not going to be achieved at all</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200161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5/27/2023</a:t>
            </a:fld>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 name="Title 7"/>
          <p:cNvSpPr txBox="1">
            <a:spLocks/>
          </p:cNvSpPr>
          <p:nvPr/>
        </p:nvSpPr>
        <p:spPr bwMode="auto">
          <a:xfrm>
            <a:off x="3887" y="0"/>
            <a:ext cx="9144000" cy="576064"/>
          </a:xfrm>
          <a:prstGeom prst="rect">
            <a:avLst/>
          </a:prstGeom>
          <a:solidFill>
            <a:schemeClr val="tx2">
              <a:lumMod val="90000"/>
              <a:lumOff val="10000"/>
            </a:schemeClr>
          </a:solidFill>
          <a:ln>
            <a:noFill/>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pitchFamily="-108" charset="-128"/>
              </a:rPr>
              <a:t>Quarter 4 Overall Performance </a:t>
            </a:r>
          </a:p>
        </p:txBody>
      </p:sp>
      <p:graphicFrame>
        <p:nvGraphicFramePr>
          <p:cNvPr id="3" name="Chart 2">
            <a:extLst>
              <a:ext uri="{FF2B5EF4-FFF2-40B4-BE49-F238E27FC236}">
                <a16:creationId xmlns:a16="http://schemas.microsoft.com/office/drawing/2014/main" id="{00000000-0008-0000-0100-000003000000}"/>
              </a:ext>
            </a:extLst>
          </p:cNvPr>
          <p:cNvGraphicFramePr>
            <a:graphicFrameLocks/>
          </p:cNvGraphicFramePr>
          <p:nvPr/>
        </p:nvGraphicFramePr>
        <p:xfrm>
          <a:off x="879240" y="764705"/>
          <a:ext cx="7385519" cy="4700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9799515"/>
      </p:ext>
    </p:extLst>
  </p:cSld>
  <p:clrMapOvr>
    <a:masterClrMapping/>
  </p:clrMapOvr>
  <p:transition spd="med">
    <p:fade/>
  </p:transition>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potx [Read-Only] [Compatibility Mode]" id="{1284E35F-EDFF-418F-A1ED-711E014499D7}" vid="{1C578518-5CFF-4DA6-98F9-BD65D95A3F81}"/>
    </a:ext>
  </a:extLst>
</a:theme>
</file>

<file path=ppt/theme/theme2.xml><?xml version="1.0" encoding="utf-8"?>
<a:theme xmlns:a="http://schemas.openxmlformats.org/drawingml/2006/main" name="1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 id="{396FC376-5433-B14D-BA34-9231D790ED96}" vid="{AA9C3A99-0327-4449-B70B-2A3712119EA8}"/>
    </a:ext>
  </a:extLst>
</a:theme>
</file>

<file path=ppt/theme/theme3.xml><?xml version="1.0" encoding="utf-8"?>
<a:theme xmlns:a="http://schemas.openxmlformats.org/drawingml/2006/main" name="3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 [Compatibility Mode]" id="{C8BBE1A5-E39E-6048-B852-B02CFD28C419}" vid="{61973DD8-707D-E54D-A730-0ACA9153FA49}"/>
    </a:ext>
  </a:extLst>
</a:theme>
</file>

<file path=ppt/theme/theme4.xml><?xml version="1.0" encoding="utf-8"?>
<a:theme xmlns:a="http://schemas.openxmlformats.org/drawingml/2006/main" name="2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prioritization of Funds Between Provinces.potx" id="{BADF0134-B2A5-4FD5-B212-BA5D7F5BAEC1}" vid="{1E8E3A07-F0F2-470D-9B4B-3EDA2EFE9BE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Annual Report Presentation</Template>
  <TotalTime>3935</TotalTime>
  <Words>6824</Words>
  <Application>Microsoft Office PowerPoint</Application>
  <PresentationFormat>On-screen Show (4:3)</PresentationFormat>
  <Paragraphs>1909</Paragraphs>
  <Slides>42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42</vt:i4>
      </vt:variant>
    </vt:vector>
  </HeadingPairs>
  <TitlesOfParts>
    <vt:vector size="51" baseType="lpstr">
      <vt:lpstr>Arial</vt:lpstr>
      <vt:lpstr>Arial Bold</vt:lpstr>
      <vt:lpstr>Calibri</vt:lpstr>
      <vt:lpstr>Times New Roman</vt:lpstr>
      <vt:lpstr>Wingdings</vt:lpstr>
      <vt:lpstr>2019_GENERIC PRESENTATION</vt:lpstr>
      <vt:lpstr>1_2019_GENERIC PRESENTATION</vt:lpstr>
      <vt:lpstr>3_2019_GENERIC PRESENTATION</vt:lpstr>
      <vt:lpstr>2_2019_GENERIC PRESENTATION</vt:lpstr>
      <vt:lpstr>   DEPARTMENT OF  HUMAN SETTLEMENTS’ QUARTER 4 PRESENTATION (JANUARY TO MARCH 2023)  TO THE PORTFOLIO COMMITTEE ON HUMAN SETTLEMENTS   DATE: 31 May 2023     Delivered ON BEHALF  Ms. M.T. KUBAYI, (MP) MINISTER OF HUMAN SETTLEMENTS</vt:lpstr>
      <vt:lpstr>PRESENTATION OUTLINE</vt:lpstr>
      <vt:lpstr>PowerPoint Presentation</vt:lpstr>
      <vt:lpstr>PowerPoint Presentation</vt:lpstr>
      <vt:lpstr>PowerPoint Presentation</vt:lpstr>
      <vt:lpstr>DEPARTMENTAL BUDGET STRUCTURE</vt:lpstr>
      <vt:lpstr>3. QUARTER 4 PERFORMANCE AS PER APPROVED ANNUAL PERFORMANCE PLAN 2022/2023  (OVERALL PERFORMANCE PER PROGRAMME)</vt:lpstr>
      <vt:lpstr>PERFORMANCE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AN OVERVIEW OF FINANCIAL PERFORMANCE</vt:lpstr>
      <vt:lpstr>Departmental Expenditure 31 March 2023</vt:lpstr>
      <vt:lpstr>  Operational Expenditure by Programme as at 31 March 2023  2023</vt:lpstr>
      <vt:lpstr>Grants and Transfer Payments as at 31 March 2023</vt:lpstr>
      <vt:lpstr>Invoices paid</vt:lpstr>
      <vt:lpstr>PowerPoint Presentation</vt:lpstr>
      <vt:lpstr>Human Settlements Development Grant (HSDG) Expenditure as at 31 March 2023</vt:lpstr>
      <vt:lpstr>April 2022 – MARCH 2023 (12 MONTHS):  AGAINST ANNUAL TARGET</vt:lpstr>
      <vt:lpstr>Informal Settlements Upgrading Partnership Grant (ISUPG) Provinces Expenditure Performance as at 31 March 2023</vt:lpstr>
      <vt:lpstr> Provincial Emergency Housing Grant – Expenditure as at 31 March 2023   </vt:lpstr>
      <vt:lpstr>Urban Settlements Development Grant (USDG) Expenditure as at 31 March 2023</vt:lpstr>
      <vt:lpstr>ISUPG (Metros) Consolidated Expenditure (per phase) as at 31 March 2023 </vt:lpstr>
      <vt:lpstr>MEHG – FINANCIAL PERFORMANCE AS AT 31 MARCH 2023</vt:lpstr>
      <vt:lpstr>PowerPoint Presentation</vt:lpstr>
      <vt:lpstr>7. OBSERVATIONS &amp; CONCLUSIONS (FINANCIALS) </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HUMAN SETTLEMENTS 2020/21 ANNUAL PERFORMANCE REPORT  PORTFOLIO COMMITTEE  AUGUST 2021 DIRECTOR-GENERAL: MR MS TSHANGANA</dc:title>
  <dc:subject/>
  <dc:creator>Phillip Mthombeni</dc:creator>
  <cp:keywords/>
  <dc:description/>
  <cp:lastModifiedBy>Koliswa Pasiya-Mndende</cp:lastModifiedBy>
  <cp:revision>509</cp:revision>
  <cp:lastPrinted>2023-01-20T10:42:21Z</cp:lastPrinted>
  <dcterms:created xsi:type="dcterms:W3CDTF">2021-10-04T11:47:56Z</dcterms:created>
  <dcterms:modified xsi:type="dcterms:W3CDTF">2023-05-27T17:55:45Z</dcterms:modified>
  <cp:category/>
</cp:coreProperties>
</file>