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373" r:id="rId3"/>
    <p:sldId id="369" r:id="rId4"/>
    <p:sldId id="364" r:id="rId5"/>
    <p:sldId id="374" r:id="rId6"/>
    <p:sldId id="403" r:id="rId7"/>
    <p:sldId id="380" r:id="rId8"/>
    <p:sldId id="394" r:id="rId9"/>
    <p:sldId id="383" r:id="rId10"/>
    <p:sldId id="398" r:id="rId11"/>
    <p:sldId id="399" r:id="rId12"/>
    <p:sldId id="401" r:id="rId13"/>
    <p:sldId id="402" r:id="rId14"/>
    <p:sldId id="385" r:id="rId15"/>
    <p:sldId id="384" r:id="rId16"/>
    <p:sldId id="261"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iwe Maya" initials="SM" lastIdx="3" clrIdx="0">
    <p:extLst>
      <p:ext uri="{19B8F6BF-5375-455C-9EA6-DF929625EA0E}">
        <p15:presenceInfo xmlns:p15="http://schemas.microsoft.com/office/powerpoint/2012/main" xmlns="" userId="S-1-5-21-1247637481-850084867-617630493-26017" providerId="AD"/>
      </p:ext>
    </p:extLst>
  </p:cmAuthor>
  <p:cmAuthor id="2" name="Bongi Dlamini" initials="BD" lastIdx="1" clrIdx="1">
    <p:extLst>
      <p:ext uri="{19B8F6BF-5375-455C-9EA6-DF929625EA0E}">
        <p15:presenceInfo xmlns:p15="http://schemas.microsoft.com/office/powerpoint/2012/main" xmlns="" userId="S-1-5-21-1247637481-850084867-617630493-21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4F81BD"/>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A8BDF-5B2D-E7AB-FF47-7408F3551E18}" v="2" dt="2022-11-18T07:53:08.296"/>
    <p1510:client id="{29FAB290-5521-3C0C-6283-79F442B0FE86}" v="618" dt="2022-11-07T12:08:12.850"/>
    <p1510:client id="{CCBFD7B4-B155-9521-496B-F7C72426241F}" v="3" dt="2022-10-14T12:21:28.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73" d="100"/>
          <a:sy n="73" d="100"/>
        </p:scale>
        <p:origin x="-129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513" cy="4699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4022304" y="1"/>
            <a:ext cx="3078513" cy="469950"/>
          </a:xfrm>
          <a:prstGeom prst="rect">
            <a:avLst/>
          </a:prstGeom>
        </p:spPr>
        <p:txBody>
          <a:bodyPr vert="horz" lIns="91440" tIns="45720" rIns="91440" bIns="45720" rtlCol="0"/>
          <a:lstStyle>
            <a:lvl1pPr algn="r">
              <a:defRPr sz="1200"/>
            </a:lvl1pPr>
          </a:lstStyle>
          <a:p>
            <a:fld id="{ADEE506A-C6DC-4B49-8D51-87D6246B846D}" type="datetimeFigureOut">
              <a:rPr lang="en-ZA" smtClean="0"/>
              <a:pPr/>
              <a:t>2023/06/02</a:t>
            </a:fld>
            <a:endParaRPr lang="en-ZA" dirty="0"/>
          </a:p>
        </p:txBody>
      </p:sp>
      <p:sp>
        <p:nvSpPr>
          <p:cNvPr id="4" name="Footer Placeholder 3"/>
          <p:cNvSpPr>
            <a:spLocks noGrp="1"/>
          </p:cNvSpPr>
          <p:nvPr>
            <p:ph type="ftr" sz="quarter" idx="2"/>
          </p:nvPr>
        </p:nvSpPr>
        <p:spPr>
          <a:xfrm>
            <a:off x="0" y="8918525"/>
            <a:ext cx="3078513" cy="46995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4022304" y="8918525"/>
            <a:ext cx="3078513" cy="469950"/>
          </a:xfrm>
          <a:prstGeom prst="rect">
            <a:avLst/>
          </a:prstGeom>
        </p:spPr>
        <p:txBody>
          <a:bodyPr vert="horz" lIns="91440" tIns="45720" rIns="91440" bIns="45720" rtlCol="0" anchor="b"/>
          <a:lstStyle>
            <a:lvl1pPr algn="r">
              <a:defRPr sz="1200"/>
            </a:lvl1pPr>
          </a:lstStyle>
          <a:p>
            <a:fld id="{35FF7EED-182E-4E7E-89ED-7FE92ADECF97}" type="slidenum">
              <a:rPr lang="en-ZA" smtClean="0"/>
              <a:pPr/>
              <a:t>‹#›</a:t>
            </a:fld>
            <a:endParaRPr lang="en-ZA" dirty="0"/>
          </a:p>
        </p:txBody>
      </p:sp>
    </p:spTree>
    <p:extLst>
      <p:ext uri="{BB962C8B-B14F-4D97-AF65-F5344CB8AC3E}">
        <p14:creationId xmlns:p14="http://schemas.microsoft.com/office/powerpoint/2010/main" xmlns="" val="1012352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4"/>
          </a:xfrm>
          <a:prstGeom prst="rect">
            <a:avLst/>
          </a:prstGeom>
        </p:spPr>
        <p:txBody>
          <a:bodyPr vert="horz" lIns="91440" tIns="45720" rIns="91440" bIns="45720" rtlCol="0"/>
          <a:lstStyle>
            <a:lvl1pPr algn="r">
              <a:defRPr sz="1200"/>
            </a:lvl1pPr>
          </a:lstStyle>
          <a:p>
            <a:fld id="{488C1986-9A1C-4C36-A960-74731F5EEADE}" type="datetimeFigureOut">
              <a:rPr lang="en-US" smtClean="0"/>
              <a:pPr/>
              <a:t>6/2/2023</a:t>
            </a:fld>
            <a:endParaRPr lang="en-US" dirty="0"/>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7105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4"/>
            <a:ext cx="3077739" cy="471053"/>
          </a:xfrm>
          <a:prstGeom prst="rect">
            <a:avLst/>
          </a:prstGeom>
        </p:spPr>
        <p:txBody>
          <a:bodyPr vert="horz" lIns="91440" tIns="45720" rIns="91440" bIns="45720" rtlCol="0" anchor="b"/>
          <a:lstStyle>
            <a:lvl1pPr algn="r">
              <a:defRPr sz="1200"/>
            </a:lvl1pPr>
          </a:lstStyle>
          <a:p>
            <a:fld id="{1472CCCA-658A-4C4C-B3B1-EF12628A5E89}" type="slidenum">
              <a:rPr lang="en-US" smtClean="0"/>
              <a:pPr/>
              <a:t>‹#›</a:t>
            </a:fld>
            <a:endParaRPr lang="en-US" dirty="0"/>
          </a:p>
        </p:txBody>
      </p:sp>
    </p:spTree>
    <p:extLst>
      <p:ext uri="{BB962C8B-B14F-4D97-AF65-F5344CB8AC3E}">
        <p14:creationId xmlns:p14="http://schemas.microsoft.com/office/powerpoint/2010/main" xmlns="" val="20787058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1E78296-8FA4-4540-97CD-CADE1E68F334}" type="datetime1">
              <a:rPr lang="en-ZA" smtClean="0"/>
              <a:pPr/>
              <a:t>2023/06/02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4394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59E15F8-7069-45AD-B761-14FEB83AB277}" type="datetime1">
              <a:rPr lang="en-ZA" smtClean="0"/>
              <a:pPr/>
              <a:t>2023/06/02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5071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B6263BF-6371-4A7C-8662-B9BF3EFD7395}" type="datetime1">
              <a:rPr lang="en-ZA" smtClean="0"/>
              <a:pPr/>
              <a:t>2023/06/02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88191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6354A7-C6D0-466F-9F25-2C086995ABBA}" type="datetime1">
              <a:rPr lang="en-ZA" smtClean="0"/>
              <a:pPr/>
              <a:t>2023/06/02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34596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632F9-27EC-424A-8650-153BF977DE54}" type="datetime1">
              <a:rPr lang="en-ZA" smtClean="0"/>
              <a:pPr/>
              <a:t>2023/06/02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7856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83AA616-CA8D-462D-89B2-029F2A644DF6}" type="datetime1">
              <a:rPr lang="en-ZA" smtClean="0"/>
              <a:pPr/>
              <a:t>2023/06/02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7356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A5C4BE6F-DE74-4811-A009-9FE9647F22B3}" type="datetime1">
              <a:rPr lang="en-ZA" smtClean="0"/>
              <a:pPr/>
              <a:t>2023/06/02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899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5ACF873-06F8-4F20-9011-2F49F5FFAE56}" type="datetime1">
              <a:rPr lang="en-ZA" smtClean="0"/>
              <a:pPr/>
              <a:t>2023/06/02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5442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B1A03-A935-4145-AD37-B35A12440592}" type="datetime1">
              <a:rPr lang="en-ZA" smtClean="0"/>
              <a:pPr/>
              <a:t>2023/06/02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9264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F934E-ED1E-45C4-BC06-603BAB11E256}" type="datetime1">
              <a:rPr lang="en-ZA" smtClean="0"/>
              <a:pPr/>
              <a:t>2023/06/02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35289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97FCB4-3EAB-4D1A-B1DC-A567CE1BFB4B}" type="datetime1">
              <a:rPr lang="en-ZA" smtClean="0"/>
              <a:pPr/>
              <a:t>2023/06/02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3308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AA223-0D52-4E22-AFC6-F1D32FFF0243}" type="datetime1">
              <a:rPr lang="en-ZA" smtClean="0"/>
              <a:pPr/>
              <a:t>2023/06/02</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17658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56" y="7937"/>
            <a:ext cx="9180000" cy="6885000"/>
          </a:xfrm>
          <a:prstGeom prst="rect">
            <a:avLst/>
          </a:prstGeom>
        </p:spPr>
      </p:pic>
      <p:sp>
        <p:nvSpPr>
          <p:cNvPr id="6" name="TextBox 5"/>
          <p:cNvSpPr txBox="1"/>
          <p:nvPr/>
        </p:nvSpPr>
        <p:spPr>
          <a:xfrm>
            <a:off x="2314877" y="1030962"/>
            <a:ext cx="6954252" cy="1692771"/>
          </a:xfrm>
          <a:prstGeom prst="rect">
            <a:avLst/>
          </a:prstGeom>
          <a:noFill/>
        </p:spPr>
        <p:txBody>
          <a:bodyPr wrap="square" rtlCol="0">
            <a:spAutoFit/>
          </a:bodyPr>
          <a:lstStyle/>
          <a:p>
            <a:pPr algn="just"/>
            <a:endParaRPr lang="en-US" sz="2000" dirty="0">
              <a:solidFill>
                <a:srgbClr val="800000"/>
              </a:solidFill>
              <a:latin typeface="Arial Black" panose="020B0A04020102020204" pitchFamily="34" charset="0"/>
            </a:endParaRPr>
          </a:p>
          <a:p>
            <a:pPr algn="just"/>
            <a:r>
              <a:rPr lang="en-US" sz="2000" dirty="0">
                <a:solidFill>
                  <a:srgbClr val="800000"/>
                </a:solidFill>
                <a:latin typeface="Arial Black" panose="020B0A04020102020204" pitchFamily="34" charset="0"/>
              </a:rPr>
              <a:t>AN OBJECTIVE ASSESSMENT ON THE FINANCIAL DISCLOSURE FRAMEWORK AND THE LIFESTYLE AUDIT</a:t>
            </a:r>
          </a:p>
          <a:p>
            <a:pPr algn="ctr"/>
            <a:endParaRPr lang="en-US" sz="2400" dirty="0">
              <a:solidFill>
                <a:srgbClr val="006666"/>
              </a:solidFill>
              <a:latin typeface="Arial Black" panose="020B0A04020102020204" pitchFamily="34" charset="0"/>
              <a:cs typeface="Arial" panose="020B0604020202020204" pitchFamily="34" charset="0"/>
            </a:endParaRPr>
          </a:p>
        </p:txBody>
      </p:sp>
      <p:sp>
        <p:nvSpPr>
          <p:cNvPr id="10" name="TextBox 9"/>
          <p:cNvSpPr txBox="1"/>
          <p:nvPr/>
        </p:nvSpPr>
        <p:spPr>
          <a:xfrm>
            <a:off x="2430493" y="3231783"/>
            <a:ext cx="6624736" cy="1446550"/>
          </a:xfrm>
          <a:prstGeom prst="rect">
            <a:avLst/>
          </a:prstGeom>
          <a:noFill/>
        </p:spPr>
        <p:txBody>
          <a:bodyPr wrap="square" lIns="91440" tIns="45720" rIns="91440" bIns="45720" rtlCol="0" anchor="t">
            <a:spAutoFit/>
          </a:bodyPr>
          <a:lstStyle/>
          <a:p>
            <a:pPr algn="ctr">
              <a:lnSpc>
                <a:spcPct val="110000"/>
              </a:lnSpc>
              <a:defRPr/>
            </a:pPr>
            <a:r>
              <a:rPr lang="en-US" sz="2000" b="1" dirty="0">
                <a:solidFill>
                  <a:srgbClr val="006666"/>
                </a:solidFill>
                <a:latin typeface="Arial Black" panose="020B0A04020102020204" pitchFamily="34" charset="0"/>
                <a:cs typeface="Arial" panose="020B0604020202020204" pitchFamily="34" charset="0"/>
              </a:rPr>
              <a:t>PRESENTATION BY THE PUBLIC SERVICE COMMISSION</a:t>
            </a:r>
          </a:p>
          <a:p>
            <a:pPr algn="ctr">
              <a:lnSpc>
                <a:spcPct val="110000"/>
              </a:lnSpc>
              <a:defRPr/>
            </a:pPr>
            <a:endParaRPr lang="en-US" sz="2000" b="1" dirty="0">
              <a:solidFill>
                <a:srgbClr val="006666"/>
              </a:solidFill>
              <a:latin typeface="Arial Black" panose="020B0A04020102020204" pitchFamily="34" charset="0"/>
              <a:cs typeface="Arial" panose="020B0604020202020204" pitchFamily="34" charset="0"/>
            </a:endParaRPr>
          </a:p>
          <a:p>
            <a:pPr algn="ctr">
              <a:lnSpc>
                <a:spcPct val="110000"/>
              </a:lnSpc>
              <a:defRPr/>
            </a:pPr>
            <a:r>
              <a:rPr lang="en-US" sz="2000" b="1" dirty="0">
                <a:solidFill>
                  <a:srgbClr val="006666"/>
                </a:solidFill>
                <a:latin typeface="Arial Black" panose="020B0A04020102020204" pitchFamily="34" charset="0"/>
                <a:cs typeface="Arial" panose="020B0604020202020204" pitchFamily="34" charset="0"/>
              </a:rPr>
              <a:t>31 MAY 2023</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14876" y="4944393"/>
            <a:ext cx="6898680" cy="1807729"/>
          </a:xfrm>
          <a:prstGeom prst="rect">
            <a:avLst/>
          </a:prstGeom>
        </p:spPr>
      </p:pic>
      <p:sp>
        <p:nvSpPr>
          <p:cNvPr id="2" name="AutoShape 2" descr="https://euc-powerpoint.officeapps.live.com/pods/GetClipboardImage.ashx?Id=5199cef0-b661-4e25-af05-4242aa623a57&amp;DC=GEU4&amp;pkey=91f4e892-7be6-495e-b640-dbf86c976cd1&amp;wdwaccluster=GEU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 name="AutoShape 4" descr="https://euc-powerpoint.officeapps.live.com/pods/GetClipboardImage.ashx?Id=5199cef0-b661-4e25-af05-4242aa623a57&amp;DC=GEU4&amp;pkey=91f4e892-7be6-495e-b640-dbf86c976cd1&amp;wdwaccluster=GEU4"/>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 name="AutoShape 6" descr="https://euc-powerpoint.officeapps.live.com/pods/GetClipboardImage.ashx?Id=2e2cd341-3e44-4d99-9882-449875c57a65&amp;DC=GEU4&amp;pkey=fdc6aaf4-cbda-40b2-9037-3283bf3450dd&amp;wdwaccluster=GEU4"/>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Tree>
    <p:extLst>
      <p:ext uri="{BB962C8B-B14F-4D97-AF65-F5344CB8AC3E}">
        <p14:creationId xmlns:p14="http://schemas.microsoft.com/office/powerpoint/2010/main" xmlns="" val="51151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9825" y="124465"/>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LEGAL OPINON OF THE CHIEF STATE LAW ADVISOR</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6775C4A4-309F-756C-9D62-F615AE0C51C5}"/>
              </a:ext>
            </a:extLst>
          </p:cNvPr>
          <p:cNvSpPr txBox="1"/>
          <p:nvPr/>
        </p:nvSpPr>
        <p:spPr>
          <a:xfrm>
            <a:off x="103300" y="760164"/>
            <a:ext cx="9040700" cy="5727465"/>
          </a:xfrm>
          <a:prstGeom prst="rect">
            <a:avLst/>
          </a:prstGeom>
          <a:noFill/>
        </p:spPr>
        <p:txBody>
          <a:bodyPr wrap="square" rtlCol="0">
            <a:spAutoFit/>
          </a:bodyPr>
          <a:lstStyle/>
          <a:p>
            <a:pPr marL="342900" marR="0" lvl="0" indent="-342900" algn="just">
              <a:lnSpc>
                <a:spcPct val="150000"/>
              </a:lnSpc>
              <a:spcBef>
                <a:spcPts val="0"/>
              </a:spcBef>
              <a:spcAft>
                <a:spcPts val="0"/>
              </a:spcAft>
              <a:buFont typeface="Symbol" panose="05050102010706020507" pitchFamily="18" charset="2"/>
              <a:buChar char=""/>
            </a:pPr>
            <a:r>
              <a:rPr lang="en-US" b="1" dirty="0">
                <a:latin typeface="Arial" panose="020B0604020202020204" pitchFamily="34" charset="0"/>
                <a:ea typeface="Calibri" panose="020F0502020204030204" pitchFamily="34" charset="0"/>
                <a:cs typeface="Times New Roman" panose="02020603050405020304" pitchFamily="18" charset="0"/>
              </a:rPr>
              <a:t>Section 9 of the </a:t>
            </a:r>
            <a:r>
              <a:rPr lang="en-US" b="1" i="1" dirty="0">
                <a:latin typeface="Arial" panose="020B0604020202020204" pitchFamily="34" charset="0"/>
                <a:ea typeface="Calibri" panose="020F0502020204030204" pitchFamily="34" charset="0"/>
                <a:cs typeface="Times New Roman" panose="02020603050405020304" pitchFamily="18" charset="0"/>
              </a:rPr>
              <a:t>Promotion of Access to Information Act </a:t>
            </a:r>
            <a:r>
              <a:rPr lang="en-US" b="1" dirty="0">
                <a:latin typeface="Arial" panose="020B0604020202020204" pitchFamily="34" charset="0"/>
                <a:ea typeface="Calibri" panose="020F0502020204030204" pitchFamily="34" charset="0"/>
                <a:cs typeface="Times New Roman" panose="02020603050405020304" pitchFamily="18" charset="0"/>
              </a:rPr>
              <a:t>2 of 2000</a:t>
            </a:r>
            <a:r>
              <a:rPr lang="en-US" dirty="0">
                <a:latin typeface="Arial" panose="020B0604020202020204" pitchFamily="34" charset="0"/>
                <a:ea typeface="Calibri" panose="020F0502020204030204" pitchFamily="34" charset="0"/>
                <a:cs typeface="Times New Roman" panose="02020603050405020304" pitchFamily="18" charset="0"/>
              </a:rPr>
              <a:t>, which deals with access to any information held by the State and any other person and the right to protection of privacy, commercial confidentiality and effective, efficient and good governance.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b="1" dirty="0">
                <a:latin typeface="Arial" panose="020B0604020202020204" pitchFamily="34" charset="0"/>
                <a:ea typeface="Calibri" panose="020F0502020204030204" pitchFamily="34" charset="0"/>
                <a:cs typeface="Times New Roman" panose="02020603050405020304" pitchFamily="18" charset="0"/>
              </a:rPr>
              <a:t>Section 13(1)(c) of the </a:t>
            </a:r>
            <a:r>
              <a:rPr lang="en-US" b="1" i="1" dirty="0">
                <a:latin typeface="Arial" panose="020B0604020202020204" pitchFamily="34" charset="0"/>
                <a:ea typeface="Calibri" panose="020F0502020204030204" pitchFamily="34" charset="0"/>
                <a:cs typeface="Times New Roman" panose="02020603050405020304" pitchFamily="18" charset="0"/>
              </a:rPr>
              <a:t>National Prosecuting Authority</a:t>
            </a:r>
            <a:r>
              <a:rPr lang="en-US" b="1" dirty="0">
                <a:latin typeface="Arial" panose="020B0604020202020204" pitchFamily="34" charset="0"/>
                <a:ea typeface="Calibri" panose="020F0502020204030204" pitchFamily="34" charset="0"/>
                <a:cs typeface="Times New Roman" panose="02020603050405020304" pitchFamily="18" charset="0"/>
              </a:rPr>
              <a:t> Act 32 of 1998,</a:t>
            </a:r>
            <a:r>
              <a:rPr lang="en-US" dirty="0">
                <a:latin typeface="Arial" panose="020B0604020202020204" pitchFamily="34" charset="0"/>
                <a:ea typeface="Calibri" panose="020F0502020204030204" pitchFamily="34" charset="0"/>
                <a:cs typeface="Times New Roman" panose="02020603050405020304" pitchFamily="18" charset="0"/>
              </a:rPr>
              <a:t> which establishing the Asset Forfeiture Unit.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n-US" b="1" i="1" dirty="0">
                <a:latin typeface="Arial" panose="020B0604020202020204" pitchFamily="34" charset="0"/>
                <a:ea typeface="Calibri" panose="020F0502020204030204" pitchFamily="34" charset="0"/>
                <a:cs typeface="Times New Roman" panose="02020603050405020304" pitchFamily="18" charset="0"/>
              </a:rPr>
              <a:t>Prevention of Organized Crime Act </a:t>
            </a:r>
            <a:r>
              <a:rPr lang="en-US" b="1" dirty="0">
                <a:latin typeface="Arial" panose="020B0604020202020204" pitchFamily="34" charset="0"/>
                <a:ea typeface="Calibri" panose="020F0502020204030204" pitchFamily="34" charset="0"/>
                <a:cs typeface="Times New Roman" panose="02020603050405020304" pitchFamily="18" charset="0"/>
              </a:rPr>
              <a:t>121 of 1998, </a:t>
            </a:r>
            <a:r>
              <a:rPr lang="en-US" dirty="0">
                <a:latin typeface="Arial" panose="020B0604020202020204" pitchFamily="34" charset="0"/>
                <a:ea typeface="Calibri" panose="020F0502020204030204" pitchFamily="34" charset="0"/>
                <a:cs typeface="Times New Roman" panose="02020603050405020304" pitchFamily="18" charset="0"/>
              </a:rPr>
              <a:t>which stipulates that the Commissioner for South African Revenue Services must be notified, with the view for mutual co-operation and sharing of information where there is an investigation into property, financial activities, affairs or business of any person.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10</a:t>
            </a:fld>
            <a:endParaRPr lang="en-ZA" dirty="0"/>
          </a:p>
        </p:txBody>
      </p:sp>
    </p:spTree>
    <p:extLst>
      <p:ext uri="{BB962C8B-B14F-4D97-AF65-F5344CB8AC3E}">
        <p14:creationId xmlns:p14="http://schemas.microsoft.com/office/powerpoint/2010/main" xmlns="" val="30493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9825" y="124465"/>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LEGAL OPINON OF THE CHIEF STATE LAW ADVISOR</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6775C4A4-309F-756C-9D62-F615AE0C51C5}"/>
              </a:ext>
            </a:extLst>
          </p:cNvPr>
          <p:cNvSpPr txBox="1"/>
          <p:nvPr/>
        </p:nvSpPr>
        <p:spPr>
          <a:xfrm>
            <a:off x="103300" y="760164"/>
            <a:ext cx="9040700" cy="627864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Chief State Law Advisor further suggested that the legislation that empowers the PSC to monitor the disclosure of interest must be amended, to make it clear that the PSC is empowered to conduct investigations to ensure that the high standard of professional ethics as contemplated in section 195(1)(a) of the Constitution is maintained.</a:t>
            </a:r>
            <a:r>
              <a:rPr lang="en-US" b="1" dirty="0">
                <a:latin typeface="Arial" panose="020B0604020202020204" pitchFamily="34" charset="0"/>
                <a:cs typeface="Arial" panose="020B0604020202020204" pitchFamily="34" charset="0"/>
              </a:rPr>
              <a:t>  </a:t>
            </a:r>
          </a:p>
          <a:p>
            <a:pPr>
              <a:lnSpc>
                <a:spcPct val="150000"/>
              </a:lnSpc>
            </a:pPr>
            <a:endParaRPr lang="en-US"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Scrutiny of the legal opinion would reveal that in view of the prevailing legislation, conducting lifestyle audits reside with the purview of the law enforcement agencies, as they have the necessary investigative and prosecutorial mandates.</a:t>
            </a:r>
          </a:p>
          <a:p>
            <a:pPr marL="285750" indent="-285750">
              <a:lnSpc>
                <a:spcPct val="150000"/>
              </a:lnSpc>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PSC is of the opinion that this advice is applicable to the entire Public Administration.  </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DPSA as the policy developing agency plays a pivotal role on the implementation and monitoring  of the lifestyle audit.</a:t>
            </a:r>
          </a:p>
          <a:p>
            <a:pPr marL="285750" indent="-285750" algn="just">
              <a:lnSpc>
                <a:spcPct val="150000"/>
              </a:lnSpc>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11</a:t>
            </a:fld>
            <a:endParaRPr lang="en-ZA" dirty="0"/>
          </a:p>
        </p:txBody>
      </p:sp>
    </p:spTree>
    <p:extLst>
      <p:ext uri="{BB962C8B-B14F-4D97-AF65-F5344CB8AC3E}">
        <p14:creationId xmlns:p14="http://schemas.microsoft.com/office/powerpoint/2010/main" xmlns="" val="191198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9825" y="124465"/>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THE DIFFERENCE BETWEEN THE FDF AND THE GUIDE TO IMPLEMENT LIFESTYLE AUDITS IN THE PUBLIC SERVICE</a:t>
            </a:r>
          </a:p>
        </p:txBody>
      </p:sp>
      <p:sp>
        <p:nvSpPr>
          <p:cNvPr id="3" name="TextBox 2">
            <a:extLst>
              <a:ext uri="{FF2B5EF4-FFF2-40B4-BE49-F238E27FC236}">
                <a16:creationId xmlns:a16="http://schemas.microsoft.com/office/drawing/2014/main" xmlns="" id="{6775C4A4-309F-756C-9D62-F615AE0C51C5}"/>
              </a:ext>
            </a:extLst>
          </p:cNvPr>
          <p:cNvSpPr txBox="1"/>
          <p:nvPr/>
        </p:nvSpPr>
        <p:spPr>
          <a:xfrm>
            <a:off x="103300" y="760164"/>
            <a:ext cx="9040700"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In view of the above exposition, while the two concepts are closely related it is important to note the following differences:</a:t>
            </a:r>
          </a:p>
          <a:p>
            <a:pPr marL="285750" indent="-285750">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12</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2784313991"/>
              </p:ext>
            </p:extLst>
          </p:nvPr>
        </p:nvGraphicFramePr>
        <p:xfrm>
          <a:off x="103300" y="2375126"/>
          <a:ext cx="9007012" cy="3552762"/>
        </p:xfrm>
        <a:graphic>
          <a:graphicData uri="http://schemas.openxmlformats.org/drawingml/2006/table">
            <a:tbl>
              <a:tblPr firstRow="1" firstCol="1" bandRow="1">
                <a:tableStyleId>{BDBED569-4797-4DF1-A0F4-6AAB3CD982D8}</a:tableStyleId>
              </a:tblPr>
              <a:tblGrid>
                <a:gridCol w="4503506">
                  <a:extLst>
                    <a:ext uri="{9D8B030D-6E8A-4147-A177-3AD203B41FA5}">
                      <a16:colId xmlns:a16="http://schemas.microsoft.com/office/drawing/2014/main" xmlns="" val="442907107"/>
                    </a:ext>
                  </a:extLst>
                </a:gridCol>
                <a:gridCol w="4503506">
                  <a:extLst>
                    <a:ext uri="{9D8B030D-6E8A-4147-A177-3AD203B41FA5}">
                      <a16:colId xmlns:a16="http://schemas.microsoft.com/office/drawing/2014/main" xmlns="" val="3808533130"/>
                    </a:ext>
                  </a:extLst>
                </a:gridCol>
              </a:tblGrid>
              <a:tr h="179018">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Financial Disclosure Framework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Lifestyle audits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744420480"/>
                  </a:ext>
                </a:extLst>
              </a:tr>
              <a:tr h="144687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b="0" kern="1200" dirty="0">
                          <a:effectLst/>
                          <a:latin typeface="Arial" panose="020B0604020202020204" pitchFamily="34" charset="0"/>
                          <a:cs typeface="Arial" panose="020B0604020202020204" pitchFamily="34" charset="0"/>
                        </a:rPr>
                        <a:t>The FDF focuses on the disclosure of registrable interests, for purposes of managing conflicts of interest.  </a:t>
                      </a:r>
                      <a:endParaRPr lang="en-US" sz="1600" b="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600" b="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kern="1200" dirty="0">
                          <a:effectLst/>
                          <a:latin typeface="Arial" panose="020B0604020202020204" pitchFamily="34" charset="0"/>
                          <a:cs typeface="Arial" panose="020B0604020202020204" pitchFamily="34" charset="0"/>
                        </a:rPr>
                        <a:t>Lifestyle Audits are more intrusive in that they take a form of an investigation which effectively limits a person’s right to privacy.</a:t>
                      </a:r>
                      <a:r>
                        <a:rPr lang="en-US" sz="1600" kern="1200" baseline="0" dirty="0">
                          <a:effectLst/>
                          <a:latin typeface="Arial" panose="020B0604020202020204" pitchFamily="34" charset="0"/>
                          <a:cs typeface="Arial" panose="020B0604020202020204" pitchFamily="34" charset="0"/>
                        </a:rPr>
                        <a:t> It </a:t>
                      </a:r>
                      <a:r>
                        <a:rPr lang="en-US" sz="1600" kern="1200" dirty="0">
                          <a:effectLst/>
                          <a:latin typeface="Arial" panose="020B0604020202020204" pitchFamily="34" charset="0"/>
                          <a:cs typeface="Arial" panose="020B0604020202020204" pitchFamily="34" charset="0"/>
                        </a:rPr>
                        <a:t> determines the</a:t>
                      </a:r>
                      <a:r>
                        <a:rPr lang="en-US" sz="1600" kern="1200" baseline="0" dirty="0">
                          <a:effectLst/>
                          <a:latin typeface="Arial" panose="020B0604020202020204" pitchFamily="34" charset="0"/>
                          <a:cs typeface="Arial" panose="020B0604020202020204" pitchFamily="34" charset="0"/>
                        </a:rPr>
                        <a:t> existence of unexplained wealth.</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8364073"/>
                  </a:ext>
                </a:extLst>
              </a:tr>
              <a:tr h="991397">
                <a:tc>
                  <a:txBody>
                    <a:bodyPr/>
                    <a:lstStyle/>
                    <a:p>
                      <a:pPr marL="342900" marR="0" lvl="0" indent="-342900">
                        <a:lnSpc>
                          <a:spcPct val="150000"/>
                        </a:lnSpc>
                        <a:spcBef>
                          <a:spcPts val="0"/>
                        </a:spcBef>
                        <a:spcAft>
                          <a:spcPts val="0"/>
                        </a:spcAft>
                        <a:buFont typeface="Symbol" panose="05050102010706020507" pitchFamily="18" charset="2"/>
                        <a:buChar char=""/>
                      </a:pPr>
                      <a:r>
                        <a:rPr lang="en-US" sz="1600" b="0" kern="1200" dirty="0">
                          <a:effectLst/>
                          <a:latin typeface="Arial" panose="020B0604020202020204" pitchFamily="34" charset="0"/>
                          <a:cs typeface="Arial" panose="020B0604020202020204" pitchFamily="34" charset="0"/>
                        </a:rPr>
                        <a:t>The FDF is part of the regulatory framework aimed at ensuring ethical conduct within the Public Service.  </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1600" kern="1200" dirty="0">
                          <a:effectLst/>
                          <a:latin typeface="Arial" panose="020B0604020202020204" pitchFamily="34" charset="0"/>
                          <a:cs typeface="Arial" panose="020B0604020202020204" pitchFamily="34" charset="0"/>
                        </a:rPr>
                        <a:t>Lifestyle audits are triggered only when there is a suspicion of illicit acquisition of wealth (which may lead to criminal prosecution).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9351666"/>
                  </a:ext>
                </a:extLst>
              </a:tr>
            </a:tbl>
          </a:graphicData>
        </a:graphic>
      </p:graphicFrame>
    </p:spTree>
    <p:extLst>
      <p:ext uri="{BB962C8B-B14F-4D97-AF65-F5344CB8AC3E}">
        <p14:creationId xmlns:p14="http://schemas.microsoft.com/office/powerpoint/2010/main" xmlns="" val="389262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9825" y="124465"/>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THE DIFFERENCE BETWEEN THE FDF AND THE GUIDE TO IMPLEMENT LIFESTYLE AUDITS IN THE PUBLIC SERVICE</a:t>
            </a:r>
          </a:p>
        </p:txBody>
      </p:sp>
      <p:sp>
        <p:nvSpPr>
          <p:cNvPr id="3" name="TextBox 2">
            <a:extLst>
              <a:ext uri="{FF2B5EF4-FFF2-40B4-BE49-F238E27FC236}">
                <a16:creationId xmlns:a16="http://schemas.microsoft.com/office/drawing/2014/main" xmlns="" id="{6775C4A4-309F-756C-9D62-F615AE0C51C5}"/>
              </a:ext>
            </a:extLst>
          </p:cNvPr>
          <p:cNvSpPr txBox="1"/>
          <p:nvPr/>
        </p:nvSpPr>
        <p:spPr>
          <a:xfrm>
            <a:off x="103300" y="760164"/>
            <a:ext cx="9040700" cy="4662815"/>
          </a:xfrm>
          <a:prstGeom prst="rect">
            <a:avLst/>
          </a:prstGeom>
          <a:noFill/>
        </p:spPr>
        <p:txBody>
          <a:bodyPr wrap="square" rtlCol="0">
            <a:spAutoFit/>
          </a:bodyPr>
          <a:lstStyle/>
          <a:p>
            <a:pPr marL="342900" marR="0" lvl="0" indent="-342900">
              <a:lnSpc>
                <a:spcPct val="150000"/>
              </a:lnSpc>
              <a:spcBef>
                <a:spcPts val="0"/>
              </a:spcBef>
              <a:spcAft>
                <a:spcPts val="0"/>
              </a:spcAft>
              <a:buFont typeface="Wingdings" panose="05000000000000000000" pitchFamily="2" charset="2"/>
              <a:buChar char=""/>
              <a:tabLst>
                <a:tab pos="457200" algn="l"/>
              </a:tabLst>
            </a:pPr>
            <a:endParaRPr lang="en-US" dirty="0">
              <a:solidFill>
                <a:srgbClr val="000000"/>
              </a:solidFill>
              <a:latin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dirty="0">
                <a:solidFill>
                  <a:srgbClr val="000000"/>
                </a:solidFill>
                <a:latin typeface="Arial" panose="020B0604020202020204" pitchFamily="34" charset="0"/>
              </a:rPr>
              <a:t>The distinction become more apparent when the PSC identifies any red flags regarding unexplained wealth during the verification of information contained in the Financial Disclosure Forms it recommends to the EAs that lifestyle audits be conducted on affected individuals in terms of the Guide.  </a:t>
            </a:r>
          </a:p>
          <a:p>
            <a:pPr marL="342900" marR="0" lvl="0" indent="-342900">
              <a:lnSpc>
                <a:spcPct val="150000"/>
              </a:lnSpc>
              <a:spcBef>
                <a:spcPts val="0"/>
              </a:spcBef>
              <a:spcAft>
                <a:spcPts val="0"/>
              </a:spcAft>
              <a:buFont typeface="Wingdings" panose="05000000000000000000" pitchFamily="2" charset="2"/>
              <a:buChar char=""/>
              <a:tabLst>
                <a:tab pos="457200" algn="l"/>
              </a:tabLst>
            </a:pPr>
            <a:endParaRPr lang="en-US" dirty="0">
              <a:solidFill>
                <a:srgbClr val="000000"/>
              </a:solidFill>
              <a:latin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dirty="0">
                <a:solidFill>
                  <a:srgbClr val="000000"/>
                </a:solidFill>
                <a:latin typeface="Arial" panose="020B0604020202020204" pitchFamily="34" charset="0"/>
              </a:rPr>
              <a:t>The provisions relating to conducting of lifestyle audits are contained in clauses 6, 7 and 8 of the Guide.  </a:t>
            </a:r>
          </a:p>
          <a:p>
            <a:pPr marL="342900" marR="0" lvl="0" indent="-342900">
              <a:lnSpc>
                <a:spcPct val="150000"/>
              </a:lnSpc>
              <a:spcBef>
                <a:spcPts val="0"/>
              </a:spcBef>
              <a:spcAft>
                <a:spcPts val="0"/>
              </a:spcAft>
              <a:buFont typeface="Wingdings" panose="05000000000000000000" pitchFamily="2" charset="2"/>
              <a:buChar char=""/>
              <a:tabLst>
                <a:tab pos="457200" algn="l"/>
              </a:tabLst>
            </a:pPr>
            <a:endParaRPr lang="en-US" dirty="0">
              <a:solidFill>
                <a:srgbClr val="000000"/>
              </a:solidFill>
              <a:latin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dirty="0">
                <a:solidFill>
                  <a:srgbClr val="000000"/>
                </a:solidFill>
                <a:latin typeface="Arial" panose="020B0604020202020204" pitchFamily="34" charset="0"/>
              </a:rPr>
              <a:t>The FDF does not have these provisions.  It cannot be said, therefore that the Guide is mimicking the FDF.</a:t>
            </a:r>
            <a:endParaRPr lang="en-US" sz="1200" dirty="0">
              <a:effectLst/>
              <a:latin typeface="Times New Roman" panose="02020603050405020304" pitchFamily="18" charset="0"/>
              <a:ea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13</a:t>
            </a:fld>
            <a:endParaRPr lang="en-ZA" dirty="0"/>
          </a:p>
        </p:txBody>
      </p:sp>
    </p:spTree>
    <p:extLst>
      <p:ext uri="{BB962C8B-B14F-4D97-AF65-F5344CB8AC3E}">
        <p14:creationId xmlns:p14="http://schemas.microsoft.com/office/powerpoint/2010/main" xmlns="" val="83845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9825" y="124465"/>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RECOMMENDATIONS</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6775C4A4-309F-756C-9D62-F615AE0C51C5}"/>
              </a:ext>
            </a:extLst>
          </p:cNvPr>
          <p:cNvSpPr txBox="1"/>
          <p:nvPr/>
        </p:nvSpPr>
        <p:spPr>
          <a:xfrm>
            <a:off x="352540" y="760164"/>
            <a:ext cx="8791460" cy="720197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In order to give life to the concept of lifestyle audits, Parliament is advised to consider passing legislation that will: </a:t>
            </a:r>
          </a:p>
          <a:p>
            <a:pPr marL="285750" indent="-285750">
              <a:lnSpc>
                <a:spcPct val="15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Give the Departments and municipalities the power to conduct lifestyle audits on their respective employees.</a:t>
            </a:r>
          </a:p>
          <a:p>
            <a:pPr marL="285750" lvl="0" indent="-285750">
              <a:lnSpc>
                <a:spcPct val="150000"/>
              </a:lnSpc>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285750" lvl="0" indent="-285750">
              <a:lnSpc>
                <a:spcPct val="15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Allow investigators to access information such as banking records, trust deeds, and offshore assets among others.</a:t>
            </a:r>
          </a:p>
          <a:p>
            <a:pPr marL="285750" lvl="0" indent="-285750">
              <a:lnSpc>
                <a:spcPct val="150000"/>
              </a:lnSpc>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Facilitate inter-agency collaboration with regard to information-sharing for purposes of investigations and the lifestyle audits.</a:t>
            </a:r>
          </a:p>
          <a:p>
            <a:pPr marL="285750" indent="-285750" algn="just">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14</a:t>
            </a:fld>
            <a:endParaRPr lang="en-ZA" dirty="0"/>
          </a:p>
        </p:txBody>
      </p:sp>
    </p:spTree>
    <p:extLst>
      <p:ext uri="{BB962C8B-B14F-4D97-AF65-F5344CB8AC3E}">
        <p14:creationId xmlns:p14="http://schemas.microsoft.com/office/powerpoint/2010/main" xmlns="" val="199634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3355" y="152746"/>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CONCLUSION</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5" name="TextBox 4">
            <a:extLst>
              <a:ext uri="{FF2B5EF4-FFF2-40B4-BE49-F238E27FC236}">
                <a16:creationId xmlns:a16="http://schemas.microsoft.com/office/drawing/2014/main" xmlns="" id="{DDECB9C5-7656-AD2E-9E74-FB130912B517}"/>
              </a:ext>
            </a:extLst>
          </p:cNvPr>
          <p:cNvSpPr txBox="1"/>
          <p:nvPr/>
        </p:nvSpPr>
        <p:spPr>
          <a:xfrm>
            <a:off x="198303" y="859413"/>
            <a:ext cx="8859069" cy="7493333"/>
          </a:xfrm>
          <a:prstGeom prst="rect">
            <a:avLst/>
          </a:prstGeom>
          <a:noFill/>
        </p:spPr>
        <p:txBody>
          <a:bodyPr wrap="square" rtlCol="0">
            <a:spAutoFit/>
          </a:bodyPr>
          <a:lstStyle/>
          <a:p>
            <a:pPr marL="285750" indent="-285750" algn="just">
              <a:lnSpc>
                <a:spcPct val="150000"/>
              </a:lnSpc>
              <a:spcAft>
                <a:spcPts val="800"/>
              </a:spcAft>
              <a:buFont typeface="Wingdings" panose="05000000000000000000" pitchFamily="2" charset="2"/>
              <a:buChar char="q"/>
            </a:pPr>
            <a:r>
              <a:rPr lang="en-US" dirty="0">
                <a:latin typeface="Arial" panose="020B0604020202020204" pitchFamily="34" charset="0"/>
                <a:ea typeface="Calibri" panose="020F0502020204030204" pitchFamily="34" charset="0"/>
                <a:cs typeface="Times New Roman" panose="02020603050405020304" pitchFamily="18" charset="0"/>
              </a:rPr>
              <a:t>The Guide serves as a positive step toward achieving ethical conduct in the Public Service. However, it is devoid of any legal enforcement and cannot be binding on the departments.  More particularly considering the legal opinion of the Chief State Law Advisor referred to above.</a:t>
            </a:r>
          </a:p>
          <a:p>
            <a:pPr marL="285750" indent="-285750" algn="just">
              <a:lnSpc>
                <a:spcPct val="150000"/>
              </a:lnSpc>
              <a:spcAft>
                <a:spcPts val="800"/>
              </a:spcAft>
              <a:buFont typeface="Wingdings" panose="05000000000000000000" pitchFamily="2" charset="2"/>
              <a:buChar char="q"/>
            </a:pPr>
            <a:r>
              <a:rPr lang="en-US" dirty="0">
                <a:latin typeface="Arial" panose="020B0604020202020204" pitchFamily="34" charset="0"/>
                <a:ea typeface="Calibri" panose="020F0502020204030204" pitchFamily="34" charset="0"/>
                <a:cs typeface="Times New Roman" panose="02020603050405020304" pitchFamily="18" charset="0"/>
              </a:rPr>
              <a:t>The guide is therefore having no legal force but provides only a guidance in dealing with unexplained wealth.</a:t>
            </a:r>
          </a:p>
          <a:p>
            <a:pPr marL="285750" indent="-285750" algn="just">
              <a:lnSpc>
                <a:spcPct val="150000"/>
              </a:lnSpc>
              <a:spcAft>
                <a:spcPts val="800"/>
              </a:spcAft>
              <a:buFont typeface="Wingdings" panose="05000000000000000000" pitchFamily="2" charset="2"/>
              <a:buChar char="q"/>
            </a:pPr>
            <a:r>
              <a:rPr lang="en-US" dirty="0">
                <a:solidFill>
                  <a:srgbClr val="000000"/>
                </a:solidFill>
                <a:latin typeface="Arial" panose="020B0604020202020204" pitchFamily="34" charset="0"/>
                <a:ea typeface="Times New Roman" panose="02020603050405020304" pitchFamily="18" charset="0"/>
              </a:rPr>
              <a:t>Essentially, the </a:t>
            </a:r>
            <a:r>
              <a:rPr lang="en-US" b="1" dirty="0">
                <a:solidFill>
                  <a:srgbClr val="000000"/>
                </a:solidFill>
                <a:latin typeface="Arial" panose="020B0604020202020204" pitchFamily="34" charset="0"/>
                <a:ea typeface="Times New Roman" panose="02020603050405020304" pitchFamily="18" charset="0"/>
              </a:rPr>
              <a:t>FDF is to manage conflicts of interest, and thereby promote ethical conduct, accountability and transparency in the Public Service</a:t>
            </a:r>
            <a:r>
              <a:rPr lang="en-US" dirty="0">
                <a:solidFill>
                  <a:srgbClr val="000000"/>
                </a:solidFill>
                <a:latin typeface="Arial" panose="020B0604020202020204" pitchFamily="34" charset="0"/>
                <a:ea typeface="Times New Roman" panose="02020603050405020304" pitchFamily="18" charset="0"/>
              </a:rPr>
              <a:t> (in line with constitutional values &amp; principles as contained in section 195 of the Constitution pf the Republic of South Africa, 1996.</a:t>
            </a:r>
          </a:p>
          <a:p>
            <a:pPr marL="285750" indent="-285750" algn="just">
              <a:lnSpc>
                <a:spcPct val="150000"/>
              </a:lnSpc>
              <a:spcAft>
                <a:spcPts val="800"/>
              </a:spcAft>
              <a:buFont typeface="Wingdings" panose="05000000000000000000" pitchFamily="2" charset="2"/>
              <a:buChar char="q"/>
            </a:pPr>
            <a:r>
              <a:rPr lang="en-US" dirty="0">
                <a:solidFill>
                  <a:srgbClr val="000000"/>
                </a:solidFill>
                <a:latin typeface="Arial" panose="020B0604020202020204" pitchFamily="34" charset="0"/>
              </a:rPr>
              <a:t>However it must be noted that the FDF and the Guideline are closely related, in that, the information that is extracted from the scrutiny reports of the </a:t>
            </a:r>
            <a:r>
              <a:rPr lang="en-US">
                <a:solidFill>
                  <a:srgbClr val="000000"/>
                </a:solidFill>
                <a:latin typeface="Arial" panose="020B0604020202020204" pitchFamily="34" charset="0"/>
              </a:rPr>
              <a:t>FDF inform </a:t>
            </a:r>
            <a:r>
              <a:rPr lang="en-US" dirty="0">
                <a:solidFill>
                  <a:srgbClr val="000000"/>
                </a:solidFill>
                <a:latin typeface="Arial" panose="020B0604020202020204" pitchFamily="34" charset="0"/>
              </a:rPr>
              <a:t>the  investigation linked to lifestyle audits. </a:t>
            </a:r>
            <a:endParaRPr lang="en-US" dirty="0"/>
          </a:p>
          <a:p>
            <a:pPr algn="just">
              <a:lnSpc>
                <a:spcPct val="150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ZA" i="0" u="none" strike="noStrike" kern="0" cap="none" spc="0" normalizeH="0" baseline="0" noProof="0" dirty="0">
              <a:ln>
                <a:noFill/>
              </a:ln>
              <a:solidFill>
                <a:srgbClr val="000000"/>
              </a:solidFill>
              <a:effectLst/>
              <a:uLnTx/>
              <a:uFillTx/>
              <a:latin typeface="Arial"/>
              <a:ea typeface="MS PGothic" pitchFamily="34" charset="-128"/>
              <a:cs typeface="Arial"/>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lang="en-ZA" sz="2000" b="1" kern="0" dirty="0">
              <a:solidFill>
                <a:srgbClr val="000000"/>
              </a:solidFill>
              <a:latin typeface="Arial"/>
              <a:ea typeface="MS PGothic" pitchFamily="34" charset="-128"/>
              <a:cs typeface="Arial"/>
            </a:endParaRPr>
          </a:p>
          <a:p>
            <a:pPr marR="0" lvl="0" algn="just" defTabSz="914400" rtl="0" eaLnBrk="0" fontAlgn="base" latinLnBrk="0" hangingPunct="0">
              <a:lnSpc>
                <a:spcPct val="100000"/>
              </a:lnSpc>
              <a:spcBef>
                <a:spcPct val="20000"/>
              </a:spcBef>
              <a:spcAft>
                <a:spcPct val="0"/>
              </a:spcAft>
              <a:buClrTx/>
              <a:buSzTx/>
              <a:tabLst/>
              <a:defRPr/>
            </a:pPr>
            <a:endParaRPr kumimoji="0" lang="en-US" sz="2000" b="1" i="0" u="none" strike="noStrike" kern="0" cap="none" spc="0" normalizeH="0" baseline="0" noProof="0" dirty="0">
              <a:ln>
                <a:noFill/>
              </a:ln>
              <a:solidFill>
                <a:srgbClr val="000000"/>
              </a:solidFill>
              <a:effectLst/>
              <a:uLnTx/>
              <a:uFillTx/>
              <a:latin typeface="Arial"/>
              <a:ea typeface="MS PGothic" pitchFamily="34" charset="-128"/>
              <a:cs typeface="Arial"/>
            </a:endParaRPr>
          </a:p>
        </p:txBody>
      </p:sp>
      <p:sp>
        <p:nvSpPr>
          <p:cNvPr id="3" name="Slide Number Placeholder 2"/>
          <p:cNvSpPr>
            <a:spLocks noGrp="1"/>
          </p:cNvSpPr>
          <p:nvPr>
            <p:ph type="sldNum" sz="quarter" idx="12"/>
          </p:nvPr>
        </p:nvSpPr>
        <p:spPr/>
        <p:txBody>
          <a:bodyPr/>
          <a:lstStyle/>
          <a:p>
            <a:fld id="{CDAF3C70-3F06-4597-AE16-5F5EF8F327DE}" type="slidenum">
              <a:rPr lang="en-ZA" smtClean="0"/>
              <a:pPr/>
              <a:t>15</a:t>
            </a:fld>
            <a:endParaRPr lang="en-ZA" dirty="0"/>
          </a:p>
        </p:txBody>
      </p:sp>
    </p:spTree>
    <p:extLst>
      <p:ext uri="{BB962C8B-B14F-4D97-AF65-F5344CB8AC3E}">
        <p14:creationId xmlns:p14="http://schemas.microsoft.com/office/powerpoint/2010/main" xmlns="" val="289434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Tree>
    <p:extLst>
      <p:ext uri="{BB962C8B-B14F-4D97-AF65-F5344CB8AC3E}">
        <p14:creationId xmlns:p14="http://schemas.microsoft.com/office/powerpoint/2010/main" xmlns="" val="230344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934" y="0"/>
            <a:ext cx="9379868" cy="6885000"/>
          </a:xfrm>
          <a:prstGeom prst="rect">
            <a:avLst/>
          </a:prstGeom>
        </p:spPr>
      </p:pic>
      <p:sp>
        <p:nvSpPr>
          <p:cNvPr id="7" name="TextBox 6"/>
          <p:cNvSpPr txBox="1"/>
          <p:nvPr/>
        </p:nvSpPr>
        <p:spPr>
          <a:xfrm>
            <a:off x="563355" y="152746"/>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PRESENTATION OUTLINE  </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33C20DA3-D6C9-1A1D-051F-F7FC17F34B83}"/>
              </a:ext>
            </a:extLst>
          </p:cNvPr>
          <p:cNvSpPr txBox="1"/>
          <p:nvPr/>
        </p:nvSpPr>
        <p:spPr>
          <a:xfrm>
            <a:off x="228118" y="545376"/>
            <a:ext cx="8687763" cy="637097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Background.</a:t>
            </a:r>
          </a:p>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Financial Disclosure Framework</a:t>
            </a:r>
          </a:p>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Lifestyle Audits</a:t>
            </a:r>
          </a:p>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What do lifestyle audits entail?</a:t>
            </a:r>
          </a:p>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Legal opinion of the Chief State Law Advisor</a:t>
            </a:r>
          </a:p>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The difference between the FDF and the Guide to Implement Lifestyle Audits in the Public Service</a:t>
            </a:r>
          </a:p>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Recommendations</a:t>
            </a:r>
          </a:p>
          <a:p>
            <a:pPr marL="285750" indent="-285750" algn="just">
              <a:lnSpc>
                <a:spcPct val="15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Conclusion</a:t>
            </a:r>
          </a:p>
          <a:p>
            <a:pPr marL="285750" indent="-285750" algn="just">
              <a:lnSpc>
                <a:spcPct val="15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stretch>
            <a:fillRect/>
          </a:stretch>
        </p:blipFill>
        <p:spPr>
          <a:xfrm>
            <a:off x="7019190" y="-14120"/>
            <a:ext cx="2229804" cy="2434874"/>
          </a:xfrm>
          <a:prstGeom prst="rect">
            <a:avLst/>
          </a:prstGeom>
        </p:spPr>
      </p:pic>
      <p:pic>
        <p:nvPicPr>
          <p:cNvPr id="6" name="Picture 5"/>
          <p:cNvPicPr>
            <a:picLocks noChangeAspect="1"/>
          </p:cNvPicPr>
          <p:nvPr/>
        </p:nvPicPr>
        <p:blipFill>
          <a:blip r:embed="rId4" cstate="print"/>
          <a:stretch>
            <a:fillRect/>
          </a:stretch>
        </p:blipFill>
        <p:spPr>
          <a:xfrm>
            <a:off x="6142961" y="5203979"/>
            <a:ext cx="3023878" cy="1418048"/>
          </a:xfrm>
          <a:prstGeom prst="rect">
            <a:avLst/>
          </a:prstGeom>
        </p:spPr>
      </p:pic>
      <p:sp>
        <p:nvSpPr>
          <p:cNvPr id="9" name="Slide Number Placeholder 8"/>
          <p:cNvSpPr>
            <a:spLocks noGrp="1"/>
          </p:cNvSpPr>
          <p:nvPr>
            <p:ph type="sldNum" sz="quarter" idx="12"/>
          </p:nvPr>
        </p:nvSpPr>
        <p:spPr/>
        <p:txBody>
          <a:bodyPr/>
          <a:lstStyle/>
          <a:p>
            <a:fld id="{CDAF3C70-3F06-4597-AE16-5F5EF8F327DE}" type="slidenum">
              <a:rPr lang="en-ZA" smtClean="0"/>
              <a:pPr/>
              <a:t>2</a:t>
            </a:fld>
            <a:endParaRPr lang="en-ZA" dirty="0"/>
          </a:p>
        </p:txBody>
      </p:sp>
    </p:spTree>
    <p:extLst>
      <p:ext uri="{BB962C8B-B14F-4D97-AF65-F5344CB8AC3E}">
        <p14:creationId xmlns:p14="http://schemas.microsoft.com/office/powerpoint/2010/main" xmlns="" val="383109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934" y="0"/>
            <a:ext cx="9379868" cy="6885000"/>
          </a:xfrm>
          <a:prstGeom prst="rect">
            <a:avLst/>
          </a:prstGeom>
        </p:spPr>
      </p:pic>
      <p:sp>
        <p:nvSpPr>
          <p:cNvPr id="7" name="TextBox 6"/>
          <p:cNvSpPr txBox="1"/>
          <p:nvPr/>
        </p:nvSpPr>
        <p:spPr>
          <a:xfrm>
            <a:off x="563355" y="152746"/>
            <a:ext cx="8004350" cy="707886"/>
          </a:xfrm>
          <a:prstGeom prst="rect">
            <a:avLst/>
          </a:prstGeom>
          <a:noFill/>
        </p:spPr>
        <p:txBody>
          <a:bodyPr wrap="square" lIns="91440" tIns="45720" rIns="91440" bIns="45720" rtlCol="0" anchor="t">
            <a:spAutoFit/>
          </a:bodyPr>
          <a:lstStyle/>
          <a:p>
            <a:pPr algn="ctr"/>
            <a:r>
              <a:rPr lang="en-US" altLang="en-US" sz="2000" b="1" dirty="0">
                <a:solidFill>
                  <a:schemeClr val="accent1">
                    <a:lumMod val="50000"/>
                  </a:schemeClr>
                </a:solidFill>
                <a:latin typeface="Arial Black" panose="020B0A04020102020204" pitchFamily="34" charset="0"/>
              </a:rPr>
              <a:t>BACKGROUND</a:t>
            </a:r>
            <a:endParaRPr lang="en-US" sz="2000" b="1" dirty="0">
              <a:solidFill>
                <a:srgbClr val="C00000"/>
              </a:solidFill>
              <a:latin typeface="Arial Black" panose="020B0A04020102020204" pitchFamily="34" charset="0"/>
              <a:cs typeface="Arial"/>
            </a:endParaRPr>
          </a:p>
          <a:p>
            <a:pPr algn="ctr"/>
            <a:endParaRPr lang="en-US" sz="20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EFD2C4F4-EC71-A6D1-7D15-3F3E966AFDFA}"/>
              </a:ext>
            </a:extLst>
          </p:cNvPr>
          <p:cNvSpPr txBox="1"/>
          <p:nvPr/>
        </p:nvSpPr>
        <p:spPr>
          <a:xfrm flipH="1">
            <a:off x="149191" y="737521"/>
            <a:ext cx="8893743" cy="5837495"/>
          </a:xfrm>
          <a:prstGeom prst="rect">
            <a:avLst/>
          </a:prstGeom>
          <a:noFill/>
        </p:spPr>
        <p:txBody>
          <a:bodyPr wrap="square" rtlCol="0">
            <a:spAutoFit/>
          </a:bodyPr>
          <a:lstStyle/>
          <a:p>
            <a:pPr marL="342900" indent="-342900" algn="just">
              <a:lnSpc>
                <a:spcPct val="150000"/>
              </a:lnSpc>
              <a:spcAft>
                <a:spcPts val="800"/>
              </a:spcAft>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The Portfolio Committee on the Public Service and Administration (Portfolio Committee) has requested the Public Service Commission (PSC) to assist in synergizing the Financial Disclosure Framework (FDF) with the Lifestyle Audits Guidelines (the Guidelines) for the national and provincial departments that were developed by the Department of Public Service and Administration (DPSA).  </a:t>
            </a:r>
          </a:p>
          <a:p>
            <a:pPr marL="342900" indent="-342900" algn="just">
              <a:lnSpc>
                <a:spcPct val="150000"/>
              </a:lnSpc>
              <a:spcAft>
                <a:spcPts val="800"/>
              </a:spcAft>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This is to establish whether the Guidelines mimicked the FDF.  </a:t>
            </a:r>
          </a:p>
          <a:p>
            <a:pPr marL="342900" indent="-342900" algn="just">
              <a:lnSpc>
                <a:spcPct val="150000"/>
              </a:lnSpc>
              <a:spcAft>
                <a:spcPts val="800"/>
              </a:spcAft>
              <a:buFont typeface="Wingdings" panose="05000000000000000000" pitchFamily="2" charset="2"/>
              <a:buChar char="q"/>
            </a:pPr>
            <a:r>
              <a:rPr lang="en-US" sz="2000" dirty="0">
                <a:latin typeface="Arial" panose="020B0604020202020204" pitchFamily="34" charset="0"/>
                <a:ea typeface="Calibri" panose="020F0502020204030204" pitchFamily="34" charset="0"/>
                <a:cs typeface="Times New Roman" panose="02020603050405020304" pitchFamily="18" charset="0"/>
              </a:rPr>
              <a:t>The PSC has considered the request of the Portfolio Committee, and compiled a critical analysis of the FDF and the Guidelines as discussed below. In its analysis, the PSC deemed it prudent first provide an explanation of what the two documents (both the FDF and Guidelines) entail, and how they relate to each 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CDAF3C70-3F06-4597-AE16-5F5EF8F327DE}" type="slidenum">
              <a:rPr lang="en-ZA" smtClean="0"/>
              <a:pPr/>
              <a:t>3</a:t>
            </a:fld>
            <a:r>
              <a:rPr lang="en-ZA" dirty="0"/>
              <a:t>T</a:t>
            </a:r>
          </a:p>
        </p:txBody>
      </p:sp>
    </p:spTree>
    <p:extLst>
      <p:ext uri="{BB962C8B-B14F-4D97-AF65-F5344CB8AC3E}">
        <p14:creationId xmlns:p14="http://schemas.microsoft.com/office/powerpoint/2010/main" xmlns="" val="186670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934" y="0"/>
            <a:ext cx="9379868" cy="6885000"/>
          </a:xfrm>
          <a:prstGeom prst="rect">
            <a:avLst/>
          </a:prstGeom>
        </p:spPr>
      </p:pic>
      <p:sp>
        <p:nvSpPr>
          <p:cNvPr id="7" name="TextBox 6"/>
          <p:cNvSpPr txBox="1"/>
          <p:nvPr/>
        </p:nvSpPr>
        <p:spPr>
          <a:xfrm>
            <a:off x="563355" y="152746"/>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FINANCIAL DISCLOSURE FRAMEWORK</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5993FA31-C761-0FAE-DF0F-320BCDD1F342}"/>
              </a:ext>
            </a:extLst>
          </p:cNvPr>
          <p:cNvSpPr txBox="1"/>
          <p:nvPr/>
        </p:nvSpPr>
        <p:spPr>
          <a:xfrm flipH="1">
            <a:off x="-178068" y="784833"/>
            <a:ext cx="9143999" cy="6844181"/>
          </a:xfrm>
          <a:prstGeom prst="rect">
            <a:avLst/>
          </a:prstGeom>
          <a:noFill/>
        </p:spPr>
        <p:txBody>
          <a:bodyPr wrap="square" rtlCol="0">
            <a:spAutoFit/>
          </a:bodyPr>
          <a:lstStyle/>
          <a:p>
            <a:pPr marL="742950" lvl="1" indent="-285750" algn="just" eaLnBrk="0" fontAlgn="base" hangingPunct="0">
              <a:lnSpc>
                <a:spcPct val="150000"/>
              </a:lnSpc>
              <a:buFont typeface="Wingdings" panose="05000000000000000000" pitchFamily="2" charset="2"/>
              <a:buChar char="q"/>
            </a:pPr>
            <a:r>
              <a:rPr lang="en-GB" sz="1750" dirty="0">
                <a:solidFill>
                  <a:srgbClr val="000000"/>
                </a:solidFill>
                <a:latin typeface="Arial" panose="020B0604020202020204" pitchFamily="34" charset="0"/>
                <a:ea typeface="Calibri" panose="020F0502020204030204" pitchFamily="34" charset="0"/>
                <a:cs typeface="Times New Roman" panose="02020603050405020304" pitchFamily="18" charset="0"/>
              </a:rPr>
              <a:t>Financial disclosure is a mechanism by which public officials periodically submit information about their registrable interests as required by the relevant prescripts.  The FDF is contained in Chapter 2 of the Public Service Regulation of 2016 (PSR).  </a:t>
            </a:r>
          </a:p>
          <a:p>
            <a:pPr marL="742950" lvl="1" indent="-285750" algn="just" eaLnBrk="0" fontAlgn="base" hangingPunct="0">
              <a:lnSpc>
                <a:spcPct val="150000"/>
              </a:lnSpc>
              <a:buFont typeface="Wingdings" panose="05000000000000000000" pitchFamily="2" charset="2"/>
              <a:buChar char="q"/>
            </a:pPr>
            <a:endParaRPr lang="en-GB" sz="175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eaLnBrk="0" fontAlgn="base" hangingPunct="0">
              <a:lnSpc>
                <a:spcPct val="150000"/>
              </a:lnSpc>
              <a:buFont typeface="Wingdings" panose="05000000000000000000" pitchFamily="2" charset="2"/>
              <a:buChar char="q"/>
            </a:pPr>
            <a:r>
              <a:rPr lang="en-US" sz="17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terms of the FDF the PSC </a:t>
            </a:r>
            <a:r>
              <a:rPr lang="en-US" sz="175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assess compliance with the requirement to disclose financial interests by the respective due dates to establish whether all SMS members in the respective Departments submitted their financial disclosure forms, and whether these forms were submitted on time to the PSC.</a:t>
            </a:r>
          </a:p>
          <a:p>
            <a:pPr marL="742950" lvl="1" indent="-285750" algn="just" eaLnBrk="0" fontAlgn="base" hangingPunct="0">
              <a:lnSpc>
                <a:spcPct val="150000"/>
              </a:lnSpc>
              <a:buFont typeface="Wingdings" panose="05000000000000000000" pitchFamily="2" charset="2"/>
              <a:buChar char="q"/>
            </a:pPr>
            <a:endParaRPr lang="en-US" sz="175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eaLnBrk="0" fontAlgn="base" hangingPunct="0">
              <a:lnSpc>
                <a:spcPct val="150000"/>
              </a:lnSpc>
              <a:spcBef>
                <a:spcPts val="0"/>
              </a:spcBef>
              <a:spcAft>
                <a:spcPts val="0"/>
              </a:spcAft>
              <a:buFont typeface="Wingdings" panose="05000000000000000000" pitchFamily="2" charset="2"/>
              <a:buChar char="q"/>
            </a:pPr>
            <a:r>
              <a:rPr lang="en-US" sz="175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The PSC then verifies if </a:t>
            </a:r>
            <a:r>
              <a:rPr lang="en-US" sz="1750" b="1"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ALL</a:t>
            </a:r>
            <a:r>
              <a:rPr lang="en-US" sz="175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 financial interests have been disclosed to</a:t>
            </a:r>
            <a:r>
              <a:rPr lang="en-US" sz="1750" dirty="0">
                <a:latin typeface="Arial" panose="020B0604020202020204" pitchFamily="34" charset="0"/>
                <a:ea typeface="Times New Roman" panose="02020603050405020304" pitchFamily="18" charset="0"/>
                <a:cs typeface="Times New Roman" panose="02020603050405020304" pitchFamily="18" charset="0"/>
              </a:rPr>
              <a:t> a</a:t>
            </a:r>
            <a:r>
              <a:rPr lang="en-US" sz="175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scertain if there is any conflicts of interest.</a:t>
            </a:r>
          </a:p>
          <a:p>
            <a:pPr marL="742950" marR="0" lvl="1" indent="-285750" algn="just" eaLnBrk="0" fontAlgn="base" hangingPunct="0">
              <a:lnSpc>
                <a:spcPct val="150000"/>
              </a:lnSpc>
              <a:spcBef>
                <a:spcPts val="0"/>
              </a:spcBef>
              <a:spcAft>
                <a:spcPts val="0"/>
              </a:spcAft>
              <a:buFont typeface="Wingdings" panose="05000000000000000000" pitchFamily="2" charset="2"/>
              <a:buChar char="q"/>
            </a:pPr>
            <a:endParaRPr lang="en-US" sz="175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marL="742950" lvl="1" indent="-285750" algn="just" eaLnBrk="0" fontAlgn="base" hangingPunct="0">
              <a:lnSpc>
                <a:spcPct val="150000"/>
              </a:lnSpc>
              <a:buFont typeface="Wingdings" panose="05000000000000000000" pitchFamily="2" charset="2"/>
              <a:buChar char="q"/>
            </a:pPr>
            <a:r>
              <a:rPr lang="en-GB" sz="1750" dirty="0">
                <a:latin typeface="Arial" panose="020B0604020202020204" pitchFamily="34" charset="0"/>
                <a:cs typeface="Arial" panose="020B0604020202020204" pitchFamily="34" charset="0"/>
              </a:rPr>
              <a:t>The process of verification, which is also referred to as the scrutiny process by the PSC, enables the PSC to determine the prevalence of conflicts of interest.  </a:t>
            </a:r>
          </a:p>
          <a:p>
            <a:pPr marL="742950" marR="0" lvl="1" indent="-285750" algn="just" eaLnBrk="0" fontAlgn="base" hangingPunct="0">
              <a:lnSpc>
                <a:spcPct val="150000"/>
              </a:lnSpc>
              <a:spcBef>
                <a:spcPts val="0"/>
              </a:spcBef>
              <a:spcAft>
                <a:spcPts val="0"/>
              </a:spcAft>
              <a:buFont typeface="Wingdings" panose="05000000000000000000" pitchFamily="2" charset="2"/>
              <a:buChar char="q"/>
            </a:pPr>
            <a:endParaRPr lang="en-US" sz="175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lvl="1" algn="just" eaLnBrk="0" fontAlgn="base" hangingPunct="0">
              <a:lnSpc>
                <a:spcPct val="150000"/>
              </a:lnSpc>
            </a:pPr>
            <a:r>
              <a:rPr lang="en-GB"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4</a:t>
            </a:fld>
            <a:endParaRPr lang="en-ZA" dirty="0"/>
          </a:p>
        </p:txBody>
      </p:sp>
    </p:spTree>
    <p:extLst>
      <p:ext uri="{BB962C8B-B14F-4D97-AF65-F5344CB8AC3E}">
        <p14:creationId xmlns:p14="http://schemas.microsoft.com/office/powerpoint/2010/main" xmlns="" val="98446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3355" y="152746"/>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THE FINANCIAL DISCLOSURE FRAMEWORK</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7C2AA549-5709-5380-EF20-1D5B96193166}"/>
              </a:ext>
            </a:extLst>
          </p:cNvPr>
          <p:cNvSpPr txBox="1"/>
          <p:nvPr/>
        </p:nvSpPr>
        <p:spPr>
          <a:xfrm>
            <a:off x="167731" y="803709"/>
            <a:ext cx="8830220" cy="4247317"/>
          </a:xfrm>
          <a:prstGeom prst="rect">
            <a:avLst/>
          </a:prstGeom>
          <a:noFill/>
        </p:spPr>
        <p:txBody>
          <a:bodyPr wrap="square" rtlCol="0">
            <a:spAutoFit/>
          </a:bodyPr>
          <a:lstStyle/>
          <a:p>
            <a:pPr marL="742950" marR="0" lvl="1" indent="-285750" algn="just" eaLnBrk="0" hangingPunct="0">
              <a:lnSpc>
                <a:spcPct val="150000"/>
              </a:lnSpc>
              <a:spcBef>
                <a:spcPts val="0"/>
              </a:spcBef>
              <a:spcAft>
                <a:spcPts val="0"/>
              </a:spcAft>
              <a:buFont typeface="Wingdings" panose="05000000000000000000" pitchFamily="2" charset="2"/>
              <a:buChar char="q"/>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FDF provides for the declaration of registrable interests by designated officials in the Public Service. </a:t>
            </a:r>
            <a:r>
              <a:rPr lang="en-US" dirty="0">
                <a:solidFill>
                  <a:srgbClr val="660033"/>
                </a:solidFill>
                <a:latin typeface="Arial" panose="020B0604020202020204" pitchFamily="34" charset="0"/>
                <a:ea typeface="Times New Roman" panose="02020603050405020304" pitchFamily="18" charset="0"/>
                <a:cs typeface="Times New Roman" panose="02020603050405020304" pitchFamily="18" charset="0"/>
              </a:rPr>
              <a:t> </a:t>
            </a:r>
          </a:p>
          <a:p>
            <a:pPr marL="742950" marR="0" lvl="1" indent="-285750" algn="just" eaLnBrk="0" hangingPunct="0">
              <a:lnSpc>
                <a:spcPct val="150000"/>
              </a:lnSpc>
              <a:spcBef>
                <a:spcPts val="0"/>
              </a:spcBef>
              <a:spcAft>
                <a:spcPts val="0"/>
              </a:spcAft>
              <a:buFont typeface="Wingdings" panose="05000000000000000000" pitchFamily="2" charset="2"/>
              <a:buChar char="q"/>
            </a:pPr>
            <a:endParaRPr lang="en-US" dirty="0">
              <a:solidFill>
                <a:srgbClr val="660033"/>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eaLnBrk="0" hangingPunct="0">
              <a:lnSpc>
                <a:spcPct val="150000"/>
              </a:lnSpc>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Times New Roman" panose="02020603050405020304" pitchFamily="18" charset="0"/>
              </a:rPr>
              <a:t>The PSC sends </a:t>
            </a:r>
            <a:r>
              <a:rPr lang="en-US"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individual departmental reports with findings and recommendations, which are submitted to all EAs.</a:t>
            </a:r>
          </a:p>
          <a:p>
            <a:pPr marL="742950" lvl="1" indent="-285750" algn="just" eaLnBrk="0" hangingPunct="0">
              <a:lnSpc>
                <a:spcPct val="150000"/>
              </a:lnSpc>
              <a:buFont typeface="Wingdings" panose="05000000000000000000" pitchFamily="2" charset="2"/>
              <a:buChar char="q"/>
            </a:pPr>
            <a:endParaRPr lang="en-US"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marL="742950" marR="0" lvl="1" indent="-285750" algn="just" eaLnBrk="0" hangingPunct="0">
              <a:lnSpc>
                <a:spcPct val="150000"/>
              </a:lnSpc>
              <a:spcBef>
                <a:spcPts val="0"/>
              </a:spcBef>
              <a:spcAft>
                <a:spcPts val="0"/>
              </a:spcAft>
              <a:buFont typeface="Wingdings" panose="05000000000000000000" pitchFamily="2" charset="2"/>
              <a:buChar char="q"/>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declaration of financial interests enables the Executive Authorities (EAs), through the scrutiny report of the PSC, to take action where conflict of interest has been identified as part of consequence management.</a:t>
            </a:r>
          </a:p>
          <a:p>
            <a:pPr marL="742950" marR="0" lvl="1" indent="-285750" algn="just" eaLnBrk="0" hangingPunct="0">
              <a:lnSpc>
                <a:spcPct val="150000"/>
              </a:lnSpc>
              <a:spcBef>
                <a:spcPts val="0"/>
              </a:spcBef>
              <a:spcAft>
                <a:spcPts val="0"/>
              </a:spcAft>
              <a:buFont typeface="Wingdings" panose="05000000000000000000" pitchFamily="2" charset="2"/>
              <a:buChar char="q"/>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stretch>
            <a:fillRect/>
          </a:stretch>
        </p:blipFill>
        <p:spPr>
          <a:xfrm>
            <a:off x="0" y="5542020"/>
            <a:ext cx="9095874" cy="1468887"/>
          </a:xfrm>
          <a:prstGeom prst="rect">
            <a:avLst/>
          </a:prstGeom>
        </p:spPr>
      </p:pic>
      <p:sp>
        <p:nvSpPr>
          <p:cNvPr id="5" name="Slide Number Placeholder 4"/>
          <p:cNvSpPr>
            <a:spLocks noGrp="1"/>
          </p:cNvSpPr>
          <p:nvPr>
            <p:ph type="sldNum" sz="quarter" idx="12"/>
          </p:nvPr>
        </p:nvSpPr>
        <p:spPr/>
        <p:txBody>
          <a:bodyPr/>
          <a:lstStyle/>
          <a:p>
            <a:fld id="{CDAF3C70-3F06-4597-AE16-5F5EF8F327DE}" type="slidenum">
              <a:rPr lang="en-ZA" smtClean="0"/>
              <a:pPr/>
              <a:t>5</a:t>
            </a:fld>
            <a:endParaRPr lang="en-ZA" dirty="0"/>
          </a:p>
        </p:txBody>
      </p:sp>
    </p:spTree>
    <p:extLst>
      <p:ext uri="{BB962C8B-B14F-4D97-AF65-F5344CB8AC3E}">
        <p14:creationId xmlns:p14="http://schemas.microsoft.com/office/powerpoint/2010/main" xmlns="" val="56438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934" y="0"/>
            <a:ext cx="9379868" cy="6885000"/>
          </a:xfrm>
          <a:prstGeom prst="rect">
            <a:avLst/>
          </a:prstGeom>
        </p:spPr>
      </p:pic>
      <p:sp>
        <p:nvSpPr>
          <p:cNvPr id="7" name="TextBox 6"/>
          <p:cNvSpPr txBox="1"/>
          <p:nvPr/>
        </p:nvSpPr>
        <p:spPr>
          <a:xfrm>
            <a:off x="563355" y="152746"/>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FINANCIAL DISCLOSURE FRAMEWORK</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5993FA31-C761-0FAE-DF0F-320BCDD1F342}"/>
              </a:ext>
            </a:extLst>
          </p:cNvPr>
          <p:cNvSpPr txBox="1"/>
          <p:nvPr/>
        </p:nvSpPr>
        <p:spPr>
          <a:xfrm flipH="1">
            <a:off x="196700" y="748146"/>
            <a:ext cx="8947299" cy="7017306"/>
          </a:xfrm>
          <a:prstGeom prst="rect">
            <a:avLst/>
          </a:prstGeom>
          <a:noFill/>
        </p:spPr>
        <p:txBody>
          <a:bodyPr wrap="square" rtlCol="0">
            <a:spAutoFit/>
          </a:bodyPr>
          <a:lstStyle/>
          <a:p>
            <a:pPr marL="742950" marR="0" lvl="1" indent="-285750" algn="just" eaLnBrk="0" fontAlgn="base" hangingPunct="0">
              <a:lnSpc>
                <a:spcPct val="150000"/>
              </a:lnSpc>
              <a:spcBef>
                <a:spcPts val="0"/>
              </a:spcBef>
              <a:spcAft>
                <a:spcPts val="0"/>
              </a:spcAft>
              <a:buFont typeface="Wingdings" panose="05000000000000000000" pitchFamily="2" charset="2"/>
              <a:buChar char="q"/>
            </a:pPr>
            <a:r>
              <a:rPr lang="en-US"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The following are details that must be disclosed in terms of the FDF (</a:t>
            </a:r>
            <a:r>
              <a:rPr lang="en-US" dirty="0">
                <a:latin typeface="Arial" panose="020B0604020202020204" pitchFamily="34" charset="0"/>
                <a:ea typeface="Calibri" panose="020F0502020204030204" pitchFamily="34" charset="0"/>
                <a:cs typeface="Times New Roman" panose="02020603050405020304" pitchFamily="18" charset="0"/>
              </a:rPr>
              <a:t>Regulation 19 of the PSR, 2016</a:t>
            </a:r>
            <a:r>
              <a:rPr lang="en-US"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a:t>
            </a:r>
          </a:p>
          <a:p>
            <a:pPr marL="1257300" lvl="2" indent="-342900" algn="just" eaLnBrk="0" fontAlgn="base" hangingPunct="0">
              <a:lnSpc>
                <a:spcPct val="150000"/>
              </a:lnSpc>
              <a:buFont typeface="Symbol" panose="05050102010706020507" pitchFamily="18" charset="2"/>
              <a:buChar char=""/>
            </a:pPr>
            <a:r>
              <a:rPr lang="en-US" dirty="0">
                <a:latin typeface="Arial" panose="020B0604020202020204" pitchFamily="34" charset="0"/>
                <a:ea typeface="Times New Roman" panose="02020603050405020304" pitchFamily="18" charset="0"/>
              </a:rPr>
              <a:t>Shares, loan accounts or any other form of equity in a registered private or public companies and other corporate entities recognized by law</a:t>
            </a: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Income-generating assets</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Trusts</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Directorships and partnerships</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Remunerative work outside the employee’s employment in her or his department</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Consultancies and Retainerships</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Sponsorships</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Gifts and hospitality from a source other than a family member</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Ownership and other interests in immovable property</a:t>
            </a:r>
            <a:endParaRPr lang="en-US" dirty="0">
              <a:solidFill>
                <a:prstClr val="black"/>
              </a:solidFill>
            </a:endParaRPr>
          </a:p>
          <a:p>
            <a:pPr marL="1257300" lvl="2" indent="-342900" algn="just" eaLnBrk="0" fontAlgn="base" hangingPunct="0">
              <a:lnSpc>
                <a:spcPct val="150000"/>
              </a:lnSpc>
              <a:buFont typeface="Symbol" panose="05050102010706020507" pitchFamily="18" charset="2"/>
              <a:buChar char=""/>
            </a:pPr>
            <a:r>
              <a:rPr lang="en-US" dirty="0">
                <a:solidFill>
                  <a:prstClr val="black"/>
                </a:solidFill>
                <a:latin typeface="Arial" panose="020B0604020202020204" pitchFamily="34" charset="0"/>
                <a:ea typeface="Times New Roman" panose="02020603050405020304" pitchFamily="18" charset="0"/>
              </a:rPr>
              <a:t>Vehicles</a:t>
            </a:r>
            <a:endParaRPr lang="en-US" dirty="0">
              <a:solidFill>
                <a:prstClr val="black"/>
              </a:solidFill>
            </a:endParaRPr>
          </a:p>
          <a:p>
            <a:pPr marL="342900" marR="0" lvl="0" indent="-342900" algn="just" eaLnBrk="0" fontAlgn="base" hangingPunct="0">
              <a:lnSpc>
                <a:spcPct val="150000"/>
              </a:lnSpc>
              <a:spcBef>
                <a:spcPts val="0"/>
              </a:spcBef>
              <a:spcAft>
                <a:spcPts val="0"/>
              </a:spcAft>
              <a:buFont typeface="Symbol" panose="05050102010706020507" pitchFamily="18" charset="2"/>
              <a:buChar char=""/>
            </a:pPr>
            <a:endParaRPr lang="en-US" dirty="0"/>
          </a:p>
          <a:p>
            <a:pPr marL="742950" marR="0" lvl="1" indent="-285750" algn="just" eaLnBrk="0" fontAlgn="base" hangingPunct="0">
              <a:lnSpc>
                <a:spcPct val="150000"/>
              </a:lnSpc>
              <a:spcBef>
                <a:spcPts val="0"/>
              </a:spcBef>
              <a:spcAft>
                <a:spcPts val="0"/>
              </a:spcAft>
              <a:buFont typeface="Wingdings" panose="05000000000000000000" pitchFamily="2" charset="2"/>
              <a:buChar char="q"/>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6</a:t>
            </a:fld>
            <a:endParaRPr lang="en-ZA" dirty="0"/>
          </a:p>
        </p:txBody>
      </p:sp>
    </p:spTree>
    <p:extLst>
      <p:ext uri="{BB962C8B-B14F-4D97-AF65-F5344CB8AC3E}">
        <p14:creationId xmlns:p14="http://schemas.microsoft.com/office/powerpoint/2010/main" xmlns="" val="377284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6101"/>
            <a:ext cx="9379868" cy="6885000"/>
          </a:xfrm>
          <a:prstGeom prst="rect">
            <a:avLst/>
          </a:prstGeom>
        </p:spPr>
      </p:pic>
      <p:sp>
        <p:nvSpPr>
          <p:cNvPr id="7" name="TextBox 6"/>
          <p:cNvSpPr txBox="1"/>
          <p:nvPr/>
        </p:nvSpPr>
        <p:spPr>
          <a:xfrm>
            <a:off x="563355" y="152746"/>
            <a:ext cx="8004350" cy="338554"/>
          </a:xfrm>
          <a:prstGeom prst="rect">
            <a:avLst/>
          </a:prstGeom>
          <a:noFill/>
        </p:spPr>
        <p:txBody>
          <a:bodyPr wrap="square" lIns="91440" tIns="45720" rIns="91440" bIns="45720" rtlCol="0" anchor="t">
            <a:spAutoFit/>
          </a:bodyPr>
          <a:lstStyle/>
          <a:p>
            <a:pPr algn="ctr"/>
            <a:r>
              <a:rPr lang="en-US" altLang="en-US" sz="1600" b="1" dirty="0">
                <a:solidFill>
                  <a:srgbClr val="4F81BD">
                    <a:lumMod val="50000"/>
                  </a:srgbClr>
                </a:solidFill>
                <a:latin typeface="Arial Black" panose="020B0A04020102020204" pitchFamily="34" charset="0"/>
              </a:rPr>
              <a:t>FINANCIAL DISCLOSURE FRAMEWORK</a:t>
            </a:r>
            <a:endParaRPr lang="en-US" sz="1600" b="1" dirty="0">
              <a:solidFill>
                <a:srgbClr val="C00000"/>
              </a:solidFill>
              <a:latin typeface="Arial Black" panose="020B0A04020102020204" pitchFamily="34" charset="0"/>
              <a:cs typeface="Arial"/>
            </a:endParaRPr>
          </a:p>
        </p:txBody>
      </p:sp>
      <p:sp>
        <p:nvSpPr>
          <p:cNvPr id="5" name="TextBox 4">
            <a:extLst>
              <a:ext uri="{FF2B5EF4-FFF2-40B4-BE49-F238E27FC236}">
                <a16:creationId xmlns:a16="http://schemas.microsoft.com/office/drawing/2014/main" xmlns="" id="{29F1F858-DF67-9FE0-B5D2-F9175C7F0F92}"/>
              </a:ext>
            </a:extLst>
          </p:cNvPr>
          <p:cNvSpPr txBox="1"/>
          <p:nvPr/>
        </p:nvSpPr>
        <p:spPr>
          <a:xfrm flipH="1">
            <a:off x="563355" y="983744"/>
            <a:ext cx="8203573" cy="5493812"/>
          </a:xfrm>
          <a:prstGeom prst="rect">
            <a:avLst/>
          </a:prstGeom>
          <a:noFill/>
        </p:spPr>
        <p:txBody>
          <a:bodyPr wrap="square" rtlCol="0">
            <a:spAutoFit/>
          </a:bodyPr>
          <a:lstStyle/>
          <a:p>
            <a:pPr marL="457200" indent="-457200" algn="just" eaLnBrk="0" fontAlgn="base" hangingPunct="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Once </a:t>
            </a:r>
            <a:r>
              <a:rPr lang="en-GB" dirty="0">
                <a:latin typeface="Arial" panose="020B0604020202020204" pitchFamily="34" charset="0"/>
                <a:cs typeface="Arial" panose="020B0604020202020204" pitchFamily="34" charset="0"/>
              </a:rPr>
              <a:t>the prevalence of conflicts of interest</a:t>
            </a:r>
            <a:r>
              <a:rPr lang="en-US" dirty="0">
                <a:latin typeface="Arial" panose="020B0604020202020204" pitchFamily="34" charset="0"/>
                <a:cs typeface="Arial" panose="020B0604020202020204" pitchFamily="34" charset="0"/>
              </a:rPr>
              <a:t> has been established, the relevant EAs are informed accordingly and advised on necessary interventions that can be implemented to ensure that the conflicts of interest are properly managed and/or removed.  </a:t>
            </a:r>
          </a:p>
          <a:p>
            <a:pPr marL="457200" indent="-457200" algn="just" eaLnBrk="0" fontAlgn="base" hangingPunct="0">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457200" indent="-457200" algn="just" eaLnBrk="0" fontAlgn="base" hangingPunct="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Failure to remove a conflict of interest when directed to do so will expose the affected employee to disciplinary action in terms of section 16A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a:t>
            </a:r>
            <a:r>
              <a:rPr lang="en-US" i="1" dirty="0">
                <a:latin typeface="Arial" panose="020B0604020202020204" pitchFamily="34" charset="0"/>
                <a:cs typeface="Arial" panose="020B0604020202020204" pitchFamily="34" charset="0"/>
              </a:rPr>
              <a:t> the Public Service Act</a:t>
            </a:r>
            <a:r>
              <a:rPr lang="en-US" dirty="0">
                <a:latin typeface="Arial" panose="020B0604020202020204" pitchFamily="34" charset="0"/>
                <a:cs typeface="Arial" panose="020B0604020202020204" pitchFamily="34" charset="0"/>
              </a:rPr>
              <a:t> of 1994 as amended (the Act)</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457200" indent="-457200" algn="just" eaLnBrk="0" fontAlgn="base" hangingPunct="0">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457200" indent="-457200" algn="just" eaLnBrk="0" fontAlgn="base" hangingPunct="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Where appropriate, the PSC would advise the relevant EAs to cause lifestyle audits to be conducted on certain officials, whose registrable interests raise some red flags.</a:t>
            </a:r>
          </a:p>
          <a:p>
            <a:pPr marL="457200" indent="-457200" algn="just" eaLnBrk="0" fontAlgn="base" hangingPunct="0">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7</a:t>
            </a:fld>
            <a:endParaRPr lang="en-ZA" dirty="0"/>
          </a:p>
        </p:txBody>
      </p:sp>
      <p:pic>
        <p:nvPicPr>
          <p:cNvPr id="8" name="Picture 7"/>
          <p:cNvPicPr>
            <a:picLocks noChangeAspect="1"/>
          </p:cNvPicPr>
          <p:nvPr/>
        </p:nvPicPr>
        <p:blipFill>
          <a:blip r:embed="rId3" cstate="print"/>
          <a:stretch>
            <a:fillRect/>
          </a:stretch>
        </p:blipFill>
        <p:spPr>
          <a:xfrm rot="21182753">
            <a:off x="5710403" y="5843288"/>
            <a:ext cx="3591487" cy="687164"/>
          </a:xfrm>
          <a:prstGeom prst="rect">
            <a:avLst/>
          </a:prstGeom>
        </p:spPr>
      </p:pic>
    </p:spTree>
    <p:extLst>
      <p:ext uri="{BB962C8B-B14F-4D97-AF65-F5344CB8AC3E}">
        <p14:creationId xmlns:p14="http://schemas.microsoft.com/office/powerpoint/2010/main" xmlns="" val="325516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934" y="0"/>
            <a:ext cx="9379868" cy="6885000"/>
          </a:xfrm>
          <a:prstGeom prst="rect">
            <a:avLst/>
          </a:prstGeom>
        </p:spPr>
      </p:pic>
      <p:sp>
        <p:nvSpPr>
          <p:cNvPr id="7" name="TextBox 6"/>
          <p:cNvSpPr txBox="1"/>
          <p:nvPr/>
        </p:nvSpPr>
        <p:spPr>
          <a:xfrm>
            <a:off x="563355" y="119654"/>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WHAT DOES LIFESTYLE AUDIT ENTAILS?</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6" name="TextBox 5">
            <a:extLst>
              <a:ext uri="{FF2B5EF4-FFF2-40B4-BE49-F238E27FC236}">
                <a16:creationId xmlns:a16="http://schemas.microsoft.com/office/drawing/2014/main" xmlns="" id="{835EB2A3-88FB-10BA-8770-6AAD84BC444A}"/>
              </a:ext>
            </a:extLst>
          </p:cNvPr>
          <p:cNvSpPr txBox="1"/>
          <p:nvPr/>
        </p:nvSpPr>
        <p:spPr>
          <a:xfrm>
            <a:off x="183646" y="833707"/>
            <a:ext cx="8960354" cy="4970591"/>
          </a:xfrm>
          <a:prstGeom prst="rect">
            <a:avLst/>
          </a:prstGeom>
          <a:noFill/>
        </p:spPr>
        <p:txBody>
          <a:bodyPr wrap="square" rtlCol="0">
            <a:spAutoFit/>
          </a:bodyPr>
          <a:lstStyle/>
          <a:p>
            <a:pPr marL="457200" marR="0" indent="-457200" algn="just">
              <a:lnSpc>
                <a:spcPct val="150000"/>
              </a:lnSpc>
              <a:spcBef>
                <a:spcPts val="0"/>
              </a:spcBef>
              <a:spcAft>
                <a:spcPts val="800"/>
              </a:spcAft>
              <a:buFont typeface="Wingdings" panose="05000000000000000000" pitchFamily="2" charset="2"/>
              <a:buChar char="q"/>
            </a:pPr>
            <a:r>
              <a:rPr lang="en-US" dirty="0">
                <a:latin typeface="Arial" panose="020B0604020202020204" pitchFamily="34" charset="0"/>
                <a:ea typeface="Calibri" panose="020F0502020204030204" pitchFamily="34" charset="0"/>
                <a:cs typeface="Times New Roman" panose="02020603050405020304" pitchFamily="18" charset="0"/>
              </a:rPr>
              <a:t> Lifestyle audits are defined as </a:t>
            </a:r>
            <a:r>
              <a:rPr lang="en-US" i="1" dirty="0">
                <a:latin typeface="Arial" panose="020B0604020202020204" pitchFamily="34" charset="0"/>
                <a:ea typeface="Calibri" panose="020F0502020204030204" pitchFamily="34" charset="0"/>
                <a:cs typeface="Times New Roman" panose="02020603050405020304" pitchFamily="18" charset="0"/>
              </a:rPr>
              <a:t>“an amalgamation of reports from a variety of databases which would provide management as well as investigators with a snapshot into certain aspects of the life of an employee.  </a:t>
            </a:r>
            <a:r>
              <a:rPr lang="en-US" dirty="0">
                <a:latin typeface="Arial" panose="020B0604020202020204" pitchFamily="34" charset="0"/>
                <a:ea typeface="Calibri" panose="020F0502020204030204" pitchFamily="34" charset="0"/>
                <a:cs typeface="Times New Roman" panose="02020603050405020304" pitchFamily="18" charset="0"/>
              </a:rPr>
              <a:t>This is to determine if there are unexplained wealth on the part of the employee. </a:t>
            </a:r>
          </a:p>
          <a:p>
            <a:pPr marL="457200" marR="0" indent="-457200" algn="just">
              <a:lnSpc>
                <a:spcPct val="150000"/>
              </a:lnSpc>
              <a:spcBef>
                <a:spcPts val="0"/>
              </a:spcBef>
              <a:spcAft>
                <a:spcPts val="800"/>
              </a:spcAft>
              <a:buFont typeface="Wingdings" panose="05000000000000000000" pitchFamily="2" charset="2"/>
              <a:buChar char="q"/>
            </a:pPr>
            <a:r>
              <a:rPr lang="en-US" dirty="0">
                <a:latin typeface="Arial" panose="020B0604020202020204" pitchFamily="34" charset="0"/>
                <a:ea typeface="Calibri" panose="020F0502020204030204" pitchFamily="34" charset="0"/>
                <a:cs typeface="Times New Roman" panose="02020603050405020304" pitchFamily="18" charset="0"/>
              </a:rPr>
              <a:t>The areas usually covered in a basic lifestyle audit are properties, motor vehicles, and company registrar information. </a:t>
            </a:r>
          </a:p>
          <a:p>
            <a:pPr marL="457200" marR="0" indent="-457200" algn="just">
              <a:lnSpc>
                <a:spcPct val="150000"/>
              </a:lnSpc>
              <a:spcBef>
                <a:spcPts val="0"/>
              </a:spcBef>
              <a:spcAft>
                <a:spcPts val="800"/>
              </a:spcAft>
              <a:buFont typeface="Wingdings" panose="05000000000000000000" pitchFamily="2" charset="2"/>
              <a:buChar char="q"/>
            </a:pPr>
            <a:r>
              <a:rPr lang="en-US" dirty="0">
                <a:latin typeface="Arial" panose="020B0604020202020204" pitchFamily="34" charset="0"/>
                <a:ea typeface="Calibri" panose="020F0502020204030204" pitchFamily="34" charset="0"/>
                <a:cs typeface="Times New Roman" panose="02020603050405020304" pitchFamily="18" charset="0"/>
              </a:rPr>
              <a:t>These areas are publicly available data which anyone can access by signing or concluding agreements with the relevant entities to access their databases </a:t>
            </a:r>
            <a:r>
              <a:rPr lang="en-US" b="1" dirty="0">
                <a:latin typeface="Arial" panose="020B0604020202020204" pitchFamily="34" charset="0"/>
                <a:ea typeface="Calibri" panose="020F0502020204030204" pitchFamily="34" charset="0"/>
                <a:cs typeface="Times New Roman" panose="02020603050405020304" pitchFamily="18" charset="0"/>
              </a:rPr>
              <a:t>(</a:t>
            </a:r>
            <a:r>
              <a:rPr lang="en-US" b="1" dirty="0"/>
              <a:t>Powell, 2010</a:t>
            </a:r>
            <a:r>
              <a:rPr lang="en-US" b="1" dirty="0">
                <a:latin typeface="Arial" panose="020B0604020202020204" pitchFamily="34" charset="0"/>
                <a:ea typeface="Calibri" panose="020F0502020204030204" pitchFamily="34" charset="0"/>
                <a:cs typeface="Times New Roman" panose="02020603050405020304" pitchFamily="18" charset="0"/>
              </a:rPr>
              <a:t>)</a:t>
            </a:r>
            <a:r>
              <a:rPr lang="en-US" dirty="0">
                <a:latin typeface="Arial" panose="020B0604020202020204" pitchFamily="34" charset="0"/>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800"/>
              </a:spcAft>
              <a:buFont typeface="Wingdings" panose="05000000000000000000" pitchFamily="2" charset="2"/>
              <a:buChar char="q"/>
            </a:pPr>
            <a:r>
              <a:rPr lang="en-US" dirty="0">
                <a:latin typeface="Arial" panose="020B0604020202020204" pitchFamily="34" charset="0"/>
                <a:ea typeface="Calibri" panose="020F0502020204030204" pitchFamily="34" charset="0"/>
                <a:cs typeface="Times New Roman" panose="02020603050405020304" pitchFamily="18" charset="0"/>
              </a:rPr>
              <a:t>The PSC has played a pivotal role towards the development of the Guide through the research as part of providing inputs.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DAF3C70-3F06-4597-AE16-5F5EF8F327DE}" type="slidenum">
              <a:rPr lang="en-ZA" smtClean="0"/>
              <a:pPr/>
              <a:t>8</a:t>
            </a:fld>
            <a:endParaRPr lang="en-ZA" dirty="0"/>
          </a:p>
        </p:txBody>
      </p:sp>
    </p:spTree>
    <p:extLst>
      <p:ext uri="{BB962C8B-B14F-4D97-AF65-F5344CB8AC3E}">
        <p14:creationId xmlns:p14="http://schemas.microsoft.com/office/powerpoint/2010/main" xmlns="" val="427728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64" y="4015"/>
            <a:ext cx="9379868" cy="6885000"/>
          </a:xfrm>
          <a:prstGeom prst="rect">
            <a:avLst/>
          </a:prstGeom>
        </p:spPr>
      </p:pic>
      <p:sp>
        <p:nvSpPr>
          <p:cNvPr id="7" name="TextBox 6"/>
          <p:cNvSpPr txBox="1"/>
          <p:nvPr/>
        </p:nvSpPr>
        <p:spPr>
          <a:xfrm>
            <a:off x="569825" y="124465"/>
            <a:ext cx="8004350" cy="584775"/>
          </a:xfrm>
          <a:prstGeom prst="rect">
            <a:avLst/>
          </a:prstGeom>
          <a:noFill/>
        </p:spPr>
        <p:txBody>
          <a:bodyPr wrap="square" lIns="91440" tIns="45720" rIns="91440" bIns="45720" rtlCol="0" anchor="t">
            <a:spAutoFit/>
          </a:bodyPr>
          <a:lstStyle/>
          <a:p>
            <a:pPr algn="ctr"/>
            <a:r>
              <a:rPr lang="en-US" altLang="en-US" sz="1600" b="1" dirty="0">
                <a:solidFill>
                  <a:schemeClr val="accent1">
                    <a:lumMod val="50000"/>
                  </a:schemeClr>
                </a:solidFill>
                <a:latin typeface="Arial Black" panose="020B0A04020102020204" pitchFamily="34" charset="0"/>
              </a:rPr>
              <a:t>LEGAL OPINON OF THE CHIEF STATE LAW ADVISOR</a:t>
            </a:r>
            <a:endParaRPr lang="en-US" sz="1600" b="1" dirty="0">
              <a:solidFill>
                <a:srgbClr val="C00000"/>
              </a:solidFill>
              <a:latin typeface="Arial Black" panose="020B0A04020102020204" pitchFamily="34" charset="0"/>
              <a:cs typeface="Arial"/>
            </a:endParaRPr>
          </a:p>
          <a:p>
            <a:pPr algn="ctr"/>
            <a:endParaRPr lang="en-US" sz="1600" b="1" dirty="0">
              <a:solidFill>
                <a:srgbClr val="C00000"/>
              </a:solidFill>
              <a:latin typeface="Arial Black" panose="020B0A04020102020204" pitchFamily="34" charset="0"/>
              <a:cs typeface="Arial"/>
            </a:endParaRPr>
          </a:p>
        </p:txBody>
      </p:sp>
      <p:sp>
        <p:nvSpPr>
          <p:cNvPr id="3" name="TextBox 2">
            <a:extLst>
              <a:ext uri="{FF2B5EF4-FFF2-40B4-BE49-F238E27FC236}">
                <a16:creationId xmlns:a16="http://schemas.microsoft.com/office/drawing/2014/main" xmlns="" id="{6775C4A4-309F-756C-9D62-F615AE0C51C5}"/>
              </a:ext>
            </a:extLst>
          </p:cNvPr>
          <p:cNvSpPr txBox="1"/>
          <p:nvPr/>
        </p:nvSpPr>
        <p:spPr>
          <a:xfrm>
            <a:off x="103300" y="760164"/>
            <a:ext cx="9040700" cy="6694140"/>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Upon finalization of the Concept Document, the PSC submitted it to the Office of the Chief State Law Advisor to seek a legal opinion on the PSC’s competence to conduct lifestyle audits.  </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feedback from the Chief State Law Advisor is as follows: </a:t>
            </a:r>
          </a:p>
          <a:p>
            <a:pPr marL="800100" lvl="1" indent="-342900" algn="just">
              <a:lnSpc>
                <a:spcPct val="150000"/>
              </a:lnSpc>
              <a:buFont typeface="Symbol" panose="05050102010706020507" pitchFamily="18" charset="2"/>
              <a:buChar char=""/>
            </a:pPr>
            <a:r>
              <a:rPr lang="en-US" b="1" dirty="0">
                <a:latin typeface="Arial" panose="020B0604020202020204" pitchFamily="34" charset="0"/>
                <a:ea typeface="Calibri" panose="020F0502020204030204" pitchFamily="34" charset="0"/>
                <a:cs typeface="Times New Roman" panose="02020603050405020304" pitchFamily="18" charset="0"/>
              </a:rPr>
              <a:t>Section 14 of the Constitution </a:t>
            </a:r>
            <a:r>
              <a:rPr lang="en-US" dirty="0">
                <a:latin typeface="Arial" panose="020B0604020202020204" pitchFamily="34" charset="0"/>
                <a:ea typeface="Calibri" panose="020F0502020204030204" pitchFamily="34" charset="0"/>
                <a:cs typeface="Times New Roman" panose="02020603050405020304" pitchFamily="18" charset="0"/>
              </a:rPr>
              <a:t>which protects every person’s right to privacy.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US" b="1" dirty="0">
                <a:latin typeface="Arial" panose="020B0604020202020204" pitchFamily="34" charset="0"/>
                <a:ea typeface="Calibri" panose="020F0502020204030204" pitchFamily="34" charset="0"/>
                <a:cs typeface="Times New Roman" panose="02020603050405020304" pitchFamily="18" charset="0"/>
              </a:rPr>
              <a:t>Section 236(4) of the </a:t>
            </a:r>
            <a:r>
              <a:rPr lang="en-US" b="1" i="1" dirty="0">
                <a:latin typeface="Arial" panose="020B0604020202020204" pitchFamily="34" charset="0"/>
                <a:ea typeface="Calibri" panose="020F0502020204030204" pitchFamily="34" charset="0"/>
                <a:cs typeface="Times New Roman" panose="02020603050405020304" pitchFamily="18" charset="0"/>
              </a:rPr>
              <a:t>Criminal Procedure Act,</a:t>
            </a:r>
            <a:r>
              <a:rPr lang="en-US" b="1" dirty="0">
                <a:latin typeface="Arial" panose="020B0604020202020204" pitchFamily="34" charset="0"/>
                <a:ea typeface="Calibri" panose="020F0502020204030204" pitchFamily="34" charset="0"/>
                <a:cs typeface="Times New Roman" panose="02020603050405020304" pitchFamily="18" charset="0"/>
              </a:rPr>
              <a:t> 51 of 1977 </a:t>
            </a:r>
            <a:r>
              <a:rPr lang="en-US" dirty="0">
                <a:latin typeface="Arial" panose="020B0604020202020204" pitchFamily="34" charset="0"/>
                <a:ea typeface="Calibri" panose="020F0502020204030204" pitchFamily="34" charset="0"/>
                <a:cs typeface="Times New Roman" panose="02020603050405020304" pitchFamily="18" charset="0"/>
              </a:rPr>
              <a:t>which provides that no bank shall be compelled to produce any accounting record … unless there is a court order compelling the production of such record.</a:t>
            </a:r>
          </a:p>
          <a:p>
            <a:pPr marL="800100" lvl="1" indent="-342900" algn="just">
              <a:lnSpc>
                <a:spcPct val="150000"/>
              </a:lnSpc>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n-US" b="1" dirty="0">
                <a:latin typeface="Arial" panose="020B0604020202020204" pitchFamily="34" charset="0"/>
                <a:ea typeface="Calibri" panose="020F0502020204030204" pitchFamily="34" charset="0"/>
                <a:cs typeface="Times New Roman" panose="02020603050405020304" pitchFamily="18" charset="0"/>
              </a:rPr>
              <a:t>Section 31 of the </a:t>
            </a:r>
            <a:r>
              <a:rPr lang="en-US" b="1" i="1" dirty="0">
                <a:latin typeface="Arial" panose="020B0604020202020204" pitchFamily="34" charset="0"/>
                <a:ea typeface="Calibri" panose="020F0502020204030204" pitchFamily="34" charset="0"/>
                <a:cs typeface="Times New Roman" panose="02020603050405020304" pitchFamily="18" charset="0"/>
              </a:rPr>
              <a:t>Civil Proceedings Act </a:t>
            </a:r>
            <a:r>
              <a:rPr lang="en-US" b="1" dirty="0">
                <a:latin typeface="Arial" panose="020B0604020202020204" pitchFamily="34" charset="0"/>
                <a:ea typeface="Calibri" panose="020F0502020204030204" pitchFamily="34" charset="0"/>
                <a:cs typeface="Times New Roman" panose="02020603050405020304" pitchFamily="18" charset="0"/>
              </a:rPr>
              <a:t>25 of 1965</a:t>
            </a:r>
            <a:r>
              <a:rPr lang="en-US" dirty="0">
                <a:latin typeface="Arial" panose="020B0604020202020204" pitchFamily="34" charset="0"/>
                <a:ea typeface="Calibri" panose="020F0502020204030204" pitchFamily="34" charset="0"/>
                <a:cs typeface="Times New Roman" panose="02020603050405020304" pitchFamily="18" charset="0"/>
              </a:rPr>
              <a:t> which provides that no bank shall be compelled to produce its ledgers, day-books, cash books or other account books in any civil proceedings unless the person presiding at such proceedings orders that they shall be so produced.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DAF3C70-3F06-4597-AE16-5F5EF8F327DE}" type="slidenum">
              <a:rPr lang="en-ZA" smtClean="0"/>
              <a:pPr/>
              <a:t>9</a:t>
            </a:fld>
            <a:endParaRPr lang="en-ZA" dirty="0"/>
          </a:p>
        </p:txBody>
      </p:sp>
    </p:spTree>
    <p:extLst>
      <p:ext uri="{BB962C8B-B14F-4D97-AF65-F5344CB8AC3E}">
        <p14:creationId xmlns:p14="http://schemas.microsoft.com/office/powerpoint/2010/main" xmlns="" val="926362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5963</TotalTime>
  <Words>1579</Words>
  <Application>Microsoft Office PowerPoint</Application>
  <PresentationFormat>On-screen Show (4:3)</PresentationFormat>
  <Paragraphs>127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Masia</dc:creator>
  <cp:lastModifiedBy>USER</cp:lastModifiedBy>
  <cp:revision>212</cp:revision>
  <cp:lastPrinted>2023-01-30T06:33:14Z</cp:lastPrinted>
  <dcterms:created xsi:type="dcterms:W3CDTF">2018-10-23T09:11:45Z</dcterms:created>
  <dcterms:modified xsi:type="dcterms:W3CDTF">2023-06-02T04:52:00Z</dcterms:modified>
</cp:coreProperties>
</file>