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sldIdLst>
    <p:sldId id="256" r:id="rId2"/>
    <p:sldId id="295" r:id="rId3"/>
    <p:sldId id="291" r:id="rId4"/>
    <p:sldId id="293" r:id="rId5"/>
    <p:sldId id="294" r:id="rId6"/>
    <p:sldId id="296" r:id="rId7"/>
    <p:sldId id="297" r:id="rId8"/>
    <p:sldId id="315" r:id="rId9"/>
    <p:sldId id="298" r:id="rId10"/>
    <p:sldId id="299" r:id="rId11"/>
    <p:sldId id="306" r:id="rId12"/>
    <p:sldId id="307" r:id="rId13"/>
    <p:sldId id="305" r:id="rId14"/>
    <p:sldId id="300" r:id="rId15"/>
    <p:sldId id="301" r:id="rId16"/>
    <p:sldId id="309" r:id="rId17"/>
    <p:sldId id="308" r:id="rId18"/>
    <p:sldId id="312" r:id="rId19"/>
    <p:sldId id="311" r:id="rId20"/>
    <p:sldId id="316" r:id="rId21"/>
    <p:sldId id="313" r:id="rId22"/>
    <p:sldId id="314" r:id="rId23"/>
    <p:sldId id="317" r:id="rId24"/>
    <p:sldId id="318" r:id="rId25"/>
    <p:sldId id="319" r:id="rId2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60CCD-46DA-404F-BE72-95CF36C187AB}" v="15" dt="2023-02-28T02:47:22.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284" y="-96"/>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parliamentgovza-my.sharepoint.com/personal/aclark_parliament_gov_za/Documents/S76%20Bills/Road%20Traffic%20Amendment%20Bill%20B7B_2020/E-mail%20submissions/Road%20Traffic%20Amendment%20Bill%20B7B_2020%20Email%20Submission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parliamentgovza-my.sharepoint.com/personal/aclark_parliament_gov_za/Documents/S76%20Bills/Road%20Traffic%20Amendment%20Bill%20B7B_2020/E-mail%20submissions/Road%20Traffic%20Amendment%20Bill%20B7B_2020%20Email%20Submis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2000" b="1" dirty="0">
                <a:latin typeface="Century Gothic" panose="020B0502020202020204" pitchFamily="34" charset="0"/>
              </a:rPr>
              <a:t>Do</a:t>
            </a:r>
            <a:r>
              <a:rPr lang="en-ZA" sz="2000" b="1" baseline="0" dirty="0">
                <a:latin typeface="Century Gothic" panose="020B0502020202020204" pitchFamily="34" charset="0"/>
              </a:rPr>
              <a:t> You Support the Bill ?</a:t>
            </a:r>
            <a:endParaRPr lang="en-ZA" sz="2000" b="1" dirty="0">
              <a:latin typeface="Century Gothic" panose="020B0502020202020204"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43C-4FB2-922F-930F771DA387}"/>
              </c:ext>
            </c:extLst>
          </c:dPt>
          <c:dPt>
            <c:idx val="1"/>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43C-4FB2-922F-930F771DA387}"/>
              </c:ext>
            </c:extLst>
          </c:dPt>
          <c:dPt>
            <c:idx val="2"/>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43C-4FB2-922F-930F771DA387}"/>
              </c:ext>
            </c:extLst>
          </c:dPt>
          <c:dLbls>
            <c:dLbl>
              <c:idx val="0"/>
              <c:layout>
                <c:manualLayout>
                  <c:x val="0.23065836606147094"/>
                  <c:y val="4.9725305296476563E-2"/>
                </c:manualLayout>
              </c:layout>
              <c:tx>
                <c:rich>
                  <a:bodyPr/>
                  <a:lstStyle/>
                  <a:p>
                    <a:fld id="{93F17F9B-D895-4FF9-865A-D942B90CE89E}" type="CATEGORYNAME">
                      <a:rPr lang="en-US"/>
                      <a:pPr/>
                      <a:t>[CATEGORY NAME]</a:t>
                    </a:fld>
                    <a:r>
                      <a:rPr lang="en-US" baseline="0" dirty="0"/>
                      <a:t>
</a:t>
                    </a:r>
                    <a:fld id="{A26742C0-9CB4-40FF-BDE3-5FEEADA14E29}" type="PERCENTAGE">
                      <a:rPr lang="en-US" baseline="0" smtClean="0"/>
                      <a:pPr/>
                      <a:t>[PERCENTAGE]</a:t>
                    </a:fld>
                    <a:endParaRPr lang="en-US" baseline="0" dirty="0"/>
                  </a:p>
                  <a:p>
                    <a:r>
                      <a:rPr lang="en-US" baseline="0" dirty="0"/>
                      <a:t>[38]</a:t>
                    </a:r>
                  </a:p>
                  <a:p>
                    <a:endParaRPr lang="en-ZA"/>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F43C-4FB2-922F-930F771DA387}"/>
                </c:ext>
              </c:extLst>
            </c:dLbl>
            <c:dLbl>
              <c:idx val="1"/>
              <c:layout/>
              <c:tx>
                <c:rich>
                  <a:bodyPr/>
                  <a:lstStyle/>
                  <a:p>
                    <a:fld id="{E8B82BEA-6E68-481A-A0DD-5CAC75151CC5}" type="CATEGORYNAME">
                      <a:rPr lang="en-US"/>
                      <a:pPr/>
                      <a:t>[CATEGORY NAME]</a:t>
                    </a:fld>
                    <a:r>
                      <a:rPr lang="en-US" baseline="0"/>
                      <a:t>
</a:t>
                    </a:r>
                    <a:fld id="{414FB52D-B04F-48EB-9F97-F1FBF7819372}" type="PERCENTAGE">
                      <a:rPr lang="en-US" baseline="0" smtClean="0"/>
                      <a:pPr/>
                      <a:t>[PERCENTAGE]</a:t>
                    </a:fld>
                    <a:endParaRPr lang="en-US" baseline="0"/>
                  </a:p>
                  <a:p>
                    <a:r>
                      <a:rPr lang="en-US" baseline="0"/>
                      <a:t>[504]</a:t>
                    </a:r>
                  </a:p>
                </c:rich>
              </c:tx>
              <c:dLblPos val="out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F43C-4FB2-922F-930F771DA387}"/>
                </c:ext>
              </c:extLst>
            </c:dLbl>
            <c:dLbl>
              <c:idx val="2"/>
              <c:layout>
                <c:manualLayout>
                  <c:x val="-9.0511510732982359E-2"/>
                  <c:y val="2.6171213313935043E-2"/>
                </c:manualLayout>
              </c:layout>
              <c:tx>
                <c:rich>
                  <a:bodyPr/>
                  <a:lstStyle/>
                  <a:p>
                    <a:fld id="{2187A487-6E3B-48C6-B4FD-F4AA0AA1F6D8}" type="CATEGORYNAME">
                      <a:rPr lang="en-US"/>
                      <a:pPr/>
                      <a:t>[CATEGORY NAME]</a:t>
                    </a:fld>
                    <a:r>
                      <a:rPr lang="en-US" baseline="0" dirty="0"/>
                      <a:t>
</a:t>
                    </a:r>
                    <a:fld id="{504FD63D-F472-4572-96E1-F35CF73AC906}" type="PERCENTAGE">
                      <a:rPr lang="en-US" baseline="0" smtClean="0"/>
                      <a:pPr/>
                      <a:t>[PERCENTAGE]</a:t>
                    </a:fld>
                    <a:endParaRPr lang="en-US" baseline="0" dirty="0"/>
                  </a:p>
                  <a:p>
                    <a:r>
                      <a:rPr lang="en-US" baseline="0" dirty="0"/>
                      <a:t>[118]</a:t>
                    </a: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F43C-4FB2-922F-930F771DA38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Sheet1!$B$674:$B$676</c:f>
              <c:strCache>
                <c:ptCount val="3"/>
                <c:pt idx="0">
                  <c:v>Yes</c:v>
                </c:pt>
                <c:pt idx="1">
                  <c:v>No</c:v>
                </c:pt>
                <c:pt idx="2">
                  <c:v>Partially</c:v>
                </c:pt>
              </c:strCache>
            </c:strRef>
          </c:cat>
          <c:val>
            <c:numRef>
              <c:f>Sheet1!$C$674:$C$676</c:f>
              <c:numCache>
                <c:formatCode>General</c:formatCode>
                <c:ptCount val="3"/>
                <c:pt idx="0">
                  <c:v>38</c:v>
                </c:pt>
                <c:pt idx="1">
                  <c:v>504</c:v>
                </c:pt>
                <c:pt idx="2">
                  <c:v>118</c:v>
                </c:pt>
              </c:numCache>
            </c:numRef>
          </c:val>
          <c:extLst xmlns:c16r2="http://schemas.microsoft.com/office/drawing/2015/06/chart">
            <c:ext xmlns:c16="http://schemas.microsoft.com/office/drawing/2014/chart" uri="{C3380CC4-5D6E-409C-BE32-E72D297353CC}">
              <c16:uniqueId val="{00000006-F43C-4FB2-922F-930F771DA387}"/>
            </c:ext>
          </c:extLst>
        </c:ser>
        <c:ser>
          <c:idx val="1"/>
          <c:order val="1"/>
          <c:dPt>
            <c:idx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8-F43C-4FB2-922F-930F771DA387}"/>
              </c:ext>
            </c:extLst>
          </c:dPt>
          <c:dPt>
            <c:idx val="1"/>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A-F43C-4FB2-922F-930F771DA387}"/>
              </c:ext>
            </c:extLst>
          </c:dPt>
          <c:dPt>
            <c:idx val="2"/>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C-F43C-4FB2-922F-930F771DA38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Sheet1!$B$674:$B$676</c:f>
              <c:strCache>
                <c:ptCount val="3"/>
                <c:pt idx="0">
                  <c:v>Yes</c:v>
                </c:pt>
                <c:pt idx="1">
                  <c:v>No</c:v>
                </c:pt>
                <c:pt idx="2">
                  <c:v>Partially</c:v>
                </c:pt>
              </c:strCache>
            </c:strRef>
          </c:cat>
          <c:val>
            <c:numRef>
              <c:f>Sheet1!$D$674:$D$676</c:f>
              <c:numCache>
                <c:formatCode>0.0</c:formatCode>
                <c:ptCount val="3"/>
                <c:pt idx="0">
                  <c:v>5.757575757575756</c:v>
                </c:pt>
                <c:pt idx="1">
                  <c:v>76.36363636363636</c:v>
                </c:pt>
                <c:pt idx="2">
                  <c:v>17.878787878787875</c:v>
                </c:pt>
              </c:numCache>
            </c:numRef>
          </c:val>
          <c:extLst xmlns:c16r2="http://schemas.microsoft.com/office/drawing/2015/06/chart">
            <c:ext xmlns:c16="http://schemas.microsoft.com/office/drawing/2014/chart" uri="{C3380CC4-5D6E-409C-BE32-E72D297353CC}">
              <c16:uniqueId val="{0000000D-F43C-4FB2-922F-930F771DA387}"/>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621-440E-9934-4A15B85EFB97}"/>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621-440E-9934-4A15B85EFB97}"/>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621-440E-9934-4A15B85EFB97}"/>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621-440E-9934-4A15B85EFB97}"/>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621-440E-9934-4A15B85EFB97}"/>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621-440E-9934-4A15B85EFB97}"/>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621-440E-9934-4A15B85EFB97}"/>
              </c:ext>
            </c:extLst>
          </c:dPt>
          <c:dLbls>
            <c:dLbl>
              <c:idx val="3"/>
              <c:layout>
                <c:manualLayout>
                  <c:x val="0.13229282794500175"/>
                  <c:y val="2.0430497469973614E-2"/>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621-440E-9934-4A15B85EFB9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Sheet1!$B$663:$B$669</c:f>
              <c:strCache>
                <c:ptCount val="7"/>
                <c:pt idx="0">
                  <c:v>Clause 1</c:v>
                </c:pt>
                <c:pt idx="1">
                  <c:v>Clause 7</c:v>
                </c:pt>
                <c:pt idx="2">
                  <c:v>Clause 10</c:v>
                </c:pt>
                <c:pt idx="3">
                  <c:v>Clause 18</c:v>
                </c:pt>
                <c:pt idx="4">
                  <c:v>Clause 40</c:v>
                </c:pt>
                <c:pt idx="5">
                  <c:v>Entirety</c:v>
                </c:pt>
                <c:pt idx="6">
                  <c:v>Objects</c:v>
                </c:pt>
              </c:strCache>
            </c:strRef>
          </c:cat>
          <c:val>
            <c:numRef>
              <c:f>Sheet1!$C$663:$C$669</c:f>
              <c:numCache>
                <c:formatCode>General</c:formatCode>
                <c:ptCount val="7"/>
                <c:pt idx="0">
                  <c:v>35</c:v>
                </c:pt>
                <c:pt idx="1">
                  <c:v>66</c:v>
                </c:pt>
                <c:pt idx="2">
                  <c:v>8</c:v>
                </c:pt>
                <c:pt idx="3">
                  <c:v>22</c:v>
                </c:pt>
                <c:pt idx="4">
                  <c:v>247</c:v>
                </c:pt>
                <c:pt idx="5">
                  <c:v>5</c:v>
                </c:pt>
                <c:pt idx="6">
                  <c:v>277</c:v>
                </c:pt>
              </c:numCache>
            </c:numRef>
          </c:val>
          <c:extLst xmlns:c16r2="http://schemas.microsoft.com/office/drawing/2015/06/chart">
            <c:ext xmlns:c16="http://schemas.microsoft.com/office/drawing/2014/chart" uri="{C3380CC4-5D6E-409C-BE32-E72D297353CC}">
              <c16:uniqueId val="{0000000E-6621-440E-9934-4A15B85EFB97}"/>
            </c:ext>
          </c:extLst>
        </c:ser>
        <c:ser>
          <c:idx val="1"/>
          <c:order val="1"/>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0-6621-440E-9934-4A15B85EFB97}"/>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2-6621-440E-9934-4A15B85EFB97}"/>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4-6621-440E-9934-4A15B85EFB97}"/>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6-6621-440E-9934-4A15B85EFB97}"/>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8-6621-440E-9934-4A15B85EFB97}"/>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A-6621-440E-9934-4A15B85EFB97}"/>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C-6621-440E-9934-4A15B85EFB9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Sheet1!$B$663:$B$669</c:f>
              <c:strCache>
                <c:ptCount val="7"/>
                <c:pt idx="0">
                  <c:v>Clause 1</c:v>
                </c:pt>
                <c:pt idx="1">
                  <c:v>Clause 7</c:v>
                </c:pt>
                <c:pt idx="2">
                  <c:v>Clause 10</c:v>
                </c:pt>
                <c:pt idx="3">
                  <c:v>Clause 18</c:v>
                </c:pt>
                <c:pt idx="4">
                  <c:v>Clause 40</c:v>
                </c:pt>
                <c:pt idx="5">
                  <c:v>Entirety</c:v>
                </c:pt>
                <c:pt idx="6">
                  <c:v>Objects</c:v>
                </c:pt>
              </c:strCache>
            </c:strRef>
          </c:cat>
          <c:val>
            <c:numRef>
              <c:f>Sheet1!$D$663:$D$669</c:f>
              <c:numCache>
                <c:formatCode>0.0</c:formatCode>
                <c:ptCount val="7"/>
                <c:pt idx="0">
                  <c:v>5.3030303030303028</c:v>
                </c:pt>
                <c:pt idx="1">
                  <c:v>10</c:v>
                </c:pt>
                <c:pt idx="2">
                  <c:v>1.2121212121212119</c:v>
                </c:pt>
                <c:pt idx="3">
                  <c:v>3.3333333333333335</c:v>
                </c:pt>
                <c:pt idx="4">
                  <c:v>37.424242424242415</c:v>
                </c:pt>
                <c:pt idx="5">
                  <c:v>0.75757575757575779</c:v>
                </c:pt>
                <c:pt idx="6">
                  <c:v>41.969696969696955</c:v>
                </c:pt>
              </c:numCache>
            </c:numRef>
          </c:val>
          <c:extLst xmlns:c16r2="http://schemas.microsoft.com/office/drawing/2015/06/chart">
            <c:ext xmlns:c16="http://schemas.microsoft.com/office/drawing/2014/chart" uri="{C3380CC4-5D6E-409C-BE32-E72D297353CC}">
              <c16:uniqueId val="{0000001D-6621-440E-9934-4A15B85EFB97}"/>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22C57E-D76B-47B0-821C-26115C17BA46}" type="datetimeFigureOut">
              <a:rPr lang="en-US" smtClean="0"/>
              <a:pPr/>
              <a:t>6/1/2023</a:t>
            </a:fld>
            <a:endParaRPr lang="en-US"/>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0BF8C9-50C6-45AF-A7FE-65D48B939A09}" type="slidenum">
              <a:rPr lang="en-US" smtClean="0"/>
              <a:pPr/>
              <a:t>‹#›</a:t>
            </a:fld>
            <a:endParaRPr lang="en-US"/>
          </a:p>
        </p:txBody>
      </p:sp>
    </p:spTree>
    <p:extLst>
      <p:ext uri="{BB962C8B-B14F-4D97-AF65-F5344CB8AC3E}">
        <p14:creationId xmlns:p14="http://schemas.microsoft.com/office/powerpoint/2010/main" xmlns="" val="283061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F8C9-50C6-45AF-A7FE-65D48B939A09}" type="slidenum">
              <a:rPr lang="en-US" smtClean="0"/>
              <a:pPr/>
              <a:t>3</a:t>
            </a:fld>
            <a:endParaRPr lang="en-US"/>
          </a:p>
        </p:txBody>
      </p:sp>
    </p:spTree>
    <p:extLst>
      <p:ext uri="{BB962C8B-B14F-4D97-AF65-F5344CB8AC3E}">
        <p14:creationId xmlns:p14="http://schemas.microsoft.com/office/powerpoint/2010/main" xmlns="" val="2054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F8C9-50C6-45AF-A7FE-65D48B939A09}" type="slidenum">
              <a:rPr lang="en-US" smtClean="0"/>
              <a:pPr/>
              <a:t>4</a:t>
            </a:fld>
            <a:endParaRPr lang="en-US"/>
          </a:p>
        </p:txBody>
      </p:sp>
    </p:spTree>
    <p:extLst>
      <p:ext uri="{BB962C8B-B14F-4D97-AF65-F5344CB8AC3E}">
        <p14:creationId xmlns:p14="http://schemas.microsoft.com/office/powerpoint/2010/main" xmlns="" val="70923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5882D1-F867-455E-879A-885F8E41EE1F}"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180212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D014C-178E-4EE6-8EDE-E1AE3DA87984}"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135237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C7393-A58D-4E37-B05F-F5C6C48B93D4}"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46204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5310A-7017-4ADA-9631-B0EA7A1A683A}"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28526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24898D-4E87-4FEE-9C04-6D94376A4810}"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129774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CAA58-BC9D-43FC-B68A-B25ACD530FDF}" type="datetime1">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130562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6F2FC-15FA-400C-8987-2554164FE085}" type="datetime1">
              <a:rPr lang="en-US" smtClean="0"/>
              <a:pPr/>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61723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B68D73-CEC6-4FC8-8154-532A85442B8A}" type="datetime1">
              <a:rPr lang="en-US" smtClean="0"/>
              <a:pPr/>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150741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EFF36-6CA2-4874-BA56-91821E4E4422}" type="datetime1">
              <a:rPr lang="en-US" smtClean="0"/>
              <a:pPr/>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133755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99F34-8199-4FCD-9A53-512BEB26EC6C}" type="datetime1">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47724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8BD14-05BC-4F76-8A3C-C8A1EF598A17}" type="datetime1">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21346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B29A-7E3F-49EA-BA88-7C1312377DDF}" type="datetime1">
              <a:rPr lang="en-US" smtClean="0"/>
              <a:pPr/>
              <a:t>6/1/2023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30219-108E-D642-B46D-B04EDCECF225}" type="slidenum">
              <a:rPr lang="en-US" smtClean="0"/>
              <a:pPr/>
              <a:t>‹#›</a:t>
            </a:fld>
            <a:endParaRPr lang="en-US"/>
          </a:p>
        </p:txBody>
      </p:sp>
    </p:spTree>
    <p:extLst>
      <p:ext uri="{BB962C8B-B14F-4D97-AF65-F5344CB8AC3E}">
        <p14:creationId xmlns:p14="http://schemas.microsoft.com/office/powerpoint/2010/main" xmlns="" val="2006784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5721531"/>
            <a:ext cx="9906000" cy="1136469"/>
          </a:xfrm>
        </p:spPr>
        <p:txBody>
          <a:bodyPr>
            <a:noAutofit/>
          </a:bodyPr>
          <a:lstStyle/>
          <a:p>
            <a:endParaRPr lang="en-ZA" sz="2000" b="1">
              <a:latin typeface="Arial" charset="0"/>
              <a:ea typeface="Arial" charset="0"/>
              <a:cs typeface="Arial" charset="0"/>
            </a:endParaRPr>
          </a:p>
          <a:p>
            <a:r>
              <a:rPr lang="en-ZA" sz="2000" b="1">
                <a:latin typeface="Arial" charset="0"/>
                <a:ea typeface="Arial" charset="0"/>
                <a:cs typeface="Arial" charset="0"/>
              </a:rPr>
              <a:t>SELECT COMMITTEE ON TRANSPORT, PUBLIC SERVICE AND ADMINISTRATION, PUBLIC WORKS AND INFRASTRUCTURE </a:t>
            </a:r>
          </a:p>
          <a:p>
            <a:endParaRPr lang="en-ZA" sz="2000" b="1">
              <a:latin typeface="Arial" charset="0"/>
              <a:ea typeface="Arial" charset="0"/>
              <a:cs typeface="Arial" charset="0"/>
            </a:endParaRPr>
          </a:p>
          <a:p>
            <a:endParaRPr lang="en-ZA" sz="2000" b="1">
              <a:latin typeface="Arial" charset="0"/>
              <a:ea typeface="Arial" charset="0"/>
              <a:cs typeface="Arial" charset="0"/>
            </a:endParaRPr>
          </a:p>
          <a:p>
            <a:endParaRPr lang="en-US" sz="2800" b="1">
              <a:latin typeface="Arial" charset="0"/>
              <a:ea typeface="Arial" charset="0"/>
              <a:cs typeface="Arial" charset="0"/>
            </a:endParaRPr>
          </a:p>
        </p:txBody>
      </p:sp>
      <p:sp>
        <p:nvSpPr>
          <p:cNvPr id="2" name="TextBox 1">
            <a:extLst>
              <a:ext uri="{FF2B5EF4-FFF2-40B4-BE49-F238E27FC236}">
                <a16:creationId xmlns:a16="http://schemas.microsoft.com/office/drawing/2014/main" xmlns="" id="{8013BC22-B726-578A-7C64-F7386357501C}"/>
              </a:ext>
            </a:extLst>
          </p:cNvPr>
          <p:cNvSpPr txBox="1"/>
          <p:nvPr/>
        </p:nvSpPr>
        <p:spPr>
          <a:xfrm>
            <a:off x="4737464" y="5304880"/>
            <a:ext cx="516853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charset="0"/>
                <a:ea typeface="Arial" charset="0"/>
                <a:cs typeface="Arial" charset="0"/>
              </a:rPr>
              <a:t> </a:t>
            </a:r>
            <a:r>
              <a:rPr lang="en-ZA" sz="2000" b="1" noProof="0" dirty="0">
                <a:solidFill>
                  <a:prstClr val="black"/>
                </a:solidFill>
                <a:latin typeface="Arial" charset="0"/>
                <a:ea typeface="Arial" charset="0"/>
                <a:cs typeface="Arial" charset="0"/>
              </a:rPr>
              <a:t>OVERVIEW OF WRITTEN SUBMISSIONS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prstClr val="black"/>
                </a:solidFill>
                <a:effectLst/>
                <a:uLnTx/>
                <a:uFillTx/>
                <a:latin typeface="Arial" charset="0"/>
                <a:ea typeface="Arial" charset="0"/>
                <a:cs typeface="Arial" charset="0"/>
              </a:rPr>
              <a:t>31 MAY 2023</a:t>
            </a:r>
            <a:endParaRPr kumimoji="0" lang="en-ZA" sz="20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xmlns="" val="105630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00" y="239003"/>
            <a:ext cx="8543925" cy="433659"/>
          </a:xfrm>
        </p:spPr>
        <p:txBody>
          <a:bodyPr>
            <a:noAutofit/>
          </a:bodyPr>
          <a:lstStyle/>
          <a:p>
            <a:r>
              <a:rPr lang="en-US" sz="2800" b="1" cap="all" dirty="0">
                <a:latin typeface="Century Gothic" panose="020B0502020202020204" pitchFamily="34" charset="0"/>
              </a:rPr>
              <a:t>Clause 4: </a:t>
            </a:r>
            <a:br>
              <a:rPr lang="en-US" sz="2800" b="1" cap="all" dirty="0">
                <a:latin typeface="Century Gothic" panose="020B0502020202020204" pitchFamily="34" charset="0"/>
              </a:rPr>
            </a:br>
            <a:r>
              <a:rPr lang="en-ZA" sz="2800" b="1" cap="all" dirty="0">
                <a:latin typeface="Century Gothic" panose="020B0502020202020204" pitchFamily="34" charset="0"/>
              </a:rPr>
              <a:t>Registration and Grading of Officers</a:t>
            </a:r>
          </a:p>
        </p:txBody>
      </p:sp>
      <p:sp>
        <p:nvSpPr>
          <p:cNvPr id="3" name="Content Placeholder 2"/>
          <p:cNvSpPr>
            <a:spLocks noGrp="1"/>
          </p:cNvSpPr>
          <p:nvPr>
            <p:ph idx="1"/>
          </p:nvPr>
        </p:nvSpPr>
        <p:spPr>
          <a:xfrm>
            <a:off x="777766" y="1219200"/>
            <a:ext cx="8447197" cy="4957763"/>
          </a:xfrm>
        </p:spPr>
        <p:txBody>
          <a:bodyPr/>
          <a:lstStyle/>
          <a:p>
            <a:pPr algn="just"/>
            <a:r>
              <a:rPr lang="en-ZA" sz="2000" dirty="0">
                <a:latin typeface="Century Gothic" panose="020B0502020202020204" pitchFamily="34" charset="0"/>
              </a:rPr>
              <a:t>The category of spouse or partner is not the only relationship through which a financial interest can be obtained.  The draft amendment should be broadened to include other persons known or connected to the examiner.  </a:t>
            </a:r>
          </a:p>
          <a:p>
            <a:pPr marL="0" indent="0">
              <a:buNone/>
            </a:pPr>
            <a:endParaRPr lang="en-ZA" dirty="0"/>
          </a:p>
        </p:txBody>
      </p:sp>
      <p:sp>
        <p:nvSpPr>
          <p:cNvPr id="4" name="Slide Number Placeholder 3"/>
          <p:cNvSpPr>
            <a:spLocks noGrp="1"/>
          </p:cNvSpPr>
          <p:nvPr>
            <p:ph type="sldNum" sz="quarter" idx="12"/>
          </p:nvPr>
        </p:nvSpPr>
        <p:spPr/>
        <p:txBody>
          <a:bodyPr/>
          <a:lstStyle/>
          <a:p>
            <a:fld id="{96F30219-108E-D642-B46D-B04EDCECF225}" type="slidenum">
              <a:rPr lang="en-US" smtClean="0"/>
              <a:pPr/>
              <a:t>10</a:t>
            </a:fld>
            <a:endParaRPr lang="en-US"/>
          </a:p>
        </p:txBody>
      </p:sp>
    </p:spTree>
    <p:extLst>
      <p:ext uri="{BB962C8B-B14F-4D97-AF65-F5344CB8AC3E}">
        <p14:creationId xmlns:p14="http://schemas.microsoft.com/office/powerpoint/2010/main" xmlns="" val="244020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00" y="239003"/>
            <a:ext cx="8543925" cy="433659"/>
          </a:xfrm>
        </p:spPr>
        <p:txBody>
          <a:bodyPr>
            <a:noAutofit/>
          </a:bodyPr>
          <a:lstStyle/>
          <a:p>
            <a:r>
              <a:rPr lang="en-US" sz="2000" b="1" cap="all" dirty="0">
                <a:latin typeface="Century Gothic" panose="020B0502020202020204" pitchFamily="34" charset="0"/>
              </a:rPr>
              <a:t>Clause 5:</a:t>
            </a:r>
            <a:br>
              <a:rPr lang="en-US" sz="2000" b="1" cap="all" dirty="0">
                <a:latin typeface="Century Gothic" panose="020B0502020202020204" pitchFamily="34" charset="0"/>
              </a:rPr>
            </a:br>
            <a:r>
              <a:rPr lang="en-ZA" sz="2000" b="1" cap="all" dirty="0">
                <a:latin typeface="Century Gothic" panose="020B0502020202020204" pitchFamily="34" charset="0"/>
              </a:rPr>
              <a:t>Suspension and Cancellation of Registration of Officer </a:t>
            </a:r>
          </a:p>
        </p:txBody>
      </p:sp>
      <p:sp>
        <p:nvSpPr>
          <p:cNvPr id="3" name="Content Placeholder 2"/>
          <p:cNvSpPr>
            <a:spLocks noGrp="1"/>
          </p:cNvSpPr>
          <p:nvPr>
            <p:ph idx="1"/>
          </p:nvPr>
        </p:nvSpPr>
        <p:spPr>
          <a:xfrm>
            <a:off x="777766" y="1219200"/>
            <a:ext cx="8447197" cy="4957763"/>
          </a:xfrm>
        </p:spPr>
        <p:txBody>
          <a:bodyPr>
            <a:normAutofit/>
          </a:bodyPr>
          <a:lstStyle/>
          <a:p>
            <a:pPr algn="just"/>
            <a:r>
              <a:rPr lang="en-ZA" sz="2000" dirty="0">
                <a:latin typeface="Century Gothic" panose="020B0502020202020204" pitchFamily="34" charset="0"/>
              </a:rPr>
              <a:t>It is unclear as to which considerations were taken into account in determining or distinguishing Schedule 1 or 2 of the Criminal Procedure Act, 1977 (Act 51 of 1977) (Criminal Procedure Act) as the only schedules to be taken into account when determining whether to suspend or cancel the registration of an examiner for driving licences or examiner of vehicles. </a:t>
            </a:r>
          </a:p>
        </p:txBody>
      </p:sp>
      <p:sp>
        <p:nvSpPr>
          <p:cNvPr id="4" name="Slide Number Placeholder 3"/>
          <p:cNvSpPr>
            <a:spLocks noGrp="1"/>
          </p:cNvSpPr>
          <p:nvPr>
            <p:ph type="sldNum" sz="quarter" idx="12"/>
          </p:nvPr>
        </p:nvSpPr>
        <p:spPr/>
        <p:txBody>
          <a:bodyPr/>
          <a:lstStyle/>
          <a:p>
            <a:fld id="{96F30219-108E-D642-B46D-B04EDCECF225}" type="slidenum">
              <a:rPr lang="en-US" smtClean="0"/>
              <a:pPr/>
              <a:t>11</a:t>
            </a:fld>
            <a:endParaRPr lang="en-US"/>
          </a:p>
        </p:txBody>
      </p:sp>
    </p:spTree>
    <p:extLst>
      <p:ext uri="{BB962C8B-B14F-4D97-AF65-F5344CB8AC3E}">
        <p14:creationId xmlns:p14="http://schemas.microsoft.com/office/powerpoint/2010/main" xmlns="" val="332909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00" y="239003"/>
            <a:ext cx="8543925" cy="433659"/>
          </a:xfrm>
        </p:spPr>
        <p:txBody>
          <a:bodyPr>
            <a:noAutofit/>
          </a:bodyPr>
          <a:lstStyle/>
          <a:p>
            <a:r>
              <a:rPr lang="en-US" sz="2000" b="1" cap="all" dirty="0">
                <a:latin typeface="Century Gothic" panose="020B0502020202020204" pitchFamily="34" charset="0"/>
              </a:rPr>
              <a:t>Clause 9: </a:t>
            </a:r>
            <a:br>
              <a:rPr lang="en-US" sz="2000" b="1" cap="all" dirty="0">
                <a:latin typeface="Century Gothic" panose="020B0502020202020204" pitchFamily="34" charset="0"/>
              </a:rPr>
            </a:br>
            <a:r>
              <a:rPr lang="en-ZA" sz="2000" b="1" cap="all" dirty="0">
                <a:latin typeface="Century Gothic" panose="020B0502020202020204" pitchFamily="34" charset="0"/>
              </a:rPr>
              <a:t>Registration of manufacturers, builders, importers and manufacturers of number plates </a:t>
            </a:r>
          </a:p>
        </p:txBody>
      </p:sp>
      <p:sp>
        <p:nvSpPr>
          <p:cNvPr id="3" name="Content Placeholder 2"/>
          <p:cNvSpPr>
            <a:spLocks noGrp="1"/>
          </p:cNvSpPr>
          <p:nvPr>
            <p:ph idx="1"/>
          </p:nvPr>
        </p:nvSpPr>
        <p:spPr>
          <a:xfrm>
            <a:off x="777766" y="1219200"/>
            <a:ext cx="8447197" cy="4957763"/>
          </a:xfrm>
        </p:spPr>
        <p:txBody>
          <a:bodyPr>
            <a:normAutofit/>
          </a:bodyPr>
          <a:lstStyle/>
          <a:p>
            <a:pPr algn="just"/>
            <a:r>
              <a:rPr lang="en-US" sz="2000" dirty="0">
                <a:latin typeface="Century Gothic" panose="020B0502020202020204" pitchFamily="34" charset="0"/>
              </a:rPr>
              <a:t>Number Plates are no longer administered by the National Regulator for Compulsory Specifications (NRCS). This has caused a huge challenge in the enforcement of the Regulations for Number Plates. </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The Committee should consider to widen the scope for the approval and monitoring of Embossers and allow for more Accredited Certification Bodies to participate into this sector/market. Therefore, instead of calling for “SABS Approval” the Regulations should call for “Approval by an Accredited Certification Bodies”. </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F30219-108E-D642-B46D-B04EDCECF225}" type="slidenum">
              <a:rPr lang="en-US" smtClean="0"/>
              <a:pPr/>
              <a:t>12</a:t>
            </a:fld>
            <a:endParaRPr lang="en-US"/>
          </a:p>
        </p:txBody>
      </p:sp>
    </p:spTree>
    <p:extLst>
      <p:ext uri="{BB962C8B-B14F-4D97-AF65-F5344CB8AC3E}">
        <p14:creationId xmlns:p14="http://schemas.microsoft.com/office/powerpoint/2010/main" xmlns="" val="203813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48" y="249513"/>
            <a:ext cx="8543925" cy="433659"/>
          </a:xfrm>
        </p:spPr>
        <p:txBody>
          <a:bodyPr>
            <a:noAutofit/>
          </a:bodyPr>
          <a:lstStyle/>
          <a:p>
            <a:r>
              <a:rPr lang="en-US" sz="2000" b="1" cap="all" dirty="0">
                <a:latin typeface="Century Gothic" panose="020B0502020202020204" pitchFamily="34" charset="0"/>
              </a:rPr>
              <a:t>Clause 15:</a:t>
            </a:r>
            <a:br>
              <a:rPr lang="en-US" sz="2000" b="1" cap="all" dirty="0">
                <a:latin typeface="Century Gothic" panose="020B0502020202020204" pitchFamily="34" charset="0"/>
              </a:rPr>
            </a:br>
            <a:r>
              <a:rPr lang="en-ZA" sz="2000" b="1" cap="all" dirty="0">
                <a:latin typeface="Century Gothic" panose="020B0502020202020204" pitchFamily="34" charset="0"/>
              </a:rPr>
              <a:t>Application for registration of driving licence testing centre</a:t>
            </a:r>
          </a:p>
        </p:txBody>
      </p:sp>
      <p:sp>
        <p:nvSpPr>
          <p:cNvPr id="3" name="Content Placeholder 2"/>
          <p:cNvSpPr>
            <a:spLocks noGrp="1"/>
          </p:cNvSpPr>
          <p:nvPr>
            <p:ph idx="1"/>
          </p:nvPr>
        </p:nvSpPr>
        <p:spPr>
          <a:xfrm>
            <a:off x="681038" y="1135117"/>
            <a:ext cx="8543925" cy="5041846"/>
          </a:xfrm>
        </p:spPr>
        <p:txBody>
          <a:bodyPr>
            <a:normAutofit/>
          </a:bodyPr>
          <a:lstStyle/>
          <a:p>
            <a:pPr algn="just"/>
            <a:r>
              <a:rPr lang="en-ZA" sz="2000" dirty="0">
                <a:latin typeface="Century Gothic" panose="020B0502020202020204" pitchFamily="34" charset="0"/>
              </a:rPr>
              <a:t>Given that only a provincial department responsible for transport or a municipality may operate a driving licence testing centre, clarity is sought on the future of driving licence testing centres that are intended to be operated by national state departments such as the South African Police Services and the South African National Defence Force. It is suggested that clarity be provided as to the rationale for not including national departments from applying for approval to operate a driving licence testing centre.</a:t>
            </a:r>
          </a:p>
          <a:p>
            <a:endParaRPr lang="en-ZA" dirty="0"/>
          </a:p>
        </p:txBody>
      </p:sp>
      <p:sp>
        <p:nvSpPr>
          <p:cNvPr id="4" name="Slide Number Placeholder 3"/>
          <p:cNvSpPr>
            <a:spLocks noGrp="1"/>
          </p:cNvSpPr>
          <p:nvPr>
            <p:ph type="sldNum" sz="quarter" idx="12"/>
          </p:nvPr>
        </p:nvSpPr>
        <p:spPr/>
        <p:txBody>
          <a:bodyPr/>
          <a:lstStyle/>
          <a:p>
            <a:fld id="{96F30219-108E-D642-B46D-B04EDCECF225}" type="slidenum">
              <a:rPr lang="en-US" smtClean="0"/>
              <a:pPr/>
              <a:t>13</a:t>
            </a:fld>
            <a:endParaRPr lang="en-US"/>
          </a:p>
        </p:txBody>
      </p:sp>
    </p:spTree>
    <p:extLst>
      <p:ext uri="{BB962C8B-B14F-4D97-AF65-F5344CB8AC3E}">
        <p14:creationId xmlns:p14="http://schemas.microsoft.com/office/powerpoint/2010/main" xmlns="" val="369231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00" y="165430"/>
            <a:ext cx="8543925" cy="433659"/>
          </a:xfrm>
        </p:spPr>
        <p:txBody>
          <a:bodyPr>
            <a:noAutofit/>
          </a:bodyPr>
          <a:lstStyle/>
          <a:p>
            <a:r>
              <a:rPr lang="en-US" sz="2500" b="1" cap="all" dirty="0">
                <a:latin typeface="Century Gothic" panose="020B0502020202020204" pitchFamily="34" charset="0"/>
              </a:rPr>
              <a:t>Clause 22: </a:t>
            </a:r>
            <a:br>
              <a:rPr lang="en-US" sz="2500" b="1" cap="all" dirty="0">
                <a:latin typeface="Century Gothic" panose="020B0502020202020204" pitchFamily="34" charset="0"/>
              </a:rPr>
            </a:br>
            <a:r>
              <a:rPr lang="en-ZA" sz="2500" b="1" cap="all" dirty="0">
                <a:latin typeface="Century Gothic" panose="020B0502020202020204" pitchFamily="34" charset="0"/>
              </a:rPr>
              <a:t>Application for and issue of driving licence </a:t>
            </a:r>
          </a:p>
        </p:txBody>
      </p:sp>
      <p:sp>
        <p:nvSpPr>
          <p:cNvPr id="3" name="Content Placeholder 2"/>
          <p:cNvSpPr>
            <a:spLocks noGrp="1"/>
          </p:cNvSpPr>
          <p:nvPr>
            <p:ph idx="1"/>
          </p:nvPr>
        </p:nvSpPr>
        <p:spPr>
          <a:xfrm>
            <a:off x="681038" y="1334814"/>
            <a:ext cx="8543925" cy="4842149"/>
          </a:xfrm>
        </p:spPr>
        <p:txBody>
          <a:bodyPr>
            <a:normAutofit/>
          </a:bodyPr>
          <a:lstStyle/>
          <a:p>
            <a:pPr algn="just"/>
            <a:r>
              <a:rPr lang="en-US" dirty="0"/>
              <a:t>Inputs from associations is that if Driving License Test Centre provides a motor vehicle, then the authorities will be competing with the driving schools and driving school businesses will be negatively affected and </a:t>
            </a:r>
            <a:r>
              <a:rPr lang="en-ZA" dirty="0"/>
              <a:t>Unfair competition will be created by such an amendment. </a:t>
            </a:r>
          </a:p>
          <a:p>
            <a:pPr marL="0" indent="0">
              <a:buNone/>
            </a:pPr>
            <a:endParaRPr lang="en-ZA" dirty="0"/>
          </a:p>
        </p:txBody>
      </p:sp>
      <p:sp>
        <p:nvSpPr>
          <p:cNvPr id="4" name="Slide Number Placeholder 3"/>
          <p:cNvSpPr>
            <a:spLocks noGrp="1"/>
          </p:cNvSpPr>
          <p:nvPr>
            <p:ph type="sldNum" sz="quarter" idx="12"/>
          </p:nvPr>
        </p:nvSpPr>
        <p:spPr/>
        <p:txBody>
          <a:bodyPr/>
          <a:lstStyle/>
          <a:p>
            <a:fld id="{96F30219-108E-D642-B46D-B04EDCECF225}" type="slidenum">
              <a:rPr lang="en-US" smtClean="0"/>
              <a:pPr/>
              <a:t>14</a:t>
            </a:fld>
            <a:endParaRPr lang="en-US"/>
          </a:p>
        </p:txBody>
      </p:sp>
    </p:spTree>
    <p:extLst>
      <p:ext uri="{BB962C8B-B14F-4D97-AF65-F5344CB8AC3E}">
        <p14:creationId xmlns:p14="http://schemas.microsoft.com/office/powerpoint/2010/main" xmlns="" val="140448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00" y="165430"/>
            <a:ext cx="8543925" cy="433659"/>
          </a:xfrm>
        </p:spPr>
        <p:txBody>
          <a:bodyPr>
            <a:noAutofit/>
          </a:bodyPr>
          <a:lstStyle/>
          <a:p>
            <a:r>
              <a:rPr lang="en-US" sz="2500" b="1" dirty="0">
                <a:latin typeface="Century Gothic" panose="020B0502020202020204" pitchFamily="34" charset="0"/>
              </a:rPr>
              <a:t>Clause 40: </a:t>
            </a:r>
            <a:r>
              <a:rPr lang="en-ZA" sz="2500" b="1" dirty="0">
                <a:latin typeface="Century Gothic" panose="020B0502020202020204" pitchFamily="34" charset="0"/>
              </a:rPr>
              <a:t>Failure to obey road traffic sign prohibited</a:t>
            </a:r>
          </a:p>
        </p:txBody>
      </p:sp>
      <p:sp>
        <p:nvSpPr>
          <p:cNvPr id="3" name="Content Placeholder 2"/>
          <p:cNvSpPr>
            <a:spLocks noGrp="1"/>
          </p:cNvSpPr>
          <p:nvPr>
            <p:ph idx="1"/>
          </p:nvPr>
        </p:nvSpPr>
        <p:spPr>
          <a:xfrm>
            <a:off x="681038" y="1261240"/>
            <a:ext cx="8543925" cy="5307725"/>
          </a:xfrm>
        </p:spPr>
        <p:txBody>
          <a:bodyPr>
            <a:normAutofit fontScale="85000" lnSpcReduction="20000"/>
          </a:bodyPr>
          <a:lstStyle/>
          <a:p>
            <a:pPr marL="0" indent="0" algn="just">
              <a:buNone/>
            </a:pPr>
            <a:r>
              <a:rPr lang="en-US" dirty="0"/>
              <a:t>[A</a:t>
            </a:r>
            <a:r>
              <a:rPr lang="en-ZA" dirty="0" err="1"/>
              <a:t>ny</a:t>
            </a:r>
            <a:r>
              <a:rPr lang="en-ZA" dirty="0"/>
              <a:t> vehicle driven by person responding to a disaster as contemplated in the Disaster Management Act, 2002 (Act No. 57 of 2002) may disregard the directions of a road traffic sign which is displayed in the prescribed manner]</a:t>
            </a:r>
          </a:p>
          <a:p>
            <a:pPr marL="0" indent="0">
              <a:buNone/>
            </a:pPr>
            <a:endParaRPr lang="en-ZA" dirty="0"/>
          </a:p>
          <a:p>
            <a:pPr marL="0" indent="0">
              <a:buNone/>
            </a:pPr>
            <a:r>
              <a:rPr lang="en-ZA" dirty="0"/>
              <a:t>Strong sense that this provision is open for potential abuse and creates a safety risk on roads. </a:t>
            </a:r>
          </a:p>
          <a:p>
            <a:pPr algn="just"/>
            <a:r>
              <a:rPr lang="en-ZA" dirty="0"/>
              <a:t>Will result in reckless driving, accidents and death. </a:t>
            </a:r>
          </a:p>
          <a:p>
            <a:pPr algn="just"/>
            <a:r>
              <a:rPr lang="en-ZA" dirty="0"/>
              <a:t>May create loophole for abuse by “blue light brigades” transporting Ministers and office bearers. </a:t>
            </a:r>
          </a:p>
          <a:p>
            <a:pPr algn="just"/>
            <a:r>
              <a:rPr lang="en-ZA" dirty="0"/>
              <a:t>The definition of disaster needs to be clear to avoid any abuse of this clause which could create a loophole for individuals caught breaking the law.</a:t>
            </a:r>
          </a:p>
          <a:p>
            <a:pPr algn="just"/>
            <a:r>
              <a:rPr lang="en-ZA" dirty="0"/>
              <a:t>Caution must still apply and such people should be given advanced (defensive) driver training as well as a permit to present to police if stopped.</a:t>
            </a:r>
          </a:p>
          <a:p>
            <a:endParaRPr lang="en-ZA" dirty="0"/>
          </a:p>
        </p:txBody>
      </p:sp>
      <p:sp>
        <p:nvSpPr>
          <p:cNvPr id="4" name="Slide Number Placeholder 3"/>
          <p:cNvSpPr>
            <a:spLocks noGrp="1"/>
          </p:cNvSpPr>
          <p:nvPr>
            <p:ph type="sldNum" sz="quarter" idx="12"/>
          </p:nvPr>
        </p:nvSpPr>
        <p:spPr/>
        <p:txBody>
          <a:bodyPr/>
          <a:lstStyle/>
          <a:p>
            <a:fld id="{96F30219-108E-D642-B46D-B04EDCECF225}" type="slidenum">
              <a:rPr lang="en-US" smtClean="0"/>
              <a:pPr/>
              <a:t>15</a:t>
            </a:fld>
            <a:endParaRPr lang="en-US"/>
          </a:p>
        </p:txBody>
      </p:sp>
    </p:spTree>
    <p:extLst>
      <p:ext uri="{BB962C8B-B14F-4D97-AF65-F5344CB8AC3E}">
        <p14:creationId xmlns:p14="http://schemas.microsoft.com/office/powerpoint/2010/main" xmlns="" val="140009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endParaRPr lang="en-ZA" dirty="0"/>
          </a:p>
        </p:txBody>
      </p:sp>
      <p:sp>
        <p:nvSpPr>
          <p:cNvPr id="6" name="Subtitle 5"/>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96F30219-108E-D642-B46D-B04EDCECF225}" type="slidenum">
              <a:rPr lang="en-US" smtClean="0"/>
              <a:pPr/>
              <a:t>16</a:t>
            </a:fld>
            <a:endParaRPr lang="en-US"/>
          </a:p>
        </p:txBody>
      </p:sp>
    </p:spTree>
    <p:extLst>
      <p:ext uri="{BB962C8B-B14F-4D97-AF65-F5344CB8AC3E}">
        <p14:creationId xmlns:p14="http://schemas.microsoft.com/office/powerpoint/2010/main" xmlns="" val="166187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45" y="-76308"/>
            <a:ext cx="8543925" cy="1325563"/>
          </a:xfrm>
        </p:spPr>
        <p:txBody>
          <a:bodyPr>
            <a:normAutofit/>
          </a:bodyPr>
          <a:lstStyle/>
          <a:p>
            <a:r>
              <a:rPr lang="en-US" sz="2000" b="1" cap="all" dirty="0">
                <a:latin typeface="Century Gothic" panose="020B0502020202020204" pitchFamily="34" charset="0"/>
              </a:rPr>
              <a:t>National Land transport amendment bill b7f—2016](S76)</a:t>
            </a:r>
            <a:endParaRPr lang="en-ZA" sz="2000" dirty="0">
              <a:latin typeface="Century Gothic" panose="020B0502020202020204" pitchFamily="34" charset="0"/>
            </a:endParaRPr>
          </a:p>
        </p:txBody>
      </p:sp>
      <p:sp>
        <p:nvSpPr>
          <p:cNvPr id="3" name="Content Placeholder 2"/>
          <p:cNvSpPr>
            <a:spLocks noGrp="1"/>
          </p:cNvSpPr>
          <p:nvPr>
            <p:ph idx="1"/>
          </p:nvPr>
        </p:nvSpPr>
        <p:spPr>
          <a:xfrm>
            <a:off x="681038" y="998483"/>
            <a:ext cx="8543925" cy="4800108"/>
          </a:xfrm>
        </p:spPr>
        <p:txBody>
          <a:bodyPr>
            <a:noAutofit/>
          </a:bodyPr>
          <a:lstStyle/>
          <a:p>
            <a:pPr algn="just"/>
            <a:r>
              <a:rPr lang="en-US" sz="2000" dirty="0">
                <a:latin typeface="Century Gothic" panose="020B0502020202020204" pitchFamily="34" charset="0"/>
              </a:rPr>
              <a:t>The Department of Transport on 15 March 2023 briefed the Committee on the Clauses in respect of which the President raised reservation</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On 26 March 2023 an advert was placed in National Media calling for written submissions on the Bill with a deadline of 24 April 2023.  Stakeholders were informed that </a:t>
            </a:r>
            <a:r>
              <a:rPr lang="en-ZA" sz="2000" dirty="0">
                <a:latin typeface="Century Gothic" panose="020B0502020202020204" pitchFamily="34" charset="0"/>
              </a:rPr>
              <a:t>that in terms of the Joint Rule 209 of the Parliament of the Republic of South Africa, comments are to be limited to amendments which address reservations previously expressed by the President of the Republic of South Africa, acting in terms of Section 79 of the Constitution of the Republic of South Africa, 1996.</a:t>
            </a:r>
            <a:endParaRPr lang="en-US" sz="2000" dirty="0">
              <a:latin typeface="Century Gothic" panose="020B0502020202020204" pitchFamily="34" charset="0"/>
            </a:endParaRP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Committee to hear oral submissions on the Bill on </a:t>
            </a:r>
            <a:br>
              <a:rPr lang="en-US" sz="2000" dirty="0">
                <a:latin typeface="Century Gothic" panose="020B0502020202020204" pitchFamily="34" charset="0"/>
              </a:rPr>
            </a:br>
            <a:r>
              <a:rPr lang="en-US" sz="2000" dirty="0">
                <a:latin typeface="Century Gothic" panose="020B0502020202020204" pitchFamily="34" charset="0"/>
              </a:rPr>
              <a:t>31 May 2023. </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Department to provide its response to oral and written submissions on 14 June 2023. </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F30219-108E-D642-B46D-B04EDCECF225}" type="slidenum">
              <a:rPr lang="en-US" smtClean="0"/>
              <a:pPr/>
              <a:t>17</a:t>
            </a:fld>
            <a:endParaRPr lang="en-US"/>
          </a:p>
        </p:txBody>
      </p:sp>
    </p:spTree>
    <p:extLst>
      <p:ext uri="{BB962C8B-B14F-4D97-AF65-F5344CB8AC3E}">
        <p14:creationId xmlns:p14="http://schemas.microsoft.com/office/powerpoint/2010/main" xmlns="" val="328398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28" y="-160390"/>
            <a:ext cx="8543925" cy="1325563"/>
          </a:xfrm>
        </p:spPr>
        <p:txBody>
          <a:bodyPr>
            <a:normAutofit/>
          </a:bodyPr>
          <a:lstStyle/>
          <a:p>
            <a:r>
              <a:rPr lang="en-US" sz="2000" b="1" cap="all" dirty="0">
                <a:latin typeface="Century Gothic" panose="020B0502020202020204" pitchFamily="34" charset="0"/>
              </a:rPr>
              <a:t>National Land transport amendment bill b7f—2016](S76)</a:t>
            </a:r>
            <a:endParaRPr lang="en-ZA" sz="2000" dirty="0"/>
          </a:p>
        </p:txBody>
      </p:sp>
      <p:sp>
        <p:nvSpPr>
          <p:cNvPr id="3" name="Content Placeholder 2"/>
          <p:cNvSpPr>
            <a:spLocks noGrp="1"/>
          </p:cNvSpPr>
          <p:nvPr>
            <p:ph idx="1"/>
          </p:nvPr>
        </p:nvSpPr>
        <p:spPr>
          <a:xfrm>
            <a:off x="378373" y="1165172"/>
            <a:ext cx="8930674" cy="4983379"/>
          </a:xfrm>
        </p:spPr>
        <p:txBody>
          <a:bodyPr>
            <a:normAutofit lnSpcReduction="10000"/>
          </a:bodyPr>
          <a:lstStyle/>
          <a:p>
            <a:pPr marL="0" indent="0">
              <a:buNone/>
            </a:pPr>
            <a:r>
              <a:rPr lang="en-US" dirty="0"/>
              <a:t>OBJECTS OF THE BILL</a:t>
            </a:r>
          </a:p>
          <a:p>
            <a:pPr marL="0" indent="0" algn="just">
              <a:buNone/>
            </a:pPr>
            <a:r>
              <a:rPr lang="en-US" sz="2000" dirty="0">
                <a:latin typeface="Century Gothic" panose="020B0502020202020204" pitchFamily="34" charset="0"/>
              </a:rPr>
              <a:t>The Bill seeks to  amend the National Land Transport Act, 2009, to insert certain definitions and amend others; to provide for non-</a:t>
            </a:r>
            <a:r>
              <a:rPr lang="en-US" sz="2000" dirty="0" err="1">
                <a:latin typeface="Century Gothic" panose="020B0502020202020204" pitchFamily="34" charset="0"/>
              </a:rPr>
              <a:t>motorised</a:t>
            </a:r>
            <a:r>
              <a:rPr lang="en-US" sz="2000" dirty="0">
                <a:latin typeface="Century Gothic" panose="020B0502020202020204" pitchFamily="34" charset="0"/>
              </a:rPr>
              <a:t> and accessible transport; to bring the Act up to date with developments since the implementation of the Act; to provide for certain powers of provinces to conclude contracts for public transport services; to expand the powers of the Minister to make regulations and introduce safety measures; to amend other transport-related legislation to bring it into line with the Act; and to clarify or simplify various provisions or solve problems that have arisen since the implementation of the Act; and to provide for matters connected therewith. </a:t>
            </a:r>
          </a:p>
          <a:p>
            <a:pPr marL="0" indent="0" algn="just">
              <a:buNone/>
            </a:pPr>
            <a:endParaRPr lang="en-US" sz="2000" dirty="0">
              <a:latin typeface="Century Gothic" panose="020B0502020202020204" pitchFamily="34" charset="0"/>
            </a:endParaRPr>
          </a:p>
          <a:p>
            <a:pPr marL="0" indent="0" algn="just">
              <a:buNone/>
            </a:pPr>
            <a:r>
              <a:rPr lang="en-US" sz="2000" b="1" dirty="0">
                <a:latin typeface="Century Gothic" panose="020B0502020202020204" pitchFamily="34" charset="0"/>
              </a:rPr>
              <a:t>HOWEVER, reservations were raised on the unconstitutionality of provisions of the Bill which e.g. </a:t>
            </a:r>
            <a:r>
              <a:rPr lang="en-ZA" sz="2000" b="1" dirty="0">
                <a:latin typeface="Century Gothic" panose="020B0502020202020204" pitchFamily="34" charset="0"/>
              </a:rPr>
              <a:t>allowed provinces to conclude new contracts and at the same time, to allow national government to intervene where provinces and municipalities fail to perform this duty.</a:t>
            </a:r>
          </a:p>
          <a:p>
            <a:pPr marL="0" indent="0" algn="just">
              <a:buNone/>
            </a:pPr>
            <a:endParaRPr lang="en-ZA" sz="20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F30219-108E-D642-B46D-B04EDCECF225}" type="slidenum">
              <a:rPr lang="en-US" smtClean="0"/>
              <a:pPr/>
              <a:t>18</a:t>
            </a:fld>
            <a:endParaRPr lang="en-US"/>
          </a:p>
        </p:txBody>
      </p:sp>
    </p:spTree>
    <p:extLst>
      <p:ext uri="{BB962C8B-B14F-4D97-AF65-F5344CB8AC3E}">
        <p14:creationId xmlns:p14="http://schemas.microsoft.com/office/powerpoint/2010/main" xmlns="" val="205545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680" y="-3995"/>
            <a:ext cx="8543925" cy="1042250"/>
          </a:xfrm>
        </p:spPr>
        <p:txBody>
          <a:bodyPr>
            <a:normAutofit/>
          </a:bodyPr>
          <a:lstStyle/>
          <a:p>
            <a:r>
              <a:rPr lang="en-US" sz="3000" b="1" dirty="0">
                <a:latin typeface="Century Gothic" panose="020B0502020202020204" pitchFamily="34" charset="0"/>
              </a:rPr>
              <a:t>INPUTS RECEIVED </a:t>
            </a:r>
            <a:endParaRPr lang="en-ZA" sz="3000" b="1" dirty="0">
              <a:latin typeface="Century Gothic" panose="020B0502020202020204" pitchFamily="34" charset="0"/>
            </a:endParaRPr>
          </a:p>
        </p:txBody>
      </p:sp>
      <p:sp>
        <p:nvSpPr>
          <p:cNvPr id="7" name="Content Placeholder 6"/>
          <p:cNvSpPr>
            <a:spLocks noGrp="1"/>
          </p:cNvSpPr>
          <p:nvPr>
            <p:ph sz="half" idx="2"/>
          </p:nvPr>
        </p:nvSpPr>
        <p:spPr>
          <a:xfrm>
            <a:off x="682329" y="2505075"/>
            <a:ext cx="2313119" cy="3684588"/>
          </a:xfrm>
        </p:spPr>
        <p:txBody>
          <a:bodyPr/>
          <a:lstStyle/>
          <a:p>
            <a:endParaRPr lang="en-ZA" dirty="0"/>
          </a:p>
        </p:txBody>
      </p:sp>
      <p:sp>
        <p:nvSpPr>
          <p:cNvPr id="9" name="Content Placeholder 8"/>
          <p:cNvSpPr>
            <a:spLocks noGrp="1"/>
          </p:cNvSpPr>
          <p:nvPr>
            <p:ph sz="quarter" idx="4"/>
          </p:nvPr>
        </p:nvSpPr>
        <p:spPr>
          <a:xfrm>
            <a:off x="3234658" y="1261241"/>
            <a:ext cx="5991595" cy="5181600"/>
          </a:xfrm>
        </p:spPr>
        <p:txBody>
          <a:bodyPr>
            <a:normAutofit/>
          </a:bodyPr>
          <a:lstStyle/>
          <a:p>
            <a:pPr marL="0" indent="0">
              <a:buNone/>
            </a:pPr>
            <a:r>
              <a:rPr lang="en-US" sz="2000" b="1" dirty="0">
                <a:latin typeface="Century Gothic" panose="020B0502020202020204" pitchFamily="34" charset="0"/>
              </a:rPr>
              <a:t>INPUTS RECEIVED</a:t>
            </a:r>
          </a:p>
          <a:p>
            <a:pPr marL="0" indent="0">
              <a:buNone/>
            </a:pPr>
            <a:endParaRPr lang="en-US" sz="2000" dirty="0">
              <a:latin typeface="Century Gothic" panose="020B0502020202020204" pitchFamily="34" charset="0"/>
            </a:endParaRPr>
          </a:p>
          <a:p>
            <a:pPr algn="just"/>
            <a:r>
              <a:rPr lang="en-US" sz="2000" dirty="0">
                <a:solidFill>
                  <a:srgbClr val="00B050"/>
                </a:solidFill>
                <a:latin typeface="Century Gothic" panose="020B0502020202020204" pitchFamily="34" charset="0"/>
              </a:rPr>
              <a:t>South African Local Government Association</a:t>
            </a:r>
          </a:p>
          <a:p>
            <a:pPr algn="just"/>
            <a:r>
              <a:rPr lang="en-US" sz="2000" dirty="0">
                <a:latin typeface="Century Gothic" panose="020B0502020202020204" pitchFamily="34" charset="0"/>
              </a:rPr>
              <a:t>City of Cape Town </a:t>
            </a:r>
          </a:p>
          <a:p>
            <a:pPr algn="just"/>
            <a:r>
              <a:rPr lang="en-US" sz="2000" dirty="0">
                <a:latin typeface="Century Gothic" panose="020B0502020202020204" pitchFamily="34" charset="0"/>
              </a:rPr>
              <a:t>South African Bus Operators Association</a:t>
            </a:r>
          </a:p>
          <a:p>
            <a:pPr algn="just"/>
            <a:r>
              <a:rPr lang="en-US" sz="2000" dirty="0">
                <a:latin typeface="Century Gothic" panose="020B0502020202020204" pitchFamily="34" charset="0"/>
              </a:rPr>
              <a:t>Western Cape Government Department of Mobility </a:t>
            </a:r>
          </a:p>
        </p:txBody>
      </p:sp>
      <p:sp>
        <p:nvSpPr>
          <p:cNvPr id="4" name="Slide Number Placeholder 3"/>
          <p:cNvSpPr>
            <a:spLocks noGrp="1"/>
          </p:cNvSpPr>
          <p:nvPr>
            <p:ph type="sldNum" sz="quarter" idx="12"/>
          </p:nvPr>
        </p:nvSpPr>
        <p:spPr/>
        <p:txBody>
          <a:bodyPr/>
          <a:lstStyle/>
          <a:p>
            <a:fld id="{96F30219-108E-D642-B46D-B04EDCECF225}" type="slidenum">
              <a:rPr lang="en-US" smtClean="0"/>
              <a:pPr/>
              <a:t>19</a:t>
            </a:fld>
            <a:endParaRPr lang="en-US"/>
          </a:p>
        </p:txBody>
      </p:sp>
      <p:pic>
        <p:nvPicPr>
          <p:cNvPr id="5" name="Content Placeholder 4"/>
          <p:cNvPicPr>
            <a:picLocks noGrp="1" noChangeAspect="1"/>
          </p:cNvPicPr>
          <p:nvPr>
            <p:ph idx="4294967295"/>
          </p:nvPr>
        </p:nvPicPr>
        <p:blipFill>
          <a:blip r:embed="rId2"/>
          <a:stretch>
            <a:fillRect/>
          </a:stretch>
        </p:blipFill>
        <p:spPr>
          <a:xfrm>
            <a:off x="721843" y="1463621"/>
            <a:ext cx="2473301" cy="5151409"/>
          </a:xfrm>
          <a:prstGeom prst="rect">
            <a:avLst/>
          </a:prstGeom>
        </p:spPr>
      </p:pic>
    </p:spTree>
    <p:extLst>
      <p:ext uri="{BB962C8B-B14F-4D97-AF65-F5344CB8AC3E}">
        <p14:creationId xmlns:p14="http://schemas.microsoft.com/office/powerpoint/2010/main" xmlns="" val="74645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45" y="-76308"/>
            <a:ext cx="8543925" cy="1325563"/>
          </a:xfrm>
        </p:spPr>
        <p:txBody>
          <a:bodyPr>
            <a:normAutofit/>
          </a:bodyPr>
          <a:lstStyle/>
          <a:p>
            <a:r>
              <a:rPr lang="en-US" sz="2200" b="1" cap="all" dirty="0">
                <a:latin typeface="Century Gothic" panose="020B0502020202020204" pitchFamily="34" charset="0"/>
                <a:cs typeface="Arial" panose="020B0604020202020204" pitchFamily="34" charset="0"/>
              </a:rPr>
              <a:t>National Road Traffic Amendment Bill [B7B—2020]</a:t>
            </a:r>
            <a:endParaRPr lang="en-ZA" sz="2200" dirty="0"/>
          </a:p>
        </p:txBody>
      </p:sp>
      <p:sp>
        <p:nvSpPr>
          <p:cNvPr id="3" name="Content Placeholder 2"/>
          <p:cNvSpPr>
            <a:spLocks noGrp="1"/>
          </p:cNvSpPr>
          <p:nvPr>
            <p:ph idx="1"/>
          </p:nvPr>
        </p:nvSpPr>
        <p:spPr>
          <a:xfrm>
            <a:off x="681038" y="1376855"/>
            <a:ext cx="8543925" cy="4800108"/>
          </a:xfrm>
        </p:spPr>
        <p:txBody>
          <a:bodyPr>
            <a:normAutofit fontScale="92500" lnSpcReduction="10000"/>
          </a:bodyPr>
          <a:lstStyle/>
          <a:p>
            <a:pPr algn="just"/>
            <a:r>
              <a:rPr lang="en-ZA" sz="2000" dirty="0">
                <a:latin typeface="Century Gothic" panose="020B0502020202020204" pitchFamily="34" charset="0"/>
              </a:rPr>
              <a:t>Bill passed by National Assembly, transmitted to the NCOP for concurrence and referred to the Select Committee on 27 September 2022.</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The Department of Transport briefed the Committee on the Bill on 15 March 2023.</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On 26 March 2023 an advert was placed in National Media calling for written submissions on the Bill with a deadline of 24 April 2023.  </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Committee to hear oral submissions on the Bill on </a:t>
            </a:r>
            <a:br>
              <a:rPr lang="en-US" sz="2000" dirty="0">
                <a:latin typeface="Century Gothic" panose="020B0502020202020204" pitchFamily="34" charset="0"/>
              </a:rPr>
            </a:br>
            <a:r>
              <a:rPr lang="en-US" sz="2000" dirty="0">
                <a:latin typeface="Century Gothic" panose="020B0502020202020204" pitchFamily="34" charset="0"/>
              </a:rPr>
              <a:t>31 May 2023. </a:t>
            </a:r>
          </a:p>
          <a:p>
            <a:pPr marL="0" indent="0" algn="just">
              <a:buNone/>
            </a:pPr>
            <a:endParaRPr lang="en-US" sz="2000" dirty="0">
              <a:latin typeface="Century Gothic" panose="020B0502020202020204" pitchFamily="34" charset="0"/>
            </a:endParaRPr>
          </a:p>
          <a:p>
            <a:pPr algn="just"/>
            <a:r>
              <a:rPr lang="en-US" sz="2000" dirty="0">
                <a:latin typeface="Century Gothic" panose="020B0502020202020204" pitchFamily="34" charset="0"/>
              </a:rPr>
              <a:t>Department to provide its response to oral and written submissions on 14 June 2023. </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F30219-108E-D642-B46D-B04EDCECF225}" type="slidenum">
              <a:rPr lang="en-US" smtClean="0"/>
              <a:pPr/>
              <a:t>2</a:t>
            </a:fld>
            <a:endParaRPr lang="en-US"/>
          </a:p>
        </p:txBody>
      </p:sp>
    </p:spTree>
    <p:extLst>
      <p:ext uri="{BB962C8B-B14F-4D97-AF65-F5344CB8AC3E}">
        <p14:creationId xmlns:p14="http://schemas.microsoft.com/office/powerpoint/2010/main" xmlns="" val="279537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AD491EF-E9E2-43AA-6240-4A1579D86014}"/>
              </a:ext>
            </a:extLst>
          </p:cNvPr>
          <p:cNvSpPr>
            <a:spLocks noGrp="1"/>
          </p:cNvSpPr>
          <p:nvPr>
            <p:ph type="title"/>
          </p:nvPr>
        </p:nvSpPr>
        <p:spPr>
          <a:xfrm>
            <a:off x="1192666" y="212728"/>
            <a:ext cx="8543925" cy="658130"/>
          </a:xfrm>
        </p:spPr>
        <p:txBody>
          <a:bodyPr>
            <a:normAutofit fontScale="90000"/>
          </a:bodyPr>
          <a:lstStyle/>
          <a:p>
            <a:r>
              <a:rPr lang="en-US" b="1" dirty="0"/>
              <a:t>SUPPORT FOR THE BILL</a:t>
            </a:r>
            <a:endParaRPr lang="en-ZA" b="1" dirty="0"/>
          </a:p>
        </p:txBody>
      </p:sp>
      <p:sp>
        <p:nvSpPr>
          <p:cNvPr id="9" name="Content Placeholder 8">
            <a:extLst>
              <a:ext uri="{FF2B5EF4-FFF2-40B4-BE49-F238E27FC236}">
                <a16:creationId xmlns:a16="http://schemas.microsoft.com/office/drawing/2014/main" xmlns="" id="{05B79766-8E39-137F-1E9A-53784CEC79F7}"/>
              </a:ext>
            </a:extLst>
          </p:cNvPr>
          <p:cNvSpPr>
            <a:spLocks noGrp="1"/>
          </p:cNvSpPr>
          <p:nvPr>
            <p:ph idx="1"/>
          </p:nvPr>
        </p:nvSpPr>
        <p:spPr>
          <a:xfrm>
            <a:off x="315686" y="979714"/>
            <a:ext cx="8909277" cy="5197249"/>
          </a:xfrm>
        </p:spPr>
        <p:txBody>
          <a:bodyPr>
            <a:normAutofit/>
          </a:bodyPr>
          <a:lstStyle/>
          <a:p>
            <a:pPr algn="just"/>
            <a:r>
              <a:rPr lang="en-ZA" sz="2000" dirty="0">
                <a:latin typeface="Century Gothic" panose="020B0502020202020204" pitchFamily="34" charset="0"/>
              </a:rPr>
              <a:t>This Bill introduces enabling provisions for different modes of land transport such as e-hailing as well as greater equity and enforcement mechanisms for supporting road safety and responsible road use. It is constructive in providing effective, sustainable and pragmatic interventions as part of collective measures implemented to support an effective regulatory regime for land transport modes including e-hailing services, which benefits commuters. The absence of the finalisation thereof as well as the implementation, therefore, means that land-based transport including e-hailing will continue to operate in a legislative and regulatory state of flux and uncertainty. </a:t>
            </a:r>
          </a:p>
          <a:p>
            <a:pPr algn="just"/>
            <a:r>
              <a:rPr lang="en-ZA" sz="2000" dirty="0">
                <a:latin typeface="Century Gothic" panose="020B0502020202020204" pitchFamily="34" charset="0"/>
              </a:rPr>
              <a:t>The current versions of the Bill addresses the reservations raised by the President in respect of Clause 7 of the Bill [proviso that other provisions of the Bill remain unconstitutional]. </a:t>
            </a:r>
          </a:p>
        </p:txBody>
      </p:sp>
      <p:sp>
        <p:nvSpPr>
          <p:cNvPr id="7" name="Slide Number Placeholder 6">
            <a:extLst>
              <a:ext uri="{FF2B5EF4-FFF2-40B4-BE49-F238E27FC236}">
                <a16:creationId xmlns:a16="http://schemas.microsoft.com/office/drawing/2014/main" xmlns="" id="{183B8C44-8FD1-0FC6-6DF0-D18941A76021}"/>
              </a:ext>
            </a:extLst>
          </p:cNvPr>
          <p:cNvSpPr>
            <a:spLocks noGrp="1"/>
          </p:cNvSpPr>
          <p:nvPr>
            <p:ph type="sldNum" sz="quarter" idx="12"/>
          </p:nvPr>
        </p:nvSpPr>
        <p:spPr/>
        <p:txBody>
          <a:bodyPr/>
          <a:lstStyle/>
          <a:p>
            <a:fld id="{96F30219-108E-D642-B46D-B04EDCECF225}" type="slidenum">
              <a:rPr lang="en-US" smtClean="0"/>
              <a:pPr/>
              <a:t>20</a:t>
            </a:fld>
            <a:endParaRPr lang="en-US"/>
          </a:p>
        </p:txBody>
      </p:sp>
    </p:spTree>
    <p:extLst>
      <p:ext uri="{BB962C8B-B14F-4D97-AF65-F5344CB8AC3E}">
        <p14:creationId xmlns:p14="http://schemas.microsoft.com/office/powerpoint/2010/main" xmlns="" val="309119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493" y="81348"/>
            <a:ext cx="8543925" cy="727949"/>
          </a:xfrm>
        </p:spPr>
        <p:txBody>
          <a:bodyPr>
            <a:normAutofit/>
          </a:bodyPr>
          <a:lstStyle/>
          <a:p>
            <a:r>
              <a:rPr lang="en-US" sz="3000" b="1" dirty="0">
                <a:latin typeface="Century Gothic" panose="020B0502020202020204" pitchFamily="34" charset="0"/>
              </a:rPr>
              <a:t>INPUTS RECEIVED </a:t>
            </a:r>
            <a:endParaRPr lang="en-ZA" sz="3000" b="1" dirty="0">
              <a:latin typeface="Century Gothic" panose="020B0502020202020204" pitchFamily="34" charset="0"/>
            </a:endParaRPr>
          </a:p>
        </p:txBody>
      </p:sp>
      <p:sp>
        <p:nvSpPr>
          <p:cNvPr id="8" name="Content Placeholder 7"/>
          <p:cNvSpPr>
            <a:spLocks noGrp="1"/>
          </p:cNvSpPr>
          <p:nvPr>
            <p:ph idx="1"/>
          </p:nvPr>
        </p:nvSpPr>
        <p:spPr>
          <a:xfrm>
            <a:off x="430924" y="1198179"/>
            <a:ext cx="8794039" cy="4978784"/>
          </a:xfrm>
        </p:spPr>
        <p:txBody>
          <a:bodyPr>
            <a:normAutofit/>
          </a:bodyPr>
          <a:lstStyle/>
          <a:p>
            <a:pPr algn="just"/>
            <a:r>
              <a:rPr lang="en-ZA" sz="2000" dirty="0">
                <a:latin typeface="Century Gothic" panose="020B0502020202020204" pitchFamily="34" charset="0"/>
              </a:rPr>
              <a:t>Section 11(1)(b) of the Principle Act provides for the responsibilities of the provincial sphere of government. It is submitted that it should be specified that the provincial sphere of government is able to plan, implement and manage provincial land transport initiatives, including public transport services. This would include provincial public transport services operating within the borders of the province but across the boundaries of multiple municipalities. </a:t>
            </a:r>
          </a:p>
          <a:p>
            <a:pPr algn="just"/>
            <a:r>
              <a:rPr lang="en-ZA" sz="2000" dirty="0">
                <a:latin typeface="Century Gothic" panose="020B0502020202020204" pitchFamily="34" charset="0"/>
              </a:rPr>
              <a:t>A province should be able to enter into public transport contracts in specific circumstances when requested to do so by a municipality and subject to a section 12(1) agreement with the municipality.  Such contracts could be utilised when contracted public transport services operate across municipal borders. It is currently not clear how municipalities will negotiate and conclude contracts where the operators for services provide these services within a province but across borders between municipalities. </a:t>
            </a:r>
          </a:p>
        </p:txBody>
      </p:sp>
      <p:sp>
        <p:nvSpPr>
          <p:cNvPr id="7" name="Slide Number Placeholder 6"/>
          <p:cNvSpPr>
            <a:spLocks noGrp="1"/>
          </p:cNvSpPr>
          <p:nvPr>
            <p:ph type="sldNum" sz="quarter" idx="12"/>
          </p:nvPr>
        </p:nvSpPr>
        <p:spPr/>
        <p:txBody>
          <a:bodyPr/>
          <a:lstStyle/>
          <a:p>
            <a:fld id="{96F30219-108E-D642-B46D-B04EDCECF225}" type="slidenum">
              <a:rPr lang="en-US" smtClean="0"/>
              <a:pPr/>
              <a:t>21</a:t>
            </a:fld>
            <a:endParaRPr lang="en-US"/>
          </a:p>
        </p:txBody>
      </p:sp>
    </p:spTree>
    <p:extLst>
      <p:ext uri="{BB962C8B-B14F-4D97-AF65-F5344CB8AC3E}">
        <p14:creationId xmlns:p14="http://schemas.microsoft.com/office/powerpoint/2010/main" xmlns="" val="348936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493" y="81348"/>
            <a:ext cx="8543925" cy="727949"/>
          </a:xfrm>
        </p:spPr>
        <p:txBody>
          <a:bodyPr>
            <a:normAutofit/>
          </a:bodyPr>
          <a:lstStyle/>
          <a:p>
            <a:r>
              <a:rPr lang="en-US" sz="3000" b="1" dirty="0">
                <a:latin typeface="Century Gothic" panose="020B0502020202020204" pitchFamily="34" charset="0"/>
              </a:rPr>
              <a:t>INPUTS RECEIVED </a:t>
            </a:r>
            <a:endParaRPr lang="en-ZA" sz="3000" b="1" dirty="0">
              <a:latin typeface="Century Gothic" panose="020B0502020202020204" pitchFamily="34" charset="0"/>
            </a:endParaRPr>
          </a:p>
        </p:txBody>
      </p:sp>
      <p:sp>
        <p:nvSpPr>
          <p:cNvPr id="8" name="Content Placeholder 7"/>
          <p:cNvSpPr>
            <a:spLocks noGrp="1"/>
          </p:cNvSpPr>
          <p:nvPr>
            <p:ph idx="1"/>
          </p:nvPr>
        </p:nvSpPr>
        <p:spPr>
          <a:xfrm>
            <a:off x="430924" y="1198179"/>
            <a:ext cx="8794039" cy="4978784"/>
          </a:xfrm>
        </p:spPr>
        <p:txBody>
          <a:bodyPr>
            <a:normAutofit fontScale="85000" lnSpcReduction="10000"/>
          </a:bodyPr>
          <a:lstStyle/>
          <a:p>
            <a:pPr algn="just"/>
            <a:r>
              <a:rPr lang="en-ZA" sz="2000" dirty="0">
                <a:latin typeface="Century Gothic" panose="020B0502020202020204" pitchFamily="34" charset="0"/>
              </a:rPr>
              <a:t>Requiring “agreement” from the Passenger Rail Agency or other rail service providers in relation to the provision of service level planning for passenger rail on a corridor network basis could delay or hinder the completion of the relevant integrated transport plan if such agreement is not forthcoming or delayed. It is submitted that “consultation” is a lesser and more realistic standard to achieve. Furthermore, municipal planning is a functional area in terms of Part B of Schedule 4 of the Constitution and one which a municipality has executive authority in respect of and has the right to administer in terms of section 156(1) of the Constitution. Requiring “consultation” would be in accordance with these rights.</a:t>
            </a:r>
          </a:p>
          <a:p>
            <a:pPr algn="just"/>
            <a:r>
              <a:rPr lang="en-ZA" sz="2000" dirty="0">
                <a:latin typeface="Century Gothic" panose="020B0502020202020204" pitchFamily="34" charset="0"/>
              </a:rPr>
              <a:t>In the previous draft of the Bill [B7B—2016] a proposed provision in clause 7(n) inserted subsection (9)(d) in section 11 which empowered the Minister to prescribe requirements and criteria with which municipalities must comply in order to conclude contracts. This was deleted after the President raised concerns about the constitutionality thereof in that national and provincial governments are not generally permitted, through legislation, to assume local government functions for themselves. In a similar vein it is submitted that proposed section 11(10)(a) inserted by clause 7(g) should be deleted. Not only does it encroach on the functions of the municipality, but the deletion thereof will enable municipalities to manage the negotiation and tendering for contracts in a manner that considers the specific circumstances of the matter and that will be advantageous to them. </a:t>
            </a:r>
          </a:p>
        </p:txBody>
      </p:sp>
      <p:sp>
        <p:nvSpPr>
          <p:cNvPr id="7" name="Slide Number Placeholder 6"/>
          <p:cNvSpPr>
            <a:spLocks noGrp="1"/>
          </p:cNvSpPr>
          <p:nvPr>
            <p:ph type="sldNum" sz="quarter" idx="12"/>
          </p:nvPr>
        </p:nvSpPr>
        <p:spPr/>
        <p:txBody>
          <a:bodyPr/>
          <a:lstStyle/>
          <a:p>
            <a:fld id="{96F30219-108E-D642-B46D-B04EDCECF225}" type="slidenum">
              <a:rPr lang="en-US" smtClean="0"/>
              <a:pPr/>
              <a:t>22</a:t>
            </a:fld>
            <a:endParaRPr lang="en-US"/>
          </a:p>
        </p:txBody>
      </p:sp>
    </p:spTree>
    <p:extLst>
      <p:ext uri="{BB962C8B-B14F-4D97-AF65-F5344CB8AC3E}">
        <p14:creationId xmlns:p14="http://schemas.microsoft.com/office/powerpoint/2010/main" xmlns="" val="74489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493" y="81348"/>
            <a:ext cx="8543925" cy="727949"/>
          </a:xfrm>
        </p:spPr>
        <p:txBody>
          <a:bodyPr>
            <a:normAutofit/>
          </a:bodyPr>
          <a:lstStyle/>
          <a:p>
            <a:r>
              <a:rPr lang="en-US" sz="3000" b="1" dirty="0">
                <a:latin typeface="Century Gothic" panose="020B0502020202020204" pitchFamily="34" charset="0"/>
              </a:rPr>
              <a:t>INPUTS RECEIVED </a:t>
            </a:r>
            <a:endParaRPr lang="en-ZA" sz="3000" b="1" dirty="0">
              <a:latin typeface="Century Gothic" panose="020B0502020202020204" pitchFamily="34" charset="0"/>
            </a:endParaRPr>
          </a:p>
        </p:txBody>
      </p:sp>
      <p:sp>
        <p:nvSpPr>
          <p:cNvPr id="8" name="Content Placeholder 7"/>
          <p:cNvSpPr>
            <a:spLocks noGrp="1"/>
          </p:cNvSpPr>
          <p:nvPr>
            <p:ph idx="1"/>
          </p:nvPr>
        </p:nvSpPr>
        <p:spPr>
          <a:xfrm>
            <a:off x="430924" y="1198179"/>
            <a:ext cx="8794039" cy="4978784"/>
          </a:xfrm>
        </p:spPr>
        <p:txBody>
          <a:bodyPr>
            <a:normAutofit/>
          </a:bodyPr>
          <a:lstStyle/>
          <a:p>
            <a:pPr algn="just"/>
            <a:r>
              <a:rPr lang="en-ZA" sz="2000" dirty="0">
                <a:latin typeface="Century Gothic" panose="020B0502020202020204" pitchFamily="34" charset="0"/>
              </a:rPr>
              <a:t>In respect of contracted and subsidised commuter bus services may be considered “dominant” and exceed the 70% threshold for dominance defined in the ERTB, there appears to be significant overlap between the functions contemplated in the regulation of Regulated Entities as defined in the ERTB and the NTLA, the prescribed reporting lines and responsibilities in the model tender documents, as well as this Amendment Bill. This is cause for concern as it would place an unnecessary burden on operators to report and account to various entities on the exact same manner with the risk that what one entity may accept as regular business, another entity may consider it in a totally different manner. </a:t>
            </a:r>
          </a:p>
          <a:p>
            <a:pPr algn="just"/>
            <a:endParaRPr lang="en-ZA" sz="2000" dirty="0">
              <a:latin typeface="Century Gothic" panose="020B0502020202020204" pitchFamily="34" charset="0"/>
            </a:endParaRPr>
          </a:p>
        </p:txBody>
      </p:sp>
      <p:sp>
        <p:nvSpPr>
          <p:cNvPr id="7" name="Slide Number Placeholder 6"/>
          <p:cNvSpPr>
            <a:spLocks noGrp="1"/>
          </p:cNvSpPr>
          <p:nvPr>
            <p:ph type="sldNum" sz="quarter" idx="12"/>
          </p:nvPr>
        </p:nvSpPr>
        <p:spPr/>
        <p:txBody>
          <a:bodyPr/>
          <a:lstStyle/>
          <a:p>
            <a:fld id="{96F30219-108E-D642-B46D-B04EDCECF225}" type="slidenum">
              <a:rPr lang="en-US" smtClean="0"/>
              <a:pPr/>
              <a:t>23</a:t>
            </a:fld>
            <a:endParaRPr lang="en-US"/>
          </a:p>
        </p:txBody>
      </p:sp>
    </p:spTree>
    <p:extLst>
      <p:ext uri="{BB962C8B-B14F-4D97-AF65-F5344CB8AC3E}">
        <p14:creationId xmlns:p14="http://schemas.microsoft.com/office/powerpoint/2010/main" xmlns="" val="411080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493" y="81348"/>
            <a:ext cx="8543925" cy="727949"/>
          </a:xfrm>
        </p:spPr>
        <p:txBody>
          <a:bodyPr>
            <a:normAutofit/>
          </a:bodyPr>
          <a:lstStyle/>
          <a:p>
            <a:r>
              <a:rPr lang="en-US" sz="3000" b="1" dirty="0">
                <a:latin typeface="Century Gothic" panose="020B0502020202020204" pitchFamily="34" charset="0"/>
              </a:rPr>
              <a:t>INPUTS RECEIVED </a:t>
            </a:r>
            <a:endParaRPr lang="en-ZA" sz="3000" b="1" dirty="0">
              <a:latin typeface="Century Gothic" panose="020B0502020202020204" pitchFamily="34" charset="0"/>
            </a:endParaRPr>
          </a:p>
        </p:txBody>
      </p:sp>
      <p:sp>
        <p:nvSpPr>
          <p:cNvPr id="8" name="Content Placeholder 7"/>
          <p:cNvSpPr>
            <a:spLocks noGrp="1"/>
          </p:cNvSpPr>
          <p:nvPr>
            <p:ph idx="1"/>
          </p:nvPr>
        </p:nvSpPr>
        <p:spPr>
          <a:xfrm>
            <a:off x="430924" y="1198179"/>
            <a:ext cx="8794039" cy="4978784"/>
          </a:xfrm>
        </p:spPr>
        <p:txBody>
          <a:bodyPr>
            <a:normAutofit/>
          </a:bodyPr>
          <a:lstStyle/>
          <a:p>
            <a:pPr algn="just"/>
            <a:r>
              <a:rPr lang="en-ZA" sz="2000" dirty="0">
                <a:latin typeface="Century Gothic" panose="020B0502020202020204" pitchFamily="34" charset="0"/>
              </a:rPr>
              <a:t>A general concern with the Act, which is carried over into the Bill, that there is an assumption that national government can be more interventionist than the Constitution allows. For example, Section 5(6) of the original Act provides for intervention by the Minister responsible for Transport into the affairs of a province or municipality that "cannot or does not fulfil an executive obligation in terms of matters relating to public transport". </a:t>
            </a:r>
          </a:p>
          <a:p>
            <a:pPr marL="0" indent="0" algn="just">
              <a:buNone/>
            </a:pPr>
            <a:endParaRPr lang="en-ZA" sz="2000" dirty="0">
              <a:latin typeface="Century Gothic" panose="020B0502020202020204" pitchFamily="34" charset="0"/>
            </a:endParaRPr>
          </a:p>
        </p:txBody>
      </p:sp>
      <p:sp>
        <p:nvSpPr>
          <p:cNvPr id="7" name="Slide Number Placeholder 6"/>
          <p:cNvSpPr>
            <a:spLocks noGrp="1"/>
          </p:cNvSpPr>
          <p:nvPr>
            <p:ph type="sldNum" sz="quarter" idx="12"/>
          </p:nvPr>
        </p:nvSpPr>
        <p:spPr/>
        <p:txBody>
          <a:bodyPr/>
          <a:lstStyle/>
          <a:p>
            <a:fld id="{96F30219-108E-D642-B46D-B04EDCECF225}" type="slidenum">
              <a:rPr lang="en-US" smtClean="0"/>
              <a:pPr/>
              <a:t>24</a:t>
            </a:fld>
            <a:endParaRPr lang="en-US"/>
          </a:p>
        </p:txBody>
      </p:sp>
    </p:spTree>
    <p:extLst>
      <p:ext uri="{BB962C8B-B14F-4D97-AF65-F5344CB8AC3E}">
        <p14:creationId xmlns:p14="http://schemas.microsoft.com/office/powerpoint/2010/main" xmlns="" val="45854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endParaRPr lang="en-ZA" dirty="0"/>
          </a:p>
        </p:txBody>
      </p:sp>
      <p:sp>
        <p:nvSpPr>
          <p:cNvPr id="6" name="Subtitle 5"/>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96F30219-108E-D642-B46D-B04EDCECF225}" type="slidenum">
              <a:rPr lang="en-US" smtClean="0"/>
              <a:pPr/>
              <a:t>25</a:t>
            </a:fld>
            <a:endParaRPr lang="en-US"/>
          </a:p>
        </p:txBody>
      </p:sp>
    </p:spTree>
    <p:extLst>
      <p:ext uri="{BB962C8B-B14F-4D97-AF65-F5344CB8AC3E}">
        <p14:creationId xmlns:p14="http://schemas.microsoft.com/office/powerpoint/2010/main" xmlns="" val="246422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284B1A7-7ADD-AC4B-A522-8C4210A06A45}"/>
              </a:ext>
            </a:extLst>
          </p:cNvPr>
          <p:cNvSpPr>
            <a:spLocks noGrp="1"/>
          </p:cNvSpPr>
          <p:nvPr>
            <p:ph type="title"/>
          </p:nvPr>
        </p:nvSpPr>
        <p:spPr>
          <a:xfrm>
            <a:off x="265802" y="-119435"/>
            <a:ext cx="9640198" cy="886500"/>
          </a:xfrm>
        </p:spPr>
        <p:txBody>
          <a:bodyPr>
            <a:normAutofit/>
          </a:bodyPr>
          <a:lstStyle/>
          <a:p>
            <a:pPr algn="ctr"/>
            <a:r>
              <a:rPr lang="en-ZA" sz="2500" b="1" dirty="0">
                <a:latin typeface="Century Gothic" panose="020B0502020202020204" pitchFamily="34" charset="0"/>
              </a:rPr>
              <a:t/>
            </a:r>
            <a:br>
              <a:rPr lang="en-ZA" sz="2500" b="1" dirty="0">
                <a:latin typeface="Century Gothic" panose="020B0502020202020204" pitchFamily="34" charset="0"/>
              </a:rPr>
            </a:br>
            <a:r>
              <a:rPr lang="en-US" sz="2300" b="1" cap="all" dirty="0">
                <a:latin typeface="Century Gothic" panose="020B0502020202020204" pitchFamily="34" charset="0"/>
                <a:cs typeface="Arial" panose="020B0604020202020204" pitchFamily="34" charset="0"/>
              </a:rPr>
              <a:t>National Road Traffic Amendment Bill [B7B—2020]</a:t>
            </a:r>
            <a:endParaRPr lang="en-ZA" sz="2300" b="1" dirty="0">
              <a:solidFill>
                <a:schemeClr val="accent4">
                  <a:lumMod val="50000"/>
                </a:schemeClr>
              </a:solidFill>
              <a:latin typeface="Century Gothic" panose="020B0502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162335A5-9F29-1044-8BDB-1287839FAEAF}"/>
              </a:ext>
            </a:extLst>
          </p:cNvPr>
          <p:cNvSpPr/>
          <p:nvPr/>
        </p:nvSpPr>
        <p:spPr>
          <a:xfrm>
            <a:off x="503140" y="840554"/>
            <a:ext cx="8892618" cy="6278642"/>
          </a:xfrm>
          <a:prstGeom prst="rect">
            <a:avLst/>
          </a:prstGeom>
        </p:spPr>
        <p:txBody>
          <a:bodyPr wrap="square">
            <a:spAutoFit/>
          </a:bodyPr>
          <a:lstStyle/>
          <a:p>
            <a:pPr marL="0" lvl="1"/>
            <a:r>
              <a:rPr lang="en-US" sz="2000" b="1" dirty="0">
                <a:latin typeface="Century Gothic" panose="020B0502020202020204" pitchFamily="34" charset="0"/>
                <a:cs typeface="Arial" panose="020B0604020202020204" pitchFamily="34" charset="0"/>
              </a:rPr>
              <a:t>OBJECTS OF THE BILL</a:t>
            </a:r>
          </a:p>
          <a:p>
            <a:pPr marL="0" lvl="1"/>
            <a:endParaRPr lang="en-US" sz="2000" b="1" dirty="0">
              <a:latin typeface="Century Gothic" panose="020B0502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Century Gothic" panose="020B0502020202020204" pitchFamily="34" charset="0"/>
              </a:rPr>
              <a:t>To amend the National Road Traffic Act, 1996, so as to insert new definitions and to amend others;</a:t>
            </a:r>
          </a:p>
          <a:p>
            <a:pPr marL="285750" indent="-285750" algn="just">
              <a:buFont typeface="Arial" panose="020B0604020202020204" pitchFamily="34" charset="0"/>
              <a:buChar char="•"/>
            </a:pPr>
            <a:r>
              <a:rPr lang="en-ZA" dirty="0">
                <a:latin typeface="Century Gothic" panose="020B0502020202020204" pitchFamily="34" charset="0"/>
              </a:rPr>
              <a:t>To provide for the suspension and cancellation of the registration of an examiner for driving licences or an examiner of vehicles, if such person has been convicted of an offence listed in Schedule 1 or 2 of the Criminal Procedure Act, 1977 (Act No. 51 of 1977), or has a direct or indirect conflict of interest; </a:t>
            </a:r>
          </a:p>
          <a:p>
            <a:pPr marL="285750" indent="-285750" algn="just">
              <a:buFont typeface="Arial" panose="020B0604020202020204" pitchFamily="34" charset="0"/>
              <a:buChar char="•"/>
            </a:pPr>
            <a:r>
              <a:rPr lang="en-ZA" dirty="0">
                <a:latin typeface="Century Gothic" panose="020B0502020202020204" pitchFamily="34" charset="0"/>
              </a:rPr>
              <a:t>To provide for the registration and grading of training centres; </a:t>
            </a:r>
          </a:p>
          <a:p>
            <a:pPr marL="285750" indent="-285750" algn="just">
              <a:buFont typeface="Arial" panose="020B0604020202020204" pitchFamily="34" charset="0"/>
              <a:buChar char="•"/>
            </a:pPr>
            <a:r>
              <a:rPr lang="en-ZA" dirty="0">
                <a:latin typeface="Century Gothic" panose="020B0502020202020204" pitchFamily="34" charset="0"/>
              </a:rPr>
              <a:t>To further provide for the registration of manufacturers, builders, body builders, importers and manufacturers of number plates, including manufacturers of reflective sheeting for number plates, suppliers of blank number plates, suppliers of reflective sheeting for number plates, embossers of number plates, weighbridge facilities, manufacturers of microdots, suppliers of microdots and microdot fitment centres; </a:t>
            </a:r>
          </a:p>
          <a:p>
            <a:pPr marL="285750" indent="-285750" algn="just">
              <a:buFont typeface="Arial" panose="020B0604020202020204" pitchFamily="34" charset="0"/>
              <a:buChar char="•"/>
            </a:pPr>
            <a:r>
              <a:rPr lang="en-ZA" dirty="0">
                <a:latin typeface="Century Gothic" panose="020B0502020202020204" pitchFamily="34" charset="0"/>
              </a:rPr>
              <a:t>To extend the right to appeal to a manufacturer of blank number plates, manufacturer of reflective sheeting for number plates, supplier of blank number plates, supplier of reflective sheeting for number plates, embosser of number plates, weighbridge facility, manufacturer of microdots, supplier of microdots and microdot fitment centres;</a:t>
            </a:r>
          </a:p>
          <a:p>
            <a:pPr marL="0" lvl="1"/>
            <a:endParaRPr lang="en-US" sz="2000" b="1" dirty="0">
              <a:latin typeface="Century Gothic" panose="020B0502020202020204" pitchFamily="34" charset="0"/>
              <a:cs typeface="Arial" panose="020B0604020202020204" pitchFamily="34" charset="0"/>
            </a:endParaRPr>
          </a:p>
        </p:txBody>
      </p:sp>
      <p:sp>
        <p:nvSpPr>
          <p:cNvPr id="3" name="Rectangle 2"/>
          <p:cNvSpPr/>
          <p:nvPr/>
        </p:nvSpPr>
        <p:spPr>
          <a:xfrm>
            <a:off x="331385" y="1008910"/>
            <a:ext cx="9236128" cy="369332"/>
          </a:xfrm>
          <a:prstGeom prst="rect">
            <a:avLst/>
          </a:prstGeom>
        </p:spPr>
        <p:txBody>
          <a:bodyPr wrap="square">
            <a:spAutoFit/>
          </a:bodyPr>
          <a:lstStyle/>
          <a:p>
            <a:pPr algn="just"/>
            <a:r>
              <a:rPr lang="en-ZA" b="1" dirty="0">
                <a:latin typeface="Century Gothic" panose="020B0502020202020204" pitchFamily="34" charset="0"/>
              </a:rPr>
              <a:t> </a:t>
            </a:r>
            <a:endParaRPr lang="en-ZA" sz="1600" kern="0" dirty="0">
              <a:solidFill>
                <a:prstClr val="black"/>
              </a:solidFill>
              <a:latin typeface="Arial"/>
              <a:ea typeface="ＭＳ Ｐゴシック"/>
            </a:endParaRPr>
          </a:p>
        </p:txBody>
      </p:sp>
    </p:spTree>
    <p:extLst>
      <p:ext uri="{BB962C8B-B14F-4D97-AF65-F5344CB8AC3E}">
        <p14:creationId xmlns:p14="http://schemas.microsoft.com/office/powerpoint/2010/main" xmlns="" val="304853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284B1A7-7ADD-AC4B-A522-8C4210A06A45}"/>
              </a:ext>
            </a:extLst>
          </p:cNvPr>
          <p:cNvSpPr>
            <a:spLocks noGrp="1"/>
          </p:cNvSpPr>
          <p:nvPr>
            <p:ph type="title"/>
          </p:nvPr>
        </p:nvSpPr>
        <p:spPr>
          <a:xfrm>
            <a:off x="265802" y="-119435"/>
            <a:ext cx="9640198" cy="886500"/>
          </a:xfrm>
        </p:spPr>
        <p:txBody>
          <a:bodyPr>
            <a:normAutofit/>
          </a:bodyPr>
          <a:lstStyle/>
          <a:p>
            <a:pPr algn="ctr"/>
            <a:r>
              <a:rPr lang="en-ZA" sz="2500" b="1" dirty="0">
                <a:latin typeface="Century Gothic" panose="020B0502020202020204" pitchFamily="34" charset="0"/>
              </a:rPr>
              <a:t/>
            </a:r>
            <a:br>
              <a:rPr lang="en-ZA" sz="2500" b="1" dirty="0">
                <a:latin typeface="Century Gothic" panose="020B0502020202020204" pitchFamily="34" charset="0"/>
              </a:rPr>
            </a:br>
            <a:r>
              <a:rPr lang="en-US" sz="2300" b="1" cap="all" dirty="0">
                <a:latin typeface="Century Gothic" panose="020B0502020202020204" pitchFamily="34" charset="0"/>
                <a:cs typeface="Arial" panose="020B0604020202020204" pitchFamily="34" charset="0"/>
              </a:rPr>
              <a:t>National Road Traffic Amendment Bill [B7B—2020]</a:t>
            </a:r>
            <a:endParaRPr lang="en-ZA" sz="2300" b="1" dirty="0">
              <a:solidFill>
                <a:schemeClr val="accent4">
                  <a:lumMod val="50000"/>
                </a:schemeClr>
              </a:solidFill>
              <a:latin typeface="Century Gothic" panose="020B0502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162335A5-9F29-1044-8BDB-1287839FAEAF}"/>
              </a:ext>
            </a:extLst>
          </p:cNvPr>
          <p:cNvSpPr/>
          <p:nvPr/>
        </p:nvSpPr>
        <p:spPr>
          <a:xfrm>
            <a:off x="506691" y="1008910"/>
            <a:ext cx="8892618" cy="6032421"/>
          </a:xfrm>
          <a:prstGeom prst="rect">
            <a:avLst/>
          </a:prstGeom>
        </p:spPr>
        <p:txBody>
          <a:bodyPr wrap="square">
            <a:spAutoFit/>
          </a:bodyPr>
          <a:lstStyle/>
          <a:p>
            <a:pPr marL="0" lvl="1"/>
            <a:r>
              <a:rPr lang="en-US" sz="2000" b="1" dirty="0">
                <a:latin typeface="Century Gothic" panose="020B0502020202020204" pitchFamily="34" charset="0"/>
                <a:cs typeface="Arial" panose="020B0604020202020204" pitchFamily="34" charset="0"/>
              </a:rPr>
              <a:t>OBJECTS OF THE BILL CONT…</a:t>
            </a:r>
          </a:p>
          <a:p>
            <a:pPr marL="0" lvl="1"/>
            <a:endParaRPr lang="en-US" sz="2000" b="1" dirty="0">
              <a:latin typeface="Century Gothic" panose="020B0502020202020204" pitchFamily="34" charset="0"/>
              <a:cs typeface="Arial" panose="020B0604020202020204" pitchFamily="34" charset="0"/>
            </a:endParaRP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require a provincial Department responsible for transport or local authority to register a driving licence testing centre before operating as a driving licence testing centre; </a:t>
            </a: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further provide for the appointment of inspectorate of manufacturers, building, body builders, importers, including inspectorates of number plates, microdots and weighbridge facilities; to prohibit the wilful or negligent issuing of a learner’s licence or authorising the issue of a learner’s licence, endorsing or failure to endorse a learner’s licence, or to produce, print or manufacture any document similar to a learner’s licence, contrary to Chapter IV of the National Road Traffic Act, 1996;</a:t>
            </a: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prohibit the use of unauthorised aid during a test for a learner’s licence or a driving licence test, and the disqualification thereof; </a:t>
            </a: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provide for the registration and grading of driving school instructors; </a:t>
            </a: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provide for the registration and grading of driving schools; </a:t>
            </a: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regulate further on international driving permits and foreign driving licence and permits; and </a:t>
            </a:r>
          </a:p>
          <a:p>
            <a:pPr marL="285750" lvl="1" indent="-285750" algn="just">
              <a:buFont typeface="Arial" panose="020B0604020202020204" pitchFamily="34" charset="0"/>
              <a:buChar char="•"/>
            </a:pPr>
            <a:r>
              <a:rPr lang="en-ZA" dirty="0">
                <a:latin typeface="Century Gothic" panose="020B0502020202020204" pitchFamily="34" charset="0"/>
                <a:cs typeface="Arial" panose="020B0604020202020204" pitchFamily="34" charset="0"/>
              </a:rPr>
              <a:t>To provide for matters connected therewith.</a:t>
            </a:r>
          </a:p>
          <a:p>
            <a:pPr marL="0" lvl="1"/>
            <a:endParaRPr lang="en-US" sz="2000" b="1" dirty="0">
              <a:latin typeface="Century Gothic" panose="020B0502020202020204" pitchFamily="34" charset="0"/>
              <a:cs typeface="Arial" panose="020B0604020202020204" pitchFamily="34" charset="0"/>
            </a:endParaRPr>
          </a:p>
          <a:p>
            <a:pPr marL="0" lvl="1"/>
            <a:endParaRPr lang="en-US" sz="2000" b="1" dirty="0">
              <a:latin typeface="Century Gothic" panose="020B0502020202020204" pitchFamily="34" charset="0"/>
              <a:cs typeface="Arial" panose="020B0604020202020204" pitchFamily="34" charset="0"/>
            </a:endParaRPr>
          </a:p>
        </p:txBody>
      </p:sp>
      <p:sp>
        <p:nvSpPr>
          <p:cNvPr id="3" name="Rectangle 2"/>
          <p:cNvSpPr/>
          <p:nvPr/>
        </p:nvSpPr>
        <p:spPr>
          <a:xfrm>
            <a:off x="331385" y="1008910"/>
            <a:ext cx="9236128" cy="369332"/>
          </a:xfrm>
          <a:prstGeom prst="rect">
            <a:avLst/>
          </a:prstGeom>
        </p:spPr>
        <p:txBody>
          <a:bodyPr wrap="square">
            <a:spAutoFit/>
          </a:bodyPr>
          <a:lstStyle/>
          <a:p>
            <a:pPr algn="just"/>
            <a:r>
              <a:rPr lang="en-ZA" b="1" dirty="0">
                <a:latin typeface="Century Gothic" panose="020B0502020202020204" pitchFamily="34" charset="0"/>
              </a:rPr>
              <a:t> </a:t>
            </a:r>
            <a:endParaRPr lang="en-ZA" sz="1600" kern="0" dirty="0">
              <a:solidFill>
                <a:prstClr val="black"/>
              </a:solidFill>
              <a:latin typeface="Arial"/>
              <a:ea typeface="ＭＳ Ｐゴシック"/>
            </a:endParaRPr>
          </a:p>
        </p:txBody>
      </p:sp>
    </p:spTree>
    <p:extLst>
      <p:ext uri="{BB962C8B-B14F-4D97-AF65-F5344CB8AC3E}">
        <p14:creationId xmlns:p14="http://schemas.microsoft.com/office/powerpoint/2010/main" xmlns="" val="326334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680" y="-3995"/>
            <a:ext cx="8543925" cy="1042250"/>
          </a:xfrm>
        </p:spPr>
        <p:txBody>
          <a:bodyPr>
            <a:normAutofit/>
          </a:bodyPr>
          <a:lstStyle/>
          <a:p>
            <a:r>
              <a:rPr lang="en-US" sz="3000" b="1" dirty="0">
                <a:latin typeface="Century Gothic" panose="020B0502020202020204" pitchFamily="34" charset="0"/>
              </a:rPr>
              <a:t>INPUTS RECEIVED </a:t>
            </a:r>
            <a:endParaRPr lang="en-ZA" sz="3000" b="1" dirty="0">
              <a:latin typeface="Century Gothic" panose="020B0502020202020204" pitchFamily="34" charset="0"/>
            </a:endParaRPr>
          </a:p>
        </p:txBody>
      </p:sp>
      <p:sp>
        <p:nvSpPr>
          <p:cNvPr id="7" name="Content Placeholder 6"/>
          <p:cNvSpPr>
            <a:spLocks noGrp="1"/>
          </p:cNvSpPr>
          <p:nvPr>
            <p:ph sz="half" idx="2"/>
          </p:nvPr>
        </p:nvSpPr>
        <p:spPr>
          <a:xfrm>
            <a:off x="682329" y="2505075"/>
            <a:ext cx="2313119" cy="3684588"/>
          </a:xfrm>
        </p:spPr>
        <p:txBody>
          <a:bodyPr/>
          <a:lstStyle/>
          <a:p>
            <a:endParaRPr lang="en-ZA" dirty="0"/>
          </a:p>
        </p:txBody>
      </p:sp>
      <p:sp>
        <p:nvSpPr>
          <p:cNvPr id="9" name="Content Placeholder 8"/>
          <p:cNvSpPr>
            <a:spLocks noGrp="1"/>
          </p:cNvSpPr>
          <p:nvPr>
            <p:ph sz="quarter" idx="4"/>
          </p:nvPr>
        </p:nvSpPr>
        <p:spPr>
          <a:xfrm>
            <a:off x="3234658" y="1261241"/>
            <a:ext cx="5991595" cy="5181600"/>
          </a:xfrm>
        </p:spPr>
        <p:txBody>
          <a:bodyPr>
            <a:normAutofit/>
          </a:bodyPr>
          <a:lstStyle/>
          <a:p>
            <a:pPr marL="0" indent="0">
              <a:buNone/>
            </a:pPr>
            <a:r>
              <a:rPr lang="en-US" sz="2000" b="1" dirty="0">
                <a:latin typeface="Century Gothic" panose="020B0502020202020204" pitchFamily="34" charset="0"/>
              </a:rPr>
              <a:t>INPUTS RECEIVED</a:t>
            </a:r>
          </a:p>
          <a:p>
            <a:pPr marL="0" indent="0">
              <a:buNone/>
            </a:pPr>
            <a:endParaRPr lang="en-US" sz="2000" dirty="0">
              <a:latin typeface="Century Gothic" panose="020B0502020202020204" pitchFamily="34" charset="0"/>
            </a:endParaRPr>
          </a:p>
          <a:p>
            <a:pPr algn="just"/>
            <a:r>
              <a:rPr lang="en-US" sz="2000" dirty="0">
                <a:latin typeface="Century Gothic" panose="020B0502020202020204" pitchFamily="34" charset="0"/>
              </a:rPr>
              <a:t>General Public via e-mail </a:t>
            </a:r>
          </a:p>
          <a:p>
            <a:pPr algn="just"/>
            <a:r>
              <a:rPr lang="en-US" sz="2000" dirty="0">
                <a:latin typeface="Century Gothic" panose="020B0502020202020204" pitchFamily="34" charset="0"/>
              </a:rPr>
              <a:t>Amajuba Driving School Association – Newcastle, KZN</a:t>
            </a:r>
          </a:p>
          <a:p>
            <a:pPr algn="just"/>
            <a:r>
              <a:rPr lang="en-US" sz="2000" dirty="0">
                <a:latin typeface="Century Gothic" panose="020B0502020202020204" pitchFamily="34" charset="0"/>
              </a:rPr>
              <a:t>Western Cape Government Department of Mobility </a:t>
            </a:r>
          </a:p>
          <a:p>
            <a:pPr algn="just"/>
            <a:r>
              <a:rPr lang="en-US" sz="2000" dirty="0">
                <a:latin typeface="Century Gothic" panose="020B0502020202020204" pitchFamily="34" charset="0"/>
              </a:rPr>
              <a:t>South African Local Government Association </a:t>
            </a:r>
          </a:p>
          <a:p>
            <a:pPr algn="just"/>
            <a:r>
              <a:rPr lang="en-US" sz="2000" dirty="0">
                <a:latin typeface="Century Gothic" panose="020B0502020202020204" pitchFamily="34" charset="0"/>
              </a:rPr>
              <a:t>South African Driving School Operators Association </a:t>
            </a:r>
          </a:p>
          <a:p>
            <a:pPr algn="just"/>
            <a:r>
              <a:rPr lang="en-US" sz="2000" dirty="0">
                <a:solidFill>
                  <a:srgbClr val="00B050"/>
                </a:solidFill>
                <a:latin typeface="Century Gothic" panose="020B0502020202020204" pitchFamily="34" charset="0"/>
              </a:rPr>
              <a:t>Medical Research Council </a:t>
            </a:r>
          </a:p>
          <a:p>
            <a:pPr algn="just"/>
            <a:r>
              <a:rPr lang="en-US" sz="2000" dirty="0">
                <a:solidFill>
                  <a:srgbClr val="00B050"/>
                </a:solidFill>
                <a:latin typeface="Century Gothic" panose="020B0502020202020204" pitchFamily="34" charset="0"/>
              </a:rPr>
              <a:t>Congress of South African Trade Unions</a:t>
            </a:r>
          </a:p>
        </p:txBody>
      </p:sp>
      <p:sp>
        <p:nvSpPr>
          <p:cNvPr id="4" name="Slide Number Placeholder 3"/>
          <p:cNvSpPr>
            <a:spLocks noGrp="1"/>
          </p:cNvSpPr>
          <p:nvPr>
            <p:ph type="sldNum" sz="quarter" idx="12"/>
          </p:nvPr>
        </p:nvSpPr>
        <p:spPr/>
        <p:txBody>
          <a:bodyPr/>
          <a:lstStyle/>
          <a:p>
            <a:fld id="{96F30219-108E-D642-B46D-B04EDCECF225}" type="slidenum">
              <a:rPr lang="en-US" smtClean="0"/>
              <a:pPr/>
              <a:t>5</a:t>
            </a:fld>
            <a:endParaRPr lang="en-US"/>
          </a:p>
        </p:txBody>
      </p:sp>
      <p:pic>
        <p:nvPicPr>
          <p:cNvPr id="5" name="Content Placeholder 4"/>
          <p:cNvPicPr>
            <a:picLocks noGrp="1" noChangeAspect="1"/>
          </p:cNvPicPr>
          <p:nvPr>
            <p:ph idx="4294967295"/>
          </p:nvPr>
        </p:nvPicPr>
        <p:blipFill>
          <a:blip r:embed="rId2"/>
          <a:stretch>
            <a:fillRect/>
          </a:stretch>
        </p:blipFill>
        <p:spPr>
          <a:xfrm>
            <a:off x="721843" y="1463621"/>
            <a:ext cx="2473301" cy="5151409"/>
          </a:xfrm>
          <a:prstGeom prst="rect">
            <a:avLst/>
          </a:prstGeom>
        </p:spPr>
      </p:pic>
    </p:spTree>
    <p:extLst>
      <p:ext uri="{BB962C8B-B14F-4D97-AF65-F5344CB8AC3E}">
        <p14:creationId xmlns:p14="http://schemas.microsoft.com/office/powerpoint/2010/main" xmlns="" val="234831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65" y="-149880"/>
            <a:ext cx="8543925" cy="1325563"/>
          </a:xfrm>
        </p:spPr>
        <p:txBody>
          <a:bodyPr/>
          <a:lstStyle/>
          <a:p>
            <a:r>
              <a:rPr lang="en-US" b="1" dirty="0"/>
              <a:t>INPUTS: E-MAIL SUBMISSIONS</a:t>
            </a:r>
            <a:r>
              <a:rPr lang="en-US" dirty="0"/>
              <a:t> </a:t>
            </a:r>
            <a:endParaRPr lang="en-ZA" dirty="0"/>
          </a:p>
        </p:txBody>
      </p:sp>
      <p:sp>
        <p:nvSpPr>
          <p:cNvPr id="7" name="Slide Number Placeholder 6"/>
          <p:cNvSpPr>
            <a:spLocks noGrp="1"/>
          </p:cNvSpPr>
          <p:nvPr>
            <p:ph type="sldNum" sz="quarter" idx="12"/>
          </p:nvPr>
        </p:nvSpPr>
        <p:spPr/>
        <p:txBody>
          <a:bodyPr/>
          <a:lstStyle/>
          <a:p>
            <a:fld id="{96F30219-108E-D642-B46D-B04EDCECF225}" type="slidenum">
              <a:rPr lang="en-US" smtClean="0"/>
              <a:pPr/>
              <a:t>6</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828293201"/>
              </p:ext>
            </p:extLst>
          </p:nvPr>
        </p:nvGraphicFramePr>
        <p:xfrm>
          <a:off x="525517" y="1355834"/>
          <a:ext cx="8699446" cy="4852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0523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65" y="-149880"/>
            <a:ext cx="8543925" cy="1325563"/>
          </a:xfrm>
        </p:spPr>
        <p:txBody>
          <a:bodyPr>
            <a:normAutofit/>
          </a:bodyPr>
          <a:lstStyle/>
          <a:p>
            <a:r>
              <a:rPr lang="en-US" sz="3000" b="1" dirty="0">
                <a:latin typeface="Century Gothic" panose="020B0502020202020204" pitchFamily="34" charset="0"/>
              </a:rPr>
              <a:t>INPUTS: E-MAIL SUBMISSIONS</a:t>
            </a:r>
            <a:endParaRPr lang="en-ZA" sz="3000" b="1" dirty="0">
              <a:latin typeface="Century Gothic" panose="020B0502020202020204" pitchFamily="34" charset="0"/>
            </a:endParaRPr>
          </a:p>
        </p:txBody>
      </p:sp>
      <p:sp>
        <p:nvSpPr>
          <p:cNvPr id="7" name="Slide Number Placeholder 6"/>
          <p:cNvSpPr>
            <a:spLocks noGrp="1"/>
          </p:cNvSpPr>
          <p:nvPr>
            <p:ph type="sldNum" sz="quarter" idx="12"/>
          </p:nvPr>
        </p:nvSpPr>
        <p:spPr/>
        <p:txBody>
          <a:bodyPr/>
          <a:lstStyle/>
          <a:p>
            <a:fld id="{96F30219-108E-D642-B46D-B04EDCECF225}" type="slidenum">
              <a:rPr lang="en-US" smtClean="0"/>
              <a:pPr/>
              <a:t>7</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89304437"/>
              </p:ext>
            </p:extLst>
          </p:nvPr>
        </p:nvGraphicFramePr>
        <p:xfrm>
          <a:off x="565424" y="1300106"/>
          <a:ext cx="8890766" cy="4911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5953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530C3-707A-D6D8-FA80-9D28CD09D63F}"/>
              </a:ext>
            </a:extLst>
          </p:cNvPr>
          <p:cNvSpPr>
            <a:spLocks noGrp="1"/>
          </p:cNvSpPr>
          <p:nvPr>
            <p:ph type="title"/>
          </p:nvPr>
        </p:nvSpPr>
        <p:spPr>
          <a:xfrm>
            <a:off x="898752" y="136523"/>
            <a:ext cx="8543925" cy="864963"/>
          </a:xfrm>
        </p:spPr>
        <p:txBody>
          <a:bodyPr/>
          <a:lstStyle/>
          <a:p>
            <a:r>
              <a:rPr lang="en-US" sz="3000" b="1" dirty="0">
                <a:latin typeface="Century Gothic" panose="020B0502020202020204" pitchFamily="34" charset="0"/>
              </a:rPr>
              <a:t>SUPPORT</a:t>
            </a:r>
            <a:r>
              <a:rPr lang="en-US" b="1" dirty="0">
                <a:latin typeface="Century Gothic" panose="020B0502020202020204" pitchFamily="34" charset="0"/>
              </a:rPr>
              <a:t> </a:t>
            </a:r>
            <a:r>
              <a:rPr lang="en-US" sz="3000" b="1" dirty="0">
                <a:latin typeface="Century Gothic" panose="020B0502020202020204" pitchFamily="34" charset="0"/>
              </a:rPr>
              <a:t>FOR THE BILL</a:t>
            </a:r>
            <a:endParaRPr lang="en-ZA" sz="30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3F425C8F-F54F-0AFE-5B2E-7015D27BF47C}"/>
              </a:ext>
            </a:extLst>
          </p:cNvPr>
          <p:cNvSpPr>
            <a:spLocks noGrp="1"/>
          </p:cNvSpPr>
          <p:nvPr>
            <p:ph idx="1"/>
          </p:nvPr>
        </p:nvSpPr>
        <p:spPr>
          <a:xfrm>
            <a:off x="533400" y="1121229"/>
            <a:ext cx="8691563" cy="5055734"/>
          </a:xfrm>
        </p:spPr>
        <p:txBody>
          <a:bodyPr>
            <a:normAutofit/>
          </a:bodyPr>
          <a:lstStyle/>
          <a:p>
            <a:pPr marL="0" indent="0">
              <a:buNone/>
            </a:pPr>
            <a:r>
              <a:rPr lang="en-US" dirty="0"/>
              <a:t>Bill will address several loopholes: </a:t>
            </a:r>
          </a:p>
          <a:p>
            <a:pPr marL="0" indent="0">
              <a:buNone/>
            </a:pPr>
            <a:endParaRPr lang="en-US" dirty="0"/>
          </a:p>
          <a:p>
            <a:pPr algn="just"/>
            <a:r>
              <a:rPr lang="en-ZA" sz="2000" dirty="0">
                <a:latin typeface="Century Gothic" panose="020B0502020202020204" pitchFamily="34" charset="0"/>
              </a:rPr>
              <a:t>Will introduce accountability on how driving schools operate. </a:t>
            </a:r>
          </a:p>
          <a:p>
            <a:pPr marL="0" indent="0" algn="just">
              <a:buNone/>
            </a:pPr>
            <a:endParaRPr lang="en-ZA" sz="2000" dirty="0">
              <a:latin typeface="Century Gothic" panose="020B0502020202020204" pitchFamily="34" charset="0"/>
            </a:endParaRPr>
          </a:p>
          <a:p>
            <a:pPr algn="just"/>
            <a:r>
              <a:rPr lang="en-ZA" sz="2000" dirty="0">
                <a:latin typeface="Century Gothic" panose="020B0502020202020204" pitchFamily="34" charset="0"/>
              </a:rPr>
              <a:t>Predators  who have the opportunity to cheat the public and force them by buying their drivers licences.</a:t>
            </a:r>
          </a:p>
          <a:p>
            <a:pPr marL="0" indent="0" algn="just">
              <a:buNone/>
            </a:pPr>
            <a:endParaRPr lang="en-ZA" sz="2000" dirty="0">
              <a:latin typeface="Century Gothic" panose="020B0502020202020204" pitchFamily="34" charset="0"/>
            </a:endParaRPr>
          </a:p>
          <a:p>
            <a:pPr algn="just"/>
            <a:r>
              <a:rPr lang="en-ZA" sz="2000" dirty="0">
                <a:latin typeface="Century Gothic" panose="020B0502020202020204" pitchFamily="34" charset="0"/>
              </a:rPr>
              <a:t>Manufacturing of these plates will reduce crime and contribute on job scarcity in the country as more people will be employed to produce number plates in factories.</a:t>
            </a:r>
          </a:p>
          <a:p>
            <a:pPr marL="0" indent="0" algn="just">
              <a:buNone/>
            </a:pPr>
            <a:endParaRPr lang="en-ZA" sz="2000" dirty="0">
              <a:latin typeface="Century Gothic" panose="020B0502020202020204" pitchFamily="34" charset="0"/>
            </a:endParaRPr>
          </a:p>
          <a:p>
            <a:pPr algn="just"/>
            <a:r>
              <a:rPr lang="en-ZA" sz="2000" dirty="0">
                <a:latin typeface="Century Gothic" panose="020B0502020202020204" pitchFamily="34" charset="0"/>
              </a:rPr>
              <a:t>Any effort to bring more accountability and less corruption should be supported.</a:t>
            </a:r>
          </a:p>
          <a:p>
            <a:endParaRPr lang="en-ZA" dirty="0"/>
          </a:p>
        </p:txBody>
      </p:sp>
      <p:sp>
        <p:nvSpPr>
          <p:cNvPr id="4" name="Slide Number Placeholder 3">
            <a:extLst>
              <a:ext uri="{FF2B5EF4-FFF2-40B4-BE49-F238E27FC236}">
                <a16:creationId xmlns:a16="http://schemas.microsoft.com/office/drawing/2014/main" xmlns="" id="{D1D2CB8D-81E1-31A6-8B42-DBFA8772A03A}"/>
              </a:ext>
            </a:extLst>
          </p:cNvPr>
          <p:cNvSpPr>
            <a:spLocks noGrp="1"/>
          </p:cNvSpPr>
          <p:nvPr>
            <p:ph type="sldNum" sz="quarter" idx="12"/>
          </p:nvPr>
        </p:nvSpPr>
        <p:spPr/>
        <p:txBody>
          <a:bodyPr/>
          <a:lstStyle/>
          <a:p>
            <a:fld id="{96F30219-108E-D642-B46D-B04EDCECF225}" type="slidenum">
              <a:rPr lang="en-US" smtClean="0"/>
              <a:pPr/>
              <a:t>8</a:t>
            </a:fld>
            <a:endParaRPr lang="en-US"/>
          </a:p>
        </p:txBody>
      </p:sp>
    </p:spTree>
    <p:extLst>
      <p:ext uri="{BB962C8B-B14F-4D97-AF65-F5344CB8AC3E}">
        <p14:creationId xmlns:p14="http://schemas.microsoft.com/office/powerpoint/2010/main" xmlns="" val="188976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00" y="165430"/>
            <a:ext cx="8543925" cy="433659"/>
          </a:xfrm>
        </p:spPr>
        <p:txBody>
          <a:bodyPr>
            <a:noAutofit/>
          </a:bodyPr>
          <a:lstStyle/>
          <a:p>
            <a:r>
              <a:rPr lang="en-US" sz="3000" b="1" dirty="0">
                <a:latin typeface="Century Gothic" panose="020B0502020202020204" pitchFamily="34" charset="0"/>
              </a:rPr>
              <a:t>OBJECTS</a:t>
            </a:r>
            <a:endParaRPr lang="en-ZA" sz="3000" b="1" dirty="0">
              <a:latin typeface="Century Gothic" panose="020B0502020202020204" pitchFamily="34" charset="0"/>
            </a:endParaRPr>
          </a:p>
        </p:txBody>
      </p:sp>
      <p:sp>
        <p:nvSpPr>
          <p:cNvPr id="3" name="Content Placeholder 2"/>
          <p:cNvSpPr>
            <a:spLocks noGrp="1"/>
          </p:cNvSpPr>
          <p:nvPr>
            <p:ph idx="1"/>
          </p:nvPr>
        </p:nvSpPr>
        <p:spPr>
          <a:xfrm>
            <a:off x="565424" y="1302051"/>
            <a:ext cx="8543925" cy="4351338"/>
          </a:xfrm>
        </p:spPr>
        <p:txBody>
          <a:bodyPr>
            <a:normAutofit/>
          </a:bodyPr>
          <a:lstStyle/>
          <a:p>
            <a:pPr marL="357188" indent="-357188" algn="just"/>
            <a:r>
              <a:rPr lang="en-US" sz="2200" dirty="0">
                <a:latin typeface="Century Gothic" panose="020B0502020202020204" pitchFamily="34" charset="0"/>
              </a:rPr>
              <a:t>The earlier version of the Bill [B7—2020] </a:t>
            </a:r>
            <a:r>
              <a:rPr lang="en-ZA" sz="2200" dirty="0">
                <a:latin typeface="Century Gothic" panose="020B0502020202020204" pitchFamily="34" charset="0"/>
              </a:rPr>
              <a:t>prohibited any amount of concentration of alcohol in a specimen of blood or specimen of breath taken from any driver, in order to enhance road traffic safety. Submissions are rather for a reduction in the blood alcohol level.</a:t>
            </a:r>
          </a:p>
          <a:p>
            <a:pPr marL="357188" indent="-357188" algn="just"/>
            <a:r>
              <a:rPr lang="en-ZA" sz="2200" dirty="0">
                <a:latin typeface="Century Gothic" panose="020B0502020202020204" pitchFamily="34" charset="0"/>
              </a:rPr>
              <a:t>Concerns when an institution such as the Road Traffic Management Corporation (RTMC) is subject to provisions from a number of legislation which can create confusion. </a:t>
            </a:r>
          </a:p>
          <a:p>
            <a:pPr marL="357188" indent="-357188" algn="just"/>
            <a:r>
              <a:rPr lang="en-ZA" sz="2200" dirty="0">
                <a:latin typeface="Century Gothic" panose="020B0502020202020204" pitchFamily="34" charset="0"/>
              </a:rPr>
              <a:t>Sense that if the existing legislation is properly enforced corruption will be eradicated and the new Bill would not be necessary. </a:t>
            </a:r>
          </a:p>
          <a:p>
            <a:pPr marL="357188" indent="-357188" algn="just"/>
            <a:endParaRPr lang="en-ZA" dirty="0"/>
          </a:p>
        </p:txBody>
      </p:sp>
      <p:sp>
        <p:nvSpPr>
          <p:cNvPr id="4" name="Slide Number Placeholder 3"/>
          <p:cNvSpPr>
            <a:spLocks noGrp="1"/>
          </p:cNvSpPr>
          <p:nvPr>
            <p:ph type="sldNum" sz="quarter" idx="12"/>
          </p:nvPr>
        </p:nvSpPr>
        <p:spPr/>
        <p:txBody>
          <a:bodyPr/>
          <a:lstStyle/>
          <a:p>
            <a:fld id="{96F30219-108E-D642-B46D-B04EDCECF225}" type="slidenum">
              <a:rPr lang="en-US" smtClean="0"/>
              <a:pPr/>
              <a:t>9</a:t>
            </a:fld>
            <a:endParaRPr lang="en-US"/>
          </a:p>
        </p:txBody>
      </p:sp>
    </p:spTree>
    <p:extLst>
      <p:ext uri="{BB962C8B-B14F-4D97-AF65-F5344CB8AC3E}">
        <p14:creationId xmlns:p14="http://schemas.microsoft.com/office/powerpoint/2010/main" xmlns="" val="42557263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2362</Words>
  <Application>Microsoft Office PowerPoint</Application>
  <PresentationFormat>A4 Paper (210x297 mm)</PresentationFormat>
  <Paragraphs>148</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National Road Traffic Amendment Bill [B7B—2020]</vt:lpstr>
      <vt:lpstr> National Road Traffic Amendment Bill [B7B—2020]</vt:lpstr>
      <vt:lpstr> National Road Traffic Amendment Bill [B7B—2020]</vt:lpstr>
      <vt:lpstr>INPUTS RECEIVED </vt:lpstr>
      <vt:lpstr>INPUTS: E-MAIL SUBMISSIONS </vt:lpstr>
      <vt:lpstr>INPUTS: E-MAIL SUBMISSIONS</vt:lpstr>
      <vt:lpstr>SUPPORT FOR THE BILL</vt:lpstr>
      <vt:lpstr>OBJECTS</vt:lpstr>
      <vt:lpstr>Clause 4:  Registration and Grading of Officers</vt:lpstr>
      <vt:lpstr>Clause 5: Suspension and Cancellation of Registration of Officer </vt:lpstr>
      <vt:lpstr>Clause 9:  Registration of manufacturers, builders, importers and manufacturers of number plates </vt:lpstr>
      <vt:lpstr>Clause 15: Application for registration of driving licence testing centre</vt:lpstr>
      <vt:lpstr>Clause 22:  Application for and issue of driving licence </vt:lpstr>
      <vt:lpstr>Clause 40: Failure to obey road traffic sign prohibited</vt:lpstr>
      <vt:lpstr>THANK YOU</vt:lpstr>
      <vt:lpstr>National Land transport amendment bill b7f—2016](S76)</vt:lpstr>
      <vt:lpstr>National Land transport amendment bill b7f—2016](S76)</vt:lpstr>
      <vt:lpstr>INPUTS RECEIVED </vt:lpstr>
      <vt:lpstr>SUPPORT FOR THE BILL</vt:lpstr>
      <vt:lpstr>INPUTS RECEIVED </vt:lpstr>
      <vt:lpstr>INPUTS RECEIVED </vt:lpstr>
      <vt:lpstr>INPUTS RECEIVED </vt:lpstr>
      <vt:lpstr>INPUTS RECEIVED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21</cp:revision>
  <dcterms:created xsi:type="dcterms:W3CDTF">2019-02-26T07:43:36Z</dcterms:created>
  <dcterms:modified xsi:type="dcterms:W3CDTF">2023-06-01T09:36:50Z</dcterms:modified>
</cp:coreProperties>
</file>