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theme/themeOverride4.xml" ContentType="application/vnd.openxmlformats-officedocument.themeOverrid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authors.xml" ContentType="application/vnd.ms-powerpoint.author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2" r:id="rId6"/>
  </p:sldMasterIdLst>
  <p:notesMasterIdLst>
    <p:notesMasterId r:id="rId50"/>
  </p:notesMasterIdLst>
  <p:sldIdLst>
    <p:sldId id="2152" r:id="rId7"/>
    <p:sldId id="2143" r:id="rId8"/>
    <p:sldId id="2151" r:id="rId9"/>
    <p:sldId id="2224" r:id="rId10"/>
    <p:sldId id="2156" r:id="rId11"/>
    <p:sldId id="2147" r:id="rId12"/>
    <p:sldId id="2241" r:id="rId13"/>
    <p:sldId id="2157" r:id="rId14"/>
    <p:sldId id="2242" r:id="rId15"/>
    <p:sldId id="2166" r:id="rId16"/>
    <p:sldId id="2159" r:id="rId17"/>
    <p:sldId id="2229" r:id="rId18"/>
    <p:sldId id="2247" r:id="rId19"/>
    <p:sldId id="2244" r:id="rId20"/>
    <p:sldId id="2245" r:id="rId21"/>
    <p:sldId id="2158" r:id="rId22"/>
    <p:sldId id="2167" r:id="rId23"/>
    <p:sldId id="2235" r:id="rId24"/>
    <p:sldId id="2162" r:id="rId25"/>
    <p:sldId id="2200" r:id="rId26"/>
    <p:sldId id="2262" r:id="rId27"/>
    <p:sldId id="2261" r:id="rId28"/>
    <p:sldId id="2260" r:id="rId29"/>
    <p:sldId id="2161" r:id="rId30"/>
    <p:sldId id="2255" r:id="rId31"/>
    <p:sldId id="2256" r:id="rId32"/>
    <p:sldId id="2257" r:id="rId33"/>
    <p:sldId id="2248" r:id="rId34"/>
    <p:sldId id="2209" r:id="rId35"/>
    <p:sldId id="2213" r:id="rId36"/>
    <p:sldId id="2225" r:id="rId37"/>
    <p:sldId id="2210" r:id="rId38"/>
    <p:sldId id="2215" r:id="rId39"/>
    <p:sldId id="2243" r:id="rId40"/>
    <p:sldId id="2211" r:id="rId41"/>
    <p:sldId id="2217" r:id="rId42"/>
    <p:sldId id="2218" r:id="rId43"/>
    <p:sldId id="2212" r:id="rId44"/>
    <p:sldId id="2219" r:id="rId45"/>
    <p:sldId id="2168" r:id="rId46"/>
    <p:sldId id="2154" r:id="rId47"/>
    <p:sldId id="2153" r:id="rId48"/>
    <p:sldId id="2150" r:id="rId49"/>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17D242-55D2-23F0-7A53-02D1AEAAB3E6}" name="Tebogo Hlabioa" initials="TH" userId="S::THlabioa@dsbd.gov.za::d56c7d39-fe8a-498b-b207-cd91c6126569" providerId="AD"/>
  <p188:author id="{F6A0456E-A1F0-1A27-8158-26BF2E81898D}" name="Semphete Oosterwyk" initials="SO" userId="S::SOosterwyk@dsbd.gov.za::41a42b09-7043-42d4-8a02-1d5b30d0a7f5" providerId="AD"/>
  <p188:author id="{E3822E9F-9005-6CF6-37B9-8204A0B74D2E}" name="Zandile Mavundla" initials="ZM" userId="S::ZMavundla@dsbd.gov.za::e16d8888-214e-49df-977e-6075b07151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9933"/>
    <a:srgbClr val="278558"/>
    <a:srgbClr val="00764B"/>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64" autoAdjust="0"/>
    <p:restoredTop sz="94249" autoAdjust="0"/>
  </p:normalViewPr>
  <p:slideViewPr>
    <p:cSldViewPr>
      <p:cViewPr varScale="1">
        <p:scale>
          <a:sx n="73" d="100"/>
          <a:sy n="73" d="100"/>
        </p:scale>
        <p:origin x="-1440" y="-10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890" y="-129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8/10/relationships/authors" Target="authors.xml"/><Relationship Id="rId8" Type="http://schemas.openxmlformats.org/officeDocument/2006/relationships/slide" Target="slides/slide2.xml"/><Relationship Id="rId51" Type="http://schemas.openxmlformats.org/officeDocument/2006/relationships/tags" Target="tags/tag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4.xlsx"/><Relationship Id="rId1" Type="http://schemas.openxmlformats.org/officeDocument/2006/relationships/themeOverride" Target="../theme/themeOverride2.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Office_Excel_Worksheet5.xlsx"/><Relationship Id="rId1" Type="http://schemas.openxmlformats.org/officeDocument/2006/relationships/themeOverride" Target="../theme/themeOverride3.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Office_Excel_Worksheet6.xlsx"/><Relationship Id="rId1" Type="http://schemas.openxmlformats.org/officeDocument/2006/relationships/themeOverride" Target="../theme/themeOverride4.xml"/><Relationship Id="rId4"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small"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b="1" cap="small" baseline="0" dirty="0">
                <a:latin typeface="Arial" panose="020B0604020202020204" pitchFamily="34" charset="0"/>
                <a:cs typeface="Arial" panose="020B0604020202020204" pitchFamily="34" charset="0"/>
              </a:rPr>
              <a:t>Performance Report – Q4 2022/23</a:t>
            </a:r>
          </a:p>
        </c:rich>
      </c:tx>
      <c:layout/>
      <c:spPr>
        <a:noFill/>
        <a:ln>
          <a:noFill/>
        </a:ln>
        <a:effectLst/>
      </c:spPr>
    </c:title>
    <c:plotArea>
      <c:layout>
        <c:manualLayout>
          <c:layoutTarget val="inner"/>
          <c:xMode val="edge"/>
          <c:yMode val="edge"/>
          <c:x val="7.3497795534178928E-2"/>
          <c:y val="0.11224250472134864"/>
          <c:w val="0.91666084842842932"/>
          <c:h val="0.71612833254746211"/>
        </c:manualLayout>
      </c:layout>
      <c:barChart>
        <c:barDir val="col"/>
        <c:grouping val="clustered"/>
        <c:ser>
          <c:idx val="0"/>
          <c:order val="0"/>
          <c:tx>
            <c:strRef>
              <c:f>'Q1 2018 19'!$F$2</c:f>
              <c:strCache>
                <c:ptCount val="1"/>
                <c:pt idx="0">
                  <c:v>Achieved</c:v>
                </c:pt>
              </c:strCache>
            </c:strRef>
          </c:tx>
          <c:spPr>
            <a:solidFill>
              <a:srgbClr val="92D050"/>
            </a:solidFill>
            <a:ln>
              <a:noFill/>
            </a:ln>
            <a:effectLst/>
          </c:spPr>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 2018 19'!$E$13:$E$26</c:f>
              <c:strCache>
                <c:ptCount val="12"/>
                <c:pt idx="0">
                  <c:v>Q3 2020/21</c:v>
                </c:pt>
                <c:pt idx="1">
                  <c:v>Q4 2020/21</c:v>
                </c:pt>
                <c:pt idx="3">
                  <c:v>Q1 2021/22</c:v>
                </c:pt>
                <c:pt idx="4">
                  <c:v>Q2 2021/22</c:v>
                </c:pt>
                <c:pt idx="5">
                  <c:v>Q3 2021/22</c:v>
                </c:pt>
                <c:pt idx="6">
                  <c:v>Q4 2021/22</c:v>
                </c:pt>
                <c:pt idx="8">
                  <c:v>Q1 2022/23</c:v>
                </c:pt>
                <c:pt idx="9">
                  <c:v>Q2 2022/23</c:v>
                </c:pt>
                <c:pt idx="10">
                  <c:v>Q3 2022/23</c:v>
                </c:pt>
                <c:pt idx="11">
                  <c:v>Q4 2022/23</c:v>
                </c:pt>
              </c:strCache>
            </c:strRef>
          </c:cat>
          <c:val>
            <c:numRef>
              <c:f>'Q1 2018 19'!$F$13:$F$26</c:f>
              <c:numCache>
                <c:formatCode>0.0%</c:formatCode>
                <c:ptCount val="12"/>
                <c:pt idx="0">
                  <c:v>0.95000000000000007</c:v>
                </c:pt>
                <c:pt idx="1">
                  <c:v>0.8</c:v>
                </c:pt>
                <c:pt idx="3">
                  <c:v>0.4290000000000001</c:v>
                </c:pt>
                <c:pt idx="4">
                  <c:v>0.54500000000000004</c:v>
                </c:pt>
                <c:pt idx="5">
                  <c:v>0.62500000000000011</c:v>
                </c:pt>
                <c:pt idx="6">
                  <c:v>0.6090000000000001</c:v>
                </c:pt>
                <c:pt idx="8">
                  <c:v>0.55000000000000004</c:v>
                </c:pt>
                <c:pt idx="9">
                  <c:v>0.78</c:v>
                </c:pt>
                <c:pt idx="10">
                  <c:v>0.4280000000000001</c:v>
                </c:pt>
                <c:pt idx="11">
                  <c:v>0.65000000000000013</c:v>
                </c:pt>
              </c:numCache>
            </c:numRef>
          </c:val>
          <c:extLst xmlns:c16r2="http://schemas.microsoft.com/office/drawing/2015/06/chart">
            <c:ext xmlns:c16="http://schemas.microsoft.com/office/drawing/2014/chart" uri="{C3380CC4-5D6E-409C-BE32-E72D297353CC}">
              <c16:uniqueId val="{00000000-9460-4669-B155-8468B718C4AE}"/>
            </c:ext>
          </c:extLst>
        </c:ser>
        <c:ser>
          <c:idx val="1"/>
          <c:order val="1"/>
          <c:tx>
            <c:strRef>
              <c:f>'Q1 2018 19'!$G$2</c:f>
              <c:strCache>
                <c:ptCount val="1"/>
                <c:pt idx="0">
                  <c:v>Partially Achieved</c:v>
                </c:pt>
              </c:strCache>
            </c:strRef>
          </c:tx>
          <c:spPr>
            <a:solidFill>
              <a:schemeClr val="accent2"/>
            </a:solidFill>
            <a:ln>
              <a:noFill/>
            </a:ln>
            <a:effectLst/>
          </c:spPr>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 2018 19'!$E$13:$E$26</c:f>
              <c:strCache>
                <c:ptCount val="12"/>
                <c:pt idx="0">
                  <c:v>Q3 2020/21</c:v>
                </c:pt>
                <c:pt idx="1">
                  <c:v>Q4 2020/21</c:v>
                </c:pt>
                <c:pt idx="3">
                  <c:v>Q1 2021/22</c:v>
                </c:pt>
                <c:pt idx="4">
                  <c:v>Q2 2021/22</c:v>
                </c:pt>
                <c:pt idx="5">
                  <c:v>Q3 2021/22</c:v>
                </c:pt>
                <c:pt idx="6">
                  <c:v>Q4 2021/22</c:v>
                </c:pt>
                <c:pt idx="8">
                  <c:v>Q1 2022/23</c:v>
                </c:pt>
                <c:pt idx="9">
                  <c:v>Q2 2022/23</c:v>
                </c:pt>
                <c:pt idx="10">
                  <c:v>Q3 2022/23</c:v>
                </c:pt>
                <c:pt idx="11">
                  <c:v>Q4 2022/23</c:v>
                </c:pt>
              </c:strCache>
            </c:strRef>
          </c:cat>
          <c:val>
            <c:numRef>
              <c:f>'Q1 2018 19'!$G$13:$G$26</c:f>
              <c:numCache>
                <c:formatCode>General</c:formatCode>
                <c:ptCount val="12"/>
              </c:numCache>
            </c:numRef>
          </c:val>
          <c:extLst xmlns:c16r2="http://schemas.microsoft.com/office/drawing/2015/06/chart">
            <c:ext xmlns:c16="http://schemas.microsoft.com/office/drawing/2014/chart" uri="{C3380CC4-5D6E-409C-BE32-E72D297353CC}">
              <c16:uniqueId val="{00000002-9460-4669-B155-8468B718C4AE}"/>
            </c:ext>
          </c:extLst>
        </c:ser>
        <c:ser>
          <c:idx val="2"/>
          <c:order val="2"/>
          <c:tx>
            <c:strRef>
              <c:f>'Q1 2018 19'!$H$2</c:f>
              <c:strCache>
                <c:ptCount val="1"/>
                <c:pt idx="0">
                  <c:v>Not achieved</c:v>
                </c:pt>
              </c:strCache>
            </c:strRef>
          </c:tx>
          <c:spPr>
            <a:solidFill>
              <a:srgbClr val="FF0000"/>
            </a:solidFill>
            <a:ln>
              <a:noFill/>
            </a:ln>
            <a:effectLst/>
          </c:spPr>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 2018 19'!$E$13:$E$26</c:f>
              <c:strCache>
                <c:ptCount val="12"/>
                <c:pt idx="0">
                  <c:v>Q3 2020/21</c:v>
                </c:pt>
                <c:pt idx="1">
                  <c:v>Q4 2020/21</c:v>
                </c:pt>
                <c:pt idx="3">
                  <c:v>Q1 2021/22</c:v>
                </c:pt>
                <c:pt idx="4">
                  <c:v>Q2 2021/22</c:v>
                </c:pt>
                <c:pt idx="5">
                  <c:v>Q3 2021/22</c:v>
                </c:pt>
                <c:pt idx="6">
                  <c:v>Q4 2021/22</c:v>
                </c:pt>
                <c:pt idx="8">
                  <c:v>Q1 2022/23</c:v>
                </c:pt>
                <c:pt idx="9">
                  <c:v>Q2 2022/23</c:v>
                </c:pt>
                <c:pt idx="10">
                  <c:v>Q3 2022/23</c:v>
                </c:pt>
                <c:pt idx="11">
                  <c:v>Q4 2022/23</c:v>
                </c:pt>
              </c:strCache>
            </c:strRef>
          </c:cat>
          <c:val>
            <c:numRef>
              <c:f>'Q1 2018 19'!$H$13:$H$26</c:f>
              <c:numCache>
                <c:formatCode>0.0%</c:formatCode>
                <c:ptCount val="12"/>
                <c:pt idx="0">
                  <c:v>5.000000000000001E-2</c:v>
                </c:pt>
                <c:pt idx="1">
                  <c:v>0.2</c:v>
                </c:pt>
                <c:pt idx="3">
                  <c:v>0.57099999999999995</c:v>
                </c:pt>
                <c:pt idx="4">
                  <c:v>0.45500000000000002</c:v>
                </c:pt>
                <c:pt idx="5">
                  <c:v>0.37500000000000006</c:v>
                </c:pt>
                <c:pt idx="6">
                  <c:v>0.39100000000000007</c:v>
                </c:pt>
                <c:pt idx="8">
                  <c:v>0.45</c:v>
                </c:pt>
                <c:pt idx="9">
                  <c:v>0.22000000000000003</c:v>
                </c:pt>
                <c:pt idx="10">
                  <c:v>0.57199999999999995</c:v>
                </c:pt>
                <c:pt idx="11">
                  <c:v>0.35000000000000003</c:v>
                </c:pt>
              </c:numCache>
            </c:numRef>
          </c:val>
          <c:extLst xmlns:c16r2="http://schemas.microsoft.com/office/drawing/2015/06/chart">
            <c:ext xmlns:c16="http://schemas.microsoft.com/office/drawing/2014/chart" uri="{C3380CC4-5D6E-409C-BE32-E72D297353CC}">
              <c16:uniqueId val="{00000003-9460-4669-B155-8468B718C4AE}"/>
            </c:ext>
          </c:extLst>
        </c:ser>
        <c:dLbls/>
        <c:gapWidth val="219"/>
        <c:overlap val="-27"/>
        <c:axId val="153270528"/>
        <c:axId val="152465408"/>
      </c:barChart>
      <c:catAx>
        <c:axId val="1532705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2465408"/>
        <c:crosses val="autoZero"/>
        <c:auto val="1"/>
        <c:lblAlgn val="ctr"/>
        <c:lblOffset val="100"/>
      </c:catAx>
      <c:valAx>
        <c:axId val="152465408"/>
        <c:scaling>
          <c:orientation val="minMax"/>
        </c:scaling>
        <c:axPos val="l"/>
        <c:majorGridlines>
          <c:spPr>
            <a:ln w="9525" cap="flat" cmpd="sng" algn="ctr">
              <a:solidFill>
                <a:schemeClr val="tx1">
                  <a:lumMod val="15000"/>
                  <a:lumOff val="85000"/>
                </a:schemeClr>
              </a:solidFill>
              <a:round/>
            </a:ln>
            <a:effectLst/>
          </c:spPr>
        </c:majorGridlines>
        <c:numFmt formatCode="0.0%" sourceLinked="0"/>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3270528"/>
        <c:crosses val="autoZero"/>
        <c:crossBetween val="between"/>
      </c:valAx>
      <c:spPr>
        <a:noFill/>
        <a:ln>
          <a:noFill/>
        </a:ln>
        <a:effectLst/>
      </c:spPr>
    </c:plotArea>
    <c:legend>
      <c:legendPos val="b"/>
      <c:legendEntry>
        <c:idx val="1"/>
        <c:delete val="1"/>
      </c:legendEntry>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6.655354251455077E-2"/>
          <c:y val="0.10802135908126693"/>
          <c:w val="0.84131647588878444"/>
          <c:h val="0.74625605132941741"/>
        </c:manualLayout>
      </c:layout>
      <c:pie3DChart>
        <c:varyColors val="1"/>
        <c:ser>
          <c:idx val="0"/>
          <c:order val="0"/>
          <c:tx>
            <c:strRef>
              <c:f>Sheet1!$B$1</c:f>
              <c:strCache>
                <c:ptCount val="1"/>
                <c:pt idx="0">
                  <c:v>Value R'000</c:v>
                </c:pt>
              </c:strCache>
            </c:strRef>
          </c:tx>
          <c:dPt>
            <c:idx val="0"/>
            <c:explosion val="4"/>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8ECF-4FFF-9FBC-1AF7E00ACECA}"/>
              </c:ext>
            </c:extLst>
          </c:dPt>
          <c:dPt>
            <c:idx val="1"/>
            <c:explosion val="7"/>
            <c:spPr>
              <a:solidFill>
                <a:srgbClr val="40E04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8ECF-4FFF-9FBC-1AF7E00ACECA}"/>
              </c:ext>
            </c:extLst>
          </c:dPt>
          <c:dPt>
            <c:idx val="2"/>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8ECF-4FFF-9FBC-1AF7E00ACECA}"/>
              </c:ext>
            </c:extLst>
          </c:dPt>
          <c:dPt>
            <c:idx val="3"/>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8ECF-4FFF-9FBC-1AF7E00ACECA}"/>
              </c:ext>
            </c:extLst>
          </c:dPt>
          <c:dLbls>
            <c:dLbl>
              <c:idx val="0"/>
              <c:layout>
                <c:manualLayout>
                  <c:x val="-0.17159098964509387"/>
                  <c:y val="-9.2534175679816935E-2"/>
                </c:manualLayout>
              </c:layout>
              <c:numFmt formatCode="#\ ###\ ##0" sourceLinked="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ECF-4FFF-9FBC-1AF7E00ACECA}"/>
                </c:ext>
              </c:extLst>
            </c:dLbl>
            <c:dLbl>
              <c:idx val="1"/>
              <c:layout>
                <c:manualLayout>
                  <c:x val="0.17180208544810899"/>
                  <c:y val="-0.10407836565352215"/>
                </c:manualLayout>
              </c:layout>
              <c:numFmt formatCode="#\ ###\ ##0" sourceLinked="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ECF-4FFF-9FBC-1AF7E00ACECA}"/>
                </c:ext>
              </c:extLst>
            </c:dLbl>
            <c:dLbl>
              <c:idx val="2"/>
              <c:layout>
                <c:manualLayout>
                  <c:x val="2.3316922672968362E-2"/>
                  <c:y val="9.4267976007607349E-2"/>
                </c:manualLayout>
              </c:layout>
              <c:tx>
                <c:rich>
                  <a:bodyPr/>
                  <a:lstStyle/>
                  <a:p>
                    <a:fld id="{0CCC07A9-FF20-459E-B304-5FA9F6C0A08A}" type="VALUE">
                      <a:rPr lang="en-US" smtClean="0"/>
                      <a:pPr/>
                      <a:t>[VALUE]</a:t>
                    </a:fld>
                    <a:endParaRPr lang="en-US" dirty="0"/>
                  </a:p>
                  <a:p>
                    <a:r>
                      <a:rPr lang="en-US" dirty="0"/>
                      <a:t>0.8% </a:t>
                    </a:r>
                  </a:p>
                </c:rich>
              </c:tx>
              <c:showVal val="1"/>
              <c:extLst xmlns:c16r2="http://schemas.microsoft.com/office/drawing/2015/06/chart">
                <c:ext xmlns:c15="http://schemas.microsoft.com/office/drawing/2012/chart" uri="{CE6537A1-D6FC-4f65-9D91-7224C49458BB}">
                  <c15:layout>
                    <c:manualLayout>
                      <c:w val="0.14908450396043937"/>
                      <c:h val="0.16397794601711652"/>
                    </c:manualLayout>
                  </c15:layout>
                  <c15:dlblFieldTable/>
                  <c15:showDataLabelsRange val="0"/>
                </c:ext>
                <c:ext xmlns:c16="http://schemas.microsoft.com/office/drawing/2014/chart" uri="{C3380CC4-5D6E-409C-BE32-E72D297353CC}">
                  <c16:uniqueId val="{00000005-8ECF-4FFF-9FBC-1AF7E00ACECA}"/>
                </c:ext>
              </c:extLst>
            </c:dLbl>
            <c:numFmt formatCode="#\ ##0" sourceLinked="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Ref>
              <c:f>Sheet1!$A$2:$A$4</c:f>
              <c:strCache>
                <c:ptCount val="3"/>
                <c:pt idx="0">
                  <c:v>Q4 Projections</c:v>
                </c:pt>
                <c:pt idx="1">
                  <c:v>Q4 expenditure</c:v>
                </c:pt>
                <c:pt idx="2">
                  <c:v>Variance</c:v>
                </c:pt>
              </c:strCache>
            </c:strRef>
          </c:cat>
          <c:val>
            <c:numRef>
              <c:f>Sheet1!$B$2:$B$4</c:f>
              <c:numCache>
                <c:formatCode>#,##0_);[Red]\(#,##0\)</c:formatCode>
                <c:ptCount val="3"/>
                <c:pt idx="0">
                  <c:v>512837</c:v>
                </c:pt>
                <c:pt idx="1">
                  <c:v>508866.21975000005</c:v>
                </c:pt>
                <c:pt idx="2">
                  <c:v>3970.7802500000107</c:v>
                </c:pt>
              </c:numCache>
            </c:numRef>
          </c:val>
          <c:extLst xmlns:c16r2="http://schemas.microsoft.com/office/drawing/2015/06/chart">
            <c:ext xmlns:c16="http://schemas.microsoft.com/office/drawing/2014/chart" uri="{C3380CC4-5D6E-409C-BE32-E72D297353CC}">
              <c16:uniqueId val="{00000008-8ECF-4FFF-9FBC-1AF7E00ACECA}"/>
            </c:ext>
          </c:extLst>
        </c:ser>
        <c:dLbls/>
      </c:pie3DChart>
      <c:spPr>
        <a:noFill/>
        <a:ln>
          <a:noFill/>
        </a:ln>
        <a:effectLst/>
      </c:spPr>
    </c:plotArea>
    <c:legend>
      <c:legendPos val="b"/>
      <c:layout>
        <c:manualLayout>
          <c:xMode val="edge"/>
          <c:yMode val="edge"/>
          <c:x val="9.0369458667016761E-2"/>
          <c:y val="0.87929516205072922"/>
          <c:w val="0.76748774670692743"/>
          <c:h val="0.10196278445802164"/>
        </c:manualLayout>
      </c:layout>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lumMod val="95000"/>
      </a:schemeClr>
    </a:solidFill>
    <a:ln>
      <a:noFill/>
    </a:ln>
    <a:effectLst/>
  </c:spPr>
  <c:txPr>
    <a:bodyPr/>
    <a:lstStyle/>
    <a:p>
      <a:pPr>
        <a:defRPr sz="2000">
          <a:solidFill>
            <a:schemeClr val="tx1"/>
          </a:solidFill>
          <a:latin typeface="Arial" panose="020B0604020202020204" pitchFamily="34" charset="0"/>
          <a:cs typeface="Arial" panose="020B0604020202020204" pitchFamily="34" charset="0"/>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560" b="1" i="0" u="none" strike="noStrike" kern="1200" spc="100" baseline="0">
                <a:solidFill>
                  <a:schemeClr val="tx1"/>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r>
              <a:rPr lang="en-US"/>
              <a:t>R’000</a:t>
            </a:r>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Sheet1!$B$1</c:f>
              <c:strCache>
                <c:ptCount val="1"/>
                <c:pt idx="0">
                  <c:v>Projections</c:v>
                </c:pt>
              </c:strCache>
            </c:strRef>
          </c:tx>
          <c:spPr>
            <a:solidFill>
              <a:srgbClr val="00653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1.9444444444444445E-2"/>
                  <c:y val="-4.7297522083963334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35A-4646-9860-C4855A0C39A4}"/>
                </c:ext>
              </c:extLst>
            </c:dLbl>
            <c:dLbl>
              <c:idx val="1"/>
              <c:layout>
                <c:manualLayout>
                  <c:x val="-1.6666666666666722E-2"/>
                  <c:y val="8.8808519480480883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35A-4646-9860-C4855A0C39A4}"/>
                </c:ext>
              </c:extLst>
            </c:dLbl>
            <c:dLbl>
              <c:idx val="2"/>
              <c:layout>
                <c:manualLayout>
                  <c:x val="-1.6666666666666771E-2"/>
                  <c:y val="1.3852845568509237E-2"/>
                </c:manualLayout>
              </c:layout>
              <c:showVal val="1"/>
              <c:extLst xmlns:c16r2="http://schemas.microsoft.com/office/drawing/2015/06/chart">
                <c:ext xmlns:c15="http://schemas.microsoft.com/office/drawing/2012/chart" uri="{CE6537A1-D6FC-4f65-9D91-7224C49458BB}">
                  <c15:layout>
                    <c:manualLayout>
                      <c:w val="0.1239653324584427"/>
                      <c:h val="7.1018455614192413E-2"/>
                    </c:manualLayout>
                  </c15:layout>
                </c:ext>
                <c:ext xmlns:c16="http://schemas.microsoft.com/office/drawing/2014/chart" uri="{C3380CC4-5D6E-409C-BE32-E72D297353CC}">
                  <c16:uniqueId val="{00000000-DAD7-42B8-B543-9AB185AB3740}"/>
                </c:ext>
              </c:extLst>
            </c:dLbl>
            <c:dLbl>
              <c:idx val="3"/>
              <c:layout>
                <c:manualLayout>
                  <c:x val="-1.1111111111111216E-2"/>
                  <c:y val="-2.295801695759886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35A-4646-9860-C4855A0C39A4}"/>
                </c:ext>
              </c:extLst>
            </c:dLbl>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tx1"/>
                      </a:solidFill>
                    </a:ln>
                    <a:effectLst/>
                  </c:spPr>
                </c15:leaderLines>
              </c:ext>
            </c:extLst>
          </c:dLbls>
          <c:cat>
            <c:strRef>
              <c:f>Sheet1!$A$2:$A$6</c:f>
              <c:strCache>
                <c:ptCount val="4"/>
                <c:pt idx="0">
                  <c:v>Compensation of employees</c:v>
                </c:pt>
                <c:pt idx="1">
                  <c:v>Goods and services</c:v>
                </c:pt>
                <c:pt idx="2">
                  <c:v>Transfers and subsidies</c:v>
                </c:pt>
                <c:pt idx="3">
                  <c:v>Payments for capital assets</c:v>
                </c:pt>
              </c:strCache>
            </c:strRef>
          </c:cat>
          <c:val>
            <c:numRef>
              <c:f>Sheet1!$B$2:$B$6</c:f>
              <c:numCache>
                <c:formatCode>#,##0_ ;[Red]\-#,##0\ </c:formatCode>
                <c:ptCount val="4"/>
                <c:pt idx="0">
                  <c:v>44601</c:v>
                </c:pt>
                <c:pt idx="1">
                  <c:v>27362</c:v>
                </c:pt>
                <c:pt idx="2">
                  <c:v>438623</c:v>
                </c:pt>
                <c:pt idx="3">
                  <c:v>2251</c:v>
                </c:pt>
              </c:numCache>
            </c:numRef>
          </c:val>
          <c:shape val="cone"/>
          <c:extLst xmlns:c16r2="http://schemas.microsoft.com/office/drawing/2015/06/chart">
            <c:ext xmlns:c16="http://schemas.microsoft.com/office/drawing/2014/chart" uri="{C3380CC4-5D6E-409C-BE32-E72D297353CC}">
              <c16:uniqueId val="{00000000-135A-4646-9860-C4855A0C39A4}"/>
            </c:ext>
          </c:extLst>
        </c:ser>
        <c:ser>
          <c:idx val="1"/>
          <c:order val="1"/>
          <c:tx>
            <c:strRef>
              <c:f>Sheet1!$C$1</c:f>
              <c:strCache>
                <c:ptCount val="1"/>
                <c:pt idx="0">
                  <c:v>Expenditure</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9.7222222222222224E-3"/>
                  <c:y val="1.143179490796735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35A-4646-9860-C4855A0C39A4}"/>
                </c:ext>
              </c:extLst>
            </c:dLbl>
            <c:dLbl>
              <c:idx val="1"/>
              <c:layout>
                <c:manualLayout>
                  <c:x val="1.1111111111111115E-2"/>
                  <c:y val="-1.8068573317160154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35A-4646-9860-C4855A0C39A4}"/>
                </c:ext>
              </c:extLst>
            </c:dLbl>
            <c:dLbl>
              <c:idx val="2"/>
              <c:layout>
                <c:manualLayout>
                  <c:x val="4.1666666666666664E-2"/>
                  <c:y val="9.23516978077925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AD7-42B8-B543-9AB185AB3740}"/>
                </c:ext>
              </c:extLst>
            </c:dLbl>
            <c:dLbl>
              <c:idx val="3"/>
              <c:layout>
                <c:manualLayout>
                  <c:x val="-2.7777777777777796E-3"/>
                  <c:y val="-3.826336159599795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CB4-4A5D-9DF9-202028F44CFF}"/>
                </c:ext>
              </c:extLst>
            </c:dLbl>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tx1"/>
                      </a:solidFill>
                    </a:ln>
                    <a:effectLst/>
                  </c:spPr>
                </c15:leaderLines>
              </c:ext>
            </c:extLst>
          </c:dLbls>
          <c:cat>
            <c:strRef>
              <c:f>Sheet1!$A$2:$A$6</c:f>
              <c:strCache>
                <c:ptCount val="4"/>
                <c:pt idx="0">
                  <c:v>Compensation of employees</c:v>
                </c:pt>
                <c:pt idx="1">
                  <c:v>Goods and services</c:v>
                </c:pt>
                <c:pt idx="2">
                  <c:v>Transfers and subsidies</c:v>
                </c:pt>
                <c:pt idx="3">
                  <c:v>Payments for capital assets</c:v>
                </c:pt>
              </c:strCache>
            </c:strRef>
          </c:cat>
          <c:val>
            <c:numRef>
              <c:f>Sheet1!$C$2:$C$6</c:f>
              <c:numCache>
                <c:formatCode>#,##0_ ;[Red]\-#,##0\ </c:formatCode>
                <c:ptCount val="4"/>
                <c:pt idx="0">
                  <c:v>37149.629139999997</c:v>
                </c:pt>
                <c:pt idx="1">
                  <c:v>29471.121490000001</c:v>
                </c:pt>
                <c:pt idx="2">
                  <c:v>437332.42244000005</c:v>
                </c:pt>
                <c:pt idx="3">
                  <c:v>4913.0466800000004</c:v>
                </c:pt>
              </c:numCache>
            </c:numRef>
          </c:val>
          <c:shape val="cone"/>
          <c:extLst xmlns:c16r2="http://schemas.microsoft.com/office/drawing/2015/06/chart">
            <c:ext xmlns:c16="http://schemas.microsoft.com/office/drawing/2014/chart" uri="{C3380CC4-5D6E-409C-BE32-E72D297353CC}">
              <c16:uniqueId val="{00000001-135A-4646-9860-C4855A0C39A4}"/>
            </c:ext>
          </c:extLst>
        </c:ser>
        <c:ser>
          <c:idx val="2"/>
          <c:order val="2"/>
          <c:tx>
            <c:strRef>
              <c:f>Sheet1!$D$1</c:f>
              <c:strCache>
                <c:ptCount val="1"/>
                <c:pt idx="0">
                  <c:v>Variance</c:v>
                </c:pt>
              </c:strCache>
            </c:strRef>
          </c:tx>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3.0555555555555509E-2"/>
                  <c:y val="-1.4159896784252239E-2"/>
                </c:manualLayout>
              </c:layout>
              <c:showVal val="1"/>
              <c:extLst xmlns:c16r2="http://schemas.microsoft.com/office/drawing/2015/06/chart">
                <c:ext xmlns:c15="http://schemas.microsoft.com/office/drawing/2012/chart" uri="{CE6537A1-D6FC-4f65-9D91-7224C49458BB}">
                  <c15:layout>
                    <c:manualLayout>
                      <c:w val="7.918055555555556E-2"/>
                      <c:h val="4.7472044977458362E-2"/>
                    </c:manualLayout>
                  </c15:layout>
                </c:ext>
                <c:ext xmlns:c16="http://schemas.microsoft.com/office/drawing/2014/chart" uri="{C3380CC4-5D6E-409C-BE32-E72D297353CC}">
                  <c16:uniqueId val="{00000006-135A-4646-9860-C4855A0C39A4}"/>
                </c:ext>
              </c:extLst>
            </c:dLbl>
            <c:dLbl>
              <c:idx val="1"/>
              <c:layout>
                <c:manualLayout>
                  <c:x val="1.8055555555555505E-2"/>
                  <c:y val="-3.571247082293151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35A-4646-9860-C4855A0C39A4}"/>
                </c:ext>
              </c:extLst>
            </c:dLbl>
            <c:dLbl>
              <c:idx val="2"/>
              <c:layout>
                <c:manualLayout>
                  <c:x val="1.2500000000000001E-2"/>
                  <c:y val="-1.616154711636368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4E7-47D6-BA64-948D8C9F1DD2}"/>
                </c:ext>
              </c:extLst>
            </c:dLbl>
            <c:dLbl>
              <c:idx val="3"/>
              <c:layout>
                <c:manualLayout>
                  <c:x val="1.8055555555555557E-2"/>
                  <c:y val="-3.826336159599804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9EC-490F-9D28-6EE1E381FC5D}"/>
                </c:ext>
              </c:extLst>
            </c:dLbl>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tx1"/>
                      </a:solidFill>
                    </a:ln>
                    <a:effectLst/>
                  </c:spPr>
                </c15:leaderLines>
              </c:ext>
            </c:extLst>
          </c:dLbls>
          <c:cat>
            <c:strRef>
              <c:f>Sheet1!$A$2:$A$6</c:f>
              <c:strCache>
                <c:ptCount val="4"/>
                <c:pt idx="0">
                  <c:v>Compensation of employees</c:v>
                </c:pt>
                <c:pt idx="1">
                  <c:v>Goods and services</c:v>
                </c:pt>
                <c:pt idx="2">
                  <c:v>Transfers and subsidies</c:v>
                </c:pt>
                <c:pt idx="3">
                  <c:v>Payments for capital assets</c:v>
                </c:pt>
              </c:strCache>
            </c:strRef>
          </c:cat>
          <c:val>
            <c:numRef>
              <c:f>Sheet1!$D$2:$D$6</c:f>
              <c:numCache>
                <c:formatCode>#,##0_ ;[Red]\-#,##0\ </c:formatCode>
                <c:ptCount val="4"/>
                <c:pt idx="0">
                  <c:v>7451.3708600000027</c:v>
                </c:pt>
                <c:pt idx="1">
                  <c:v>-2109.1214900000014</c:v>
                </c:pt>
                <c:pt idx="2">
                  <c:v>1290.5775600000054</c:v>
                </c:pt>
                <c:pt idx="3">
                  <c:v>-2662.0466799999999</c:v>
                </c:pt>
              </c:numCache>
            </c:numRef>
          </c:val>
          <c:shape val="cone"/>
          <c:extLst xmlns:c16r2="http://schemas.microsoft.com/office/drawing/2015/06/chart">
            <c:ext xmlns:c16="http://schemas.microsoft.com/office/drawing/2014/chart" uri="{C3380CC4-5D6E-409C-BE32-E72D297353CC}">
              <c16:uniqueId val="{00000002-135A-4646-9860-C4855A0C39A4}"/>
            </c:ext>
          </c:extLst>
        </c:ser>
        <c:dLbls/>
        <c:shape val="box"/>
        <c:axId val="203330688"/>
        <c:axId val="203332224"/>
        <c:axId val="0"/>
      </c:bar3DChart>
      <c:catAx>
        <c:axId val="203330688"/>
        <c:scaling>
          <c:orientation val="minMax"/>
        </c:scaling>
        <c:axPos val="b"/>
        <c:numFmt formatCode="General" sourceLinked="1"/>
        <c:majorTickMark val="none"/>
        <c:tickLblPos val="nextTo"/>
        <c:spPr>
          <a:solidFill>
            <a:schemeClr val="bg1"/>
          </a:solidFill>
          <a:ln>
            <a:noFill/>
          </a:ln>
          <a:effectLst/>
        </c:spPr>
        <c:txPr>
          <a:bodyPr rot="-60000000" spcFirstLastPara="1" vertOverflow="ellipsis" vert="horz" wrap="square" anchor="ctr" anchorCtr="1"/>
          <a:lstStyle/>
          <a:p>
            <a:pPr>
              <a:defRPr sz="13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3332224"/>
        <c:crosses val="autoZero"/>
        <c:auto val="1"/>
        <c:lblAlgn val="ctr"/>
        <c:lblOffset val="100"/>
      </c:catAx>
      <c:valAx>
        <c:axId val="203332224"/>
        <c:scaling>
          <c:orientation val="minMax"/>
        </c:scaling>
        <c:axPos val="l"/>
        <c:majorGridlines>
          <c:spPr>
            <a:ln w="9525" cap="flat" cmpd="sng" algn="ctr">
              <a:solidFill>
                <a:schemeClr val="dk1">
                  <a:lumMod val="50000"/>
                  <a:lumOff val="50000"/>
                </a:schemeClr>
              </a:solidFill>
              <a:round/>
            </a:ln>
            <a:effectLst/>
          </c:spPr>
        </c:majorGridlines>
        <c:numFmt formatCode="#,##0_ ;[Red]\-#,##0\ " sourceLinked="1"/>
        <c:maj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333068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lumMod val="85000"/>
      </a:schemeClr>
    </a:solidFill>
    <a:ln>
      <a:noFill/>
    </a:ln>
    <a:effectLst/>
  </c:spPr>
  <c:txPr>
    <a:bodyPr/>
    <a:lstStyle/>
    <a:p>
      <a:pPr>
        <a:defRPr sz="1300" b="1">
          <a:solidFill>
            <a:schemeClr val="tx1"/>
          </a:solidFill>
          <a:latin typeface="Arial" panose="020B0604020202020204" pitchFamily="34" charset="0"/>
          <a:cs typeface="Arial" panose="020B0604020202020204"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Vacancy Rate</a:t>
            </a:r>
          </a:p>
        </c:rich>
      </c:tx>
      <c:spPr>
        <a:noFill/>
        <a:ln>
          <a:noFill/>
        </a:ln>
        <a:effectLst/>
      </c:spPr>
    </c:title>
    <c:plotArea>
      <c:layout/>
      <c:barChart>
        <c:barDir val="col"/>
        <c:grouping val="clustered"/>
        <c:ser>
          <c:idx val="0"/>
          <c:order val="0"/>
          <c:tx>
            <c:strRef>
              <c:f>VACANCY!$B$4</c:f>
              <c:strCache>
                <c:ptCount val="1"/>
                <c:pt idx="0">
                  <c:v>Target</c:v>
                </c:pt>
              </c:strCache>
            </c:strRef>
          </c:tx>
          <c:spP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ln>
              <a:noFill/>
            </a:ln>
            <a:effectLst/>
          </c:spPr>
          <c:cat>
            <c:strRef>
              <c:f>VACANCY!$C$3:$N$3</c:f>
              <c:strCache>
                <c:ptCount val="12"/>
                <c:pt idx="0">
                  <c:v>APR</c:v>
                </c:pt>
                <c:pt idx="1">
                  <c:v>MAY</c:v>
                </c:pt>
                <c:pt idx="2">
                  <c:v>JUN</c:v>
                </c:pt>
                <c:pt idx="3">
                  <c:v>JUL</c:v>
                </c:pt>
                <c:pt idx="4">
                  <c:v>AUG</c:v>
                </c:pt>
                <c:pt idx="5">
                  <c:v>SEPT</c:v>
                </c:pt>
                <c:pt idx="6">
                  <c:v>OCT</c:v>
                </c:pt>
                <c:pt idx="7">
                  <c:v>NOV</c:v>
                </c:pt>
                <c:pt idx="8">
                  <c:v>DEC</c:v>
                </c:pt>
                <c:pt idx="9">
                  <c:v>JAN</c:v>
                </c:pt>
                <c:pt idx="10">
                  <c:v>FEB</c:v>
                </c:pt>
                <c:pt idx="11">
                  <c:v>MAR</c:v>
                </c:pt>
              </c:strCache>
            </c:strRef>
          </c:cat>
          <c:val>
            <c:numRef>
              <c:f>VACANCY!$C$4:$N$4</c:f>
              <c:numCache>
                <c:formatCode>0.0%</c:formatCode>
                <c:ptCount val="12"/>
                <c:pt idx="0">
                  <c:v>0.1</c:v>
                </c:pt>
                <c:pt idx="1">
                  <c:v>0.1</c:v>
                </c:pt>
                <c:pt idx="2">
                  <c:v>0.1</c:v>
                </c:pt>
                <c:pt idx="3">
                  <c:v>0.1</c:v>
                </c:pt>
                <c:pt idx="4">
                  <c:v>0.1</c:v>
                </c:pt>
                <c:pt idx="5">
                  <c:v>0.1</c:v>
                </c:pt>
                <c:pt idx="6">
                  <c:v>0.1</c:v>
                </c:pt>
                <c:pt idx="7">
                  <c:v>0.1</c:v>
                </c:pt>
                <c:pt idx="8">
                  <c:v>0.1</c:v>
                </c:pt>
                <c:pt idx="9">
                  <c:v>0.1</c:v>
                </c:pt>
                <c:pt idx="10">
                  <c:v>0.1</c:v>
                </c:pt>
                <c:pt idx="11">
                  <c:v>0.1</c:v>
                </c:pt>
              </c:numCache>
            </c:numRef>
          </c:val>
          <c:extLst xmlns:c16r2="http://schemas.microsoft.com/office/drawing/2015/06/chart">
            <c:ext xmlns:c16="http://schemas.microsoft.com/office/drawing/2014/chart" uri="{C3380CC4-5D6E-409C-BE32-E72D297353CC}">
              <c16:uniqueId val="{00000000-46FC-44BB-A8A4-9B430994E2AB}"/>
            </c:ext>
          </c:extLst>
        </c:ser>
        <c:ser>
          <c:idx val="1"/>
          <c:order val="1"/>
          <c:tx>
            <c:strRef>
              <c:f>VACANCY!$B$5</c:f>
              <c:strCache>
                <c:ptCount val="1"/>
                <c:pt idx="0">
                  <c:v>2021/22</c:v>
                </c:pt>
              </c:strCache>
            </c:strRef>
          </c:tx>
          <c:spPr>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noFill/>
            </a:ln>
            <a:effectLst/>
          </c:spPr>
          <c:cat>
            <c:strRef>
              <c:f>VACANCY!$C$3:$N$3</c:f>
              <c:strCache>
                <c:ptCount val="12"/>
                <c:pt idx="0">
                  <c:v>APR</c:v>
                </c:pt>
                <c:pt idx="1">
                  <c:v>MAY</c:v>
                </c:pt>
                <c:pt idx="2">
                  <c:v>JUN</c:v>
                </c:pt>
                <c:pt idx="3">
                  <c:v>JUL</c:v>
                </c:pt>
                <c:pt idx="4">
                  <c:v>AUG</c:v>
                </c:pt>
                <c:pt idx="5">
                  <c:v>SEPT</c:v>
                </c:pt>
                <c:pt idx="6">
                  <c:v>OCT</c:v>
                </c:pt>
                <c:pt idx="7">
                  <c:v>NOV</c:v>
                </c:pt>
                <c:pt idx="8">
                  <c:v>DEC</c:v>
                </c:pt>
                <c:pt idx="9">
                  <c:v>JAN</c:v>
                </c:pt>
                <c:pt idx="10">
                  <c:v>FEB</c:v>
                </c:pt>
                <c:pt idx="11">
                  <c:v>MAR</c:v>
                </c:pt>
              </c:strCache>
            </c:strRef>
          </c:cat>
          <c:val>
            <c:numRef>
              <c:f>VACANCY!$C$5:$N$5</c:f>
              <c:numCache>
                <c:formatCode>0.0%</c:formatCode>
                <c:ptCount val="12"/>
                <c:pt idx="0">
                  <c:v>0.1057692307692308</c:v>
                </c:pt>
                <c:pt idx="1">
                  <c:v>0.12980769230769235</c:v>
                </c:pt>
                <c:pt idx="2">
                  <c:v>0.12019230769230768</c:v>
                </c:pt>
                <c:pt idx="3">
                  <c:v>0.125</c:v>
                </c:pt>
                <c:pt idx="4">
                  <c:v>0.12980769230769235</c:v>
                </c:pt>
                <c:pt idx="5">
                  <c:v>0.19230769230769235</c:v>
                </c:pt>
                <c:pt idx="6">
                  <c:v>0.13875598086124408</c:v>
                </c:pt>
                <c:pt idx="7">
                  <c:v>0.15789473684210531</c:v>
                </c:pt>
                <c:pt idx="8">
                  <c:v>0.15789473684210531</c:v>
                </c:pt>
                <c:pt idx="9">
                  <c:v>0.16190476190476188</c:v>
                </c:pt>
                <c:pt idx="10">
                  <c:v>0.16190476190476188</c:v>
                </c:pt>
                <c:pt idx="11">
                  <c:v>0.16190476190476188</c:v>
                </c:pt>
              </c:numCache>
            </c:numRef>
          </c:val>
          <c:extLst xmlns:c16r2="http://schemas.microsoft.com/office/drawing/2015/06/chart">
            <c:ext xmlns:c16="http://schemas.microsoft.com/office/drawing/2014/chart" uri="{C3380CC4-5D6E-409C-BE32-E72D297353CC}">
              <c16:uniqueId val="{00000001-46FC-44BB-A8A4-9B430994E2AB}"/>
            </c:ext>
          </c:extLst>
        </c:ser>
        <c:dLbls/>
        <c:gapWidth val="219"/>
        <c:overlap val="-27"/>
        <c:axId val="206288768"/>
        <c:axId val="206290304"/>
      </c:barChart>
      <c:lineChart>
        <c:grouping val="standard"/>
        <c:ser>
          <c:idx val="2"/>
          <c:order val="2"/>
          <c:tx>
            <c:strRef>
              <c:f>VACANCY!$B$6</c:f>
              <c:strCache>
                <c:ptCount val="1"/>
                <c:pt idx="0">
                  <c:v>2022/23</c:v>
                </c:pt>
              </c:strCache>
            </c:strRef>
          </c:tx>
          <c:spPr>
            <a:ln w="28575" cap="rnd">
              <a:solidFill>
                <a:srgbClr val="FF0000"/>
              </a:solidFill>
              <a:round/>
            </a:ln>
            <a:effectLst/>
          </c:spPr>
          <c:marker>
            <c:symbol val="none"/>
          </c:marker>
          <c:cat>
            <c:strRef>
              <c:f>VACANCY!$C$3:$N$3</c:f>
              <c:strCache>
                <c:ptCount val="12"/>
                <c:pt idx="0">
                  <c:v>APR</c:v>
                </c:pt>
                <c:pt idx="1">
                  <c:v>MAY</c:v>
                </c:pt>
                <c:pt idx="2">
                  <c:v>JUN</c:v>
                </c:pt>
                <c:pt idx="3">
                  <c:v>JUL</c:v>
                </c:pt>
                <c:pt idx="4">
                  <c:v>AUG</c:v>
                </c:pt>
                <c:pt idx="5">
                  <c:v>SEPT</c:v>
                </c:pt>
                <c:pt idx="6">
                  <c:v>OCT</c:v>
                </c:pt>
                <c:pt idx="7">
                  <c:v>NOV</c:v>
                </c:pt>
                <c:pt idx="8">
                  <c:v>DEC</c:v>
                </c:pt>
                <c:pt idx="9">
                  <c:v>JAN</c:v>
                </c:pt>
                <c:pt idx="10">
                  <c:v>FEB</c:v>
                </c:pt>
                <c:pt idx="11">
                  <c:v>MAR</c:v>
                </c:pt>
              </c:strCache>
            </c:strRef>
          </c:cat>
          <c:val>
            <c:numRef>
              <c:f>VACANCY!$C$6:$N$6</c:f>
              <c:numCache>
                <c:formatCode>0.0%</c:formatCode>
                <c:ptCount val="12"/>
                <c:pt idx="0">
                  <c:v>0.16190476190476188</c:v>
                </c:pt>
                <c:pt idx="1">
                  <c:v>0.16190476190476188</c:v>
                </c:pt>
                <c:pt idx="2">
                  <c:v>0.16190476190476188</c:v>
                </c:pt>
                <c:pt idx="3">
                  <c:v>0.15714285714285717</c:v>
                </c:pt>
                <c:pt idx="4">
                  <c:v>0.14761904761904765</c:v>
                </c:pt>
                <c:pt idx="5">
                  <c:v>0.15566037735849059</c:v>
                </c:pt>
                <c:pt idx="6">
                  <c:v>0.15094339622641514</c:v>
                </c:pt>
                <c:pt idx="7">
                  <c:v>0.14622641509433967</c:v>
                </c:pt>
                <c:pt idx="8">
                  <c:v>0.14622641509433967</c:v>
                </c:pt>
                <c:pt idx="9">
                  <c:v>0.12796208530805686</c:v>
                </c:pt>
                <c:pt idx="10">
                  <c:v>0.1142857142857143</c:v>
                </c:pt>
                <c:pt idx="11">
                  <c:v>0.1</c:v>
                </c:pt>
              </c:numCache>
            </c:numRef>
          </c:val>
          <c:extLst xmlns:c16r2="http://schemas.microsoft.com/office/drawing/2015/06/chart">
            <c:ext xmlns:c16="http://schemas.microsoft.com/office/drawing/2014/chart" uri="{C3380CC4-5D6E-409C-BE32-E72D297353CC}">
              <c16:uniqueId val="{00000002-46FC-44BB-A8A4-9B430994E2AB}"/>
            </c:ext>
          </c:extLst>
        </c:ser>
        <c:dLbls/>
        <c:marker val="1"/>
        <c:axId val="206288768"/>
        <c:axId val="206290304"/>
      </c:lineChart>
      <c:catAx>
        <c:axId val="2062887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290304"/>
        <c:crosses val="autoZero"/>
        <c:auto val="1"/>
        <c:lblAlgn val="ctr"/>
        <c:lblOffset val="100"/>
      </c:catAx>
      <c:valAx>
        <c:axId val="206290304"/>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28876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Women in SMS</a:t>
            </a:r>
          </a:p>
        </c:rich>
      </c:tx>
      <c:spPr>
        <a:noFill/>
        <a:ln>
          <a:noFill/>
        </a:ln>
        <a:effectLst/>
      </c:spPr>
    </c:title>
    <c:plotArea>
      <c:layout/>
      <c:barChart>
        <c:barDir val="col"/>
        <c:grouping val="clustered"/>
        <c:ser>
          <c:idx val="0"/>
          <c:order val="0"/>
          <c:tx>
            <c:strRef>
              <c:f>'WOMEN IN SMS'!$B$4</c:f>
              <c:strCache>
                <c:ptCount val="1"/>
                <c:pt idx="0">
                  <c:v>Target </c:v>
                </c:pt>
              </c:strCache>
            </c:strRef>
          </c:tx>
          <c:spP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ln>
              <a:noFill/>
            </a:ln>
            <a:effectLst/>
          </c:spPr>
          <c:cat>
            <c:strRef>
              <c:f>'WOMEN IN SMS'!$C$3:$N$3</c:f>
              <c:strCache>
                <c:ptCount val="12"/>
                <c:pt idx="0">
                  <c:v>APR</c:v>
                </c:pt>
                <c:pt idx="1">
                  <c:v>MAY</c:v>
                </c:pt>
                <c:pt idx="2">
                  <c:v>JUN</c:v>
                </c:pt>
                <c:pt idx="3">
                  <c:v>JUL</c:v>
                </c:pt>
                <c:pt idx="4">
                  <c:v>AUG</c:v>
                </c:pt>
                <c:pt idx="5">
                  <c:v>SEPT</c:v>
                </c:pt>
                <c:pt idx="6">
                  <c:v>OCT</c:v>
                </c:pt>
                <c:pt idx="7">
                  <c:v>NOV</c:v>
                </c:pt>
                <c:pt idx="8">
                  <c:v>DEC</c:v>
                </c:pt>
                <c:pt idx="9">
                  <c:v>JAN</c:v>
                </c:pt>
                <c:pt idx="10">
                  <c:v>FEB</c:v>
                </c:pt>
                <c:pt idx="11">
                  <c:v>MAR</c:v>
                </c:pt>
              </c:strCache>
            </c:strRef>
          </c:cat>
          <c:val>
            <c:numRef>
              <c:f>'WOMEN IN SMS'!$C$4:$N$4</c:f>
              <c:numCache>
                <c:formatCode>0.0%</c:formatCode>
                <c:ptCount val="12"/>
                <c:pt idx="0">
                  <c:v>0.5</c:v>
                </c:pt>
                <c:pt idx="1">
                  <c:v>0.5</c:v>
                </c:pt>
                <c:pt idx="2">
                  <c:v>0.5</c:v>
                </c:pt>
                <c:pt idx="3">
                  <c:v>0.5</c:v>
                </c:pt>
                <c:pt idx="4">
                  <c:v>0.5</c:v>
                </c:pt>
                <c:pt idx="5">
                  <c:v>0.5</c:v>
                </c:pt>
                <c:pt idx="6">
                  <c:v>0.5</c:v>
                </c:pt>
                <c:pt idx="7">
                  <c:v>0.5</c:v>
                </c:pt>
                <c:pt idx="8">
                  <c:v>0.5</c:v>
                </c:pt>
                <c:pt idx="9">
                  <c:v>0.5</c:v>
                </c:pt>
                <c:pt idx="10">
                  <c:v>0.5</c:v>
                </c:pt>
                <c:pt idx="11">
                  <c:v>0.5</c:v>
                </c:pt>
              </c:numCache>
            </c:numRef>
          </c:val>
          <c:extLst xmlns:c16r2="http://schemas.microsoft.com/office/drawing/2015/06/chart">
            <c:ext xmlns:c16="http://schemas.microsoft.com/office/drawing/2014/chart" uri="{C3380CC4-5D6E-409C-BE32-E72D297353CC}">
              <c16:uniqueId val="{00000000-900F-4A38-9928-F70524B7EB45}"/>
            </c:ext>
          </c:extLst>
        </c:ser>
        <c:ser>
          <c:idx val="1"/>
          <c:order val="1"/>
          <c:tx>
            <c:strRef>
              <c:f>'WOMEN IN SMS'!$B$5</c:f>
              <c:strCache>
                <c:ptCount val="1"/>
                <c:pt idx="0">
                  <c:v>2021/22</c:v>
                </c:pt>
              </c:strCache>
            </c:strRef>
          </c:tx>
          <c:spPr>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a:noFill/>
            </a:ln>
            <a:effectLst/>
          </c:spPr>
          <c:cat>
            <c:strRef>
              <c:f>'WOMEN IN SMS'!$C$3:$N$3</c:f>
              <c:strCache>
                <c:ptCount val="12"/>
                <c:pt idx="0">
                  <c:v>APR</c:v>
                </c:pt>
                <c:pt idx="1">
                  <c:v>MAY</c:v>
                </c:pt>
                <c:pt idx="2">
                  <c:v>JUN</c:v>
                </c:pt>
                <c:pt idx="3">
                  <c:v>JUL</c:v>
                </c:pt>
                <c:pt idx="4">
                  <c:v>AUG</c:v>
                </c:pt>
                <c:pt idx="5">
                  <c:v>SEPT</c:v>
                </c:pt>
                <c:pt idx="6">
                  <c:v>OCT</c:v>
                </c:pt>
                <c:pt idx="7">
                  <c:v>NOV</c:v>
                </c:pt>
                <c:pt idx="8">
                  <c:v>DEC</c:v>
                </c:pt>
                <c:pt idx="9">
                  <c:v>JAN</c:v>
                </c:pt>
                <c:pt idx="10">
                  <c:v>FEB</c:v>
                </c:pt>
                <c:pt idx="11">
                  <c:v>MAR</c:v>
                </c:pt>
              </c:strCache>
            </c:strRef>
          </c:cat>
          <c:val>
            <c:numRef>
              <c:f>'WOMEN IN SMS'!$C$5:$N$5</c:f>
              <c:numCache>
                <c:formatCode>0.0%</c:formatCode>
                <c:ptCount val="12"/>
                <c:pt idx="0">
                  <c:v>0.57142857142857162</c:v>
                </c:pt>
                <c:pt idx="1">
                  <c:v>0.57142857142857162</c:v>
                </c:pt>
                <c:pt idx="2">
                  <c:v>0.57142857142857162</c:v>
                </c:pt>
                <c:pt idx="3">
                  <c:v>0.57142857142857162</c:v>
                </c:pt>
                <c:pt idx="4">
                  <c:v>0.57142857142857162</c:v>
                </c:pt>
                <c:pt idx="5">
                  <c:v>0.5625</c:v>
                </c:pt>
                <c:pt idx="6">
                  <c:v>0.52777777777777779</c:v>
                </c:pt>
                <c:pt idx="7">
                  <c:v>0.5</c:v>
                </c:pt>
                <c:pt idx="8">
                  <c:v>0.5</c:v>
                </c:pt>
                <c:pt idx="9">
                  <c:v>0.5</c:v>
                </c:pt>
                <c:pt idx="10">
                  <c:v>0.47058823529411775</c:v>
                </c:pt>
                <c:pt idx="11">
                  <c:v>0.47058823529411775</c:v>
                </c:pt>
              </c:numCache>
            </c:numRef>
          </c:val>
          <c:extLst xmlns:c16r2="http://schemas.microsoft.com/office/drawing/2015/06/chart">
            <c:ext xmlns:c16="http://schemas.microsoft.com/office/drawing/2014/chart" uri="{C3380CC4-5D6E-409C-BE32-E72D297353CC}">
              <c16:uniqueId val="{00000001-900F-4A38-9928-F70524B7EB45}"/>
            </c:ext>
          </c:extLst>
        </c:ser>
        <c:dLbls/>
        <c:gapWidth val="219"/>
        <c:overlap val="-27"/>
        <c:axId val="203624448"/>
        <c:axId val="203625984"/>
      </c:barChart>
      <c:lineChart>
        <c:grouping val="standard"/>
        <c:ser>
          <c:idx val="2"/>
          <c:order val="2"/>
          <c:tx>
            <c:strRef>
              <c:f>'WOMEN IN SMS'!$B$6</c:f>
              <c:strCache>
                <c:ptCount val="1"/>
                <c:pt idx="0">
                  <c:v>2022/23</c:v>
                </c:pt>
              </c:strCache>
            </c:strRef>
          </c:tx>
          <c:spPr>
            <a:ln w="28575" cap="rnd">
              <a:solidFill>
                <a:srgbClr val="FF0000"/>
              </a:solidFill>
              <a:round/>
            </a:ln>
            <a:effectLst/>
          </c:spPr>
          <c:marker>
            <c:symbol val="none"/>
          </c:marker>
          <c:cat>
            <c:strRef>
              <c:f>'WOMEN IN SMS'!$C$3:$N$3</c:f>
              <c:strCache>
                <c:ptCount val="12"/>
                <c:pt idx="0">
                  <c:v>APR</c:v>
                </c:pt>
                <c:pt idx="1">
                  <c:v>MAY</c:v>
                </c:pt>
                <c:pt idx="2">
                  <c:v>JUN</c:v>
                </c:pt>
                <c:pt idx="3">
                  <c:v>JUL</c:v>
                </c:pt>
                <c:pt idx="4">
                  <c:v>AUG</c:v>
                </c:pt>
                <c:pt idx="5">
                  <c:v>SEPT</c:v>
                </c:pt>
                <c:pt idx="6">
                  <c:v>OCT</c:v>
                </c:pt>
                <c:pt idx="7">
                  <c:v>NOV</c:v>
                </c:pt>
                <c:pt idx="8">
                  <c:v>DEC</c:v>
                </c:pt>
                <c:pt idx="9">
                  <c:v>JAN</c:v>
                </c:pt>
                <c:pt idx="10">
                  <c:v>FEB</c:v>
                </c:pt>
                <c:pt idx="11">
                  <c:v>MAR</c:v>
                </c:pt>
              </c:strCache>
            </c:strRef>
          </c:cat>
          <c:val>
            <c:numRef>
              <c:f>'WOMEN IN SMS'!$C$6:$N$6</c:f>
              <c:numCache>
                <c:formatCode>0.0%</c:formatCode>
                <c:ptCount val="12"/>
                <c:pt idx="0">
                  <c:v>0.47058823529411775</c:v>
                </c:pt>
                <c:pt idx="1">
                  <c:v>0.47058823529411775</c:v>
                </c:pt>
                <c:pt idx="2">
                  <c:v>0.47058823529411775</c:v>
                </c:pt>
                <c:pt idx="3">
                  <c:v>0.48571428571428582</c:v>
                </c:pt>
                <c:pt idx="4">
                  <c:v>0.48571428571428582</c:v>
                </c:pt>
                <c:pt idx="5">
                  <c:v>0.5</c:v>
                </c:pt>
                <c:pt idx="6">
                  <c:v>0.51515151515151514</c:v>
                </c:pt>
                <c:pt idx="7">
                  <c:v>0.48484848484848492</c:v>
                </c:pt>
                <c:pt idx="8">
                  <c:v>0.48484848484848492</c:v>
                </c:pt>
                <c:pt idx="9">
                  <c:v>0.48484848484848492</c:v>
                </c:pt>
                <c:pt idx="10">
                  <c:v>0.51515151515151514</c:v>
                </c:pt>
                <c:pt idx="11">
                  <c:v>0.51515151515151514</c:v>
                </c:pt>
              </c:numCache>
            </c:numRef>
          </c:val>
          <c:extLst xmlns:c16r2="http://schemas.microsoft.com/office/drawing/2015/06/chart">
            <c:ext xmlns:c16="http://schemas.microsoft.com/office/drawing/2014/chart" uri="{C3380CC4-5D6E-409C-BE32-E72D297353CC}">
              <c16:uniqueId val="{00000002-900F-4A38-9928-F70524B7EB45}"/>
            </c:ext>
          </c:extLst>
        </c:ser>
        <c:dLbls/>
        <c:marker val="1"/>
        <c:axId val="203624448"/>
        <c:axId val="203625984"/>
      </c:lineChart>
      <c:catAx>
        <c:axId val="2036244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625984"/>
        <c:crosses val="autoZero"/>
        <c:auto val="1"/>
        <c:lblAlgn val="ctr"/>
        <c:lblOffset val="100"/>
      </c:catAx>
      <c:valAx>
        <c:axId val="203625984"/>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62444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Persons with Disability</a:t>
            </a:r>
          </a:p>
        </c:rich>
      </c:tx>
      <c:spPr>
        <a:noFill/>
        <a:ln>
          <a:noFill/>
        </a:ln>
        <a:effectLst/>
      </c:spPr>
    </c:title>
    <c:plotArea>
      <c:layout/>
      <c:barChart>
        <c:barDir val="col"/>
        <c:grouping val="clustered"/>
        <c:ser>
          <c:idx val="0"/>
          <c:order val="0"/>
          <c:tx>
            <c:strRef>
              <c:f>PWD!$B$4</c:f>
              <c:strCache>
                <c:ptCount val="1"/>
                <c:pt idx="0">
                  <c:v>Target</c:v>
                </c:pt>
              </c:strCache>
            </c:strRef>
          </c:tx>
          <c:spPr>
            <a:solidFill>
              <a:schemeClr val="bg2">
                <a:lumMod val="75000"/>
              </a:schemeClr>
            </a:solidFill>
            <a:ln>
              <a:noFill/>
            </a:ln>
            <a:effectLst/>
          </c:spPr>
          <c:cat>
            <c:strRef>
              <c:f>PWD!$C$3:$N$3</c:f>
              <c:strCache>
                <c:ptCount val="12"/>
                <c:pt idx="0">
                  <c:v>APR</c:v>
                </c:pt>
                <c:pt idx="1">
                  <c:v>MAY</c:v>
                </c:pt>
                <c:pt idx="2">
                  <c:v>JUN</c:v>
                </c:pt>
                <c:pt idx="3">
                  <c:v>JUL</c:v>
                </c:pt>
                <c:pt idx="4">
                  <c:v>AUG</c:v>
                </c:pt>
                <c:pt idx="5">
                  <c:v>SEPT</c:v>
                </c:pt>
                <c:pt idx="6">
                  <c:v>OCT</c:v>
                </c:pt>
                <c:pt idx="7">
                  <c:v>NOV</c:v>
                </c:pt>
                <c:pt idx="8">
                  <c:v>DEC</c:v>
                </c:pt>
                <c:pt idx="9">
                  <c:v>JAN</c:v>
                </c:pt>
                <c:pt idx="10">
                  <c:v>FEB</c:v>
                </c:pt>
                <c:pt idx="11">
                  <c:v>MAR</c:v>
                </c:pt>
              </c:strCache>
            </c:strRef>
          </c:cat>
          <c:val>
            <c:numRef>
              <c:f>PWD!$C$4:$N$4</c:f>
              <c:numCache>
                <c:formatCode>0.0%</c:formatCode>
                <c:ptCount val="12"/>
                <c:pt idx="0">
                  <c:v>3.3000000000000002E-2</c:v>
                </c:pt>
                <c:pt idx="1">
                  <c:v>3.3000000000000002E-2</c:v>
                </c:pt>
                <c:pt idx="2">
                  <c:v>3.3000000000000002E-2</c:v>
                </c:pt>
                <c:pt idx="3">
                  <c:v>3.3000000000000002E-2</c:v>
                </c:pt>
                <c:pt idx="4">
                  <c:v>3.3000000000000002E-2</c:v>
                </c:pt>
                <c:pt idx="5">
                  <c:v>3.4000000000000002E-2</c:v>
                </c:pt>
                <c:pt idx="6">
                  <c:v>3.4000000000000002E-2</c:v>
                </c:pt>
                <c:pt idx="7">
                  <c:v>3.4000000000000002E-2</c:v>
                </c:pt>
                <c:pt idx="8">
                  <c:v>4.0000000000000008E-2</c:v>
                </c:pt>
                <c:pt idx="9">
                  <c:v>4.0000000000000008E-2</c:v>
                </c:pt>
                <c:pt idx="10">
                  <c:v>4.0000000000000008E-2</c:v>
                </c:pt>
                <c:pt idx="11">
                  <c:v>4.200000000000001E-2</c:v>
                </c:pt>
              </c:numCache>
            </c:numRef>
          </c:val>
          <c:extLst xmlns:c16r2="http://schemas.microsoft.com/office/drawing/2015/06/chart">
            <c:ext xmlns:c16="http://schemas.microsoft.com/office/drawing/2014/chart" uri="{C3380CC4-5D6E-409C-BE32-E72D297353CC}">
              <c16:uniqueId val="{00000000-AD58-46D9-B15A-0FC06F4D49CD}"/>
            </c:ext>
          </c:extLst>
        </c:ser>
        <c:ser>
          <c:idx val="1"/>
          <c:order val="1"/>
          <c:tx>
            <c:strRef>
              <c:f>PWD!$B$5</c:f>
              <c:strCache>
                <c:ptCount val="1"/>
                <c:pt idx="0">
                  <c:v>2021/22</c:v>
                </c:pt>
              </c:strCache>
            </c:strRef>
          </c:tx>
          <c:spPr>
            <a:solidFill>
              <a:schemeClr val="accent4">
                <a:lumMod val="75000"/>
              </a:schemeClr>
            </a:solidFill>
            <a:ln>
              <a:noFill/>
            </a:ln>
            <a:effectLst/>
          </c:spPr>
          <c:cat>
            <c:strRef>
              <c:f>PWD!$C$3:$N$3</c:f>
              <c:strCache>
                <c:ptCount val="12"/>
                <c:pt idx="0">
                  <c:v>APR</c:v>
                </c:pt>
                <c:pt idx="1">
                  <c:v>MAY</c:v>
                </c:pt>
                <c:pt idx="2">
                  <c:v>JUN</c:v>
                </c:pt>
                <c:pt idx="3">
                  <c:v>JUL</c:v>
                </c:pt>
                <c:pt idx="4">
                  <c:v>AUG</c:v>
                </c:pt>
                <c:pt idx="5">
                  <c:v>SEPT</c:v>
                </c:pt>
                <c:pt idx="6">
                  <c:v>OCT</c:v>
                </c:pt>
                <c:pt idx="7">
                  <c:v>NOV</c:v>
                </c:pt>
                <c:pt idx="8">
                  <c:v>DEC</c:v>
                </c:pt>
                <c:pt idx="9">
                  <c:v>JAN</c:v>
                </c:pt>
                <c:pt idx="10">
                  <c:v>FEB</c:v>
                </c:pt>
                <c:pt idx="11">
                  <c:v>MAR</c:v>
                </c:pt>
              </c:strCache>
            </c:strRef>
          </c:cat>
          <c:val>
            <c:numRef>
              <c:f>PWD!$C$5:$N$5</c:f>
              <c:numCache>
                <c:formatCode>0.0%</c:formatCode>
                <c:ptCount val="12"/>
                <c:pt idx="0">
                  <c:v>3.2558139534883727E-2</c:v>
                </c:pt>
                <c:pt idx="1">
                  <c:v>3.3653846153846152E-2</c:v>
                </c:pt>
                <c:pt idx="2">
                  <c:v>3.333333333333334E-2</c:v>
                </c:pt>
                <c:pt idx="3">
                  <c:v>3.4482758620689655E-2</c:v>
                </c:pt>
                <c:pt idx="4">
                  <c:v>3.6458333333333336E-2</c:v>
                </c:pt>
                <c:pt idx="5">
                  <c:v>3.4285714285714294E-2</c:v>
                </c:pt>
                <c:pt idx="6">
                  <c:v>3.7234042553191495E-2</c:v>
                </c:pt>
                <c:pt idx="7">
                  <c:v>3.8251366120218587E-2</c:v>
                </c:pt>
                <c:pt idx="8">
                  <c:v>3.8674033149171276E-2</c:v>
                </c:pt>
                <c:pt idx="9">
                  <c:v>3.8674033149171276E-2</c:v>
                </c:pt>
                <c:pt idx="10">
                  <c:v>3.888888888888889E-2</c:v>
                </c:pt>
                <c:pt idx="11">
                  <c:v>3.8461538461538464E-2</c:v>
                </c:pt>
              </c:numCache>
            </c:numRef>
          </c:val>
          <c:extLst xmlns:c16r2="http://schemas.microsoft.com/office/drawing/2015/06/chart">
            <c:ext xmlns:c16="http://schemas.microsoft.com/office/drawing/2014/chart" uri="{C3380CC4-5D6E-409C-BE32-E72D297353CC}">
              <c16:uniqueId val="{00000001-AD58-46D9-B15A-0FC06F4D49CD}"/>
            </c:ext>
          </c:extLst>
        </c:ser>
        <c:dLbls/>
        <c:gapWidth val="219"/>
        <c:overlap val="-27"/>
        <c:axId val="206824960"/>
        <c:axId val="206826496"/>
      </c:barChart>
      <c:lineChart>
        <c:grouping val="standard"/>
        <c:ser>
          <c:idx val="2"/>
          <c:order val="2"/>
          <c:tx>
            <c:strRef>
              <c:f>PWD!$B$6</c:f>
              <c:strCache>
                <c:ptCount val="1"/>
                <c:pt idx="0">
                  <c:v>2022/23</c:v>
                </c:pt>
              </c:strCache>
            </c:strRef>
          </c:tx>
          <c:spPr>
            <a:ln w="28575" cap="rnd">
              <a:solidFill>
                <a:schemeClr val="accent6">
                  <a:lumMod val="75000"/>
                </a:schemeClr>
              </a:solidFill>
              <a:round/>
            </a:ln>
            <a:effectLst/>
          </c:spPr>
          <c:marker>
            <c:symbol val="none"/>
          </c:marker>
          <c:cat>
            <c:strRef>
              <c:f>PWD!$C$3:$N$3</c:f>
              <c:strCache>
                <c:ptCount val="12"/>
                <c:pt idx="0">
                  <c:v>APR</c:v>
                </c:pt>
                <c:pt idx="1">
                  <c:v>MAY</c:v>
                </c:pt>
                <c:pt idx="2">
                  <c:v>JUN</c:v>
                </c:pt>
                <c:pt idx="3">
                  <c:v>JUL</c:v>
                </c:pt>
                <c:pt idx="4">
                  <c:v>AUG</c:v>
                </c:pt>
                <c:pt idx="5">
                  <c:v>SEPT</c:v>
                </c:pt>
                <c:pt idx="6">
                  <c:v>OCT</c:v>
                </c:pt>
                <c:pt idx="7">
                  <c:v>NOV</c:v>
                </c:pt>
                <c:pt idx="8">
                  <c:v>DEC</c:v>
                </c:pt>
                <c:pt idx="9">
                  <c:v>JAN</c:v>
                </c:pt>
                <c:pt idx="10">
                  <c:v>FEB</c:v>
                </c:pt>
                <c:pt idx="11">
                  <c:v>MAR</c:v>
                </c:pt>
              </c:strCache>
            </c:strRef>
          </c:cat>
          <c:val>
            <c:numRef>
              <c:f>PWD!$C$6:$N$6</c:f>
              <c:numCache>
                <c:formatCode>0.0%</c:formatCode>
                <c:ptCount val="12"/>
                <c:pt idx="0">
                  <c:v>3.8461538461538464E-2</c:v>
                </c:pt>
                <c:pt idx="1">
                  <c:v>3.8251366120218587E-2</c:v>
                </c:pt>
                <c:pt idx="2">
                  <c:v>3.8251366120218587E-2</c:v>
                </c:pt>
                <c:pt idx="3">
                  <c:v>3.7634408602150546E-2</c:v>
                </c:pt>
                <c:pt idx="4">
                  <c:v>3.7037037037037042E-2</c:v>
                </c:pt>
                <c:pt idx="5">
                  <c:v>3.7037037037037042E-2</c:v>
                </c:pt>
                <c:pt idx="6">
                  <c:v>3.7037037037037042E-2</c:v>
                </c:pt>
                <c:pt idx="7">
                  <c:v>3.6649214659685868E-2</c:v>
                </c:pt>
                <c:pt idx="8">
                  <c:v>3.6269430051813475E-2</c:v>
                </c:pt>
                <c:pt idx="9">
                  <c:v>3.553299492385787E-2</c:v>
                </c:pt>
                <c:pt idx="10">
                  <c:v>3.3816425120772944E-2</c:v>
                </c:pt>
                <c:pt idx="11">
                  <c:v>3.3492822966507185E-2</c:v>
                </c:pt>
              </c:numCache>
            </c:numRef>
          </c:val>
          <c:extLst xmlns:c16r2="http://schemas.microsoft.com/office/drawing/2015/06/chart">
            <c:ext xmlns:c16="http://schemas.microsoft.com/office/drawing/2014/chart" uri="{C3380CC4-5D6E-409C-BE32-E72D297353CC}">
              <c16:uniqueId val="{00000002-AD58-46D9-B15A-0FC06F4D49CD}"/>
            </c:ext>
          </c:extLst>
        </c:ser>
        <c:dLbls/>
        <c:marker val="1"/>
        <c:axId val="206824960"/>
        <c:axId val="206826496"/>
      </c:lineChart>
      <c:catAx>
        <c:axId val="2068249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826496"/>
        <c:crosses val="autoZero"/>
        <c:auto val="1"/>
        <c:lblAlgn val="ctr"/>
        <c:lblOffset val="100"/>
      </c:catAx>
      <c:valAx>
        <c:axId val="206826496"/>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82496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0.3418</cdr:x>
      <cdr:y>0.00646</cdr:y>
    </cdr:from>
    <cdr:to>
      <cdr:x>0.60857</cdr:x>
      <cdr:y>0.08032</cdr:y>
    </cdr:to>
    <cdr:sp macro="" textlink="">
      <cdr:nvSpPr>
        <cdr:cNvPr id="2" name="TextBox 1">
          <a:extLst xmlns:a="http://schemas.openxmlformats.org/drawingml/2006/main">
            <a:ext uri="{FF2B5EF4-FFF2-40B4-BE49-F238E27FC236}">
              <a16:creationId xmlns:a16="http://schemas.microsoft.com/office/drawing/2014/main" xmlns="" id="{B93240AF-C587-D424-1328-D48367788781}"/>
            </a:ext>
          </a:extLst>
        </cdr:cNvPr>
        <cdr:cNvSpPr txBox="1"/>
      </cdr:nvSpPr>
      <cdr:spPr>
        <a:xfrm xmlns:a="http://schemas.openxmlformats.org/drawingml/2006/main">
          <a:off x="3124200" y="35312"/>
          <a:ext cx="2438400" cy="403888"/>
        </a:xfrm>
        <a:prstGeom xmlns:a="http://schemas.openxmlformats.org/drawingml/2006/main" prst="rect">
          <a:avLst/>
        </a:prstGeom>
        <a:solidFill xmlns:a="http://schemas.openxmlformats.org/drawingml/2006/main">
          <a:srgbClr val="006600"/>
        </a:solidFill>
      </cdr:spPr>
      <cdr:txBody>
        <a:bodyPr xmlns:a="http://schemas.openxmlformats.org/drawingml/2006/main" vertOverflow="clip" wrap="square" rtlCol="0"/>
        <a:lstStyle xmlns:a="http://schemas.openxmlformats.org/drawingml/2006/main"/>
        <a:p xmlns:a="http://schemas.openxmlformats.org/drawingml/2006/main">
          <a:pPr algn="ctr"/>
          <a:r>
            <a:rPr lang="en-ZA" sz="2400" b="1" dirty="0">
              <a:solidFill>
                <a:schemeClr val="bg1"/>
              </a:solidFill>
              <a:latin typeface="Arial" panose="020B0604020202020204" pitchFamily="34" charset="0"/>
              <a:cs typeface="Arial" panose="020B0604020202020204" pitchFamily="34" charset="0"/>
            </a:rPr>
            <a:t>R’000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90BC-2E2D-42AF-B1CC-E8639963F573}" type="datetimeFigureOut">
              <a:rPr lang="en-ZA" smtClean="0"/>
              <a:pPr/>
              <a:t>2023/06/01</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3620E-113A-41EF-90B3-32956DD33426}" type="slidenum">
              <a:rPr lang="en-ZA" smtClean="0"/>
              <a:pPr/>
              <a:t>‹#›</a:t>
            </a:fld>
            <a:endParaRPr lang="en-ZA"/>
          </a:p>
        </p:txBody>
      </p:sp>
    </p:spTree>
    <p:extLst>
      <p:ext uri="{BB962C8B-B14F-4D97-AF65-F5344CB8AC3E}">
        <p14:creationId xmlns:p14="http://schemas.microsoft.com/office/powerpoint/2010/main" xmlns="" val="128639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B3620E-113A-41EF-90B3-32956DD33426}" type="slidenum">
              <a:rPr lang="en-ZA" smtClean="0"/>
              <a:pPr/>
              <a:t>2</a:t>
            </a:fld>
            <a:endParaRPr lang="en-ZA"/>
          </a:p>
        </p:txBody>
      </p:sp>
    </p:spTree>
    <p:extLst>
      <p:ext uri="{BB962C8B-B14F-4D97-AF65-F5344CB8AC3E}">
        <p14:creationId xmlns:p14="http://schemas.microsoft.com/office/powerpoint/2010/main" xmlns="" val="2327658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EB3620E-113A-41EF-90B3-32956DD33426}" type="slidenum">
              <a:rPr lang="en-ZA" smtClean="0"/>
              <a:pPr/>
              <a:t>12</a:t>
            </a:fld>
            <a:endParaRPr lang="en-ZA"/>
          </a:p>
        </p:txBody>
      </p:sp>
    </p:spTree>
    <p:extLst>
      <p:ext uri="{BB962C8B-B14F-4D97-AF65-F5344CB8AC3E}">
        <p14:creationId xmlns:p14="http://schemas.microsoft.com/office/powerpoint/2010/main" xmlns="" val="182583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EB3620E-113A-41EF-90B3-32956DD33426}" type="slidenum">
              <a:rPr lang="en-ZA" smtClean="0"/>
              <a:pPr/>
              <a:t>13</a:t>
            </a:fld>
            <a:endParaRPr lang="en-ZA"/>
          </a:p>
        </p:txBody>
      </p:sp>
    </p:spTree>
    <p:extLst>
      <p:ext uri="{BB962C8B-B14F-4D97-AF65-F5344CB8AC3E}">
        <p14:creationId xmlns:p14="http://schemas.microsoft.com/office/powerpoint/2010/main" xmlns="" val="230202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EB3620E-113A-41EF-90B3-32956DD33426}" type="slidenum">
              <a:rPr lang="en-ZA" smtClean="0"/>
              <a:pPr/>
              <a:t>17</a:t>
            </a:fld>
            <a:endParaRPr lang="en-ZA"/>
          </a:p>
        </p:txBody>
      </p:sp>
    </p:spTree>
    <p:extLst>
      <p:ext uri="{BB962C8B-B14F-4D97-AF65-F5344CB8AC3E}">
        <p14:creationId xmlns:p14="http://schemas.microsoft.com/office/powerpoint/2010/main" xmlns="" val="366702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dirty="0"/>
              <a:t>Values: R’000: </a:t>
            </a:r>
          </a:p>
          <a:p>
            <a:r>
              <a:rPr lang="fr-FR" sz="1800" b="0" i="0" u="none" strike="noStrike" dirty="0">
                <a:solidFill>
                  <a:srgbClr val="000000"/>
                </a:solidFill>
                <a:effectLst/>
                <a:latin typeface="Calibri" panose="020F0502020204030204" pitchFamily="34" charset="0"/>
              </a:rPr>
              <a:t>Q4 Projections:   R</a:t>
            </a:r>
            <a:r>
              <a:rPr lang="fr-FR" sz="1800" b="0" i="0" u="none" strike="noStrike" dirty="0">
                <a:solidFill>
                  <a:srgbClr val="000000"/>
                </a:solidFill>
                <a:effectLst/>
                <a:latin typeface="Arial" panose="020B0604020202020204" pitchFamily="34" charset="0"/>
              </a:rPr>
              <a:t>512,837</a:t>
            </a:r>
            <a:r>
              <a:rPr lang="fr-FR" b="0" dirty="0"/>
              <a:t> </a:t>
            </a:r>
          </a:p>
          <a:p>
            <a:r>
              <a:rPr lang="fr-FR" sz="1800" b="0" i="0" u="none" strike="noStrike" dirty="0">
                <a:solidFill>
                  <a:srgbClr val="000000"/>
                </a:solidFill>
                <a:effectLst/>
                <a:latin typeface="Calibri" panose="020F0502020204030204" pitchFamily="34" charset="0"/>
              </a:rPr>
              <a:t>Q4 </a:t>
            </a:r>
            <a:r>
              <a:rPr lang="fr-FR" sz="1800" b="0" i="0" u="none" strike="noStrike" dirty="0" err="1">
                <a:solidFill>
                  <a:srgbClr val="000000"/>
                </a:solidFill>
                <a:effectLst/>
                <a:latin typeface="Calibri" panose="020F0502020204030204" pitchFamily="34" charset="0"/>
              </a:rPr>
              <a:t>expenditure</a:t>
            </a:r>
            <a:r>
              <a:rPr lang="fr-FR" sz="1800" b="0" i="0" u="none" strike="noStrike" dirty="0">
                <a:solidFill>
                  <a:srgbClr val="000000"/>
                </a:solidFill>
                <a:effectLst/>
                <a:latin typeface="Calibri" panose="020F0502020204030204" pitchFamily="34" charset="0"/>
              </a:rPr>
              <a:t>:  R508,866</a:t>
            </a:r>
            <a:r>
              <a:rPr lang="fr-FR" b="0" dirty="0"/>
              <a:t> </a:t>
            </a:r>
            <a:endParaRPr lang="fr-FR" sz="1800" b="0" i="0" u="none" strike="noStrike" dirty="0">
              <a:solidFill>
                <a:srgbClr val="000000"/>
              </a:solidFill>
              <a:effectLst/>
              <a:latin typeface="Calibri" panose="020F0502020204030204" pitchFamily="34" charset="0"/>
            </a:endParaRPr>
          </a:p>
          <a:p>
            <a:r>
              <a:rPr lang="fr-FR" sz="1800" b="0" i="0" u="none" strike="noStrike" dirty="0">
                <a:solidFill>
                  <a:srgbClr val="000000"/>
                </a:solidFill>
                <a:effectLst/>
                <a:latin typeface="Calibri" panose="020F0502020204030204" pitchFamily="34" charset="0"/>
              </a:rPr>
              <a:t>Variance:</a:t>
            </a:r>
            <a:r>
              <a:rPr lang="fr-FR" b="0" dirty="0"/>
              <a:t> 	    R</a:t>
            </a:r>
            <a:r>
              <a:rPr lang="fr-FR" sz="1800" b="0" i="0" u="none" strike="noStrike" dirty="0">
                <a:solidFill>
                  <a:srgbClr val="000000"/>
                </a:solidFill>
                <a:effectLst/>
                <a:latin typeface="Calibri" panose="020F0502020204030204" pitchFamily="34" charset="0"/>
              </a:rPr>
              <a:t>3,971</a:t>
            </a:r>
            <a:r>
              <a:rPr lang="fr-FR" b="0" dirty="0"/>
              <a:t> </a:t>
            </a:r>
          </a:p>
          <a:p>
            <a:r>
              <a:rPr lang="fr-FR" sz="1800" b="0" i="0" u="none" strike="noStrike" dirty="0">
                <a:solidFill>
                  <a:srgbClr val="000000"/>
                </a:solidFill>
                <a:effectLst/>
                <a:latin typeface="Calibri" panose="020F0502020204030204" pitchFamily="34" charset="0"/>
              </a:rPr>
              <a:t>Variance %</a:t>
            </a:r>
            <a:r>
              <a:rPr lang="fr-FR" b="0" dirty="0"/>
              <a:t> </a:t>
            </a:r>
            <a:r>
              <a:rPr lang="fr-FR" sz="1800" b="0" i="0" u="none" strike="noStrike" dirty="0">
                <a:solidFill>
                  <a:srgbClr val="000000"/>
                </a:solidFill>
                <a:effectLst/>
                <a:latin typeface="Calibri" panose="020F0502020204030204" pitchFamily="34" charset="0"/>
              </a:rPr>
              <a:t>0.8</a:t>
            </a:r>
            <a:r>
              <a:rPr lang="fr-FR" b="0" dirty="0"/>
              <a:t> </a:t>
            </a:r>
            <a:endParaRPr lang="en-ZA"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08805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Narrow" panose="020B0606020202030204" pitchFamily="34" charset="0"/>
              </a:rPr>
              <a:t>COE:  </a:t>
            </a:r>
            <a:r>
              <a:rPr lang="en-US" sz="1800" b="0" i="0" u="none" strike="noStrike" dirty="0">
                <a:solidFill>
                  <a:srgbClr val="000000"/>
                </a:solidFill>
                <a:effectLst/>
                <a:latin typeface="Arial" panose="020B0604020202020204" pitchFamily="34" charset="0"/>
              </a:rPr>
              <a:t>44,601 vs. 37,150=</a:t>
            </a:r>
            <a:r>
              <a:rPr lang="en-US" sz="1800" b="0" i="0" u="none" strike="noStrike" dirty="0">
                <a:solidFill>
                  <a:srgbClr val="000000"/>
                </a:solidFill>
                <a:effectLst/>
                <a:latin typeface="Calibri" panose="020F0502020204030204" pitchFamily="34" charset="0"/>
              </a:rPr>
              <a:t>7,451=16.7%</a:t>
            </a:r>
          </a:p>
          <a:p>
            <a:r>
              <a:rPr lang="en-US" sz="1800" b="0" i="0" u="none" strike="noStrike" dirty="0">
                <a:solidFill>
                  <a:srgbClr val="000000"/>
                </a:solidFill>
                <a:effectLst/>
                <a:latin typeface="Arial Narrow" panose="020B0606020202030204" pitchFamily="34" charset="0"/>
              </a:rPr>
              <a:t>G&amp;S:  </a:t>
            </a:r>
            <a:r>
              <a:rPr lang="en-US" sz="1800" b="0" i="0" u="none" strike="noStrike" dirty="0">
                <a:solidFill>
                  <a:srgbClr val="000000"/>
                </a:solidFill>
                <a:effectLst/>
                <a:latin typeface="Arial" panose="020B0604020202020204" pitchFamily="34" charset="0"/>
              </a:rPr>
              <a:t>27,362  vs. 29,471=(2,109)</a:t>
            </a:r>
            <a:r>
              <a:rPr lang="en-US" dirty="0"/>
              <a:t> = (7.7%)</a:t>
            </a:r>
          </a:p>
          <a:p>
            <a:r>
              <a:rPr lang="en-US" sz="1800" b="0" i="0" u="none" strike="noStrike" dirty="0">
                <a:solidFill>
                  <a:srgbClr val="000000"/>
                </a:solidFill>
                <a:effectLst/>
                <a:latin typeface="Arial Narrow" panose="020B0606020202030204" pitchFamily="34" charset="0"/>
              </a:rPr>
              <a:t>T&amp;S: </a:t>
            </a:r>
            <a:r>
              <a:rPr lang="en-US" dirty="0"/>
              <a:t> </a:t>
            </a:r>
            <a:r>
              <a:rPr lang="en-US" sz="1800" b="0" i="0" u="none" strike="noStrike" dirty="0">
                <a:solidFill>
                  <a:srgbClr val="000000"/>
                </a:solidFill>
                <a:effectLst/>
                <a:latin typeface="Arial" panose="020B0604020202020204" pitchFamily="34" charset="0"/>
              </a:rPr>
              <a:t>438,623 vs. 437,332=1,291= 0.3%</a:t>
            </a:r>
            <a:r>
              <a:rPr lang="en-US" dirty="0"/>
              <a:t> </a:t>
            </a:r>
          </a:p>
          <a:p>
            <a:r>
              <a:rPr lang="en-US" sz="1800" b="0" i="0" u="none" strike="noStrike" dirty="0">
                <a:solidFill>
                  <a:srgbClr val="000000"/>
                </a:solidFill>
                <a:effectLst/>
                <a:latin typeface="Arial Narrow" panose="020B0606020202030204" pitchFamily="34" charset="0"/>
              </a:rPr>
              <a:t>CA:  2</a:t>
            </a:r>
            <a:r>
              <a:rPr lang="en-US" sz="1800" b="0" i="0" u="none" strike="noStrike" dirty="0">
                <a:solidFill>
                  <a:srgbClr val="000000"/>
                </a:solidFill>
                <a:effectLst/>
                <a:latin typeface="Arial" panose="020B0604020202020204" pitchFamily="34" charset="0"/>
              </a:rPr>
              <a:t>,251 vs. 4,913= (</a:t>
            </a:r>
            <a:r>
              <a:rPr lang="en-US" sz="1800" b="0" i="0" u="none" strike="noStrike" dirty="0">
                <a:solidFill>
                  <a:srgbClr val="FF0000"/>
                </a:solidFill>
                <a:effectLst/>
                <a:latin typeface="Calibri" panose="020F0502020204030204" pitchFamily="34" charset="0"/>
              </a:rPr>
              <a:t>2,662)= (118.3%)</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189855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B3620E-113A-41EF-90B3-32956DD33426}" type="slidenum">
              <a:rPr lang="en-ZA" smtClean="0"/>
              <a:pPr/>
              <a:t>31</a:t>
            </a:fld>
            <a:endParaRPr lang="en-ZA"/>
          </a:p>
        </p:txBody>
      </p:sp>
    </p:spTree>
    <p:extLst>
      <p:ext uri="{BB962C8B-B14F-4D97-AF65-F5344CB8AC3E}">
        <p14:creationId xmlns:p14="http://schemas.microsoft.com/office/powerpoint/2010/main" xmlns="" val="41048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B3620E-113A-41EF-90B3-32956DD33426}" type="slidenum">
              <a:rPr lang="en-ZA" smtClean="0"/>
              <a:pPr/>
              <a:t>33</a:t>
            </a:fld>
            <a:endParaRPr lang="en-ZA"/>
          </a:p>
        </p:txBody>
      </p:sp>
    </p:spTree>
    <p:extLst>
      <p:ext uri="{BB962C8B-B14F-4D97-AF65-F5344CB8AC3E}">
        <p14:creationId xmlns:p14="http://schemas.microsoft.com/office/powerpoint/2010/main" xmlns="" val="79183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667075D0-2A10-48B1-AD2A-B186AEC18997}" type="datetime1">
              <a:rPr lang="en-US" smtClean="0"/>
              <a:pPr/>
              <a:t>6/1/2023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6626EC1-1C6B-4646-AEAF-48E8EF00CEBE}" type="datetime1">
              <a:rPr lang="en-US" smtClean="0"/>
              <a:pPr/>
              <a:t>6/1/2023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FB7B682-D35F-44CC-ABAD-2DF4DFF8E358}" type="datetime1">
              <a:rPr lang="en-US" smtClean="0"/>
              <a:pPr/>
              <a:t>6/1/2023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DE2156-B9B3-4B42-833B-39776F644099}" type="datetime1">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35860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65470-D72D-47CA-8842-EB6B2AE631C9}" type="datetime1">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7407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1690B8-13B8-4AD8-90AA-D24333E4D8A7}" type="datetime1">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0301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301BFF-856D-4501-AD0F-7D2324933938}" type="datetime1">
              <a:rPr lang="en-US" smtClean="0"/>
              <a:pPr/>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1270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96639F-CB8A-4D72-A725-4DDA0CE78A6C}" type="datetime1">
              <a:rPr lang="en-US" smtClean="0"/>
              <a:pPr/>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2171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9008B-BDD3-4BB8-AADB-4CBCB2B43F37}" type="datetime1">
              <a:rPr lang="en-US" smtClean="0"/>
              <a:pPr/>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84824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4D094-6D33-4384-95BA-32DABBBFE8E9}" type="datetime1">
              <a:rPr lang="en-US" smtClean="0"/>
              <a:pPr/>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678023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2D55E006-9C13-4194-A8FA-7A8F61151735}" type="datetime1">
              <a:rPr lang="en-US" smtClean="0"/>
              <a:pPr/>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13728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6704EB61-92AC-466C-A726-C92781F613FE}" type="datetime1">
              <a:rPr lang="en-US" smtClean="0"/>
              <a:pPr/>
              <a:t>6/1/2023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86A3C231-2958-40A4-A9F3-C50C9BCB911A}" type="datetime1">
              <a:rPr lang="en-US" smtClean="0"/>
              <a:pPr/>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235037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236D94-CD5C-401E-8414-229CF5C933D1}" type="datetime1">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090866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C3C2B-21F3-409F-88A2-3C46409CC1C3}" type="datetime1">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885396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B8C47D98-8886-459E-9119-54BFCE4462D9}" type="datetime1">
              <a:rPr lang="en-US" smtClean="0"/>
              <a:pPr/>
              <a:t>6/1/2023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extLst>
      <p:ext uri="{BB962C8B-B14F-4D97-AF65-F5344CB8AC3E}">
        <p14:creationId xmlns:p14="http://schemas.microsoft.com/office/powerpoint/2010/main" xmlns="" val="231763430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4D8ADEF-2952-4B30-ACE2-7ECDE4B114C7}" type="datetime1">
              <a:rPr lang="en-US" smtClean="0"/>
              <a:pPr/>
              <a:t>6/1/2023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extLst>
      <p:ext uri="{BB962C8B-B14F-4D97-AF65-F5344CB8AC3E}">
        <p14:creationId xmlns:p14="http://schemas.microsoft.com/office/powerpoint/2010/main" xmlns="" val="38397917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BE0332C7-307D-43C0-A520-F66C97A17555}" type="datetime1">
              <a:rPr lang="en-US" smtClean="0"/>
              <a:pPr/>
              <a:t>6/1/2023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extLst>
      <p:ext uri="{BB962C8B-B14F-4D97-AF65-F5344CB8AC3E}">
        <p14:creationId xmlns:p14="http://schemas.microsoft.com/office/powerpoint/2010/main" xmlns="" val="98300804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5627441-DCD9-41C8-8A1C-B277177C47EA}" type="datetime1">
              <a:rPr lang="en-US" smtClean="0"/>
              <a:pPr/>
              <a:t>6/1/2023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extLst>
      <p:ext uri="{BB962C8B-B14F-4D97-AF65-F5344CB8AC3E}">
        <p14:creationId xmlns:p14="http://schemas.microsoft.com/office/powerpoint/2010/main" xmlns="" val="217892038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7068371-31DF-4BCA-BCED-E485BDA20747}" type="datetime1">
              <a:rPr lang="en-US" smtClean="0"/>
              <a:pPr/>
              <a:t>6/1/2023</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pPr/>
              <a:t>‹#›</a:t>
            </a:fld>
            <a:endParaRPr lang="en-US"/>
          </a:p>
        </p:txBody>
      </p:sp>
    </p:spTree>
    <p:extLst>
      <p:ext uri="{BB962C8B-B14F-4D97-AF65-F5344CB8AC3E}">
        <p14:creationId xmlns:p14="http://schemas.microsoft.com/office/powerpoint/2010/main" xmlns="" val="170354947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6FBD9C6B-6E93-4FD6-ADA9-7FFCB3EC3BCC}" type="datetime1">
              <a:rPr lang="en-US" smtClean="0"/>
              <a:pPr/>
              <a:t>6/1/2023</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pPr/>
              <a:t>‹#›</a:t>
            </a:fld>
            <a:endParaRPr lang="en-US"/>
          </a:p>
        </p:txBody>
      </p:sp>
    </p:spTree>
    <p:extLst>
      <p:ext uri="{BB962C8B-B14F-4D97-AF65-F5344CB8AC3E}">
        <p14:creationId xmlns:p14="http://schemas.microsoft.com/office/powerpoint/2010/main" xmlns="" val="403372669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10503CE-9D28-4A86-A83B-4535A818AD2B}" type="datetime1">
              <a:rPr lang="en-US" smtClean="0"/>
              <a:pPr/>
              <a:t>6/1/2023</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pPr/>
              <a:t>‹#›</a:t>
            </a:fld>
            <a:endParaRPr lang="en-US"/>
          </a:p>
        </p:txBody>
      </p:sp>
    </p:spTree>
    <p:extLst>
      <p:ext uri="{BB962C8B-B14F-4D97-AF65-F5344CB8AC3E}">
        <p14:creationId xmlns:p14="http://schemas.microsoft.com/office/powerpoint/2010/main" xmlns="" val="1676113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5244B049-B2FA-4236-994F-BA28C238565D}" type="datetime1">
              <a:rPr lang="en-US" smtClean="0"/>
              <a:pPr/>
              <a:t>6/1/2023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38B56F81-1181-4F38-9B5F-00DE1D38EC93}" type="datetime1">
              <a:rPr lang="en-US" smtClean="0"/>
              <a:pPr/>
              <a:t>6/1/2023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extLst>
      <p:ext uri="{BB962C8B-B14F-4D97-AF65-F5344CB8AC3E}">
        <p14:creationId xmlns:p14="http://schemas.microsoft.com/office/powerpoint/2010/main" xmlns="" val="164246720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3F98DAA-2BA3-433B-B66A-6E565A0CF64C}" type="datetime1">
              <a:rPr lang="en-US" smtClean="0"/>
              <a:pPr/>
              <a:t>6/1/2023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extLst>
      <p:ext uri="{BB962C8B-B14F-4D97-AF65-F5344CB8AC3E}">
        <p14:creationId xmlns:p14="http://schemas.microsoft.com/office/powerpoint/2010/main" xmlns="" val="85975256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8A39D93-11D6-4E4F-A288-3B5DF2A32128}" type="datetime1">
              <a:rPr lang="en-US" smtClean="0"/>
              <a:pPr/>
              <a:t>6/1/2023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extLst>
      <p:ext uri="{BB962C8B-B14F-4D97-AF65-F5344CB8AC3E}">
        <p14:creationId xmlns:p14="http://schemas.microsoft.com/office/powerpoint/2010/main" xmlns="" val="273968437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9F01199-337A-4687-B127-677B9C250546}" type="datetime1">
              <a:rPr lang="en-US" smtClean="0"/>
              <a:pPr/>
              <a:t>6/1/2023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extLst>
      <p:ext uri="{BB962C8B-B14F-4D97-AF65-F5344CB8AC3E}">
        <p14:creationId xmlns:p14="http://schemas.microsoft.com/office/powerpoint/2010/main" xmlns="" val="2360155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1DFBB801-2D29-4542-87B9-4C986EA3EB19}" type="datetime1">
              <a:rPr lang="en-US" smtClean="0"/>
              <a:pPr/>
              <a:t>6/1/2023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73B1BC83-F30E-413B-8122-000D2007CA54}" type="datetime1">
              <a:rPr lang="en-US" smtClean="0"/>
              <a:pPr/>
              <a:t>6/1/2023</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F69C0482-1059-4968-AF59-924166072F67}" type="datetime1">
              <a:rPr lang="en-US" smtClean="0"/>
              <a:pPr/>
              <a:t>6/1/2023</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AB12CE91-1D87-41F0-99D0-779C40F20450}" type="datetime1">
              <a:rPr lang="en-US" smtClean="0"/>
              <a:pPr/>
              <a:t>6/1/2023</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43EB1CC2-6A29-43D4-B2C4-8AEAE8531E84}" type="datetime1">
              <a:rPr lang="en-US" smtClean="0"/>
              <a:pPr/>
              <a:t>6/1/2023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AEE10FB4-2CCA-4B94-94DE-82957F9F1409}" type="datetime1">
              <a:rPr lang="en-US" smtClean="0"/>
              <a:pPr/>
              <a:t>6/1/2023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61BE9-F853-46FF-9BC0-5F66BE6B0CF4}" type="datetime1">
              <a:rPr lang="en-US" smtClean="0"/>
              <a:pPr/>
              <a:t>6/1/2023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00E97C58-8E99-48A4-BAD3-661759C4A24F}" type="datetime1">
              <a:rPr lang="en-US" smtClean="0"/>
              <a:pPr/>
              <a:t>6/1/2023</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75951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ABF4D-7AE5-47B1-BF9D-0820A62FA2BD}" type="datetime1">
              <a:rPr lang="en-US" smtClean="0"/>
              <a:pPr/>
              <a:t>6/1/2023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pPr/>
              <a:t>‹#›</a:t>
            </a:fld>
            <a:endParaRPr lang="en-US"/>
          </a:p>
        </p:txBody>
      </p:sp>
    </p:spTree>
    <p:extLst>
      <p:ext uri="{BB962C8B-B14F-4D97-AF65-F5344CB8AC3E}">
        <p14:creationId xmlns:p14="http://schemas.microsoft.com/office/powerpoint/2010/main" xmlns="" val="31538126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emf"/><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emf"/><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emf"/><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xmlns="" id="{8F97B949-F475-47E8-B3CD-CE9EBDE004C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xmlns="" id="{20FCDB4F-4046-4774-8FEA-433B0138C9FD}"/>
              </a:ext>
            </a:extLst>
          </p:cNvPr>
          <p:cNvGrpSpPr/>
          <p:nvPr/>
        </p:nvGrpSpPr>
        <p:grpSpPr>
          <a:xfrm>
            <a:off x="2971800" y="318640"/>
            <a:ext cx="5181600" cy="2098371"/>
            <a:chOff x="2971800" y="318640"/>
            <a:chExt cx="5181600" cy="2098371"/>
          </a:xfrm>
        </p:grpSpPr>
        <p:sp>
          <p:nvSpPr>
            <p:cNvPr id="10" name="TextBox 11">
              <a:extLst>
                <a:ext uri="{FF2B5EF4-FFF2-40B4-BE49-F238E27FC236}">
                  <a16:creationId xmlns:a16="http://schemas.microsoft.com/office/drawing/2014/main" xmlns="" id="{0A20D8A8-C606-4527-975B-102C40B7697A}"/>
                </a:ext>
              </a:extLst>
            </p:cNvPr>
            <p:cNvSpPr txBox="1"/>
            <p:nvPr/>
          </p:nvSpPr>
          <p:spPr>
            <a:xfrm>
              <a:off x="2971800" y="318640"/>
              <a:ext cx="4953000" cy="615553"/>
            </a:xfrm>
            <a:prstGeom prst="rect">
              <a:avLst/>
            </a:prstGeom>
          </p:spPr>
          <p:txBody>
            <a:bodyPr wrap="square" lIns="0" tIns="0" rIns="0" bIns="0" rtlCol="0" anchor="t">
              <a:spAutoFit/>
            </a:bodyPr>
            <a:lstStyle/>
            <a:p>
              <a:pPr marL="0" marR="0" lvl="0" indent="0" algn="ctr" defTabSz="457200" rtl="0" eaLnBrk="1" fontAlgn="auto" latinLnBrk="0" hangingPunct="1">
                <a:spcBef>
                  <a:spcPct val="0"/>
                </a:spcBef>
                <a:spcAft>
                  <a:spcPts val="0"/>
                </a:spcAft>
                <a:buClrTx/>
                <a:buSzTx/>
                <a:buFontTx/>
                <a:buNone/>
                <a:tabLst/>
                <a:defRPr/>
              </a:pPr>
              <a:r>
                <a:rPr lang="en-US" sz="2000" b="1" dirty="0">
                  <a:solidFill>
                    <a:srgbClr val="00764B"/>
                  </a:solidFill>
                  <a:latin typeface="Arial" panose="020B0604020202020204" pitchFamily="34" charset="0"/>
                  <a:cs typeface="Arial" panose="020B0604020202020204" pitchFamily="34" charset="0"/>
                </a:rPr>
                <a:t>DSBD 2022/23 QUARTER FOUR PERFORMANCE REPORT</a:t>
              </a:r>
              <a:endParaRPr kumimoji="0" lang="en-US" sz="2000" b="1" i="0" u="none" strike="noStrike" kern="1200" cap="none" spc="0" normalizeH="0" baseline="0" noProof="0" dirty="0">
                <a:ln>
                  <a:noFill/>
                </a:ln>
                <a:solidFill>
                  <a:srgbClr val="00764B"/>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xmlns="" id="{73FA52EC-70DD-4EB3-9555-5E8B1061B79C}"/>
                </a:ext>
              </a:extLst>
            </p:cNvPr>
            <p:cNvSpPr txBox="1"/>
            <p:nvPr/>
          </p:nvSpPr>
          <p:spPr>
            <a:xfrm>
              <a:off x="3505200" y="1243626"/>
              <a:ext cx="4419600" cy="307777"/>
            </a:xfrm>
            <a:prstGeom prst="rect">
              <a:avLst/>
            </a:prstGeom>
          </p:spPr>
          <p:txBody>
            <a:bodyPr wrap="square" lIns="0" tIns="0" rIns="0" bIns="0" rtlCol="0" anchor="t">
              <a:spAutoFit/>
            </a:bodyPr>
            <a:lstStyle/>
            <a:p>
              <a:pPr marL="0" marR="0" lvl="0" indent="0" algn="ctr" defTabSz="457200" rtl="0" eaLnBrk="1" fontAlgn="auto" latinLnBrk="0" hangingPunct="1">
                <a:lnSpc>
                  <a:spcPts val="2380"/>
                </a:lnSpc>
                <a:spcBef>
                  <a:spcPts val="0"/>
                </a:spcBef>
                <a:spcAft>
                  <a:spcPts val="0"/>
                </a:spcAft>
                <a:buClrTx/>
                <a:buSzTx/>
                <a:buFontTx/>
                <a:buNone/>
                <a:tabLst/>
                <a:defRPr/>
              </a:pPr>
              <a:endParaRPr kumimoji="0" lang="en-US" sz="2000" i="0" u="none" strike="noStrike" kern="1200" cap="none" spc="0" normalizeH="0" baseline="0" noProof="0" dirty="0">
                <a:ln>
                  <a:noFill/>
                </a:ln>
                <a:solidFill>
                  <a:srgbClr val="00764B"/>
                </a:solidFill>
                <a:effectLst/>
                <a:uLnTx/>
                <a:uFillTx/>
                <a:latin typeface="Arialle"/>
                <a:ea typeface="+mn-ea"/>
                <a:cs typeface="+mn-cs"/>
              </a:endParaRPr>
            </a:p>
          </p:txBody>
        </p:sp>
        <p:sp>
          <p:nvSpPr>
            <p:cNvPr id="14" name="TextBox 13">
              <a:extLst>
                <a:ext uri="{FF2B5EF4-FFF2-40B4-BE49-F238E27FC236}">
                  <a16:creationId xmlns:a16="http://schemas.microsoft.com/office/drawing/2014/main" xmlns="" id="{71C4C79B-F36F-4C6B-BC1B-EA9B6196AECA}"/>
                </a:ext>
              </a:extLst>
            </p:cNvPr>
            <p:cNvSpPr txBox="1"/>
            <p:nvPr/>
          </p:nvSpPr>
          <p:spPr>
            <a:xfrm>
              <a:off x="4038600" y="2133600"/>
              <a:ext cx="4114800" cy="283411"/>
            </a:xfrm>
            <a:prstGeom prst="rect">
              <a:avLst/>
            </a:prstGeom>
          </p:spPr>
          <p:txBody>
            <a:bodyPr wrap="square" lIns="0" tIns="0" rIns="0" bIns="0" rtlCol="0" anchor="t">
              <a:spAutoFit/>
            </a:bodyPr>
            <a:lstStyle/>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00764B"/>
                </a:solidFill>
                <a:effectLst/>
                <a:uLnTx/>
                <a:uFillTx/>
                <a:latin typeface="Arialle"/>
                <a:ea typeface="+mn-ea"/>
                <a:cs typeface="+mn-cs"/>
              </a:endParaRPr>
            </a:p>
          </p:txBody>
        </p:sp>
      </p:grpSp>
      <p:sp>
        <p:nvSpPr>
          <p:cNvPr id="3" name="TextBox 2">
            <a:extLst>
              <a:ext uri="{FF2B5EF4-FFF2-40B4-BE49-F238E27FC236}">
                <a16:creationId xmlns:a16="http://schemas.microsoft.com/office/drawing/2014/main" xmlns="" id="{8B4756B8-CCFD-A271-5DBD-5836D305CDDA}"/>
              </a:ext>
            </a:extLst>
          </p:cNvPr>
          <p:cNvSpPr txBox="1"/>
          <p:nvPr/>
        </p:nvSpPr>
        <p:spPr>
          <a:xfrm>
            <a:off x="4065563" y="1767474"/>
            <a:ext cx="4670474" cy="1299074"/>
          </a:xfrm>
          <a:prstGeom prst="rect">
            <a:avLst/>
          </a:prstGeom>
          <a:noFill/>
        </p:spPr>
        <p:txBody>
          <a:bodyPr wrap="square">
            <a:spAutoFit/>
          </a:bodyPr>
          <a:lstStyle/>
          <a:p>
            <a:pPr marL="0" marR="0" lvl="0" indent="0" algn="l" defTabSz="457200" rtl="0" eaLnBrk="1" fontAlgn="auto" latinLnBrk="0" hangingPunct="1">
              <a:lnSpc>
                <a:spcPts val="238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64B"/>
                </a:solidFill>
                <a:effectLst/>
                <a:uLnTx/>
                <a:uFillTx/>
                <a:latin typeface="Arialle"/>
                <a:ea typeface="+mn-ea"/>
                <a:cs typeface="+mn-cs"/>
              </a:rPr>
              <a:t>PORTFOLIO COMMITTEE ON SMALL BUSINESS DEVELOPMENT</a:t>
            </a:r>
          </a:p>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64B"/>
              </a:solidFill>
              <a:effectLst/>
              <a:uLnTx/>
              <a:uFillTx/>
              <a:latin typeface="Arialle"/>
              <a:ea typeface="+mn-ea"/>
              <a:cs typeface="+mn-cs"/>
            </a:endParaRPr>
          </a:p>
          <a:p>
            <a:pPr marL="0" marR="0" lvl="0" indent="0" algn="l" defTabSz="457200" rtl="0" eaLnBrk="1" fontAlgn="auto" latinLnBrk="0" hangingPunct="1">
              <a:lnSpc>
                <a:spcPts val="238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64B"/>
                </a:solidFill>
                <a:effectLst/>
                <a:uLnTx/>
                <a:uFillTx/>
                <a:latin typeface="Arialle"/>
                <a:ea typeface="+mn-ea"/>
                <a:cs typeface="+mn-cs"/>
              </a:rPr>
              <a:t>Date: 31 MAY 2023</a:t>
            </a:r>
          </a:p>
        </p:txBody>
      </p:sp>
    </p:spTree>
    <p:extLst>
      <p:ext uri="{BB962C8B-B14F-4D97-AF65-F5344CB8AC3E}">
        <p14:creationId xmlns:p14="http://schemas.microsoft.com/office/powerpoint/2010/main" xmlns="" val="2781570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70F1D3-6E70-A044-9428-548B84197CDF}"/>
              </a:ext>
            </a:extLst>
          </p:cNvPr>
          <p:cNvPicPr>
            <a:picLocks noChangeAspect="1"/>
          </p:cNvPicPr>
          <p:nvPr/>
        </p:nvPicPr>
        <p:blipFill>
          <a:blip r:embed="rId2" cstate="print"/>
          <a:stretch>
            <a:fillRect/>
          </a:stretch>
        </p:blipFill>
        <p:spPr>
          <a:xfrm>
            <a:off x="1921" y="6370759"/>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8" y="228600"/>
            <a:ext cx="8612521" cy="461665"/>
          </a:xfrm>
          <a:prstGeom prst="rect">
            <a:avLst/>
          </a:prstGeom>
          <a:noFill/>
        </p:spPr>
        <p:txBody>
          <a:bodyPr wrap="square" rtlCol="0">
            <a:spAutoFit/>
          </a:bodyPr>
          <a:lstStyle/>
          <a:p>
            <a:pPr algn="r"/>
            <a:r>
              <a:rPr lang="en-US" sz="2400" b="1" dirty="0">
                <a:solidFill>
                  <a:prstClr val="white"/>
                </a:solidFill>
                <a:latin typeface="Arial" panose="020B0604020202020204" pitchFamily="34" charset="0"/>
              </a:rPr>
              <a:t>PERFORMANCE SUMMARY – 2022/23 QUARTER FOUR</a:t>
            </a:r>
            <a:endParaRPr lang="en-ZA" sz="2400" b="1" dirty="0">
              <a:solidFill>
                <a:prstClr val="white"/>
              </a:solidFill>
              <a:latin typeface="Arial" panose="020B0604020202020204" pitchFamily="34" charset="0"/>
            </a:endParaRPr>
          </a:p>
        </p:txBody>
      </p:sp>
      <p:graphicFrame>
        <p:nvGraphicFramePr>
          <p:cNvPr id="9" name="Chart 8">
            <a:extLst>
              <a:ext uri="{FF2B5EF4-FFF2-40B4-BE49-F238E27FC236}">
                <a16:creationId xmlns:a16="http://schemas.microsoft.com/office/drawing/2014/main" xmlns="" id="{03C7F256-F95D-4C16-ADC0-C0B983116842}"/>
              </a:ext>
            </a:extLst>
          </p:cNvPr>
          <p:cNvGraphicFramePr>
            <a:graphicFrameLocks/>
          </p:cNvGraphicFramePr>
          <p:nvPr>
            <p:extLst>
              <p:ext uri="{D42A27DB-BD31-4B8C-83A1-F6EECF244321}">
                <p14:modId xmlns:p14="http://schemas.microsoft.com/office/powerpoint/2010/main" xmlns="" val="2540354682"/>
              </p:ext>
            </p:extLst>
          </p:nvPr>
        </p:nvGraphicFramePr>
        <p:xfrm>
          <a:off x="0" y="796412"/>
          <a:ext cx="9108504" cy="544722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1">
            <a:extLst>
              <a:ext uri="{FF2B5EF4-FFF2-40B4-BE49-F238E27FC236}">
                <a16:creationId xmlns:a16="http://schemas.microsoft.com/office/drawing/2014/main" xmlns="" id="{2EDACBA0-5806-B566-F1F0-FFDA29A4AB9D}"/>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10</a:t>
            </a:r>
          </a:p>
        </p:txBody>
      </p:sp>
    </p:spTree>
    <p:extLst>
      <p:ext uri="{BB962C8B-B14F-4D97-AF65-F5344CB8AC3E}">
        <p14:creationId xmlns:p14="http://schemas.microsoft.com/office/powerpoint/2010/main" xmlns="" val="70613628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0"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4. PERFORMANCE HIGHLIGHTS</a:t>
            </a:r>
          </a:p>
        </p:txBody>
      </p:sp>
      <p:sp>
        <p:nvSpPr>
          <p:cNvPr id="3" name="Slide Number Placeholder 1">
            <a:extLst>
              <a:ext uri="{FF2B5EF4-FFF2-40B4-BE49-F238E27FC236}">
                <a16:creationId xmlns:a16="http://schemas.microsoft.com/office/drawing/2014/main" xmlns="" id="{9AE42D76-F02D-C577-3E10-6CE7563902FC}"/>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11</a:t>
            </a:r>
          </a:p>
        </p:txBody>
      </p:sp>
    </p:spTree>
    <p:extLst>
      <p:ext uri="{BB962C8B-B14F-4D97-AF65-F5344CB8AC3E}">
        <p14:creationId xmlns:p14="http://schemas.microsoft.com/office/powerpoint/2010/main" xmlns="" val="11106861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70F1D3-6E70-A044-9428-548B84197CDF}"/>
              </a:ext>
            </a:extLst>
          </p:cNvPr>
          <p:cNvPicPr>
            <a:picLocks noChangeAspect="1"/>
          </p:cNvPicPr>
          <p:nvPr/>
        </p:nvPicPr>
        <p:blipFill>
          <a:blip r:embed="rId3" cstate="print"/>
          <a:stretch>
            <a:fillRect/>
          </a:stretch>
        </p:blipFill>
        <p:spPr>
          <a:xfrm>
            <a:off x="1921" y="6370760"/>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518237"/>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9" y="20864"/>
            <a:ext cx="8612521"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rPr>
              <a:t>PERFORMANCE HIGHLIGHTS</a:t>
            </a:r>
            <a:endParaRPr lang="en-ZA" sz="2400" b="1" dirty="0">
              <a:solidFill>
                <a:prstClr val="white"/>
              </a:solidFill>
              <a:latin typeface="Arial" panose="020B0604020202020204" pitchFamily="34" charset="0"/>
            </a:endParaRPr>
          </a:p>
        </p:txBody>
      </p:sp>
      <p:sp>
        <p:nvSpPr>
          <p:cNvPr id="3" name="TextBox 2">
            <a:extLst>
              <a:ext uri="{FF2B5EF4-FFF2-40B4-BE49-F238E27FC236}">
                <a16:creationId xmlns:a16="http://schemas.microsoft.com/office/drawing/2014/main" xmlns="" id="{5C310C55-60A3-46BB-AB99-C27EC0999C95}"/>
              </a:ext>
            </a:extLst>
          </p:cNvPr>
          <p:cNvSpPr txBox="1"/>
          <p:nvPr/>
        </p:nvSpPr>
        <p:spPr>
          <a:xfrm>
            <a:off x="-6856" y="424275"/>
            <a:ext cx="9074656" cy="6325321"/>
          </a:xfrm>
          <a:prstGeom prst="rect">
            <a:avLst/>
          </a:prstGeom>
          <a:noFill/>
        </p:spPr>
        <p:txBody>
          <a:bodyPr wrap="square" rtlCol="0">
            <a:spAutoFit/>
          </a:bodyPr>
          <a:lstStyle/>
          <a:p>
            <a:pPr marL="342900" indent="-342900" algn="just">
              <a:lnSpc>
                <a:spcPct val="150000"/>
              </a:lnSpc>
              <a:buFont typeface="+mj-lt"/>
              <a:buAutoNum type="arabicPeriod"/>
            </a:pPr>
            <a:r>
              <a:rPr lang="en-US" sz="1600" dirty="0">
                <a:latin typeface="Arial" panose="020B0604020202020204" pitchFamily="34" charset="0"/>
                <a:cs typeface="Arial" panose="020B0604020202020204" pitchFamily="34" charset="0"/>
              </a:rPr>
              <a:t>The Department paid 100% of valid creditors within 30 days (</a:t>
            </a:r>
            <a:r>
              <a:rPr lang="en-GB" sz="1600" dirty="0">
                <a:effectLst/>
                <a:latin typeface="Arial" panose="020B0604020202020204" pitchFamily="34" charset="0"/>
                <a:ea typeface="HelveticaNeue-Light"/>
                <a:cs typeface="Arial" panose="020B0604020202020204" pitchFamily="34" charset="0"/>
              </a:rPr>
              <a:t>2 424 out of 2 424 invoices amounting to R23 005 937.53 processed in 7 average days).</a:t>
            </a:r>
            <a:endParaRPr lang="en-US" sz="1600" dirty="0">
              <a:latin typeface="Arial" panose="020B0604020202020204" pitchFamily="34" charset="0"/>
              <a:cs typeface="Arial" panose="020B0604020202020204" pitchFamily="34" charset="0"/>
            </a:endParaRPr>
          </a:p>
          <a:p>
            <a:pPr marL="342900" marR="0" lvl="0" indent="-342900" algn="just" fontAlgn="auto">
              <a:lnSpc>
                <a:spcPct val="150000"/>
              </a:lnSpc>
              <a:spcBef>
                <a:spcPts val="0"/>
              </a:spcBef>
              <a:spcAft>
                <a:spcPts val="0"/>
              </a:spcAft>
              <a:buClrTx/>
              <a:buSzTx/>
              <a:buFont typeface="+mj-lt"/>
              <a:buAutoNum type="arabicPeriod"/>
              <a:tabLst/>
              <a:defRPr/>
            </a:pPr>
            <a:r>
              <a:rPr lang="en-GB" sz="1600" dirty="0">
                <a:latin typeface="Arial" panose="020B0604020202020204" pitchFamily="34" charset="0"/>
                <a:cs typeface="Arial" panose="020B0604020202020204" pitchFamily="34" charset="0"/>
              </a:rPr>
              <a:t>The Department’s expenditure was R509 million against a projection of R512.8 million. variance R3.971 million (0.8%) </a:t>
            </a:r>
            <a:r>
              <a:rPr lang="en-US" sz="1600" dirty="0">
                <a:latin typeface="Arial" panose="020B0604020202020204" pitchFamily="34" charset="0"/>
                <a:cs typeface="Arial" panose="020B0604020202020204" pitchFamily="34" charset="0"/>
              </a:rPr>
              <a:t>(vs Q4 target of ≤5% variance on cashflow projection).</a:t>
            </a:r>
          </a:p>
          <a:p>
            <a:pPr marL="342900" indent="-342900" algn="just">
              <a:lnSpc>
                <a:spcPct val="150000"/>
              </a:lnSpc>
              <a:buFont typeface="+mj-lt"/>
              <a:buAutoNum type="arabicPeriod"/>
            </a:pPr>
            <a:r>
              <a:rPr lang="en-GB" sz="1600" dirty="0">
                <a:effectLst/>
                <a:latin typeface="Arial" panose="020B0604020202020204" pitchFamily="34" charset="0"/>
                <a:ea typeface="Times New Roman" panose="02020603050405020304" pitchFamily="18" charset="0"/>
                <a:cs typeface="Arial" panose="020B0604020202020204" pitchFamily="34" charset="0"/>
              </a:rPr>
              <a:t>The Department achieved 51.5%  of female SMS representation (vs target of 50%)</a:t>
            </a:r>
            <a:endParaRPr lang="en-US" sz="16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n-US" sz="1600" dirty="0">
                <a:latin typeface="Arial" panose="020B0604020202020204" pitchFamily="34" charset="0"/>
                <a:cs typeface="Arial" panose="020B0604020202020204" pitchFamily="34" charset="0"/>
              </a:rPr>
              <a:t>The Department in partnership with its agencies implemented 21 public engagements within District Municipalities (vs Q4 target of 15).</a:t>
            </a:r>
          </a:p>
          <a:p>
            <a:pPr marL="342900" indent="-342900" algn="just">
              <a:lnSpc>
                <a:spcPct val="150000"/>
              </a:lnSpc>
              <a:buFont typeface="+mj-lt"/>
              <a:buAutoNum type="arabicPeriod"/>
            </a:pPr>
            <a:r>
              <a:rPr lang="en-US" sz="1600" dirty="0">
                <a:latin typeface="Arial" panose="020B0604020202020204" pitchFamily="34" charset="0"/>
                <a:cs typeface="Arial" panose="020B0604020202020204" pitchFamily="34" charset="0"/>
              </a:rPr>
              <a:t>Phase 4: SMME Database - SMME Business Index to identify levels of readiness and capability of small enterprises was implemented.</a:t>
            </a:r>
          </a:p>
          <a:p>
            <a:pPr marL="342900" indent="-342900" algn="just">
              <a:lnSpc>
                <a:spcPct val="150000"/>
              </a:lnSpc>
              <a:buFont typeface="+mj-lt"/>
              <a:buAutoNum type="arabicPeriod"/>
            </a:pPr>
            <a:r>
              <a:rPr lang="en-US" sz="1600" dirty="0">
                <a:latin typeface="Arial" panose="020B0604020202020204" pitchFamily="34" charset="0"/>
                <a:cs typeface="Arial" panose="020B0604020202020204" pitchFamily="34" charset="0"/>
              </a:rPr>
              <a:t>A total of 56 (vs Q4 target of 50) products produced and services rendered by SMMEs and Co-operatives were linked to domestic market.</a:t>
            </a:r>
          </a:p>
          <a:p>
            <a:pPr marL="342900" indent="-342900" algn="just">
              <a:lnSpc>
                <a:spcPct val="150000"/>
              </a:lnSpc>
              <a:buFont typeface="+mj-lt"/>
              <a:buAutoNum type="arabicPeriod"/>
            </a:pPr>
            <a:r>
              <a:rPr lang="en-US" sz="1600" dirty="0">
                <a:latin typeface="Arial" panose="020B0604020202020204" pitchFamily="34" charset="0"/>
                <a:cs typeface="Arial" panose="020B0604020202020204" pitchFamily="34" charset="0"/>
              </a:rPr>
              <a:t>Progress report on the review of the Businesses Amendment Bill and proposed changes was approved by EXCO on 27 March 2023.</a:t>
            </a:r>
          </a:p>
          <a:p>
            <a:pPr marL="342900" indent="-342900" algn="just">
              <a:lnSpc>
                <a:spcPct val="150000"/>
              </a:lnSpc>
              <a:buFont typeface="+mj-lt"/>
              <a:buAutoNum type="arabicPeriod"/>
            </a:pPr>
            <a:r>
              <a:rPr lang="en-US" sz="1600" dirty="0">
                <a:latin typeface="Arial" panose="020B0604020202020204" pitchFamily="34" charset="0"/>
                <a:cs typeface="Arial" panose="020B0604020202020204" pitchFamily="34" charset="0"/>
              </a:rPr>
              <a:t>Both the progress report and consolidated progress report on the finalization of SMMEs and Co-operatives Funding Policy were approved by EXCO on 27 March 2023. </a:t>
            </a:r>
          </a:p>
          <a:p>
            <a:pPr marL="342900" indent="-342900" algn="just">
              <a:lnSpc>
                <a:spcPct val="150000"/>
              </a:lnSpc>
              <a:buFont typeface="+mj-lt"/>
              <a:buAutoNum type="arabicPeriod"/>
            </a:pPr>
            <a:r>
              <a:rPr lang="en-US" sz="1600" dirty="0">
                <a:latin typeface="Arial" panose="020B0604020202020204" pitchFamily="34" charset="0"/>
                <a:cs typeface="Arial" panose="020B0604020202020204" pitchFamily="34" charset="0"/>
              </a:rPr>
              <a:t>The Department supported 82 Co-operatives (vs Q4 target of 50) financially and/or non-financially.</a:t>
            </a:r>
          </a:p>
        </p:txBody>
      </p:sp>
      <p:sp>
        <p:nvSpPr>
          <p:cNvPr id="4" name="Slide Number Placeholder 1">
            <a:extLst>
              <a:ext uri="{FF2B5EF4-FFF2-40B4-BE49-F238E27FC236}">
                <a16:creationId xmlns:a16="http://schemas.microsoft.com/office/drawing/2014/main" xmlns="" id="{2E91A6E3-4335-92E4-828C-4CDD5E88ADE8}"/>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12</a:t>
            </a:r>
          </a:p>
        </p:txBody>
      </p:sp>
    </p:spTree>
    <p:extLst>
      <p:ext uri="{BB962C8B-B14F-4D97-AF65-F5344CB8AC3E}">
        <p14:creationId xmlns:p14="http://schemas.microsoft.com/office/powerpoint/2010/main" xmlns="" val="409386671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70F1D3-6E70-A044-9428-548B84197CDF}"/>
              </a:ext>
            </a:extLst>
          </p:cNvPr>
          <p:cNvPicPr>
            <a:picLocks noChangeAspect="1"/>
          </p:cNvPicPr>
          <p:nvPr/>
        </p:nvPicPr>
        <p:blipFill>
          <a:blip r:embed="rId3" cstate="print"/>
          <a:stretch>
            <a:fillRect/>
          </a:stretch>
        </p:blipFill>
        <p:spPr>
          <a:xfrm>
            <a:off x="1921" y="6370760"/>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518237"/>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9" y="20864"/>
            <a:ext cx="8612521"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rPr>
              <a:t>PERFORMANCE HIGHLIGHTS</a:t>
            </a:r>
            <a:endParaRPr lang="en-ZA" sz="2400" b="1" dirty="0">
              <a:solidFill>
                <a:prstClr val="white"/>
              </a:solidFill>
              <a:latin typeface="Arial" panose="020B0604020202020204" pitchFamily="34" charset="0"/>
            </a:endParaRPr>
          </a:p>
        </p:txBody>
      </p:sp>
      <p:sp>
        <p:nvSpPr>
          <p:cNvPr id="3" name="TextBox 2">
            <a:extLst>
              <a:ext uri="{FF2B5EF4-FFF2-40B4-BE49-F238E27FC236}">
                <a16:creationId xmlns:a16="http://schemas.microsoft.com/office/drawing/2014/main" xmlns="" id="{5C310C55-60A3-46BB-AB99-C27EC0999C95}"/>
              </a:ext>
            </a:extLst>
          </p:cNvPr>
          <p:cNvSpPr txBox="1"/>
          <p:nvPr/>
        </p:nvSpPr>
        <p:spPr>
          <a:xfrm>
            <a:off x="4030" y="486765"/>
            <a:ext cx="9074656" cy="2262671"/>
          </a:xfrm>
          <a:prstGeom prst="rect">
            <a:avLst/>
          </a:prstGeom>
          <a:noFill/>
        </p:spPr>
        <p:txBody>
          <a:bodyPr wrap="square" rtlCol="0">
            <a:spAutoFit/>
          </a:bodyPr>
          <a:lstStyle/>
          <a:p>
            <a:pPr marL="342900" indent="-342900" algn="just">
              <a:lnSpc>
                <a:spcPct val="150000"/>
              </a:lnSpc>
              <a:buFont typeface="+mj-lt"/>
              <a:buAutoNum type="arabicPeriod" startAt="10"/>
            </a:pPr>
            <a:r>
              <a:rPr lang="en-US" sz="1600" dirty="0">
                <a:latin typeface="Arial" panose="020B0604020202020204" pitchFamily="34" charset="0"/>
                <a:cs typeface="Arial" panose="020B0604020202020204" pitchFamily="34" charset="0"/>
              </a:rPr>
              <a:t>The National Integrated Small Enterprise Development Masterplan Implementation Report was approved by EXCO on 27 March  2023.</a:t>
            </a:r>
          </a:p>
          <a:p>
            <a:pPr marL="342900" indent="-342900" algn="just">
              <a:lnSpc>
                <a:spcPct val="150000"/>
              </a:lnSpc>
              <a:buFont typeface="+mj-lt"/>
              <a:buAutoNum type="arabicPeriod" startAt="10"/>
            </a:pPr>
            <a:r>
              <a:rPr lang="en-US" sz="1600" dirty="0">
                <a:latin typeface="Arial" panose="020B0604020202020204" pitchFamily="34" charset="0"/>
                <a:cs typeface="Arial" panose="020B0604020202020204" pitchFamily="34" charset="0"/>
              </a:rPr>
              <a:t>Five (5) municipalities were assisted to roll out the Red-Tape Reduction Awareness Programme.</a:t>
            </a:r>
          </a:p>
          <a:p>
            <a:pPr marL="342900" indent="-342900" algn="just">
              <a:lnSpc>
                <a:spcPct val="150000"/>
              </a:lnSpc>
              <a:buFont typeface="+mj-lt"/>
              <a:buAutoNum type="arabicPeriod" startAt="10"/>
            </a:pPr>
            <a:r>
              <a:rPr lang="en-US" sz="1600" dirty="0">
                <a:latin typeface="Arial" panose="020B0604020202020204" pitchFamily="34" charset="0"/>
                <a:cs typeface="Arial" panose="020B0604020202020204" pitchFamily="34" charset="0"/>
              </a:rPr>
              <a:t>An assessment review report of SMME regulatory impediments to reform was approved by EXCO on 27 March  2023.</a:t>
            </a:r>
          </a:p>
        </p:txBody>
      </p:sp>
      <p:sp>
        <p:nvSpPr>
          <p:cNvPr id="4" name="Slide Number Placeholder 1">
            <a:extLst>
              <a:ext uri="{FF2B5EF4-FFF2-40B4-BE49-F238E27FC236}">
                <a16:creationId xmlns:a16="http://schemas.microsoft.com/office/drawing/2014/main" xmlns="" id="{2E91A6E3-4335-92E4-828C-4CDD5E88ADE8}"/>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13</a:t>
            </a:r>
          </a:p>
        </p:txBody>
      </p:sp>
    </p:spTree>
    <p:extLst>
      <p:ext uri="{BB962C8B-B14F-4D97-AF65-F5344CB8AC3E}">
        <p14:creationId xmlns:p14="http://schemas.microsoft.com/office/powerpoint/2010/main" xmlns="" val="26717622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70F1D3-6E70-A044-9428-548B84197CDF}"/>
              </a:ext>
            </a:extLst>
          </p:cNvPr>
          <p:cNvPicPr>
            <a:picLocks noChangeAspect="1"/>
          </p:cNvPicPr>
          <p:nvPr/>
        </p:nvPicPr>
        <p:blipFill>
          <a:blip r:embed="rId2" cstate="print"/>
          <a:stretch>
            <a:fillRect/>
          </a:stretch>
        </p:blipFill>
        <p:spPr>
          <a:xfrm>
            <a:off x="1921" y="6370760"/>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702605"/>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8" y="102270"/>
            <a:ext cx="8612521"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rPr>
              <a:t>PERFORMANCE HIGHLIGHTS (Non-APP)</a:t>
            </a:r>
            <a:endParaRPr lang="en-ZA" sz="2400" b="1" dirty="0">
              <a:solidFill>
                <a:prstClr val="white"/>
              </a:solidFill>
              <a:latin typeface="Arial" panose="020B0604020202020204" pitchFamily="34" charset="0"/>
            </a:endParaRPr>
          </a:p>
        </p:txBody>
      </p:sp>
      <p:sp>
        <p:nvSpPr>
          <p:cNvPr id="3" name="TextBox 2">
            <a:extLst>
              <a:ext uri="{FF2B5EF4-FFF2-40B4-BE49-F238E27FC236}">
                <a16:creationId xmlns:a16="http://schemas.microsoft.com/office/drawing/2014/main" xmlns="" id="{5C310C55-60A3-46BB-AB99-C27EC0999C95}"/>
              </a:ext>
            </a:extLst>
          </p:cNvPr>
          <p:cNvSpPr txBox="1"/>
          <p:nvPr/>
        </p:nvSpPr>
        <p:spPr>
          <a:xfrm>
            <a:off x="34672" y="671691"/>
            <a:ext cx="9074656" cy="5355825"/>
          </a:xfrm>
          <a:prstGeom prst="rect">
            <a:avLst/>
          </a:prstGeom>
          <a:noFill/>
        </p:spPr>
        <p:txBody>
          <a:bodyPr wrap="square" rtlCol="0">
            <a:spAutoFit/>
          </a:bodyPr>
          <a:lstStyle/>
          <a:p>
            <a:pPr marL="342900" indent="-342900" algn="just">
              <a:lnSpc>
                <a:spcPct val="150000"/>
              </a:lnSpc>
              <a:buFont typeface="+mj-lt"/>
              <a:buAutoNum type="arabicPeriod"/>
            </a:pPr>
            <a:r>
              <a:rPr lang="en-US" sz="1600" dirty="0">
                <a:latin typeface="Arial" panose="020B0604020202020204" pitchFamily="34" charset="0"/>
                <a:cs typeface="Arial" panose="020B0604020202020204" pitchFamily="34" charset="0"/>
              </a:rPr>
              <a:t>The Department supported 300 SMMEs through the Informal and Micro Enterprise Development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 (IMEDP) to value of R4.4 million.</a:t>
            </a:r>
            <a:r>
              <a:rPr lang="en-ZA" sz="1600" dirty="0">
                <a:effectLst/>
                <a:latin typeface="Arial" panose="020B0604020202020204" pitchFamily="34" charset="0"/>
                <a:ea typeface="Calibri" panose="020F0502020204030204" pitchFamily="34" charset="0"/>
                <a:cs typeface="Arial" panose="020B0604020202020204" pitchFamily="34" charset="0"/>
              </a:rPr>
              <a:t> Equipment was handed over to informal and micro enterprises in various provinces: Eastern </a:t>
            </a:r>
            <a:r>
              <a:rPr lang="en-ZA" sz="1600" dirty="0">
                <a:latin typeface="Arial" panose="020B0604020202020204" pitchFamily="34" charset="0"/>
                <a:ea typeface="Calibri" panose="020F0502020204030204" pitchFamily="34" charset="0"/>
                <a:cs typeface="Arial" panose="020B0604020202020204" pitchFamily="34" charset="0"/>
              </a:rPr>
              <a:t>C</a:t>
            </a:r>
            <a:r>
              <a:rPr lang="en-ZA" sz="1600" dirty="0">
                <a:effectLst/>
                <a:latin typeface="Arial" panose="020B0604020202020204" pitchFamily="34" charset="0"/>
                <a:ea typeface="Calibri" panose="020F0502020204030204" pitchFamily="34" charset="0"/>
                <a:cs typeface="Arial" panose="020B0604020202020204" pitchFamily="34" charset="0"/>
              </a:rPr>
              <a:t>ape (King </a:t>
            </a:r>
            <a:r>
              <a:rPr lang="en-ZA" sz="1600" dirty="0" err="1">
                <a:effectLst/>
                <a:latin typeface="Arial" panose="020B0604020202020204" pitchFamily="34" charset="0"/>
                <a:ea typeface="Calibri" panose="020F0502020204030204" pitchFamily="34" charset="0"/>
                <a:cs typeface="Arial" panose="020B0604020202020204" pitchFamily="34" charset="0"/>
              </a:rPr>
              <a:t>Sabata</a:t>
            </a:r>
            <a:r>
              <a:rPr lang="en-ZA" sz="1600" dirty="0">
                <a:effectLst/>
                <a:latin typeface="Arial" panose="020B0604020202020204" pitchFamily="34" charset="0"/>
                <a:ea typeface="Calibri" panose="020F0502020204030204" pitchFamily="34" charset="0"/>
                <a:cs typeface="Arial" panose="020B0604020202020204" pitchFamily="34" charset="0"/>
              </a:rPr>
              <a:t> </a:t>
            </a:r>
            <a:r>
              <a:rPr lang="en-ZA" sz="1600" dirty="0" err="1">
                <a:effectLst/>
                <a:latin typeface="Arial" panose="020B0604020202020204" pitchFamily="34" charset="0"/>
                <a:ea typeface="Calibri" panose="020F0502020204030204" pitchFamily="34" charset="0"/>
                <a:cs typeface="Arial" panose="020B0604020202020204" pitchFamily="34" charset="0"/>
              </a:rPr>
              <a:t>Dalindyebo</a:t>
            </a:r>
            <a:r>
              <a:rPr lang="en-ZA" sz="1600" dirty="0">
                <a:effectLst/>
                <a:latin typeface="Arial" panose="020B0604020202020204" pitchFamily="34" charset="0"/>
                <a:ea typeface="Calibri" panose="020F0502020204030204" pitchFamily="34" charset="0"/>
                <a:cs typeface="Arial" panose="020B0604020202020204" pitchFamily="34" charset="0"/>
              </a:rPr>
              <a:t>), </a:t>
            </a:r>
            <a:r>
              <a:rPr lang="en-ZA" sz="1600" dirty="0">
                <a:latin typeface="Arial" panose="020B0604020202020204" pitchFamily="34" charset="0"/>
                <a:ea typeface="Calibri" panose="020F0502020204030204" pitchFamily="34" charset="0"/>
              </a:rPr>
              <a:t>Gauteng (</a:t>
            </a:r>
            <a:r>
              <a:rPr lang="en-ZA" sz="1600" dirty="0" err="1">
                <a:latin typeface="Arial" panose="020B0604020202020204" pitchFamily="34" charset="0"/>
                <a:ea typeface="Calibri" panose="020F0502020204030204" pitchFamily="34" charset="0"/>
              </a:rPr>
              <a:t>Morafong</a:t>
            </a:r>
            <a:r>
              <a:rPr lang="en-ZA" sz="1600" dirty="0">
                <a:latin typeface="Arial" panose="020B0604020202020204" pitchFamily="34" charset="0"/>
                <a:ea typeface="Calibri" panose="020F0502020204030204" pitchFamily="34" charset="0"/>
              </a:rPr>
              <a:t> and Mogale </a:t>
            </a:r>
            <a:r>
              <a:rPr lang="en-ZA" sz="1600" dirty="0">
                <a:effectLst/>
                <a:latin typeface="Arial" panose="020B0604020202020204" pitchFamily="34" charset="0"/>
                <a:ea typeface="Calibri" panose="020F0502020204030204" pitchFamily="34" charset="0"/>
                <a:cs typeface="Arial" panose="020B0604020202020204" pitchFamily="34" charset="0"/>
              </a:rPr>
              <a:t>City) and Western Cape (City of Cape Town).</a:t>
            </a:r>
            <a:endParaRPr lang="en-US" sz="1600" dirty="0">
              <a:highlight>
                <a:srgbClr val="FFFF00"/>
              </a:highligh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buFont typeface="+mj-lt"/>
              <a:buAutoNum type="arabicPeriod"/>
            </a:pPr>
            <a:r>
              <a:rPr lang="en-ZA" sz="1800" dirty="0">
                <a:effectLst/>
                <a:latin typeface="Arial Narrow" panose="020B0606020202030204" pitchFamily="34" charset="0"/>
                <a:ea typeface="Calibri" panose="020F0502020204030204" pitchFamily="34" charset="0"/>
              </a:rPr>
              <a:t>The SEIAS report and Memorandum of Objectives for the </a:t>
            </a:r>
            <a:r>
              <a:rPr lang="en-ZA" dirty="0">
                <a:latin typeface="Arial Narrow" panose="020B0606020202030204" pitchFamily="34" charset="0"/>
              </a:rPr>
              <a:t>updated National Small Enterprise </a:t>
            </a:r>
            <a:r>
              <a:rPr lang="en-ZA" sz="1800" dirty="0">
                <a:effectLst/>
                <a:latin typeface="Arial Narrow" panose="020B0606020202030204" pitchFamily="34" charset="0"/>
                <a:ea typeface="Calibri" panose="020F0502020204030204" pitchFamily="34" charset="0"/>
              </a:rPr>
              <a:t>Bill that includes legislative provisions for the incorporation of the CBDA and </a:t>
            </a:r>
            <a:r>
              <a:rPr lang="en-ZA" sz="1800" b="1" dirty="0">
                <a:effectLst/>
                <a:latin typeface="Arial Narrow" panose="020B0606020202030204" pitchFamily="34" charset="0"/>
                <a:ea typeface="Calibri" panose="020F0502020204030204" pitchFamily="34" charset="0"/>
              </a:rPr>
              <a:t>sefa</a:t>
            </a:r>
            <a:r>
              <a:rPr lang="en-ZA" sz="1800" dirty="0">
                <a:effectLst/>
                <a:latin typeface="Arial Narrow" panose="020B0606020202030204" pitchFamily="34" charset="0"/>
                <a:ea typeface="Calibri" panose="020F0502020204030204" pitchFamily="34" charset="0"/>
              </a:rPr>
              <a:t> into Seda has been finalised and comments received from OCSLA will be used to refine the Bill for pre-certification.</a:t>
            </a:r>
            <a:r>
              <a:rPr lang="en-ZA" sz="1800" dirty="0">
                <a:effectLst/>
                <a:latin typeface="Arial" panose="020B0604020202020204" pitchFamily="34" charset="0"/>
                <a:ea typeface="Calibri" panose="020F0502020204030204" pitchFamily="34" charset="0"/>
              </a:rPr>
              <a:t> </a:t>
            </a:r>
          </a:p>
          <a:p>
            <a:pPr marL="342900" indent="-342900" algn="just">
              <a:lnSpc>
                <a:spcPct val="150000"/>
              </a:lnSpc>
              <a:buFont typeface="+mj-lt"/>
              <a:buAutoNum type="arabicPeriod"/>
            </a:pPr>
            <a:r>
              <a:rPr lang="en-ZA" sz="1600" dirty="0">
                <a:latin typeface="Arial" panose="020B0604020202020204" pitchFamily="34" charset="0"/>
                <a:ea typeface="Calibri" panose="020F0502020204030204" pitchFamily="34" charset="0"/>
                <a:cs typeface="Arial" panose="020B0604020202020204" pitchFamily="34" charset="0"/>
              </a:rPr>
              <a:t>Draft SMMEs and Co-operatives Funding Policy was approved by Cabinet in March 2023.</a:t>
            </a:r>
            <a:endParaRPr lang="en-US" sz="1600" dirty="0">
              <a:highlight>
                <a:srgbClr val="FFFF00"/>
              </a:highlight>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n-ZA" sz="1600" dirty="0">
                <a:latin typeface="Arial" panose="020B0604020202020204" pitchFamily="34" charset="0"/>
                <a:ea typeface="Calibri" panose="020F0502020204030204" pitchFamily="34" charset="0"/>
                <a:cs typeface="Arial" panose="020B0604020202020204" pitchFamily="34" charset="0"/>
              </a:rPr>
              <a:t>As part of the implementation of Cannabis Sector Support Program, the DSBD and CSIR collaborated in the establishment of the Cannabis Pilot Project. Six (6) small enterprises were selected for the project, for assistance with biomass processing, formulation for their products and product development. </a:t>
            </a:r>
          </a:p>
          <a:p>
            <a:pPr marL="342900" indent="-342900" algn="just">
              <a:lnSpc>
                <a:spcPct val="150000"/>
              </a:lnSpc>
              <a:buFont typeface="+mj-lt"/>
              <a:buAutoNum type="arabicPeriod"/>
            </a:pPr>
            <a:r>
              <a:rPr lang="en-ZA" sz="1600" dirty="0">
                <a:latin typeface="Arial" panose="020B0604020202020204" pitchFamily="34" charset="0"/>
                <a:ea typeface="Calibri" panose="020F0502020204030204" pitchFamily="34" charset="0"/>
                <a:cs typeface="Arial" panose="020B0604020202020204" pitchFamily="34" charset="0"/>
              </a:rPr>
              <a:t>The Hospitality Sector Support Plan (HSSP) for small enterprises was considered by EXCO on 27 March 2023.</a:t>
            </a:r>
          </a:p>
        </p:txBody>
      </p:sp>
      <p:sp>
        <p:nvSpPr>
          <p:cNvPr id="4" name="Slide Number Placeholder 1">
            <a:extLst>
              <a:ext uri="{FF2B5EF4-FFF2-40B4-BE49-F238E27FC236}">
                <a16:creationId xmlns:a16="http://schemas.microsoft.com/office/drawing/2014/main" xmlns="" id="{2E91A6E3-4335-92E4-828C-4CDD5E88ADE8}"/>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14</a:t>
            </a:r>
          </a:p>
        </p:txBody>
      </p:sp>
    </p:spTree>
    <p:extLst>
      <p:ext uri="{BB962C8B-B14F-4D97-AF65-F5344CB8AC3E}">
        <p14:creationId xmlns:p14="http://schemas.microsoft.com/office/powerpoint/2010/main" xmlns="" val="324724958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70F1D3-6E70-A044-9428-548B84197CDF}"/>
              </a:ext>
            </a:extLst>
          </p:cNvPr>
          <p:cNvPicPr>
            <a:picLocks noChangeAspect="1"/>
          </p:cNvPicPr>
          <p:nvPr/>
        </p:nvPicPr>
        <p:blipFill>
          <a:blip r:embed="rId2" cstate="print"/>
          <a:stretch>
            <a:fillRect/>
          </a:stretch>
        </p:blipFill>
        <p:spPr>
          <a:xfrm>
            <a:off x="1921" y="6370760"/>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702605"/>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8" y="102270"/>
            <a:ext cx="8612521"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rPr>
              <a:t>PERFORMANCE HIGHLIGHTS (Non-APP)</a:t>
            </a:r>
            <a:endParaRPr lang="en-ZA" sz="2400" b="1" dirty="0">
              <a:solidFill>
                <a:prstClr val="white"/>
              </a:solidFill>
              <a:latin typeface="Arial" panose="020B0604020202020204" pitchFamily="34" charset="0"/>
            </a:endParaRPr>
          </a:p>
        </p:txBody>
      </p:sp>
      <p:sp>
        <p:nvSpPr>
          <p:cNvPr id="3" name="TextBox 2">
            <a:extLst>
              <a:ext uri="{FF2B5EF4-FFF2-40B4-BE49-F238E27FC236}">
                <a16:creationId xmlns:a16="http://schemas.microsoft.com/office/drawing/2014/main" xmlns="" id="{5C310C55-60A3-46BB-AB99-C27EC0999C95}"/>
              </a:ext>
            </a:extLst>
          </p:cNvPr>
          <p:cNvSpPr txBox="1"/>
          <p:nvPr/>
        </p:nvSpPr>
        <p:spPr>
          <a:xfrm>
            <a:off x="34672" y="671691"/>
            <a:ext cx="9074656" cy="5217326"/>
          </a:xfrm>
          <a:prstGeom prst="rect">
            <a:avLst/>
          </a:prstGeom>
          <a:noFill/>
        </p:spPr>
        <p:txBody>
          <a:bodyPr wrap="square" rtlCol="0">
            <a:spAutoFit/>
          </a:bodyPr>
          <a:lstStyle/>
          <a:p>
            <a:pPr marL="342900" indent="-342900" algn="just">
              <a:lnSpc>
                <a:spcPct val="150000"/>
              </a:lnSpc>
              <a:buFont typeface="+mj-lt"/>
              <a:buAutoNum type="arabicPeriod" startAt="6"/>
            </a:pPr>
            <a:r>
              <a:rPr lang="en-ZA" sz="1600" dirty="0">
                <a:latin typeface="Arial" panose="020B0604020202020204" pitchFamily="34" charset="0"/>
                <a:cs typeface="Arial" panose="020B0604020202020204" pitchFamily="34" charset="0"/>
              </a:rPr>
              <a:t>The</a:t>
            </a:r>
            <a:r>
              <a:rPr lang="en-ZA" sz="1600" dirty="0">
                <a:latin typeface="Arial" panose="020B0604020202020204" pitchFamily="34" charset="0"/>
                <a:ea typeface="Calibri" panose="020F0502020204030204" pitchFamily="34" charset="0"/>
                <a:cs typeface="Arial" panose="020B0604020202020204" pitchFamily="34" charset="0"/>
              </a:rPr>
              <a:t> merger of entities’</a:t>
            </a:r>
            <a:r>
              <a:rPr lang="en-ZA" sz="1600" dirty="0">
                <a:latin typeface="Arial" panose="020B0604020202020204" pitchFamily="34" charset="0"/>
                <a:cs typeface="Arial" panose="020B0604020202020204" pitchFamily="34" charset="0"/>
              </a:rPr>
              <a:t> Business Case was approved by Cabinet during March 2023. This has enabled the processes of the merger to continue including the drafting of the enabling legislation. </a:t>
            </a:r>
          </a:p>
          <a:p>
            <a:pPr marL="342900" indent="-342900" algn="just">
              <a:lnSpc>
                <a:spcPct val="150000"/>
              </a:lnSpc>
              <a:buFont typeface="+mj-lt"/>
              <a:buAutoNum type="arabicPeriod" startAt="6"/>
            </a:pPr>
            <a:r>
              <a:rPr lang="en-ZA" sz="1600" dirty="0">
                <a:latin typeface="Arial" panose="020B0604020202020204" pitchFamily="34" charset="0"/>
                <a:ea typeface="Calibri" panose="020F0502020204030204" pitchFamily="34" charset="0"/>
                <a:cs typeface="Arial" panose="020B0604020202020204" pitchFamily="34" charset="0"/>
              </a:rPr>
              <a:t>Three research reports have been finalised and approved which are: a) Usage of Evaluation Studies (UES), b) Informal Economy (IE) and c) Eastern Seaboard Regional Economic Development (</a:t>
            </a:r>
            <a:r>
              <a:rPr lang="en-ZA" sz="1600" dirty="0">
                <a:latin typeface="Arial" panose="020B0604020202020204" pitchFamily="34" charset="0"/>
                <a:cs typeface="Arial" panose="020B0604020202020204" pitchFamily="34" charset="0"/>
              </a:rPr>
              <a:t>ESRED). </a:t>
            </a:r>
          </a:p>
          <a:p>
            <a:pPr marL="342900" indent="-342900" algn="just">
              <a:lnSpc>
                <a:spcPct val="150000"/>
              </a:lnSpc>
              <a:buFont typeface="+mj-lt"/>
              <a:buAutoNum type="arabicPeriod" startAt="6"/>
            </a:pPr>
            <a:r>
              <a:rPr lang="en-ZA" sz="1600" dirty="0">
                <a:latin typeface="Arial" panose="020B0604020202020204" pitchFamily="34" charset="0"/>
                <a:cs typeface="Arial" panose="020B0604020202020204" pitchFamily="34" charset="0"/>
              </a:rPr>
              <a:t>The DSBD Portfolio Mainstreaming Strategy for GEYODI was approved by EXCO on 27 March 2023.</a:t>
            </a:r>
          </a:p>
          <a:p>
            <a:pPr marL="342900" indent="-342900" algn="just">
              <a:lnSpc>
                <a:spcPct val="150000"/>
              </a:lnSpc>
              <a:buFont typeface="+mj-lt"/>
              <a:buAutoNum type="arabicPeriod" startAt="6"/>
            </a:pPr>
            <a:r>
              <a:rPr lang="en-ZA" sz="1600" dirty="0">
                <a:latin typeface="Arial" panose="020B0604020202020204" pitchFamily="34" charset="0"/>
              </a:rPr>
              <a:t>The Department facilitated the presentation of the women economic empowerment priorities and expectations through the BRICS women's business alliance.</a:t>
            </a:r>
          </a:p>
          <a:p>
            <a:pPr marL="342900" indent="-342900" algn="just">
              <a:lnSpc>
                <a:spcPct val="150000"/>
              </a:lnSpc>
              <a:buFont typeface="+mj-lt"/>
              <a:buAutoNum type="arabicPeriod" startAt="6"/>
            </a:pPr>
            <a:r>
              <a:rPr lang="en-ZA" sz="1600" dirty="0">
                <a:latin typeface="Arial" panose="020B0604020202020204" pitchFamily="34" charset="0"/>
                <a:cs typeface="Arial" panose="020B0604020202020204" pitchFamily="34" charset="0"/>
              </a:rPr>
              <a:t>The Department participated at the BRICS first BRICS sherpa and sous-sherpa meeting held successfully in Limpopo from 1-2 February 2023. The objective of the meeting was to introduce South Africa’s theme, priorities, and deliverables as chair to BRICS sherpas and sous-sherpas in detail for their consideration and approval as BRICS priorities.</a:t>
            </a:r>
            <a:endParaRPr lang="en-US" sz="2000" dirty="0">
              <a:highlight>
                <a:srgbClr val="FFFF00"/>
              </a:highlight>
              <a:latin typeface="Arial" panose="020B0604020202020204" pitchFamily="34" charset="0"/>
              <a:cs typeface="+mn-cs"/>
            </a:endParaRPr>
          </a:p>
        </p:txBody>
      </p:sp>
      <p:sp>
        <p:nvSpPr>
          <p:cNvPr id="4" name="Slide Number Placeholder 1">
            <a:extLst>
              <a:ext uri="{FF2B5EF4-FFF2-40B4-BE49-F238E27FC236}">
                <a16:creationId xmlns:a16="http://schemas.microsoft.com/office/drawing/2014/main" xmlns="" id="{2E91A6E3-4335-92E4-828C-4CDD5E88ADE8}"/>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15</a:t>
            </a:r>
          </a:p>
        </p:txBody>
      </p:sp>
    </p:spTree>
    <p:extLst>
      <p:ext uri="{BB962C8B-B14F-4D97-AF65-F5344CB8AC3E}">
        <p14:creationId xmlns:p14="http://schemas.microsoft.com/office/powerpoint/2010/main" xmlns="" val="53129987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401756"/>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5. UNDER-ACHIEVEMENTS</a:t>
            </a:r>
          </a:p>
        </p:txBody>
      </p:sp>
      <p:sp>
        <p:nvSpPr>
          <p:cNvPr id="3" name="Slide Number Placeholder 1">
            <a:extLst>
              <a:ext uri="{FF2B5EF4-FFF2-40B4-BE49-F238E27FC236}">
                <a16:creationId xmlns:a16="http://schemas.microsoft.com/office/drawing/2014/main" xmlns="" id="{669A09A6-F85E-0708-B278-0E57B7132F83}"/>
              </a:ext>
            </a:extLst>
          </p:cNvPr>
          <p:cNvSpPr txBox="1">
            <a:spLocks/>
          </p:cNvSpPr>
          <p:nvPr/>
        </p:nvSpPr>
        <p:spPr>
          <a:xfrm>
            <a:off x="8591620" y="6478311"/>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16</a:t>
            </a:r>
          </a:p>
        </p:txBody>
      </p:sp>
    </p:spTree>
    <p:extLst>
      <p:ext uri="{BB962C8B-B14F-4D97-AF65-F5344CB8AC3E}">
        <p14:creationId xmlns:p14="http://schemas.microsoft.com/office/powerpoint/2010/main" xmlns="" val="4258263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70F1D3-6E70-A044-9428-548B84197CDF}"/>
              </a:ext>
            </a:extLst>
          </p:cNvPr>
          <p:cNvPicPr>
            <a:picLocks noChangeAspect="1"/>
          </p:cNvPicPr>
          <p:nvPr/>
        </p:nvPicPr>
        <p:blipFill>
          <a:blip r:embed="rId3" cstate="print"/>
          <a:stretch>
            <a:fillRect/>
          </a:stretch>
        </p:blipFill>
        <p:spPr>
          <a:xfrm>
            <a:off x="1921" y="6370760"/>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800" y="-30480"/>
            <a:ext cx="9140400" cy="621233"/>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9" y="92075"/>
            <a:ext cx="861252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Under-achievements for 2022/23 Q4</a:t>
            </a:r>
            <a:endParaRPr lang="en-ZA" sz="2400" b="1" dirty="0">
              <a:solidFill>
                <a:prstClr val="white"/>
              </a:solidFill>
              <a:latin typeface="Arial" panose="020B0604020202020204" pitchFamily="34" charset="0"/>
            </a:endParaRPr>
          </a:p>
        </p:txBody>
      </p:sp>
      <p:graphicFrame>
        <p:nvGraphicFramePr>
          <p:cNvPr id="7" name="Table 6">
            <a:extLst>
              <a:ext uri="{FF2B5EF4-FFF2-40B4-BE49-F238E27FC236}">
                <a16:creationId xmlns:a16="http://schemas.microsoft.com/office/drawing/2014/main" xmlns="" id="{C845F79E-69BF-447B-80B8-668030FE67DE}"/>
              </a:ext>
            </a:extLst>
          </p:cNvPr>
          <p:cNvGraphicFramePr>
            <a:graphicFrameLocks noGrp="1"/>
          </p:cNvGraphicFramePr>
          <p:nvPr>
            <p:extLst>
              <p:ext uri="{D42A27DB-BD31-4B8C-83A1-F6EECF244321}">
                <p14:modId xmlns:p14="http://schemas.microsoft.com/office/powerpoint/2010/main" xmlns="" val="906408914"/>
              </p:ext>
            </p:extLst>
          </p:nvPr>
        </p:nvGraphicFramePr>
        <p:xfrm>
          <a:off x="0" y="614777"/>
          <a:ext cx="9067800" cy="5334000"/>
        </p:xfrm>
        <a:graphic>
          <a:graphicData uri="http://schemas.openxmlformats.org/drawingml/2006/table">
            <a:tbl>
              <a:tblPr firstRow="1" firstCol="1" bandRow="1"/>
              <a:tblGrid>
                <a:gridCol w="3048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1143000">
                  <a:extLst>
                    <a:ext uri="{9D8B030D-6E8A-4147-A177-3AD203B41FA5}">
                      <a16:colId xmlns:a16="http://schemas.microsoft.com/office/drawing/2014/main" xmlns="" val="20004"/>
                    </a:ext>
                  </a:extLst>
                </a:gridCol>
                <a:gridCol w="1422248">
                  <a:extLst>
                    <a:ext uri="{9D8B030D-6E8A-4147-A177-3AD203B41FA5}">
                      <a16:colId xmlns:a16="http://schemas.microsoft.com/office/drawing/2014/main" xmlns="" val="20005"/>
                    </a:ext>
                  </a:extLst>
                </a:gridCol>
                <a:gridCol w="1517663">
                  <a:extLst>
                    <a:ext uri="{9D8B030D-6E8A-4147-A177-3AD203B41FA5}">
                      <a16:colId xmlns:a16="http://schemas.microsoft.com/office/drawing/2014/main" xmlns="" val="20006"/>
                    </a:ext>
                  </a:extLst>
                </a:gridCol>
                <a:gridCol w="1403489">
                  <a:extLst>
                    <a:ext uri="{9D8B030D-6E8A-4147-A177-3AD203B41FA5}">
                      <a16:colId xmlns:a16="http://schemas.microsoft.com/office/drawing/2014/main" xmlns="" val="20007"/>
                    </a:ext>
                  </a:extLst>
                </a:gridCol>
              </a:tblGrid>
              <a:tr h="285421">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 Indicator </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 Q4 milestone</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ctr" defTabSz="914400" rtl="0" latinLnBrk="0">
                        <a:lnSpc>
                          <a:spcPct val="100000"/>
                        </a:lnSpc>
                        <a:spcBef>
                          <a:spcPts val="0"/>
                        </a:spcBef>
                        <a:spcAft>
                          <a:spcPts val="0"/>
                        </a:spcAft>
                        <a:buClrTx/>
                        <a:buSzTx/>
                        <a:buFontTx/>
                        <a:buNone/>
                        <a:tabLst/>
                      </a:pPr>
                      <a:r>
                        <a:rPr lang="en-US"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actual output</a:t>
                      </a:r>
                      <a:endParaRPr lang="en-ZA"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Reason For Deviation</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xmlns="" val="10000"/>
                  </a:ext>
                </a:extLst>
              </a:tr>
              <a:tr h="746469">
                <a:tc>
                  <a:txBody>
                    <a:bodyPr/>
                    <a:lstStyle/>
                    <a:p>
                      <a:pPr marL="0" marR="0" indent="0" algn="l" defTabSz="914400" rtl="0" latinLnBrk="0">
                        <a:lnSpc>
                          <a:spcPct val="100000"/>
                        </a:lnSpc>
                        <a:spcBef>
                          <a:spcPts val="0"/>
                        </a:spcBef>
                        <a:spcAft>
                          <a:spcPts val="0"/>
                        </a:spcAft>
                        <a:buClrTx/>
                        <a:buSzTx/>
                        <a:buFont typeface="+mj-lt"/>
                        <a:buNone/>
                        <a:tabLst/>
                      </a:pPr>
                      <a:r>
                        <a:rPr lang="en-ZA" sz="10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a:rPr>
                        <a:t>1.</a:t>
                      </a: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&lt;10%</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algn="just"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vacancy rate.</a:t>
                      </a: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Percentage</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vacancy rate in funded permanent</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posts.</a:t>
                      </a: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&lt;10% vacancy rate in funded</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permanent posts.</a:t>
                      </a: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effectLst/>
                          <a:latin typeface="Arial" panose="020B0604020202020204" pitchFamily="34" charset="0"/>
                          <a:ea typeface="HelveticaNeue-Light"/>
                          <a:cs typeface="+mn-cs"/>
                        </a:rPr>
                        <a:t>&lt;10% vacancy rate in funded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effectLst/>
                          <a:latin typeface="Arial" panose="020B0604020202020204" pitchFamily="34" charset="0"/>
                          <a:ea typeface="HelveticaNeue-Light"/>
                          <a:cs typeface="+mn-cs"/>
                        </a:rPr>
                        <a:t>permanent posts.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kern="1200" noProof="0" dirty="0">
                          <a:solidFill>
                            <a:schemeClr val="tx1"/>
                          </a:solidFill>
                          <a:effectLst/>
                          <a:latin typeface="Arial" panose="020B0604020202020204" pitchFamily="34" charset="0"/>
                          <a:ea typeface="HelveticaNeue-Light"/>
                          <a:cs typeface="+mn-cs"/>
                        </a:rPr>
                        <a:t>Target Not 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1" kern="1200" noProof="0" dirty="0">
                        <a:solidFill>
                          <a:schemeClr val="tx1"/>
                        </a:solidFill>
                        <a:effectLst/>
                        <a:latin typeface="Arial" panose="020B0604020202020204" pitchFamily="34" charset="0"/>
                        <a:ea typeface="HelveticaNeue-Ligh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kern="1200" noProof="0" dirty="0">
                          <a:solidFill>
                            <a:schemeClr val="tx1"/>
                          </a:solidFill>
                          <a:effectLst/>
                          <a:latin typeface="Arial" panose="020B0604020202020204" pitchFamily="34" charset="0"/>
                          <a:ea typeface="HelveticaNeue-Light"/>
                          <a:cs typeface="+mn-cs"/>
                        </a:rPr>
                        <a:t>10% vacancy rate in funded permanent posts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lvl="0"/>
                      <a:r>
                        <a:rPr lang="en-ZA" sz="1000" b="0" i="0" u="none" strike="noStrike" kern="1200" baseline="0" dirty="0">
                          <a:solidFill>
                            <a:schemeClr val="tx1"/>
                          </a:solidFill>
                          <a:latin typeface="Arial" panose="020B0604020202020204" pitchFamily="34" charset="0"/>
                          <a:ea typeface="+mn-ea"/>
                          <a:cs typeface="Calibri"/>
                        </a:rPr>
                        <a:t>3 terminations during Q4. </a:t>
                      </a:r>
                    </a:p>
                    <a:p>
                      <a:pPr marL="0" lvl="0" indent="0" algn="l" defTabSz="457200" rtl="0" eaLnBrk="1" latinLnBrk="0" hangingPunct="1">
                        <a:lnSpc>
                          <a:spcPct val="100000"/>
                        </a:lnSpc>
                        <a:buFont typeface="Symbol" panose="05050102010706020507" pitchFamily="18" charset="2"/>
                        <a:buNone/>
                      </a:pPr>
                      <a:r>
                        <a:rPr lang="en-US" sz="1000" b="0" i="0" u="none" strike="noStrike" kern="1200" baseline="0" dirty="0">
                          <a:solidFill>
                            <a:schemeClr val="tx1"/>
                          </a:solidFill>
                          <a:latin typeface="Arial" panose="020B0604020202020204" pitchFamily="34" charset="0"/>
                          <a:ea typeface="Calibri" panose="020F0502020204030204" pitchFamily="34" charset="0"/>
                          <a:cs typeface="Calibri"/>
                        </a:rPr>
                        <a:t>An additional 1 post needed to be filled to reach the target of less than 10% </a:t>
                      </a:r>
                      <a:endParaRPr lang="en-ZA" sz="1000" b="0" i="0" u="none" strike="noStrike" kern="1200" baseline="0" dirty="0">
                        <a:solidFill>
                          <a:schemeClr val="tx1"/>
                        </a:solidFill>
                        <a:latin typeface="Arial" panose="020B0604020202020204" pitchFamily="34" charset="0"/>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600"/>
                        </a:spcAft>
                      </a:pPr>
                      <a:r>
                        <a:rPr lang="en-US" sz="1000" b="0" i="0" u="none" strike="noStrike" kern="1200" baseline="0" dirty="0">
                          <a:solidFill>
                            <a:schemeClr val="tx1"/>
                          </a:solidFill>
                          <a:latin typeface="Arial" panose="020B0604020202020204" pitchFamily="34" charset="0"/>
                          <a:ea typeface="Calibri" panose="020F0502020204030204" pitchFamily="34" charset="0"/>
                          <a:cs typeface="Calibri"/>
                        </a:rPr>
                        <a:t>Turn-around Plan is in place and progress is tracked weekly. </a:t>
                      </a:r>
                      <a:endParaRPr lang="en-ZA" sz="1000" b="0" i="0" u="none" strike="noStrike" kern="1200" baseline="0" dirty="0">
                        <a:solidFill>
                          <a:schemeClr val="tx1"/>
                        </a:solidFill>
                        <a:latin typeface="Arial" panose="020B0604020202020204" pitchFamily="34" charset="0"/>
                        <a:ea typeface="Calibri" panose="020F0502020204030204" pitchFamily="34" charset="0"/>
                        <a:cs typeface="Calibri"/>
                      </a:endParaRPr>
                    </a:p>
                    <a:p>
                      <a:pPr marL="0" algn="l" defTabSz="457200" rtl="0" eaLnBrk="1" latinLnBrk="0" hangingPunct="1">
                        <a:lnSpc>
                          <a:spcPct val="100000"/>
                        </a:lnSpc>
                        <a:spcAft>
                          <a:spcPts val="600"/>
                        </a:spcAft>
                      </a:pPr>
                      <a:r>
                        <a:rPr lang="en-US" sz="1000" b="0" i="0" u="none" strike="noStrike" kern="1200" baseline="0" dirty="0">
                          <a:solidFill>
                            <a:schemeClr val="tx1"/>
                          </a:solidFill>
                          <a:latin typeface="Arial" panose="020B0604020202020204" pitchFamily="34" charset="0"/>
                          <a:ea typeface="Calibri" panose="020F0502020204030204" pitchFamily="34" charset="0"/>
                          <a:cs typeface="Calibri"/>
                        </a:rPr>
                        <a:t> </a:t>
                      </a:r>
                      <a:endParaRPr lang="en-ZA" sz="1000" b="0" i="0" u="none" strike="noStrike" kern="1200" baseline="0" dirty="0">
                        <a:solidFill>
                          <a:schemeClr val="tx1"/>
                        </a:solidFill>
                        <a:latin typeface="Arial" panose="020B0604020202020204" pitchFamily="34" charset="0"/>
                        <a:ea typeface="Calibri" panose="020F0502020204030204" pitchFamily="34" charset="0"/>
                        <a:cs typeface="Calibri"/>
                      </a:endParaRPr>
                    </a:p>
                    <a:p>
                      <a:pPr marL="0" algn="l" defTabSz="457200" rtl="0" eaLnBrk="1" latinLnBrk="0" hangingPunct="1">
                        <a:lnSpc>
                          <a:spcPct val="100000"/>
                        </a:lnSpc>
                        <a:spcAft>
                          <a:spcPts val="600"/>
                        </a:spcAft>
                      </a:pPr>
                      <a:r>
                        <a:rPr lang="en-US" sz="1000" b="0" i="0" u="none" strike="noStrike" kern="1200" baseline="0" dirty="0">
                          <a:solidFill>
                            <a:schemeClr val="tx1"/>
                          </a:solidFill>
                          <a:latin typeface="Arial" panose="020B0604020202020204" pitchFamily="34" charset="0"/>
                          <a:ea typeface="Calibri" panose="020F0502020204030204" pitchFamily="34" charset="0"/>
                          <a:cs typeface="Calibri"/>
                        </a:rPr>
                        <a:t> </a:t>
                      </a:r>
                      <a:endParaRPr lang="en-ZA" sz="1000" b="0" i="0" u="none" strike="noStrike" kern="1200" baseline="0" dirty="0">
                        <a:solidFill>
                          <a:schemeClr val="tx1"/>
                        </a:solidFill>
                        <a:latin typeface="Arial" panose="020B0604020202020204" pitchFamily="34" charset="0"/>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84999947"/>
                  </a:ext>
                </a:extLst>
              </a:tr>
              <a:tr h="965006">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l" defTabSz="914400" rtl="0" eaLnBrk="1" latinLnBrk="0" hangingPunct="1">
                        <a:lnSpc>
                          <a:spcPct val="100000"/>
                        </a:lnSpc>
                        <a:spcBef>
                          <a:spcPts val="0"/>
                        </a:spcBef>
                        <a:spcAft>
                          <a:spcPts val="0"/>
                        </a:spcAft>
                        <a:buClrTx/>
                        <a:buSzTx/>
                        <a:buFont typeface="+mj-lt"/>
                        <a:buNone/>
                        <a:tabLst/>
                      </a:pPr>
                      <a:r>
                        <a:rPr lang="en-ZA" sz="10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a:rPr>
                        <a:t>2.</a:t>
                      </a: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≥4.2%</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Representation of PWDs.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Percentage</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representation of PWDs.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≥4.2% representation of</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PWDs.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≥4.2% representation of PWDs.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kern="1200" noProof="0" dirty="0">
                          <a:solidFill>
                            <a:schemeClr val="tx1"/>
                          </a:solidFill>
                          <a:effectLst/>
                          <a:latin typeface="Arial" panose="020B0604020202020204" pitchFamily="34" charset="0"/>
                          <a:ea typeface="HelveticaNeue-Light"/>
                          <a:cs typeface="+mn-cs"/>
                        </a:rPr>
                        <a:t>Target not achieved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effectLst/>
                          <a:latin typeface="Arial" panose="020B0604020202020204" pitchFamily="34" charset="0"/>
                          <a:ea typeface="HelveticaNeue-Light"/>
                          <a:cs typeface="+mn-cs"/>
                        </a:rPr>
                        <a:t>3.3% representation of PWDs.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algn="l" defTabSz="457200" rtl="0" eaLnBrk="1" latinLnBrk="0" hangingPunct="1"/>
                      <a:r>
                        <a:rPr lang="en-ZA" sz="1000" b="0" i="0" u="none" strike="noStrike" kern="1200" baseline="0" dirty="0">
                          <a:solidFill>
                            <a:schemeClr val="tx1"/>
                          </a:solidFill>
                          <a:latin typeface="Arial" panose="020B0604020202020204" pitchFamily="34" charset="0"/>
                          <a:ea typeface="Calibri"/>
                          <a:cs typeface="Calibri"/>
                        </a:rPr>
                        <a:t>Lack of targeted recruitment and limited applications impacted ability to increase representation.</a:t>
                      </a:r>
                      <a:r>
                        <a:rPr lang="en-ZA" sz="1000" b="0" i="0" u="none" strike="noStrike" kern="1200" baseline="0" dirty="0">
                          <a:solidFill>
                            <a:schemeClr val="tx1"/>
                          </a:solidFill>
                          <a:latin typeface="Arial" panose="020B0604020202020204" pitchFamily="34" charset="0"/>
                          <a:cs typeface="Calibri"/>
                        </a:rPr>
                        <a:t> </a:t>
                      </a:r>
                      <a:endParaRPr lang="en-US" sz="1000" b="0" i="0" u="none" strike="noStrike" kern="1200" baseline="0" dirty="0">
                        <a:solidFill>
                          <a:schemeClr val="tx1"/>
                        </a:solidFill>
                        <a:latin typeface="Arial" panose="020B0604020202020204" pitchFamily="34" charset="0"/>
                        <a:cs typeface="Calibri"/>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cs typeface="Arial" pitchFamily="34" charset="0"/>
                        </a:rPr>
                        <a:t>Earmark 1 SMS, 3 MMS and 4 Below- MMS posts for the new financial year (2023/24).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SymbolMT"/>
                          <a:cs typeface="Arial" pitchFamily="34" charset="0"/>
                        </a:rPr>
                        <a:t>• </a:t>
                      </a:r>
                      <a:r>
                        <a:rPr kumimoji="0" lang="en-ZA" sz="1000" b="0" i="0" u="none" strike="noStrike" kern="1200" cap="none" spc="0" normalizeH="0" baseline="0" noProof="0" dirty="0">
                          <a:ln>
                            <a:noFill/>
                          </a:ln>
                          <a:solidFill>
                            <a:prstClr val="black"/>
                          </a:solidFill>
                          <a:effectLst/>
                          <a:uLnTx/>
                          <a:uFillTx/>
                          <a:latin typeface="Arial" panose="020B0604020202020204" pitchFamily="34" charset="0"/>
                          <a:cs typeface="Arial" pitchFamily="34" charset="0"/>
                        </a:rPr>
                        <a:t>Facilitate for the Draft Strategy to support recruitment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cs typeface="Arial" pitchFamily="34" charset="0"/>
                        </a:rPr>
                        <a:t>PWD to be approved.</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73131278"/>
                  </a:ext>
                </a:extLst>
              </a:tr>
              <a:tr h="1442623">
                <a:tc>
                  <a:txBody>
                    <a:bodyPr/>
                    <a:lstStyle/>
                    <a:p>
                      <a:pPr marL="0" marR="0" indent="0" algn="l" defTabSz="914400" rtl="0" eaLnBrk="1" latinLnBrk="0" hangingPunct="1">
                        <a:lnSpc>
                          <a:spcPct val="100000"/>
                        </a:lnSpc>
                        <a:spcBef>
                          <a:spcPts val="0"/>
                        </a:spcBef>
                        <a:spcAft>
                          <a:spcPts val="0"/>
                        </a:spcAft>
                        <a:buClrTx/>
                        <a:buSzTx/>
                        <a:buFont typeface="+mj-lt"/>
                        <a:buNone/>
                        <a:tabLst/>
                      </a:pPr>
                      <a:r>
                        <a:rPr lang="en-GB" sz="10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rPr>
                        <a:t>3. </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Phase 4 and Phase 5: SMME Database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implemented.</a:t>
                      </a:r>
                    </a:p>
                    <a:p>
                      <a:endParaRPr lang="en-ZA" sz="10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SMME Database – Small Enterprises Credit Scoring and Rating System to facilitate access to finance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implemented.</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endParaRPr lang="en-ZA" sz="10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Phase 5: SMME Database - Small Enterprises Credit Scoring and Rating System to facilitate access to finance implemented.</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endParaRPr lang="en-ZA" sz="10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ZA" sz="1000" b="0" i="0" u="none" strike="noStrike" kern="1200" cap="none" spc="0" normalizeH="0" baseline="0" dirty="0">
                          <a:ln>
                            <a:noFill/>
                          </a:ln>
                          <a:solidFill>
                            <a:prstClr val="black"/>
                          </a:solidFill>
                          <a:effectLst/>
                          <a:uLnTx/>
                          <a:uFillTx/>
                          <a:latin typeface="Arial" panose="020B0604020202020204" pitchFamily="34" charset="0"/>
                          <a:ea typeface="+mn-ea"/>
                          <a:cs typeface="+mn-cs"/>
                        </a:rPr>
                        <a:t>Phase 5: SMME Database - Small Enterprises Credit</a:t>
                      </a:r>
                    </a:p>
                    <a:p>
                      <a:r>
                        <a:rPr kumimoji="0" lang="en-ZA" sz="1000" b="0" i="0" u="none" strike="noStrike" kern="1200" cap="none" spc="0" normalizeH="0" baseline="0" dirty="0">
                          <a:ln>
                            <a:noFill/>
                          </a:ln>
                          <a:solidFill>
                            <a:prstClr val="black"/>
                          </a:solidFill>
                          <a:effectLst/>
                          <a:uLnTx/>
                          <a:uFillTx/>
                          <a:latin typeface="Arial" panose="020B0604020202020204" pitchFamily="34" charset="0"/>
                          <a:ea typeface="+mn-ea"/>
                          <a:cs typeface="+mn-cs"/>
                        </a:rPr>
                        <a:t>Scoring and Rating System</a:t>
                      </a:r>
                    </a:p>
                    <a:p>
                      <a:r>
                        <a:rPr kumimoji="0" lang="en-ZA" sz="1000" b="0" i="0" u="none" strike="noStrike" kern="1200" cap="none" spc="0" normalizeH="0" baseline="0" dirty="0">
                          <a:ln>
                            <a:noFill/>
                          </a:ln>
                          <a:solidFill>
                            <a:prstClr val="black"/>
                          </a:solidFill>
                          <a:effectLst/>
                          <a:uLnTx/>
                          <a:uFillTx/>
                          <a:latin typeface="Arial" panose="020B0604020202020204" pitchFamily="34" charset="0"/>
                          <a:ea typeface="+mn-ea"/>
                          <a:cs typeface="+mn-cs"/>
                        </a:rPr>
                        <a:t>to facilitate access to finance implemented.</a:t>
                      </a:r>
                      <a:endParaRPr kumimoji="0" lang="en-ZA" sz="1000" b="0" i="0" u="none" strike="noStrike" kern="1200" cap="none" spc="0" normalizeH="0" baseline="0" dirty="0">
                        <a:ln>
                          <a:noFill/>
                        </a:ln>
                        <a:solidFill>
                          <a:prstClr val="black"/>
                        </a:solidFill>
                        <a:effectLst/>
                        <a:uLnTx/>
                        <a:uFillTx/>
                        <a:latin typeface="Arial" panose="020B060402020202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Target not achieved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Phase 5: SMME Database - Small Enterprises Credit Scoring and Rating System to facilitate access to finance not implemented.</a:t>
                      </a: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ZA" sz="1000" b="0" i="0" u="none" strike="noStrike" baseline="0" dirty="0">
                          <a:latin typeface="Arial" panose="020B0604020202020204" pitchFamily="34" charset="0"/>
                        </a:rPr>
                        <a:t>Payment advance was not finalised during Q4.</a:t>
                      </a:r>
                      <a:endParaRPr lang="en-GB" sz="1000" kern="1200" dirty="0">
                        <a:solidFill>
                          <a:schemeClr val="tx1"/>
                        </a:solidFill>
                        <a:effectLst/>
                        <a:highlight>
                          <a:srgbClr val="FFFF00"/>
                        </a:highligh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ZA" sz="1000" b="0" i="0" u="none" strike="noStrike" baseline="0" dirty="0">
                          <a:latin typeface="Arial" panose="020B0604020202020204" pitchFamily="34" charset="0"/>
                        </a:rPr>
                        <a:t>Upon payment</a:t>
                      </a:r>
                    </a:p>
                    <a:p>
                      <a:pPr algn="l"/>
                      <a:r>
                        <a:rPr lang="en-ZA" sz="1000" b="0" i="0" u="none" strike="noStrike" baseline="0" dirty="0">
                          <a:latin typeface="Arial" panose="020B0604020202020204" pitchFamily="34" charset="0"/>
                        </a:rPr>
                        <a:t>advance, the development and release of the phase will be completed</a:t>
                      </a:r>
                      <a:endParaRPr lang="en-US" sz="10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1628095"/>
                  </a:ext>
                </a:extLst>
              </a:tr>
              <a:tr h="623469">
                <a:tc>
                  <a:txBody>
                    <a:bodyPr/>
                    <a:lstStyle/>
                    <a:p>
                      <a:pPr marL="0" marR="0" indent="0" algn="l" defTabSz="914400" rtl="0" eaLnBrk="1" latinLnBrk="0" hangingPunct="1">
                        <a:lnSpc>
                          <a:spcPct val="100000"/>
                        </a:lnSpc>
                        <a:spcBef>
                          <a:spcPts val="0"/>
                        </a:spcBef>
                        <a:spcAft>
                          <a:spcPts val="0"/>
                        </a:spcAft>
                        <a:buClrTx/>
                        <a:buSzTx/>
                        <a:buFont typeface="+mj-lt"/>
                        <a:buNone/>
                        <a:tabLst/>
                      </a:pPr>
                      <a:r>
                        <a:rPr lang="en-GB" sz="10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rPr>
                        <a:t>4. </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600"/>
                        </a:spcAft>
                      </a:pPr>
                      <a:r>
                        <a:rPr lang="en-GB" sz="1000" dirty="0">
                          <a:effectLst/>
                          <a:latin typeface="Arial" panose="020B0604020202020204" pitchFamily="34" charset="0"/>
                          <a:ea typeface="Calibri" panose="020F0502020204030204" pitchFamily="34" charset="0"/>
                        </a:rPr>
                        <a:t>Women-owned businesses supported to register on international platform.</a:t>
                      </a:r>
                      <a:endParaRPr lang="en-ZA" sz="10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600"/>
                        </a:spcAft>
                      </a:pPr>
                      <a:r>
                        <a:rPr lang="en-GB" sz="1000" dirty="0">
                          <a:effectLst/>
                          <a:latin typeface="Arial" panose="020B0604020202020204" pitchFamily="34" charset="0"/>
                          <a:ea typeface="Calibri" panose="020F0502020204030204" pitchFamily="34" charset="0"/>
                        </a:rPr>
                        <a:t>Number of women-owned businesses supported to register on international platform.</a:t>
                      </a:r>
                      <a:endParaRPr lang="en-ZA" sz="10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600"/>
                        </a:spcAft>
                      </a:pPr>
                      <a:r>
                        <a:rPr lang="en-GB" sz="1000" dirty="0">
                          <a:effectLst/>
                          <a:latin typeface="Arial" panose="020B0604020202020204" pitchFamily="34" charset="0"/>
                          <a:ea typeface="Calibri" panose="020F0502020204030204" pitchFamily="34" charset="0"/>
                        </a:rPr>
                        <a:t>2 500 women-owned businesses supported to register on international platform.</a:t>
                      </a:r>
                      <a:endParaRPr lang="en-ZA" sz="10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600"/>
                        </a:spcAft>
                      </a:pPr>
                      <a:r>
                        <a:rPr lang="en-GB" sz="1000" dirty="0">
                          <a:solidFill>
                            <a:srgbClr val="000000"/>
                          </a:solidFill>
                          <a:effectLst/>
                          <a:latin typeface="Arial" panose="020B0604020202020204" pitchFamily="34" charset="0"/>
                          <a:ea typeface="Calibri" panose="020F0502020204030204" pitchFamily="34" charset="0"/>
                        </a:rPr>
                        <a:t>1000 women-owned businesses supported to register on international platform.</a:t>
                      </a:r>
                      <a:endParaRPr lang="en-ZA" sz="10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Target not achieved </a:t>
                      </a:r>
                    </a:p>
                    <a:p>
                      <a:pPr>
                        <a:lnSpc>
                          <a:spcPct val="100000"/>
                        </a:lnSpc>
                        <a:spcAft>
                          <a:spcPts val="600"/>
                        </a:spcAft>
                      </a:pPr>
                      <a:r>
                        <a:rPr kumimoji="0" lang="en-US" sz="1000" b="0" i="0" u="none" strike="noStrike" kern="1200" cap="none" spc="0" normalizeH="0" baseline="0" dirty="0">
                          <a:ln>
                            <a:noFill/>
                          </a:ln>
                          <a:solidFill>
                            <a:prstClr val="black"/>
                          </a:solidFill>
                          <a:effectLst/>
                          <a:uLnTx/>
                          <a:uFillTx/>
                          <a:latin typeface="Arial" panose="020B0604020202020204" pitchFamily="34" charset="0"/>
                          <a:ea typeface="+mn-ea"/>
                          <a:cs typeface="+mn-cs"/>
                        </a:rPr>
                        <a:t>591 women-owned businesses supported to register on international platform.</a:t>
                      </a:r>
                      <a:endParaRPr kumimoji="0" lang="en-ZA" sz="1000" b="0" i="0" u="none" strike="noStrike" kern="1200" cap="none" spc="0" normalizeH="0" baseline="0" dirty="0">
                        <a:ln>
                          <a:noFill/>
                        </a:ln>
                        <a:solidFill>
                          <a:prstClr val="black"/>
                        </a:solidFill>
                        <a:effectLst/>
                        <a:uLnTx/>
                        <a:uFillTx/>
                        <a:latin typeface="Arial" panose="020B0604020202020204" pitchFamily="34" charset="0"/>
                        <a:ea typeface="+mn-ea"/>
                        <a:cs typeface="+mn-cs"/>
                      </a:endParaRPr>
                    </a:p>
                    <a:p>
                      <a:pPr>
                        <a:lnSpc>
                          <a:spcPct val="100000"/>
                        </a:lnSpc>
                        <a:spcAft>
                          <a:spcPts val="600"/>
                        </a:spcAft>
                      </a:pPr>
                      <a:r>
                        <a:rPr lang="en-US" sz="1000" dirty="0">
                          <a:effectLst/>
                          <a:latin typeface="Arial" panose="020B0604020202020204" pitchFamily="34" charset="0"/>
                          <a:ea typeface="Calibri" panose="020F0502020204030204" pitchFamily="34" charset="0"/>
                        </a:rPr>
                        <a:t> </a:t>
                      </a:r>
                      <a:endParaRPr lang="en-ZA" sz="1000" dirty="0">
                        <a:effectLst/>
                        <a:latin typeface="Arial" panose="020B0604020202020204" pitchFamily="34" charset="0"/>
                        <a:ea typeface="Calibri" panose="020F0502020204030204" pitchFamily="34" charset="0"/>
                      </a:endParaRPr>
                    </a:p>
                    <a:p>
                      <a:pPr>
                        <a:lnSpc>
                          <a:spcPct val="100000"/>
                        </a:lnSpc>
                        <a:spcAft>
                          <a:spcPts val="600"/>
                        </a:spcAft>
                      </a:pPr>
                      <a:r>
                        <a:rPr lang="en-US" sz="1000" b="1" u="none" strike="noStrike" dirty="0">
                          <a:effectLst/>
                          <a:latin typeface="Arial" panose="020B0604020202020204" pitchFamily="34" charset="0"/>
                          <a:ea typeface="Calibri" panose="020F0502020204030204" pitchFamily="34" charset="0"/>
                        </a:rPr>
                        <a:t> </a:t>
                      </a:r>
                      <a:endParaRPr lang="en-ZA" sz="10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ZA" sz="1000" dirty="0">
                          <a:effectLst/>
                          <a:latin typeface="Arial" panose="020B0604020202020204" pitchFamily="34" charset="0"/>
                          <a:ea typeface="Calibri" panose="020F0502020204030204" pitchFamily="34" charset="0"/>
                        </a:rPr>
                        <a:t>Despite the support provided to women-owned businesses, they unfortunately did not follow through into registration.  </a:t>
                      </a:r>
                      <a:endParaRPr lang="en-GB" sz="1000" b="0" i="0" u="none" strike="noStrike" baseline="0"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u="none" strike="noStrike" kern="1200" baseline="0" noProof="0" dirty="0">
                          <a:solidFill>
                            <a:schemeClr val="tx1"/>
                          </a:solidFill>
                          <a:latin typeface="Arial" panose="020B0604020202020204" pitchFamily="34" charset="0"/>
                          <a:cs typeface="Calibri"/>
                        </a:rPr>
                        <a:t>Seda, which has wider reach through their regional offices will be implementing this target from 2023/24 financial year.</a:t>
                      </a:r>
                      <a:endParaRPr lang="en-GB" sz="1000" b="0" i="0" u="none" strike="noStrike" kern="1200" baseline="0" noProof="0" dirty="0">
                        <a:solidFill>
                          <a:schemeClr val="tx1"/>
                        </a:solidFill>
                        <a:latin typeface="Arial" panose="020B060402020202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357423335"/>
                  </a:ext>
                </a:extLst>
              </a:tr>
            </a:tbl>
          </a:graphicData>
        </a:graphic>
      </p:graphicFrame>
      <p:sp>
        <p:nvSpPr>
          <p:cNvPr id="3" name="Slide Number Placeholder 1">
            <a:extLst>
              <a:ext uri="{FF2B5EF4-FFF2-40B4-BE49-F238E27FC236}">
                <a16:creationId xmlns:a16="http://schemas.microsoft.com/office/drawing/2014/main" xmlns="" id="{E6CC4229-5E61-EF1C-EA57-297B260D3F12}"/>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17</a:t>
            </a:r>
          </a:p>
        </p:txBody>
      </p:sp>
    </p:spTree>
    <p:extLst>
      <p:ext uri="{BB962C8B-B14F-4D97-AF65-F5344CB8AC3E}">
        <p14:creationId xmlns:p14="http://schemas.microsoft.com/office/powerpoint/2010/main" xmlns="" val="13369245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70F1D3-6E70-A044-9428-548B84197CDF}"/>
              </a:ext>
            </a:extLst>
          </p:cNvPr>
          <p:cNvPicPr>
            <a:picLocks noChangeAspect="1"/>
          </p:cNvPicPr>
          <p:nvPr/>
        </p:nvPicPr>
        <p:blipFill>
          <a:blip r:embed="rId2" cstate="print"/>
          <a:stretch>
            <a:fillRect/>
          </a:stretch>
        </p:blipFill>
        <p:spPr>
          <a:xfrm>
            <a:off x="1921" y="6370760"/>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800" y="-30480"/>
            <a:ext cx="9140400" cy="621233"/>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9" y="92075"/>
            <a:ext cx="861252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Under-achievements for 2022/23 Q4 </a:t>
            </a:r>
            <a:r>
              <a:rPr kumimoji="0" lang="en-US" sz="1600" b="1" i="0" u="none" strike="noStrike" kern="120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(CONT)</a:t>
            </a:r>
            <a:endParaRPr lang="en-ZA" sz="2400" b="1" dirty="0">
              <a:solidFill>
                <a:prstClr val="white"/>
              </a:solidFill>
              <a:latin typeface="Arial" panose="020B0604020202020204" pitchFamily="34" charset="0"/>
            </a:endParaRPr>
          </a:p>
        </p:txBody>
      </p:sp>
      <p:graphicFrame>
        <p:nvGraphicFramePr>
          <p:cNvPr id="7" name="Table 6">
            <a:extLst>
              <a:ext uri="{FF2B5EF4-FFF2-40B4-BE49-F238E27FC236}">
                <a16:creationId xmlns:a16="http://schemas.microsoft.com/office/drawing/2014/main" xmlns="" id="{C845F79E-69BF-447B-80B8-668030FE67DE}"/>
              </a:ext>
            </a:extLst>
          </p:cNvPr>
          <p:cNvGraphicFramePr>
            <a:graphicFrameLocks noGrp="1"/>
          </p:cNvGraphicFramePr>
          <p:nvPr>
            <p:extLst>
              <p:ext uri="{D42A27DB-BD31-4B8C-83A1-F6EECF244321}">
                <p14:modId xmlns:p14="http://schemas.microsoft.com/office/powerpoint/2010/main" xmlns="" val="3647103729"/>
              </p:ext>
            </p:extLst>
          </p:nvPr>
        </p:nvGraphicFramePr>
        <p:xfrm>
          <a:off x="27252" y="614777"/>
          <a:ext cx="9078297" cy="5653814"/>
        </p:xfrm>
        <a:graphic>
          <a:graphicData uri="http://schemas.openxmlformats.org/drawingml/2006/table">
            <a:tbl>
              <a:tblPr firstRow="1" firstCol="1" bandRow="1"/>
              <a:tblGrid>
                <a:gridCol w="277548">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11430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1143000">
                  <a:extLst>
                    <a:ext uri="{9D8B030D-6E8A-4147-A177-3AD203B41FA5}">
                      <a16:colId xmlns:a16="http://schemas.microsoft.com/office/drawing/2014/main" xmlns="" val="20004"/>
                    </a:ext>
                  </a:extLst>
                </a:gridCol>
                <a:gridCol w="1447800">
                  <a:extLst>
                    <a:ext uri="{9D8B030D-6E8A-4147-A177-3AD203B41FA5}">
                      <a16:colId xmlns:a16="http://schemas.microsoft.com/office/drawing/2014/main" xmlns="" val="20005"/>
                    </a:ext>
                  </a:extLst>
                </a:gridCol>
                <a:gridCol w="1295400">
                  <a:extLst>
                    <a:ext uri="{9D8B030D-6E8A-4147-A177-3AD203B41FA5}">
                      <a16:colId xmlns:a16="http://schemas.microsoft.com/office/drawing/2014/main" xmlns="" val="20006"/>
                    </a:ext>
                  </a:extLst>
                </a:gridCol>
                <a:gridCol w="1409349">
                  <a:extLst>
                    <a:ext uri="{9D8B030D-6E8A-4147-A177-3AD203B41FA5}">
                      <a16:colId xmlns:a16="http://schemas.microsoft.com/office/drawing/2014/main" xmlns="" val="20007"/>
                    </a:ext>
                  </a:extLst>
                </a:gridCol>
              </a:tblGrid>
              <a:tr h="319814">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 Indicator </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 Q4 milestone</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ctr" defTabSz="914400" rtl="0" latinLnBrk="0">
                        <a:lnSpc>
                          <a:spcPct val="100000"/>
                        </a:lnSpc>
                        <a:spcBef>
                          <a:spcPts val="0"/>
                        </a:spcBef>
                        <a:spcAft>
                          <a:spcPts val="0"/>
                        </a:spcAft>
                        <a:buClrTx/>
                        <a:buSzTx/>
                        <a:buFontTx/>
                        <a:buNone/>
                        <a:tabLst/>
                      </a:pPr>
                      <a:r>
                        <a:rPr lang="en-US"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actual output</a:t>
                      </a:r>
                      <a:endParaRPr lang="en-ZA"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Reason For Deviation</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xmlns="" val="10000"/>
                  </a:ext>
                </a:extLst>
              </a:tr>
              <a:tr h="765753">
                <a:tc>
                  <a:txBody>
                    <a:bodyPr/>
                    <a:lstStyle/>
                    <a:p>
                      <a:pPr algn="l"/>
                      <a:r>
                        <a:rPr lang="en-US" sz="1000" b="0" i="0" u="none" strike="noStrike" baseline="0" dirty="0">
                          <a:solidFill>
                            <a:schemeClr val="tx1"/>
                          </a:solidFill>
                          <a:latin typeface="Arial" panose="020B0604020202020204" pitchFamily="34" charset="0"/>
                          <a:cs typeface="Arial" panose="020B0604020202020204" pitchFamily="34" charset="0"/>
                        </a:rPr>
                        <a:t>5.</a:t>
                      </a:r>
                      <a:endParaRPr lang="en-GB" sz="1000" b="0" i="0" u="none" strike="noStrike" baseline="0" dirty="0">
                        <a:solidFill>
                          <a:schemeClr val="tx1"/>
                        </a:solidFill>
                        <a:latin typeface="Arial" panose="020B060402020202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SMMEs and</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Co-operatives linked to global market opportunities.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SMMEs and Co-operatives</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linked to global</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market opportunities.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250 SMMEs and Co-operatives linked to global market opportunities.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50 SMMEs and Co-operatives linked to global market opportunities.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600"/>
                        </a:spcAft>
                      </a:pPr>
                      <a:r>
                        <a:rPr lang="en-ZA" sz="1000" b="1" dirty="0">
                          <a:effectLst/>
                          <a:latin typeface="Arial" panose="020B0604020202020204" pitchFamily="34" charset="0"/>
                          <a:ea typeface="Calibri" panose="020F0502020204030204" pitchFamily="34" charset="0"/>
                          <a:cs typeface="Arial" panose="020B0604020202020204" pitchFamily="34" charset="0"/>
                        </a:rPr>
                        <a:t>Target not achieved:</a:t>
                      </a:r>
                    </a:p>
                    <a:p>
                      <a:pPr>
                        <a:lnSpc>
                          <a:spcPct val="100000"/>
                        </a:lnSpc>
                        <a:spcAft>
                          <a:spcPts val="600"/>
                        </a:spcAft>
                      </a:pPr>
                      <a:r>
                        <a:rPr lang="en-ZA" sz="1000" dirty="0">
                          <a:effectLst/>
                          <a:latin typeface="Arial" panose="020B0604020202020204" pitchFamily="34" charset="0"/>
                          <a:ea typeface="Calibri" panose="020F0502020204030204" pitchFamily="34" charset="0"/>
                          <a:cs typeface="Arial" panose="020B0604020202020204" pitchFamily="34" charset="0"/>
                        </a:rPr>
                        <a:t>20 SMMEs and Co-operatives linked to global market opportunities.</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algn="l" defTabSz="914400" rtl="0" eaLnBrk="1" latinLnBrk="0" hangingPunct="1">
                        <a:lnSpc>
                          <a:spcPct val="100000"/>
                        </a:lnSpc>
                        <a:spcAft>
                          <a:spcPts val="600"/>
                        </a:spcAft>
                      </a:pPr>
                      <a:r>
                        <a:rPr lang="en-US" sz="1000" kern="1200" dirty="0">
                          <a:solidFill>
                            <a:schemeClr val="tx1"/>
                          </a:solidFill>
                          <a:latin typeface="Arial" panose="020B0604020202020204" pitchFamily="34" charset="0"/>
                          <a:ea typeface="+mn-ea"/>
                          <a:cs typeface="Arial" panose="020B0604020202020204" pitchFamily="34" charset="0"/>
                        </a:rPr>
                        <a:t>Due to late allocation of funds, only one exhibition show was attended in Ghana on 15-17 March 2023.</a:t>
                      </a:r>
                      <a:endParaRPr lang="en-ZA" sz="10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600"/>
                        </a:spcAft>
                      </a:pPr>
                      <a:r>
                        <a:rPr lang="en-US" sz="1000" kern="1200" dirty="0">
                          <a:solidFill>
                            <a:schemeClr val="tx1"/>
                          </a:solidFill>
                          <a:latin typeface="Arial" panose="020B0604020202020204" pitchFamily="34" charset="0"/>
                          <a:ea typeface="+mn-ea"/>
                          <a:cs typeface="Arial" panose="020B0604020202020204" pitchFamily="34" charset="0"/>
                        </a:rPr>
                        <a:t>In addition to physical exhibition shows, online exhibitions / virtual webinars will be considered. </a:t>
                      </a:r>
                      <a:endParaRPr lang="en-ZA" sz="10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73131278"/>
                  </a:ext>
                </a:extLst>
              </a:tr>
              <a:tr h="765753">
                <a:tc>
                  <a:txBody>
                    <a:bodyPr/>
                    <a:lstStyle/>
                    <a:p>
                      <a:pPr algn="l"/>
                      <a:r>
                        <a:rPr lang="en-GB" sz="1000" b="0" i="0" u="none" strike="noStrike" baseline="0" dirty="0">
                          <a:solidFill>
                            <a:schemeClr val="tx1"/>
                          </a:solidFill>
                          <a:latin typeface="Arial" panose="020B0604020202020204" pitchFamily="34" charset="0"/>
                          <a:cs typeface="Arial" panose="020B0604020202020204" pitchFamily="34" charset="0"/>
                        </a:rPr>
                        <a:t>6</a:t>
                      </a: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Business</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Infrastructure for SMMEs and</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Co-operatives</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refurbished or built.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business</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infrastructure for SMMEs and Co-operatives</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refurbished or built.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Six (6) business</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infrastructure for SMMEs and Co-operatives</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refurbished or built.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Two (2) business</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infrastructure for SMMEs and Co-operatives</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refurbished or built.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Target not achieved:</a:t>
                      </a:r>
                    </a:p>
                    <a:p>
                      <a:pPr algn="l">
                        <a:lnSpc>
                          <a:spcPct val="100000"/>
                        </a:lnSpc>
                        <a:spcAft>
                          <a:spcPts val="0"/>
                        </a:spcAft>
                      </a:pPr>
                      <a:endParaRPr lang="en-US"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Two (2) </a:t>
                      </a: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business infrastructure for SMMEs and Co-operatives were not refurbished or built.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algn="l" defTabSz="914400" rtl="0" eaLnBrk="1" latinLnBrk="0" hangingPunct="1">
                        <a:lnSpc>
                          <a:spcPct val="100000"/>
                        </a:lnSpc>
                        <a:spcAft>
                          <a:spcPts val="600"/>
                        </a:spcAft>
                      </a:pPr>
                      <a:r>
                        <a:rPr lang="en-ZA" sz="1000" kern="1200" dirty="0">
                          <a:solidFill>
                            <a:schemeClr val="tx1"/>
                          </a:solidFill>
                          <a:latin typeface="Arial" panose="020B0604020202020204" pitchFamily="34" charset="0"/>
                          <a:ea typeface="+mn-ea"/>
                          <a:cs typeface="Arial" panose="020B0604020202020204" pitchFamily="34" charset="0"/>
                        </a:rPr>
                        <a:t>Three projects were undertaken but could not be finalised due to construction challenges and delays by suppliers. The projects are located In </a:t>
                      </a:r>
                      <a:r>
                        <a:rPr lang="en-ZA" sz="1000" kern="1200" noProof="0" dirty="0" err="1">
                          <a:solidFill>
                            <a:schemeClr val="tx1"/>
                          </a:solidFill>
                          <a:latin typeface="Arial" panose="020B0604020202020204" pitchFamily="34" charset="0"/>
                          <a:ea typeface="+mn-ea"/>
                          <a:cs typeface="Arial" panose="020B0604020202020204" pitchFamily="34" charset="0"/>
                        </a:rPr>
                        <a:t>Ukhahlamba</a:t>
                      </a:r>
                      <a:r>
                        <a:rPr lang="en-ZA" sz="1000" kern="1200" noProof="0" dirty="0">
                          <a:solidFill>
                            <a:schemeClr val="tx1"/>
                          </a:solidFill>
                          <a:latin typeface="Arial" panose="020B0604020202020204" pitchFamily="34" charset="0"/>
                          <a:ea typeface="+mn-ea"/>
                          <a:cs typeface="Arial" panose="020B0604020202020204" pitchFamily="34" charset="0"/>
                        </a:rPr>
                        <a:t>,  </a:t>
                      </a:r>
                      <a:r>
                        <a:rPr lang="en-ZA" sz="1000" kern="1200" noProof="0" dirty="0" err="1">
                          <a:solidFill>
                            <a:schemeClr val="tx1"/>
                          </a:solidFill>
                          <a:latin typeface="Arial" panose="020B0604020202020204" pitchFamily="34" charset="0"/>
                          <a:ea typeface="+mn-ea"/>
                          <a:cs typeface="Arial" panose="020B0604020202020204" pitchFamily="34" charset="0"/>
                        </a:rPr>
                        <a:t>Carltonville</a:t>
                      </a:r>
                      <a:r>
                        <a:rPr lang="en-ZA" sz="1000" kern="1200" noProof="0" dirty="0">
                          <a:solidFill>
                            <a:schemeClr val="tx1"/>
                          </a:solidFill>
                          <a:latin typeface="Arial" panose="020B0604020202020204" pitchFamily="34" charset="0"/>
                          <a:ea typeface="+mn-ea"/>
                          <a:cs typeface="Arial" panose="020B0604020202020204" pitchFamily="34" charset="0"/>
                        </a:rPr>
                        <a:t> and Kimberley.</a:t>
                      </a:r>
                      <a:endParaRPr lang="en-ZA" sz="10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600"/>
                        </a:spcAft>
                      </a:pPr>
                      <a:r>
                        <a:rPr lang="en-ZA" sz="1000" kern="1200" dirty="0">
                          <a:solidFill>
                            <a:schemeClr val="tx1"/>
                          </a:solidFill>
                          <a:latin typeface="Arial" panose="020B0604020202020204" pitchFamily="34" charset="0"/>
                          <a:ea typeface="+mn-ea"/>
                          <a:cs typeface="Arial" panose="020B0604020202020204" pitchFamily="34" charset="0"/>
                        </a:rPr>
                        <a:t>A Quantity Surveyor and a Professional Architecture are due to join the Department during Q1 of 2023/24 financial year to assist with the achievement of this milestone.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77371059"/>
                  </a:ext>
                </a:extLst>
              </a:tr>
              <a:tr h="765753">
                <a:tc>
                  <a:txBody>
                    <a:bodyPr/>
                    <a:lstStyle/>
                    <a:p>
                      <a:pPr algn="l"/>
                      <a:r>
                        <a:rPr lang="en-US" sz="1000" b="0" i="0" u="none" strike="noStrike" baseline="0" dirty="0">
                          <a:solidFill>
                            <a:schemeClr val="tx1"/>
                          </a:solidFill>
                          <a:latin typeface="Arial" panose="020B0604020202020204" pitchFamily="34" charset="0"/>
                          <a:cs typeface="Arial" panose="020B0604020202020204" pitchFamily="34" charset="0"/>
                        </a:rPr>
                        <a:t>7.</a:t>
                      </a:r>
                      <a:endParaRPr lang="en-GB" sz="1000" b="0" i="0" u="none" strike="noStrike" baseline="0" dirty="0">
                        <a:solidFill>
                          <a:schemeClr val="tx1"/>
                        </a:solidFill>
                        <a:latin typeface="Arial" panose="020B060402020202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ZA" sz="1000" dirty="0">
                          <a:latin typeface="Arial" panose="020B0604020202020204" pitchFamily="34" charset="0"/>
                          <a:cs typeface="Arial" panose="020B0604020202020204" pitchFamily="34" charset="0"/>
                        </a:rPr>
                        <a:t>Incubation Support Programme improvement plan monitored.</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latin typeface="Arial" panose="020B0604020202020204" pitchFamily="34" charset="0"/>
                          <a:cs typeface="Arial" panose="020B0604020202020204" pitchFamily="34" charset="0"/>
                        </a:rPr>
                        <a:t>Number of monitoring Reports on the Incubation Support </a:t>
                      </a:r>
                      <a:r>
                        <a:rPr lang="en-US" sz="1000" dirty="0" err="1">
                          <a:latin typeface="Arial" panose="020B0604020202020204" pitchFamily="34" charset="0"/>
                          <a:cs typeface="Arial" panose="020B0604020202020204" pitchFamily="34" charset="0"/>
                        </a:rPr>
                        <a:t>Programme</a:t>
                      </a:r>
                      <a:r>
                        <a:rPr lang="en-US" sz="1000" dirty="0">
                          <a:latin typeface="Arial" panose="020B0604020202020204" pitchFamily="34" charset="0"/>
                          <a:cs typeface="Arial" panose="020B0604020202020204" pitchFamily="34" charset="0"/>
                        </a:rPr>
                        <a:t> improvement plan approved by EXCO.</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latin typeface="Arial" panose="020B0604020202020204" pitchFamily="34" charset="0"/>
                          <a:cs typeface="Arial" panose="020B0604020202020204" pitchFamily="34" charset="0"/>
                        </a:rPr>
                        <a:t>Two (2) Monitoring Reports on the Incubation Support </a:t>
                      </a:r>
                      <a:r>
                        <a:rPr lang="en-US" sz="1000" dirty="0" err="1">
                          <a:latin typeface="Arial" panose="020B0604020202020204" pitchFamily="34" charset="0"/>
                          <a:cs typeface="Arial" panose="020B0604020202020204" pitchFamily="34" charset="0"/>
                        </a:rPr>
                        <a:t>Programme</a:t>
                      </a:r>
                      <a:r>
                        <a:rPr lang="en-US" sz="1000" dirty="0">
                          <a:latin typeface="Arial" panose="020B0604020202020204" pitchFamily="34" charset="0"/>
                          <a:cs typeface="Arial" panose="020B0604020202020204" pitchFamily="34" charset="0"/>
                        </a:rPr>
                        <a:t> improvement plan approved by EXCO.</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latin typeface="Arial" panose="020B0604020202020204" pitchFamily="34" charset="0"/>
                          <a:cs typeface="Arial" panose="020B0604020202020204" pitchFamily="34" charset="0"/>
                        </a:rPr>
                        <a:t>Monitoring Report on the Incubation Support </a:t>
                      </a:r>
                      <a:r>
                        <a:rPr lang="en-US" sz="1000" dirty="0" err="1">
                          <a:latin typeface="Arial" panose="020B0604020202020204" pitchFamily="34" charset="0"/>
                          <a:cs typeface="Arial" panose="020B0604020202020204" pitchFamily="34" charset="0"/>
                        </a:rPr>
                        <a:t>Programme</a:t>
                      </a:r>
                      <a:r>
                        <a:rPr lang="en-US" sz="1000" dirty="0">
                          <a:latin typeface="Arial" panose="020B0604020202020204" pitchFamily="34" charset="0"/>
                          <a:cs typeface="Arial" panose="020B0604020202020204" pitchFamily="34" charset="0"/>
                        </a:rPr>
                        <a:t> improvement plan approved by EXCO.</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b="1" dirty="0">
                          <a:latin typeface="Arial" panose="020B0604020202020204" pitchFamily="34" charset="0"/>
                          <a:cs typeface="Arial" panose="020B0604020202020204" pitchFamily="34" charset="0"/>
                        </a:rPr>
                        <a:t>Target not achieved:</a:t>
                      </a:r>
                    </a:p>
                    <a:p>
                      <a:pPr algn="l">
                        <a:lnSpc>
                          <a:spcPct val="100000"/>
                        </a:lnSpc>
                        <a:spcAft>
                          <a:spcPts val="0"/>
                        </a:spcAft>
                      </a:pPr>
                      <a:r>
                        <a:rPr lang="en-US" sz="10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Monitoring Report on the Incubation Support Programme improvement plan was not approved by EXCO.</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algn="l" defTabSz="914400" rtl="0" eaLnBrk="1" latinLnBrk="0" hangingPunct="1"/>
                      <a:r>
                        <a:rPr lang="en-US" sz="1000" kern="1200" noProof="0" dirty="0">
                          <a:solidFill>
                            <a:schemeClr val="tx1"/>
                          </a:solidFill>
                          <a:latin typeface="Arial" panose="020B0604020202020204" pitchFamily="34" charset="0"/>
                          <a:ea typeface="+mn-ea"/>
                          <a:cs typeface="Arial" panose="020B0604020202020204" pitchFamily="34" charset="0"/>
                        </a:rPr>
                        <a:t>Monitoring Report on the Incubation Support </a:t>
                      </a:r>
                      <a:r>
                        <a:rPr lang="en-US" sz="1000" kern="1200" noProof="0" dirty="0" err="1">
                          <a:solidFill>
                            <a:schemeClr val="tx1"/>
                          </a:solidFill>
                          <a:latin typeface="Arial" panose="020B0604020202020204" pitchFamily="34" charset="0"/>
                          <a:ea typeface="+mn-ea"/>
                          <a:cs typeface="Arial" panose="020B0604020202020204" pitchFamily="34" charset="0"/>
                        </a:rPr>
                        <a:t>Programme</a:t>
                      </a:r>
                      <a:r>
                        <a:rPr lang="en-US" sz="1000" kern="1200" noProof="0" dirty="0">
                          <a:solidFill>
                            <a:schemeClr val="tx1"/>
                          </a:solidFill>
                          <a:latin typeface="Arial" panose="020B0604020202020204" pitchFamily="34" charset="0"/>
                          <a:ea typeface="+mn-ea"/>
                          <a:cs typeface="Arial" panose="020B0604020202020204" pitchFamily="34" charset="0"/>
                        </a:rPr>
                        <a:t> improvement plan was not produced due to the </a:t>
                      </a:r>
                      <a:r>
                        <a:rPr lang="en-US" sz="1000" kern="1200" dirty="0">
                          <a:solidFill>
                            <a:schemeClr val="tx1"/>
                          </a:solidFill>
                          <a:latin typeface="Arial" panose="020B0604020202020204" pitchFamily="34" charset="0"/>
                          <a:ea typeface="+mn-ea"/>
                          <a:cs typeface="Arial" panose="020B0604020202020204" pitchFamily="34" charset="0"/>
                        </a:rPr>
                        <a:t>evaluation study not being </a:t>
                      </a:r>
                      <a:r>
                        <a:rPr lang="en-US" sz="1000" kern="1200" dirty="0" err="1">
                          <a:solidFill>
                            <a:schemeClr val="tx1"/>
                          </a:solidFill>
                          <a:latin typeface="Arial" panose="020B0604020202020204" pitchFamily="34" charset="0"/>
                          <a:ea typeface="+mn-ea"/>
                          <a:cs typeface="Arial" panose="020B0604020202020204" pitchFamily="34" charset="0"/>
                        </a:rPr>
                        <a:t>finalised</a:t>
                      </a:r>
                      <a:r>
                        <a:rPr lang="en-US" sz="1000" kern="1200" dirty="0">
                          <a:solidFill>
                            <a:schemeClr val="tx1"/>
                          </a:solidFill>
                          <a:latin typeface="Arial" panose="020B0604020202020204" pitchFamily="34" charset="0"/>
                          <a:ea typeface="+mn-ea"/>
                          <a:cs typeface="Arial" panose="020B0604020202020204" pitchFamily="34" charset="0"/>
                        </a:rPr>
                        <a:t>.</a:t>
                      </a:r>
                    </a:p>
                    <a:p>
                      <a:endParaRPr lang="en-GB" sz="1000" b="0" i="0" u="none" strike="noStrike" baseline="0" dirty="0">
                        <a:solidFill>
                          <a:schemeClr val="tx1"/>
                        </a:solidFill>
                        <a:latin typeface="Arial" panose="020B060402020202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kern="1200" dirty="0">
                          <a:solidFill>
                            <a:schemeClr val="tx1"/>
                          </a:solidFill>
                          <a:latin typeface="Arial" panose="020B0604020202020204" pitchFamily="34" charset="0"/>
                          <a:ea typeface="+mn-ea"/>
                          <a:cs typeface="Arial" panose="020B0604020202020204" pitchFamily="34" charset="0"/>
                        </a:rPr>
                        <a:t>Tracking the activities and having close  engagements with the service provider to ensure the study is completed.</a:t>
                      </a:r>
                    </a:p>
                    <a:p>
                      <a:endParaRPr lang="en-US" sz="1000" b="0" i="0" u="none" strike="noStrike" baseline="0" dirty="0">
                        <a:solidFill>
                          <a:schemeClr val="tx1"/>
                        </a:solidFill>
                        <a:latin typeface="Arial" panose="020B060402020202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9708726"/>
                  </a:ext>
                </a:extLst>
              </a:tr>
              <a:tr h="765753">
                <a:tc>
                  <a:txBody>
                    <a:bodyPr/>
                    <a:lstStyle/>
                    <a:p>
                      <a:pPr algn="l"/>
                      <a:r>
                        <a:rPr lang="en-US" sz="1000" b="0" i="0" u="none" strike="noStrike" baseline="0" dirty="0">
                          <a:solidFill>
                            <a:schemeClr val="tx1"/>
                          </a:solidFill>
                          <a:latin typeface="Arial" panose="020B0604020202020204" pitchFamily="34" charset="0"/>
                          <a:cs typeface="Arial" panose="020B0604020202020204" pitchFamily="34" charset="0"/>
                        </a:rPr>
                        <a:t>8.</a:t>
                      </a:r>
                      <a:endParaRPr lang="en-GB" sz="1000" b="0" i="0" u="none" strike="noStrike" baseline="0" dirty="0">
                        <a:solidFill>
                          <a:schemeClr val="tx1"/>
                        </a:solidFill>
                        <a:latin typeface="Arial" panose="020B060402020202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SMMEs and Co-operatives</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In the craft sector supported</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through the Craft Customised</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Sector Programme.</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Crafters supported</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through the Craft</a:t>
                      </a:r>
                    </a:p>
                    <a:p>
                      <a:pPr>
                        <a:lnSpc>
                          <a:spcPct val="100000"/>
                        </a:lnSpc>
                        <a:spcAft>
                          <a:spcPts val="0"/>
                        </a:spcAft>
                      </a:pPr>
                      <a:r>
                        <a:rPr lang="en-US" sz="1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Customised</a:t>
                      </a: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 Sector</a:t>
                      </a:r>
                    </a:p>
                    <a:p>
                      <a:pPr>
                        <a:lnSpc>
                          <a:spcPct val="100000"/>
                        </a:lnSpc>
                        <a:spcAft>
                          <a:spcPts val="0"/>
                        </a:spcAft>
                      </a:pPr>
                      <a:r>
                        <a:rPr lang="en-US" sz="1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Programme</a:t>
                      </a: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900 Crafters supported</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through the Craft</a:t>
                      </a:r>
                    </a:p>
                    <a:p>
                      <a:pPr>
                        <a:lnSpc>
                          <a:spcPct val="100000"/>
                        </a:lnSpc>
                        <a:spcAft>
                          <a:spcPts val="0"/>
                        </a:spcAft>
                      </a:pPr>
                      <a:r>
                        <a:rPr lang="en-US" sz="1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Customised</a:t>
                      </a: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 Sector</a:t>
                      </a:r>
                    </a:p>
                    <a:p>
                      <a:pPr>
                        <a:lnSpc>
                          <a:spcPct val="100000"/>
                        </a:lnSpc>
                        <a:spcAft>
                          <a:spcPts val="0"/>
                        </a:spcAft>
                      </a:pPr>
                      <a:r>
                        <a:rPr lang="en-US" sz="1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Programme</a:t>
                      </a: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ZA" sz="1000" b="0" i="0" u="none" strike="noStrike" baseline="0" dirty="0">
                          <a:latin typeface="Arial" panose="020B0604020202020204" pitchFamily="34" charset="0"/>
                          <a:cs typeface="Arial" panose="020B0604020202020204" pitchFamily="34" charset="0"/>
                        </a:rPr>
                        <a:t>450 Crafters supported through</a:t>
                      </a:r>
                    </a:p>
                    <a:p>
                      <a:pPr algn="l"/>
                      <a:r>
                        <a:rPr lang="en-ZA" sz="1000" b="0" i="0" u="none" strike="noStrike" baseline="0" dirty="0">
                          <a:latin typeface="Arial" panose="020B0604020202020204" pitchFamily="34" charset="0"/>
                          <a:cs typeface="Arial" panose="020B0604020202020204" pitchFamily="34" charset="0"/>
                        </a:rPr>
                        <a:t>the Craft Customised Sector</a:t>
                      </a:r>
                    </a:p>
                    <a:p>
                      <a:pPr algn="l"/>
                      <a:r>
                        <a:rPr lang="en-ZA" sz="1000" b="0" i="0" u="none" strike="noStrike" baseline="0" dirty="0">
                          <a:latin typeface="Arial" panose="020B0604020202020204" pitchFamily="34" charset="0"/>
                          <a:cs typeface="Arial" panose="020B0604020202020204" pitchFamily="34" charset="0"/>
                        </a:rPr>
                        <a:t>Programme.</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600"/>
                        </a:spcAft>
                      </a:pPr>
                      <a:r>
                        <a:rPr lang="en-ZA" sz="1000" b="1" dirty="0">
                          <a:effectLst/>
                          <a:latin typeface="Arial" panose="020B0604020202020204" pitchFamily="34" charset="0"/>
                          <a:ea typeface="Calibri" panose="020F0502020204030204" pitchFamily="34" charset="0"/>
                          <a:cs typeface="Arial" panose="020B0604020202020204" pitchFamily="34" charset="0"/>
                        </a:rPr>
                        <a:t>Target Not Achieved: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cs typeface="+mn-cs"/>
                        </a:rPr>
                        <a:t>448 Crafters supported through the Craft Customised Sector Programme.</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dirty="0">
                          <a:ln>
                            <a:noFill/>
                          </a:ln>
                          <a:solidFill>
                            <a:prstClr val="black"/>
                          </a:solidFill>
                          <a:effectLst/>
                          <a:uLnTx/>
                          <a:uFillTx/>
                          <a:latin typeface="Arial" panose="020B0604020202020204" pitchFamily="34" charset="0"/>
                          <a:ea typeface="+mn-ea"/>
                          <a:cs typeface="+mn-cs"/>
                        </a:rPr>
                        <a:t>There was low uptake on the </a:t>
                      </a:r>
                      <a:r>
                        <a:rPr kumimoji="0" lang="en-ZA" sz="1000" b="0" i="0" u="none" strike="noStrike" kern="1200" cap="none" spc="0" normalizeH="0" baseline="0" noProof="0" dirty="0">
                          <a:ln>
                            <a:noFill/>
                          </a:ln>
                          <a:solidFill>
                            <a:prstClr val="black"/>
                          </a:solidFill>
                          <a:effectLst/>
                          <a:uLnTx/>
                          <a:uFillTx/>
                          <a:latin typeface="Arial" panose="020B0604020202020204" pitchFamily="34" charset="0"/>
                          <a:cs typeface="+mn-cs"/>
                        </a:rPr>
                        <a:t>Craft Customised Sector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cs typeface="+mn-cs"/>
                        </a:rPr>
                        <a:t>Programme.</a:t>
                      </a:r>
                      <a:r>
                        <a:rPr kumimoji="0" lang="en-ZA" sz="1000" b="0" i="0" u="none" strike="noStrike" kern="1200" cap="none" spc="0" normalizeH="0" baseline="0" dirty="0">
                          <a:ln>
                            <a:noFill/>
                          </a:ln>
                          <a:solidFill>
                            <a:prstClr val="black"/>
                          </a:solidFill>
                          <a:effectLst/>
                          <a:uLnTx/>
                          <a:uFillTx/>
                          <a:latin typeface="Arial" panose="020B0604020202020204" pitchFamily="34" charset="0"/>
                          <a:ea typeface="+mn-ea"/>
                          <a:cs typeface="+mn-cs"/>
                        </a:rPr>
                        <a:t> </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ZA" sz="1000" dirty="0">
                          <a:effectLst/>
                          <a:latin typeface="Arial" panose="020B0604020202020204" pitchFamily="34" charset="0"/>
                          <a:ea typeface="Times" panose="02020603050405020304" pitchFamily="18" charset="0"/>
                          <a:cs typeface="Times New Roman" panose="02020603050405020304" pitchFamily="18" charset="0"/>
                        </a:rPr>
                        <a:t>Intensified awareness programmes will be rolled-out during 2023/24 financial year in order to increase the uptake.  </a:t>
                      </a:r>
                      <a:endParaRPr lang="en-US" sz="1600" dirty="0">
                        <a:effectLst/>
                        <a:latin typeface="Times" panose="02020603050405020304" pitchFamily="18" charset="0"/>
                        <a:ea typeface="Times" panose="02020603050405020304" pitchFamily="18" charset="0"/>
                        <a:cs typeface="Times New Roman" panose="02020603050405020304" pitchFamily="18"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59933916"/>
                  </a:ext>
                </a:extLst>
              </a:tr>
            </a:tbl>
          </a:graphicData>
        </a:graphic>
      </p:graphicFrame>
      <p:sp>
        <p:nvSpPr>
          <p:cNvPr id="3" name="Slide Number Placeholder 1">
            <a:extLst>
              <a:ext uri="{FF2B5EF4-FFF2-40B4-BE49-F238E27FC236}">
                <a16:creationId xmlns:a16="http://schemas.microsoft.com/office/drawing/2014/main" xmlns="" id="{E6CC4229-5E61-EF1C-EA57-297B260D3F12}"/>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18</a:t>
            </a:r>
          </a:p>
        </p:txBody>
      </p:sp>
    </p:spTree>
    <p:extLst>
      <p:ext uri="{BB962C8B-B14F-4D97-AF65-F5344CB8AC3E}">
        <p14:creationId xmlns:p14="http://schemas.microsoft.com/office/powerpoint/2010/main" xmlns="" val="40708326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6. FINANCIAL REPORT</a:t>
            </a:r>
          </a:p>
        </p:txBody>
      </p:sp>
      <p:sp>
        <p:nvSpPr>
          <p:cNvPr id="3" name="Slide Number Placeholder 1">
            <a:extLst>
              <a:ext uri="{FF2B5EF4-FFF2-40B4-BE49-F238E27FC236}">
                <a16:creationId xmlns:a16="http://schemas.microsoft.com/office/drawing/2014/main" xmlns="" id="{F311B213-7A48-1EE5-811F-5770EA3268AE}"/>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19</a:t>
            </a:r>
          </a:p>
        </p:txBody>
      </p:sp>
    </p:spTree>
    <p:extLst>
      <p:ext uri="{BB962C8B-B14F-4D97-AF65-F5344CB8AC3E}">
        <p14:creationId xmlns:p14="http://schemas.microsoft.com/office/powerpoint/2010/main" xmlns="" val="357567678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F7706B-3EC0-5742-B2AE-FA4E1A113452}"/>
              </a:ext>
            </a:extLst>
          </p:cNvPr>
          <p:cNvPicPr>
            <a:picLocks noChangeAspect="1"/>
          </p:cNvPicPr>
          <p:nvPr/>
        </p:nvPicPr>
        <p:blipFill>
          <a:blip r:embed="rId3" cstate="print"/>
          <a:stretch>
            <a:fillRect/>
          </a:stretch>
        </p:blipFill>
        <p:spPr>
          <a:xfrm>
            <a:off x="0" y="6361374"/>
            <a:ext cx="9144000" cy="518237"/>
          </a:xfrm>
          <a:prstGeom prst="rect">
            <a:avLst/>
          </a:prstGeom>
        </p:spPr>
      </p:pic>
      <p:sp>
        <p:nvSpPr>
          <p:cNvPr id="11" name="AutoShape 3">
            <a:extLst>
              <a:ext uri="{FF2B5EF4-FFF2-40B4-BE49-F238E27FC236}">
                <a16:creationId xmlns:a16="http://schemas.microsoft.com/office/drawing/2014/main" xmlns="" id="{F5155FB6-8E67-5C4E-B8C6-DE0A660F8274}"/>
              </a:ext>
            </a:extLst>
          </p:cNvPr>
          <p:cNvSpPr/>
          <p:nvPr/>
        </p:nvSpPr>
        <p:spPr>
          <a:xfrm>
            <a:off x="1921" y="76200"/>
            <a:ext cx="9140400" cy="856200"/>
          </a:xfrm>
          <a:prstGeom prst="rect">
            <a:avLst/>
          </a:prstGeom>
          <a:solidFill>
            <a:schemeClr val="bg1"/>
          </a:solidFill>
        </p:spPr>
      </p:sp>
      <p:sp>
        <p:nvSpPr>
          <p:cNvPr id="41" name="TextBox 9">
            <a:extLst>
              <a:ext uri="{FF2B5EF4-FFF2-40B4-BE49-F238E27FC236}">
                <a16:creationId xmlns:a16="http://schemas.microsoft.com/office/drawing/2014/main" xmlns="" id="{62EB00DC-9AD2-4ACD-8F08-571B166906F4}"/>
              </a:ext>
            </a:extLst>
          </p:cNvPr>
          <p:cNvSpPr txBox="1"/>
          <p:nvPr/>
        </p:nvSpPr>
        <p:spPr>
          <a:xfrm>
            <a:off x="457200" y="237507"/>
            <a:ext cx="8229600" cy="504946"/>
          </a:xfrm>
          <a:prstGeom prst="rect">
            <a:avLst/>
          </a:prstGeom>
        </p:spPr>
        <p:txBody>
          <a:bodyPr wrap="square" lIns="0" tIns="0" rIns="0" bIns="0" rtlCol="0" anchor="t">
            <a:spAutoFit/>
          </a:bodyPr>
          <a:lstStyle/>
          <a:p>
            <a:pPr marL="0" marR="0" lvl="0" indent="0" algn="ctr" defTabSz="457200" rtl="0" eaLnBrk="1" fontAlgn="auto" latinLnBrk="0" hangingPunct="1">
              <a:lnSpc>
                <a:spcPts val="4400"/>
              </a:lnSpc>
              <a:spcBef>
                <a:spcPts val="0"/>
              </a:spcBef>
              <a:spcAft>
                <a:spcPts val="0"/>
              </a:spcAft>
              <a:buClrTx/>
              <a:buSzTx/>
              <a:buFontTx/>
              <a:buNone/>
              <a:tabLst/>
              <a:defRPr/>
            </a:pPr>
            <a:r>
              <a:rPr kumimoji="0" lang="en-US" sz="2800" b="1" i="0" u="none" strike="noStrike" kern="1200" cap="none" normalizeH="0" baseline="0" noProof="0" dirty="0">
                <a:ln>
                  <a:noFill/>
                </a:ln>
                <a:solidFill>
                  <a:srgbClr val="00764B"/>
                </a:solidFill>
                <a:effectLst/>
                <a:uLnTx/>
                <a:uFillTx/>
                <a:latin typeface="Arial" panose="020B0604020202020204" pitchFamily="34" charset="0"/>
                <a:ea typeface="+mn-ea"/>
                <a:cs typeface="Arial" panose="020B0604020202020204" pitchFamily="34" charset="0"/>
              </a:rPr>
              <a:t>PRESENTATION OUTLINE</a:t>
            </a:r>
          </a:p>
        </p:txBody>
      </p:sp>
      <p:graphicFrame>
        <p:nvGraphicFramePr>
          <p:cNvPr id="42" name="Table 42">
            <a:extLst>
              <a:ext uri="{FF2B5EF4-FFF2-40B4-BE49-F238E27FC236}">
                <a16:creationId xmlns:a16="http://schemas.microsoft.com/office/drawing/2014/main" xmlns="" id="{B16E3B02-68D7-4E0B-A4ED-07AB5490E9F0}"/>
              </a:ext>
            </a:extLst>
          </p:cNvPr>
          <p:cNvGraphicFramePr>
            <a:graphicFrameLocks noGrp="1"/>
          </p:cNvGraphicFramePr>
          <p:nvPr>
            <p:extLst>
              <p:ext uri="{D42A27DB-BD31-4B8C-83A1-F6EECF244321}">
                <p14:modId xmlns:p14="http://schemas.microsoft.com/office/powerpoint/2010/main" xmlns="" val="1367110603"/>
              </p:ext>
            </p:extLst>
          </p:nvPr>
        </p:nvGraphicFramePr>
        <p:xfrm>
          <a:off x="762000" y="903760"/>
          <a:ext cx="7696200" cy="4886256"/>
        </p:xfrm>
        <a:graphic>
          <a:graphicData uri="http://schemas.openxmlformats.org/drawingml/2006/table">
            <a:tbl>
              <a:tblPr firstRow="1" bandRow="1">
                <a:tableStyleId>{5940675A-B579-460E-94D1-54222C63F5DA}</a:tableStyleId>
              </a:tblPr>
              <a:tblGrid>
                <a:gridCol w="518337">
                  <a:extLst>
                    <a:ext uri="{9D8B030D-6E8A-4147-A177-3AD203B41FA5}">
                      <a16:colId xmlns:a16="http://schemas.microsoft.com/office/drawing/2014/main" xmlns="" val="3459849430"/>
                    </a:ext>
                  </a:extLst>
                </a:gridCol>
                <a:gridCol w="7177863">
                  <a:extLst>
                    <a:ext uri="{9D8B030D-6E8A-4147-A177-3AD203B41FA5}">
                      <a16:colId xmlns:a16="http://schemas.microsoft.com/office/drawing/2014/main" xmlns="" val="2994027611"/>
                    </a:ext>
                  </a:extLst>
                </a:gridCol>
              </a:tblGrid>
              <a:tr h="534582">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1</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mn-cs"/>
                        </a:rPr>
                        <a:t>BACKGROUND AND PURPOSE</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3872366415"/>
                  </a:ext>
                </a:extLst>
              </a:tr>
              <a:tr h="534582">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2</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mn-cs"/>
                        </a:rPr>
                        <a:t>GOVERNANCE AND COMPLIANCE</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2989911289"/>
                  </a:ext>
                </a:extLst>
              </a:tr>
              <a:tr h="534582">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3</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mn-cs"/>
                        </a:rPr>
                        <a:t>OVERALL PERFORMANCE SUMMARY</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2868554923"/>
                  </a:ext>
                </a:extLst>
              </a:tr>
              <a:tr h="534582">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4</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mn-cs"/>
                        </a:rPr>
                        <a:t>PERFORMANCE HIGHLIGHTS</a:t>
                      </a:r>
                    </a:p>
                    <a:p>
                      <a:r>
                        <a:rPr kumimoji="0" lang="en-ZA" sz="1600" b="1" i="0" u="none" strike="noStrike" kern="800" cap="none" spc="286" normalizeH="0" baseline="0" dirty="0">
                          <a:ln>
                            <a:noFill/>
                          </a:ln>
                          <a:solidFill>
                            <a:srgbClr val="006530"/>
                          </a:solidFill>
                          <a:effectLst/>
                          <a:uLnTx/>
                          <a:uFillTx/>
                          <a:latin typeface="Arial" panose="020B0604020202020204" pitchFamily="34" charset="0"/>
                          <a:ea typeface="+mn-ea"/>
                          <a:cs typeface="+mn-cs"/>
                        </a:rPr>
                        <a:t>4(A) NON-APP PERFORMANCE HIGHLIGHTS</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1813992199"/>
                  </a:ext>
                </a:extLst>
              </a:tr>
              <a:tr h="534582">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5</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mn-cs"/>
                        </a:rPr>
                        <a:t>UNDER-ACHIEVEMENTS</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2847078875"/>
                  </a:ext>
                </a:extLst>
              </a:tr>
              <a:tr h="534582">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6</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mn-cs"/>
                        </a:rPr>
                        <a:t>FINANCIAL REPORT</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3360416971"/>
                  </a:ext>
                </a:extLst>
              </a:tr>
              <a:tr h="534582">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7</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mn-cs"/>
                        </a:rPr>
                        <a:t>HUMAN RESOURCE REPORT</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2105587289"/>
                  </a:ext>
                </a:extLst>
              </a:tr>
              <a:tr h="534582">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6</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mn-cs"/>
                        </a:rPr>
                        <a:t>OVERALL PERFORMANCE BY PROGRAMME</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2744978179"/>
                  </a:ext>
                </a:extLst>
              </a:tr>
              <a:tr h="534582">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7</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mn-cs"/>
                        </a:rPr>
                        <a:t>RECOMMENDATION</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2278929172"/>
                  </a:ext>
                </a:extLst>
              </a:tr>
            </a:tbl>
          </a:graphicData>
        </a:graphic>
      </p:graphicFrame>
      <p:sp>
        <p:nvSpPr>
          <p:cNvPr id="2" name="Slide Number Placeholder 1">
            <a:extLst>
              <a:ext uri="{FF2B5EF4-FFF2-40B4-BE49-F238E27FC236}">
                <a16:creationId xmlns:a16="http://schemas.microsoft.com/office/drawing/2014/main" xmlns="" id="{8D4779D8-A446-6D06-46C5-7FD7399EE659}"/>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2</a:t>
            </a:r>
          </a:p>
        </p:txBody>
      </p:sp>
    </p:spTree>
    <p:extLst>
      <p:ext uri="{BB962C8B-B14F-4D97-AF65-F5344CB8AC3E}">
        <p14:creationId xmlns:p14="http://schemas.microsoft.com/office/powerpoint/2010/main" xmlns="" val="11601336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3" cstate="print"/>
          <a:stretch>
            <a:fillRect/>
          </a:stretch>
        </p:blipFill>
        <p:spPr>
          <a:xfrm>
            <a:off x="-76200" y="62635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921" y="76200"/>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0" y="228600"/>
            <a:ext cx="9067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rPr>
              <a:t>2022/23 Q4 CF PROJECTION VS ACTUAL EXPENDITURE</a:t>
            </a:r>
            <a:endParaRPr kumimoji="0" lang="en-ZA" sz="24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endParaRPr>
          </a:p>
        </p:txBody>
      </p:sp>
      <p:sp>
        <p:nvSpPr>
          <p:cNvPr id="15" name="Slide Number Placeholder 1">
            <a:extLst>
              <a:ext uri="{FF2B5EF4-FFF2-40B4-BE49-F238E27FC236}">
                <a16:creationId xmlns:a16="http://schemas.microsoft.com/office/drawing/2014/main" xmlns="" id="{53CDB6E4-927D-5E4C-AEDF-CCF7780A43C1}"/>
              </a:ext>
            </a:extLst>
          </p:cNvPr>
          <p:cNvSpPr>
            <a:spLocks noGrp="1"/>
          </p:cNvSpPr>
          <p:nvPr>
            <p:ph type="sldNum" sz="quarter" idx="2"/>
          </p:nvPr>
        </p:nvSpPr>
        <p:spPr>
          <a:xfrm>
            <a:off x="8534400" y="6400800"/>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rPr>
              <a:t>20</a:t>
            </a:r>
          </a:p>
        </p:txBody>
      </p:sp>
      <p:graphicFrame>
        <p:nvGraphicFramePr>
          <p:cNvPr id="12" name="Chart 11">
            <a:extLst>
              <a:ext uri="{FF2B5EF4-FFF2-40B4-BE49-F238E27FC236}">
                <a16:creationId xmlns:a16="http://schemas.microsoft.com/office/drawing/2014/main" xmlns="" id="{109B64A1-2FD1-4BC4-8020-13F611C97549}"/>
              </a:ext>
            </a:extLst>
          </p:cNvPr>
          <p:cNvGraphicFramePr/>
          <p:nvPr/>
        </p:nvGraphicFramePr>
        <p:xfrm>
          <a:off x="3600" y="958244"/>
          <a:ext cx="9140400" cy="546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09643585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2754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76200" y="96874"/>
            <a:ext cx="90678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rPr>
              <a:t>2022/23 Q4 CF PERFOMANCE PER ECONOMIC CLASSIFICATION</a:t>
            </a:r>
          </a:p>
        </p:txBody>
      </p:sp>
      <p:graphicFrame>
        <p:nvGraphicFramePr>
          <p:cNvPr id="12" name="Chart 11">
            <a:extLst>
              <a:ext uri="{FF2B5EF4-FFF2-40B4-BE49-F238E27FC236}">
                <a16:creationId xmlns:a16="http://schemas.microsoft.com/office/drawing/2014/main" xmlns="" id="{02334A94-B692-47CA-A0E8-1580660845CF}"/>
              </a:ext>
            </a:extLst>
          </p:cNvPr>
          <p:cNvGraphicFramePr>
            <a:graphicFrameLocks/>
          </p:cNvGraphicFramePr>
          <p:nvPr/>
        </p:nvGraphicFramePr>
        <p:xfrm>
          <a:off x="0" y="823889"/>
          <a:ext cx="9144000" cy="5500711"/>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xmlns="" id="{72B2F198-855E-4106-9717-3FC02C0E3B16}"/>
              </a:ext>
            </a:extLst>
          </p:cNvPr>
          <p:cNvPicPr>
            <a:picLocks noChangeAspect="1"/>
          </p:cNvPicPr>
          <p:nvPr/>
        </p:nvPicPr>
        <p:blipFill>
          <a:blip r:embed="rId4" cstate="print"/>
          <a:stretch>
            <a:fillRect/>
          </a:stretch>
        </p:blipFill>
        <p:spPr>
          <a:xfrm>
            <a:off x="1921" y="6387890"/>
            <a:ext cx="9144000" cy="518237"/>
          </a:xfrm>
          <a:prstGeom prst="rect">
            <a:avLst/>
          </a:prstGeom>
        </p:spPr>
      </p:pic>
      <p:sp>
        <p:nvSpPr>
          <p:cNvPr id="9" name="Slide Number Placeholder 1">
            <a:extLst>
              <a:ext uri="{FF2B5EF4-FFF2-40B4-BE49-F238E27FC236}">
                <a16:creationId xmlns:a16="http://schemas.microsoft.com/office/drawing/2014/main" xmlns="" id="{D3AAE07F-BB2C-4259-B276-E99F1DA28A74}"/>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rPr>
              <a:t>21</a:t>
            </a:r>
          </a:p>
        </p:txBody>
      </p:sp>
    </p:spTree>
    <p:extLst>
      <p:ext uri="{BB962C8B-B14F-4D97-AF65-F5344CB8AC3E}">
        <p14:creationId xmlns:p14="http://schemas.microsoft.com/office/powerpoint/2010/main" xmlns="" val="370469631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778211" y="184593"/>
            <a:ext cx="838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rPr>
              <a:t>2022/23 Q4 </a:t>
            </a:r>
            <a:r>
              <a:rPr kumimoji="0" lang="en-ZA" sz="24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rPr>
              <a:t>PER ECONOMIC CLASSIFICATION</a:t>
            </a:r>
          </a:p>
        </p:txBody>
      </p:sp>
      <p:sp>
        <p:nvSpPr>
          <p:cNvPr id="10" name="TextBox 9">
            <a:extLst>
              <a:ext uri="{FF2B5EF4-FFF2-40B4-BE49-F238E27FC236}">
                <a16:creationId xmlns:a16="http://schemas.microsoft.com/office/drawing/2014/main" xmlns="" id="{53D5548C-EA91-4F40-860B-5DDAEBEA164D}"/>
              </a:ext>
            </a:extLst>
          </p:cNvPr>
          <p:cNvSpPr txBox="1"/>
          <p:nvPr/>
        </p:nvSpPr>
        <p:spPr>
          <a:xfrm>
            <a:off x="89756" y="815316"/>
            <a:ext cx="8964488" cy="5293757"/>
          </a:xfrm>
          <a:prstGeom prst="rect">
            <a:avLst/>
          </a:prstGeom>
          <a:noFill/>
        </p:spPr>
        <p:txBody>
          <a:bodyPr wrap="square">
            <a:spAutoFit/>
          </a:bodyPr>
          <a:lstStyle/>
          <a:p>
            <a:pPr marL="0" marR="76200" lvl="0" indent="0" algn="just" defTabSz="914400" rtl="0" eaLnBrk="1" fontAlgn="auto" latinLnBrk="0" hangingPunct="1">
              <a:lnSpc>
                <a:spcPct val="150000"/>
              </a:lnSpc>
              <a:spcBef>
                <a:spcPts val="0"/>
              </a:spcBef>
              <a:spcAft>
                <a:spcPts val="80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Compensation of Employees –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Expenditure amounted to R37.1 million (83.3%) against projection of R44.6 million resulting in an under expenditure of R7.5 million (16.7%) due to vacancies.</a:t>
            </a:r>
            <a:endParaRPr kumimoji="0" lang="en-US"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Goods and services –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itchFamily="34" charset="0"/>
              </a:rPr>
              <a:t>Expenditure amounted to R29.5 million (107.7%) against a projection of R27.4 million resulting in an over expenditure of  </a:t>
            </a:r>
            <a:r>
              <a:rPr kumimoji="0" lang="en-GB" sz="1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itchFamily="34" charset="0"/>
              </a:rPr>
              <a:t>R2.1 million (7.7%)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itchFamily="34" charset="0"/>
              </a:rPr>
              <a:t>mainly due to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itchFamily="34" charset="0"/>
              </a:rPr>
              <a:t>reconciling documents received in Q4 for advances paid to CSIR and Seda</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itchFamily="34" charset="0"/>
              </a:rPr>
              <a: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Transfers and subsidies -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Expenditure amounted to R437.3 million (99.7%) against the projection of R438.6 million resulting in an under expenditure of R1.3 million (0.3%) due to misalignment of cashflow as some transfer payments projected for Q4 were processed in Q3.</a:t>
            </a:r>
            <a:endParaRPr kumimoji="0" lang="en-Z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Machinery and Equipment –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Expenditure amounted to R4.9 million </a:t>
            </a: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(218.3%)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against projection of R2.3 million resulting in an over expenditure of </a:t>
            </a: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R2.7 million (118.3%)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due to payments for laptops and 5 Departmental vehicles which were projected in Q3.</a:t>
            </a:r>
            <a:endParaRPr kumimoji="0" lang="en-Z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pic>
        <p:nvPicPr>
          <p:cNvPr id="11" name="Picture 10">
            <a:extLst>
              <a:ext uri="{FF2B5EF4-FFF2-40B4-BE49-F238E27FC236}">
                <a16:creationId xmlns:a16="http://schemas.microsoft.com/office/drawing/2014/main" xmlns="" id="{DED254BC-2851-46E5-A9AD-AE1885CA7A23}"/>
              </a:ext>
            </a:extLst>
          </p:cNvPr>
          <p:cNvPicPr>
            <a:picLocks noChangeAspect="1"/>
          </p:cNvPicPr>
          <p:nvPr/>
        </p:nvPicPr>
        <p:blipFill>
          <a:blip r:embed="rId2" cstate="print"/>
          <a:stretch>
            <a:fillRect/>
          </a:stretch>
        </p:blipFill>
        <p:spPr>
          <a:xfrm>
            <a:off x="1921" y="6387890"/>
            <a:ext cx="9144000" cy="518237"/>
          </a:xfrm>
          <a:prstGeom prst="rect">
            <a:avLst/>
          </a:prstGeom>
        </p:spPr>
      </p:pic>
      <p:sp>
        <p:nvSpPr>
          <p:cNvPr id="9" name="Slide Number Placeholder 1">
            <a:extLst>
              <a:ext uri="{FF2B5EF4-FFF2-40B4-BE49-F238E27FC236}">
                <a16:creationId xmlns:a16="http://schemas.microsoft.com/office/drawing/2014/main" xmlns="" id="{D967927D-9FB6-43F2-AEE6-F30DE7FAEF1F}"/>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rPr>
              <a:t>22</a:t>
            </a:r>
          </a:p>
        </p:txBody>
      </p:sp>
    </p:spTree>
    <p:extLst>
      <p:ext uri="{BB962C8B-B14F-4D97-AF65-F5344CB8AC3E}">
        <p14:creationId xmlns:p14="http://schemas.microsoft.com/office/powerpoint/2010/main" xmlns="" val="255845529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9819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94278" y="37918"/>
            <a:ext cx="883920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AUDIT FINDINGS PROGRESS AS AT 31 DECEMBER 2022</a:t>
            </a:r>
            <a:endParaRPr kumimoji="0" lang="en-ZA"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xmlns="" id="{CBA18EFD-A318-5EBC-02B5-5F58A9B3FC40}"/>
              </a:ext>
            </a:extLst>
          </p:cNvPr>
          <p:cNvPicPr>
            <a:picLocks noChangeAspect="1"/>
          </p:cNvPicPr>
          <p:nvPr/>
        </p:nvPicPr>
        <p:blipFill>
          <a:blip r:embed="rId2" cstate="print"/>
          <a:stretch>
            <a:fillRect/>
          </a:stretch>
        </p:blipFill>
        <p:spPr>
          <a:xfrm>
            <a:off x="0" y="6273075"/>
            <a:ext cx="9144000" cy="518237"/>
          </a:xfrm>
          <a:prstGeom prst="rect">
            <a:avLst/>
          </a:prstGeom>
        </p:spPr>
      </p:pic>
      <p:sp>
        <p:nvSpPr>
          <p:cNvPr id="3" name="Slide Number Placeholder 1">
            <a:extLst>
              <a:ext uri="{FF2B5EF4-FFF2-40B4-BE49-F238E27FC236}">
                <a16:creationId xmlns:a16="http://schemas.microsoft.com/office/drawing/2014/main" xmlns="" id="{3D3F2026-97E7-1070-742E-FFECE7D05B0D}"/>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rPr>
              <a:t>23</a:t>
            </a:r>
          </a:p>
        </p:txBody>
      </p:sp>
      <p:graphicFrame>
        <p:nvGraphicFramePr>
          <p:cNvPr id="2" name="Table 1">
            <a:extLst>
              <a:ext uri="{FF2B5EF4-FFF2-40B4-BE49-F238E27FC236}">
                <a16:creationId xmlns:a16="http://schemas.microsoft.com/office/drawing/2014/main" xmlns="" id="{1D60F50F-A2DE-83AA-6296-4330162182D0}"/>
              </a:ext>
            </a:extLst>
          </p:cNvPr>
          <p:cNvGraphicFramePr>
            <a:graphicFrameLocks noGrp="1"/>
          </p:cNvGraphicFramePr>
          <p:nvPr>
            <p:extLst>
              <p:ext uri="{D42A27DB-BD31-4B8C-83A1-F6EECF244321}">
                <p14:modId xmlns:p14="http://schemas.microsoft.com/office/powerpoint/2010/main" xmlns="" val="1470319554"/>
              </p:ext>
            </p:extLst>
          </p:nvPr>
        </p:nvGraphicFramePr>
        <p:xfrm>
          <a:off x="47139" y="666588"/>
          <a:ext cx="9049722" cy="5689501"/>
        </p:xfrm>
        <a:graphic>
          <a:graphicData uri="http://schemas.openxmlformats.org/drawingml/2006/table">
            <a:tbl>
              <a:tblPr firstRow="1" firstCol="1" lastRow="1"/>
              <a:tblGrid>
                <a:gridCol w="1245863">
                  <a:extLst>
                    <a:ext uri="{9D8B030D-6E8A-4147-A177-3AD203B41FA5}">
                      <a16:colId xmlns:a16="http://schemas.microsoft.com/office/drawing/2014/main" xmlns="" val="105396090"/>
                    </a:ext>
                  </a:extLst>
                </a:gridCol>
                <a:gridCol w="838200">
                  <a:extLst>
                    <a:ext uri="{9D8B030D-6E8A-4147-A177-3AD203B41FA5}">
                      <a16:colId xmlns:a16="http://schemas.microsoft.com/office/drawing/2014/main" xmlns="" val="259773049"/>
                    </a:ext>
                  </a:extLst>
                </a:gridCol>
                <a:gridCol w="3657600">
                  <a:extLst>
                    <a:ext uri="{9D8B030D-6E8A-4147-A177-3AD203B41FA5}">
                      <a16:colId xmlns:a16="http://schemas.microsoft.com/office/drawing/2014/main" xmlns="" val="66178322"/>
                    </a:ext>
                  </a:extLst>
                </a:gridCol>
                <a:gridCol w="3308059">
                  <a:extLst>
                    <a:ext uri="{9D8B030D-6E8A-4147-A177-3AD203B41FA5}">
                      <a16:colId xmlns:a16="http://schemas.microsoft.com/office/drawing/2014/main" xmlns="" val="798902057"/>
                    </a:ext>
                  </a:extLst>
                </a:gridCol>
              </a:tblGrid>
              <a:tr h="359507">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ctr" fontAlgn="ctr"/>
                      <a:r>
                        <a:rPr lang="en-ZA" sz="1100" u="none" strike="noStrike" cap="small" baseline="0" dirty="0">
                          <a:solidFill>
                            <a:schemeClr val="bg1"/>
                          </a:solidFill>
                          <a:effectLst/>
                          <a:latin typeface="Arial Narrow" panose="020B0606020202030204" pitchFamily="34" charset="0"/>
                          <a:cs typeface="Arial" panose="020B0604020202020204" pitchFamily="34" charset="0"/>
                        </a:rPr>
                        <a:t>Area</a:t>
                      </a:r>
                      <a:endParaRPr lang="en-ZA" sz="1100" b="1" i="0" u="none" strike="noStrike" cap="small" baseline="0" dirty="0">
                        <a:solidFill>
                          <a:schemeClr val="bg1"/>
                        </a:solidFill>
                        <a:effectLst/>
                        <a:latin typeface="Arial Narrow" panose="020B060602020203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ctr" fontAlgn="ctr"/>
                      <a:r>
                        <a:rPr lang="en-ZA" sz="1100" b="1" i="0" u="none" strike="noStrike" dirty="0">
                          <a:solidFill>
                            <a:schemeClr val="bg1"/>
                          </a:solidFill>
                          <a:effectLst/>
                          <a:latin typeface="Arial Narrow" panose="020B0606020202030204" pitchFamily="34" charset="0"/>
                          <a:cs typeface="Arial" panose="020B0604020202020204" pitchFamily="34" charset="0"/>
                        </a:rPr>
                        <a:t>Number of findings</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64B"/>
                    </a:solidFill>
                  </a:tcPr>
                </a:tc>
                <a:tc>
                  <a:txBody>
                    <a:bodyPr/>
                    <a:lstStyle/>
                    <a:p>
                      <a:pPr algn="ctr" fontAlgn="ctr"/>
                      <a:r>
                        <a:rPr lang="en-ZA" sz="1100" b="1" i="0" u="none" strike="noStrike" cap="all" baseline="0" dirty="0">
                          <a:solidFill>
                            <a:schemeClr val="bg1"/>
                          </a:solidFill>
                          <a:effectLst/>
                          <a:latin typeface="Arial Narrow" panose="020B0606020202030204" pitchFamily="34" charset="0"/>
                          <a:cs typeface="Arial" panose="020B0604020202020204" pitchFamily="34" charset="0"/>
                        </a:rPr>
                        <a:t>Internal Control Deficiency</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64B"/>
                    </a:solidFill>
                  </a:tcPr>
                </a:tc>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ctr" fontAlgn="ctr"/>
                      <a:r>
                        <a:rPr lang="en-ZA" sz="1100" u="none" strike="noStrike" cap="all" baseline="0" dirty="0">
                          <a:solidFill>
                            <a:schemeClr val="bg1"/>
                          </a:solidFill>
                          <a:effectLst/>
                          <a:latin typeface="Arial Narrow" panose="020B0606020202030204" pitchFamily="34" charset="0"/>
                          <a:cs typeface="Arial" panose="020B0604020202020204" pitchFamily="34" charset="0"/>
                        </a:rPr>
                        <a:t>Progress</a:t>
                      </a:r>
                      <a:endParaRPr lang="en-ZA" sz="1100" b="1" i="0" u="none" strike="noStrike" cap="all" baseline="0" dirty="0">
                        <a:solidFill>
                          <a:schemeClr val="bg1"/>
                        </a:solidFill>
                        <a:effectLst/>
                        <a:latin typeface="Arial Narrow" panose="020B060602020203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64B"/>
                    </a:solidFill>
                  </a:tcPr>
                </a:tc>
                <a:extLst>
                  <a:ext uri="{0D108BD9-81ED-4DB2-BD59-A6C34878D82A}">
                    <a16:rowId xmlns:a16="http://schemas.microsoft.com/office/drawing/2014/main" xmlns="" val="62439273"/>
                  </a:ext>
                </a:extLst>
              </a:tr>
              <a:tr h="712544">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l" fontAlgn="ctr"/>
                      <a:r>
                        <a:rPr lang="en-ZA" sz="1100" u="none" strike="noStrike" cap="small" baseline="0" dirty="0">
                          <a:solidFill>
                            <a:schemeClr val="bg1"/>
                          </a:solidFill>
                          <a:effectLst/>
                          <a:latin typeface="Arial Narrow" panose="020B0606020202030204" pitchFamily="34" charset="0"/>
                          <a:cs typeface="Arial" panose="020B0604020202020204" pitchFamily="34" charset="0"/>
                        </a:rPr>
                        <a:t>Incentives</a:t>
                      </a:r>
                      <a:endParaRPr lang="en-ZA" sz="1100" b="0" i="0" u="none" strike="noStrike" cap="small" baseline="0" dirty="0">
                        <a:solidFill>
                          <a:schemeClr val="bg1"/>
                        </a:solidFill>
                        <a:effectLst/>
                        <a:latin typeface="Arial Narrow" panose="020B060602020203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78558"/>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algn="ctr" fontAlgn="b"/>
                      <a:r>
                        <a:rPr lang="en-ZA" sz="1100" b="1" i="0" u="none" strike="noStrike" dirty="0">
                          <a:solidFill>
                            <a:schemeClr val="tx1"/>
                          </a:solidFill>
                          <a:effectLst/>
                          <a:latin typeface="Arial Narrow" panose="020B0606020202030204" pitchFamily="34" charset="0"/>
                          <a:cs typeface="Arial" panose="020B0604020202020204" pitchFamily="34" charset="0"/>
                        </a:rPr>
                        <a:t>2</a:t>
                      </a: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0" algn="l" fontAlgn="b">
                        <a:buFont typeface="Arial" panose="020B0604020202020204" pitchFamily="34" charset="0"/>
                        <a:buNone/>
                      </a:pPr>
                      <a:r>
                        <a:rPr lang="en-US" sz="1100" b="0" i="0" u="none" strike="noStrike" dirty="0">
                          <a:solidFill>
                            <a:schemeClr val="tx1"/>
                          </a:solidFill>
                          <a:effectLst/>
                          <a:latin typeface="Arial Narrow" panose="020B0606020202030204" pitchFamily="34" charset="0"/>
                          <a:cs typeface="Arial" panose="020B0604020202020204" pitchFamily="34" charset="0"/>
                        </a:rPr>
                        <a:t>CIS post investment site inspection not undertaken (2)</a:t>
                      </a:r>
                    </a:p>
                    <a:p>
                      <a:pPr marL="171450" indent="0" algn="l" fontAlgn="b">
                        <a:buFont typeface="Arial" panose="020B0604020202020204" pitchFamily="34" charset="0"/>
                        <a:buNone/>
                      </a:pPr>
                      <a:r>
                        <a:rPr lang="en-US" sz="1100" b="0" i="0" u="none" strike="noStrike" dirty="0">
                          <a:solidFill>
                            <a:schemeClr val="tx1"/>
                          </a:solidFill>
                          <a:effectLst/>
                          <a:latin typeface="Arial Narrow" panose="020B0606020202030204" pitchFamily="34" charset="0"/>
                          <a:cs typeface="Arial" panose="020B0604020202020204" pitchFamily="34" charset="0"/>
                        </a:rPr>
                        <a:t>BBSDP payment made for an applicant who had non compliant tax status.</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lnSpc>
                          <a:spcPct val="115000"/>
                        </a:lnSpc>
                        <a:spcAft>
                          <a:spcPts val="600"/>
                        </a:spcAft>
                        <a:buFont typeface="Wingdings" panose="05000000000000000000" pitchFamily="2" charset="2"/>
                        <a:buNone/>
                      </a:pPr>
                      <a:r>
                        <a:rPr lang="en-ZA" sz="11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BBSDP – </a:t>
                      </a:r>
                      <a:r>
                        <a:rPr lang="en-ZA" sz="1100" kern="1200" dirty="0">
                          <a:solidFill>
                            <a:schemeClr val="tx1"/>
                          </a:solidFill>
                          <a:effectLst/>
                          <a:latin typeface="Arial Narrow" panose="020B0606020202030204" pitchFamily="34" charset="0"/>
                          <a:ea typeface="+mn-ea"/>
                          <a:cs typeface="Arial" panose="020B0604020202020204" pitchFamily="34" charset="0"/>
                        </a:rPr>
                        <a:t>FY 2020-21 A total of 23 Post disbursement out of 26 were conducted. </a:t>
                      </a:r>
                    </a:p>
                    <a:p>
                      <a:pPr marL="0" indent="0" algn="l">
                        <a:lnSpc>
                          <a:spcPct val="115000"/>
                        </a:lnSpc>
                        <a:spcAft>
                          <a:spcPts val="600"/>
                        </a:spcAft>
                        <a:buFont typeface="Wingdings" panose="05000000000000000000" pitchFamily="2" charset="2"/>
                        <a:buNone/>
                      </a:pPr>
                      <a:r>
                        <a:rPr lang="en-ZA" sz="1100" kern="1200" dirty="0">
                          <a:solidFill>
                            <a:srgbClr val="FF0000"/>
                          </a:solidFill>
                          <a:effectLst/>
                          <a:latin typeface="Arial Narrow" panose="020B0606020202030204" pitchFamily="34" charset="0"/>
                          <a:ea typeface="+mn-ea"/>
                          <a:cs typeface="Arial" panose="020B0604020202020204" pitchFamily="34" charset="0"/>
                        </a:rPr>
                        <a:t>Programme closed.</a:t>
                      </a:r>
                    </a:p>
                  </a:txBody>
                  <a:tcPr marL="114300" marR="11430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745703270"/>
                  </a:ext>
                </a:extLst>
              </a:tr>
              <a:tr h="492105">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l" fontAlgn="ctr"/>
                      <a:r>
                        <a:rPr lang="en-ZA" sz="1100" u="none" strike="noStrike" cap="small" baseline="0" dirty="0">
                          <a:solidFill>
                            <a:schemeClr val="bg1"/>
                          </a:solidFill>
                          <a:effectLst/>
                          <a:latin typeface="Arial Narrow" panose="020B0606020202030204" pitchFamily="34" charset="0"/>
                          <a:cs typeface="Arial" panose="020B0604020202020204" pitchFamily="34" charset="0"/>
                        </a:rPr>
                        <a:t>Provisions</a:t>
                      </a:r>
                      <a:endParaRPr lang="en-ZA" sz="1100" b="0" i="0" u="none" strike="noStrike" cap="small" baseline="0" dirty="0">
                        <a:solidFill>
                          <a:schemeClr val="bg1"/>
                        </a:solidFill>
                        <a:effectLst/>
                        <a:latin typeface="Arial Narrow" panose="020B060602020203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78558"/>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algn="ctr" fontAlgn="b"/>
                      <a:r>
                        <a:rPr lang="en-ZA" sz="1100" b="1" i="0" u="none" strike="noStrike" dirty="0">
                          <a:solidFill>
                            <a:schemeClr val="tx1"/>
                          </a:solidFill>
                          <a:effectLst/>
                          <a:latin typeface="Arial Narrow" panose="020B0606020202030204" pitchFamily="34" charset="0"/>
                          <a:cs typeface="Arial" panose="020B0604020202020204" pitchFamily="34" charset="0"/>
                        </a:rPr>
                        <a:t>1</a:t>
                      </a: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0" algn="l" defTabSz="914400" rtl="0" eaLnBrk="1" fontAlgn="b" latinLnBrk="0" hangingPunct="1">
                        <a:buFont typeface="Arial" panose="020B0604020202020204" pitchFamily="34" charset="0"/>
                        <a:buNone/>
                      </a:pPr>
                      <a:r>
                        <a:rPr lang="en-ZA" sz="1100" b="0" i="0" u="none" strike="noStrike" kern="1200" dirty="0">
                          <a:solidFill>
                            <a:schemeClr val="tx1"/>
                          </a:solidFill>
                          <a:effectLst/>
                          <a:latin typeface="Arial Narrow" panose="020B0606020202030204" pitchFamily="34" charset="0"/>
                          <a:ea typeface="+mn-ea"/>
                          <a:cs typeface="Arial" panose="020B0604020202020204" pitchFamily="34" charset="0"/>
                        </a:rPr>
                        <a:t>Provision balances are accurately disclosed.</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marL="171450" indent="0" algn="l" defTabSz="914400" rtl="0" eaLnBrk="1" fontAlgn="b" latinLnBrk="0" hangingPunct="1">
                        <a:buFont typeface="Arial" panose="020B0604020202020204" pitchFamily="34" charset="0"/>
                        <a:buNone/>
                      </a:pPr>
                      <a:r>
                        <a:rPr lang="en-US" sz="1100" b="0" i="0" u="none" strike="noStrike" kern="1200" dirty="0">
                          <a:solidFill>
                            <a:schemeClr val="tx1"/>
                          </a:solidFill>
                          <a:effectLst/>
                          <a:latin typeface="Arial Narrow" panose="020B0606020202030204" pitchFamily="34" charset="0"/>
                          <a:ea typeface="+mn-ea"/>
                          <a:cs typeface="Arial" panose="020B0604020202020204" pitchFamily="34" charset="0"/>
                        </a:rPr>
                        <a:t>The provision note for 2022/23 Q3 IFS submitted tables reviewed and no anomalies detected.  </a:t>
                      </a:r>
                    </a:p>
                    <a:p>
                      <a:pPr marL="171450" indent="0" algn="l" defTabSz="914400" rtl="0" eaLnBrk="1" fontAlgn="b" latinLnBrk="0" hangingPunct="1">
                        <a:buFont typeface="Arial" panose="020B0604020202020204" pitchFamily="34" charset="0"/>
                        <a:buNone/>
                      </a:pPr>
                      <a:endParaRPr lang="en-US" sz="1100" b="0" i="0" u="none" strike="noStrike" kern="1200" dirty="0">
                        <a:solidFill>
                          <a:schemeClr val="tx1"/>
                        </a:solidFill>
                        <a:effectLst/>
                        <a:latin typeface="Arial Narrow" panose="020B0606020202030204" pitchFamily="34" charset="0"/>
                        <a:ea typeface="+mn-ea"/>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563784311"/>
                  </a:ext>
                </a:extLst>
              </a:tr>
              <a:tr h="512324">
                <a:tc>
                  <a:txBody>
                    <a:bodyPr/>
                    <a:lstStyle/>
                    <a:p>
                      <a:pPr algn="l" fontAlgn="ctr"/>
                      <a:r>
                        <a:rPr lang="en-ZA" sz="1100" b="1" i="0" u="none" strike="noStrike" cap="small" baseline="0" dirty="0">
                          <a:solidFill>
                            <a:schemeClr val="bg1"/>
                          </a:solidFill>
                          <a:effectLst/>
                          <a:latin typeface="Arial Narrow" panose="020B0606020202030204" pitchFamily="34" charset="0"/>
                          <a:cs typeface="Arial" panose="020B0604020202020204" pitchFamily="34" charset="0"/>
                        </a:rPr>
                        <a:t> Key    Management Personnel</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78558"/>
                    </a:solidFill>
                  </a:tcPr>
                </a:tc>
                <a:tc>
                  <a:txBody>
                    <a:bodyPr/>
                    <a:lstStyle/>
                    <a:p>
                      <a:pPr algn="ctr" fontAlgn="b"/>
                      <a:r>
                        <a:rPr lang="en-ZA" sz="1100" b="1" i="0" u="none" strike="noStrike" dirty="0">
                          <a:solidFill>
                            <a:schemeClr val="tx1"/>
                          </a:solidFill>
                          <a:effectLst/>
                          <a:latin typeface="Arial Narrow" panose="020B0606020202030204" pitchFamily="34" charset="0"/>
                          <a:cs typeface="Arial" panose="020B0604020202020204" pitchFamily="34" charset="0"/>
                        </a:rPr>
                        <a:t>1</a:t>
                      </a: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0" algn="l" defTabSz="914400" rtl="0" eaLnBrk="1" fontAlgn="b" latinLnBrk="0" hangingPunct="1">
                        <a:buFont typeface="Arial" panose="020B0604020202020204" pitchFamily="34" charset="0"/>
                        <a:buNone/>
                      </a:pPr>
                      <a:r>
                        <a:rPr lang="en-ZA" sz="1100" b="0" i="0" u="none" strike="noStrike" kern="1200" dirty="0">
                          <a:solidFill>
                            <a:schemeClr val="tx1"/>
                          </a:solidFill>
                          <a:effectLst/>
                          <a:latin typeface="Arial Narrow" panose="020B0606020202030204" pitchFamily="34" charset="0"/>
                          <a:ea typeface="+mn-ea"/>
                          <a:cs typeface="Arial" panose="020B0604020202020204" pitchFamily="34" charset="0"/>
                        </a:rPr>
                        <a:t>Duplicated amount and Names of key management personnel not disclosed</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0" algn="l" defTabSz="914400" rtl="0" eaLnBrk="1" fontAlgn="b" latinLnBrk="0" hangingPunct="1">
                        <a:buFont typeface="Arial" panose="020B0604020202020204" pitchFamily="34" charset="0"/>
                        <a:buNone/>
                      </a:pPr>
                      <a:r>
                        <a:rPr lang="en-US" sz="1100" b="0" i="0" u="none" strike="noStrike" kern="1200" dirty="0">
                          <a:solidFill>
                            <a:schemeClr val="tx1"/>
                          </a:solidFill>
                          <a:effectLst/>
                          <a:latin typeface="Arial Narrow" panose="020B0606020202030204" pitchFamily="34" charset="0"/>
                          <a:ea typeface="+mn-ea"/>
                          <a:cs typeface="Arial" panose="020B0604020202020204" pitchFamily="34" charset="0"/>
                        </a:rPr>
                        <a:t>The IFS – Q3 reviewed, and quality assured.  </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3626004512"/>
                  </a:ext>
                </a:extLst>
              </a:tr>
              <a:tr h="559660">
                <a:tc>
                  <a:txBody>
                    <a:bodyPr/>
                    <a:lstStyle/>
                    <a:p>
                      <a:pPr algn="l" fontAlgn="ctr"/>
                      <a:r>
                        <a:rPr lang="en-ZA" sz="1100" b="1" i="0" u="none" strike="noStrike" cap="small" baseline="0" dirty="0">
                          <a:solidFill>
                            <a:schemeClr val="bg1"/>
                          </a:solidFill>
                          <a:effectLst/>
                          <a:latin typeface="Arial Narrow" panose="020B0606020202030204" pitchFamily="34" charset="0"/>
                          <a:cs typeface="Arial" panose="020B0604020202020204" pitchFamily="34" charset="0"/>
                        </a:rPr>
                        <a:t>Contingent liability </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78558"/>
                    </a:solidFill>
                  </a:tcPr>
                </a:tc>
                <a:tc>
                  <a:txBody>
                    <a:bodyPr/>
                    <a:lstStyle/>
                    <a:p>
                      <a:pPr algn="ctr" fontAlgn="b"/>
                      <a:r>
                        <a:rPr lang="en-ZA" sz="1100" b="1" i="0" u="none" strike="noStrike" dirty="0">
                          <a:solidFill>
                            <a:schemeClr val="tx1"/>
                          </a:solidFill>
                          <a:effectLst/>
                          <a:latin typeface="Arial Narrow" panose="020B0606020202030204" pitchFamily="34" charset="0"/>
                          <a:cs typeface="Arial" panose="020B0604020202020204" pitchFamily="34" charset="0"/>
                        </a:rPr>
                        <a:t>1</a:t>
                      </a: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0" algn="l" defTabSz="914400" rtl="0" eaLnBrk="1" fontAlgn="b" latinLnBrk="0" hangingPunct="1">
                        <a:buFont typeface="Arial" panose="020B0604020202020204" pitchFamily="34" charset="0"/>
                        <a:buNone/>
                      </a:pPr>
                      <a:r>
                        <a:rPr lang="en-ZA" sz="1100" b="0" i="0" u="none" strike="noStrike" kern="1200" dirty="0">
                          <a:solidFill>
                            <a:schemeClr val="tx1"/>
                          </a:solidFill>
                          <a:effectLst/>
                          <a:latin typeface="Arial Narrow" panose="020B0606020202030204" pitchFamily="34" charset="0"/>
                          <a:ea typeface="+mn-ea"/>
                          <a:cs typeface="Arial" panose="020B0604020202020204" pitchFamily="34" charset="0"/>
                        </a:rPr>
                        <a:t>No assessment conducted on contingent liabilities.</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0" algn="l" defTabSz="914400" rtl="0" eaLnBrk="1" fontAlgn="b" latinLnBrk="0" hangingPunct="1">
                        <a:buFont typeface="Arial" panose="020B0604020202020204" pitchFamily="34" charset="0"/>
                        <a:buNone/>
                      </a:pPr>
                      <a:r>
                        <a:rPr lang="en-US" sz="1100" b="0" i="0" u="none" strike="noStrike" kern="1200">
                          <a:solidFill>
                            <a:schemeClr val="tx1"/>
                          </a:solidFill>
                          <a:effectLst/>
                          <a:latin typeface="Arial Narrow" panose="020B0606020202030204" pitchFamily="34" charset="0"/>
                          <a:ea typeface="+mn-ea"/>
                          <a:cs typeface="Arial" panose="020B0604020202020204" pitchFamily="34" charset="0"/>
                        </a:rPr>
                        <a:t>Legal </a:t>
                      </a:r>
                      <a:r>
                        <a:rPr lang="en-US" sz="1100" b="0" i="0" u="none" strike="noStrike" kern="1200" dirty="0">
                          <a:solidFill>
                            <a:schemeClr val="tx1"/>
                          </a:solidFill>
                          <a:effectLst/>
                          <a:latin typeface="Arial Narrow" panose="020B0606020202030204" pitchFamily="34" charset="0"/>
                          <a:ea typeface="+mn-ea"/>
                          <a:cs typeface="Arial" panose="020B0604020202020204" pitchFamily="34" charset="0"/>
                        </a:rPr>
                        <a:t>services to monitor closely. </a:t>
                      </a:r>
                      <a:r>
                        <a:rPr lang="en-ZA" sz="1100" b="0" kern="1200" dirty="0">
                          <a:solidFill>
                            <a:schemeClr val="tx1"/>
                          </a:solidFill>
                          <a:effectLst/>
                          <a:latin typeface="Arial Narrow" panose="020B0606020202030204" pitchFamily="34" charset="0"/>
                          <a:ea typeface="+mn-ea"/>
                          <a:cs typeface="+mn-cs"/>
                        </a:rPr>
                        <a:t>State Attorney’s have not responded to the requests by the Department.</a:t>
                      </a:r>
                      <a:endParaRPr lang="en-US" sz="1100" b="0" i="0" u="none" strike="noStrike" kern="1200" dirty="0">
                        <a:solidFill>
                          <a:schemeClr val="tx1"/>
                        </a:solidFill>
                        <a:effectLst/>
                        <a:latin typeface="Arial Narrow" panose="020B0606020202030204" pitchFamily="34" charset="0"/>
                        <a:ea typeface="+mn-ea"/>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906612074"/>
                  </a:ext>
                </a:extLst>
              </a:tr>
              <a:tr h="329420">
                <a:tc>
                  <a:txBody>
                    <a:bodyPr/>
                    <a:lstStyle/>
                    <a:p>
                      <a:pPr algn="l" fontAlgn="ctr"/>
                      <a:r>
                        <a:rPr lang="en-ZA" sz="1100" b="0" i="0" u="none" strike="noStrike" cap="small" baseline="0" dirty="0">
                          <a:solidFill>
                            <a:schemeClr val="bg1"/>
                          </a:solidFill>
                          <a:effectLst/>
                          <a:latin typeface="Arial Narrow" panose="020B0606020202030204" pitchFamily="34" charset="0"/>
                          <a:cs typeface="Arial" panose="020B0604020202020204" pitchFamily="34" charset="0"/>
                        </a:rPr>
                        <a:t>Pre-determined objectives</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78558"/>
                    </a:solidFill>
                  </a:tcPr>
                </a:tc>
                <a:tc>
                  <a:txBody>
                    <a:bodyPr/>
                    <a:lstStyle/>
                    <a:p>
                      <a:pPr algn="ctr" fontAlgn="b"/>
                      <a:r>
                        <a:rPr lang="en-ZA" sz="1100" b="1" i="0" u="none" strike="noStrike" dirty="0">
                          <a:solidFill>
                            <a:schemeClr val="tx1"/>
                          </a:solidFill>
                          <a:effectLst/>
                          <a:latin typeface="Arial Narrow" panose="020B0606020202030204" pitchFamily="34" charset="0"/>
                          <a:cs typeface="Arial" panose="020B0604020202020204" pitchFamily="34" charset="0"/>
                        </a:rPr>
                        <a:t>1</a:t>
                      </a: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457200" rtl="0" eaLnBrk="1" fontAlgn="b" latinLnBrk="0" hangingPunct="1">
                        <a:buFont typeface="Arial" panose="020B0604020202020204" pitchFamily="34" charset="0"/>
                        <a:buChar char="•"/>
                      </a:pPr>
                      <a:r>
                        <a:rPr lang="en-ZA" sz="1100" kern="1200" dirty="0">
                          <a:solidFill>
                            <a:schemeClr val="tx1"/>
                          </a:solidFill>
                          <a:effectLst/>
                          <a:latin typeface="Arial Narrow" panose="020B0606020202030204" pitchFamily="34" charset="0"/>
                          <a:ea typeface="+mn-ea"/>
                          <a:cs typeface="+mn-cs"/>
                        </a:rPr>
                        <a:t>Achievement as per APR not supported by schedules provided</a:t>
                      </a:r>
                      <a:endParaRPr lang="en-ZA" sz="1100" b="0" i="0" u="none" strike="noStrike" kern="1200" dirty="0">
                        <a:solidFill>
                          <a:schemeClr val="tx1"/>
                        </a:solidFill>
                        <a:effectLst/>
                        <a:latin typeface="Arial Narrow" panose="020B0606020202030204" pitchFamily="34" charset="0"/>
                        <a:ea typeface="+mn-ea"/>
                        <a:cs typeface="Arial" panose="020B0604020202020204" pitchFamily="34" charset="0"/>
                      </a:endParaRPr>
                    </a:p>
                  </a:txBody>
                  <a:tcPr marL="4171" marR="4171" marT="4171"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457200" rtl="0" eaLnBrk="1" fontAlgn="t" latinLnBrk="0" hangingPunct="1">
                        <a:buFont typeface="Arial" panose="020B0604020202020204" pitchFamily="34" charset="0"/>
                        <a:buChar char="•"/>
                      </a:pPr>
                      <a:r>
                        <a:rPr lang="en-US" sz="1100" b="0" i="0" u="none" strike="noStrike" kern="1200" dirty="0">
                          <a:solidFill>
                            <a:schemeClr val="tx1"/>
                          </a:solidFill>
                          <a:effectLst/>
                          <a:latin typeface="Arial Narrow" panose="020B0606020202030204" pitchFamily="34" charset="0"/>
                          <a:cs typeface="+mn-cs"/>
                        </a:rPr>
                        <a:t>In progress: lessons learnt applied on current </a:t>
                      </a:r>
                      <a:r>
                        <a:rPr lang="en-US" sz="1100" b="0" i="0" u="none" strike="noStrike" kern="1200" dirty="0" err="1">
                          <a:solidFill>
                            <a:schemeClr val="tx1"/>
                          </a:solidFill>
                          <a:effectLst/>
                          <a:latin typeface="Arial Narrow" panose="020B0606020202030204" pitchFamily="34" charset="0"/>
                          <a:cs typeface="+mn-cs"/>
                        </a:rPr>
                        <a:t>programmes</a:t>
                      </a:r>
                      <a:r>
                        <a:rPr lang="en-US" sz="1100" b="0" i="0" u="none" strike="noStrike" kern="1200" dirty="0">
                          <a:solidFill>
                            <a:schemeClr val="tx1"/>
                          </a:solidFill>
                          <a:effectLst/>
                          <a:latin typeface="Arial Narrow" panose="020B0606020202030204" pitchFamily="34" charset="0"/>
                          <a:cs typeface="+mn-cs"/>
                        </a:rPr>
                        <a:t>. </a:t>
                      </a:r>
                      <a:endParaRPr lang="en-US" sz="1100" b="0" i="0" u="none" strike="noStrike" kern="1200" dirty="0">
                        <a:solidFill>
                          <a:schemeClr val="tx1"/>
                        </a:solidFill>
                        <a:effectLst/>
                        <a:latin typeface="Arial Narrow" panose="020B060602020203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481202816"/>
                  </a:ext>
                </a:extLst>
              </a:tr>
              <a:tr h="4921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100" b="0" i="0" u="none" strike="noStrike" cap="small" baseline="0" dirty="0">
                          <a:solidFill>
                            <a:schemeClr val="bg1"/>
                          </a:solidFill>
                          <a:effectLst/>
                          <a:latin typeface="Arial Narrow" panose="020B0606020202030204" pitchFamily="34" charset="0"/>
                          <a:cs typeface="+mn-cs"/>
                        </a:rPr>
                        <a:t>Pre-determined objectives</a:t>
                      </a:r>
                    </a:p>
                    <a:p>
                      <a:pPr algn="l" fontAlgn="ctr"/>
                      <a:endParaRPr lang="en-ZA" sz="1100" b="0" i="0" u="none" strike="noStrike" cap="small" baseline="0" dirty="0">
                        <a:solidFill>
                          <a:schemeClr val="bg1"/>
                        </a:solidFill>
                        <a:effectLst/>
                        <a:latin typeface="Arial Narrow" panose="020B060602020203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78558"/>
                    </a:solidFill>
                  </a:tcPr>
                </a:tc>
                <a:tc>
                  <a:txBody>
                    <a:bodyPr/>
                    <a:lstStyle/>
                    <a:p>
                      <a:pPr algn="ctr" fontAlgn="b"/>
                      <a:r>
                        <a:rPr lang="en-ZA" sz="1100" b="1" i="0" u="none" strike="noStrike" dirty="0">
                          <a:solidFill>
                            <a:schemeClr val="tx1"/>
                          </a:solidFill>
                          <a:effectLst/>
                          <a:latin typeface="Arial Narrow" panose="020B0606020202030204" pitchFamily="34" charset="0"/>
                          <a:cs typeface="Arial" panose="020B0604020202020204" pitchFamily="34" charset="0"/>
                        </a:rPr>
                        <a:t>1</a:t>
                      </a: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chemeClr val="tx1"/>
                          </a:solidFill>
                          <a:effectLst/>
                          <a:latin typeface="Arial Narrow" panose="020B0606020202030204" pitchFamily="34" charset="0"/>
                          <a:ea typeface="+mn-ea"/>
                          <a:cs typeface="+mn-cs"/>
                        </a:rPr>
                        <a:t>Number of crafters supported through the Craft Customized Sector Programme – Supporting schedules for the crafters supported are incomplete.</a:t>
                      </a:r>
                      <a:endParaRPr lang="en-ZA" sz="1100" b="0" i="0" u="none" strike="noStrike" kern="1200" dirty="0">
                        <a:solidFill>
                          <a:schemeClr val="tx1"/>
                        </a:solidFill>
                        <a:effectLst/>
                        <a:latin typeface="Arial Narrow" panose="020B0606020202030204" pitchFamily="34" charset="0"/>
                        <a:ea typeface="+mn-ea"/>
                        <a:cs typeface="Arial" panose="020B0604020202020204" pitchFamily="34" charset="0"/>
                      </a:endParaRPr>
                    </a:p>
                  </a:txBody>
                  <a:tcPr marL="4171" marR="4171" marT="4171"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457200" rtl="0" eaLnBrk="1" fontAlgn="t" latinLnBrk="0" hangingPunct="1">
                        <a:buFont typeface="Arial" panose="020B0604020202020204" pitchFamily="34" charset="0"/>
                        <a:buChar char="•"/>
                      </a:pPr>
                      <a:r>
                        <a:rPr lang="en-US" sz="1100" b="0" i="0" u="none" strike="noStrike" kern="1200" dirty="0">
                          <a:solidFill>
                            <a:schemeClr val="tx1"/>
                          </a:solidFill>
                          <a:effectLst/>
                          <a:latin typeface="Arial Narrow" panose="020B0606020202030204" pitchFamily="34" charset="0"/>
                          <a:cs typeface="+mn-cs"/>
                        </a:rPr>
                        <a:t>Additional Quality checks added to validate reports before being finalised</a:t>
                      </a:r>
                      <a:endParaRPr lang="en-US" sz="1100" b="0" i="0" u="none" strike="noStrike" kern="1200" dirty="0">
                        <a:solidFill>
                          <a:schemeClr val="tx1"/>
                        </a:solidFill>
                        <a:effectLst/>
                        <a:latin typeface="Arial Narrow" panose="020B060602020203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3056372766"/>
                  </a:ext>
                </a:extLst>
              </a:tr>
              <a:tr h="81747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100" b="0" i="0" u="none" strike="noStrike" cap="small" baseline="0" dirty="0">
                          <a:solidFill>
                            <a:schemeClr val="bg1"/>
                          </a:solidFill>
                          <a:effectLst/>
                          <a:latin typeface="Arial Narrow" panose="020B0606020202030204" pitchFamily="34" charset="0"/>
                          <a:cs typeface="+mn-cs"/>
                        </a:rPr>
                        <a:t>Pre determined objectives</a:t>
                      </a:r>
                    </a:p>
                    <a:p>
                      <a:pPr algn="l" fontAlgn="ctr"/>
                      <a:endParaRPr lang="en-ZA" sz="1100" b="0" i="0" u="none" strike="noStrike" cap="small" baseline="0" dirty="0">
                        <a:solidFill>
                          <a:schemeClr val="bg1"/>
                        </a:solidFill>
                        <a:effectLst/>
                        <a:latin typeface="Arial Narrow" panose="020B060602020203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78558"/>
                    </a:solidFill>
                  </a:tcPr>
                </a:tc>
                <a:tc>
                  <a:txBody>
                    <a:bodyPr/>
                    <a:lstStyle/>
                    <a:p>
                      <a:pPr algn="ctr" fontAlgn="b"/>
                      <a:r>
                        <a:rPr lang="en-ZA" sz="1100" b="1" i="0" u="none" strike="noStrike" dirty="0">
                          <a:solidFill>
                            <a:schemeClr val="tx1"/>
                          </a:solidFill>
                          <a:effectLst/>
                          <a:latin typeface="Arial Narrow" panose="020B0606020202030204" pitchFamily="34" charset="0"/>
                          <a:cs typeface="Arial" panose="020B0604020202020204" pitchFamily="34" charset="0"/>
                        </a:rPr>
                        <a:t>1</a:t>
                      </a: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457200" rtl="0" eaLnBrk="1" fontAlgn="b" latinLnBrk="0" hangingPunct="1">
                        <a:buFont typeface="Arial" panose="020B0604020202020204" pitchFamily="34" charset="0"/>
                        <a:buChar char="•"/>
                      </a:pPr>
                      <a:r>
                        <a:rPr lang="en-ZA" sz="1100" kern="1200" dirty="0">
                          <a:solidFill>
                            <a:schemeClr val="tx1"/>
                          </a:solidFill>
                          <a:effectLst/>
                          <a:latin typeface="Arial Narrow" panose="020B0606020202030204" pitchFamily="34" charset="0"/>
                          <a:ea typeface="+mn-ea"/>
                          <a:cs typeface="+mn-cs"/>
                        </a:rPr>
                        <a:t>Reasons for deviation not supported through supporting evidence.</a:t>
                      </a:r>
                      <a:endParaRPr lang="en-ZA" sz="1100" b="0" i="0" u="none" strike="noStrike" kern="1200" dirty="0">
                        <a:solidFill>
                          <a:schemeClr val="tx1"/>
                        </a:solidFill>
                        <a:effectLst/>
                        <a:latin typeface="Arial Narrow" panose="020B0606020202030204" pitchFamily="34" charset="0"/>
                        <a:ea typeface="+mn-ea"/>
                        <a:cs typeface="Arial" panose="020B0604020202020204" pitchFamily="34" charset="0"/>
                      </a:endParaRPr>
                    </a:p>
                  </a:txBody>
                  <a:tcPr marL="4171" marR="4171" marT="4171"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457200" rtl="0" eaLnBrk="1" fontAlgn="t" latinLnBrk="0" hangingPunct="1">
                        <a:buFont typeface="Arial" panose="020B0604020202020204" pitchFamily="34" charset="0"/>
                        <a:buChar char="•"/>
                      </a:pPr>
                      <a:r>
                        <a:rPr lang="en-US" sz="1100" b="1" i="0" u="none" strike="noStrike" kern="1200" dirty="0">
                          <a:solidFill>
                            <a:srgbClr val="00764B"/>
                          </a:solidFill>
                          <a:effectLst/>
                          <a:latin typeface="Arial Narrow" panose="020B0606020202030204" pitchFamily="34" charset="0"/>
                          <a:cs typeface="+mn-cs"/>
                        </a:rPr>
                        <a:t>Achieved</a:t>
                      </a:r>
                      <a:r>
                        <a:rPr lang="en-US" sz="1100" b="0" i="0" u="none" strike="noStrike" kern="1200" dirty="0">
                          <a:solidFill>
                            <a:srgbClr val="00764B"/>
                          </a:solidFill>
                          <a:effectLst/>
                          <a:latin typeface="Arial Narrow" panose="020B0606020202030204" pitchFamily="34" charset="0"/>
                          <a:cs typeface="+mn-cs"/>
                        </a:rPr>
                        <a:t>: </a:t>
                      </a:r>
                      <a:r>
                        <a:rPr lang="en-US" sz="1100" b="0" i="0" u="none" strike="noStrike" kern="1200" dirty="0">
                          <a:solidFill>
                            <a:schemeClr val="tx1"/>
                          </a:solidFill>
                          <a:effectLst/>
                          <a:latin typeface="Arial Narrow" panose="020B0606020202030204" pitchFamily="34" charset="0"/>
                          <a:cs typeface="+mn-cs"/>
                        </a:rPr>
                        <a:t>Corrected draft Annual Report was submitted to AGSA on 29 July 2022. Further to this, the  Strategic Planning and Reporting Framework and SOPs was updated and approved by EXCO during Q2 of 2022/23 FY to strengthen its implementation.  </a:t>
                      </a:r>
                      <a:endParaRPr lang="en-US" sz="1100" b="0" i="0" u="none" strike="noStrike" kern="1200" dirty="0">
                        <a:solidFill>
                          <a:schemeClr val="tx1"/>
                        </a:solidFill>
                        <a:effectLst/>
                        <a:latin typeface="Arial Narrow" panose="020B060602020203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214030374"/>
                  </a:ext>
                </a:extLst>
              </a:tr>
              <a:tr h="980163">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l" fontAlgn="ctr"/>
                      <a:r>
                        <a:rPr lang="en-ZA" sz="1100" u="none" strike="noStrike" cap="small" baseline="0" dirty="0">
                          <a:solidFill>
                            <a:schemeClr val="bg1"/>
                          </a:solidFill>
                          <a:effectLst/>
                          <a:latin typeface="Arial Narrow" panose="020B0606020202030204" pitchFamily="34" charset="0"/>
                          <a:cs typeface="Arial" panose="020B0604020202020204" pitchFamily="34" charset="0"/>
                        </a:rPr>
                        <a:t>Internal Audit</a:t>
                      </a:r>
                      <a:endParaRPr lang="en-ZA" sz="1100" b="0" i="0" u="none" strike="noStrike" cap="small" baseline="0" dirty="0">
                        <a:solidFill>
                          <a:schemeClr val="bg1"/>
                        </a:solidFill>
                        <a:effectLst/>
                        <a:latin typeface="Arial Narrow" panose="020B060602020203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78558"/>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algn="ctr" fontAlgn="b"/>
                      <a:r>
                        <a:rPr lang="en-ZA" sz="1100" b="1" i="0" u="none" strike="noStrike" dirty="0">
                          <a:solidFill>
                            <a:schemeClr val="tx1"/>
                          </a:solidFill>
                          <a:effectLst/>
                          <a:latin typeface="Arial Narrow" panose="020B0606020202030204" pitchFamily="34" charset="0"/>
                          <a:cs typeface="Arial" panose="020B0604020202020204" pitchFamily="34" charset="0"/>
                        </a:rPr>
                        <a:t>2</a:t>
                      </a: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457200" rtl="0" eaLnBrk="1" fontAlgn="b" latinLnBrk="0" hangingPunct="1">
                        <a:buFont typeface="Arial" panose="020B0604020202020204" pitchFamily="34" charset="0"/>
                        <a:buChar char="•"/>
                      </a:pPr>
                      <a:r>
                        <a:rPr lang="en-ZA" sz="1100" b="0" i="0" u="none" strike="noStrike" kern="1200" dirty="0">
                          <a:solidFill>
                            <a:schemeClr val="tx1"/>
                          </a:solidFill>
                          <a:effectLst/>
                          <a:latin typeface="Arial Narrow" panose="020B0606020202030204" pitchFamily="34" charset="0"/>
                          <a:ea typeface="+mn-ea"/>
                          <a:cs typeface="Arial" panose="020B0604020202020204" pitchFamily="34" charset="0"/>
                        </a:rPr>
                        <a:t>Information system environment of the department not evaluated.</a:t>
                      </a:r>
                    </a:p>
                    <a:p>
                      <a:pPr marL="171450" indent="-171450" algn="l" defTabSz="457200" rtl="0" eaLnBrk="1" fontAlgn="b" latinLnBrk="0" hangingPunct="1">
                        <a:buFont typeface="Arial" panose="020B0604020202020204" pitchFamily="34" charset="0"/>
                        <a:buChar char="•"/>
                      </a:pPr>
                      <a:r>
                        <a:rPr lang="en-ZA" sz="1100" b="0" i="0" u="none" strike="noStrike" kern="1200" dirty="0">
                          <a:solidFill>
                            <a:schemeClr val="tx1"/>
                          </a:solidFill>
                          <a:effectLst/>
                          <a:latin typeface="Arial Narrow" panose="020B0606020202030204" pitchFamily="34" charset="0"/>
                          <a:ea typeface="+mn-ea"/>
                          <a:cs typeface="Arial" panose="020B0604020202020204" pitchFamily="34" charset="0"/>
                        </a:rPr>
                        <a:t>External quality assurance review not performed.</a:t>
                      </a:r>
                    </a:p>
                  </a:txBody>
                  <a:tcPr marL="4171" marR="4171" marT="4171"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marL="171450" indent="-171450" algn="l" defTabSz="457200" rtl="0" eaLnBrk="1" fontAlgn="t" latinLnBrk="0" hangingPunct="1">
                        <a:buFont typeface="Arial" panose="020B0604020202020204" pitchFamily="34" charset="0"/>
                        <a:buChar char="•"/>
                      </a:pPr>
                      <a:r>
                        <a:rPr lang="en-US" sz="1100" b="1" i="0" u="none" strike="noStrike" kern="1200" dirty="0">
                          <a:solidFill>
                            <a:srgbClr val="00764B"/>
                          </a:solidFill>
                          <a:effectLst/>
                          <a:latin typeface="Arial Narrow" panose="020B0606020202030204" pitchFamily="34" charset="0"/>
                          <a:cs typeface="Arial" panose="020B0604020202020204" pitchFamily="34" charset="0"/>
                        </a:rPr>
                        <a:t>Achieved</a:t>
                      </a:r>
                      <a:r>
                        <a:rPr lang="en-US" sz="1100" b="0" i="0" u="none" strike="noStrike" kern="1200" dirty="0">
                          <a:solidFill>
                            <a:srgbClr val="00764B"/>
                          </a:solidFill>
                          <a:effectLst/>
                          <a:latin typeface="Arial Narrow" panose="020B0606020202030204" pitchFamily="34" charset="0"/>
                          <a:cs typeface="Arial" panose="020B0604020202020204" pitchFamily="34" charset="0"/>
                        </a:rPr>
                        <a:t>: </a:t>
                      </a:r>
                      <a:r>
                        <a:rPr lang="en-US" sz="1100" b="0" i="0" u="none" strike="noStrike" kern="1200" dirty="0">
                          <a:solidFill>
                            <a:schemeClr val="tx1"/>
                          </a:solidFill>
                          <a:effectLst/>
                          <a:latin typeface="Arial Narrow" panose="020B0606020202030204" pitchFamily="34" charset="0"/>
                          <a:cs typeface="Arial" panose="020B0604020202020204" pitchFamily="34" charset="0"/>
                        </a:rPr>
                        <a:t>The POPIA Assessment was completed in Q2. The ICT General controls review was conducted, and draft report issued. The closing meeting could not take place due to unavailability of the auditee representative. </a:t>
                      </a:r>
                    </a:p>
                    <a:p>
                      <a:pPr marL="171450" indent="-171450" algn="l" defTabSz="457200" rtl="0" eaLnBrk="1" fontAlgn="t" latinLnBrk="0" hangingPunct="1">
                        <a:buFont typeface="Arial" panose="020B0604020202020204" pitchFamily="34" charset="0"/>
                        <a:buChar char="•"/>
                      </a:pPr>
                      <a:r>
                        <a:rPr lang="en-US" sz="1100" b="1" i="0" u="none" strike="noStrike" kern="1200" dirty="0">
                          <a:solidFill>
                            <a:srgbClr val="00764B"/>
                          </a:solidFill>
                          <a:effectLst/>
                          <a:latin typeface="Arial Narrow" panose="020B0606020202030204" pitchFamily="34" charset="0"/>
                          <a:cs typeface="Arial" panose="020B0604020202020204" pitchFamily="34" charset="0"/>
                        </a:rPr>
                        <a:t>Achieved. </a:t>
                      </a:r>
                      <a:r>
                        <a:rPr lang="en-US" sz="1100" b="0" i="0" u="none" strike="noStrike" kern="1200" dirty="0">
                          <a:solidFill>
                            <a:schemeClr val="tx1"/>
                          </a:solidFill>
                          <a:effectLst/>
                          <a:latin typeface="Arial Narrow" panose="020B0606020202030204" pitchFamily="34" charset="0"/>
                          <a:cs typeface="Arial" panose="020B0604020202020204" pitchFamily="34" charset="0"/>
                        </a:rPr>
                        <a:t>The external assessment was completed on 24 November 2022..  </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858756393"/>
                  </a:ext>
                </a:extLst>
              </a:tr>
              <a:tr h="151755">
                <a:tc>
                  <a:txBody>
                    <a:bodyPr/>
                    <a:lstStyle>
                      <a:lvl1pPr marL="0" algn="l" defTabSz="457200" rtl="0" eaLnBrk="1" latinLnBrk="0" hangingPunct="1">
                        <a:defRPr sz="900" b="1" kern="1200">
                          <a:solidFill>
                            <a:schemeClr val="dk1"/>
                          </a:solidFill>
                          <a:latin typeface="Calibri"/>
                          <a:ea typeface="Calibri"/>
                          <a:cs typeface="Calibri"/>
                        </a:defRPr>
                      </a:lvl1pPr>
                      <a:lvl2pPr marL="228600" algn="l" defTabSz="457200" rtl="0" eaLnBrk="1" latinLnBrk="0" hangingPunct="1">
                        <a:defRPr sz="900" b="1" kern="1200">
                          <a:solidFill>
                            <a:schemeClr val="dk1"/>
                          </a:solidFill>
                          <a:latin typeface="Calibri"/>
                          <a:ea typeface="Calibri"/>
                          <a:cs typeface="Calibri"/>
                        </a:defRPr>
                      </a:lvl2pPr>
                      <a:lvl3pPr marL="457200" algn="l" defTabSz="457200" rtl="0" eaLnBrk="1" latinLnBrk="0" hangingPunct="1">
                        <a:defRPr sz="900" b="1" kern="1200">
                          <a:solidFill>
                            <a:schemeClr val="dk1"/>
                          </a:solidFill>
                          <a:latin typeface="Calibri"/>
                          <a:ea typeface="Calibri"/>
                          <a:cs typeface="Calibri"/>
                        </a:defRPr>
                      </a:lvl3pPr>
                      <a:lvl4pPr marL="685800" algn="l" defTabSz="457200" rtl="0" eaLnBrk="1" latinLnBrk="0" hangingPunct="1">
                        <a:defRPr sz="900" b="1" kern="1200">
                          <a:solidFill>
                            <a:schemeClr val="dk1"/>
                          </a:solidFill>
                          <a:latin typeface="Calibri"/>
                          <a:ea typeface="Calibri"/>
                          <a:cs typeface="Calibri"/>
                        </a:defRPr>
                      </a:lvl4pPr>
                      <a:lvl5pPr marL="914400" algn="l" defTabSz="457200" rtl="0" eaLnBrk="1" latinLnBrk="0" hangingPunct="1">
                        <a:defRPr sz="900" b="1" kern="1200">
                          <a:solidFill>
                            <a:schemeClr val="dk1"/>
                          </a:solidFill>
                          <a:latin typeface="Calibri"/>
                          <a:ea typeface="Calibri"/>
                          <a:cs typeface="Calibri"/>
                        </a:defRPr>
                      </a:lvl5pPr>
                      <a:lvl6pPr marL="1143000" algn="l" defTabSz="457200" rtl="0" eaLnBrk="1" latinLnBrk="0" hangingPunct="1">
                        <a:defRPr sz="900" b="1" kern="1200">
                          <a:solidFill>
                            <a:schemeClr val="dk1"/>
                          </a:solidFill>
                          <a:latin typeface="Calibri"/>
                          <a:ea typeface="Calibri"/>
                          <a:cs typeface="Calibri"/>
                        </a:defRPr>
                      </a:lvl6pPr>
                      <a:lvl7pPr marL="1371600" algn="l" defTabSz="457200" rtl="0" eaLnBrk="1" latinLnBrk="0" hangingPunct="1">
                        <a:defRPr sz="900" b="1" kern="1200">
                          <a:solidFill>
                            <a:schemeClr val="dk1"/>
                          </a:solidFill>
                          <a:latin typeface="Calibri"/>
                          <a:ea typeface="Calibri"/>
                          <a:cs typeface="Calibri"/>
                        </a:defRPr>
                      </a:lvl7pPr>
                      <a:lvl8pPr marL="1600200" algn="l" defTabSz="457200" rtl="0" eaLnBrk="1" latinLnBrk="0" hangingPunct="1">
                        <a:defRPr sz="900" b="1" kern="1200">
                          <a:solidFill>
                            <a:schemeClr val="dk1"/>
                          </a:solidFill>
                          <a:latin typeface="Calibri"/>
                          <a:ea typeface="Calibri"/>
                          <a:cs typeface="Calibri"/>
                        </a:defRPr>
                      </a:lvl8pPr>
                      <a:lvl9pPr marL="1828800" algn="l" defTabSz="457200" rtl="0" eaLnBrk="1" latinLnBrk="0" hangingPunct="1">
                        <a:defRPr sz="900" b="1" kern="1200">
                          <a:solidFill>
                            <a:schemeClr val="dk1"/>
                          </a:solidFill>
                          <a:latin typeface="Calibri"/>
                          <a:ea typeface="Calibri"/>
                          <a:cs typeface="Calibri"/>
                        </a:defRPr>
                      </a:lvl9pPr>
                    </a:lstStyle>
                    <a:p>
                      <a:pPr algn="l" fontAlgn="ctr"/>
                      <a:r>
                        <a:rPr lang="en-ZA" sz="1100" u="none" strike="noStrike" dirty="0">
                          <a:solidFill>
                            <a:schemeClr val="bg1"/>
                          </a:solidFill>
                          <a:effectLst/>
                          <a:latin typeface="Arial Narrow" panose="020B0606020202030204" pitchFamily="34" charset="0"/>
                          <a:cs typeface="Arial" panose="020B0604020202020204" pitchFamily="34" charset="0"/>
                        </a:rPr>
                        <a:t>Total</a:t>
                      </a:r>
                    </a:p>
                    <a:p>
                      <a:pPr algn="l" fontAlgn="ctr"/>
                      <a:endParaRPr lang="en-ZA" sz="1100" b="1" i="0" u="none" strike="noStrike" dirty="0">
                        <a:solidFill>
                          <a:schemeClr val="bg1"/>
                        </a:solidFill>
                        <a:effectLst/>
                        <a:latin typeface="Arial Narrow" panose="020B060602020203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35353">
                        <a:lumMod val="50000"/>
                      </a:srgbClr>
                    </a:solidFill>
                  </a:tcPr>
                </a:tc>
                <a:tc>
                  <a:txBody>
                    <a:bodyPr/>
                    <a:lstStyle>
                      <a:lvl1pPr marL="0" algn="l" defTabSz="457200" rtl="0" eaLnBrk="1" latinLnBrk="0" hangingPunct="1">
                        <a:defRPr sz="900" b="1" kern="1200">
                          <a:solidFill>
                            <a:schemeClr val="dk1"/>
                          </a:solidFill>
                          <a:latin typeface="Calibri"/>
                          <a:ea typeface="Calibri"/>
                          <a:cs typeface="Calibri"/>
                        </a:defRPr>
                      </a:lvl1pPr>
                      <a:lvl2pPr marL="228600" algn="l" defTabSz="457200" rtl="0" eaLnBrk="1" latinLnBrk="0" hangingPunct="1">
                        <a:defRPr sz="900" b="1" kern="1200">
                          <a:solidFill>
                            <a:schemeClr val="dk1"/>
                          </a:solidFill>
                          <a:latin typeface="Calibri"/>
                          <a:ea typeface="Calibri"/>
                          <a:cs typeface="Calibri"/>
                        </a:defRPr>
                      </a:lvl2pPr>
                      <a:lvl3pPr marL="457200" algn="l" defTabSz="457200" rtl="0" eaLnBrk="1" latinLnBrk="0" hangingPunct="1">
                        <a:defRPr sz="900" b="1" kern="1200">
                          <a:solidFill>
                            <a:schemeClr val="dk1"/>
                          </a:solidFill>
                          <a:latin typeface="Calibri"/>
                          <a:ea typeface="Calibri"/>
                          <a:cs typeface="Calibri"/>
                        </a:defRPr>
                      </a:lvl3pPr>
                      <a:lvl4pPr marL="685800" algn="l" defTabSz="457200" rtl="0" eaLnBrk="1" latinLnBrk="0" hangingPunct="1">
                        <a:defRPr sz="900" b="1" kern="1200">
                          <a:solidFill>
                            <a:schemeClr val="dk1"/>
                          </a:solidFill>
                          <a:latin typeface="Calibri"/>
                          <a:ea typeface="Calibri"/>
                          <a:cs typeface="Calibri"/>
                        </a:defRPr>
                      </a:lvl4pPr>
                      <a:lvl5pPr marL="914400" algn="l" defTabSz="457200" rtl="0" eaLnBrk="1" latinLnBrk="0" hangingPunct="1">
                        <a:defRPr sz="900" b="1" kern="1200">
                          <a:solidFill>
                            <a:schemeClr val="dk1"/>
                          </a:solidFill>
                          <a:latin typeface="Calibri"/>
                          <a:ea typeface="Calibri"/>
                          <a:cs typeface="Calibri"/>
                        </a:defRPr>
                      </a:lvl5pPr>
                      <a:lvl6pPr marL="1143000" algn="l" defTabSz="457200" rtl="0" eaLnBrk="1" latinLnBrk="0" hangingPunct="1">
                        <a:defRPr sz="900" b="1" kern="1200">
                          <a:solidFill>
                            <a:schemeClr val="dk1"/>
                          </a:solidFill>
                          <a:latin typeface="Calibri"/>
                          <a:ea typeface="Calibri"/>
                          <a:cs typeface="Calibri"/>
                        </a:defRPr>
                      </a:lvl6pPr>
                      <a:lvl7pPr marL="1371600" algn="l" defTabSz="457200" rtl="0" eaLnBrk="1" latinLnBrk="0" hangingPunct="1">
                        <a:defRPr sz="900" b="1" kern="1200">
                          <a:solidFill>
                            <a:schemeClr val="dk1"/>
                          </a:solidFill>
                          <a:latin typeface="Calibri"/>
                          <a:ea typeface="Calibri"/>
                          <a:cs typeface="Calibri"/>
                        </a:defRPr>
                      </a:lvl7pPr>
                      <a:lvl8pPr marL="1600200" algn="l" defTabSz="457200" rtl="0" eaLnBrk="1" latinLnBrk="0" hangingPunct="1">
                        <a:defRPr sz="900" b="1" kern="1200">
                          <a:solidFill>
                            <a:schemeClr val="dk1"/>
                          </a:solidFill>
                          <a:latin typeface="Calibri"/>
                          <a:ea typeface="Calibri"/>
                          <a:cs typeface="Calibri"/>
                        </a:defRPr>
                      </a:lvl8pPr>
                      <a:lvl9pPr marL="1828800" algn="l" defTabSz="457200" rtl="0" eaLnBrk="1" latinLnBrk="0" hangingPunct="1">
                        <a:defRPr sz="900" b="1" kern="1200">
                          <a:solidFill>
                            <a:schemeClr val="dk1"/>
                          </a:solidFill>
                          <a:latin typeface="Calibri"/>
                          <a:ea typeface="Calibri"/>
                          <a:cs typeface="Calibri"/>
                        </a:defRPr>
                      </a:lvl9pPr>
                    </a:lstStyle>
                    <a:p>
                      <a:pPr algn="ctr" fontAlgn="b"/>
                      <a:r>
                        <a:rPr lang="en-ZA" sz="1100" b="1" i="0" u="none" strike="noStrike" dirty="0">
                          <a:solidFill>
                            <a:schemeClr val="bg1"/>
                          </a:solidFill>
                          <a:effectLst/>
                          <a:latin typeface="Arial Narrow" panose="020B0606020202030204" pitchFamily="34" charset="0"/>
                          <a:cs typeface="Arial" panose="020B0604020202020204" pitchFamily="34" charset="0"/>
                        </a:rPr>
                        <a:t>10</a:t>
                      </a:r>
                    </a:p>
                    <a:p>
                      <a:pPr algn="ctr" fontAlgn="b"/>
                      <a:endParaRPr lang="en-ZA" sz="1100" b="1" i="0" u="none" strike="noStrike" dirty="0">
                        <a:solidFill>
                          <a:schemeClr val="bg1"/>
                        </a:solidFill>
                        <a:effectLst/>
                        <a:latin typeface="Arial Narrow" panose="020B0606020202030204" pitchFamily="34" charset="0"/>
                        <a:cs typeface="Arial" panose="020B0604020202020204" pitchFamily="34" charset="0"/>
                      </a:endParaRP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35353">
                        <a:lumMod val="50000"/>
                      </a:srgbClr>
                    </a:solidFill>
                  </a:tcPr>
                </a:tc>
                <a:tc>
                  <a:txBody>
                    <a:bodyPr/>
                    <a:lstStyle/>
                    <a:p>
                      <a:pPr algn="ctr" fontAlgn="b"/>
                      <a:endParaRPr lang="en-ZA" sz="1100" b="1" i="0" u="none" strike="noStrike" dirty="0">
                        <a:solidFill>
                          <a:schemeClr val="bg1"/>
                        </a:solidFill>
                        <a:effectLst/>
                        <a:latin typeface="Arial Narrow" panose="020B0606020202030204" pitchFamily="34" charset="0"/>
                        <a:cs typeface="Arial" panose="020B0604020202020204" pitchFamily="34" charset="0"/>
                      </a:endParaRP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35353">
                        <a:lumMod val="50000"/>
                      </a:srgbClr>
                    </a:solidFill>
                  </a:tcPr>
                </a:tc>
                <a:tc>
                  <a:txBody>
                    <a:bodyPr/>
                    <a:lstStyle>
                      <a:lvl1pPr marL="0" algn="l" defTabSz="457200" rtl="0" eaLnBrk="1" latinLnBrk="0" hangingPunct="1">
                        <a:defRPr sz="900" b="1" kern="1200">
                          <a:solidFill>
                            <a:schemeClr val="dk1"/>
                          </a:solidFill>
                          <a:latin typeface="Calibri"/>
                          <a:ea typeface="Calibri"/>
                          <a:cs typeface="Calibri"/>
                        </a:defRPr>
                      </a:lvl1pPr>
                      <a:lvl2pPr marL="228600" algn="l" defTabSz="457200" rtl="0" eaLnBrk="1" latinLnBrk="0" hangingPunct="1">
                        <a:defRPr sz="900" b="1" kern="1200">
                          <a:solidFill>
                            <a:schemeClr val="dk1"/>
                          </a:solidFill>
                          <a:latin typeface="Calibri"/>
                          <a:ea typeface="Calibri"/>
                          <a:cs typeface="Calibri"/>
                        </a:defRPr>
                      </a:lvl2pPr>
                      <a:lvl3pPr marL="457200" algn="l" defTabSz="457200" rtl="0" eaLnBrk="1" latinLnBrk="0" hangingPunct="1">
                        <a:defRPr sz="900" b="1" kern="1200">
                          <a:solidFill>
                            <a:schemeClr val="dk1"/>
                          </a:solidFill>
                          <a:latin typeface="Calibri"/>
                          <a:ea typeface="Calibri"/>
                          <a:cs typeface="Calibri"/>
                        </a:defRPr>
                      </a:lvl3pPr>
                      <a:lvl4pPr marL="685800" algn="l" defTabSz="457200" rtl="0" eaLnBrk="1" latinLnBrk="0" hangingPunct="1">
                        <a:defRPr sz="900" b="1" kern="1200">
                          <a:solidFill>
                            <a:schemeClr val="dk1"/>
                          </a:solidFill>
                          <a:latin typeface="Calibri"/>
                          <a:ea typeface="Calibri"/>
                          <a:cs typeface="Calibri"/>
                        </a:defRPr>
                      </a:lvl4pPr>
                      <a:lvl5pPr marL="914400" algn="l" defTabSz="457200" rtl="0" eaLnBrk="1" latinLnBrk="0" hangingPunct="1">
                        <a:defRPr sz="900" b="1" kern="1200">
                          <a:solidFill>
                            <a:schemeClr val="dk1"/>
                          </a:solidFill>
                          <a:latin typeface="Calibri"/>
                          <a:ea typeface="Calibri"/>
                          <a:cs typeface="Calibri"/>
                        </a:defRPr>
                      </a:lvl5pPr>
                      <a:lvl6pPr marL="1143000" algn="l" defTabSz="457200" rtl="0" eaLnBrk="1" latinLnBrk="0" hangingPunct="1">
                        <a:defRPr sz="900" b="1" kern="1200">
                          <a:solidFill>
                            <a:schemeClr val="dk1"/>
                          </a:solidFill>
                          <a:latin typeface="Calibri"/>
                          <a:ea typeface="Calibri"/>
                          <a:cs typeface="Calibri"/>
                        </a:defRPr>
                      </a:lvl6pPr>
                      <a:lvl7pPr marL="1371600" algn="l" defTabSz="457200" rtl="0" eaLnBrk="1" latinLnBrk="0" hangingPunct="1">
                        <a:defRPr sz="900" b="1" kern="1200">
                          <a:solidFill>
                            <a:schemeClr val="dk1"/>
                          </a:solidFill>
                          <a:latin typeface="Calibri"/>
                          <a:ea typeface="Calibri"/>
                          <a:cs typeface="Calibri"/>
                        </a:defRPr>
                      </a:lvl7pPr>
                      <a:lvl8pPr marL="1600200" algn="l" defTabSz="457200" rtl="0" eaLnBrk="1" latinLnBrk="0" hangingPunct="1">
                        <a:defRPr sz="900" b="1" kern="1200">
                          <a:solidFill>
                            <a:schemeClr val="dk1"/>
                          </a:solidFill>
                          <a:latin typeface="Calibri"/>
                          <a:ea typeface="Calibri"/>
                          <a:cs typeface="Calibri"/>
                        </a:defRPr>
                      </a:lvl8pPr>
                      <a:lvl9pPr marL="1828800" algn="l" defTabSz="457200" rtl="0" eaLnBrk="1" latinLnBrk="0" hangingPunct="1">
                        <a:defRPr sz="900" b="1" kern="1200">
                          <a:solidFill>
                            <a:schemeClr val="dk1"/>
                          </a:solidFill>
                          <a:latin typeface="Calibri"/>
                          <a:ea typeface="Calibri"/>
                          <a:cs typeface="Calibri"/>
                        </a:defRPr>
                      </a:lvl9pPr>
                    </a:lstStyle>
                    <a:p>
                      <a:pPr algn="ctr" fontAlgn="b"/>
                      <a:endParaRPr lang="en-ZA" sz="1100" b="0" i="0" u="none" strike="noStrike" dirty="0">
                        <a:solidFill>
                          <a:schemeClr val="bg1"/>
                        </a:solidFill>
                        <a:effectLst/>
                        <a:latin typeface="Arial Narrow" panose="020B0606020202030204" pitchFamily="34" charset="0"/>
                        <a:cs typeface="Arial" panose="020B0604020202020204" pitchFamily="34" charset="0"/>
                      </a:endParaRP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35353">
                        <a:lumMod val="50000"/>
                      </a:srgbClr>
                    </a:solidFill>
                  </a:tcPr>
                </a:tc>
                <a:extLst>
                  <a:ext uri="{0D108BD9-81ED-4DB2-BD59-A6C34878D82A}">
                    <a16:rowId xmlns:a16="http://schemas.microsoft.com/office/drawing/2014/main" xmlns="" val="692519842"/>
                  </a:ext>
                </a:extLst>
              </a:tr>
            </a:tbl>
          </a:graphicData>
        </a:graphic>
      </p:graphicFrame>
    </p:spTree>
    <p:extLst>
      <p:ext uri="{BB962C8B-B14F-4D97-AF65-F5344CB8AC3E}">
        <p14:creationId xmlns:p14="http://schemas.microsoft.com/office/powerpoint/2010/main" xmlns="" val="75392749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0" y="6401754"/>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819400"/>
            <a:ext cx="823344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rPr>
              <a:t>7. HUMAN RESOURCE REPORT</a:t>
            </a:r>
          </a:p>
        </p:txBody>
      </p:sp>
      <p:sp>
        <p:nvSpPr>
          <p:cNvPr id="3" name="Slide Number Placeholder 1">
            <a:extLst>
              <a:ext uri="{FF2B5EF4-FFF2-40B4-BE49-F238E27FC236}">
                <a16:creationId xmlns:a16="http://schemas.microsoft.com/office/drawing/2014/main" xmlns="" id="{FB030BD8-2E38-2279-B569-49D2C766C99F}"/>
              </a:ext>
            </a:extLst>
          </p:cNvPr>
          <p:cNvSpPr txBox="1">
            <a:spLocks/>
          </p:cNvSpPr>
          <p:nvPr/>
        </p:nvSpPr>
        <p:spPr>
          <a:xfrm>
            <a:off x="8591620" y="6478311"/>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24</a:t>
            </a:r>
          </a:p>
        </p:txBody>
      </p:sp>
    </p:spTree>
    <p:extLst>
      <p:ext uri="{BB962C8B-B14F-4D97-AF65-F5344CB8AC3E}">
        <p14:creationId xmlns:p14="http://schemas.microsoft.com/office/powerpoint/2010/main" xmlns="" val="117856236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70F1D3-6E70-A044-9428-548B84197CDF}"/>
              </a:ext>
            </a:extLst>
          </p:cNvPr>
          <p:cNvPicPr>
            <a:picLocks noChangeAspect="1"/>
          </p:cNvPicPr>
          <p:nvPr/>
        </p:nvPicPr>
        <p:blipFill>
          <a:blip r:embed="rId2" cstate="print"/>
          <a:stretch>
            <a:fillRect/>
          </a:stretch>
        </p:blipFill>
        <p:spPr>
          <a:xfrm>
            <a:off x="-6913" y="6328875"/>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8" y="228600"/>
            <a:ext cx="861252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rPr>
              <a:t>VACANCY RATE</a:t>
            </a:r>
          </a:p>
        </p:txBody>
      </p:sp>
      <p:graphicFrame>
        <p:nvGraphicFramePr>
          <p:cNvPr id="7" name="Table 6">
            <a:extLst>
              <a:ext uri="{FF2B5EF4-FFF2-40B4-BE49-F238E27FC236}">
                <a16:creationId xmlns:a16="http://schemas.microsoft.com/office/drawing/2014/main" xmlns="" id="{66EB4889-FD9E-488C-85E0-C820676F3BCA}"/>
              </a:ext>
            </a:extLst>
          </p:cNvPr>
          <p:cNvGraphicFramePr>
            <a:graphicFrameLocks noGrp="1"/>
          </p:cNvGraphicFramePr>
          <p:nvPr/>
        </p:nvGraphicFramePr>
        <p:xfrm>
          <a:off x="0" y="870244"/>
          <a:ext cx="9144000" cy="800342"/>
        </p:xfrm>
        <a:graphic>
          <a:graphicData uri="http://schemas.openxmlformats.org/drawingml/2006/table">
            <a:tbl>
              <a:tblPr firstRow="1" bandRow="1">
                <a:tableStyleId>{EB344D84-9AFB-497E-A393-DC336BA19D2E}</a:tableStyleId>
              </a:tblPr>
              <a:tblGrid>
                <a:gridCol w="23622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5715000">
                  <a:extLst>
                    <a:ext uri="{9D8B030D-6E8A-4147-A177-3AD203B41FA5}">
                      <a16:colId xmlns:a16="http://schemas.microsoft.com/office/drawing/2014/main" xmlns="" val="20002"/>
                    </a:ext>
                  </a:extLst>
                </a:gridCol>
              </a:tblGrid>
              <a:tr h="326938">
                <a:tc>
                  <a:txBody>
                    <a:bodyPr/>
                    <a:lstStyle/>
                    <a:p>
                      <a:r>
                        <a:rPr lang="en-ZA" sz="1600" dirty="0">
                          <a:latin typeface="Arial" pitchFamily="34" charset="0"/>
                          <a:cs typeface="Arial" pitchFamily="34" charset="0"/>
                        </a:rPr>
                        <a:t>KEY INDICATOR</a:t>
                      </a:r>
                      <a:endParaRPr lang="en-GB" sz="1600" dirty="0">
                        <a:latin typeface="Arial" pitchFamily="34" charset="0"/>
                        <a:cs typeface="Arial" pitchFamily="34" charset="0"/>
                      </a:endParaRPr>
                    </a:p>
                  </a:txBody>
                  <a:tcPr/>
                </a:tc>
                <a:tc>
                  <a:txBody>
                    <a:bodyPr/>
                    <a:lstStyle/>
                    <a:p>
                      <a:r>
                        <a:rPr lang="en-ZA" sz="1600" dirty="0">
                          <a:latin typeface="Arial" pitchFamily="34" charset="0"/>
                          <a:cs typeface="Arial" pitchFamily="34" charset="0"/>
                        </a:rPr>
                        <a:t>TARGET</a:t>
                      </a:r>
                      <a:endParaRPr lang="en-GB" sz="1600" dirty="0">
                        <a:latin typeface="Arial" pitchFamily="34" charset="0"/>
                        <a:cs typeface="Arial" pitchFamily="34" charset="0"/>
                      </a:endParaRPr>
                    </a:p>
                  </a:txBody>
                  <a:tcPr/>
                </a:tc>
                <a:tc>
                  <a:txBody>
                    <a:bodyPr/>
                    <a:lstStyle/>
                    <a:p>
                      <a:r>
                        <a:rPr lang="en-ZA" sz="1600" dirty="0">
                          <a:latin typeface="Arial" pitchFamily="34" charset="0"/>
                          <a:cs typeface="Arial" pitchFamily="34" charset="0"/>
                        </a:rPr>
                        <a:t>STATUS</a:t>
                      </a:r>
                      <a:endParaRPr lang="en-GB" sz="1600" dirty="0">
                        <a:latin typeface="Arial" pitchFamily="34" charset="0"/>
                        <a:cs typeface="Arial" pitchFamily="34" charset="0"/>
                      </a:endParaRPr>
                    </a:p>
                  </a:txBody>
                  <a:tcPr/>
                </a:tc>
                <a:extLst>
                  <a:ext uri="{0D108BD9-81ED-4DB2-BD59-A6C34878D82A}">
                    <a16:rowId xmlns:a16="http://schemas.microsoft.com/office/drawing/2014/main" xmlns="" val="10000"/>
                  </a:ext>
                </a:extLst>
              </a:tr>
              <a:tr h="465062">
                <a:tc>
                  <a:txBody>
                    <a:bodyPr/>
                    <a:lstStyle/>
                    <a:p>
                      <a:r>
                        <a:rPr lang="en-ZA" sz="1600" dirty="0">
                          <a:solidFill>
                            <a:schemeClr val="tx1"/>
                          </a:solidFill>
                          <a:latin typeface="Arial" pitchFamily="34" charset="0"/>
                          <a:cs typeface="Arial" pitchFamily="34" charset="0"/>
                        </a:rPr>
                        <a:t>Vacancy rate </a:t>
                      </a:r>
                      <a:endParaRPr lang="en-GB" sz="1600" dirty="0">
                        <a:solidFill>
                          <a:schemeClr val="tx1"/>
                        </a:solidFill>
                        <a:latin typeface="Arial" pitchFamily="34" charset="0"/>
                        <a:cs typeface="Arial" pitchFamily="34" charset="0"/>
                      </a:endParaRPr>
                    </a:p>
                  </a:txBody>
                  <a:tcPr>
                    <a:solidFill>
                      <a:schemeClr val="accent2">
                        <a:lumMod val="20000"/>
                        <a:lumOff val="80000"/>
                      </a:schemeClr>
                    </a:solidFill>
                  </a:tcPr>
                </a:tc>
                <a:tc>
                  <a:txBody>
                    <a:bodyPr/>
                    <a:lstStyle/>
                    <a:p>
                      <a:r>
                        <a:rPr lang="en-ZA" sz="1600" dirty="0">
                          <a:solidFill>
                            <a:schemeClr val="tx1"/>
                          </a:solidFill>
                          <a:latin typeface="Arial" pitchFamily="34" charset="0"/>
                          <a:cs typeface="Arial" pitchFamily="34" charset="0"/>
                        </a:rPr>
                        <a:t>10% </a:t>
                      </a:r>
                      <a:endParaRPr lang="en-GB" sz="1600" dirty="0">
                        <a:solidFill>
                          <a:schemeClr val="tx1"/>
                        </a:solidFill>
                        <a:latin typeface="Arial" pitchFamily="34" charset="0"/>
                        <a:cs typeface="Arial" pitchFamily="34" charset="0"/>
                      </a:endParaRPr>
                    </a:p>
                  </a:txBody>
                  <a:tcPr>
                    <a:solidFill>
                      <a:schemeClr val="accent2">
                        <a:lumMod val="20000"/>
                        <a:lumOff val="80000"/>
                      </a:schemeClr>
                    </a:solidFill>
                  </a:tcPr>
                </a:tc>
                <a:tc>
                  <a:txBody>
                    <a:bodyPr/>
                    <a:lstStyle/>
                    <a:p>
                      <a:r>
                        <a:rPr lang="en-ZA" sz="1600" b="1" dirty="0">
                          <a:solidFill>
                            <a:schemeClr val="tx1"/>
                          </a:solidFill>
                          <a:latin typeface="Arial" pitchFamily="34" charset="0"/>
                          <a:cs typeface="Arial" pitchFamily="34" charset="0"/>
                        </a:rPr>
                        <a:t>Not Achieved  - 10% (21/210) </a:t>
                      </a:r>
                    </a:p>
                  </a:txBody>
                  <a:tcP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12" name="TextBox 11">
            <a:extLst>
              <a:ext uri="{FF2B5EF4-FFF2-40B4-BE49-F238E27FC236}">
                <a16:creationId xmlns:a16="http://schemas.microsoft.com/office/drawing/2014/main" xmlns="" id="{90AD366B-DAEC-21F7-769B-5196C66DF6DF}"/>
              </a:ext>
            </a:extLst>
          </p:cNvPr>
          <p:cNvSpPr txBox="1"/>
          <p:nvPr/>
        </p:nvSpPr>
        <p:spPr>
          <a:xfrm>
            <a:off x="6477000" y="1756521"/>
            <a:ext cx="2438400" cy="167475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cs typeface="Arial" pitchFamily="34" charset="0"/>
              </a:rPr>
              <a:t>Decrease of vacancy during Q4 impacted by:</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Calibri"/>
                <a:cs typeface="Arial" pitchFamily="34" charset="0"/>
              </a:rPr>
              <a:t>3 Promotions</a:t>
            </a:r>
            <a:r>
              <a:rPr kumimoji="0" lang="en-ZA" sz="14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itchFamily="34" charset="0"/>
              </a:rPr>
              <a:t>.</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itchFamily="34" charset="0"/>
              </a:rPr>
              <a:t>3 Permanent staff terminated service.</a:t>
            </a:r>
          </a:p>
        </p:txBody>
      </p:sp>
      <p:sp>
        <p:nvSpPr>
          <p:cNvPr id="4" name="Slide Number Placeholder 1">
            <a:extLst>
              <a:ext uri="{FF2B5EF4-FFF2-40B4-BE49-F238E27FC236}">
                <a16:creationId xmlns:a16="http://schemas.microsoft.com/office/drawing/2014/main" xmlns="" id="{A69561BA-F47C-E1CB-2ADC-C58CA205E4D3}"/>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rPr>
              <a:t>25</a:t>
            </a:r>
          </a:p>
        </p:txBody>
      </p:sp>
      <p:graphicFrame>
        <p:nvGraphicFramePr>
          <p:cNvPr id="3" name="Chart 2">
            <a:extLst>
              <a:ext uri="{FF2B5EF4-FFF2-40B4-BE49-F238E27FC236}">
                <a16:creationId xmlns:a16="http://schemas.microsoft.com/office/drawing/2014/main" xmlns="" id="{93E7A472-128E-7C5D-1B7A-7F488A8CDB09}"/>
              </a:ext>
            </a:extLst>
          </p:cNvPr>
          <p:cNvGraphicFramePr>
            <a:graphicFrameLocks/>
          </p:cNvGraphicFramePr>
          <p:nvPr/>
        </p:nvGraphicFramePr>
        <p:xfrm>
          <a:off x="228600" y="1745634"/>
          <a:ext cx="5943600" cy="45081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54727451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70F1D3-6E70-A044-9428-548B84197CDF}"/>
              </a:ext>
            </a:extLst>
          </p:cNvPr>
          <p:cNvPicPr>
            <a:picLocks noChangeAspect="1"/>
          </p:cNvPicPr>
          <p:nvPr/>
        </p:nvPicPr>
        <p:blipFill>
          <a:blip r:embed="rId2" cstate="print"/>
          <a:stretch>
            <a:fillRect/>
          </a:stretch>
        </p:blipFill>
        <p:spPr>
          <a:xfrm>
            <a:off x="0" y="6339763"/>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8" y="228600"/>
            <a:ext cx="861252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rPr>
              <a:t>WOMEN IN SENIOR POSITIONS</a:t>
            </a:r>
          </a:p>
        </p:txBody>
      </p:sp>
      <p:graphicFrame>
        <p:nvGraphicFramePr>
          <p:cNvPr id="7" name="Table 6">
            <a:extLst>
              <a:ext uri="{FF2B5EF4-FFF2-40B4-BE49-F238E27FC236}">
                <a16:creationId xmlns:a16="http://schemas.microsoft.com/office/drawing/2014/main" xmlns="" id="{7A185378-CB85-4761-A5C8-56BEE3DE1279}"/>
              </a:ext>
            </a:extLst>
          </p:cNvPr>
          <p:cNvGraphicFramePr>
            <a:graphicFrameLocks noGrp="1"/>
          </p:cNvGraphicFramePr>
          <p:nvPr/>
        </p:nvGraphicFramePr>
        <p:xfrm>
          <a:off x="6913" y="825286"/>
          <a:ext cx="9144000" cy="1084321"/>
        </p:xfrm>
        <a:graphic>
          <a:graphicData uri="http://schemas.openxmlformats.org/drawingml/2006/table">
            <a:tbl>
              <a:tblPr firstRow="1" bandRow="1">
                <a:tableStyleId>{EB344D84-9AFB-497E-A393-DC336BA19D2E}</a:tableStyleId>
              </a:tblPr>
              <a:tblGrid>
                <a:gridCol w="23622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5715000">
                  <a:extLst>
                    <a:ext uri="{9D8B030D-6E8A-4147-A177-3AD203B41FA5}">
                      <a16:colId xmlns:a16="http://schemas.microsoft.com/office/drawing/2014/main" xmlns="" val="20002"/>
                    </a:ext>
                  </a:extLst>
                </a:gridCol>
              </a:tblGrid>
              <a:tr h="502296">
                <a:tc>
                  <a:txBody>
                    <a:bodyPr/>
                    <a:lstStyle/>
                    <a:p>
                      <a:r>
                        <a:rPr lang="en-ZA" sz="1600" dirty="0">
                          <a:latin typeface="Arial" pitchFamily="34" charset="0"/>
                          <a:cs typeface="Arial" pitchFamily="34" charset="0"/>
                        </a:rPr>
                        <a:t>KEY INDICATOR</a:t>
                      </a:r>
                      <a:endParaRPr lang="en-GB" sz="1600" dirty="0">
                        <a:latin typeface="Arial" pitchFamily="34" charset="0"/>
                        <a:cs typeface="Arial" pitchFamily="34" charset="0"/>
                      </a:endParaRPr>
                    </a:p>
                  </a:txBody>
                  <a:tcPr/>
                </a:tc>
                <a:tc>
                  <a:txBody>
                    <a:bodyPr/>
                    <a:lstStyle/>
                    <a:p>
                      <a:r>
                        <a:rPr lang="en-ZA" sz="1600" dirty="0">
                          <a:latin typeface="Arial" pitchFamily="34" charset="0"/>
                          <a:cs typeface="Arial" pitchFamily="34" charset="0"/>
                        </a:rPr>
                        <a:t>TARGET</a:t>
                      </a:r>
                      <a:endParaRPr lang="en-GB" sz="1600" dirty="0">
                        <a:latin typeface="Arial" pitchFamily="34" charset="0"/>
                        <a:cs typeface="Arial" pitchFamily="34" charset="0"/>
                      </a:endParaRPr>
                    </a:p>
                  </a:txBody>
                  <a:tcPr/>
                </a:tc>
                <a:tc>
                  <a:txBody>
                    <a:bodyPr/>
                    <a:lstStyle/>
                    <a:p>
                      <a:r>
                        <a:rPr lang="en-ZA" sz="1600" dirty="0">
                          <a:latin typeface="Arial" pitchFamily="34" charset="0"/>
                          <a:cs typeface="Arial" pitchFamily="34" charset="0"/>
                        </a:rPr>
                        <a:t>STATUS</a:t>
                      </a:r>
                      <a:endParaRPr lang="en-GB" sz="1600" dirty="0">
                        <a:latin typeface="Arial" pitchFamily="34" charset="0"/>
                        <a:cs typeface="Arial" pitchFamily="34" charset="0"/>
                      </a:endParaRPr>
                    </a:p>
                  </a:txBody>
                  <a:tcPr/>
                </a:tc>
                <a:extLst>
                  <a:ext uri="{0D108BD9-81ED-4DB2-BD59-A6C34878D82A}">
                    <a16:rowId xmlns:a16="http://schemas.microsoft.com/office/drawing/2014/main" xmlns="" val="10000"/>
                  </a:ext>
                </a:extLst>
              </a:tr>
              <a:tr h="582025">
                <a:tc>
                  <a:txBody>
                    <a:bodyPr/>
                    <a:lstStyle/>
                    <a:p>
                      <a:r>
                        <a:rPr lang="en-ZA" sz="1600" dirty="0">
                          <a:solidFill>
                            <a:schemeClr val="tx1"/>
                          </a:solidFill>
                          <a:latin typeface="Arial" pitchFamily="34" charset="0"/>
                          <a:cs typeface="Arial" pitchFamily="34" charset="0"/>
                        </a:rPr>
                        <a:t>Women in SMS </a:t>
                      </a:r>
                      <a:endParaRPr lang="en-GB" sz="1600"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r>
                        <a:rPr lang="en-ZA" sz="1600" dirty="0">
                          <a:solidFill>
                            <a:schemeClr val="tx1"/>
                          </a:solidFill>
                          <a:latin typeface="Arial" pitchFamily="34" charset="0"/>
                          <a:cs typeface="Arial" pitchFamily="34" charset="0"/>
                        </a:rPr>
                        <a:t>50%</a:t>
                      </a:r>
                      <a:endParaRPr lang="en-GB" sz="1600"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r>
                        <a:rPr lang="en-ZA" sz="1600" b="1">
                          <a:solidFill>
                            <a:schemeClr val="tx1"/>
                          </a:solidFill>
                          <a:latin typeface="Arial" pitchFamily="34" charset="0"/>
                          <a:cs typeface="Arial" pitchFamily="34" charset="0"/>
                        </a:rPr>
                        <a:t>Achieved </a:t>
                      </a:r>
                      <a:r>
                        <a:rPr lang="en-ZA" sz="1600" b="1" dirty="0">
                          <a:solidFill>
                            <a:schemeClr val="tx1"/>
                          </a:solidFill>
                          <a:latin typeface="Arial" pitchFamily="34" charset="0"/>
                          <a:cs typeface="Arial" pitchFamily="34" charset="0"/>
                        </a:rPr>
                        <a:t>– 51.5% (17/33)</a:t>
                      </a:r>
                      <a:endParaRPr lang="en-GB" sz="1600" b="1" dirty="0">
                        <a:solidFill>
                          <a:schemeClr val="tx1"/>
                        </a:solidFill>
                        <a:latin typeface="Arial" pitchFamily="34" charset="0"/>
                        <a:cs typeface="Arial" pitchFamily="34" charset="0"/>
                      </a:endParaRPr>
                    </a:p>
                  </a:txBody>
                  <a:tcPr>
                    <a:solidFill>
                      <a:schemeClr val="accent3">
                        <a:lumMod val="20000"/>
                        <a:lumOff val="80000"/>
                      </a:schemeClr>
                    </a:solidFill>
                  </a:tcPr>
                </a:tc>
                <a:extLst>
                  <a:ext uri="{0D108BD9-81ED-4DB2-BD59-A6C34878D82A}">
                    <a16:rowId xmlns:a16="http://schemas.microsoft.com/office/drawing/2014/main" xmlns="" val="10002"/>
                  </a:ext>
                </a:extLst>
              </a:tr>
            </a:tbl>
          </a:graphicData>
        </a:graphic>
      </p:graphicFrame>
      <p:sp>
        <p:nvSpPr>
          <p:cNvPr id="12" name="TextBox 11">
            <a:extLst>
              <a:ext uri="{FF2B5EF4-FFF2-40B4-BE49-F238E27FC236}">
                <a16:creationId xmlns:a16="http://schemas.microsoft.com/office/drawing/2014/main" xmlns="" id="{4B1FC587-1F17-D116-3828-A929DB9675E6}"/>
              </a:ext>
            </a:extLst>
          </p:cNvPr>
          <p:cNvSpPr txBox="1"/>
          <p:nvPr/>
        </p:nvSpPr>
        <p:spPr>
          <a:xfrm>
            <a:off x="6400800" y="2212845"/>
            <a:ext cx="266699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cs typeface="Arial" pitchFamily="34" charset="0"/>
              </a:rPr>
              <a:t>Increase in representation of women in SMS during Q4 :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itchFamily="34" charset="0"/>
              </a:rPr>
              <a:t>Appointment of 1 woman in SMS (Private Secretary);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itchFamily="34" charset="0"/>
              </a:rPr>
              <a:t>Termination of 1 male in SMS (D: GICTM)</a:t>
            </a:r>
            <a:endParaRPr kumimoji="0" lang="en-ZA" sz="1600" b="0"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4" name="Slide Number Placeholder 1">
            <a:extLst>
              <a:ext uri="{FF2B5EF4-FFF2-40B4-BE49-F238E27FC236}">
                <a16:creationId xmlns:a16="http://schemas.microsoft.com/office/drawing/2014/main" xmlns="" id="{9303F7C1-3C25-59B6-BE80-AB4B657329A8}"/>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rPr>
              <a:t>26</a:t>
            </a:r>
          </a:p>
        </p:txBody>
      </p:sp>
      <p:graphicFrame>
        <p:nvGraphicFramePr>
          <p:cNvPr id="3" name="Chart 2">
            <a:extLst>
              <a:ext uri="{FF2B5EF4-FFF2-40B4-BE49-F238E27FC236}">
                <a16:creationId xmlns:a16="http://schemas.microsoft.com/office/drawing/2014/main" xmlns="" id="{151731CC-14EF-EF97-A6BA-328A01EB4DF1}"/>
              </a:ext>
            </a:extLst>
          </p:cNvPr>
          <p:cNvGraphicFramePr>
            <a:graphicFrameLocks/>
          </p:cNvGraphicFramePr>
          <p:nvPr/>
        </p:nvGraphicFramePr>
        <p:xfrm>
          <a:off x="211268" y="2250612"/>
          <a:ext cx="6113332" cy="4150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51466461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70F1D3-6E70-A044-9428-548B84197CDF}"/>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8" y="228600"/>
            <a:ext cx="861252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rPr>
              <a:t>PERSONS WITH DISABILITIES</a:t>
            </a:r>
          </a:p>
        </p:txBody>
      </p:sp>
      <p:graphicFrame>
        <p:nvGraphicFramePr>
          <p:cNvPr id="7" name="Table 6">
            <a:extLst>
              <a:ext uri="{FF2B5EF4-FFF2-40B4-BE49-F238E27FC236}">
                <a16:creationId xmlns:a16="http://schemas.microsoft.com/office/drawing/2014/main" xmlns="" id="{9A6E6675-A8AF-498D-B015-8C8E87D1391F}"/>
              </a:ext>
            </a:extLst>
          </p:cNvPr>
          <p:cNvGraphicFramePr>
            <a:graphicFrameLocks noGrp="1"/>
          </p:cNvGraphicFramePr>
          <p:nvPr/>
        </p:nvGraphicFramePr>
        <p:xfrm>
          <a:off x="0" y="914400"/>
          <a:ext cx="9144000" cy="1035696"/>
        </p:xfrm>
        <a:graphic>
          <a:graphicData uri="http://schemas.openxmlformats.org/drawingml/2006/table">
            <a:tbl>
              <a:tblPr firstRow="1" bandRow="1">
                <a:tableStyleId>{EB344D84-9AFB-497E-A393-DC336BA19D2E}</a:tableStyleId>
              </a:tblPr>
              <a:tblGrid>
                <a:gridCol w="23622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5715000">
                  <a:extLst>
                    <a:ext uri="{9D8B030D-6E8A-4147-A177-3AD203B41FA5}">
                      <a16:colId xmlns:a16="http://schemas.microsoft.com/office/drawing/2014/main" xmlns="" val="20002"/>
                    </a:ext>
                  </a:extLst>
                </a:gridCol>
              </a:tblGrid>
              <a:tr h="502296">
                <a:tc>
                  <a:txBody>
                    <a:bodyPr/>
                    <a:lstStyle/>
                    <a:p>
                      <a:r>
                        <a:rPr lang="en-ZA" sz="1600" dirty="0">
                          <a:latin typeface="Arial" pitchFamily="34" charset="0"/>
                          <a:cs typeface="Arial" pitchFamily="34" charset="0"/>
                        </a:rPr>
                        <a:t>KEY INDICATOR</a:t>
                      </a:r>
                      <a:endParaRPr lang="en-GB" sz="1600" dirty="0">
                        <a:latin typeface="Arial" pitchFamily="34" charset="0"/>
                        <a:cs typeface="Arial" pitchFamily="34" charset="0"/>
                      </a:endParaRPr>
                    </a:p>
                  </a:txBody>
                  <a:tcPr/>
                </a:tc>
                <a:tc>
                  <a:txBody>
                    <a:bodyPr/>
                    <a:lstStyle/>
                    <a:p>
                      <a:r>
                        <a:rPr lang="en-ZA" sz="1600" dirty="0">
                          <a:latin typeface="Arial" pitchFamily="34" charset="0"/>
                          <a:cs typeface="Arial" pitchFamily="34" charset="0"/>
                        </a:rPr>
                        <a:t>TARGET</a:t>
                      </a:r>
                      <a:endParaRPr lang="en-GB" sz="1600" dirty="0">
                        <a:latin typeface="Arial" pitchFamily="34" charset="0"/>
                        <a:cs typeface="Arial" pitchFamily="34" charset="0"/>
                      </a:endParaRPr>
                    </a:p>
                  </a:txBody>
                  <a:tcPr/>
                </a:tc>
                <a:tc>
                  <a:txBody>
                    <a:bodyPr/>
                    <a:lstStyle/>
                    <a:p>
                      <a:r>
                        <a:rPr lang="en-ZA" sz="1600" dirty="0">
                          <a:latin typeface="Arial" pitchFamily="34" charset="0"/>
                          <a:cs typeface="Arial" pitchFamily="34" charset="0"/>
                        </a:rPr>
                        <a:t>STATUS</a:t>
                      </a:r>
                      <a:endParaRPr lang="en-GB" sz="1600" dirty="0">
                        <a:latin typeface="Arial" pitchFamily="34" charset="0"/>
                        <a:cs typeface="Arial" pitchFamily="34" charset="0"/>
                      </a:endParaRPr>
                    </a:p>
                  </a:txBody>
                  <a:tcPr/>
                </a:tc>
                <a:extLst>
                  <a:ext uri="{0D108BD9-81ED-4DB2-BD59-A6C34878D82A}">
                    <a16:rowId xmlns:a16="http://schemas.microsoft.com/office/drawing/2014/main" xmlns="" val="10000"/>
                  </a:ext>
                </a:extLst>
              </a:tr>
              <a:tr h="533400">
                <a:tc>
                  <a:txBody>
                    <a:bodyPr/>
                    <a:lstStyle/>
                    <a:p>
                      <a:r>
                        <a:rPr lang="en-ZA" sz="1600" dirty="0">
                          <a:solidFill>
                            <a:schemeClr val="tx1"/>
                          </a:solidFill>
                          <a:latin typeface="Arial" pitchFamily="34" charset="0"/>
                          <a:cs typeface="Arial" pitchFamily="34" charset="0"/>
                        </a:rPr>
                        <a:t>People with a disability </a:t>
                      </a:r>
                      <a:endParaRPr lang="en-GB" sz="1600" dirty="0">
                        <a:solidFill>
                          <a:schemeClr val="tx1"/>
                        </a:solidFill>
                        <a:latin typeface="Arial" pitchFamily="34" charset="0"/>
                        <a:cs typeface="Arial" pitchFamily="34" charset="0"/>
                      </a:endParaRPr>
                    </a:p>
                  </a:txBody>
                  <a:tcPr>
                    <a:solidFill>
                      <a:schemeClr val="accent2">
                        <a:lumMod val="20000"/>
                        <a:lumOff val="80000"/>
                      </a:schemeClr>
                    </a:solidFill>
                  </a:tcPr>
                </a:tc>
                <a:tc>
                  <a:txBody>
                    <a:bodyPr/>
                    <a:lstStyle/>
                    <a:p>
                      <a:r>
                        <a:rPr lang="en-ZA" sz="1600" dirty="0">
                          <a:solidFill>
                            <a:schemeClr val="tx1"/>
                          </a:solidFill>
                          <a:latin typeface="Arial" pitchFamily="34" charset="0"/>
                          <a:cs typeface="Arial" pitchFamily="34" charset="0"/>
                        </a:rPr>
                        <a:t>4%</a:t>
                      </a:r>
                      <a:endParaRPr lang="en-GB" sz="1600" dirty="0">
                        <a:solidFill>
                          <a:schemeClr val="tx1"/>
                        </a:solidFill>
                        <a:latin typeface="Arial" pitchFamily="34" charset="0"/>
                        <a:cs typeface="Arial" pitchFamily="34" charset="0"/>
                      </a:endParaRPr>
                    </a:p>
                  </a:txBody>
                  <a:tcPr>
                    <a:solidFill>
                      <a:schemeClr val="accent2">
                        <a:lumMod val="20000"/>
                        <a:lumOff val="80000"/>
                      </a:schemeClr>
                    </a:solidFill>
                  </a:tcPr>
                </a:tc>
                <a:tc>
                  <a:txBody>
                    <a:bodyPr/>
                    <a:lstStyle/>
                    <a:p>
                      <a:r>
                        <a:rPr lang="en-ZA" sz="1600" b="1" dirty="0">
                          <a:solidFill>
                            <a:schemeClr val="tx1"/>
                          </a:solidFill>
                          <a:latin typeface="Arial" pitchFamily="34" charset="0"/>
                          <a:cs typeface="Arial" pitchFamily="34" charset="0"/>
                        </a:rPr>
                        <a:t>Not Achieved 3.3% (7/209)</a:t>
                      </a:r>
                      <a:endParaRPr lang="en-GB" sz="1600" b="1" dirty="0">
                        <a:solidFill>
                          <a:schemeClr val="tx1"/>
                        </a:solidFill>
                        <a:latin typeface="Arial" pitchFamily="34" charset="0"/>
                        <a:cs typeface="Arial" pitchFamily="34" charset="0"/>
                      </a:endParaRPr>
                    </a:p>
                  </a:txBody>
                  <a:tcPr>
                    <a:solidFill>
                      <a:schemeClr val="accent2">
                        <a:lumMod val="20000"/>
                        <a:lumOff val="80000"/>
                      </a:schemeClr>
                    </a:solidFill>
                  </a:tcPr>
                </a:tc>
                <a:extLst>
                  <a:ext uri="{0D108BD9-81ED-4DB2-BD59-A6C34878D82A}">
                    <a16:rowId xmlns:a16="http://schemas.microsoft.com/office/drawing/2014/main" xmlns="" val="10004"/>
                  </a:ext>
                </a:extLst>
              </a:tr>
            </a:tbl>
          </a:graphicData>
        </a:graphic>
      </p:graphicFrame>
      <p:sp>
        <p:nvSpPr>
          <p:cNvPr id="12" name="TextBox 11">
            <a:extLst>
              <a:ext uri="{FF2B5EF4-FFF2-40B4-BE49-F238E27FC236}">
                <a16:creationId xmlns:a16="http://schemas.microsoft.com/office/drawing/2014/main" xmlns="" id="{451E2ED0-0EEA-E28F-9BA1-00160DC25172}"/>
              </a:ext>
            </a:extLst>
          </p:cNvPr>
          <p:cNvSpPr txBox="1"/>
          <p:nvPr/>
        </p:nvSpPr>
        <p:spPr>
          <a:xfrm>
            <a:off x="6869261" y="2212845"/>
            <a:ext cx="2198538"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cs typeface="Arial" pitchFamily="34" charset="0"/>
              </a:rPr>
              <a:t>Decrease in representation of Persons with Disability during Q4 impacted by: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cs typeface="Arial" pitchFamily="34" charset="0"/>
              </a:rPr>
              <a:t>No appointment of PWD;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cs typeface="Arial" pitchFamily="34" charset="0"/>
              </a:rPr>
              <a:t>Increase in headcount</a:t>
            </a:r>
            <a:endParaRPr kumimoji="0" lang="en-ZA" sz="1600" b="0"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4" name="Slide Number Placeholder 1">
            <a:extLst>
              <a:ext uri="{FF2B5EF4-FFF2-40B4-BE49-F238E27FC236}">
                <a16:creationId xmlns:a16="http://schemas.microsoft.com/office/drawing/2014/main" xmlns="" id="{AE4B140E-B591-248A-5B66-7E36278F0232}"/>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rPr>
              <a:t>27</a:t>
            </a:r>
          </a:p>
        </p:txBody>
      </p:sp>
      <p:graphicFrame>
        <p:nvGraphicFramePr>
          <p:cNvPr id="3" name="Chart 2">
            <a:extLst>
              <a:ext uri="{FF2B5EF4-FFF2-40B4-BE49-F238E27FC236}">
                <a16:creationId xmlns:a16="http://schemas.microsoft.com/office/drawing/2014/main" xmlns="" id="{9A8AA4AF-050B-A466-B32A-FFE470830D12}"/>
              </a:ext>
            </a:extLst>
          </p:cNvPr>
          <p:cNvGraphicFramePr>
            <a:graphicFrameLocks/>
          </p:cNvGraphicFramePr>
          <p:nvPr/>
        </p:nvGraphicFramePr>
        <p:xfrm>
          <a:off x="228600" y="2212844"/>
          <a:ext cx="6324600" cy="41879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26918291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8. OVERALL PERFORMANCE BY PROGRAMME</a:t>
            </a:r>
          </a:p>
        </p:txBody>
      </p:sp>
      <p:sp>
        <p:nvSpPr>
          <p:cNvPr id="3" name="Slide Number Placeholder 1">
            <a:extLst>
              <a:ext uri="{FF2B5EF4-FFF2-40B4-BE49-F238E27FC236}">
                <a16:creationId xmlns:a16="http://schemas.microsoft.com/office/drawing/2014/main" xmlns="" id="{F311B213-7A48-1EE5-811F-5770EA3268AE}"/>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28</a:t>
            </a:r>
          </a:p>
        </p:txBody>
      </p:sp>
    </p:spTree>
    <p:extLst>
      <p:ext uri="{BB962C8B-B14F-4D97-AF65-F5344CB8AC3E}">
        <p14:creationId xmlns:p14="http://schemas.microsoft.com/office/powerpoint/2010/main" xmlns="" val="191468522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67898"/>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PROGRAMME 1</a:t>
            </a:r>
          </a:p>
        </p:txBody>
      </p:sp>
      <p:sp>
        <p:nvSpPr>
          <p:cNvPr id="3" name="Slide Number Placeholder 1">
            <a:extLst>
              <a:ext uri="{FF2B5EF4-FFF2-40B4-BE49-F238E27FC236}">
                <a16:creationId xmlns:a16="http://schemas.microsoft.com/office/drawing/2014/main" xmlns="" id="{5D926AA5-BB7D-6B82-BAE3-C2A428004CE4}"/>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29</a:t>
            </a:r>
          </a:p>
        </p:txBody>
      </p:sp>
    </p:spTree>
    <p:extLst>
      <p:ext uri="{BB962C8B-B14F-4D97-AF65-F5344CB8AC3E}">
        <p14:creationId xmlns:p14="http://schemas.microsoft.com/office/powerpoint/2010/main" xmlns="" val="77576083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0" y="6350095"/>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1. BACKGROUND AND PURPOSE</a:t>
            </a:r>
            <a:endParaRPr lang="en-ZA" sz="2400" b="1" dirty="0">
              <a:solidFill>
                <a:schemeClr val="bg1"/>
              </a:solidFill>
              <a:latin typeface="Arial" panose="020B0604020202020204" pitchFamily="34" charset="0"/>
            </a:endParaRPr>
          </a:p>
        </p:txBody>
      </p:sp>
      <p:sp>
        <p:nvSpPr>
          <p:cNvPr id="3" name="Slide Number Placeholder 1">
            <a:extLst>
              <a:ext uri="{FF2B5EF4-FFF2-40B4-BE49-F238E27FC236}">
                <a16:creationId xmlns:a16="http://schemas.microsoft.com/office/drawing/2014/main" xmlns="" id="{7F42CC97-F096-A105-4BBA-950D3C47419C}"/>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3</a:t>
            </a:r>
          </a:p>
        </p:txBody>
      </p:sp>
    </p:spTree>
    <p:extLst>
      <p:ext uri="{BB962C8B-B14F-4D97-AF65-F5344CB8AC3E}">
        <p14:creationId xmlns:p14="http://schemas.microsoft.com/office/powerpoint/2010/main" xmlns="" val="320862314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2688" y="5751"/>
            <a:ext cx="9140400" cy="671405"/>
          </a:xfrm>
          <a:prstGeom prst="rect">
            <a:avLst/>
          </a:prstGeom>
          <a:solidFill>
            <a:srgbClr val="00764B"/>
          </a:solidFill>
        </p:spPr>
      </p:sp>
      <p:sp>
        <p:nvSpPr>
          <p:cNvPr id="6" name="TextBox 5">
            <a:extLst>
              <a:ext uri="{FF2B5EF4-FFF2-40B4-BE49-F238E27FC236}">
                <a16:creationId xmlns:a16="http://schemas.microsoft.com/office/drawing/2014/main" xmlns="" id="{A5E03843-036D-467F-B398-2EF8E4B466EA}"/>
              </a:ext>
            </a:extLst>
          </p:cNvPr>
          <p:cNvSpPr txBox="1"/>
          <p:nvPr/>
        </p:nvSpPr>
        <p:spPr>
          <a:xfrm>
            <a:off x="391772" y="-92804"/>
            <a:ext cx="8752228" cy="769441"/>
          </a:xfrm>
          <a:prstGeom prst="rect">
            <a:avLst/>
          </a:prstGeom>
          <a:noFill/>
        </p:spPr>
        <p:txBody>
          <a:bodyPr wrap="square" rtlCol="0">
            <a:spAutoFit/>
          </a:bodyPr>
          <a:lstStyle/>
          <a:p>
            <a:pPr algn="r"/>
            <a:r>
              <a:rPr lang="en-US" sz="2200" b="1" cap="small" dirty="0">
                <a:solidFill>
                  <a:schemeClr val="bg1"/>
                </a:solidFill>
                <a:latin typeface="Arial" panose="020B0604020202020204" pitchFamily="34" charset="0"/>
                <a:cs typeface="Arial" panose="020B0604020202020204" pitchFamily="34" charset="0"/>
              </a:rPr>
              <a:t>Overall Performance by Programme 1 – </a:t>
            </a:r>
          </a:p>
          <a:p>
            <a:pPr algn="r"/>
            <a:r>
              <a:rPr lang="en-US" sz="2200" b="1" cap="small" dirty="0">
                <a:solidFill>
                  <a:schemeClr val="bg1"/>
                </a:solidFill>
                <a:latin typeface="Arial" panose="020B0604020202020204" pitchFamily="34" charset="0"/>
                <a:cs typeface="Arial" panose="020B0604020202020204" pitchFamily="34" charset="0"/>
              </a:rPr>
              <a:t>Administration   </a:t>
            </a:r>
            <a:endParaRPr lang="en-ZA" sz="2200" b="1" cap="small" dirty="0">
              <a:solidFill>
                <a:schemeClr val="bg1"/>
              </a:solidFill>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xmlns="" id="{84350DB4-33EB-4592-B08C-09927331F443}"/>
              </a:ext>
            </a:extLst>
          </p:cNvPr>
          <p:cNvGraphicFramePr>
            <a:graphicFrameLocks noGrp="1"/>
          </p:cNvGraphicFramePr>
          <p:nvPr>
            <p:extLst>
              <p:ext uri="{D42A27DB-BD31-4B8C-83A1-F6EECF244321}">
                <p14:modId xmlns:p14="http://schemas.microsoft.com/office/powerpoint/2010/main" xmlns="" val="1194894310"/>
              </p:ext>
            </p:extLst>
          </p:nvPr>
        </p:nvGraphicFramePr>
        <p:xfrm>
          <a:off x="83299" y="738193"/>
          <a:ext cx="9020154" cy="4836859"/>
        </p:xfrm>
        <a:graphic>
          <a:graphicData uri="http://schemas.openxmlformats.org/drawingml/2006/table">
            <a:tbl>
              <a:tblPr firstRow="1" firstCol="1" bandRow="1"/>
              <a:tblGrid>
                <a:gridCol w="364545">
                  <a:extLst>
                    <a:ext uri="{9D8B030D-6E8A-4147-A177-3AD203B41FA5}">
                      <a16:colId xmlns:a16="http://schemas.microsoft.com/office/drawing/2014/main" xmlns="" val="20000"/>
                    </a:ext>
                  </a:extLst>
                </a:gridCol>
                <a:gridCol w="1032115">
                  <a:extLst>
                    <a:ext uri="{9D8B030D-6E8A-4147-A177-3AD203B41FA5}">
                      <a16:colId xmlns:a16="http://schemas.microsoft.com/office/drawing/2014/main" xmlns="" val="20001"/>
                    </a:ext>
                  </a:extLst>
                </a:gridCol>
                <a:gridCol w="1112677">
                  <a:extLst>
                    <a:ext uri="{9D8B030D-6E8A-4147-A177-3AD203B41FA5}">
                      <a16:colId xmlns:a16="http://schemas.microsoft.com/office/drawing/2014/main" xmlns="" val="20002"/>
                    </a:ext>
                  </a:extLst>
                </a:gridCol>
                <a:gridCol w="1198326">
                  <a:extLst>
                    <a:ext uri="{9D8B030D-6E8A-4147-A177-3AD203B41FA5}">
                      <a16:colId xmlns:a16="http://schemas.microsoft.com/office/drawing/2014/main" xmlns="" val="20003"/>
                    </a:ext>
                  </a:extLst>
                </a:gridCol>
                <a:gridCol w="1085838">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gridCol w="1447800">
                  <a:extLst>
                    <a:ext uri="{9D8B030D-6E8A-4147-A177-3AD203B41FA5}">
                      <a16:colId xmlns:a16="http://schemas.microsoft.com/office/drawing/2014/main" xmlns="" val="20006"/>
                    </a:ext>
                  </a:extLst>
                </a:gridCol>
                <a:gridCol w="1407253">
                  <a:extLst>
                    <a:ext uri="{9D8B030D-6E8A-4147-A177-3AD203B41FA5}">
                      <a16:colId xmlns:a16="http://schemas.microsoft.com/office/drawing/2014/main" xmlns="" val="20007"/>
                    </a:ext>
                  </a:extLst>
                </a:gridCol>
              </a:tblGrid>
              <a:tr h="325049">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 Indicator </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 Q4 milestone</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actual output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Reason For Deviation</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xmlns="" val="10000"/>
                  </a:ext>
                </a:extLst>
              </a:tr>
              <a:tr h="400568">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457200" rtl="0" eaLnBrk="1" fontAlgn="base" latinLnBrk="0" hangingPunct="1">
                        <a:lnSpc>
                          <a:spcPct val="100000"/>
                        </a:lnSpc>
                        <a:spcBef>
                          <a:spcPct val="0"/>
                        </a:spcBef>
                        <a:spcAft>
                          <a:spcPts val="0"/>
                        </a:spcAft>
                        <a:buClrTx/>
                        <a:buSzTx/>
                        <a:buFontTx/>
                        <a:buNone/>
                        <a:tabLst/>
                      </a:pPr>
                      <a:r>
                        <a:rPr lang="en-ZA" altLang="en-US" sz="1000" kern="1200" dirty="0">
                          <a:solidFill>
                            <a:schemeClr val="tx1"/>
                          </a:solidFill>
                          <a:effectLst/>
                          <a:latin typeface="Arial" panose="020B0604020202020204" pitchFamily="34" charset="0"/>
                          <a:cs typeface="Arial" panose="020B0604020202020204" pitchFamily="34" charset="0"/>
                          <a:sym typeface="Calibri" panose="020F0502020204030204" pitchFamily="34" charset="0"/>
                        </a:rPr>
                        <a:t>1.</a:t>
                      </a:r>
                    </a:p>
                  </a:txBody>
                  <a:tcPr marL="56021" marR="560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Arial" panose="020B0604020202020204" pitchFamily="34" charset="0"/>
                        </a:rPr>
                        <a:t>Payment register.</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Arial" panose="020B0604020202020204" pitchFamily="34" charset="0"/>
                        </a:rPr>
                        <a:t>% of valid creditors paid within 30 days.</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Arial" panose="020B0604020202020204" pitchFamily="34" charset="0"/>
                        </a:rPr>
                        <a:t>100% of valid creditors paid within 30 days.</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kern="1200" noProof="0" dirty="0">
                          <a:solidFill>
                            <a:schemeClr val="tx1"/>
                          </a:solidFill>
                          <a:effectLst/>
                          <a:latin typeface="Arial" panose="020B0604020202020204" pitchFamily="34" charset="0"/>
                          <a:ea typeface="HelveticaNeue-Light"/>
                          <a:cs typeface="Arial" panose="020B0604020202020204" pitchFamily="34" charset="0"/>
                        </a:rPr>
                        <a:t>100% of valid creditors paid within 30 days.</a:t>
                      </a:r>
                    </a:p>
                    <a:p>
                      <a:pPr marL="0" algn="l" defTabSz="457200" rtl="0" eaLnBrk="1" latinLnBrk="0" hangingPunct="1">
                        <a:lnSpc>
                          <a:spcPct val="100000"/>
                        </a:lnSpc>
                        <a:spcAft>
                          <a:spcPts val="0"/>
                        </a:spcAft>
                      </a:pPr>
                      <a:endParaRPr lang="en-GB" sz="100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effectLst/>
                          <a:latin typeface="Arial" panose="020B0604020202020204" pitchFamily="34" charset="0"/>
                          <a:ea typeface="HelveticaNeue-Light"/>
                          <a:cs typeface="Arial" panose="020B0604020202020204" pitchFamily="34" charset="0"/>
                        </a:rPr>
                        <a:t>Target 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HelveticaNeue-Ligh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effectLst/>
                          <a:latin typeface="Arial" panose="020B0604020202020204" pitchFamily="34" charset="0"/>
                          <a:ea typeface="HelveticaNeue-Light"/>
                          <a:cs typeface="Arial" panose="020B0604020202020204" pitchFamily="34" charset="0"/>
                        </a:rPr>
                        <a:t>100% of valid creditors paid within 30 days.</a:t>
                      </a:r>
                      <a:endParaRPr lang="en-GB" sz="100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r>
                        <a:rPr lang="en-US" sz="1000" b="0" i="0" u="none" strike="noStrike" baseline="0" dirty="0">
                          <a:solidFill>
                            <a:schemeClr val="tx1"/>
                          </a:solidFill>
                          <a:latin typeface="Arial" panose="020B0604020202020204" pitchFamily="34" charset="0"/>
                          <a:cs typeface="Arial" panose="020B0604020202020204" pitchFamily="34" charset="0"/>
                        </a:rPr>
                        <a:t>N/A</a:t>
                      </a:r>
                      <a:endParaRPr lang="en-GB" sz="1000" b="0" i="0" u="none" strike="noStrike" baseline="0" dirty="0">
                        <a:solidFill>
                          <a:schemeClr val="tx1"/>
                        </a:solidFill>
                        <a:latin typeface="Arial" panose="020B060402020202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r>
                        <a:rPr lang="en-US" sz="1000" b="0" i="0" u="none" strike="noStrike" baseline="0" dirty="0">
                          <a:solidFill>
                            <a:schemeClr val="tx1"/>
                          </a:solidFill>
                          <a:latin typeface="Arial" panose="020B0604020202020204" pitchFamily="34" charset="0"/>
                          <a:cs typeface="Arial" panose="020B0604020202020204" pitchFamily="34" charset="0"/>
                        </a:rPr>
                        <a:t>N/A</a:t>
                      </a:r>
                      <a:endParaRPr lang="en-GB" sz="1000" b="0" i="0" u="none" strike="noStrike" baseline="0" dirty="0">
                        <a:solidFill>
                          <a:schemeClr val="tx1"/>
                        </a:solidFill>
                        <a:latin typeface="Arial" panose="020B060402020202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3255324"/>
                  </a:ext>
                </a:extLst>
              </a:tr>
              <a:tr h="701810">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457200" rtl="0" eaLnBrk="1" fontAlgn="base" latinLnBrk="0" hangingPunct="1">
                        <a:lnSpc>
                          <a:spcPct val="100000"/>
                        </a:lnSpc>
                        <a:spcBef>
                          <a:spcPct val="0"/>
                        </a:spcBef>
                        <a:spcAft>
                          <a:spcPts val="0"/>
                        </a:spcAft>
                        <a:buClrTx/>
                        <a:buSzTx/>
                        <a:buFontTx/>
                        <a:buNone/>
                        <a:tabLst/>
                      </a:pPr>
                      <a:r>
                        <a:rPr lang="en-ZA" altLang="en-US" sz="1000" kern="1200" dirty="0">
                          <a:solidFill>
                            <a:schemeClr val="tx1"/>
                          </a:solidFill>
                          <a:effectLst/>
                          <a:latin typeface="Arial" panose="020B0604020202020204" pitchFamily="34" charset="0"/>
                          <a:cs typeface="Arial" panose="020B0604020202020204" pitchFamily="34" charset="0"/>
                          <a:sym typeface="Calibri" panose="020F0502020204030204" pitchFamily="34" charset="0"/>
                        </a:rPr>
                        <a:t>2.</a:t>
                      </a:r>
                    </a:p>
                  </a:txBody>
                  <a:tcPr marL="56021" marR="560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US" sz="1000" kern="1200" dirty="0">
                          <a:solidFill>
                            <a:schemeClr val="tx1"/>
                          </a:solidFill>
                          <a:effectLst/>
                          <a:latin typeface="Arial" panose="020B0604020202020204" pitchFamily="34" charset="0"/>
                          <a:ea typeface="HelveticaNeue-Light"/>
                          <a:cs typeface="Arial" panose="020B0604020202020204" pitchFamily="34" charset="0"/>
                        </a:rPr>
                        <a:t>≥95%</a:t>
                      </a:r>
                    </a:p>
                    <a:p>
                      <a:pPr marL="0" algn="l" defTabSz="457200" rtl="0" eaLnBrk="1" latinLnBrk="0" hangingPunct="1">
                        <a:lnSpc>
                          <a:spcPct val="100000"/>
                        </a:lnSpc>
                        <a:spcAft>
                          <a:spcPts val="0"/>
                        </a:spcAft>
                      </a:pPr>
                      <a:r>
                        <a:rPr lang="en-US" sz="1000" kern="1200" dirty="0">
                          <a:solidFill>
                            <a:schemeClr val="tx1"/>
                          </a:solidFill>
                          <a:effectLst/>
                          <a:latin typeface="Arial" panose="020B0604020202020204" pitchFamily="34" charset="0"/>
                          <a:ea typeface="HelveticaNeue-Light"/>
                          <a:cs typeface="Arial" panose="020B0604020202020204" pitchFamily="34" charset="0"/>
                        </a:rPr>
                        <a:t>expenditure on</a:t>
                      </a:r>
                    </a:p>
                    <a:p>
                      <a:pPr marL="0" algn="l" defTabSz="457200" rtl="0" eaLnBrk="1" latinLnBrk="0" hangingPunct="1">
                        <a:lnSpc>
                          <a:spcPct val="100000"/>
                        </a:lnSpc>
                        <a:spcAft>
                          <a:spcPts val="0"/>
                        </a:spcAft>
                      </a:pPr>
                      <a:r>
                        <a:rPr lang="en-US" sz="1000" kern="1200" dirty="0">
                          <a:solidFill>
                            <a:schemeClr val="tx1"/>
                          </a:solidFill>
                          <a:effectLst/>
                          <a:latin typeface="Arial" panose="020B0604020202020204" pitchFamily="34" charset="0"/>
                          <a:ea typeface="HelveticaNeue-Light"/>
                          <a:cs typeface="Arial" panose="020B0604020202020204" pitchFamily="34" charset="0"/>
                        </a:rPr>
                        <a:t>annual budget.</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Arial" panose="020B0604020202020204" pitchFamily="34" charset="0"/>
                        </a:rPr>
                        <a:t>% variance on annual budget.</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Arial" panose="020B0604020202020204" pitchFamily="34" charset="0"/>
                        </a:rPr>
                        <a:t>≤5% variance on annual budget.</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Arial" panose="020B0604020202020204" pitchFamily="34" charset="0"/>
                        </a:rPr>
                        <a:t>≤5% </a:t>
                      </a:r>
                      <a:r>
                        <a:rPr lang="en-GB" sz="1000" kern="1200" noProof="0" dirty="0">
                          <a:solidFill>
                            <a:schemeClr val="tx1"/>
                          </a:solidFill>
                          <a:effectLst/>
                          <a:latin typeface="Arial" panose="020B0604020202020204" pitchFamily="34" charset="0"/>
                          <a:ea typeface="HelveticaNeue-Light"/>
                          <a:cs typeface="Arial" panose="020B0604020202020204" pitchFamily="34" charset="0"/>
                        </a:rPr>
                        <a:t>variance on cashflow projections.</a:t>
                      </a:r>
                      <a:endParaRPr lang="en-GB" sz="100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effectLst/>
                          <a:latin typeface="Arial" panose="020B0604020202020204" pitchFamily="34" charset="0"/>
                          <a:ea typeface="HelveticaNeue-Light"/>
                          <a:cs typeface="Arial" panose="020B0604020202020204" pitchFamily="34" charset="0"/>
                        </a:rPr>
                        <a:t>Target 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Arial" panose="020B0604020202020204" pitchFamily="34" charset="0"/>
                        </a:rPr>
                        <a:t>2.4% </a:t>
                      </a:r>
                      <a:r>
                        <a:rPr lang="en-GB" sz="1000" kern="1200" noProof="0" dirty="0">
                          <a:solidFill>
                            <a:schemeClr val="tx1"/>
                          </a:solidFill>
                          <a:effectLst/>
                          <a:latin typeface="Arial" panose="020B0604020202020204" pitchFamily="34" charset="0"/>
                          <a:ea typeface="HelveticaNeue-Light"/>
                          <a:cs typeface="Arial" panose="020B0604020202020204" pitchFamily="34" charset="0"/>
                        </a:rPr>
                        <a:t>variance on cashflow projections.</a:t>
                      </a:r>
                      <a:endParaRPr lang="en-US" sz="1000" b="0" i="0" u="none" strike="noStrike" baseline="0" dirty="0">
                        <a:solidFill>
                          <a:srgbClr val="000000"/>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r>
                        <a:rPr lang="en-US" sz="1000" b="0" i="0" u="none" strike="noStrike" baseline="0" dirty="0">
                          <a:solidFill>
                            <a:schemeClr val="tx1"/>
                          </a:solidFill>
                          <a:latin typeface="Arial" panose="020B0604020202020204" pitchFamily="34" charset="0"/>
                          <a:cs typeface="Arial" panose="020B0604020202020204" pitchFamily="34" charset="0"/>
                        </a:rPr>
                        <a:t>N/A</a:t>
                      </a:r>
                      <a:endParaRPr lang="en-GB" sz="1000" b="0" i="0" u="none" strike="noStrike" baseline="0" dirty="0">
                        <a:solidFill>
                          <a:schemeClr val="tx1"/>
                        </a:solidFill>
                        <a:latin typeface="Arial" panose="020B060402020202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r>
                        <a:rPr lang="en-US" sz="1000" b="0" i="0" u="none" strike="noStrike" baseline="0" dirty="0">
                          <a:solidFill>
                            <a:schemeClr val="tx1"/>
                          </a:solidFill>
                          <a:latin typeface="Arial" panose="020B0604020202020204" pitchFamily="34" charset="0"/>
                          <a:cs typeface="Arial" panose="020B0604020202020204" pitchFamily="34" charset="0"/>
                        </a:rPr>
                        <a:t>N/A</a:t>
                      </a:r>
                      <a:endParaRPr lang="en-GB" sz="1000" b="0" i="0" u="none" strike="noStrike" baseline="0" dirty="0">
                        <a:solidFill>
                          <a:schemeClr val="tx1"/>
                        </a:solidFill>
                        <a:latin typeface="Arial" panose="020B060402020202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59262770"/>
                  </a:ext>
                </a:extLst>
              </a:tr>
              <a:tr h="9941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3.</a:t>
                      </a:r>
                    </a:p>
                  </a:txBody>
                  <a:tcPr marL="56021" marR="560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Arial" panose="020B0604020202020204" pitchFamily="34" charset="0"/>
                        </a:rPr>
                        <a:t>&lt;10%</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just"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Arial" panose="020B0604020202020204" pitchFamily="34" charset="0"/>
                        </a:rPr>
                        <a:t>vacancy rate.</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Arial" panose="020B0604020202020204" pitchFamily="34" charset="0"/>
                        </a:rPr>
                        <a:t>Percentage</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Arial" panose="020B0604020202020204" pitchFamily="34" charset="0"/>
                        </a:rPr>
                        <a:t>vacancy rate in funded permanent</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Arial" panose="020B0604020202020204" pitchFamily="34" charset="0"/>
                        </a:rPr>
                        <a:t>posts.</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Arial" panose="020B0604020202020204" pitchFamily="34" charset="0"/>
                        </a:rPr>
                        <a:t>&lt;10% vacancy rate in funded</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Arial" panose="020B0604020202020204" pitchFamily="34" charset="0"/>
                        </a:rPr>
                        <a:t>permanent posts.</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effectLst/>
                          <a:latin typeface="Arial" panose="020B0604020202020204" pitchFamily="34" charset="0"/>
                          <a:ea typeface="HelveticaNeue-Light"/>
                          <a:cs typeface="Arial" panose="020B0604020202020204" pitchFamily="34" charset="0"/>
                        </a:rPr>
                        <a:t>&lt;10% vacancy rate in funded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effectLst/>
                          <a:latin typeface="Arial" panose="020B0604020202020204" pitchFamily="34" charset="0"/>
                          <a:ea typeface="HelveticaNeue-Light"/>
                          <a:cs typeface="Arial" panose="020B0604020202020204" pitchFamily="34" charset="0"/>
                        </a:rPr>
                        <a:t>permanent posts.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kern="1200" noProof="0" dirty="0">
                          <a:solidFill>
                            <a:schemeClr val="tx1"/>
                          </a:solidFill>
                          <a:effectLst/>
                          <a:latin typeface="Arial" panose="020B0604020202020204" pitchFamily="34" charset="0"/>
                          <a:ea typeface="HelveticaNeue-Light"/>
                          <a:cs typeface="Arial" panose="020B0604020202020204" pitchFamily="34" charset="0"/>
                        </a:rPr>
                        <a:t>Target not 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1" kern="1200" noProof="0" dirty="0">
                        <a:solidFill>
                          <a:schemeClr val="tx1"/>
                        </a:solidFill>
                        <a:effectLst/>
                        <a:latin typeface="Arial" panose="020B0604020202020204" pitchFamily="34" charset="0"/>
                        <a:ea typeface="HelveticaNeue-Ligh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kern="1200" noProof="0" dirty="0">
                          <a:solidFill>
                            <a:schemeClr val="tx1"/>
                          </a:solidFill>
                          <a:effectLst/>
                          <a:latin typeface="Arial" panose="020B0604020202020204" pitchFamily="34" charset="0"/>
                          <a:ea typeface="HelveticaNeue-Light"/>
                          <a:cs typeface="Arial" panose="020B0604020202020204" pitchFamily="34" charset="0"/>
                        </a:rPr>
                        <a:t>10% vacancy rate in funded permanent posts.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lvl="0"/>
                      <a:r>
                        <a:rPr lang="en-ZA" sz="1000" b="0" i="0" u="none" strike="noStrike" kern="1200" baseline="0" dirty="0">
                          <a:solidFill>
                            <a:schemeClr val="tx1"/>
                          </a:solidFill>
                          <a:latin typeface="Arial" panose="020B0604020202020204" pitchFamily="34" charset="0"/>
                          <a:ea typeface="+mn-ea"/>
                          <a:cs typeface="Arial" panose="020B0604020202020204" pitchFamily="34" charset="0"/>
                        </a:rPr>
                        <a:t>3 terminations during Q4. </a:t>
                      </a:r>
                    </a:p>
                    <a:p>
                      <a:pPr lvl="0"/>
                      <a:endParaRPr lang="en-ZA" sz="10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lvl="0" indent="0" algn="l" defTabSz="457200" rtl="0" eaLnBrk="1" latinLnBrk="0" hangingPunct="1">
                        <a:lnSpc>
                          <a:spcPct val="100000"/>
                        </a:lnSpc>
                        <a:buFont typeface="Symbol" panose="05050102010706020507" pitchFamily="18" charset="2"/>
                        <a:buNone/>
                      </a:pPr>
                      <a:r>
                        <a:rPr lang="en-US" sz="1000" b="0" i="0" u="none" strike="noStrike" kern="1200" baseline="0" dirty="0">
                          <a:solidFill>
                            <a:schemeClr val="tx1"/>
                          </a:solidFill>
                          <a:latin typeface="Arial" panose="020B0604020202020204" pitchFamily="34" charset="0"/>
                          <a:ea typeface="Calibri" panose="020F0502020204030204" pitchFamily="34" charset="0"/>
                          <a:cs typeface="Arial" panose="020B0604020202020204" pitchFamily="34" charset="0"/>
                        </a:rPr>
                        <a:t>An additional 1 post needed to be filled to reach the target of less than 10%.</a:t>
                      </a:r>
                      <a:endParaRPr lang="en-ZA" sz="1000" b="0" i="0" u="none" strike="noStrike" kern="1200" baseline="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457200" rtl="0" eaLnBrk="1" latinLnBrk="0" hangingPunct="1">
                        <a:lnSpc>
                          <a:spcPct val="100000"/>
                        </a:lnSpc>
                        <a:spcAft>
                          <a:spcPts val="600"/>
                        </a:spcAft>
                      </a:pPr>
                      <a:r>
                        <a:rPr lang="en-US" sz="1000" b="0" i="0" u="none" strike="noStrike" kern="1200" baseline="0" dirty="0">
                          <a:solidFill>
                            <a:schemeClr val="tx1"/>
                          </a:solidFill>
                          <a:latin typeface="Arial" panose="020B0604020202020204" pitchFamily="34" charset="0"/>
                          <a:ea typeface="Calibri" panose="020F0502020204030204" pitchFamily="34" charset="0"/>
                          <a:cs typeface="Arial" panose="020B0604020202020204" pitchFamily="34" charset="0"/>
                        </a:rPr>
                        <a:t>Turn-around Plan is in place and progress is tracked weekly. </a:t>
                      </a:r>
                      <a:endParaRPr lang="en-ZA" sz="1000" b="0" i="0" u="none" strike="noStrike" kern="1200" baseline="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algn="l" defTabSz="457200" rtl="0" eaLnBrk="1" latinLnBrk="0" hangingPunct="1">
                        <a:lnSpc>
                          <a:spcPct val="100000"/>
                        </a:lnSpc>
                        <a:spcAft>
                          <a:spcPts val="600"/>
                        </a:spcAft>
                      </a:pPr>
                      <a:r>
                        <a:rPr lang="en-US" sz="1000" b="0" i="0" u="none" strike="noStrike" kern="1200" baseline="0" dirty="0">
                          <a:solidFill>
                            <a:schemeClr val="tx1"/>
                          </a:solidFill>
                          <a:latin typeface="Arial" panose="020B0604020202020204" pitchFamily="34" charset="0"/>
                          <a:ea typeface="Calibri" panose="020F0502020204030204" pitchFamily="34" charset="0"/>
                          <a:cs typeface="Arial" panose="020B0604020202020204" pitchFamily="34" charset="0"/>
                        </a:rPr>
                        <a:t> </a:t>
                      </a:r>
                      <a:endParaRPr lang="en-ZA" sz="1000" b="0" i="0" u="none" strike="noStrike" kern="1200" baseline="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algn="l" defTabSz="457200" rtl="0" eaLnBrk="1" latinLnBrk="0" hangingPunct="1">
                        <a:lnSpc>
                          <a:spcPct val="100000"/>
                        </a:lnSpc>
                        <a:spcAft>
                          <a:spcPts val="600"/>
                        </a:spcAft>
                      </a:pPr>
                      <a:r>
                        <a:rPr lang="en-US" sz="1000" b="0" i="0" u="none" strike="noStrike" kern="1200" baseline="0" dirty="0">
                          <a:solidFill>
                            <a:schemeClr val="tx1"/>
                          </a:solidFill>
                          <a:latin typeface="Arial" panose="020B0604020202020204" pitchFamily="34" charset="0"/>
                          <a:ea typeface="Calibri" panose="020F0502020204030204" pitchFamily="34" charset="0"/>
                          <a:cs typeface="Arial" panose="020B0604020202020204" pitchFamily="34" charset="0"/>
                        </a:rPr>
                        <a:t> </a:t>
                      </a:r>
                      <a:endParaRPr lang="en-ZA" sz="1000" b="0" i="0" u="none" strike="noStrike" kern="1200" baseline="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616462531"/>
                  </a:ext>
                </a:extLst>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4.</a:t>
                      </a:r>
                    </a:p>
                  </a:txBody>
                  <a:tcPr marL="56021" marR="560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just" defTabSz="457200" rtl="0" eaLnBrk="1" latinLnBrk="0" hangingPunct="1">
                        <a:lnSpc>
                          <a:spcPct val="100000"/>
                        </a:lnSpc>
                        <a:spcAft>
                          <a:spcPts val="0"/>
                        </a:spcAf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≥50% female</a:t>
                      </a:r>
                    </a:p>
                    <a:p>
                      <a:pPr marL="0" algn="just" defTabSz="457200" rtl="0" eaLnBrk="1" latinLnBrk="0" hangingPunct="1">
                        <a:lnSpc>
                          <a:spcPct val="100000"/>
                        </a:lnSpc>
                        <a:spcAft>
                          <a:spcPts val="0"/>
                        </a:spcAf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in SMS</a:t>
                      </a:r>
                    </a:p>
                    <a:p>
                      <a:pPr marL="0" algn="just" defTabSz="457200" rtl="0" eaLnBrk="1" latinLnBrk="0" hangingPunct="1">
                        <a:lnSpc>
                          <a:spcPct val="100000"/>
                        </a:lnSpc>
                        <a:spcAft>
                          <a:spcPts val="0"/>
                        </a:spcAf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employed.</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defTabSz="457200" rtl="0" eaLnBrk="1" latinLnBrk="0" hangingPunct="1">
                        <a:lnSpc>
                          <a:spcPct val="100000"/>
                        </a:lnSpc>
                        <a:spcAft>
                          <a:spcPts val="0"/>
                        </a:spcAf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Percentage of</a:t>
                      </a:r>
                    </a:p>
                    <a:p>
                      <a:pPr marL="0" defTabSz="457200" rtl="0" eaLnBrk="1" latinLnBrk="0" hangingPunct="1">
                        <a:lnSpc>
                          <a:spcPct val="100000"/>
                        </a:lnSpc>
                        <a:spcAft>
                          <a:spcPts val="0"/>
                        </a:spcAf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female SMS</a:t>
                      </a:r>
                    </a:p>
                    <a:p>
                      <a:pPr marL="0" defTabSz="457200" rtl="0" eaLnBrk="1" latinLnBrk="0" hangingPunct="1">
                        <a:lnSpc>
                          <a:spcPct val="100000"/>
                        </a:lnSpc>
                        <a:spcAft>
                          <a:spcPts val="0"/>
                        </a:spcAf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representation.</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defTabSz="457200" rtl="0" eaLnBrk="1" latinLnBrk="0" hangingPunct="1">
                        <a:lnSpc>
                          <a:spcPct val="100000"/>
                        </a:lnSpc>
                        <a:spcAft>
                          <a:spcPts val="0"/>
                        </a:spcAf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50% of female SMS representation.</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effectLst/>
                          <a:latin typeface="Arial" panose="020B0604020202020204" pitchFamily="34" charset="0"/>
                          <a:ea typeface="HelveticaNeue-Light"/>
                          <a:cs typeface="Arial" panose="020B0604020202020204" pitchFamily="34" charset="0"/>
                        </a:rPr>
                        <a:t>≥ 50% of female SMS representation.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600"/>
                        </a:spcAft>
                      </a:pPr>
                      <a:r>
                        <a:rPr lang="en-US" sz="1000" b="1" dirty="0">
                          <a:effectLst/>
                          <a:latin typeface="Arial" panose="020B0604020202020204" pitchFamily="34" charset="0"/>
                          <a:ea typeface="Calibri" panose="020F0502020204030204" pitchFamily="34" charset="0"/>
                          <a:cs typeface="Arial" panose="020B0604020202020204" pitchFamily="34" charset="0"/>
                        </a:rPr>
                        <a:t>Target achieved:</a:t>
                      </a:r>
                    </a:p>
                    <a:p>
                      <a:pPr algn="l">
                        <a:lnSpc>
                          <a:spcPct val="100000"/>
                        </a:lnSpc>
                        <a:spcAft>
                          <a:spcPts val="600"/>
                        </a:spcAft>
                      </a:pPr>
                      <a:r>
                        <a:rPr lang="en-US" sz="1000" dirty="0">
                          <a:effectLst/>
                          <a:latin typeface="Arial" panose="020B0604020202020204" pitchFamily="34" charset="0"/>
                          <a:ea typeface="Calibri" panose="020F0502020204030204" pitchFamily="34" charset="0"/>
                          <a:cs typeface="Arial" panose="020B0604020202020204" pitchFamily="34" charset="0"/>
                        </a:rPr>
                        <a:t>51.5% of female SMS representation. </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00000"/>
                        </a:lnSpc>
                        <a:spcAft>
                          <a:spcPts val="600"/>
                        </a:spcAft>
                      </a:pPr>
                      <a:r>
                        <a:rPr lang="en-US" sz="1000" dirty="0">
                          <a:effectLst/>
                          <a:latin typeface="Arial" panose="020B0604020202020204" pitchFamily="34" charset="0"/>
                          <a:ea typeface="Calibri" panose="020F0502020204030204" pitchFamily="34" charset="0"/>
                          <a:cs typeface="Arial" panose="020B0604020202020204" pitchFamily="34" charset="0"/>
                        </a:rPr>
                        <a:t>N/A</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lnSpc>
                          <a:spcPct val="100000"/>
                        </a:lnSpc>
                        <a:spcAft>
                          <a:spcPts val="600"/>
                        </a:spcAft>
                        <a:buFont typeface="Symbol" panose="05050102010706020507" pitchFamily="18" charset="2"/>
                        <a:buNone/>
                      </a:pPr>
                      <a:r>
                        <a:rPr lang="en-US" sz="1000" dirty="0">
                          <a:effectLst/>
                          <a:latin typeface="Arial" panose="020B0604020202020204" pitchFamily="34" charset="0"/>
                          <a:ea typeface="Calibri" panose="020F0502020204030204" pitchFamily="34" charset="0"/>
                          <a:cs typeface="Arial" panose="020B0604020202020204" pitchFamily="34" charset="0"/>
                        </a:rPr>
                        <a:t>N/A</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62420629"/>
                  </a:ext>
                </a:extLst>
              </a:tr>
              <a:tr h="685800">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just" defTabSz="457200" rtl="0" eaLnBrk="1" latinLnBrk="0" hangingPunct="1">
                        <a:lnSpc>
                          <a:spcPct val="100000"/>
                        </a:lnSpc>
                        <a:spcBef>
                          <a:spcPts val="0"/>
                        </a:spcBef>
                        <a:spcAft>
                          <a:spcPts val="0"/>
                        </a:spcAft>
                        <a:buClrTx/>
                        <a:buSzTx/>
                        <a:buFontTx/>
                        <a:buNone/>
                        <a:tabLs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Calibri"/>
                        </a:rPr>
                        <a:t>5.</a:t>
                      </a:r>
                      <a:endParaRPr lang="en-ZA"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Calibri"/>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≥4.2%</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representation</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of PWDs.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Percentage</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representation of PWDs.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≥4.2% representation of</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PWDs.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≥4.2% representation of PWDs.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Target not 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3.3% representation of PWDs.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algn="l" defTabSz="457200" rtl="0" eaLnBrk="1" latinLnBrk="0" hangingPunct="1"/>
                      <a:r>
                        <a:rPr lang="en-ZA" sz="1000" b="0" i="0" u="none" strike="noStrike" kern="1200" baseline="0" dirty="0">
                          <a:solidFill>
                            <a:schemeClr val="tx1"/>
                          </a:solidFill>
                          <a:latin typeface="Arial" panose="020B0604020202020204" pitchFamily="34" charset="0"/>
                          <a:ea typeface="Calibri"/>
                          <a:cs typeface="Arial" panose="020B0604020202020204" pitchFamily="34" charset="0"/>
                        </a:rPr>
                        <a:t>Lack of targeted recruitment and limited applications impacted ability to increase representation.</a:t>
                      </a:r>
                      <a:r>
                        <a:rPr lang="en-ZA" sz="1000" b="0" i="0" u="none" strike="noStrike" kern="1200" baseline="0" dirty="0">
                          <a:solidFill>
                            <a:schemeClr val="tx1"/>
                          </a:solidFill>
                          <a:latin typeface="Arial" panose="020B0604020202020204" pitchFamily="34" charset="0"/>
                          <a:cs typeface="Arial" panose="020B0604020202020204" pitchFamily="34" charset="0"/>
                        </a:rPr>
                        <a:t> </a:t>
                      </a:r>
                      <a:endParaRPr lang="en-US" sz="1000" b="0" i="0" u="none" strike="noStrike" kern="1200" baseline="0" dirty="0">
                        <a:solidFill>
                          <a:schemeClr val="tx1"/>
                        </a:solidFill>
                        <a:latin typeface="Arial" panose="020B060402020202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cs typeface="Arial" pitchFamily="34" charset="0"/>
                        </a:rPr>
                        <a:t>Earmark 1 SMS, 3 MMS and 4 Below- MMS posts for the new financial year (2023/24).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cs typeface="Arial" pitchFamily="34" charset="0"/>
                        </a:rPr>
                        <a:t>• Facilitate for the Draft Strategy to support recruitment of PWD to be approved.</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08811172"/>
                  </a:ext>
                </a:extLst>
              </a:tr>
            </a:tbl>
          </a:graphicData>
        </a:graphic>
      </p:graphicFrame>
      <p:sp>
        <p:nvSpPr>
          <p:cNvPr id="3" name="Slide Number Placeholder 1">
            <a:extLst>
              <a:ext uri="{FF2B5EF4-FFF2-40B4-BE49-F238E27FC236}">
                <a16:creationId xmlns:a16="http://schemas.microsoft.com/office/drawing/2014/main" xmlns="" id="{CE43F2A9-5B15-1F52-F5CA-ACA98C687AD2}"/>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30</a:t>
            </a:r>
          </a:p>
        </p:txBody>
      </p:sp>
    </p:spTree>
    <p:extLst>
      <p:ext uri="{BB962C8B-B14F-4D97-AF65-F5344CB8AC3E}">
        <p14:creationId xmlns:p14="http://schemas.microsoft.com/office/powerpoint/2010/main" xmlns="" val="423038460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3"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2688" y="5751"/>
            <a:ext cx="9140400" cy="756249"/>
          </a:xfrm>
          <a:prstGeom prst="rect">
            <a:avLst/>
          </a:prstGeom>
          <a:solidFill>
            <a:srgbClr val="00764B"/>
          </a:solidFill>
        </p:spPr>
      </p:sp>
      <p:sp>
        <p:nvSpPr>
          <p:cNvPr id="6" name="TextBox 5">
            <a:extLst>
              <a:ext uri="{FF2B5EF4-FFF2-40B4-BE49-F238E27FC236}">
                <a16:creationId xmlns:a16="http://schemas.microsoft.com/office/drawing/2014/main" xmlns="" id="{A5E03843-036D-467F-B398-2EF8E4B466EA}"/>
              </a:ext>
            </a:extLst>
          </p:cNvPr>
          <p:cNvSpPr txBox="1"/>
          <p:nvPr/>
        </p:nvSpPr>
        <p:spPr>
          <a:xfrm>
            <a:off x="372722" y="-9525"/>
            <a:ext cx="8752228" cy="769441"/>
          </a:xfrm>
          <a:prstGeom prst="rect">
            <a:avLst/>
          </a:prstGeom>
          <a:noFill/>
        </p:spPr>
        <p:txBody>
          <a:bodyPr wrap="square" rtlCol="0">
            <a:spAutoFit/>
          </a:bodyPr>
          <a:lstStyle/>
          <a:p>
            <a:pPr algn="r"/>
            <a:r>
              <a:rPr lang="en-US" sz="2200" b="1" cap="small" dirty="0">
                <a:solidFill>
                  <a:schemeClr val="bg1"/>
                </a:solidFill>
                <a:latin typeface="Arial" panose="020B0604020202020204" pitchFamily="34" charset="0"/>
                <a:cs typeface="Arial" panose="020B0604020202020204" pitchFamily="34" charset="0"/>
              </a:rPr>
              <a:t>Overall Performance by Programme 1 – </a:t>
            </a:r>
          </a:p>
          <a:p>
            <a:pPr algn="r"/>
            <a:r>
              <a:rPr lang="en-US" sz="2200" b="1" cap="small" dirty="0">
                <a:solidFill>
                  <a:schemeClr val="bg1"/>
                </a:solidFill>
                <a:latin typeface="Arial" panose="020B0604020202020204" pitchFamily="34" charset="0"/>
                <a:cs typeface="Arial" panose="020B0604020202020204" pitchFamily="34" charset="0"/>
              </a:rPr>
              <a:t>Administration   </a:t>
            </a:r>
            <a:endParaRPr lang="en-ZA" sz="2200" b="1" cap="small" dirty="0">
              <a:solidFill>
                <a:schemeClr val="bg1"/>
              </a:solidFill>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xmlns="" id="{84350DB4-33EB-4592-B08C-09927331F443}"/>
              </a:ext>
            </a:extLst>
          </p:cNvPr>
          <p:cNvGraphicFramePr>
            <a:graphicFrameLocks noGrp="1"/>
          </p:cNvGraphicFramePr>
          <p:nvPr>
            <p:extLst>
              <p:ext uri="{D42A27DB-BD31-4B8C-83A1-F6EECF244321}">
                <p14:modId xmlns:p14="http://schemas.microsoft.com/office/powerpoint/2010/main" xmlns="" val="3447803311"/>
              </p:ext>
            </p:extLst>
          </p:nvPr>
        </p:nvGraphicFramePr>
        <p:xfrm>
          <a:off x="12689" y="759916"/>
          <a:ext cx="9055112" cy="5678643"/>
        </p:xfrm>
        <a:graphic>
          <a:graphicData uri="http://schemas.openxmlformats.org/drawingml/2006/table">
            <a:tbl>
              <a:tblPr firstRow="1" firstCol="1" bandRow="1"/>
              <a:tblGrid>
                <a:gridCol w="320744">
                  <a:extLst>
                    <a:ext uri="{9D8B030D-6E8A-4147-A177-3AD203B41FA5}">
                      <a16:colId xmlns:a16="http://schemas.microsoft.com/office/drawing/2014/main" xmlns="" val="20000"/>
                    </a:ext>
                  </a:extLst>
                </a:gridCol>
                <a:gridCol w="981051">
                  <a:extLst>
                    <a:ext uri="{9D8B030D-6E8A-4147-A177-3AD203B41FA5}">
                      <a16:colId xmlns:a16="http://schemas.microsoft.com/office/drawing/2014/main" xmlns="" val="20001"/>
                    </a:ext>
                  </a:extLst>
                </a:gridCol>
                <a:gridCol w="1284728">
                  <a:extLst>
                    <a:ext uri="{9D8B030D-6E8A-4147-A177-3AD203B41FA5}">
                      <a16:colId xmlns:a16="http://schemas.microsoft.com/office/drawing/2014/main" xmlns="" val="20002"/>
                    </a:ext>
                  </a:extLst>
                </a:gridCol>
                <a:gridCol w="1139916">
                  <a:extLst>
                    <a:ext uri="{9D8B030D-6E8A-4147-A177-3AD203B41FA5}">
                      <a16:colId xmlns:a16="http://schemas.microsoft.com/office/drawing/2014/main" xmlns="" val="20003"/>
                    </a:ext>
                  </a:extLst>
                </a:gridCol>
                <a:gridCol w="1063922">
                  <a:extLst>
                    <a:ext uri="{9D8B030D-6E8A-4147-A177-3AD203B41FA5}">
                      <a16:colId xmlns:a16="http://schemas.microsoft.com/office/drawing/2014/main" xmlns="" val="20004"/>
                    </a:ext>
                  </a:extLst>
                </a:gridCol>
                <a:gridCol w="1367899">
                  <a:extLst>
                    <a:ext uri="{9D8B030D-6E8A-4147-A177-3AD203B41FA5}">
                      <a16:colId xmlns:a16="http://schemas.microsoft.com/office/drawing/2014/main" xmlns="" val="20005"/>
                    </a:ext>
                  </a:extLst>
                </a:gridCol>
                <a:gridCol w="1595883">
                  <a:extLst>
                    <a:ext uri="{9D8B030D-6E8A-4147-A177-3AD203B41FA5}">
                      <a16:colId xmlns:a16="http://schemas.microsoft.com/office/drawing/2014/main" xmlns="" val="20006"/>
                    </a:ext>
                  </a:extLst>
                </a:gridCol>
                <a:gridCol w="1300969">
                  <a:extLst>
                    <a:ext uri="{9D8B030D-6E8A-4147-A177-3AD203B41FA5}">
                      <a16:colId xmlns:a16="http://schemas.microsoft.com/office/drawing/2014/main" xmlns="" val="20007"/>
                    </a:ext>
                  </a:extLst>
                </a:gridCol>
              </a:tblGrid>
              <a:tr h="288720">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 Indicator </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 Q4 milestone</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actual output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Reason For Deviation</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xmlns="" val="10000"/>
                  </a:ext>
                </a:extLst>
              </a:tr>
              <a:tr h="2021043">
                <a:tc>
                  <a:txBody>
                    <a:bodyPr/>
                    <a:lstStyle/>
                    <a:p>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Calibri"/>
                        </a:rPr>
                        <a:t>6.</a:t>
                      </a:r>
                      <a:endParaRPr lang="en-ZA" sz="1000" dirty="0">
                        <a:latin typeface="Arial" panose="020B060402020202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DSBD and</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its Agencies’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public</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engagement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programmes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implemented</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within District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Municipalities.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Number of</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DSBD and its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Agencies’ public</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engagement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programmes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implemented</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within District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Municipalities.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70 DSBD and its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Agencies’ public</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engagement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programmes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implemented</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within District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Municipalities.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15 DSBD and its Agencies’ public</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engagement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programmes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implemented</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within District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Municipalities.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Target achieved: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21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Arial" panose="020B0604020202020204" pitchFamily="34" charset="0"/>
                        </a:rPr>
                        <a:t>DSBD and its</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Arial" panose="020B0604020202020204" pitchFamily="34" charset="0"/>
                        </a:rPr>
                        <a:t>Agencies’ public</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Arial" panose="020B0604020202020204" pitchFamily="34" charset="0"/>
                        </a:rPr>
                        <a:t>engagement</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Arial" panose="020B0604020202020204" pitchFamily="34" charset="0"/>
                        </a:rPr>
                        <a:t>programmes</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Arial" panose="020B0604020202020204" pitchFamily="34" charset="0"/>
                        </a:rPr>
                        <a:t>implemented</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Arial" panose="020B0604020202020204" pitchFamily="34" charset="0"/>
                        </a:rPr>
                        <a:t>within District</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Arial" panose="020B0604020202020204" pitchFamily="34" charset="0"/>
                        </a:rPr>
                        <a:t>Municipalities.</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Minister and Deputy Minister for Small Business Development embarked on </a:t>
                      </a:r>
                      <a:r>
                        <a:rPr lang="en-GB" sz="1000" dirty="0">
                          <a:solidFill>
                            <a:srgbClr val="000000"/>
                          </a:solidFill>
                          <a:effectLst/>
                          <a:latin typeface="Arial" panose="020B0604020202020204" pitchFamily="34" charset="0"/>
                          <a:ea typeface="Arial" panose="020B0604020202020204" pitchFamily="34" charset="0"/>
                          <a:cs typeface="Arial" panose="020B0604020202020204" pitchFamily="34" charset="0"/>
                        </a:rPr>
                        <a:t>back-to-school campaigns to promote early age entrepreneurship. This campaign led to the increase of the public engagement programmes aiming at creating awareness of the SBD Portfolio programmes. </a:t>
                      </a: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000" dirty="0">
                          <a:solidFill>
                            <a:schemeClr val="tx1"/>
                          </a:solidFill>
                          <a:latin typeface="Arial" panose="020B0604020202020204" pitchFamily="34"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44661074"/>
                  </a:ext>
                </a:extLst>
              </a:tr>
              <a:tr h="1587962">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457200" rtl="0" eaLnBrk="1" fontAlgn="base" latinLnBrk="0" hangingPunct="1">
                        <a:lnSpc>
                          <a:spcPct val="100000"/>
                        </a:lnSpc>
                        <a:spcBef>
                          <a:spcPct val="0"/>
                        </a:spcBef>
                        <a:spcAft>
                          <a:spcPts val="0"/>
                        </a:spcAft>
                        <a:buClrTx/>
                        <a:buSzTx/>
                        <a:buFontTx/>
                        <a:buNone/>
                        <a:tabLst/>
                      </a:pPr>
                      <a:r>
                        <a:rPr lang="en-ZA" altLang="en-US" sz="1000" kern="1200" dirty="0">
                          <a:solidFill>
                            <a:schemeClr val="tx1"/>
                          </a:solidFill>
                          <a:effectLst/>
                          <a:latin typeface="Arial" panose="020B0604020202020204" pitchFamily="34" charset="0"/>
                          <a:cs typeface="Arial" panose="020B0604020202020204" pitchFamily="34" charset="0"/>
                          <a:sym typeface="Calibri" panose="020F0502020204030204" pitchFamily="34" charset="0"/>
                        </a:rPr>
                        <a:t>7.</a:t>
                      </a:r>
                    </a:p>
                  </a:txBody>
                  <a:tcPr marL="56021" marR="560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Phase 4 and Phase 5: SMME Database</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HelveticaNeue-Light"/>
                          <a:cs typeface="Arial" panose="020B0604020202020204" pitchFamily="34" charset="0"/>
                        </a:rPr>
                        <a:t>SMME Database – SMME Business Index to identify levels of readiness and capability of small</a:t>
                      </a:r>
                    </a:p>
                    <a:p>
                      <a:pPr>
                        <a:lnSpc>
                          <a:spcPct val="100000"/>
                        </a:lnSpc>
                        <a:spcAft>
                          <a:spcPts val="0"/>
                        </a:spcAft>
                      </a:pPr>
                      <a:r>
                        <a:rPr lang="en-US" sz="1000" dirty="0">
                          <a:solidFill>
                            <a:schemeClr val="tx1"/>
                          </a:solidFill>
                          <a:effectLst/>
                          <a:latin typeface="Arial" panose="020B0604020202020204" pitchFamily="34" charset="0"/>
                          <a:ea typeface="HelveticaNeue-Light"/>
                          <a:cs typeface="Arial" panose="020B0604020202020204" pitchFamily="34" charset="0"/>
                        </a:rPr>
                        <a:t>enterprises implemented.</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HelveticaNeue-Light"/>
                          <a:cs typeface="Arial" panose="020B0604020202020204" pitchFamily="34" charset="0"/>
                        </a:rPr>
                        <a:t>Phase 4: SMME Database - SMME Business Index to identify levels of readiness and capability of small enterprises implemented.</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kern="1200" noProof="0" dirty="0">
                          <a:solidFill>
                            <a:schemeClr val="tx1"/>
                          </a:solidFill>
                          <a:effectLst/>
                          <a:latin typeface="Arial" panose="020B0604020202020204" pitchFamily="34" charset="0"/>
                          <a:cs typeface="Arial" panose="020B0604020202020204" pitchFamily="34" charset="0"/>
                        </a:rPr>
                        <a:t>Phase 4:SMME Database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000" kern="1200" noProof="0" dirty="0">
                          <a:solidFill>
                            <a:schemeClr val="tx1"/>
                          </a:solidFill>
                          <a:effectLst/>
                          <a:latin typeface="Arial" panose="020B0604020202020204" pitchFamily="34" charset="0"/>
                          <a:cs typeface="Arial" panose="020B0604020202020204" pitchFamily="34" charset="0"/>
                        </a:rPr>
                        <a:t>- SMME Business Index to identify levels of readiness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000" kern="1200" noProof="0" dirty="0">
                          <a:solidFill>
                            <a:schemeClr val="tx1"/>
                          </a:solidFill>
                          <a:effectLst/>
                          <a:latin typeface="Arial" panose="020B0604020202020204" pitchFamily="34" charset="0"/>
                          <a:cs typeface="Arial" panose="020B0604020202020204" pitchFamily="34" charset="0"/>
                        </a:rPr>
                        <a:t>and capability of small enterprises  implemented.</a:t>
                      </a:r>
                      <a:endParaRPr lang="en-US" sz="1000" kern="1200" noProof="0" dirty="0">
                        <a:solidFill>
                          <a:schemeClr val="tx1"/>
                        </a:solidFill>
                        <a:effectLst/>
                        <a:latin typeface="Arial" panose="020B0604020202020204" pitchFamily="34" charset="0"/>
                        <a:ea typeface="HelveticaNeue-Light"/>
                        <a:cs typeface="Arial" panose="020B0604020202020204" pitchFamily="34" charset="0"/>
                      </a:endParaRPr>
                    </a:p>
                    <a:p>
                      <a:pPr>
                        <a:lnSpc>
                          <a:spcPct val="100000"/>
                        </a:lnSpc>
                        <a:spcAft>
                          <a:spcPts val="0"/>
                        </a:spcAft>
                      </a:pP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Target 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Phase 4: SMME Database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SMME Business Index to identify levels of readiness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capability of small enterprises was implemented.</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r>
                        <a:rPr lang="en-GB" sz="1000" b="0" i="0" u="none" strike="noStrike" baseline="0" dirty="0">
                          <a:solidFill>
                            <a:schemeClr val="tx1"/>
                          </a:solidFill>
                          <a:latin typeface="Arial" panose="020B0604020202020204" pitchFamily="34"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00" b="0" i="0" u="none" strike="noStrike" baseline="0" dirty="0">
                          <a:solidFill>
                            <a:schemeClr val="tx1"/>
                          </a:solidFill>
                          <a:latin typeface="Arial" panose="020B0604020202020204" pitchFamily="34"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3255324"/>
                  </a:ext>
                </a:extLst>
              </a:tr>
              <a:tr h="1587962">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457200" rtl="0" eaLnBrk="1" fontAlgn="base" latinLnBrk="0" hangingPunct="1">
                        <a:lnSpc>
                          <a:spcPct val="100000"/>
                        </a:lnSpc>
                        <a:spcBef>
                          <a:spcPct val="0"/>
                        </a:spcBef>
                        <a:spcAft>
                          <a:spcPts val="0"/>
                        </a:spcAft>
                        <a:buClrTx/>
                        <a:buSzTx/>
                        <a:buFontTx/>
                        <a:buNone/>
                        <a:tabLst/>
                      </a:pPr>
                      <a:r>
                        <a:rPr lang="en-ZA" altLang="en-US" sz="1000" kern="1200" dirty="0">
                          <a:solidFill>
                            <a:schemeClr val="tx1"/>
                          </a:solidFill>
                          <a:effectLst/>
                          <a:latin typeface="Arial" panose="020B0604020202020204" pitchFamily="34" charset="0"/>
                          <a:cs typeface="Arial" panose="020B0604020202020204" pitchFamily="34" charset="0"/>
                          <a:sym typeface="Calibri" panose="020F0502020204030204" pitchFamily="34" charset="0"/>
                        </a:rPr>
                        <a:t>8.</a:t>
                      </a:r>
                    </a:p>
                  </a:txBody>
                  <a:tcPr marL="56021" marR="560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Phase 4 and Phase 5: SMME Database</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implemented.</a:t>
                      </a:r>
                    </a:p>
                    <a:p>
                      <a:pPr algn="l">
                        <a:lnSpc>
                          <a:spcPct val="100000"/>
                        </a:lnSpc>
                        <a:spcAft>
                          <a:spcPts val="0"/>
                        </a:spcAft>
                      </a:pP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SMME Database – Small Enterprises Credit Scoring and Rating System to facilitate access to finance</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implemented.</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Phase 5: SMME Database - Small Enterprises Credit Scoring and Rating System to facilitate access to finance implemented.</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Phase 5:SMME Database - Small Enterprises Credit Scoring and Rating System to facilitate access to finance implemented.</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Target not achieved: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Phase 5: SMME Database - Small Enterprises Credit Scoring and Rating System to facilitate access to finance was not implemented.</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ZA" sz="1000" b="0" i="0" u="none" strike="noStrike" baseline="0" dirty="0">
                          <a:latin typeface="Arial" panose="020B0604020202020204" pitchFamily="34" charset="0"/>
                          <a:cs typeface="Arial" panose="020B0604020202020204" pitchFamily="34" charset="0"/>
                        </a:rPr>
                        <a:t>Payment advance was not finalised during Q4.</a:t>
                      </a:r>
                      <a:endParaRPr lang="en-GB" sz="1000" kern="1200" dirty="0">
                        <a:solidFill>
                          <a:schemeClr val="tx1"/>
                        </a:solidFill>
                        <a:effectLst/>
                        <a:highlight>
                          <a:srgbClr val="FFFF00"/>
                        </a:highligh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ZA" sz="1000" b="0" i="0" u="none" strike="noStrike" baseline="0" dirty="0">
                          <a:latin typeface="Arial" panose="020B0604020202020204" pitchFamily="34" charset="0"/>
                          <a:cs typeface="Arial" panose="020B0604020202020204" pitchFamily="34" charset="0"/>
                        </a:rPr>
                        <a:t>Upon payment</a:t>
                      </a:r>
                    </a:p>
                    <a:p>
                      <a:pPr algn="l"/>
                      <a:r>
                        <a:rPr lang="en-ZA" sz="1000" b="0" i="0" u="none" strike="noStrike" baseline="0" dirty="0">
                          <a:latin typeface="Arial" panose="020B0604020202020204" pitchFamily="34" charset="0"/>
                          <a:cs typeface="Arial" panose="020B0604020202020204" pitchFamily="34" charset="0"/>
                        </a:rPr>
                        <a:t>advance, the</a:t>
                      </a:r>
                    </a:p>
                    <a:p>
                      <a:pPr algn="l"/>
                      <a:r>
                        <a:rPr lang="en-ZA" sz="1000" b="0" i="0" u="none" strike="noStrike" baseline="0" dirty="0">
                          <a:latin typeface="Arial" panose="020B0604020202020204" pitchFamily="34" charset="0"/>
                          <a:cs typeface="Arial" panose="020B0604020202020204" pitchFamily="34" charset="0"/>
                        </a:rPr>
                        <a:t>development</a:t>
                      </a:r>
                    </a:p>
                    <a:p>
                      <a:pPr algn="l"/>
                      <a:r>
                        <a:rPr lang="en-ZA" sz="1000" b="0" i="0" u="none" strike="noStrike" baseline="0" dirty="0">
                          <a:latin typeface="Arial" panose="020B0604020202020204" pitchFamily="34" charset="0"/>
                          <a:cs typeface="Arial" panose="020B0604020202020204" pitchFamily="34" charset="0"/>
                        </a:rPr>
                        <a:t>and release of</a:t>
                      </a:r>
                    </a:p>
                    <a:p>
                      <a:pPr algn="l"/>
                      <a:r>
                        <a:rPr lang="en-ZA" sz="1000" b="0" i="0" u="none" strike="noStrike" baseline="0" dirty="0">
                          <a:latin typeface="Arial" panose="020B0604020202020204" pitchFamily="34" charset="0"/>
                          <a:cs typeface="Arial" panose="020B0604020202020204" pitchFamily="34" charset="0"/>
                        </a:rPr>
                        <a:t>the phase will</a:t>
                      </a:r>
                    </a:p>
                    <a:p>
                      <a:pPr algn="l"/>
                      <a:r>
                        <a:rPr lang="en-ZA" sz="1000" b="0" i="0" u="none" strike="noStrike" baseline="0" dirty="0">
                          <a:latin typeface="Arial" panose="020B0604020202020204" pitchFamily="34" charset="0"/>
                          <a:cs typeface="Arial" panose="020B0604020202020204" pitchFamily="34" charset="0"/>
                        </a:rPr>
                        <a:t>be completed.</a:t>
                      </a:r>
                      <a:endParaRPr lang="en-US" sz="10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59262770"/>
                  </a:ext>
                </a:extLst>
              </a:tr>
            </a:tbl>
          </a:graphicData>
        </a:graphic>
      </p:graphicFrame>
      <p:sp>
        <p:nvSpPr>
          <p:cNvPr id="3" name="Slide Number Placeholder 1">
            <a:extLst>
              <a:ext uri="{FF2B5EF4-FFF2-40B4-BE49-F238E27FC236}">
                <a16:creationId xmlns:a16="http://schemas.microsoft.com/office/drawing/2014/main" xmlns="" id="{6E4725B1-2D83-DECA-BE6E-2E1C82F7C1EE}"/>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31</a:t>
            </a:r>
          </a:p>
        </p:txBody>
      </p:sp>
    </p:spTree>
    <p:extLst>
      <p:ext uri="{BB962C8B-B14F-4D97-AF65-F5344CB8AC3E}">
        <p14:creationId xmlns:p14="http://schemas.microsoft.com/office/powerpoint/2010/main" xmlns="" val="39147776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PROGRAMME 2</a:t>
            </a:r>
          </a:p>
        </p:txBody>
      </p:sp>
      <p:sp>
        <p:nvSpPr>
          <p:cNvPr id="3" name="Slide Number Placeholder 1">
            <a:extLst>
              <a:ext uri="{FF2B5EF4-FFF2-40B4-BE49-F238E27FC236}">
                <a16:creationId xmlns:a16="http://schemas.microsoft.com/office/drawing/2014/main" xmlns="" id="{8C8484DE-8C74-1DB2-8BD4-C91AA317E524}"/>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32</a:t>
            </a:r>
          </a:p>
        </p:txBody>
      </p:sp>
    </p:spTree>
    <p:extLst>
      <p:ext uri="{BB962C8B-B14F-4D97-AF65-F5344CB8AC3E}">
        <p14:creationId xmlns:p14="http://schemas.microsoft.com/office/powerpoint/2010/main" xmlns="" val="171286023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3"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3125" y="-27925"/>
            <a:ext cx="9140400" cy="769441"/>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0" y="-27924"/>
            <a:ext cx="9142199" cy="769441"/>
          </a:xfrm>
          <a:prstGeom prst="rect">
            <a:avLst/>
          </a:prstGeom>
          <a:noFill/>
        </p:spPr>
        <p:txBody>
          <a:bodyPr wrap="square" rtlCol="0">
            <a:spAutoFit/>
          </a:bodyPr>
          <a:lstStyle/>
          <a:p>
            <a:pPr algn="r"/>
            <a:r>
              <a:rPr lang="en-US" sz="2200" b="1" cap="small" dirty="0">
                <a:solidFill>
                  <a:schemeClr val="bg1"/>
                </a:solidFill>
                <a:latin typeface="Arial" panose="020B0604020202020204" pitchFamily="34" charset="0"/>
                <a:cs typeface="Arial" panose="020B0604020202020204" pitchFamily="34" charset="0"/>
              </a:rPr>
              <a:t>Overall Performance by </a:t>
            </a:r>
            <a:r>
              <a:rPr lang="en-US" sz="2200" b="1" cap="small" dirty="0" err="1">
                <a:solidFill>
                  <a:schemeClr val="bg1"/>
                </a:solidFill>
                <a:latin typeface="Arial" panose="020B0604020202020204" pitchFamily="34" charset="0"/>
                <a:cs typeface="Arial" panose="020B0604020202020204" pitchFamily="34" charset="0"/>
              </a:rPr>
              <a:t>Programme</a:t>
            </a:r>
            <a:r>
              <a:rPr lang="en-US" sz="2200" b="1" cap="small" dirty="0">
                <a:solidFill>
                  <a:schemeClr val="bg1"/>
                </a:solidFill>
                <a:latin typeface="Arial" panose="020B0604020202020204" pitchFamily="34" charset="0"/>
                <a:cs typeface="Arial" panose="020B0604020202020204" pitchFamily="34" charset="0"/>
              </a:rPr>
              <a:t> 2 – </a:t>
            </a:r>
          </a:p>
          <a:p>
            <a:pPr algn="r"/>
            <a:r>
              <a:rPr lang="en-US" sz="2200" b="1" cap="small" dirty="0">
                <a:solidFill>
                  <a:schemeClr val="bg1"/>
                </a:solidFill>
                <a:latin typeface="Arial" panose="020B0604020202020204" pitchFamily="34" charset="0"/>
                <a:cs typeface="Arial" panose="020B0604020202020204" pitchFamily="34" charset="0"/>
              </a:rPr>
              <a:t>Sector and Market Development </a:t>
            </a:r>
          </a:p>
        </p:txBody>
      </p:sp>
      <p:graphicFrame>
        <p:nvGraphicFramePr>
          <p:cNvPr id="6" name="Table 5">
            <a:extLst>
              <a:ext uri="{FF2B5EF4-FFF2-40B4-BE49-F238E27FC236}">
                <a16:creationId xmlns:a16="http://schemas.microsoft.com/office/drawing/2014/main" xmlns="" id="{843E995B-DE45-4009-903C-CA49609771D7}"/>
              </a:ext>
            </a:extLst>
          </p:cNvPr>
          <p:cNvGraphicFramePr>
            <a:graphicFrameLocks noGrp="1"/>
          </p:cNvGraphicFramePr>
          <p:nvPr>
            <p:extLst>
              <p:ext uri="{D42A27DB-BD31-4B8C-83A1-F6EECF244321}">
                <p14:modId xmlns:p14="http://schemas.microsoft.com/office/powerpoint/2010/main" xmlns="" val="688862295"/>
              </p:ext>
            </p:extLst>
          </p:nvPr>
        </p:nvGraphicFramePr>
        <p:xfrm>
          <a:off x="36299" y="821335"/>
          <a:ext cx="9067800" cy="5328230"/>
        </p:xfrm>
        <a:graphic>
          <a:graphicData uri="http://schemas.openxmlformats.org/drawingml/2006/table">
            <a:tbl>
              <a:tblPr firstRow="1" firstCol="1" bandRow="1"/>
              <a:tblGrid>
                <a:gridCol w="372410">
                  <a:extLst>
                    <a:ext uri="{9D8B030D-6E8A-4147-A177-3AD203B41FA5}">
                      <a16:colId xmlns:a16="http://schemas.microsoft.com/office/drawing/2014/main" xmlns="" val="20000"/>
                    </a:ext>
                  </a:extLst>
                </a:gridCol>
                <a:gridCol w="1227082">
                  <a:extLst>
                    <a:ext uri="{9D8B030D-6E8A-4147-A177-3AD203B41FA5}">
                      <a16:colId xmlns:a16="http://schemas.microsoft.com/office/drawing/2014/main" xmlns="" val="20001"/>
                    </a:ext>
                  </a:extLst>
                </a:gridCol>
                <a:gridCol w="1286405">
                  <a:extLst>
                    <a:ext uri="{9D8B030D-6E8A-4147-A177-3AD203B41FA5}">
                      <a16:colId xmlns:a16="http://schemas.microsoft.com/office/drawing/2014/main" xmlns="" val="20002"/>
                    </a:ext>
                  </a:extLst>
                </a:gridCol>
                <a:gridCol w="1172955">
                  <a:extLst>
                    <a:ext uri="{9D8B030D-6E8A-4147-A177-3AD203B41FA5}">
                      <a16:colId xmlns:a16="http://schemas.microsoft.com/office/drawing/2014/main" xmlns="" val="20003"/>
                    </a:ext>
                  </a:extLst>
                </a:gridCol>
                <a:gridCol w="1190123">
                  <a:extLst>
                    <a:ext uri="{9D8B030D-6E8A-4147-A177-3AD203B41FA5}">
                      <a16:colId xmlns:a16="http://schemas.microsoft.com/office/drawing/2014/main" xmlns="" val="20004"/>
                    </a:ext>
                  </a:extLst>
                </a:gridCol>
                <a:gridCol w="1445240">
                  <a:extLst>
                    <a:ext uri="{9D8B030D-6E8A-4147-A177-3AD203B41FA5}">
                      <a16:colId xmlns:a16="http://schemas.microsoft.com/office/drawing/2014/main" xmlns="" val="20005"/>
                    </a:ext>
                  </a:extLst>
                </a:gridCol>
                <a:gridCol w="1220582">
                  <a:extLst>
                    <a:ext uri="{9D8B030D-6E8A-4147-A177-3AD203B41FA5}">
                      <a16:colId xmlns:a16="http://schemas.microsoft.com/office/drawing/2014/main" xmlns="" val="20006"/>
                    </a:ext>
                  </a:extLst>
                </a:gridCol>
                <a:gridCol w="1153003">
                  <a:extLst>
                    <a:ext uri="{9D8B030D-6E8A-4147-A177-3AD203B41FA5}">
                      <a16:colId xmlns:a16="http://schemas.microsoft.com/office/drawing/2014/main" xmlns="" val="20007"/>
                    </a:ext>
                  </a:extLst>
                </a:gridCol>
              </a:tblGrid>
              <a:tr h="237712">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 Indicator </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 Q4  milestone</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ctr" defTabSz="914400" rtl="0" latinLnBrk="0">
                        <a:lnSpc>
                          <a:spcPct val="100000"/>
                        </a:lnSpc>
                        <a:spcBef>
                          <a:spcPts val="0"/>
                        </a:spcBef>
                        <a:spcAft>
                          <a:spcPts val="0"/>
                        </a:spcAft>
                        <a:buClrTx/>
                        <a:buSzTx/>
                        <a:buFontTx/>
                        <a:buNone/>
                        <a:tabLst/>
                      </a:pPr>
                      <a:r>
                        <a:rPr lang="en-US"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actual output</a:t>
                      </a:r>
                      <a:endParaRPr lang="en-ZA"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Reason For Deviation</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xmlns="" val="10000"/>
                  </a:ext>
                </a:extLst>
              </a:tr>
              <a:tr h="831992">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GB" sz="1000" b="0" i="0" u="none" strike="noStrike" baseline="0" dirty="0">
                          <a:solidFill>
                            <a:schemeClr val="tx1"/>
                          </a:solidFill>
                          <a:latin typeface="Arial" panose="020B0604020202020204" pitchFamily="34" charset="0"/>
                          <a:cs typeface="Arial" panose="020B0604020202020204" pitchFamily="34" charset="0"/>
                        </a:rPr>
                        <a:t>1.</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Products produced</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and services</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rendered by SMMEs and Co-operatives</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linked to domestic market.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products</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produced and services rendered by SMMEs and Co-operatives linked to domestic market.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250 products produced and services rendered by SMMEs and Co-operatives linked to domestic market.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50 products produced and</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services rendered by SMMEs and Co-operatives linked to domestic market.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kumimoji="0" lang="en-US" sz="10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Target achieved:</a:t>
                      </a:r>
                    </a:p>
                    <a:p>
                      <a:pPr algn="l">
                        <a:lnSpc>
                          <a:spcPct val="100000"/>
                        </a:lnSpc>
                        <a:spcAft>
                          <a:spcPts val="0"/>
                        </a:spcAft>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56 products produced and services rendered by SMMEs and Co-operatives linked to domestic market.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dirty="0">
                          <a:effectLst/>
                          <a:latin typeface="Arial" panose="020B0604020202020204" pitchFamily="34" charset="0"/>
                          <a:ea typeface="Calibri" panose="020F0502020204030204" pitchFamily="34" charset="0"/>
                          <a:cs typeface="Arial" panose="020B0604020202020204" pitchFamily="34" charset="0"/>
                        </a:rPr>
                        <a:t>Full product range of SMMEs were  submitted to encourage listing.</a:t>
                      </a:r>
                      <a:endParaRPr lang="en-US" sz="1000" dirty="0">
                        <a:latin typeface="Arial" panose="020B060402020202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kern="1200" noProof="0" dirty="0">
                          <a:solidFill>
                            <a:schemeClr val="tx1"/>
                          </a:solidFill>
                          <a:effectLst/>
                          <a:latin typeface="Arial" panose="020B0604020202020204" pitchFamily="34" charset="0"/>
                          <a:ea typeface="Calibri"/>
                          <a:cs typeface="Arial" panose="020B0604020202020204" pitchFamily="34" charset="0"/>
                          <a:sym typeface="Calibri"/>
                        </a:rPr>
                        <a:t>N/A</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069704">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ZA" sz="1000" b="0" i="0" u="none" strike="noStrike" baseline="0" dirty="0">
                          <a:solidFill>
                            <a:schemeClr val="tx1"/>
                          </a:solidFill>
                          <a:latin typeface="Arial" panose="020B0604020202020204" pitchFamily="34" charset="0"/>
                          <a:cs typeface="Arial" panose="020B0604020202020204" pitchFamily="34" charset="0"/>
                        </a:rPr>
                        <a:t>2. </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Women-owned</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businesses</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 to register on international</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platform.</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women-owned businesses supported to register on international</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platform.</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2 500 women-owned businesses supported to register on international</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platform.</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1000 women-owned businesses supported to</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register on international</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platform.</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600"/>
                        </a:spcAft>
                      </a:pPr>
                      <a:r>
                        <a:rPr lang="en-ZA" sz="1000" b="1" dirty="0">
                          <a:effectLst/>
                          <a:latin typeface="Arial" panose="020B0604020202020204" pitchFamily="34" charset="0"/>
                          <a:ea typeface="Calibri" panose="020F0502020204030204" pitchFamily="34" charset="0"/>
                          <a:cs typeface="Arial" panose="020B0604020202020204" pitchFamily="34" charset="0"/>
                        </a:rPr>
                        <a:t>Target not achieved:</a:t>
                      </a:r>
                    </a:p>
                    <a:p>
                      <a:pPr>
                        <a:lnSpc>
                          <a:spcPct val="100000"/>
                        </a:lnSpc>
                        <a:spcAft>
                          <a:spcPts val="600"/>
                        </a:spcAft>
                      </a:pPr>
                      <a:r>
                        <a:rPr lang="en-ZA" sz="1000" dirty="0">
                          <a:effectLst/>
                          <a:latin typeface="Arial" panose="020B0604020202020204" pitchFamily="34" charset="0"/>
                          <a:ea typeface="Calibri" panose="020F0502020204030204" pitchFamily="34" charset="0"/>
                          <a:cs typeface="Arial" panose="020B0604020202020204" pitchFamily="34" charset="0"/>
                        </a:rPr>
                        <a:t>591 women-owned businesses supported to register on international platform.</a:t>
                      </a:r>
                    </a:p>
                    <a:p>
                      <a:pPr algn="l">
                        <a:lnSpc>
                          <a:spcPct val="100000"/>
                        </a:lnSpc>
                        <a:spcAft>
                          <a:spcPts val="0"/>
                        </a:spcAft>
                      </a:pP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ZA" sz="1000" dirty="0">
                          <a:effectLst/>
                          <a:latin typeface="Arial" panose="020B0604020202020204" pitchFamily="34" charset="0"/>
                          <a:ea typeface="Calibri" panose="020F0502020204030204" pitchFamily="34" charset="0"/>
                          <a:cs typeface="Arial" panose="020B0604020202020204" pitchFamily="34" charset="0"/>
                        </a:rPr>
                        <a:t>Despite the support provided to women-owned businesses, they unfortunately did not follow through into registration.  </a:t>
                      </a:r>
                      <a:endParaRPr lang="en-GB" sz="1000" b="0" i="0" u="none" strike="noStrike" baseline="0"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u="none" strike="noStrike" kern="1200" baseline="0" noProof="0" dirty="0">
                          <a:solidFill>
                            <a:schemeClr val="tx1"/>
                          </a:solidFill>
                          <a:latin typeface="Arial" panose="020B0604020202020204" pitchFamily="34" charset="0"/>
                          <a:cs typeface="Arial" panose="020B0604020202020204" pitchFamily="34" charset="0"/>
                        </a:rPr>
                        <a:t>Seda, which has wider reach through their regional offices will be implementing this target from 2023/24 financial year.</a:t>
                      </a:r>
                      <a:endParaRPr lang="en-GB" sz="1000" b="0" i="0" u="none" strike="noStrike" kern="1200" baseline="0" noProof="0"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2585030">
                <a:tc>
                  <a:txBody>
                    <a:bodyPr/>
                    <a:lstStyle/>
                    <a:p>
                      <a:pPr algn="l"/>
                      <a:r>
                        <a:rPr lang="en-ZA" sz="1000" b="0" i="0" u="none" strike="noStrike" baseline="0" dirty="0">
                          <a:solidFill>
                            <a:schemeClr val="tx1"/>
                          </a:solidFill>
                          <a:latin typeface="Arial" panose="020B0604020202020204" pitchFamily="34" charset="0"/>
                          <a:cs typeface="Arial" panose="020B0604020202020204" pitchFamily="34" charset="0"/>
                        </a:rPr>
                        <a:t>3.</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SMMEs and</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Co-operatives linked to global market opportunities.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SMMEs and Co-operatives</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linked to global</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market opportunities.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250 SMMEs and Co-operatives linked to global market opportunities.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50 SMMEs and Co-operatives linked to global market opportunities.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600"/>
                        </a:spcAft>
                      </a:pPr>
                      <a:r>
                        <a:rPr lang="en-ZA" sz="1000" b="1" dirty="0">
                          <a:effectLst/>
                          <a:latin typeface="Arial" panose="020B0604020202020204" pitchFamily="34" charset="0"/>
                          <a:ea typeface="Calibri" panose="020F0502020204030204" pitchFamily="34" charset="0"/>
                          <a:cs typeface="Arial" panose="020B0604020202020204" pitchFamily="34" charset="0"/>
                        </a:rPr>
                        <a:t>Target not achieved:</a:t>
                      </a:r>
                    </a:p>
                    <a:p>
                      <a:pPr>
                        <a:lnSpc>
                          <a:spcPct val="100000"/>
                        </a:lnSpc>
                        <a:spcAft>
                          <a:spcPts val="600"/>
                        </a:spcAft>
                      </a:pPr>
                      <a:r>
                        <a:rPr lang="en-ZA" sz="1000" dirty="0">
                          <a:effectLst/>
                          <a:latin typeface="Arial" panose="020B0604020202020204" pitchFamily="34" charset="0"/>
                          <a:ea typeface="Calibri" panose="020F0502020204030204" pitchFamily="34" charset="0"/>
                          <a:cs typeface="Arial" panose="020B0604020202020204" pitchFamily="34" charset="0"/>
                        </a:rPr>
                        <a:t>20 SMMEs and Co-operatives linked to global market opportunities.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algn="l" defTabSz="914400" rtl="0" eaLnBrk="1" latinLnBrk="0" hangingPunct="1">
                        <a:lnSpc>
                          <a:spcPct val="100000"/>
                        </a:lnSpc>
                        <a:spcAft>
                          <a:spcPts val="600"/>
                        </a:spcAft>
                      </a:pPr>
                      <a:r>
                        <a:rPr lang="en-US" sz="1000" kern="1200" dirty="0">
                          <a:solidFill>
                            <a:schemeClr val="tx1"/>
                          </a:solidFill>
                          <a:latin typeface="Arial" panose="020B0604020202020204" pitchFamily="34" charset="0"/>
                          <a:ea typeface="+mn-ea"/>
                          <a:cs typeface="Arial" panose="020B0604020202020204" pitchFamily="34" charset="0"/>
                        </a:rPr>
                        <a:t>Due to late allocation of funds, only one exhibition show was attended in Ghana on 15-17 March 2023.</a:t>
                      </a:r>
                      <a:endParaRPr lang="en-ZA" sz="10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spcAft>
                          <a:spcPts val="600"/>
                        </a:spcAft>
                      </a:pPr>
                      <a:r>
                        <a:rPr lang="en-US" sz="1000" kern="1200" dirty="0">
                          <a:solidFill>
                            <a:schemeClr val="tx1"/>
                          </a:solidFill>
                          <a:latin typeface="Arial" panose="020B0604020202020204" pitchFamily="34" charset="0"/>
                          <a:ea typeface="+mn-ea"/>
                          <a:cs typeface="Arial" panose="020B0604020202020204" pitchFamily="34" charset="0"/>
                        </a:rPr>
                        <a:t>In addition to physical exhibition shows, online exhibitions / virtual webinars will be considered. </a:t>
                      </a:r>
                      <a:endParaRPr lang="en-ZA" sz="10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020861458"/>
                  </a:ext>
                </a:extLst>
              </a:tr>
            </a:tbl>
          </a:graphicData>
        </a:graphic>
      </p:graphicFrame>
      <p:sp>
        <p:nvSpPr>
          <p:cNvPr id="3" name="Slide Number Placeholder 1">
            <a:extLst>
              <a:ext uri="{FF2B5EF4-FFF2-40B4-BE49-F238E27FC236}">
                <a16:creationId xmlns:a16="http://schemas.microsoft.com/office/drawing/2014/main" xmlns="" id="{C904320E-0292-41D7-2AC2-7B260AE4B3F7}"/>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33</a:t>
            </a:r>
          </a:p>
        </p:txBody>
      </p:sp>
    </p:spTree>
    <p:extLst>
      <p:ext uri="{BB962C8B-B14F-4D97-AF65-F5344CB8AC3E}">
        <p14:creationId xmlns:p14="http://schemas.microsoft.com/office/powerpoint/2010/main" xmlns="" val="135639058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3125" y="-27925"/>
            <a:ext cx="9140400" cy="769441"/>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0" y="-27924"/>
            <a:ext cx="9142199" cy="769441"/>
          </a:xfrm>
          <a:prstGeom prst="rect">
            <a:avLst/>
          </a:prstGeom>
          <a:noFill/>
        </p:spPr>
        <p:txBody>
          <a:bodyPr wrap="square" rtlCol="0">
            <a:spAutoFit/>
          </a:bodyPr>
          <a:lstStyle/>
          <a:p>
            <a:pPr algn="r"/>
            <a:r>
              <a:rPr lang="en-US" sz="2200" b="1" cap="small" dirty="0">
                <a:solidFill>
                  <a:schemeClr val="bg1"/>
                </a:solidFill>
                <a:latin typeface="Arial" panose="020B0604020202020204" pitchFamily="34" charset="0"/>
                <a:cs typeface="Arial" panose="020B0604020202020204" pitchFamily="34" charset="0"/>
              </a:rPr>
              <a:t>Overall Performance by </a:t>
            </a:r>
            <a:r>
              <a:rPr lang="en-US" sz="2200" b="1" cap="small" dirty="0" err="1">
                <a:solidFill>
                  <a:schemeClr val="bg1"/>
                </a:solidFill>
                <a:latin typeface="Arial" panose="020B0604020202020204" pitchFamily="34" charset="0"/>
                <a:cs typeface="Arial" panose="020B0604020202020204" pitchFamily="34" charset="0"/>
              </a:rPr>
              <a:t>Programme</a:t>
            </a:r>
            <a:r>
              <a:rPr lang="en-US" sz="2200" b="1" cap="small" dirty="0">
                <a:solidFill>
                  <a:schemeClr val="bg1"/>
                </a:solidFill>
                <a:latin typeface="Arial" panose="020B0604020202020204" pitchFamily="34" charset="0"/>
                <a:cs typeface="Arial" panose="020B0604020202020204" pitchFamily="34" charset="0"/>
              </a:rPr>
              <a:t> 2 – </a:t>
            </a:r>
          </a:p>
          <a:p>
            <a:pPr algn="r"/>
            <a:r>
              <a:rPr lang="en-US" sz="2200" b="1" cap="small" dirty="0">
                <a:solidFill>
                  <a:schemeClr val="bg1"/>
                </a:solidFill>
                <a:latin typeface="Arial" panose="020B0604020202020204" pitchFamily="34" charset="0"/>
                <a:cs typeface="Arial" panose="020B0604020202020204" pitchFamily="34" charset="0"/>
              </a:rPr>
              <a:t>Sector and Market Development </a:t>
            </a:r>
          </a:p>
        </p:txBody>
      </p:sp>
      <p:graphicFrame>
        <p:nvGraphicFramePr>
          <p:cNvPr id="6" name="Table 5">
            <a:extLst>
              <a:ext uri="{FF2B5EF4-FFF2-40B4-BE49-F238E27FC236}">
                <a16:creationId xmlns:a16="http://schemas.microsoft.com/office/drawing/2014/main" xmlns="" id="{843E995B-DE45-4009-903C-CA49609771D7}"/>
              </a:ext>
            </a:extLst>
          </p:cNvPr>
          <p:cNvGraphicFramePr>
            <a:graphicFrameLocks noGrp="1"/>
          </p:cNvGraphicFramePr>
          <p:nvPr>
            <p:extLst>
              <p:ext uri="{D42A27DB-BD31-4B8C-83A1-F6EECF244321}">
                <p14:modId xmlns:p14="http://schemas.microsoft.com/office/powerpoint/2010/main" xmlns="" val="2162162275"/>
              </p:ext>
            </p:extLst>
          </p:nvPr>
        </p:nvGraphicFramePr>
        <p:xfrm>
          <a:off x="36095" y="802553"/>
          <a:ext cx="9031705" cy="5181600"/>
        </p:xfrm>
        <a:graphic>
          <a:graphicData uri="http://schemas.openxmlformats.org/drawingml/2006/table">
            <a:tbl>
              <a:tblPr firstRow="1" firstCol="1" bandRow="1"/>
              <a:tblGrid>
                <a:gridCol w="385406">
                  <a:extLst>
                    <a:ext uri="{9D8B030D-6E8A-4147-A177-3AD203B41FA5}">
                      <a16:colId xmlns:a16="http://schemas.microsoft.com/office/drawing/2014/main" xmlns="" val="20000"/>
                    </a:ext>
                  </a:extLst>
                </a:gridCol>
                <a:gridCol w="1102499">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gridCol w="1295400">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gridCol w="1143000">
                  <a:extLst>
                    <a:ext uri="{9D8B030D-6E8A-4147-A177-3AD203B41FA5}">
                      <a16:colId xmlns:a16="http://schemas.microsoft.com/office/drawing/2014/main" xmlns="" val="20006"/>
                    </a:ext>
                  </a:extLst>
                </a:gridCol>
                <a:gridCol w="1143000">
                  <a:extLst>
                    <a:ext uri="{9D8B030D-6E8A-4147-A177-3AD203B41FA5}">
                      <a16:colId xmlns:a16="http://schemas.microsoft.com/office/drawing/2014/main" xmlns="" val="20007"/>
                    </a:ext>
                  </a:extLst>
                </a:gridCol>
              </a:tblGrid>
              <a:tr h="287708">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 Indicator </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 Q4  milestone</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ctr" defTabSz="914400" rtl="0" latinLnBrk="0">
                        <a:lnSpc>
                          <a:spcPct val="100000"/>
                        </a:lnSpc>
                        <a:spcBef>
                          <a:spcPts val="0"/>
                        </a:spcBef>
                        <a:spcAft>
                          <a:spcPts val="0"/>
                        </a:spcAft>
                        <a:buClrTx/>
                        <a:buSzTx/>
                        <a:buFontTx/>
                        <a:buNone/>
                        <a:tabLst/>
                      </a:pPr>
                      <a:r>
                        <a:rPr lang="en-US"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actual output</a:t>
                      </a:r>
                      <a:endParaRPr lang="en-ZA"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Reason For Deviation</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xmlns="" val="10000"/>
                  </a:ext>
                </a:extLst>
              </a:tr>
              <a:tr h="906281">
                <a:tc>
                  <a:txBody>
                    <a:bodyPr/>
                    <a:lstStyle/>
                    <a:p>
                      <a:pPr algn="l"/>
                      <a:r>
                        <a:rPr lang="en-ZA" sz="1000" b="0" i="0" u="none" strike="noStrike" baseline="0" dirty="0">
                          <a:solidFill>
                            <a:schemeClr val="tx1"/>
                          </a:solidFill>
                          <a:latin typeface="Arial" panose="020B0604020202020204" pitchFamily="34" charset="0"/>
                          <a:cs typeface="Arial" panose="020B0604020202020204" pitchFamily="34" charset="0"/>
                        </a:rPr>
                        <a:t>4.</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kern="1200" dirty="0">
                          <a:solidFill>
                            <a:schemeClr val="tx1"/>
                          </a:solidFill>
                          <a:latin typeface="Arial" panose="020B0604020202020204" pitchFamily="34" charset="0"/>
                          <a:ea typeface="+mn-ea"/>
                          <a:cs typeface="Arial" panose="020B0604020202020204" pitchFamily="34" charset="0"/>
                        </a:rPr>
                        <a:t>Business</a:t>
                      </a:r>
                    </a:p>
                    <a:p>
                      <a:pPr algn="l">
                        <a:lnSpc>
                          <a:spcPct val="100000"/>
                        </a:lnSpc>
                        <a:spcAft>
                          <a:spcPts val="0"/>
                        </a:spcAft>
                      </a:pPr>
                      <a:r>
                        <a:rPr lang="en-US" sz="1000" kern="1200" dirty="0">
                          <a:solidFill>
                            <a:schemeClr val="tx1"/>
                          </a:solidFill>
                          <a:latin typeface="Arial" panose="020B0604020202020204" pitchFamily="34" charset="0"/>
                          <a:ea typeface="+mn-ea"/>
                          <a:cs typeface="Arial" panose="020B0604020202020204" pitchFamily="34" charset="0"/>
                        </a:rPr>
                        <a:t>Infrastructure for SMMEs and</a:t>
                      </a:r>
                    </a:p>
                    <a:p>
                      <a:pPr algn="l">
                        <a:lnSpc>
                          <a:spcPct val="100000"/>
                        </a:lnSpc>
                        <a:spcAft>
                          <a:spcPts val="0"/>
                        </a:spcAft>
                      </a:pPr>
                      <a:r>
                        <a:rPr lang="en-US" sz="1000" kern="1200" dirty="0">
                          <a:solidFill>
                            <a:schemeClr val="tx1"/>
                          </a:solidFill>
                          <a:latin typeface="Arial" panose="020B0604020202020204" pitchFamily="34" charset="0"/>
                          <a:ea typeface="+mn-ea"/>
                          <a:cs typeface="Arial" panose="020B0604020202020204" pitchFamily="34" charset="0"/>
                        </a:rPr>
                        <a:t>Co-operatives</a:t>
                      </a:r>
                    </a:p>
                    <a:p>
                      <a:pPr algn="l">
                        <a:lnSpc>
                          <a:spcPct val="100000"/>
                        </a:lnSpc>
                        <a:spcAft>
                          <a:spcPts val="0"/>
                        </a:spcAft>
                      </a:pPr>
                      <a:r>
                        <a:rPr lang="en-US" sz="1000" kern="1200" dirty="0">
                          <a:solidFill>
                            <a:schemeClr val="tx1"/>
                          </a:solidFill>
                          <a:latin typeface="Arial" panose="020B0604020202020204" pitchFamily="34" charset="0"/>
                          <a:ea typeface="+mn-ea"/>
                          <a:cs typeface="Arial" panose="020B0604020202020204" pitchFamily="34" charset="0"/>
                        </a:rPr>
                        <a:t>refurbished or built.</a:t>
                      </a:r>
                      <a:endParaRPr lang="en-GB" sz="10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US" sz="1000" kern="1200" dirty="0">
                          <a:solidFill>
                            <a:schemeClr val="tx1"/>
                          </a:solidFill>
                          <a:latin typeface="Arial" panose="020B0604020202020204" pitchFamily="34" charset="0"/>
                          <a:ea typeface="+mn-ea"/>
                          <a:cs typeface="Arial" panose="020B0604020202020204" pitchFamily="34" charset="0"/>
                        </a:rPr>
                        <a:t>Number of business</a:t>
                      </a:r>
                    </a:p>
                    <a:p>
                      <a:pPr algn="l">
                        <a:lnSpc>
                          <a:spcPct val="100000"/>
                        </a:lnSpc>
                        <a:spcAft>
                          <a:spcPts val="0"/>
                        </a:spcAft>
                      </a:pPr>
                      <a:r>
                        <a:rPr lang="en-US" sz="1000" kern="1200" dirty="0">
                          <a:solidFill>
                            <a:schemeClr val="tx1"/>
                          </a:solidFill>
                          <a:latin typeface="Arial" panose="020B0604020202020204" pitchFamily="34" charset="0"/>
                          <a:ea typeface="+mn-ea"/>
                          <a:cs typeface="Arial" panose="020B0604020202020204" pitchFamily="34" charset="0"/>
                        </a:rPr>
                        <a:t>infrastructure for SMMEs and Co-operatives</a:t>
                      </a:r>
                    </a:p>
                    <a:p>
                      <a:pPr algn="l">
                        <a:lnSpc>
                          <a:spcPct val="100000"/>
                        </a:lnSpc>
                        <a:spcAft>
                          <a:spcPts val="0"/>
                        </a:spcAft>
                      </a:pPr>
                      <a:r>
                        <a:rPr lang="en-US" sz="1000" kern="1200" dirty="0">
                          <a:solidFill>
                            <a:schemeClr val="tx1"/>
                          </a:solidFill>
                          <a:latin typeface="Arial" panose="020B0604020202020204" pitchFamily="34" charset="0"/>
                          <a:ea typeface="+mn-ea"/>
                          <a:cs typeface="Arial" panose="020B0604020202020204" pitchFamily="34" charset="0"/>
                        </a:rPr>
                        <a:t>refurbished or built.</a:t>
                      </a:r>
                      <a:endParaRPr lang="en-GB" sz="1000" kern="1200" dirty="0">
                        <a:solidFill>
                          <a:schemeClr val="tx1"/>
                        </a:solidFill>
                        <a:latin typeface="Arial" panose="020B0604020202020204" pitchFamily="34" charset="0"/>
                        <a:ea typeface="+mn-ea"/>
                        <a:cs typeface="Arial" panose="020B0604020202020204" pitchFamily="34" charset="0"/>
                      </a:endParaRPr>
                    </a:p>
                  </a:txBody>
                  <a:tcPr marL="68580" marR="6858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US" sz="1000" kern="1200" dirty="0">
                          <a:solidFill>
                            <a:schemeClr val="tx1"/>
                          </a:solidFill>
                          <a:latin typeface="Arial" panose="020B0604020202020204" pitchFamily="34" charset="0"/>
                          <a:ea typeface="+mn-ea"/>
                          <a:cs typeface="Arial" panose="020B0604020202020204" pitchFamily="34" charset="0"/>
                        </a:rPr>
                        <a:t>Six (6) business</a:t>
                      </a:r>
                    </a:p>
                    <a:p>
                      <a:pPr algn="l">
                        <a:lnSpc>
                          <a:spcPct val="100000"/>
                        </a:lnSpc>
                        <a:spcAft>
                          <a:spcPts val="0"/>
                        </a:spcAft>
                      </a:pPr>
                      <a:r>
                        <a:rPr lang="en-US" sz="1000" kern="1200" dirty="0">
                          <a:solidFill>
                            <a:schemeClr val="tx1"/>
                          </a:solidFill>
                          <a:latin typeface="Arial" panose="020B0604020202020204" pitchFamily="34" charset="0"/>
                          <a:ea typeface="+mn-ea"/>
                          <a:cs typeface="Arial" panose="020B0604020202020204" pitchFamily="34" charset="0"/>
                        </a:rPr>
                        <a:t>infrastructure for SMMEs and Co-operatives</a:t>
                      </a:r>
                    </a:p>
                    <a:p>
                      <a:pPr algn="l">
                        <a:lnSpc>
                          <a:spcPct val="100000"/>
                        </a:lnSpc>
                        <a:spcAft>
                          <a:spcPts val="0"/>
                        </a:spcAft>
                      </a:pPr>
                      <a:r>
                        <a:rPr lang="en-US" sz="1000" kern="1200" dirty="0">
                          <a:solidFill>
                            <a:schemeClr val="tx1"/>
                          </a:solidFill>
                          <a:latin typeface="Arial" panose="020B0604020202020204" pitchFamily="34" charset="0"/>
                          <a:ea typeface="+mn-ea"/>
                          <a:cs typeface="Arial" panose="020B0604020202020204" pitchFamily="34" charset="0"/>
                        </a:rPr>
                        <a:t>refurbished or built.</a:t>
                      </a:r>
                      <a:endParaRPr lang="en-GB" sz="1000" kern="1200" dirty="0">
                        <a:solidFill>
                          <a:schemeClr val="tx1"/>
                        </a:solidFill>
                        <a:latin typeface="Arial" panose="020B0604020202020204" pitchFamily="34" charset="0"/>
                        <a:ea typeface="+mn-ea"/>
                        <a:cs typeface="Arial" panose="020B0604020202020204" pitchFamily="34" charset="0"/>
                      </a:endParaRPr>
                    </a:p>
                  </a:txBody>
                  <a:tcPr marL="68580" marR="6858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US" sz="1000" kern="1200" dirty="0">
                          <a:solidFill>
                            <a:schemeClr val="tx1"/>
                          </a:solidFill>
                          <a:latin typeface="Arial" panose="020B0604020202020204" pitchFamily="34" charset="0"/>
                          <a:ea typeface="+mn-ea"/>
                          <a:cs typeface="Arial" panose="020B0604020202020204" pitchFamily="34" charset="0"/>
                        </a:rPr>
                        <a:t>Two (2) business</a:t>
                      </a:r>
                    </a:p>
                    <a:p>
                      <a:pPr algn="l">
                        <a:lnSpc>
                          <a:spcPct val="100000"/>
                        </a:lnSpc>
                        <a:spcAft>
                          <a:spcPts val="0"/>
                        </a:spcAft>
                      </a:pPr>
                      <a:r>
                        <a:rPr lang="en-US" sz="1000" kern="1200" dirty="0">
                          <a:solidFill>
                            <a:schemeClr val="tx1"/>
                          </a:solidFill>
                          <a:latin typeface="Arial" panose="020B0604020202020204" pitchFamily="34" charset="0"/>
                          <a:ea typeface="+mn-ea"/>
                          <a:cs typeface="Arial" panose="020B0604020202020204" pitchFamily="34" charset="0"/>
                        </a:rPr>
                        <a:t>infrastructure for SMMEs and Co-operatives</a:t>
                      </a:r>
                    </a:p>
                    <a:p>
                      <a:pPr algn="l">
                        <a:lnSpc>
                          <a:spcPct val="100000"/>
                        </a:lnSpc>
                        <a:spcAft>
                          <a:spcPts val="0"/>
                        </a:spcAft>
                      </a:pPr>
                      <a:r>
                        <a:rPr lang="en-US" sz="1000" kern="1200" dirty="0">
                          <a:solidFill>
                            <a:schemeClr val="tx1"/>
                          </a:solidFill>
                          <a:latin typeface="Arial" panose="020B0604020202020204" pitchFamily="34" charset="0"/>
                          <a:ea typeface="+mn-ea"/>
                          <a:cs typeface="Arial" panose="020B0604020202020204" pitchFamily="34" charset="0"/>
                        </a:rPr>
                        <a:t>refurbished or built.</a:t>
                      </a: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600"/>
                        </a:spcAft>
                      </a:pPr>
                      <a:r>
                        <a:rPr lang="en-GB" sz="1000" b="1" kern="1200" dirty="0">
                          <a:solidFill>
                            <a:schemeClr val="tx1"/>
                          </a:solidFill>
                          <a:latin typeface="Arial" panose="020B0604020202020204" pitchFamily="34" charset="0"/>
                          <a:ea typeface="+mn-ea"/>
                          <a:cs typeface="Arial" panose="020B0604020202020204" pitchFamily="34" charset="0"/>
                        </a:rPr>
                        <a:t>Target not achieved:</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Two (2) </a:t>
                      </a: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business infrastructure for SMMEs and Co-operatives were not refurbished or built.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algn="l" defTabSz="914400" rtl="0" eaLnBrk="1" latinLnBrk="0" hangingPunct="1">
                        <a:lnSpc>
                          <a:spcPct val="100000"/>
                        </a:lnSpc>
                        <a:spcAft>
                          <a:spcPts val="600"/>
                        </a:spcAft>
                      </a:pPr>
                      <a:r>
                        <a:rPr lang="en-ZA" sz="1000" kern="1200" dirty="0">
                          <a:solidFill>
                            <a:schemeClr val="tx1"/>
                          </a:solidFill>
                          <a:latin typeface="Arial" panose="020B0604020202020204" pitchFamily="34" charset="0"/>
                          <a:ea typeface="+mn-ea"/>
                          <a:cs typeface="Arial" panose="020B0604020202020204" pitchFamily="34" charset="0"/>
                        </a:rPr>
                        <a:t>Three projects were undertaken but could not be finalised due to construction challenges and delays by suppliers. The projects are located In </a:t>
                      </a:r>
                      <a:r>
                        <a:rPr lang="en-ZA" sz="1000" kern="1200" noProof="0" dirty="0" err="1">
                          <a:solidFill>
                            <a:schemeClr val="tx1"/>
                          </a:solidFill>
                          <a:latin typeface="Arial" panose="020B0604020202020204" pitchFamily="34" charset="0"/>
                          <a:ea typeface="+mn-ea"/>
                          <a:cs typeface="Arial" panose="020B0604020202020204" pitchFamily="34" charset="0"/>
                        </a:rPr>
                        <a:t>Ukhahlamba</a:t>
                      </a:r>
                      <a:r>
                        <a:rPr lang="en-ZA" sz="1000" kern="1200" noProof="0" dirty="0">
                          <a:solidFill>
                            <a:schemeClr val="tx1"/>
                          </a:solidFill>
                          <a:latin typeface="Arial" panose="020B0604020202020204" pitchFamily="34" charset="0"/>
                          <a:ea typeface="+mn-ea"/>
                          <a:cs typeface="Arial" panose="020B0604020202020204" pitchFamily="34" charset="0"/>
                        </a:rPr>
                        <a:t>,  </a:t>
                      </a:r>
                      <a:r>
                        <a:rPr lang="en-ZA" sz="1000" kern="1200" noProof="0" dirty="0" err="1">
                          <a:solidFill>
                            <a:schemeClr val="tx1"/>
                          </a:solidFill>
                          <a:latin typeface="Arial" panose="020B0604020202020204" pitchFamily="34" charset="0"/>
                          <a:ea typeface="+mn-ea"/>
                          <a:cs typeface="Arial" panose="020B0604020202020204" pitchFamily="34" charset="0"/>
                        </a:rPr>
                        <a:t>Carltonville</a:t>
                      </a:r>
                      <a:r>
                        <a:rPr lang="en-ZA" sz="1000" kern="1200" noProof="0" dirty="0">
                          <a:solidFill>
                            <a:schemeClr val="tx1"/>
                          </a:solidFill>
                          <a:latin typeface="Arial" panose="020B0604020202020204" pitchFamily="34" charset="0"/>
                          <a:ea typeface="+mn-ea"/>
                          <a:cs typeface="Arial" panose="020B0604020202020204" pitchFamily="34" charset="0"/>
                        </a:rPr>
                        <a:t> and Kimberley.</a:t>
                      </a:r>
                      <a:endParaRPr lang="en-ZA" sz="10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spcAft>
                          <a:spcPts val="600"/>
                        </a:spcAft>
                      </a:pPr>
                      <a:r>
                        <a:rPr lang="en-ZA" sz="1000" kern="1200" dirty="0">
                          <a:solidFill>
                            <a:schemeClr val="tx1"/>
                          </a:solidFill>
                          <a:latin typeface="Arial" panose="020B0604020202020204" pitchFamily="34" charset="0"/>
                          <a:ea typeface="+mn-ea"/>
                          <a:cs typeface="Arial" panose="020B0604020202020204" pitchFamily="34" charset="0"/>
                        </a:rPr>
                        <a:t>A Quantity Surveyor and a Professional Architecture are due to join the Department during Q1 of 2023/24 financial year to assist with the achievement of this milestone.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202914171"/>
                  </a:ext>
                </a:extLst>
              </a:tr>
              <a:tr h="906281">
                <a:tc>
                  <a:txBody>
                    <a:bodyPr/>
                    <a:lstStyle/>
                    <a:p>
                      <a:pPr algn="l"/>
                      <a:r>
                        <a:rPr lang="en-ZA" sz="1000" b="0" i="0" u="none" strike="noStrike" baseline="0" dirty="0">
                          <a:solidFill>
                            <a:schemeClr val="tx1"/>
                          </a:solidFill>
                          <a:latin typeface="Arial" panose="020B0604020202020204" pitchFamily="34" charset="0"/>
                          <a:cs typeface="Arial" panose="020B0604020202020204" pitchFamily="34" charset="0"/>
                        </a:rPr>
                        <a:t>5</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ZA" sz="1000" kern="1200" dirty="0">
                          <a:solidFill>
                            <a:schemeClr val="tx1"/>
                          </a:solidFill>
                          <a:latin typeface="Arial" panose="020B0604020202020204" pitchFamily="34" charset="0"/>
                          <a:ea typeface="+mn-ea"/>
                          <a:cs typeface="Arial" panose="020B0604020202020204" pitchFamily="34" charset="0"/>
                        </a:rPr>
                        <a:t>Incubation Support Programme improvement plan monitored.</a:t>
                      </a:r>
                      <a:endParaRPr lang="en-GB" sz="10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US" sz="1000" kern="1200" dirty="0">
                          <a:solidFill>
                            <a:schemeClr val="tx1"/>
                          </a:solidFill>
                          <a:latin typeface="Arial" panose="020B0604020202020204" pitchFamily="34" charset="0"/>
                          <a:ea typeface="+mn-ea"/>
                          <a:cs typeface="Arial" panose="020B0604020202020204" pitchFamily="34" charset="0"/>
                        </a:rPr>
                        <a:t>Number of monitoring Reports on the Incubation Support </a:t>
                      </a:r>
                      <a:r>
                        <a:rPr lang="en-US" sz="1000" kern="1200" dirty="0" err="1">
                          <a:solidFill>
                            <a:schemeClr val="tx1"/>
                          </a:solidFill>
                          <a:latin typeface="Arial" panose="020B0604020202020204" pitchFamily="34" charset="0"/>
                          <a:ea typeface="+mn-ea"/>
                          <a:cs typeface="Arial" panose="020B0604020202020204" pitchFamily="34" charset="0"/>
                        </a:rPr>
                        <a:t>Programme</a:t>
                      </a:r>
                      <a:r>
                        <a:rPr lang="en-US" sz="1000" kern="1200" dirty="0">
                          <a:solidFill>
                            <a:schemeClr val="tx1"/>
                          </a:solidFill>
                          <a:latin typeface="Arial" panose="020B0604020202020204" pitchFamily="34" charset="0"/>
                          <a:ea typeface="+mn-ea"/>
                          <a:cs typeface="Arial" panose="020B0604020202020204" pitchFamily="34" charset="0"/>
                        </a:rPr>
                        <a:t> improvement plan approved by EXCO.</a:t>
                      </a:r>
                      <a:endParaRPr lang="en-GB" sz="1000" kern="1200" dirty="0">
                        <a:solidFill>
                          <a:schemeClr val="tx1"/>
                        </a:solidFill>
                        <a:latin typeface="Arial" panose="020B0604020202020204" pitchFamily="34" charset="0"/>
                        <a:ea typeface="+mn-ea"/>
                        <a:cs typeface="Arial" panose="020B0604020202020204" pitchFamily="34" charset="0"/>
                      </a:endParaRPr>
                    </a:p>
                  </a:txBody>
                  <a:tcPr marL="68580" marR="6858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US" sz="1000" kern="1200" dirty="0">
                          <a:solidFill>
                            <a:schemeClr val="tx1"/>
                          </a:solidFill>
                          <a:latin typeface="Arial" panose="020B0604020202020204" pitchFamily="34" charset="0"/>
                          <a:ea typeface="+mn-ea"/>
                          <a:cs typeface="Arial" panose="020B0604020202020204" pitchFamily="34" charset="0"/>
                        </a:rPr>
                        <a:t>Two (2) Monitoring Reports on the Incubation Support </a:t>
                      </a:r>
                      <a:r>
                        <a:rPr lang="en-US" sz="1000" kern="1200" dirty="0" err="1">
                          <a:solidFill>
                            <a:schemeClr val="tx1"/>
                          </a:solidFill>
                          <a:latin typeface="Arial" panose="020B0604020202020204" pitchFamily="34" charset="0"/>
                          <a:ea typeface="+mn-ea"/>
                          <a:cs typeface="Arial" panose="020B0604020202020204" pitchFamily="34" charset="0"/>
                        </a:rPr>
                        <a:t>Programme</a:t>
                      </a:r>
                      <a:r>
                        <a:rPr lang="en-US" sz="1000" kern="1200" dirty="0">
                          <a:solidFill>
                            <a:schemeClr val="tx1"/>
                          </a:solidFill>
                          <a:latin typeface="Arial" panose="020B0604020202020204" pitchFamily="34" charset="0"/>
                          <a:ea typeface="+mn-ea"/>
                          <a:cs typeface="Arial" panose="020B0604020202020204" pitchFamily="34" charset="0"/>
                        </a:rPr>
                        <a:t> improvement plan approved by EXCO.</a:t>
                      </a:r>
                      <a:endParaRPr lang="en-GB" sz="1000" kern="1200" dirty="0">
                        <a:solidFill>
                          <a:schemeClr val="tx1"/>
                        </a:solidFill>
                        <a:latin typeface="Arial" panose="020B0604020202020204" pitchFamily="34" charset="0"/>
                        <a:ea typeface="+mn-ea"/>
                        <a:cs typeface="Arial" panose="020B0604020202020204" pitchFamily="34" charset="0"/>
                      </a:endParaRPr>
                    </a:p>
                  </a:txBody>
                  <a:tcPr marL="68580" marR="6858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US" sz="1000" kern="1200" dirty="0">
                          <a:solidFill>
                            <a:schemeClr val="tx1"/>
                          </a:solidFill>
                          <a:latin typeface="Arial" panose="020B0604020202020204" pitchFamily="34" charset="0"/>
                          <a:ea typeface="+mn-ea"/>
                          <a:cs typeface="Arial" panose="020B0604020202020204" pitchFamily="34" charset="0"/>
                        </a:rPr>
                        <a:t>Monitoring Report on the Incubation Support </a:t>
                      </a:r>
                      <a:r>
                        <a:rPr lang="en-US" sz="1000" kern="1200" dirty="0" err="1">
                          <a:solidFill>
                            <a:schemeClr val="tx1"/>
                          </a:solidFill>
                          <a:latin typeface="Arial" panose="020B0604020202020204" pitchFamily="34" charset="0"/>
                          <a:ea typeface="+mn-ea"/>
                          <a:cs typeface="Arial" panose="020B0604020202020204" pitchFamily="34" charset="0"/>
                        </a:rPr>
                        <a:t>Programme</a:t>
                      </a:r>
                      <a:r>
                        <a:rPr lang="en-US" sz="1000" kern="1200" dirty="0">
                          <a:solidFill>
                            <a:schemeClr val="tx1"/>
                          </a:solidFill>
                          <a:latin typeface="Arial" panose="020B0604020202020204" pitchFamily="34" charset="0"/>
                          <a:ea typeface="+mn-ea"/>
                          <a:cs typeface="Arial" panose="020B0604020202020204" pitchFamily="34" charset="0"/>
                        </a:rPr>
                        <a:t> improvement plan approved by EXCO.</a:t>
                      </a:r>
                      <a:endParaRPr lang="en-GB" sz="1000" kern="1200" dirty="0">
                        <a:solidFill>
                          <a:schemeClr val="tx1"/>
                        </a:solidFill>
                        <a:latin typeface="Arial" panose="020B0604020202020204" pitchFamily="34" charset="0"/>
                        <a:ea typeface="+mn-ea"/>
                        <a:cs typeface="Arial" panose="020B0604020202020204"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600"/>
                        </a:spcAft>
                      </a:pPr>
                      <a:r>
                        <a:rPr lang="en-GB" sz="1000" b="1" kern="1200" dirty="0">
                          <a:solidFill>
                            <a:schemeClr val="tx1"/>
                          </a:solidFill>
                          <a:latin typeface="Arial" panose="020B0604020202020204" pitchFamily="34" charset="0"/>
                          <a:ea typeface="+mn-ea"/>
                          <a:cs typeface="Arial" panose="020B0604020202020204" pitchFamily="34" charset="0"/>
                        </a:rPr>
                        <a:t>Target not achieved:</a:t>
                      </a:r>
                    </a:p>
                    <a:p>
                      <a:pPr>
                        <a:lnSpc>
                          <a:spcPct val="100000"/>
                        </a:lnSpc>
                        <a:spcAft>
                          <a:spcPts val="600"/>
                        </a:spcAft>
                      </a:pPr>
                      <a:r>
                        <a:rPr lang="en-GB" sz="1000" kern="1200" dirty="0">
                          <a:solidFill>
                            <a:schemeClr val="tx1"/>
                          </a:solidFill>
                          <a:latin typeface="Arial" panose="020B0604020202020204" pitchFamily="34" charset="0"/>
                          <a:ea typeface="+mn-ea"/>
                          <a:cs typeface="Arial" panose="020B0604020202020204" pitchFamily="34" charset="0"/>
                        </a:rPr>
                        <a:t>Monitoring Report on</a:t>
                      </a:r>
                      <a:r>
                        <a:rPr lang="en-ZA" sz="1000" kern="1200" dirty="0">
                          <a:solidFill>
                            <a:schemeClr val="tx1"/>
                          </a:solidFill>
                          <a:latin typeface="Arial" panose="020B0604020202020204" pitchFamily="34" charset="0"/>
                          <a:ea typeface="+mn-ea"/>
                          <a:cs typeface="Arial" panose="020B0604020202020204" pitchFamily="34" charset="0"/>
                        </a:rPr>
                        <a:t> </a:t>
                      </a:r>
                      <a:r>
                        <a:rPr lang="en-GB" sz="1000" kern="1200" dirty="0">
                          <a:solidFill>
                            <a:schemeClr val="tx1"/>
                          </a:solidFill>
                          <a:latin typeface="Arial" panose="020B0604020202020204" pitchFamily="34" charset="0"/>
                          <a:ea typeface="+mn-ea"/>
                          <a:cs typeface="Arial" panose="020B0604020202020204" pitchFamily="34" charset="0"/>
                        </a:rPr>
                        <a:t>the Incubation Support</a:t>
                      </a:r>
                      <a:r>
                        <a:rPr lang="en-ZA" sz="1000" kern="1200" dirty="0">
                          <a:solidFill>
                            <a:schemeClr val="tx1"/>
                          </a:solidFill>
                          <a:latin typeface="Arial" panose="020B0604020202020204" pitchFamily="34" charset="0"/>
                          <a:ea typeface="+mn-ea"/>
                          <a:cs typeface="Arial" panose="020B0604020202020204" pitchFamily="34" charset="0"/>
                        </a:rPr>
                        <a:t> </a:t>
                      </a:r>
                      <a:r>
                        <a:rPr lang="en-GB" sz="1000" kern="1200" dirty="0">
                          <a:solidFill>
                            <a:schemeClr val="tx1"/>
                          </a:solidFill>
                          <a:latin typeface="Arial" panose="020B0604020202020204" pitchFamily="34" charset="0"/>
                          <a:ea typeface="+mn-ea"/>
                          <a:cs typeface="Arial" panose="020B0604020202020204" pitchFamily="34" charset="0"/>
                        </a:rPr>
                        <a:t>Programme improvement plan approved by EXCO. Only literature review report and evaluation framework produced. </a:t>
                      </a:r>
                      <a:endParaRPr lang="en-ZA" sz="10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algn="l" defTabSz="914400" rtl="0" eaLnBrk="1" latinLnBrk="0" hangingPunct="1"/>
                      <a:r>
                        <a:rPr lang="en-US" sz="1000" kern="1200" noProof="0" dirty="0">
                          <a:solidFill>
                            <a:schemeClr val="tx1"/>
                          </a:solidFill>
                          <a:latin typeface="Arial" panose="020B0604020202020204" pitchFamily="34" charset="0"/>
                          <a:ea typeface="+mn-ea"/>
                          <a:cs typeface="Arial" panose="020B0604020202020204" pitchFamily="34" charset="0"/>
                        </a:rPr>
                        <a:t>Monitoring Report on the Incubation Support </a:t>
                      </a:r>
                      <a:r>
                        <a:rPr lang="en-US" sz="1000" kern="1200" noProof="0" dirty="0" err="1">
                          <a:solidFill>
                            <a:schemeClr val="tx1"/>
                          </a:solidFill>
                          <a:latin typeface="Arial" panose="020B0604020202020204" pitchFamily="34" charset="0"/>
                          <a:ea typeface="+mn-ea"/>
                          <a:cs typeface="Arial" panose="020B0604020202020204" pitchFamily="34" charset="0"/>
                        </a:rPr>
                        <a:t>Programme</a:t>
                      </a:r>
                      <a:r>
                        <a:rPr lang="en-US" sz="1000" kern="1200" noProof="0" dirty="0">
                          <a:solidFill>
                            <a:schemeClr val="tx1"/>
                          </a:solidFill>
                          <a:latin typeface="Arial" panose="020B0604020202020204" pitchFamily="34" charset="0"/>
                          <a:ea typeface="+mn-ea"/>
                          <a:cs typeface="Arial" panose="020B0604020202020204" pitchFamily="34" charset="0"/>
                        </a:rPr>
                        <a:t> improvement plan was not produced due to the </a:t>
                      </a:r>
                      <a:r>
                        <a:rPr lang="en-US" sz="1000" kern="1200" dirty="0">
                          <a:solidFill>
                            <a:schemeClr val="tx1"/>
                          </a:solidFill>
                          <a:latin typeface="Arial" panose="020B0604020202020204" pitchFamily="34" charset="0"/>
                          <a:ea typeface="+mn-ea"/>
                          <a:cs typeface="Arial" panose="020B0604020202020204" pitchFamily="34" charset="0"/>
                        </a:rPr>
                        <a:t>evaluation study not being </a:t>
                      </a:r>
                      <a:r>
                        <a:rPr lang="en-US" sz="1000" kern="1200" dirty="0" err="1">
                          <a:solidFill>
                            <a:schemeClr val="tx1"/>
                          </a:solidFill>
                          <a:latin typeface="Arial" panose="020B0604020202020204" pitchFamily="34" charset="0"/>
                          <a:ea typeface="+mn-ea"/>
                          <a:cs typeface="Arial" panose="020B0604020202020204" pitchFamily="34" charset="0"/>
                        </a:rPr>
                        <a:t>finalised</a:t>
                      </a:r>
                      <a:r>
                        <a:rPr lang="en-US" sz="1000" kern="1200" dirty="0">
                          <a:solidFill>
                            <a:schemeClr val="tx1"/>
                          </a:solidFill>
                          <a:latin typeface="Arial" panose="020B0604020202020204" pitchFamily="34" charset="0"/>
                          <a:ea typeface="+mn-ea"/>
                          <a:cs typeface="Arial" panose="020B0604020202020204" pitchFamily="34" charset="0"/>
                        </a:rPr>
                        <a:t>.</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kern="1200" dirty="0">
                          <a:solidFill>
                            <a:schemeClr val="tx1"/>
                          </a:solidFill>
                          <a:latin typeface="Arial" panose="020B0604020202020204" pitchFamily="34" charset="0"/>
                          <a:ea typeface="+mn-ea"/>
                          <a:cs typeface="Arial" panose="020B0604020202020204" pitchFamily="34" charset="0"/>
                        </a:rPr>
                        <a:t>Tracking the activities and having close  engagements with the service provider to ensure the study is completed.</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01853817"/>
                  </a:ext>
                </a:extLst>
              </a:tr>
              <a:tr h="0">
                <a:tc>
                  <a:txBody>
                    <a:bodyPr/>
                    <a:lstStyle/>
                    <a:p>
                      <a:r>
                        <a:rPr lang="en-ZA" sz="1000" dirty="0">
                          <a:latin typeface="Arial" panose="020B0604020202020204" pitchFamily="34" charset="0"/>
                          <a:cs typeface="Arial" panose="020B0604020202020204" pitchFamily="34" charset="0"/>
                        </a:rPr>
                        <a:t>6</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kern="1200" dirty="0">
                          <a:solidFill>
                            <a:schemeClr val="tx1"/>
                          </a:solidFill>
                          <a:latin typeface="Arial" panose="020B0604020202020204" pitchFamily="34" charset="0"/>
                          <a:ea typeface="+mn-ea"/>
                          <a:cs typeface="Arial" panose="020B0604020202020204" pitchFamily="34" charset="0"/>
                        </a:rPr>
                        <a:t>Progress reports on the review of the Businesses</a:t>
                      </a:r>
                    </a:p>
                    <a:p>
                      <a:pPr algn="l">
                        <a:lnSpc>
                          <a:spcPct val="100000"/>
                        </a:lnSpc>
                        <a:spcAft>
                          <a:spcPts val="0"/>
                        </a:spcAft>
                      </a:pPr>
                      <a:r>
                        <a:rPr lang="en-US" sz="1000" kern="1200" dirty="0">
                          <a:solidFill>
                            <a:schemeClr val="tx1"/>
                          </a:solidFill>
                          <a:latin typeface="Arial" panose="020B0604020202020204" pitchFamily="34" charset="0"/>
                          <a:ea typeface="+mn-ea"/>
                          <a:cs typeface="Arial" panose="020B0604020202020204" pitchFamily="34" charset="0"/>
                        </a:rPr>
                        <a:t>Amendment Bill and proposed changes produced.</a:t>
                      </a:r>
                      <a:endParaRPr lang="en-GB" sz="10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algn="l">
                        <a:lnSpc>
                          <a:spcPct val="100000"/>
                        </a:lnSpc>
                        <a:spcAft>
                          <a:spcPts val="0"/>
                        </a:spcAft>
                      </a:pPr>
                      <a:r>
                        <a:rPr lang="en-US" sz="1000" kern="1200" dirty="0">
                          <a:solidFill>
                            <a:schemeClr val="tx1"/>
                          </a:solidFill>
                          <a:latin typeface="Arial" panose="020B0604020202020204" pitchFamily="34" charset="0"/>
                          <a:ea typeface="+mn-ea"/>
                          <a:cs typeface="Arial" panose="020B0604020202020204" pitchFamily="34" charset="0"/>
                        </a:rPr>
                        <a:t>Number of progress reports on the review of the Businesses Amendment Bill and proposed changes approved by EXCO.</a:t>
                      </a:r>
                      <a:endParaRPr lang="en-GB" sz="1000" kern="1200" dirty="0">
                        <a:solidFill>
                          <a:schemeClr val="tx1"/>
                        </a:solidFill>
                        <a:latin typeface="Arial" panose="020B0604020202020204" pitchFamily="34" charset="0"/>
                        <a:ea typeface="+mn-ea"/>
                        <a:cs typeface="Arial" panose="020B0604020202020204" pitchFamily="34" charset="0"/>
                      </a:endParaRPr>
                    </a:p>
                  </a:txBody>
                  <a:tcPr marL="68580" marR="68580" marT="0" marB="0">
                    <a:lnT w="12700" cap="flat" cmpd="sng" algn="ctr">
                      <a:solidFill>
                        <a:srgbClr val="000000"/>
                      </a:solidFill>
                      <a:prstDash val="solid"/>
                      <a:round/>
                      <a:headEnd type="none" w="med" len="med"/>
                      <a:tailEnd type="none" w="med" len="med"/>
                    </a:lnT>
                  </a:tcPr>
                </a:tc>
                <a:tc>
                  <a:txBody>
                    <a:bodyPr/>
                    <a:lstStyle/>
                    <a:p>
                      <a:pPr algn="l">
                        <a:lnSpc>
                          <a:spcPct val="100000"/>
                        </a:lnSpc>
                        <a:spcAft>
                          <a:spcPts val="0"/>
                        </a:spcAft>
                      </a:pPr>
                      <a:r>
                        <a:rPr lang="en-US" sz="1000" kern="1200" dirty="0">
                          <a:solidFill>
                            <a:schemeClr val="tx1"/>
                          </a:solidFill>
                          <a:latin typeface="Arial" panose="020B0604020202020204" pitchFamily="34" charset="0"/>
                          <a:ea typeface="+mn-ea"/>
                          <a:cs typeface="Arial" panose="020B0604020202020204" pitchFamily="34" charset="0"/>
                        </a:rPr>
                        <a:t>Two (2) progress reports on the review of the Businesses Amendment Bill and proposed changes approved by EXCO.</a:t>
                      </a:r>
                      <a:endParaRPr lang="en-GB" sz="1000" kern="1200" dirty="0">
                        <a:solidFill>
                          <a:schemeClr val="tx1"/>
                        </a:solidFill>
                        <a:latin typeface="Arial" panose="020B0604020202020204" pitchFamily="34" charset="0"/>
                        <a:ea typeface="+mn-ea"/>
                        <a:cs typeface="Arial" panose="020B0604020202020204" pitchFamily="34" charset="0"/>
                      </a:endParaRPr>
                    </a:p>
                  </a:txBody>
                  <a:tcPr marL="68580" marR="68580" marT="0" marB="0">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kern="1200" noProof="0" dirty="0">
                          <a:solidFill>
                            <a:schemeClr val="tx1"/>
                          </a:solidFill>
                          <a:latin typeface="Arial" panose="020B0604020202020204" pitchFamily="34" charset="0"/>
                          <a:ea typeface="+mn-ea"/>
                          <a:cs typeface="Arial" panose="020B0604020202020204" pitchFamily="34" charset="0"/>
                        </a:rPr>
                        <a:t>One (1) progress report </a:t>
                      </a:r>
                      <a:r>
                        <a:rPr lang="en-US" sz="1000" kern="1200" noProof="0" dirty="0">
                          <a:solidFill>
                            <a:schemeClr val="tx1"/>
                          </a:solidFill>
                          <a:latin typeface="Arial" panose="020B0604020202020204" pitchFamily="34" charset="0"/>
                          <a:ea typeface="+mn-ea"/>
                          <a:cs typeface="Arial" panose="020B0604020202020204" pitchFamily="34" charset="0"/>
                        </a:rPr>
                        <a:t>on the review of the </a:t>
                      </a:r>
                      <a:r>
                        <a:rPr lang="en-ZA" sz="1000" kern="1200" noProof="0" dirty="0">
                          <a:solidFill>
                            <a:schemeClr val="tx1"/>
                          </a:solidFill>
                          <a:latin typeface="Arial" panose="020B0604020202020204" pitchFamily="34" charset="0"/>
                          <a:ea typeface="+mn-ea"/>
                          <a:cs typeface="Arial" panose="020B0604020202020204" pitchFamily="34" charset="0"/>
                        </a:rPr>
                        <a:t>Businesses Amendment Bill and proposed 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000" kern="1200" noProof="0" dirty="0">
                          <a:solidFill>
                            <a:schemeClr val="tx1"/>
                          </a:solidFill>
                          <a:latin typeface="Arial" panose="020B0604020202020204" pitchFamily="34" charset="0"/>
                          <a:ea typeface="+mn-ea"/>
                          <a:cs typeface="Arial" panose="020B0604020202020204" pitchFamily="34" charset="0"/>
                        </a:rPr>
                        <a:t>approved by EXCO.</a:t>
                      </a:r>
                      <a:endParaRPr lang="en-GB" sz="1000" kern="1200" noProof="0" dirty="0">
                        <a:solidFill>
                          <a:schemeClr val="tx1"/>
                        </a:solidFill>
                        <a:latin typeface="Arial" panose="020B0604020202020204" pitchFamily="34" charset="0"/>
                        <a:ea typeface="+mn-ea"/>
                        <a:cs typeface="Arial" panose="020B0604020202020204" pitchFamily="34" charset="0"/>
                      </a:endParaRPr>
                    </a:p>
                    <a:p>
                      <a:pPr algn="l">
                        <a:lnSpc>
                          <a:spcPct val="100000"/>
                        </a:lnSpc>
                        <a:spcAft>
                          <a:spcPts val="0"/>
                        </a:spcAft>
                      </a:pPr>
                      <a:endParaRPr lang="en-GB" sz="1000" kern="1200" dirty="0">
                        <a:solidFill>
                          <a:schemeClr val="tx1"/>
                        </a:solidFill>
                        <a:latin typeface="Arial" panose="020B0604020202020204" pitchFamily="34" charset="0"/>
                        <a:ea typeface="+mn-ea"/>
                        <a:cs typeface="Arial" panose="020B0604020202020204"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600"/>
                        </a:spcAft>
                      </a:pPr>
                      <a:r>
                        <a:rPr lang="en-GB" sz="1000" b="1" kern="1200" dirty="0">
                          <a:solidFill>
                            <a:schemeClr val="tx1"/>
                          </a:solidFill>
                          <a:latin typeface="Arial" panose="020B0604020202020204" pitchFamily="34" charset="0"/>
                          <a:ea typeface="+mn-ea"/>
                          <a:cs typeface="Arial" panose="020B0604020202020204" pitchFamily="34" charset="0"/>
                        </a:rPr>
                        <a:t>Target achieved </a:t>
                      </a:r>
                      <a:r>
                        <a:rPr lang="en-GB" sz="1000" kern="1200" dirty="0">
                          <a:solidFill>
                            <a:schemeClr val="tx1"/>
                          </a:solidFill>
                          <a:latin typeface="Arial" panose="020B0604020202020204" pitchFamily="34" charset="0"/>
                          <a:ea typeface="+mn-ea"/>
                          <a:cs typeface="Arial" panose="020B0604020202020204" pitchFamily="34" charset="0"/>
                        </a:rPr>
                        <a:t>:</a:t>
                      </a:r>
                    </a:p>
                    <a:p>
                      <a:pPr marL="0" algn="l" defTabSz="914400" rtl="0" eaLnBrk="1" latinLnBrk="0" hangingPunct="1">
                        <a:lnSpc>
                          <a:spcPct val="100000"/>
                        </a:lnSpc>
                        <a:spcAft>
                          <a:spcPts val="600"/>
                        </a:spcAft>
                      </a:pPr>
                      <a:r>
                        <a:rPr lang="en-GB" sz="1000" kern="1200" dirty="0">
                          <a:solidFill>
                            <a:schemeClr val="tx1"/>
                          </a:solidFill>
                          <a:latin typeface="Arial" panose="020B0604020202020204" pitchFamily="34" charset="0"/>
                          <a:ea typeface="+mn-ea"/>
                          <a:cs typeface="Arial" panose="020B0604020202020204" pitchFamily="34" charset="0"/>
                        </a:rPr>
                        <a:t>Progress report</a:t>
                      </a:r>
                      <a:r>
                        <a:rPr lang="en-ZA" sz="1000" kern="1200" dirty="0">
                          <a:solidFill>
                            <a:schemeClr val="tx1"/>
                          </a:solidFill>
                          <a:latin typeface="Arial" panose="020B0604020202020204" pitchFamily="34" charset="0"/>
                          <a:ea typeface="+mn-ea"/>
                          <a:cs typeface="Arial" panose="020B0604020202020204" pitchFamily="34" charset="0"/>
                        </a:rPr>
                        <a:t> </a:t>
                      </a:r>
                      <a:r>
                        <a:rPr lang="en-GB" sz="1000" kern="1200" dirty="0">
                          <a:solidFill>
                            <a:schemeClr val="tx1"/>
                          </a:solidFill>
                          <a:latin typeface="Arial" panose="020B0604020202020204" pitchFamily="34" charset="0"/>
                          <a:ea typeface="+mn-ea"/>
                          <a:cs typeface="Arial" panose="020B0604020202020204" pitchFamily="34" charset="0"/>
                        </a:rPr>
                        <a:t>on the review of the</a:t>
                      </a:r>
                      <a:r>
                        <a:rPr lang="en-ZA" sz="1000" kern="1200" dirty="0">
                          <a:solidFill>
                            <a:schemeClr val="tx1"/>
                          </a:solidFill>
                          <a:latin typeface="Arial" panose="020B0604020202020204" pitchFamily="34" charset="0"/>
                          <a:ea typeface="+mn-ea"/>
                          <a:cs typeface="Arial" panose="020B0604020202020204" pitchFamily="34" charset="0"/>
                        </a:rPr>
                        <a:t> </a:t>
                      </a:r>
                      <a:r>
                        <a:rPr lang="en-GB" sz="1000" kern="1200" dirty="0">
                          <a:solidFill>
                            <a:schemeClr val="tx1"/>
                          </a:solidFill>
                          <a:latin typeface="Arial" panose="020B0604020202020204" pitchFamily="34" charset="0"/>
                          <a:ea typeface="+mn-ea"/>
                          <a:cs typeface="Arial" panose="020B0604020202020204" pitchFamily="34" charset="0"/>
                        </a:rPr>
                        <a:t>Businesses Amendment</a:t>
                      </a:r>
                      <a:r>
                        <a:rPr lang="en-ZA" sz="1000" kern="1200" dirty="0">
                          <a:solidFill>
                            <a:schemeClr val="tx1"/>
                          </a:solidFill>
                          <a:latin typeface="Arial" panose="020B0604020202020204" pitchFamily="34" charset="0"/>
                          <a:ea typeface="+mn-ea"/>
                          <a:cs typeface="Arial" panose="020B0604020202020204" pitchFamily="34" charset="0"/>
                        </a:rPr>
                        <a:t> </a:t>
                      </a:r>
                      <a:r>
                        <a:rPr lang="en-GB" sz="1000" kern="1200" dirty="0">
                          <a:solidFill>
                            <a:schemeClr val="tx1"/>
                          </a:solidFill>
                          <a:latin typeface="Arial" panose="020B0604020202020204" pitchFamily="34" charset="0"/>
                          <a:ea typeface="+mn-ea"/>
                          <a:cs typeface="Arial" panose="020B0604020202020204" pitchFamily="34" charset="0"/>
                        </a:rPr>
                        <a:t>Bill and proposed changes was approved by EXCO.</a:t>
                      </a:r>
                      <a:endParaRPr lang="en-US" sz="10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GB" sz="1000" kern="1200" dirty="0">
                          <a:solidFill>
                            <a:schemeClr val="tx1"/>
                          </a:solidFill>
                          <a:latin typeface="Arial" panose="020B0604020202020204" pitchFamily="34" charset="0"/>
                          <a:ea typeface="+mn-ea"/>
                          <a:cs typeface="Arial" panose="020B0604020202020204" pitchFamily="34" charset="0"/>
                        </a:rPr>
                        <a:t>N/A</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kern="1200" dirty="0">
                          <a:solidFill>
                            <a:schemeClr val="tx1"/>
                          </a:solidFill>
                          <a:latin typeface="Arial" panose="020B0604020202020204" pitchFamily="34" charset="0"/>
                          <a:ea typeface="+mn-ea"/>
                          <a:cs typeface="Arial" panose="020B0604020202020204" pitchFamily="34" charset="0"/>
                        </a:rPr>
                        <a:t>N/A</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51747630"/>
                  </a:ext>
                </a:extLst>
              </a:tr>
            </a:tbl>
          </a:graphicData>
        </a:graphic>
      </p:graphicFrame>
      <p:sp>
        <p:nvSpPr>
          <p:cNvPr id="3" name="Slide Number Placeholder 1">
            <a:extLst>
              <a:ext uri="{FF2B5EF4-FFF2-40B4-BE49-F238E27FC236}">
                <a16:creationId xmlns:a16="http://schemas.microsoft.com/office/drawing/2014/main" xmlns="" id="{C904320E-0292-41D7-2AC2-7B260AE4B3F7}"/>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34</a:t>
            </a:r>
          </a:p>
        </p:txBody>
      </p:sp>
    </p:spTree>
    <p:extLst>
      <p:ext uri="{BB962C8B-B14F-4D97-AF65-F5344CB8AC3E}">
        <p14:creationId xmlns:p14="http://schemas.microsoft.com/office/powerpoint/2010/main" xmlns="" val="56781872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PROGRAMME 3</a:t>
            </a:r>
          </a:p>
        </p:txBody>
      </p:sp>
      <p:sp>
        <p:nvSpPr>
          <p:cNvPr id="3" name="Slide Number Placeholder 1">
            <a:extLst>
              <a:ext uri="{FF2B5EF4-FFF2-40B4-BE49-F238E27FC236}">
                <a16:creationId xmlns:a16="http://schemas.microsoft.com/office/drawing/2014/main" xmlns="" id="{818DBF14-CD6E-2F69-D813-E44B151860AA}"/>
              </a:ext>
            </a:extLst>
          </p:cNvPr>
          <p:cNvSpPr txBox="1">
            <a:spLocks/>
          </p:cNvSpPr>
          <p:nvPr/>
        </p:nvSpPr>
        <p:spPr>
          <a:xfrm>
            <a:off x="8534400" y="6400800"/>
            <a:ext cx="533400" cy="3755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35</a:t>
            </a:r>
          </a:p>
        </p:txBody>
      </p:sp>
    </p:spTree>
    <p:extLst>
      <p:ext uri="{BB962C8B-B14F-4D97-AF65-F5344CB8AC3E}">
        <p14:creationId xmlns:p14="http://schemas.microsoft.com/office/powerpoint/2010/main" xmlns="" val="413974274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3600" y="0"/>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3600" y="25203"/>
            <a:ext cx="9136800" cy="769441"/>
          </a:xfrm>
          <a:prstGeom prst="rect">
            <a:avLst/>
          </a:prstGeom>
          <a:noFill/>
        </p:spPr>
        <p:txBody>
          <a:bodyPr wrap="square" rtlCol="0">
            <a:spAutoFit/>
          </a:bodyPr>
          <a:lstStyle/>
          <a:p>
            <a:pPr algn="r"/>
            <a:r>
              <a:rPr lang="en-US" sz="2200" b="1" cap="small" dirty="0">
                <a:solidFill>
                  <a:schemeClr val="bg1"/>
                </a:solidFill>
                <a:latin typeface="Arial" panose="020B0604020202020204" pitchFamily="34" charset="0"/>
                <a:cs typeface="Arial" panose="020B0604020202020204" pitchFamily="34" charset="0"/>
              </a:rPr>
              <a:t>Overall Performance by Programme 3 – </a:t>
            </a:r>
          </a:p>
          <a:p>
            <a:pPr algn="r"/>
            <a:r>
              <a:rPr lang="en-US" sz="2200" b="1" cap="small" dirty="0">
                <a:solidFill>
                  <a:schemeClr val="bg1"/>
                </a:solidFill>
                <a:latin typeface="Arial" panose="020B0604020202020204" pitchFamily="34" charset="0"/>
                <a:cs typeface="Arial" panose="020B0604020202020204" pitchFamily="34" charset="0"/>
              </a:rPr>
              <a:t>Development Finance </a:t>
            </a:r>
            <a:endParaRPr lang="en-US" sz="2200" b="1" dirty="0">
              <a:solidFill>
                <a:schemeClr val="bg1"/>
              </a:solidFill>
              <a:latin typeface="Arial" panose="020B0604020202020204" pitchFamily="34" charset="0"/>
            </a:endParaRPr>
          </a:p>
        </p:txBody>
      </p:sp>
      <p:graphicFrame>
        <p:nvGraphicFramePr>
          <p:cNvPr id="6" name="Table 5">
            <a:extLst>
              <a:ext uri="{FF2B5EF4-FFF2-40B4-BE49-F238E27FC236}">
                <a16:creationId xmlns:a16="http://schemas.microsoft.com/office/drawing/2014/main" xmlns="" id="{841D4DDF-9076-4956-BFF6-25AFD4571068}"/>
              </a:ext>
            </a:extLst>
          </p:cNvPr>
          <p:cNvGraphicFramePr>
            <a:graphicFrameLocks noGrp="1"/>
          </p:cNvGraphicFramePr>
          <p:nvPr>
            <p:extLst>
              <p:ext uri="{D42A27DB-BD31-4B8C-83A1-F6EECF244321}">
                <p14:modId xmlns:p14="http://schemas.microsoft.com/office/powerpoint/2010/main" xmlns="" val="2519262826"/>
              </p:ext>
            </p:extLst>
          </p:nvPr>
        </p:nvGraphicFramePr>
        <p:xfrm>
          <a:off x="-3602" y="897732"/>
          <a:ext cx="9144002" cy="5181600"/>
        </p:xfrm>
        <a:graphic>
          <a:graphicData uri="http://schemas.openxmlformats.org/drawingml/2006/table">
            <a:tbl>
              <a:tblPr firstRow="1" firstCol="1" bandRow="1"/>
              <a:tblGrid>
                <a:gridCol w="319837">
                  <a:extLst>
                    <a:ext uri="{9D8B030D-6E8A-4147-A177-3AD203B41FA5}">
                      <a16:colId xmlns:a16="http://schemas.microsoft.com/office/drawing/2014/main" xmlns="" val="20000"/>
                    </a:ext>
                  </a:extLst>
                </a:gridCol>
                <a:gridCol w="997334">
                  <a:extLst>
                    <a:ext uri="{9D8B030D-6E8A-4147-A177-3AD203B41FA5}">
                      <a16:colId xmlns:a16="http://schemas.microsoft.com/office/drawing/2014/main" xmlns="" val="20001"/>
                    </a:ext>
                  </a:extLst>
                </a:gridCol>
                <a:gridCol w="1153500">
                  <a:extLst>
                    <a:ext uri="{9D8B030D-6E8A-4147-A177-3AD203B41FA5}">
                      <a16:colId xmlns:a16="http://schemas.microsoft.com/office/drawing/2014/main" xmlns="" val="20002"/>
                    </a:ext>
                  </a:extLst>
                </a:gridCol>
                <a:gridCol w="1197554">
                  <a:extLst>
                    <a:ext uri="{9D8B030D-6E8A-4147-A177-3AD203B41FA5}">
                      <a16:colId xmlns:a16="http://schemas.microsoft.com/office/drawing/2014/main" xmlns="" val="20003"/>
                    </a:ext>
                  </a:extLst>
                </a:gridCol>
                <a:gridCol w="1465087">
                  <a:extLst>
                    <a:ext uri="{9D8B030D-6E8A-4147-A177-3AD203B41FA5}">
                      <a16:colId xmlns:a16="http://schemas.microsoft.com/office/drawing/2014/main" xmlns="" val="20004"/>
                    </a:ext>
                  </a:extLst>
                </a:gridCol>
                <a:gridCol w="1670259">
                  <a:extLst>
                    <a:ext uri="{9D8B030D-6E8A-4147-A177-3AD203B41FA5}">
                      <a16:colId xmlns:a16="http://schemas.microsoft.com/office/drawing/2014/main" xmlns="" val="20005"/>
                    </a:ext>
                  </a:extLst>
                </a:gridCol>
                <a:gridCol w="1342917">
                  <a:extLst>
                    <a:ext uri="{9D8B030D-6E8A-4147-A177-3AD203B41FA5}">
                      <a16:colId xmlns:a16="http://schemas.microsoft.com/office/drawing/2014/main" xmlns="" val="20006"/>
                    </a:ext>
                  </a:extLst>
                </a:gridCol>
                <a:gridCol w="997514">
                  <a:extLst>
                    <a:ext uri="{9D8B030D-6E8A-4147-A177-3AD203B41FA5}">
                      <a16:colId xmlns:a16="http://schemas.microsoft.com/office/drawing/2014/main" xmlns="" val="20007"/>
                    </a:ext>
                  </a:extLst>
                </a:gridCol>
              </a:tblGrid>
              <a:tr h="169068">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 Indicator </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 Q4  milestone</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actual output</a:t>
                      </a:r>
                      <a:endParaRPr lang="en-ZA"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Reason For Deviation</a:t>
                      </a:r>
                      <a:endParaRPr lang="en-ZA"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xmlns="" val="10000"/>
                  </a:ext>
                </a:extLst>
              </a:tr>
              <a:tr h="1779919">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GB" sz="1000" b="0" i="0" u="none" strike="noStrike" baseline="0" dirty="0">
                          <a:solidFill>
                            <a:schemeClr val="tx1"/>
                          </a:solidFill>
                          <a:latin typeface="Arial" panose="020B0604020202020204" pitchFamily="34" charset="0"/>
                          <a:cs typeface="Arial" panose="020B0604020202020204" pitchFamily="34" charset="0"/>
                        </a:rPr>
                        <a:t>1.</a:t>
                      </a: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Consolidated</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Progress report on the finalisation of</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SMMEs and</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Co-operatives</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Funding Policy</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approved.</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Consolidated progress report on the finalisation</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of SMMEs and Co-operatives</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Funding Policy</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approved by EXCO.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Consolidated progress report on the finalisation</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of SMMEs and Co-operatives</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Funding Policy approved by EXCO.</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Progress report on the finalization of SMMEs and Co-operatives Funding Policy approved by EXCO.</a:t>
                      </a:r>
                    </a:p>
                    <a:p>
                      <a:pPr marL="0" algn="l" defTabSz="457200" rtl="0" eaLnBrk="1" latinLnBrk="0" hangingPunct="1">
                        <a:lnSpc>
                          <a:spcPct val="100000"/>
                        </a:lnSpc>
                        <a:spcAft>
                          <a:spcPts val="0"/>
                        </a:spcAft>
                      </a:pP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457200" rtl="0" eaLnBrk="1" latinLnBrk="0" hangingPunct="1">
                        <a:lnSpc>
                          <a:spcPct val="100000"/>
                        </a:lnSpc>
                        <a:spcAft>
                          <a:spcPts val="0"/>
                        </a:spcAf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Consolidated progress report on the finalisation of SMMEs and Co-operatives Funding Policy</a:t>
                      </a:r>
                    </a:p>
                    <a:p>
                      <a:pPr marL="0" algn="l" defTabSz="457200" rtl="0" eaLnBrk="1" latinLnBrk="0" hangingPunct="1">
                        <a:lnSpc>
                          <a:spcPct val="100000"/>
                        </a:lnSpc>
                        <a:spcAft>
                          <a:spcPts val="0"/>
                        </a:spcAf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approved by EXCO.</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Target achieved:</a:t>
                      </a:r>
                    </a:p>
                    <a:p>
                      <a:pPr marL="0" algn="l" defTabSz="457200" rtl="0" eaLnBrk="1" latinLnBrk="0" hangingPunct="1">
                        <a:lnSpc>
                          <a:spcPct val="100000"/>
                        </a:lnSpc>
                        <a:spcAft>
                          <a:spcPts val="0"/>
                        </a:spcAft>
                      </a:pPr>
                      <a:endParaRPr lang="en-GB" sz="1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457200" rtl="0" eaLnBrk="1" latinLnBrk="0" hangingPunct="1">
                        <a:lnSpc>
                          <a:spcPct val="100000"/>
                        </a:lnSpc>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Progress report on the finalisation of SMMEs and Co-operatives Funding Policy were approved by EXCO on 27 March 2023.</a:t>
                      </a:r>
                    </a:p>
                    <a:p>
                      <a:pPr marL="0" algn="l" defTabSz="457200" rtl="0" eaLnBrk="1" latinLnBrk="0" hangingPunct="1">
                        <a:lnSpc>
                          <a:spcPct val="100000"/>
                        </a:lnSpc>
                        <a:spcAft>
                          <a:spcPts val="0"/>
                        </a:spcAft>
                      </a:pP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Consolidated progress report on the finalisation of SMMEs and Co-operatives Funding Policy approved by EXCO on 27 March 2023.</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1144234">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ZA" sz="1000" b="0" i="0" u="none" strike="noStrike" baseline="0" dirty="0">
                          <a:solidFill>
                            <a:schemeClr val="tx1"/>
                          </a:solidFill>
                          <a:latin typeface="Arial" panose="020B0604020202020204" pitchFamily="34" charset="0"/>
                          <a:cs typeface="Arial" panose="020B0604020202020204" pitchFamily="34" charset="0"/>
                        </a:rPr>
                        <a:t>2.</a:t>
                      </a: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Co-operatives</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financially</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and/or non-financially.</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Co-operatives supported financially and/or non-financially.</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200 Co-operatives</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 financially and/or non-financially.</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ZA" sz="1000" b="0" i="0" u="none" strike="noStrike" baseline="0" dirty="0">
                          <a:latin typeface="Arial" panose="020B0604020202020204" pitchFamily="34" charset="0"/>
                          <a:cs typeface="Arial" panose="020B0604020202020204" pitchFamily="34" charset="0"/>
                        </a:rPr>
                        <a:t>50 Co-operatives supported</a:t>
                      </a:r>
                    </a:p>
                    <a:p>
                      <a:pPr algn="l"/>
                      <a:r>
                        <a:rPr lang="en-ZA" sz="1000" b="0" i="0" u="none" strike="noStrike" baseline="0" dirty="0">
                          <a:latin typeface="Arial" panose="020B0604020202020204" pitchFamily="34" charset="0"/>
                          <a:cs typeface="Arial" panose="020B0604020202020204" pitchFamily="34" charset="0"/>
                        </a:rPr>
                        <a:t>financially and/or non-financially.</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Target 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81 Co-operatives were supported financially and/or non-financially.</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algn="l" defTabSz="457200" rtl="0" eaLnBrk="1" latinLnBrk="0" hangingPunct="1">
                        <a:lnSpc>
                          <a:spcPct val="100000"/>
                        </a:lnSpc>
                        <a:spcAft>
                          <a:spcPts val="0"/>
                        </a:spcAft>
                      </a:pP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was interest from more co-operatives than anticipated because the department reached out to more partners and stakeholders in KZN and 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951102">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GB" sz="1000" b="0" i="0" u="none" strike="noStrike" baseline="0" dirty="0">
                          <a:solidFill>
                            <a:schemeClr val="tx1"/>
                          </a:solidFill>
                          <a:latin typeface="Arial" panose="020B0604020202020204" pitchFamily="34" charset="0"/>
                          <a:cs typeface="Arial" panose="020B0604020202020204" pitchFamily="34" charset="0"/>
                        </a:rPr>
                        <a:t>3.</a:t>
                      </a: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Township and Rural Enterprises</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financially</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and/ or non-financially.</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Township and</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Rural enterprises</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financially and/or non-financially.</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20 000 Township and Rural enterprises</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financially and/or non-financially.</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i="0" u="none" strike="noStrike" baseline="0" dirty="0">
                          <a:latin typeface="Arial" panose="020B0604020202020204" pitchFamily="34" charset="0"/>
                          <a:cs typeface="Arial" panose="020B0604020202020204" pitchFamily="34" charset="0"/>
                        </a:rPr>
                        <a:t>5 000 Township and Rural </a:t>
                      </a:r>
                      <a:r>
                        <a:rPr lang="en-ZA" sz="1000" b="0" i="0" u="none" strike="noStrike" baseline="0" dirty="0">
                          <a:latin typeface="Arial" panose="020B0604020202020204" pitchFamily="34" charset="0"/>
                          <a:cs typeface="Arial" panose="020B0604020202020204" pitchFamily="34" charset="0"/>
                        </a:rPr>
                        <a:t>enterprises supported financially</a:t>
                      </a:r>
                    </a:p>
                    <a:p>
                      <a:pPr algn="l"/>
                      <a:r>
                        <a:rPr lang="en-ZA" sz="1000" b="0" i="0" u="none" strike="noStrike" baseline="0" dirty="0">
                          <a:latin typeface="Arial" panose="020B0604020202020204" pitchFamily="34" charset="0"/>
                          <a:cs typeface="Arial" panose="020B0604020202020204" pitchFamily="34" charset="0"/>
                        </a:rPr>
                        <a:t>and/or non-financially.</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algn="l" defTabSz="457200" rtl="0" eaLnBrk="1" latinLnBrk="0" hangingPunct="1">
                        <a:lnSpc>
                          <a:spcPct val="100000"/>
                        </a:lnSpc>
                        <a:spcAft>
                          <a:spcPts val="0"/>
                        </a:spcAft>
                      </a:pPr>
                      <a:r>
                        <a:rPr lang="en-GB" sz="1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Target Achieved:</a:t>
                      </a:r>
                    </a:p>
                    <a:p>
                      <a:pPr marL="0" algn="l" defTabSz="457200" rtl="0" eaLnBrk="1" latinLnBrk="0" hangingPunct="1">
                        <a:lnSpc>
                          <a:spcPct val="100000"/>
                        </a:lnSpc>
                        <a:spcAft>
                          <a:spcPts val="0"/>
                        </a:spcAft>
                      </a:pP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5 476 Township and Rural </a:t>
                      </a:r>
                      <a:r>
                        <a:rPr kumimoji="0" lang="en-ZA"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enterprises supported financially and/or non-financially.</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algn="l" defTabSz="457200" rtl="0" eaLnBrk="1" latinLnBrk="0" hangingPunct="1">
                        <a:lnSpc>
                          <a:spcPct val="100000"/>
                        </a:lnSpc>
                        <a:spcAft>
                          <a:spcPts val="0"/>
                        </a:spcAft>
                      </a:pP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review and simplification of TREP application procedure resulted in  increased uptake; </a:t>
                      </a:r>
                      <a:r>
                        <a:rPr kumimoji="0" lang="en-US" sz="10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sefa</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has moved from manual application process to automated application process. </a:t>
                      </a: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69308771"/>
                  </a:ext>
                </a:extLst>
              </a:tr>
            </a:tbl>
          </a:graphicData>
        </a:graphic>
      </p:graphicFrame>
      <p:sp>
        <p:nvSpPr>
          <p:cNvPr id="3" name="Slide Number Placeholder 1">
            <a:extLst>
              <a:ext uri="{FF2B5EF4-FFF2-40B4-BE49-F238E27FC236}">
                <a16:creationId xmlns:a16="http://schemas.microsoft.com/office/drawing/2014/main" xmlns="" id="{F8FAF029-803E-3D8A-E186-671874C2688A}"/>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36</a:t>
            </a:r>
          </a:p>
        </p:txBody>
      </p:sp>
    </p:spTree>
    <p:extLst>
      <p:ext uri="{BB962C8B-B14F-4D97-AF65-F5344CB8AC3E}">
        <p14:creationId xmlns:p14="http://schemas.microsoft.com/office/powerpoint/2010/main" xmlns="" val="211601697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3600" y="0"/>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3600" y="25203"/>
            <a:ext cx="9136800" cy="769441"/>
          </a:xfrm>
          <a:prstGeom prst="rect">
            <a:avLst/>
          </a:prstGeom>
          <a:noFill/>
        </p:spPr>
        <p:txBody>
          <a:bodyPr wrap="square" rtlCol="0">
            <a:spAutoFit/>
          </a:bodyPr>
          <a:lstStyle/>
          <a:p>
            <a:pPr algn="r"/>
            <a:r>
              <a:rPr lang="en-US" sz="2200" cap="small" dirty="0">
                <a:solidFill>
                  <a:schemeClr val="bg1"/>
                </a:solidFill>
                <a:latin typeface="Arial" panose="020B0604020202020204" pitchFamily="34" charset="0"/>
                <a:cs typeface="Arial" panose="020B0604020202020204" pitchFamily="34" charset="0"/>
              </a:rPr>
              <a:t>Overall Performance by </a:t>
            </a:r>
            <a:r>
              <a:rPr lang="en-US" sz="2200" cap="small" dirty="0" err="1">
                <a:solidFill>
                  <a:schemeClr val="bg1"/>
                </a:solidFill>
                <a:latin typeface="Arial" panose="020B0604020202020204" pitchFamily="34" charset="0"/>
                <a:cs typeface="Arial" panose="020B0604020202020204" pitchFamily="34" charset="0"/>
              </a:rPr>
              <a:t>Programme</a:t>
            </a:r>
            <a:r>
              <a:rPr lang="en-US" sz="2200" cap="small" dirty="0">
                <a:solidFill>
                  <a:schemeClr val="bg1"/>
                </a:solidFill>
                <a:latin typeface="Arial" panose="020B0604020202020204" pitchFamily="34" charset="0"/>
                <a:cs typeface="Arial" panose="020B0604020202020204" pitchFamily="34" charset="0"/>
              </a:rPr>
              <a:t> 3 – </a:t>
            </a:r>
          </a:p>
          <a:p>
            <a:pPr algn="r"/>
            <a:r>
              <a:rPr lang="en-US" sz="2200" cap="small" dirty="0">
                <a:solidFill>
                  <a:schemeClr val="bg1"/>
                </a:solidFill>
                <a:latin typeface="Arial" panose="020B0604020202020204" pitchFamily="34" charset="0"/>
                <a:cs typeface="Arial" panose="020B0604020202020204" pitchFamily="34" charset="0"/>
              </a:rPr>
              <a:t>Development Finance </a:t>
            </a:r>
            <a:endParaRPr lang="en-US" sz="2200" b="1" dirty="0">
              <a:solidFill>
                <a:schemeClr val="bg1"/>
              </a:solidFill>
              <a:latin typeface="Arial" panose="020B0604020202020204" pitchFamily="34" charset="0"/>
            </a:endParaRPr>
          </a:p>
        </p:txBody>
      </p:sp>
      <p:graphicFrame>
        <p:nvGraphicFramePr>
          <p:cNvPr id="9" name="Table 8">
            <a:extLst>
              <a:ext uri="{FF2B5EF4-FFF2-40B4-BE49-F238E27FC236}">
                <a16:creationId xmlns:a16="http://schemas.microsoft.com/office/drawing/2014/main" xmlns="" id="{5641F175-B4FB-4BD6-AC46-F7F64665446E}"/>
              </a:ext>
            </a:extLst>
          </p:cNvPr>
          <p:cNvGraphicFramePr>
            <a:graphicFrameLocks noGrp="1"/>
          </p:cNvGraphicFramePr>
          <p:nvPr>
            <p:extLst>
              <p:ext uri="{D42A27DB-BD31-4B8C-83A1-F6EECF244321}">
                <p14:modId xmlns:p14="http://schemas.microsoft.com/office/powerpoint/2010/main" xmlns="" val="1558134447"/>
              </p:ext>
            </p:extLst>
          </p:nvPr>
        </p:nvGraphicFramePr>
        <p:xfrm>
          <a:off x="65314" y="917237"/>
          <a:ext cx="9048749" cy="5288417"/>
        </p:xfrm>
        <a:graphic>
          <a:graphicData uri="http://schemas.openxmlformats.org/drawingml/2006/table">
            <a:tbl>
              <a:tblPr firstRow="1" firstCol="1" bandRow="1"/>
              <a:tblGrid>
                <a:gridCol w="357187">
                  <a:extLst>
                    <a:ext uri="{9D8B030D-6E8A-4147-A177-3AD203B41FA5}">
                      <a16:colId xmlns:a16="http://schemas.microsoft.com/office/drawing/2014/main" xmlns="" val="20000"/>
                    </a:ext>
                  </a:extLst>
                </a:gridCol>
                <a:gridCol w="939662">
                  <a:extLst>
                    <a:ext uri="{9D8B030D-6E8A-4147-A177-3AD203B41FA5}">
                      <a16:colId xmlns:a16="http://schemas.microsoft.com/office/drawing/2014/main" xmlns="" val="20001"/>
                    </a:ext>
                  </a:extLst>
                </a:gridCol>
                <a:gridCol w="1148085">
                  <a:extLst>
                    <a:ext uri="{9D8B030D-6E8A-4147-A177-3AD203B41FA5}">
                      <a16:colId xmlns:a16="http://schemas.microsoft.com/office/drawing/2014/main" xmlns="" val="20002"/>
                    </a:ext>
                  </a:extLst>
                </a:gridCol>
                <a:gridCol w="1076329">
                  <a:extLst>
                    <a:ext uri="{9D8B030D-6E8A-4147-A177-3AD203B41FA5}">
                      <a16:colId xmlns:a16="http://schemas.microsoft.com/office/drawing/2014/main" xmlns="" val="20003"/>
                    </a:ext>
                  </a:extLst>
                </a:gridCol>
                <a:gridCol w="1290223">
                  <a:extLst>
                    <a:ext uri="{9D8B030D-6E8A-4147-A177-3AD203B41FA5}">
                      <a16:colId xmlns:a16="http://schemas.microsoft.com/office/drawing/2014/main" xmlns="" val="20004"/>
                    </a:ext>
                  </a:extLst>
                </a:gridCol>
                <a:gridCol w="1447800">
                  <a:extLst>
                    <a:ext uri="{9D8B030D-6E8A-4147-A177-3AD203B41FA5}">
                      <a16:colId xmlns:a16="http://schemas.microsoft.com/office/drawing/2014/main" xmlns="" val="20005"/>
                    </a:ext>
                  </a:extLst>
                </a:gridCol>
                <a:gridCol w="1646464">
                  <a:extLst>
                    <a:ext uri="{9D8B030D-6E8A-4147-A177-3AD203B41FA5}">
                      <a16:colId xmlns:a16="http://schemas.microsoft.com/office/drawing/2014/main" xmlns="" val="20006"/>
                    </a:ext>
                  </a:extLst>
                </a:gridCol>
                <a:gridCol w="1142999">
                  <a:extLst>
                    <a:ext uri="{9D8B030D-6E8A-4147-A177-3AD203B41FA5}">
                      <a16:colId xmlns:a16="http://schemas.microsoft.com/office/drawing/2014/main" xmlns="" val="20007"/>
                    </a:ext>
                  </a:extLst>
                </a:gridCol>
              </a:tblGrid>
              <a:tr h="378163">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 Indicator </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 Q4  milestone</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actual output</a:t>
                      </a:r>
                      <a:endParaRPr lang="en-ZA"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Reason For Deviation</a:t>
                      </a:r>
                      <a:endParaRPr lang="en-ZA"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xmlns="" val="10000"/>
                  </a:ext>
                </a:extLst>
              </a:tr>
              <a:tr h="1100254">
                <a:tc>
                  <a:txBody>
                    <a:bodyPr/>
                    <a:lstStyle/>
                    <a:p>
                      <a:pPr algn="l"/>
                      <a:r>
                        <a:rPr lang="en-US" sz="1000" b="0" i="0" u="none" strike="noStrike" baseline="0" dirty="0">
                          <a:solidFill>
                            <a:schemeClr val="tx1"/>
                          </a:solidFill>
                          <a:latin typeface="Arial" panose="020B0604020202020204" pitchFamily="34" charset="0"/>
                          <a:cs typeface="Arial" panose="020B0604020202020204" pitchFamily="34" charset="0"/>
                        </a:rPr>
                        <a:t>4.</a:t>
                      </a:r>
                      <a:endParaRPr lang="en-GB" sz="1000" b="0" i="0" u="none" strike="noStrike" baseline="0" dirty="0">
                        <a:solidFill>
                          <a:schemeClr val="tx1"/>
                        </a:solidFill>
                        <a:latin typeface="Arial" panose="020B060402020202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SMMEs and Co-operatives</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In the craft sector supported</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through the Craft Customised</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Sector</a:t>
                      </a:r>
                    </a:p>
                    <a:p>
                      <a:pPr>
                        <a:lnSpc>
                          <a:spcPct val="100000"/>
                        </a:lnSpc>
                        <a:spcAft>
                          <a:spcPts val="0"/>
                        </a:spcAft>
                      </a:pPr>
                      <a:r>
                        <a:rPr lang="en-US" sz="1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Programme</a:t>
                      </a: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Crafters supported</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through the Craft</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Customised Sector Programme.</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900 Crafters supported</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through the Craft</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Customised Sector Programme.</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ZA" sz="1000" b="0" i="0" u="none" strike="noStrike" baseline="0" dirty="0">
                          <a:latin typeface="Arial" panose="020B0604020202020204" pitchFamily="34" charset="0"/>
                          <a:cs typeface="Arial" panose="020B0604020202020204" pitchFamily="34" charset="0"/>
                        </a:rPr>
                        <a:t>450 Crafters supported through</a:t>
                      </a:r>
                    </a:p>
                    <a:p>
                      <a:pPr algn="l"/>
                      <a:r>
                        <a:rPr lang="en-ZA" sz="1000" b="0" i="0" u="none" strike="noStrike" baseline="0" dirty="0">
                          <a:latin typeface="Arial" panose="020B0604020202020204" pitchFamily="34" charset="0"/>
                          <a:cs typeface="Arial" panose="020B0604020202020204" pitchFamily="34" charset="0"/>
                        </a:rPr>
                        <a:t>the Craft Customised Sector</a:t>
                      </a:r>
                    </a:p>
                    <a:p>
                      <a:pPr algn="l"/>
                      <a:r>
                        <a:rPr lang="en-ZA" sz="1000" b="0" i="0" u="none" strike="noStrike" baseline="0" dirty="0">
                          <a:latin typeface="Arial" panose="020B0604020202020204" pitchFamily="34" charset="0"/>
                          <a:cs typeface="Arial" panose="020B0604020202020204" pitchFamily="34" charset="0"/>
                        </a:rPr>
                        <a:t>Programme.</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600"/>
                        </a:spcAft>
                      </a:pPr>
                      <a:r>
                        <a:rPr lang="en-ZA" sz="1000" b="1" dirty="0">
                          <a:effectLst/>
                          <a:latin typeface="Arial" panose="020B0604020202020204" pitchFamily="34" charset="0"/>
                          <a:ea typeface="Calibri" panose="020F0502020204030204" pitchFamily="34" charset="0"/>
                          <a:cs typeface="Arial" panose="020B0604020202020204" pitchFamily="34" charset="0"/>
                        </a:rPr>
                        <a:t>Target not achieved: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cs typeface="+mn-cs"/>
                        </a:rPr>
                        <a:t>448 Crafters supported through the Craft Customised Sector Programme.</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algn="just">
                        <a:lnSpc>
                          <a:spcPct val="150000"/>
                        </a:lnSpc>
                        <a:spcAft>
                          <a:spcPts val="600"/>
                        </a:spcAft>
                      </a:pPr>
                      <a:endParaRPr lang="en-ZA" sz="1000" b="0" dirty="0">
                        <a:effectLst/>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dirty="0">
                          <a:ln>
                            <a:noFill/>
                          </a:ln>
                          <a:solidFill>
                            <a:prstClr val="black"/>
                          </a:solidFill>
                          <a:effectLst/>
                          <a:uLnTx/>
                          <a:uFillTx/>
                          <a:latin typeface="Arial" panose="020B0604020202020204" pitchFamily="34" charset="0"/>
                          <a:ea typeface="+mn-ea"/>
                          <a:cs typeface="+mn-cs"/>
                        </a:rPr>
                        <a:t>There was low uptake on the</a:t>
                      </a:r>
                      <a:r>
                        <a:rPr kumimoji="0" lang="en-ZA" sz="1000" b="0" i="0" u="none" strike="noStrike" kern="1200" cap="none" spc="0" normalizeH="0" baseline="0" noProof="0" dirty="0">
                          <a:ln>
                            <a:noFill/>
                          </a:ln>
                          <a:solidFill>
                            <a:prstClr val="black"/>
                          </a:solidFill>
                          <a:effectLst/>
                          <a:uLnTx/>
                          <a:uFillTx/>
                          <a:latin typeface="Arial" panose="020B0604020202020204" pitchFamily="34" charset="0"/>
                          <a:cs typeface="+mn-cs"/>
                        </a:rPr>
                        <a:t>Craft Customised Sector Programme.</a:t>
                      </a:r>
                      <a:r>
                        <a:rPr kumimoji="0" lang="en-ZA" sz="1000" b="0" i="0" u="none" strike="noStrike" kern="1200" cap="none" spc="0" normalizeH="0" baseline="0" dirty="0">
                          <a:ln>
                            <a:noFill/>
                          </a:ln>
                          <a:solidFill>
                            <a:prstClr val="black"/>
                          </a:solidFill>
                          <a:effectLst/>
                          <a:uLnTx/>
                          <a:uFillTx/>
                          <a:latin typeface="Arial" panose="020B0604020202020204" pitchFamily="34" charset="0"/>
                          <a:ea typeface="+mn-ea"/>
                          <a:cs typeface="+mn-cs"/>
                        </a:rPr>
                        <a:t> </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Times" panose="02020603050405020304" pitchFamily="18" charset="0"/>
                          <a:cs typeface="Times New Roman" panose="02020603050405020304" pitchFamily="18" charset="0"/>
                        </a:rPr>
                        <a:t>Intensified awareness programmes will be rolled-out during 2023/24 financial year in order to increase the uptake.  </a:t>
                      </a:r>
                      <a:endParaRPr kumimoji="0" lang="en-US" sz="1600" b="0" i="0" u="none" strike="noStrike" kern="1200" cap="none" spc="0" normalizeH="0" baseline="0" noProof="0" dirty="0">
                        <a:ln>
                          <a:noFill/>
                        </a:ln>
                        <a:solidFill>
                          <a:prstClr val="black"/>
                        </a:solidFill>
                        <a:effectLst/>
                        <a:uLnTx/>
                        <a:uFillTx/>
                        <a:latin typeface="Times" panose="02020603050405020304" pitchFamily="18" charset="0"/>
                        <a:ea typeface="Times" panose="02020603050405020304" pitchFamily="18" charset="0"/>
                        <a:cs typeface="Times New Roman" panose="02020603050405020304" pitchFamily="18"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64032813"/>
                  </a:ext>
                </a:extLst>
              </a:tr>
              <a:tr h="1100254">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GB" sz="1000" b="0" i="0" u="none" strike="noStrike" baseline="0" dirty="0">
                          <a:solidFill>
                            <a:schemeClr val="tx1"/>
                          </a:solidFill>
                          <a:latin typeface="Arial" panose="020B0604020202020204" pitchFamily="34" charset="0"/>
                          <a:cs typeface="Arial" panose="020B0604020202020204" pitchFamily="34" charset="0"/>
                        </a:rPr>
                        <a:t>5.</a:t>
                      </a: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Start-up</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youth</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businesses</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financially</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and/or non-financially.</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start-up youth</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businesses supported</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financially and/or non-financially.</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10 000 start-up youth</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businesses supported</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financially and/or non-financially.</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2 500 start-up youth businesses</a:t>
                      </a:r>
                    </a:p>
                    <a:p>
                      <a:pPr marL="0" algn="l" defTabSz="457200" rtl="0" eaLnBrk="1" latinLnBrk="0" hangingPunct="1">
                        <a:lnSpc>
                          <a:spcPct val="100000"/>
                        </a:lnSpc>
                        <a:spcAft>
                          <a:spcPts val="0"/>
                        </a:spcAf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 financially and/or non-financially.</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Target Achieved: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4 420 start-up youth businesses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supported financially and/or non-financially.</a:t>
                      </a: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Due to the demand for business support services from youth businesses and SBD Portfolio reaching out to provide support to more youth businesses.</a:t>
                      </a: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62156093"/>
                  </a:ext>
                </a:extLst>
              </a:tr>
              <a:tr h="1400594">
                <a:tc>
                  <a:txBody>
                    <a:bodyPr/>
                    <a:lstStyle/>
                    <a:p>
                      <a:pPr algn="l"/>
                      <a:r>
                        <a:rPr lang="en-US" sz="1000" b="0" i="0" u="none" strike="noStrike" baseline="0" dirty="0">
                          <a:solidFill>
                            <a:schemeClr val="tx1"/>
                          </a:solidFill>
                          <a:latin typeface="Arial" panose="020B0604020202020204" pitchFamily="34" charset="0"/>
                          <a:cs typeface="Arial" panose="020B0604020202020204" pitchFamily="34" charset="0"/>
                        </a:rPr>
                        <a:t>6.</a:t>
                      </a:r>
                      <a:endParaRPr lang="en-GB" sz="1000" b="0" i="0" u="none" strike="noStrike" baseline="0" dirty="0">
                        <a:solidFill>
                          <a:schemeClr val="tx1"/>
                        </a:solidFill>
                        <a:latin typeface="Arial" panose="020B060402020202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Consolidated</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Report on supported</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Competitive</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SMMEs and</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Co-operatives</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produced.</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Consolidated report on the number of</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competitive SMMEs and</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Co-operatives supported</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approved by EXCO.</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Consolidated report on</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25 000 competitive</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SMMEs and Co-operatives</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 approved by</a:t>
                      </a:r>
                    </a:p>
                    <a:p>
                      <a:pPr>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EXCO.</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Report on the 8 000 competitive SMMEs and Co-operatives</a:t>
                      </a:r>
                    </a:p>
                    <a:p>
                      <a:pPr marL="0" algn="l" defTabSz="457200" rtl="0" eaLnBrk="1" latinLnBrk="0" hangingPunct="1">
                        <a:lnSpc>
                          <a:spcPct val="100000"/>
                        </a:lnSpc>
                        <a:spcAft>
                          <a:spcPts val="0"/>
                        </a:spcAf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 approved by EXCO.</a:t>
                      </a:r>
                    </a:p>
                    <a:p>
                      <a:pPr marL="0" algn="l" defTabSz="457200" rtl="0" eaLnBrk="1" latinLnBrk="0" hangingPunct="1">
                        <a:lnSpc>
                          <a:spcPct val="100000"/>
                        </a:lnSpc>
                        <a:spcAft>
                          <a:spcPts val="0"/>
                        </a:spcAft>
                      </a:pP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457200" rtl="0" eaLnBrk="1" latinLnBrk="0" hangingPunct="1">
                        <a:lnSpc>
                          <a:spcPct val="100000"/>
                        </a:lnSpc>
                        <a:spcAft>
                          <a:spcPts val="0"/>
                        </a:spcAf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Consolidated report on the 25 000 competitive SMMEs and Co-operatives supported</a:t>
                      </a:r>
                    </a:p>
                    <a:p>
                      <a:pPr marL="0" algn="l" defTabSz="457200" rtl="0" eaLnBrk="1" latinLnBrk="0" hangingPunct="1">
                        <a:lnSpc>
                          <a:spcPct val="100000"/>
                        </a:lnSpc>
                        <a:spcAft>
                          <a:spcPts val="0"/>
                        </a:spcAf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approved by EXCO.</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000" b="1" dirty="0">
                          <a:effectLst/>
                          <a:latin typeface="Arial" panose="020B0604020202020204" pitchFamily="34" charset="0"/>
                          <a:ea typeface="Calibri" panose="020F0502020204030204" pitchFamily="34" charset="0"/>
                          <a:cs typeface="Arial" panose="020B0604020202020204" pitchFamily="34" charset="0"/>
                        </a:rPr>
                        <a:t>Target Achieved:</a:t>
                      </a:r>
                    </a:p>
                    <a:p>
                      <a:endParaRPr lang="en-ZA" sz="1000" dirty="0">
                        <a:effectLst/>
                        <a:latin typeface="Arial" panose="020B0604020202020204" pitchFamily="34" charset="0"/>
                        <a:ea typeface="Calibri" panose="020F0502020204030204" pitchFamily="34" charset="0"/>
                        <a:cs typeface="Arial" panose="020B0604020202020204" pitchFamily="34" charset="0"/>
                      </a:endParaRPr>
                    </a:p>
                    <a:p>
                      <a:r>
                        <a:rPr lang="en-ZA" sz="1000" kern="1200" dirty="0">
                          <a:solidFill>
                            <a:schemeClr val="tx1"/>
                          </a:solidFill>
                          <a:effectLst/>
                          <a:latin typeface="Arial" panose="020B0604020202020204" pitchFamily="34" charset="0"/>
                          <a:ea typeface="Calibri" panose="020F0502020204030204" pitchFamily="34" charset="0"/>
                          <a:cs typeface="+mn-cs"/>
                        </a:rPr>
                        <a:t>Report on the 12 913 Competitive SMMEs </a:t>
                      </a:r>
                      <a:r>
                        <a:rPr lang="en-ZA" sz="1000" dirty="0">
                          <a:effectLst/>
                          <a:latin typeface="Arial" panose="020B0604020202020204" pitchFamily="34" charset="0"/>
                          <a:ea typeface="Calibri" panose="020F0502020204030204" pitchFamily="34" charset="0"/>
                        </a:rPr>
                        <a:t>and Co-operatives supported approved by EXCO. </a:t>
                      </a:r>
                    </a:p>
                    <a:p>
                      <a:endParaRPr lang="en-ZA" sz="1000" dirty="0">
                        <a:effectLst/>
                        <a:latin typeface="Arial" panose="020B0604020202020204" pitchFamily="34" charset="0"/>
                        <a:ea typeface="Calibri" panose="020F0502020204030204" pitchFamily="34" charset="0"/>
                        <a:cs typeface="Arial" panose="020B0604020202020204" pitchFamily="34" charset="0"/>
                      </a:endParaRPr>
                    </a:p>
                    <a:p>
                      <a:r>
                        <a:rPr lang="en-ZA" sz="1000" dirty="0">
                          <a:effectLst/>
                          <a:latin typeface="Arial" panose="020B0604020202020204" pitchFamily="34" charset="0"/>
                          <a:ea typeface="Calibri" panose="020F0502020204030204" pitchFamily="34" charset="0"/>
                        </a:rPr>
                        <a:t>Consolidated report on </a:t>
                      </a:r>
                      <a:r>
                        <a:rPr lang="en-ZA" sz="1000">
                          <a:effectLst/>
                          <a:latin typeface="Arial" panose="020B0604020202020204" pitchFamily="34" charset="0"/>
                          <a:ea typeface="Calibri" panose="020F0502020204030204" pitchFamily="34" charset="0"/>
                        </a:rPr>
                        <a:t>the 42 814 </a:t>
                      </a:r>
                      <a:r>
                        <a:rPr lang="en-ZA" sz="1000" dirty="0">
                          <a:effectLst/>
                          <a:latin typeface="Arial" panose="020B0604020202020204" pitchFamily="34" charset="0"/>
                          <a:ea typeface="Calibri" panose="020F0502020204030204" pitchFamily="34" charset="0"/>
                        </a:rPr>
                        <a:t>Competitive SMMEs and Co-operatives supported. </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l">
                        <a:lnSpc>
                          <a:spcPct val="100000"/>
                        </a:lnSpc>
                        <a:spcBef>
                          <a:spcPts val="0"/>
                        </a:spcBef>
                        <a:spcAft>
                          <a:spcPts val="0"/>
                        </a:spcAft>
                      </a:pPr>
                      <a:r>
                        <a:rPr kumimoji="0" lang="en-ZA" sz="1000" b="0" i="0" u="none" strike="noStrike" kern="1200" cap="none" spc="0" normalizeH="0" baseline="0" dirty="0">
                          <a:ln>
                            <a:noFill/>
                          </a:ln>
                          <a:solidFill>
                            <a:prstClr val="black"/>
                          </a:solidFill>
                          <a:effectLst/>
                          <a:uLnTx/>
                          <a:uFillTx/>
                          <a:latin typeface="Arial" panose="020B0604020202020204" pitchFamily="34" charset="0"/>
                          <a:ea typeface="Calibri" panose="020F0502020204030204" pitchFamily="34" charset="0"/>
                          <a:cs typeface="+mn-cs"/>
                        </a:rPr>
                        <a:t>The variance is attributable mainly to the rise in loans applications approved which include beneficiaries of the Flood Relief Programme, Business Development Support Services rendered and Small Business Development portfolio brand visibility through various communication channels such as events, social media, webinars and radio stations.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092140723"/>
                  </a:ext>
                </a:extLst>
              </a:tr>
            </a:tbl>
          </a:graphicData>
        </a:graphic>
      </p:graphicFrame>
      <p:sp>
        <p:nvSpPr>
          <p:cNvPr id="3" name="Slide Number Placeholder 1">
            <a:extLst>
              <a:ext uri="{FF2B5EF4-FFF2-40B4-BE49-F238E27FC236}">
                <a16:creationId xmlns:a16="http://schemas.microsoft.com/office/drawing/2014/main" xmlns="" id="{11EF2415-00BD-ABF5-97B2-E7E8121765B8}"/>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37</a:t>
            </a:r>
          </a:p>
        </p:txBody>
      </p:sp>
    </p:spTree>
    <p:extLst>
      <p:ext uri="{BB962C8B-B14F-4D97-AF65-F5344CB8AC3E}">
        <p14:creationId xmlns:p14="http://schemas.microsoft.com/office/powerpoint/2010/main" xmlns="" val="43510610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PROGRAMME 4</a:t>
            </a:r>
          </a:p>
        </p:txBody>
      </p:sp>
      <p:sp>
        <p:nvSpPr>
          <p:cNvPr id="3" name="Slide Number Placeholder 1">
            <a:extLst>
              <a:ext uri="{FF2B5EF4-FFF2-40B4-BE49-F238E27FC236}">
                <a16:creationId xmlns:a16="http://schemas.microsoft.com/office/drawing/2014/main" xmlns="" id="{017D1350-AA41-E5EF-D831-694A36B88DEA}"/>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38</a:t>
            </a:r>
          </a:p>
        </p:txBody>
      </p:sp>
    </p:spTree>
    <p:extLst>
      <p:ext uri="{BB962C8B-B14F-4D97-AF65-F5344CB8AC3E}">
        <p14:creationId xmlns:p14="http://schemas.microsoft.com/office/powerpoint/2010/main" xmlns="" val="388095136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3600" y="0"/>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5342" y="0"/>
            <a:ext cx="9144000" cy="1107996"/>
          </a:xfrm>
          <a:prstGeom prst="rect">
            <a:avLst/>
          </a:prstGeom>
          <a:noFill/>
        </p:spPr>
        <p:txBody>
          <a:bodyPr wrap="square" rtlCol="0">
            <a:spAutoFit/>
          </a:bodyPr>
          <a:lstStyle/>
          <a:p>
            <a:pPr algn="r"/>
            <a:r>
              <a:rPr lang="en-US" sz="2200" cap="small" dirty="0">
                <a:solidFill>
                  <a:schemeClr val="bg1"/>
                </a:solidFill>
                <a:latin typeface="Arial" panose="020B0604020202020204" pitchFamily="34" charset="0"/>
                <a:cs typeface="Arial" panose="020B0604020202020204" pitchFamily="34" charset="0"/>
              </a:rPr>
              <a:t>Overall Performance by </a:t>
            </a:r>
            <a:r>
              <a:rPr lang="en-US" sz="2200" cap="small" dirty="0" err="1">
                <a:solidFill>
                  <a:schemeClr val="bg1"/>
                </a:solidFill>
                <a:latin typeface="Arial" panose="020B0604020202020204" pitchFamily="34" charset="0"/>
                <a:cs typeface="Arial" panose="020B0604020202020204" pitchFamily="34" charset="0"/>
              </a:rPr>
              <a:t>Programme</a:t>
            </a:r>
            <a:r>
              <a:rPr lang="en-US" sz="2200" cap="small" dirty="0">
                <a:solidFill>
                  <a:schemeClr val="bg1"/>
                </a:solidFill>
                <a:latin typeface="Arial" panose="020B0604020202020204" pitchFamily="34" charset="0"/>
                <a:cs typeface="Arial" panose="020B0604020202020204" pitchFamily="34" charset="0"/>
              </a:rPr>
              <a:t> 4 – </a:t>
            </a:r>
          </a:p>
          <a:p>
            <a:pPr algn="r"/>
            <a:r>
              <a:rPr lang="en-US" sz="2200" cap="small" dirty="0">
                <a:solidFill>
                  <a:schemeClr val="bg1"/>
                </a:solidFill>
                <a:latin typeface="Arial" panose="020B0604020202020204" pitchFamily="34" charset="0"/>
                <a:cs typeface="Arial" panose="020B0604020202020204" pitchFamily="34" charset="0"/>
              </a:rPr>
              <a:t>Enterprise Development</a:t>
            </a:r>
            <a:endParaRPr lang="en-ZA" sz="2200" cap="small" dirty="0">
              <a:solidFill>
                <a:schemeClr val="bg1"/>
              </a:solidFill>
              <a:latin typeface="Arial" panose="020B0604020202020204" pitchFamily="34" charset="0"/>
              <a:cs typeface="Arial" panose="020B0604020202020204" pitchFamily="34" charset="0"/>
            </a:endParaRPr>
          </a:p>
          <a:p>
            <a:pPr algn="r"/>
            <a:endParaRPr lang="en-US" sz="2200" b="1" dirty="0">
              <a:solidFill>
                <a:schemeClr val="bg1"/>
              </a:solidFill>
              <a:latin typeface="Arial" panose="020B0604020202020204" pitchFamily="34" charset="0"/>
            </a:endParaRPr>
          </a:p>
        </p:txBody>
      </p:sp>
      <p:graphicFrame>
        <p:nvGraphicFramePr>
          <p:cNvPr id="6" name="Table 5">
            <a:extLst>
              <a:ext uri="{FF2B5EF4-FFF2-40B4-BE49-F238E27FC236}">
                <a16:creationId xmlns:a16="http://schemas.microsoft.com/office/drawing/2014/main" xmlns="" id="{D95FCCAF-C7C8-4DEF-8AA0-69E70D6D2DA8}"/>
              </a:ext>
            </a:extLst>
          </p:cNvPr>
          <p:cNvGraphicFramePr>
            <a:graphicFrameLocks noGrp="1"/>
          </p:cNvGraphicFramePr>
          <p:nvPr>
            <p:extLst>
              <p:ext uri="{D42A27DB-BD31-4B8C-83A1-F6EECF244321}">
                <p14:modId xmlns:p14="http://schemas.microsoft.com/office/powerpoint/2010/main" xmlns="" val="2243156721"/>
              </p:ext>
            </p:extLst>
          </p:nvPr>
        </p:nvGraphicFramePr>
        <p:xfrm>
          <a:off x="49832" y="928429"/>
          <a:ext cx="9017968" cy="4520186"/>
        </p:xfrm>
        <a:graphic>
          <a:graphicData uri="http://schemas.openxmlformats.org/drawingml/2006/table">
            <a:tbl>
              <a:tblPr firstRow="1" firstCol="1" bandRow="1"/>
              <a:tblGrid>
                <a:gridCol w="331168">
                  <a:extLst>
                    <a:ext uri="{9D8B030D-6E8A-4147-A177-3AD203B41FA5}">
                      <a16:colId xmlns:a16="http://schemas.microsoft.com/office/drawing/2014/main" xmlns="" val="20000"/>
                    </a:ext>
                  </a:extLst>
                </a:gridCol>
                <a:gridCol w="997924">
                  <a:extLst>
                    <a:ext uri="{9D8B030D-6E8A-4147-A177-3AD203B41FA5}">
                      <a16:colId xmlns:a16="http://schemas.microsoft.com/office/drawing/2014/main" xmlns="" val="20001"/>
                    </a:ext>
                  </a:extLst>
                </a:gridCol>
                <a:gridCol w="1250910">
                  <a:extLst>
                    <a:ext uri="{9D8B030D-6E8A-4147-A177-3AD203B41FA5}">
                      <a16:colId xmlns:a16="http://schemas.microsoft.com/office/drawing/2014/main" xmlns="" val="20002"/>
                    </a:ext>
                  </a:extLst>
                </a:gridCol>
                <a:gridCol w="1094546">
                  <a:extLst>
                    <a:ext uri="{9D8B030D-6E8A-4147-A177-3AD203B41FA5}">
                      <a16:colId xmlns:a16="http://schemas.microsoft.com/office/drawing/2014/main" xmlns="" val="20003"/>
                    </a:ext>
                  </a:extLst>
                </a:gridCol>
                <a:gridCol w="1172728">
                  <a:extLst>
                    <a:ext uri="{9D8B030D-6E8A-4147-A177-3AD203B41FA5}">
                      <a16:colId xmlns:a16="http://schemas.microsoft.com/office/drawing/2014/main" xmlns="" val="20004"/>
                    </a:ext>
                  </a:extLst>
                </a:gridCol>
                <a:gridCol w="1659988">
                  <a:extLst>
                    <a:ext uri="{9D8B030D-6E8A-4147-A177-3AD203B41FA5}">
                      <a16:colId xmlns:a16="http://schemas.microsoft.com/office/drawing/2014/main" xmlns="" val="20005"/>
                    </a:ext>
                  </a:extLst>
                </a:gridCol>
                <a:gridCol w="1139104">
                  <a:extLst>
                    <a:ext uri="{9D8B030D-6E8A-4147-A177-3AD203B41FA5}">
                      <a16:colId xmlns:a16="http://schemas.microsoft.com/office/drawing/2014/main" xmlns="" val="20006"/>
                    </a:ext>
                  </a:extLst>
                </a:gridCol>
                <a:gridCol w="1371600">
                  <a:extLst>
                    <a:ext uri="{9D8B030D-6E8A-4147-A177-3AD203B41FA5}">
                      <a16:colId xmlns:a16="http://schemas.microsoft.com/office/drawing/2014/main" xmlns="" val="20007"/>
                    </a:ext>
                  </a:extLst>
                </a:gridCol>
              </a:tblGrid>
              <a:tr h="324267">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 Indicator </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 Q4  milestone</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actual output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Reason For Deviation</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xmlns="" val="10000"/>
                  </a:ext>
                </a:extLst>
              </a:tr>
              <a:tr h="1185704">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ZA" sz="1000" b="0" i="0" u="none" strike="noStrike" baseline="0" dirty="0">
                          <a:solidFill>
                            <a:schemeClr val="tx1"/>
                          </a:solidFill>
                          <a:latin typeface="Arial" panose="020B0604020202020204" pitchFamily="34" charset="0"/>
                          <a:cs typeface="Arial" panose="020B0604020202020204" pitchFamily="34" charset="0"/>
                        </a:rPr>
                        <a:t>1.</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latin typeface="Arial" panose="020B0604020202020204" pitchFamily="34" charset="0"/>
                          <a:cs typeface="Arial" panose="020B0604020202020204" pitchFamily="34" charset="0"/>
                        </a:rPr>
                        <a:t> National Integrated Small Enterprise Development Masterplan implemented and reported on.</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latin typeface="Arial" panose="020B0604020202020204" pitchFamily="34" charset="0"/>
                          <a:cs typeface="Arial" panose="020B0604020202020204" pitchFamily="34" charset="0"/>
                        </a:rPr>
                        <a:t>National Integrated Small Enterprise Development Masterplan implementation report approved by EXCO.</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latin typeface="Arial" panose="020B0604020202020204" pitchFamily="34" charset="0"/>
                          <a:cs typeface="Arial" panose="020B0604020202020204" pitchFamily="34" charset="0"/>
                        </a:rPr>
                        <a:t>National Integrated Small Enterprise Development Masterplan implementation report approved by EXCO.</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National Integrated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Small Enterprise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Development Masterplan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implementation report approved by EXCO.</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000" b="1" dirty="0">
                          <a:effectLst/>
                          <a:latin typeface="Arial" panose="020B0604020202020204" pitchFamily="34" charset="0"/>
                          <a:ea typeface="Calibri" panose="020F0502020204030204" pitchFamily="34" charset="0"/>
                          <a:cs typeface="Arial" panose="020B0604020202020204" pitchFamily="34" charset="0"/>
                        </a:rPr>
                        <a:t>Target Achieved:</a:t>
                      </a:r>
                    </a:p>
                    <a:p>
                      <a:endParaRPr lang="en-ZA" sz="10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National Integrated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Small Enterprise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Development Masterplan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implementation report was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approved by EXCO.</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r>
                        <a:rPr lang="en-US" sz="1000" b="0" i="0" u="none" strike="noStrike" baseline="0" dirty="0">
                          <a:solidFill>
                            <a:schemeClr val="tx1"/>
                          </a:solidFill>
                          <a:latin typeface="Arial" panose="020B0604020202020204" pitchFamily="34" charset="0"/>
                          <a:cs typeface="Arial" panose="020B0604020202020204" pitchFamily="34" charset="0"/>
                        </a:rPr>
                        <a:t>N/A</a:t>
                      </a: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r>
                        <a:rPr lang="en-US" sz="1000" b="0" i="0" u="none" strike="noStrike" baseline="0" dirty="0">
                          <a:solidFill>
                            <a:schemeClr val="tx1"/>
                          </a:solidFill>
                          <a:latin typeface="Arial" panose="020B0604020202020204" pitchFamily="34" charset="0"/>
                          <a:cs typeface="Arial" panose="020B0604020202020204" pitchFamily="34" charset="0"/>
                        </a:rPr>
                        <a:t>N/A</a:t>
                      </a: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098105">
                <a:tc>
                  <a:txBody>
                    <a:bodyPr/>
                    <a:lstStyle/>
                    <a:p>
                      <a:r>
                        <a:rPr lang="en-ZA" sz="1000" dirty="0">
                          <a:latin typeface="Arial" panose="020B0604020202020204" pitchFamily="34" charset="0"/>
                          <a:cs typeface="Arial" panose="020B0604020202020204" pitchFamily="34" charset="0"/>
                        </a:rPr>
                        <a:t>2.</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Municipalities</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assisted to roll</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out the Red-</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Tape Reduction</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Awareness</a:t>
                      </a:r>
                    </a:p>
                    <a:p>
                      <a:pPr algn="l">
                        <a:lnSpc>
                          <a:spcPct val="100000"/>
                        </a:lnSpc>
                        <a:spcAft>
                          <a:spcPts val="0"/>
                        </a:spcAft>
                      </a:pPr>
                      <a:r>
                        <a:rPr lang="en-US" sz="1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Programme</a:t>
                      </a: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municipalities</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assisted to roll out the Red-Tape Reduction Awareness</a:t>
                      </a:r>
                    </a:p>
                    <a:p>
                      <a:pPr algn="l">
                        <a:lnSpc>
                          <a:spcPct val="100000"/>
                        </a:lnSpc>
                        <a:spcAft>
                          <a:spcPts val="0"/>
                        </a:spcAft>
                      </a:pPr>
                      <a:r>
                        <a:rPr lang="en-US" sz="1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Programme</a:t>
                      </a: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20 municipalities assisted to roll out the Red-Tape Reduction Awareness</a:t>
                      </a:r>
                    </a:p>
                    <a:p>
                      <a:pPr algn="l">
                        <a:lnSpc>
                          <a:spcPct val="100000"/>
                        </a:lnSpc>
                        <a:spcAft>
                          <a:spcPts val="0"/>
                        </a:spcAft>
                      </a:pPr>
                      <a:r>
                        <a:rPr lang="en-US" sz="1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Programme</a:t>
                      </a: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5 municipalities assisted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to roll out the Red-Tape Reduction Awareness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Programme</a:t>
                      </a: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600"/>
                        </a:spcAft>
                      </a:pPr>
                      <a:r>
                        <a:rPr lang="en-ZA" sz="1000" b="1" dirty="0">
                          <a:effectLst/>
                          <a:latin typeface="Arial" panose="020B0604020202020204" pitchFamily="34" charset="0"/>
                          <a:ea typeface="Calibri" panose="020F0502020204030204" pitchFamily="34" charset="0"/>
                          <a:cs typeface="Arial" panose="020B0604020202020204" pitchFamily="34" charset="0"/>
                        </a:rPr>
                        <a:t>Target achieved: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 municipalities were assisted to roll out the Red-Tape Reduction Awareness Programme.</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N/A</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N/A</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40908164"/>
                  </a:ext>
                </a:extLst>
              </a:tr>
              <a:tr h="1605119">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GB" sz="1000" b="0" i="0" u="none" strike="noStrike" baseline="0" dirty="0">
                          <a:solidFill>
                            <a:schemeClr val="tx1"/>
                          </a:solidFill>
                          <a:latin typeface="Arial" panose="020B0604020202020204" pitchFamily="34" charset="0"/>
                          <a:cs typeface="Arial" panose="020B0604020202020204" pitchFamily="34" charset="0"/>
                        </a:rPr>
                        <a:t>3. </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Assessment</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review of SMME</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regulatory</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impediments to reform.</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Approved report on</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assessment review of SMME regulatory</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impediments to reform.</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Assessment review report of SMME regulatory</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impediments to reform approved by EXCO.</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Assessment review report of SMME regulatory</a:t>
                      </a:r>
                    </a:p>
                    <a:p>
                      <a:pPr marL="0" algn="l" defTabSz="457200" rtl="0" eaLnBrk="1" latinLnBrk="0" hangingPunct="1">
                        <a:lnSpc>
                          <a:spcPct val="100000"/>
                        </a:lnSpc>
                        <a:spcAft>
                          <a:spcPts val="0"/>
                        </a:spcAf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impediments to reform approved by EXCO.</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Target achieved:</a:t>
                      </a:r>
                    </a:p>
                    <a:p>
                      <a:pPr marL="0" algn="l" defTabSz="457200" rtl="0" eaLnBrk="1" latinLnBrk="0" hangingPunct="1">
                        <a:lnSpc>
                          <a:spcPct val="100000"/>
                        </a:lnSpc>
                        <a:spcAft>
                          <a:spcPts val="0"/>
                        </a:spcAft>
                      </a:pP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marL="0" algn="l" defTabSz="457200" rtl="0" eaLnBrk="1" latinLnBrk="0" hangingPunct="1">
                        <a:lnSpc>
                          <a:spcPct val="100000"/>
                        </a:lnSpc>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Assessment review report of SMME regulatory impediments to reform was approved by EXCO.</a:t>
                      </a:r>
                      <a:endParaRPr lang="en-US" sz="1000" dirty="0">
                        <a:highlight>
                          <a:srgbClr val="FFFF00"/>
                        </a:highligh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a:t>
                      </a: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a:t>
                      </a: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3" name="Slide Number Placeholder 1">
            <a:extLst>
              <a:ext uri="{FF2B5EF4-FFF2-40B4-BE49-F238E27FC236}">
                <a16:creationId xmlns:a16="http://schemas.microsoft.com/office/drawing/2014/main" xmlns="" id="{E28607D5-0965-01D1-01A1-396B922978ED}"/>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39</a:t>
            </a:r>
          </a:p>
        </p:txBody>
      </p:sp>
    </p:spTree>
    <p:extLst>
      <p:ext uri="{BB962C8B-B14F-4D97-AF65-F5344CB8AC3E}">
        <p14:creationId xmlns:p14="http://schemas.microsoft.com/office/powerpoint/2010/main" xmlns="" val="143943845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70F1D3-6E70-A044-9428-548B84197CDF}"/>
              </a:ext>
            </a:extLst>
          </p:cNvPr>
          <p:cNvPicPr>
            <a:picLocks noChangeAspect="1"/>
          </p:cNvPicPr>
          <p:nvPr/>
        </p:nvPicPr>
        <p:blipFill>
          <a:blip r:embed="rId2" cstate="print"/>
          <a:stretch>
            <a:fillRect/>
          </a:stretch>
        </p:blipFill>
        <p:spPr>
          <a:xfrm>
            <a:off x="0" y="6436149"/>
            <a:ext cx="9144000" cy="518237"/>
          </a:xfrm>
          <a:prstGeom prst="rect">
            <a:avLst/>
          </a:prstGeom>
        </p:spPr>
      </p:pic>
      <p:sp>
        <p:nvSpPr>
          <p:cNvPr id="15" name="TextBox 14">
            <a:extLst>
              <a:ext uri="{FF2B5EF4-FFF2-40B4-BE49-F238E27FC236}">
                <a16:creationId xmlns:a16="http://schemas.microsoft.com/office/drawing/2014/main" xmlns="" id="{0E9367E2-E125-F844-BAAC-E75C50D02022}"/>
              </a:ext>
            </a:extLst>
          </p:cNvPr>
          <p:cNvSpPr txBox="1"/>
          <p:nvPr/>
        </p:nvSpPr>
        <p:spPr>
          <a:xfrm>
            <a:off x="455278" y="228600"/>
            <a:ext cx="8612521" cy="461665"/>
          </a:xfrm>
          <a:prstGeom prst="rect">
            <a:avLst/>
          </a:prstGeom>
          <a:noFill/>
        </p:spPr>
        <p:txBody>
          <a:bodyPr wrap="square" rtlCol="0">
            <a:spAutoFit/>
          </a:bodyPr>
          <a:lstStyle/>
          <a:p>
            <a:pPr algn="r"/>
            <a:r>
              <a:rPr lang="en-US" sz="2400" b="1">
                <a:solidFill>
                  <a:prstClr val="white"/>
                </a:solidFill>
                <a:latin typeface="Arial" panose="020B0604020202020204" pitchFamily="34" charset="0"/>
              </a:rPr>
              <a:t>GOVERNANCE AND COMPLIANCE</a:t>
            </a:r>
            <a:endParaRPr lang="en-US" sz="2400" b="1" dirty="0">
              <a:solidFill>
                <a:prstClr val="white"/>
              </a:solidFill>
              <a:latin typeface="Arial" panose="020B0604020202020204" pitchFamily="34" charset="0"/>
            </a:endParaRPr>
          </a:p>
        </p:txBody>
      </p:sp>
      <p:sp>
        <p:nvSpPr>
          <p:cNvPr id="6" name="AutoShape 3">
            <a:extLst>
              <a:ext uri="{FF2B5EF4-FFF2-40B4-BE49-F238E27FC236}">
                <a16:creationId xmlns:a16="http://schemas.microsoft.com/office/drawing/2014/main" xmlns="" id="{6FD00BB2-A3BB-F450-7125-DAC775230784}"/>
              </a:ext>
            </a:extLst>
          </p:cNvPr>
          <p:cNvSpPr/>
          <p:nvPr/>
        </p:nvSpPr>
        <p:spPr>
          <a:xfrm>
            <a:off x="12895" y="8185"/>
            <a:ext cx="9140400" cy="856200"/>
          </a:xfrm>
          <a:prstGeom prst="rect">
            <a:avLst/>
          </a:prstGeom>
          <a:solidFill>
            <a:srgbClr val="00764B"/>
          </a:solidFill>
        </p:spPr>
      </p:sp>
      <p:sp>
        <p:nvSpPr>
          <p:cNvPr id="8" name="TextBox 7">
            <a:extLst>
              <a:ext uri="{FF2B5EF4-FFF2-40B4-BE49-F238E27FC236}">
                <a16:creationId xmlns:a16="http://schemas.microsoft.com/office/drawing/2014/main" xmlns="" id="{2D3340BA-9DC8-93FB-9811-D76FCEEB4017}"/>
              </a:ext>
            </a:extLst>
          </p:cNvPr>
          <p:cNvSpPr txBox="1"/>
          <p:nvPr/>
        </p:nvSpPr>
        <p:spPr>
          <a:xfrm>
            <a:off x="834358" y="242318"/>
            <a:ext cx="823344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rPr>
              <a:t>BACKGROUND AND PURPOSE</a:t>
            </a:r>
            <a:endParaRPr lang="en-ZA" sz="2400" b="1" dirty="0">
              <a:solidFill>
                <a:schemeClr val="bg1"/>
              </a:solidFill>
              <a:latin typeface="Arial" panose="020B0604020202020204" pitchFamily="34" charset="0"/>
            </a:endParaRPr>
          </a:p>
        </p:txBody>
      </p:sp>
      <p:sp>
        <p:nvSpPr>
          <p:cNvPr id="9" name="Content Placeholder 18">
            <a:extLst>
              <a:ext uri="{FF2B5EF4-FFF2-40B4-BE49-F238E27FC236}">
                <a16:creationId xmlns:a16="http://schemas.microsoft.com/office/drawing/2014/main" xmlns="" id="{DED16156-29EE-0A73-32F4-73DB4FD31EB5}"/>
              </a:ext>
            </a:extLst>
          </p:cNvPr>
          <p:cNvSpPr txBox="1">
            <a:spLocks/>
          </p:cNvSpPr>
          <p:nvPr/>
        </p:nvSpPr>
        <p:spPr bwMode="auto">
          <a:xfrm>
            <a:off x="22225" y="823493"/>
            <a:ext cx="9045575" cy="5532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lvl1pPr marL="342900" indent="-3429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1pPr>
            <a:lvl2pPr marL="782638" indent="-325438"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2pPr>
            <a:lvl3pPr marL="1219200" indent="-3048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3pPr>
            <a:lvl4pPr marL="17367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4pPr>
            <a:lvl5pPr marL="21939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457200" indent="-457200" algn="just" defTabSz="831850" eaLnBrk="1" hangingPunct="1">
              <a:lnSpc>
                <a:spcPct val="150000"/>
              </a:lnSpc>
              <a:spcBef>
                <a:spcPts val="300"/>
              </a:spcBef>
              <a:buFont typeface="Arial" panose="020B0604020202020204" pitchFamily="34" charset="0"/>
              <a:buNone/>
            </a:pPr>
            <a:r>
              <a:rPr lang="en-US" altLang="en-US" sz="1700" b="1" kern="0" dirty="0">
                <a:solidFill>
                  <a:schemeClr val="tx1"/>
                </a:solidFill>
                <a:latin typeface="Arial" panose="020B0604020202020204" pitchFamily="34" charset="0"/>
                <a:cs typeface="Arial" panose="020B0604020202020204" pitchFamily="34" charset="0"/>
                <a:sym typeface="Arial" panose="020B0604020202020204" pitchFamily="34" charset="0"/>
              </a:rPr>
              <a:t>1.1. </a:t>
            </a:r>
            <a:r>
              <a:rPr lang="en-US"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The report presents an overview of the activities of the Department of Small Business Development (DSBD) in line with the Public Finance Management Act 1 of 1999, Treasury Regulations</a:t>
            </a:r>
            <a:r>
              <a:rPr lang="en-GB"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 5.3 and 30.3, the Guidelines for National Quarterly Performance Reports,</a:t>
            </a:r>
            <a:r>
              <a:rPr lang="en-US"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 and the revised Framework for</a:t>
            </a:r>
            <a:r>
              <a:rPr lang="en-GB"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 Strategic Plans and Annual Performance Plans.</a:t>
            </a:r>
          </a:p>
          <a:p>
            <a:pPr marL="0" indent="0" algn="just" defTabSz="831850" eaLnBrk="1" hangingPunct="1">
              <a:spcBef>
                <a:spcPts val="300"/>
              </a:spcBef>
              <a:buFont typeface="Arial" panose="020B0604020202020204" pitchFamily="34" charset="0"/>
              <a:buNone/>
            </a:pPr>
            <a:endParaRPr lang="en-GB"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endParaRPr>
          </a:p>
          <a:p>
            <a:pPr marL="0" indent="0" algn="just" defTabSz="831850" eaLnBrk="1" hangingPunct="1">
              <a:lnSpc>
                <a:spcPct val="150000"/>
              </a:lnSpc>
              <a:spcBef>
                <a:spcPts val="300"/>
              </a:spcBef>
              <a:buFont typeface="Arial" panose="020B0604020202020204" pitchFamily="34" charset="0"/>
              <a:buNone/>
            </a:pPr>
            <a:r>
              <a:rPr lang="en-GB" altLang="en-US" sz="1700" b="1" kern="0" dirty="0">
                <a:solidFill>
                  <a:schemeClr val="tx1"/>
                </a:solidFill>
                <a:latin typeface="Arial" panose="020B0604020202020204" pitchFamily="34" charset="0"/>
                <a:cs typeface="Arial" panose="020B0604020202020204" pitchFamily="34" charset="0"/>
                <a:sym typeface="Arial" panose="020B0604020202020204" pitchFamily="34" charset="0"/>
              </a:rPr>
              <a:t>1.2. </a:t>
            </a:r>
            <a:r>
              <a:rPr lang="en-US" altLang="en-US" sz="1700" b="1" kern="0" dirty="0">
                <a:solidFill>
                  <a:schemeClr val="tx1"/>
                </a:solidFill>
                <a:latin typeface="Arial" panose="020B0604020202020204" pitchFamily="34" charset="0"/>
                <a:cs typeface="Arial" panose="020B0604020202020204" pitchFamily="34" charset="0"/>
                <a:sym typeface="Arial" panose="020B0604020202020204" pitchFamily="34" charset="0"/>
              </a:rPr>
              <a:t>The</a:t>
            </a:r>
            <a:r>
              <a:rPr lang="en-GB" altLang="en-US" sz="1700" b="1" kern="0" dirty="0">
                <a:solidFill>
                  <a:schemeClr val="tx1"/>
                </a:solidFill>
                <a:latin typeface="Arial" panose="020B0604020202020204" pitchFamily="34" charset="0"/>
                <a:cs typeface="Arial" panose="020B0604020202020204" pitchFamily="34" charset="0"/>
                <a:sym typeface="Arial" panose="020B0604020202020204" pitchFamily="34" charset="0"/>
              </a:rPr>
              <a:t> 2022/23 Q4 Performance</a:t>
            </a:r>
            <a:r>
              <a:rPr lang="en-US" altLang="en-US" sz="1700" b="1" kern="0" dirty="0">
                <a:solidFill>
                  <a:schemeClr val="tx1"/>
                </a:solidFill>
                <a:latin typeface="Arial" panose="020B0604020202020204" pitchFamily="34" charset="0"/>
                <a:cs typeface="Arial" panose="020B0604020202020204" pitchFamily="34" charset="0"/>
                <a:sym typeface="Arial" panose="020B0604020202020204" pitchFamily="34" charset="0"/>
              </a:rPr>
              <a:t> Report reflects:</a:t>
            </a:r>
          </a:p>
          <a:p>
            <a:pPr marL="415925" lvl="1" indent="0" algn="just" defTabSz="831850" eaLnBrk="1" hangingPunct="1">
              <a:spcBef>
                <a:spcPts val="300"/>
              </a:spcBef>
              <a:buFont typeface="Arial" panose="020B0604020202020204" pitchFamily="34" charset="0"/>
              <a:buNone/>
            </a:pPr>
            <a:r>
              <a:rPr lang="en-GB"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1.2.1 </a:t>
            </a:r>
            <a:r>
              <a:rPr lang="en-ZA"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Progress </a:t>
            </a:r>
            <a:r>
              <a:rPr lang="en-US"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made on the implementation of Output Indicators and</a:t>
            </a:r>
            <a:r>
              <a:rPr lang="en-ZA"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 Annual </a:t>
            </a:r>
            <a:r>
              <a:rPr lang="en-US"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 </a:t>
            </a:r>
            <a:r>
              <a:rPr lang="en-ZA"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  </a:t>
            </a:r>
          </a:p>
          <a:p>
            <a:pPr marL="415925" lvl="1" indent="0" algn="just" defTabSz="831850" eaLnBrk="1" hangingPunct="1">
              <a:spcBef>
                <a:spcPts val="300"/>
              </a:spcBef>
              <a:buFont typeface="Arial" panose="020B0604020202020204" pitchFamily="34" charset="0"/>
              <a:buNone/>
            </a:pPr>
            <a:r>
              <a:rPr lang="en-ZA"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         Targets s</a:t>
            </a:r>
            <a:r>
              <a:rPr lang="en-US"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et in 2022/23 Annual Performance Plan in respect of Quarter </a:t>
            </a:r>
            <a:r>
              <a:rPr lang="en-ZA"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Four</a:t>
            </a:r>
            <a:r>
              <a:rPr lang="en-US"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a:t>
            </a:r>
            <a:endParaRPr lang="en-ZA"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endParaRPr>
          </a:p>
          <a:p>
            <a:pPr marL="415925" lvl="1" indent="0" algn="just" defTabSz="831850" eaLnBrk="1" hangingPunct="1">
              <a:spcBef>
                <a:spcPts val="300"/>
              </a:spcBef>
              <a:buFont typeface="Arial" panose="020B0604020202020204" pitchFamily="34" charset="0"/>
              <a:buNone/>
            </a:pPr>
            <a:endParaRPr lang="en-GB"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endParaRPr>
          </a:p>
          <a:p>
            <a:pPr marL="415925" lvl="1" indent="0" algn="just" defTabSz="831850" eaLnBrk="1" hangingPunct="1">
              <a:spcBef>
                <a:spcPts val="0"/>
              </a:spcBef>
              <a:buFont typeface="Arial" panose="020B0604020202020204" pitchFamily="34" charset="0"/>
              <a:buNone/>
            </a:pPr>
            <a:r>
              <a:rPr lang="en-GB"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1.2.2 Actual output, and reasons for deviations; and</a:t>
            </a:r>
            <a:r>
              <a:rPr lang="en-US"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 </a:t>
            </a:r>
            <a:endParaRPr lang="en-GB"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endParaRPr>
          </a:p>
          <a:p>
            <a:pPr marL="415925" lvl="1" indent="0" algn="just" defTabSz="831850" eaLnBrk="1" hangingPunct="1">
              <a:spcBef>
                <a:spcPts val="0"/>
              </a:spcBef>
              <a:buFont typeface="Arial" panose="020B0604020202020204" pitchFamily="34" charset="0"/>
              <a:buNone/>
            </a:pPr>
            <a:endParaRPr lang="en-GB"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endParaRPr>
          </a:p>
          <a:p>
            <a:pPr marL="415925" lvl="1" indent="0" algn="just" defTabSz="831850" eaLnBrk="1" hangingPunct="1">
              <a:spcBef>
                <a:spcPts val="0"/>
              </a:spcBef>
              <a:buFont typeface="Arial" panose="020B0604020202020204" pitchFamily="34" charset="0"/>
              <a:buNone/>
            </a:pPr>
            <a:r>
              <a:rPr lang="en-GB"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1.2.3 Corrective measures for 2022/23 Quarter Four. </a:t>
            </a:r>
          </a:p>
          <a:p>
            <a:pPr marL="415925" lvl="1" indent="0" algn="just" defTabSz="831850" eaLnBrk="1" hangingPunct="1">
              <a:spcBef>
                <a:spcPts val="300"/>
              </a:spcBef>
              <a:buFont typeface="Arial" panose="020B0604020202020204" pitchFamily="34" charset="0"/>
              <a:buNone/>
            </a:pPr>
            <a:endParaRPr lang="en-ZA" altLang="en-US" sz="1800" kern="0" dirty="0">
              <a:solidFill>
                <a:schemeClr val="tx1"/>
              </a:solidFill>
              <a:latin typeface="Arial" panose="020B0604020202020204" pitchFamily="34" charset="0"/>
              <a:cs typeface="Arial" panose="020B0604020202020204" pitchFamily="34" charset="0"/>
              <a:sym typeface="Arial" panose="020B0604020202020204" pitchFamily="34" charset="0"/>
            </a:endParaRPr>
          </a:p>
          <a:p>
            <a:pPr marL="415925" lvl="1" indent="0" algn="just" defTabSz="831850" eaLnBrk="1" hangingPunct="1">
              <a:spcBef>
                <a:spcPts val="300"/>
              </a:spcBef>
              <a:buFont typeface="Arial" panose="020B0604020202020204" pitchFamily="34" charset="0"/>
              <a:buNone/>
            </a:pPr>
            <a:endParaRPr lang="en-GB" altLang="en-US" sz="1800" kern="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3" name="Slide Number Placeholder 1">
            <a:extLst>
              <a:ext uri="{FF2B5EF4-FFF2-40B4-BE49-F238E27FC236}">
                <a16:creationId xmlns:a16="http://schemas.microsoft.com/office/drawing/2014/main" xmlns="" id="{F0611F79-2020-6181-C0A5-860282B44888}"/>
              </a:ext>
            </a:extLst>
          </p:cNvPr>
          <p:cNvSpPr txBox="1">
            <a:spLocks/>
          </p:cNvSpPr>
          <p:nvPr/>
        </p:nvSpPr>
        <p:spPr>
          <a:xfrm>
            <a:off x="8534399" y="6508928"/>
            <a:ext cx="533400" cy="29446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4</a:t>
            </a:r>
          </a:p>
        </p:txBody>
      </p:sp>
    </p:spTree>
    <p:extLst>
      <p:ext uri="{BB962C8B-B14F-4D97-AF65-F5344CB8AC3E}">
        <p14:creationId xmlns:p14="http://schemas.microsoft.com/office/powerpoint/2010/main" xmlns="" val="86676223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9. RECOMMENDATION</a:t>
            </a:r>
          </a:p>
        </p:txBody>
      </p:sp>
      <p:sp>
        <p:nvSpPr>
          <p:cNvPr id="3" name="Slide Number Placeholder 1">
            <a:extLst>
              <a:ext uri="{FF2B5EF4-FFF2-40B4-BE49-F238E27FC236}">
                <a16:creationId xmlns:a16="http://schemas.microsoft.com/office/drawing/2014/main" xmlns="" id="{79ABE0BA-36FB-602D-EBAE-AF0C372E4B29}"/>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40</a:t>
            </a:r>
          </a:p>
        </p:txBody>
      </p:sp>
    </p:spTree>
    <p:extLst>
      <p:ext uri="{BB962C8B-B14F-4D97-AF65-F5344CB8AC3E}">
        <p14:creationId xmlns:p14="http://schemas.microsoft.com/office/powerpoint/2010/main" xmlns="" val="397567133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3600" y="0"/>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834358" y="273467"/>
            <a:ext cx="8233442" cy="461665"/>
          </a:xfrm>
          <a:prstGeom prst="rect">
            <a:avLst/>
          </a:prstGeom>
          <a:noFill/>
        </p:spPr>
        <p:txBody>
          <a:bodyPr wrap="square" rtlCol="0">
            <a:spAutoFit/>
          </a:bodyPr>
          <a:lstStyle/>
          <a:p>
            <a:pPr algn="r"/>
            <a:r>
              <a:rPr lang="en-ZA" sz="2400" b="1" dirty="0">
                <a:solidFill>
                  <a:schemeClr val="bg1"/>
                </a:solidFill>
                <a:latin typeface="Arial" panose="020B0604020202020204" pitchFamily="34" charset="0"/>
              </a:rPr>
              <a:t>RECOMMENDATION</a:t>
            </a:r>
          </a:p>
        </p:txBody>
      </p:sp>
      <p:sp>
        <p:nvSpPr>
          <p:cNvPr id="6" name="TextBox 5">
            <a:extLst>
              <a:ext uri="{FF2B5EF4-FFF2-40B4-BE49-F238E27FC236}">
                <a16:creationId xmlns:a16="http://schemas.microsoft.com/office/drawing/2014/main" xmlns="" id="{B26302D2-C4A1-4C2D-B187-C9404AAEF8E1}"/>
              </a:ext>
            </a:extLst>
          </p:cNvPr>
          <p:cNvSpPr txBox="1"/>
          <p:nvPr/>
        </p:nvSpPr>
        <p:spPr>
          <a:xfrm>
            <a:off x="31304" y="1084800"/>
            <a:ext cx="9036496" cy="1420325"/>
          </a:xfrm>
          <a:prstGeom prst="rect">
            <a:avLst/>
          </a:prstGeom>
          <a:noFill/>
        </p:spPr>
        <p:txBody>
          <a:bodyPr wrap="square" rtlCol="0">
            <a:spAutoFit/>
          </a:bodyPr>
          <a:lstStyle/>
          <a:p>
            <a:pPr marL="285750" marR="76200" lvl="0" indent="-285750" algn="just" defTabSz="914400" rtl="0" eaLnBrk="0" fontAlgn="base" latinLnBrk="0" hangingPunct="0">
              <a:lnSpc>
                <a:spcPct val="150000"/>
              </a:lnSpc>
              <a:spcBef>
                <a:spcPts val="0"/>
              </a:spcBef>
              <a:spcAft>
                <a:spcPts val="0"/>
              </a:spcAft>
              <a:buClrTx/>
              <a:buSzTx/>
              <a:buFont typeface="Wingdings" panose="05000000000000000000" pitchFamily="2" charset="2"/>
              <a:buChar char="Ø"/>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It is recommended that the Portfolio Committee on Small Business Development adopts the 2022/23 Quarter Four Performance Report of the Department of Small Business Development.</a:t>
            </a:r>
            <a:endParaRPr lang="en-US" sz="2000" dirty="0">
              <a:latin typeface="Arial" panose="020B0604020202020204" pitchFamily="34" charset="0"/>
              <a:cs typeface="Arial" panose="020B0604020202020204" pitchFamily="34" charset="0"/>
            </a:endParaRPr>
          </a:p>
        </p:txBody>
      </p:sp>
      <p:sp>
        <p:nvSpPr>
          <p:cNvPr id="3" name="Slide Number Placeholder 1">
            <a:extLst>
              <a:ext uri="{FF2B5EF4-FFF2-40B4-BE49-F238E27FC236}">
                <a16:creationId xmlns:a16="http://schemas.microsoft.com/office/drawing/2014/main" xmlns="" id="{8268D5F3-E465-DFA9-0919-69679F3AE923}"/>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41</a:t>
            </a:r>
          </a:p>
        </p:txBody>
      </p:sp>
    </p:spTree>
    <p:extLst>
      <p:ext uri="{BB962C8B-B14F-4D97-AF65-F5344CB8AC3E}">
        <p14:creationId xmlns:p14="http://schemas.microsoft.com/office/powerpoint/2010/main" xmlns="" val="227717890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8912567E-887B-4CFF-9A15-A3C36FBE7AC5}"/>
              </a:ext>
            </a:extLst>
          </p:cNvPr>
          <p:cNvSpPr txBox="1"/>
          <p:nvPr/>
        </p:nvSpPr>
        <p:spPr>
          <a:xfrm>
            <a:off x="4191000" y="3069000"/>
            <a:ext cx="4572000" cy="720000"/>
          </a:xfrm>
          <a:prstGeom prst="rect">
            <a:avLst/>
          </a:prstGeom>
        </p:spPr>
        <p:txBody>
          <a:bodyPr wrap="square" lIns="0" tIns="0" rIns="0" bIns="0" rtlCol="0" anchor="ctr">
            <a:spAutoFit/>
          </a:bodyPr>
          <a:lstStyle/>
          <a:p>
            <a:pPr marL="0" marR="0" lvl="0" indent="0" algn="ctr" defTabSz="457200" rtl="0" eaLnBrk="1" fontAlgn="auto" latinLnBrk="0" hangingPunct="1">
              <a:lnSpc>
                <a:spcPts val="4667"/>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a:t>
            </a:r>
          </a:p>
        </p:txBody>
      </p:sp>
      <p:pic>
        <p:nvPicPr>
          <p:cNvPr id="4" name="Picture 3" descr="A picture containing text&#10;&#10;Description automatically generated">
            <a:extLst>
              <a:ext uri="{FF2B5EF4-FFF2-40B4-BE49-F238E27FC236}">
                <a16:creationId xmlns:a16="http://schemas.microsoft.com/office/drawing/2014/main" xmlns="" id="{8DAC9C7B-DAAB-4E7B-943F-0E61D4F156E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xmlns="" id="{6714F1BC-B53E-4B3D-A7F8-A3A7860E76A4}"/>
              </a:ext>
            </a:extLst>
          </p:cNvPr>
          <p:cNvSpPr txBox="1"/>
          <p:nvPr/>
        </p:nvSpPr>
        <p:spPr>
          <a:xfrm>
            <a:off x="3124200" y="1295400"/>
            <a:ext cx="4572000" cy="720000"/>
          </a:xfrm>
          <a:prstGeom prst="rect">
            <a:avLst/>
          </a:prstGeom>
        </p:spPr>
        <p:txBody>
          <a:bodyPr wrap="square" lIns="0" tIns="0" rIns="0" bIns="0" rtlCol="0" anchor="ctr">
            <a:spAutoFit/>
          </a:bodyPr>
          <a:lstStyle/>
          <a:p>
            <a:pPr marL="0" marR="0" lvl="0" indent="0" algn="ctr" defTabSz="457200" rtl="0" eaLnBrk="1" fontAlgn="auto" latinLnBrk="0" hangingPunct="1">
              <a:lnSpc>
                <a:spcPts val="4667"/>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a:t>
            </a:r>
          </a:p>
        </p:txBody>
      </p:sp>
    </p:spTree>
    <p:extLst>
      <p:ext uri="{BB962C8B-B14F-4D97-AF65-F5344CB8AC3E}">
        <p14:creationId xmlns:p14="http://schemas.microsoft.com/office/powerpoint/2010/main" xmlns="" val="182352740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xmlns="" id="{A81C56E9-1C94-498C-9DC4-2028C10F62C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70393772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401756"/>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ZA" sz="2400" b="1" dirty="0">
                <a:solidFill>
                  <a:schemeClr val="bg1"/>
                </a:solidFill>
                <a:latin typeface="Arial" panose="020B0604020202020204" pitchFamily="34" charset="0"/>
              </a:rPr>
              <a:t>2. GOVERNANCE AND COMPLIANCE</a:t>
            </a:r>
          </a:p>
        </p:txBody>
      </p:sp>
      <p:sp>
        <p:nvSpPr>
          <p:cNvPr id="3" name="Slide Number Placeholder 1">
            <a:extLst>
              <a:ext uri="{FF2B5EF4-FFF2-40B4-BE49-F238E27FC236}">
                <a16:creationId xmlns:a16="http://schemas.microsoft.com/office/drawing/2014/main" xmlns="" id="{D538D47D-0BB2-58A6-3D97-50E6AF9F592D}"/>
              </a:ext>
            </a:extLst>
          </p:cNvPr>
          <p:cNvSpPr txBox="1">
            <a:spLocks/>
          </p:cNvSpPr>
          <p:nvPr/>
        </p:nvSpPr>
        <p:spPr>
          <a:xfrm>
            <a:off x="8591620" y="6478311"/>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5</a:t>
            </a:r>
          </a:p>
        </p:txBody>
      </p:sp>
    </p:spTree>
    <p:extLst>
      <p:ext uri="{BB962C8B-B14F-4D97-AF65-F5344CB8AC3E}">
        <p14:creationId xmlns:p14="http://schemas.microsoft.com/office/powerpoint/2010/main" xmlns="" val="370294165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70F1D3-6E70-A044-9428-548B84197CDF}"/>
              </a:ext>
            </a:extLst>
          </p:cNvPr>
          <p:cNvPicPr>
            <a:picLocks noChangeAspect="1"/>
          </p:cNvPicPr>
          <p:nvPr/>
        </p:nvPicPr>
        <p:blipFill>
          <a:blip r:embed="rId2" cstate="print"/>
          <a:stretch>
            <a:fillRect/>
          </a:stretch>
        </p:blipFill>
        <p:spPr>
          <a:xfrm>
            <a:off x="1921" y="6370759"/>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8" y="228600"/>
            <a:ext cx="8612521" cy="461665"/>
          </a:xfrm>
          <a:prstGeom prst="rect">
            <a:avLst/>
          </a:prstGeom>
          <a:noFill/>
        </p:spPr>
        <p:txBody>
          <a:bodyPr wrap="square" rtlCol="0">
            <a:spAutoFit/>
          </a:bodyPr>
          <a:lstStyle/>
          <a:p>
            <a:pPr algn="r"/>
            <a:r>
              <a:rPr lang="en-US" sz="2400" b="1">
                <a:solidFill>
                  <a:prstClr val="white"/>
                </a:solidFill>
                <a:latin typeface="Arial" panose="020B0604020202020204" pitchFamily="34" charset="0"/>
              </a:rPr>
              <a:t>GOVERNANCE AND COMPLIANCE</a:t>
            </a:r>
            <a:endParaRPr lang="en-US" sz="2400" b="1" dirty="0">
              <a:solidFill>
                <a:prstClr val="white"/>
              </a:solidFill>
              <a:latin typeface="Arial" panose="020B0604020202020204" pitchFamily="34" charset="0"/>
            </a:endParaRPr>
          </a:p>
        </p:txBody>
      </p:sp>
      <p:graphicFrame>
        <p:nvGraphicFramePr>
          <p:cNvPr id="7" name="Table 6">
            <a:extLst>
              <a:ext uri="{FF2B5EF4-FFF2-40B4-BE49-F238E27FC236}">
                <a16:creationId xmlns:a16="http://schemas.microsoft.com/office/drawing/2014/main" xmlns="" id="{8E0A49CE-FEE8-41D9-B0D8-BACF3974C53C}"/>
              </a:ext>
            </a:extLst>
          </p:cNvPr>
          <p:cNvGraphicFramePr>
            <a:graphicFrameLocks noGrp="1"/>
          </p:cNvGraphicFramePr>
          <p:nvPr>
            <p:extLst>
              <p:ext uri="{D42A27DB-BD31-4B8C-83A1-F6EECF244321}">
                <p14:modId xmlns:p14="http://schemas.microsoft.com/office/powerpoint/2010/main" xmlns="" val="2250945238"/>
              </p:ext>
            </p:extLst>
          </p:nvPr>
        </p:nvGraphicFramePr>
        <p:xfrm>
          <a:off x="63434" y="919267"/>
          <a:ext cx="9004365" cy="5142164"/>
        </p:xfrm>
        <a:graphic>
          <a:graphicData uri="http://schemas.openxmlformats.org/drawingml/2006/table">
            <a:tbl>
              <a:tblPr firstRow="1" firstCol="1" bandRow="1"/>
              <a:tblGrid>
                <a:gridCol w="1909977">
                  <a:extLst>
                    <a:ext uri="{9D8B030D-6E8A-4147-A177-3AD203B41FA5}">
                      <a16:colId xmlns:a16="http://schemas.microsoft.com/office/drawing/2014/main" xmlns="" val="20000"/>
                    </a:ext>
                  </a:extLst>
                </a:gridCol>
                <a:gridCol w="2151784">
                  <a:extLst>
                    <a:ext uri="{9D8B030D-6E8A-4147-A177-3AD203B41FA5}">
                      <a16:colId xmlns:a16="http://schemas.microsoft.com/office/drawing/2014/main" xmlns="" val="20001"/>
                    </a:ext>
                  </a:extLst>
                </a:gridCol>
                <a:gridCol w="1733859">
                  <a:extLst>
                    <a:ext uri="{9D8B030D-6E8A-4147-A177-3AD203B41FA5}">
                      <a16:colId xmlns:a16="http://schemas.microsoft.com/office/drawing/2014/main" xmlns="" val="20002"/>
                    </a:ext>
                  </a:extLst>
                </a:gridCol>
                <a:gridCol w="3208745">
                  <a:extLst>
                    <a:ext uri="{9D8B030D-6E8A-4147-A177-3AD203B41FA5}">
                      <a16:colId xmlns:a16="http://schemas.microsoft.com/office/drawing/2014/main" xmlns="" val="20003"/>
                    </a:ext>
                  </a:extLst>
                </a:gridCol>
              </a:tblGrid>
              <a:tr h="528533">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ctr" defTabSz="914400" rtl="0" eaLnBrk="1" latinLnBrk="0" hangingPunct="1">
                        <a:lnSpc>
                          <a:spcPct val="115000"/>
                        </a:lnSpc>
                        <a:spcBef>
                          <a:spcPts val="0"/>
                        </a:spcBef>
                        <a:spcAft>
                          <a:spcPts val="0"/>
                        </a:spcAft>
                        <a:buClrTx/>
                        <a:buSzTx/>
                        <a:buFontTx/>
                        <a:buNone/>
                        <a:tabLst/>
                      </a:pPr>
                      <a:r>
                        <a:rPr lang="en-ZA" sz="1400" b="1" i="0" u="none" strike="noStrike" kern="1200" cap="small"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Committee</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ctr" defTabSz="914400" rtl="0" eaLnBrk="1" latinLnBrk="0" hangingPunct="1">
                        <a:lnSpc>
                          <a:spcPct val="115000"/>
                        </a:lnSpc>
                        <a:spcBef>
                          <a:spcPts val="0"/>
                        </a:spcBef>
                        <a:spcAft>
                          <a:spcPts val="0"/>
                        </a:spcAft>
                        <a:buClrTx/>
                        <a:buSzTx/>
                        <a:buFontTx/>
                        <a:buNone/>
                        <a:tabLst/>
                      </a:pPr>
                      <a:r>
                        <a:rPr lang="en-ZA" sz="1400" b="1" i="0" u="none" strike="noStrike" kern="1200" cap="small"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No. of Scheduled Meetings</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ctr" defTabSz="914400" rtl="0" eaLnBrk="1" latinLnBrk="0" hangingPunct="1">
                        <a:lnSpc>
                          <a:spcPct val="115000"/>
                        </a:lnSpc>
                        <a:spcBef>
                          <a:spcPts val="0"/>
                        </a:spcBef>
                        <a:spcAft>
                          <a:spcPts val="0"/>
                        </a:spcAft>
                        <a:buClrTx/>
                        <a:buSzTx/>
                        <a:buFontTx/>
                        <a:buNone/>
                        <a:tabLst/>
                      </a:pPr>
                      <a:r>
                        <a:rPr lang="en-ZA" sz="1400" b="1" i="0" u="none" strike="noStrike" kern="1200" cap="small"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Actual No. of Meetings</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ctr" defTabSz="914400" rtl="0" eaLnBrk="1" latinLnBrk="0" hangingPunct="1">
                        <a:lnSpc>
                          <a:spcPct val="115000"/>
                        </a:lnSpc>
                        <a:spcBef>
                          <a:spcPts val="0"/>
                        </a:spcBef>
                        <a:spcAft>
                          <a:spcPts val="0"/>
                        </a:spcAft>
                        <a:buClrTx/>
                        <a:buSzTx/>
                        <a:buFontTx/>
                        <a:buNone/>
                        <a:tabLst/>
                      </a:pPr>
                      <a:r>
                        <a:rPr lang="en-ZA" sz="1400" b="1" i="0" u="none" strike="noStrike" kern="1200" cap="small"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Dates</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0"/>
                  </a:ext>
                </a:extLst>
              </a:tr>
              <a:tr h="887548">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lnSpc>
                          <a:spcPct val="150000"/>
                        </a:lnSpc>
                        <a:spcAft>
                          <a:spcPts val="0"/>
                        </a:spcAft>
                      </a:pPr>
                      <a:r>
                        <a:rPr lang="en-ZA" sz="1400" b="1" kern="1200" cap="small"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Executive Committee</a:t>
                      </a:r>
                      <a:endParaRPr lang="en-GB" sz="14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ZA" sz="1400" dirty="0">
                          <a:effectLst/>
                          <a:latin typeface="Arial" panose="020B0604020202020204" pitchFamily="34" charset="0"/>
                          <a:ea typeface="Calibri" panose="020F0502020204030204" pitchFamily="34" charset="0"/>
                        </a:rPr>
                        <a:t>3</a:t>
                      </a:r>
                      <a:endParaRPr lang="en-ZA" sz="1400" dirty="0">
                        <a:effectLst/>
                        <a:latin typeface="Calibri" panose="020F0502020204030204" pitchFamily="34" charset="0"/>
                        <a:ea typeface="Calibri" panose="020F050202020403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1400" dirty="0">
                          <a:effectLst/>
                          <a:latin typeface="Arial" panose="020B0604020202020204" pitchFamily="34" charset="0"/>
                          <a:ea typeface="Calibri" panose="020F0502020204030204" pitchFamily="34" charset="0"/>
                        </a:rPr>
                        <a:t>3</a:t>
                      </a:r>
                      <a:endParaRPr lang="en-ZA" sz="1400" dirty="0">
                        <a:effectLst/>
                        <a:latin typeface="Calibri" panose="020F0502020204030204" pitchFamily="34" charset="0"/>
                        <a:ea typeface="Calibri" panose="020F050202020403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buFont typeface="Wingdings" panose="05000000000000000000" pitchFamily="2" charset="2"/>
                        <a:buChar char="Ø"/>
                      </a:pPr>
                      <a:r>
                        <a:rPr lang="en-ZA" sz="1400" kern="1200" dirty="0">
                          <a:solidFill>
                            <a:schemeClr val="tx1"/>
                          </a:solidFill>
                          <a:effectLst/>
                          <a:latin typeface="Arial" panose="020B0604020202020204" pitchFamily="34" charset="0"/>
                          <a:ea typeface="+mn-ea"/>
                          <a:cs typeface="Arial" panose="020B0604020202020204" pitchFamily="34" charset="0"/>
                        </a:rPr>
                        <a:t>31 January 2023.</a:t>
                      </a:r>
                    </a:p>
                    <a:p>
                      <a:pPr marL="285750" lvl="0" indent="-285750">
                        <a:buFont typeface="Wingdings" panose="05000000000000000000" pitchFamily="2" charset="2"/>
                        <a:buChar char="Ø"/>
                      </a:pPr>
                      <a:r>
                        <a:rPr lang="en-ZA" sz="1400" kern="1200" dirty="0">
                          <a:solidFill>
                            <a:schemeClr val="tx1"/>
                          </a:solidFill>
                          <a:effectLst/>
                          <a:latin typeface="Arial" panose="020B0604020202020204" pitchFamily="34" charset="0"/>
                          <a:ea typeface="+mn-ea"/>
                          <a:cs typeface="Arial" panose="020B0604020202020204" pitchFamily="34" charset="0"/>
                        </a:rPr>
                        <a:t>27 February 2023.</a:t>
                      </a:r>
                    </a:p>
                    <a:p>
                      <a:pPr marL="285750" indent="-285750">
                        <a:buFont typeface="Wingdings" panose="05000000000000000000" pitchFamily="2" charset="2"/>
                        <a:buChar char="Ø"/>
                      </a:pPr>
                      <a:r>
                        <a:rPr lang="en-ZA" sz="1400" kern="1200" dirty="0">
                          <a:solidFill>
                            <a:schemeClr val="tx1"/>
                          </a:solidFill>
                          <a:effectLst/>
                          <a:latin typeface="Arial" panose="020B0604020202020204" pitchFamily="34" charset="0"/>
                          <a:ea typeface="+mn-ea"/>
                          <a:cs typeface="Arial" panose="020B0604020202020204" pitchFamily="34" charset="0"/>
                        </a:rPr>
                        <a:t>27 March 2023.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887548">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lnSpc>
                          <a:spcPct val="150000"/>
                        </a:lnSpc>
                        <a:spcAft>
                          <a:spcPts val="0"/>
                        </a:spcAft>
                      </a:pPr>
                      <a:r>
                        <a:rPr lang="en-GB" sz="14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Management Committee</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ZA" sz="1400" dirty="0">
                          <a:effectLst/>
                          <a:latin typeface="Arial" panose="020B0604020202020204" pitchFamily="34" charset="0"/>
                          <a:ea typeface="Calibri" panose="020F0502020204030204" pitchFamily="34" charset="0"/>
                        </a:rPr>
                        <a:t>3</a:t>
                      </a:r>
                      <a:endParaRPr lang="en-ZA" sz="1400" dirty="0">
                        <a:effectLst/>
                        <a:latin typeface="Calibri" panose="020F0502020204030204" pitchFamily="34" charset="0"/>
                        <a:ea typeface="Calibri" panose="020F050202020403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1400">
                          <a:effectLst/>
                          <a:latin typeface="Arial" panose="020B0604020202020204" pitchFamily="34" charset="0"/>
                          <a:ea typeface="Calibri" panose="020F0502020204030204" pitchFamily="34" charset="0"/>
                        </a:rPr>
                        <a:t>3</a:t>
                      </a:r>
                      <a:endParaRPr lang="en-ZA" sz="1400">
                        <a:effectLst/>
                        <a:latin typeface="Calibri" panose="020F0502020204030204" pitchFamily="34" charset="0"/>
                        <a:ea typeface="Calibri" panose="020F050202020403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buFont typeface="Wingdings" panose="05000000000000000000" pitchFamily="2" charset="2"/>
                        <a:buChar char="Ø"/>
                      </a:pPr>
                      <a:r>
                        <a:rPr lang="en-ZA" sz="1400" kern="1200" dirty="0">
                          <a:solidFill>
                            <a:schemeClr val="tx1"/>
                          </a:solidFill>
                          <a:effectLst/>
                          <a:latin typeface="Arial" panose="020B0604020202020204" pitchFamily="34" charset="0"/>
                          <a:ea typeface="+mn-ea"/>
                          <a:cs typeface="Arial" panose="020B0604020202020204" pitchFamily="34" charset="0"/>
                        </a:rPr>
                        <a:t>16 January 2023.</a:t>
                      </a:r>
                    </a:p>
                    <a:p>
                      <a:pPr marL="285750" lvl="0" indent="-285750">
                        <a:buFont typeface="Wingdings" panose="05000000000000000000" pitchFamily="2" charset="2"/>
                        <a:buChar char="Ø"/>
                      </a:pPr>
                      <a:r>
                        <a:rPr lang="en-ZA" sz="1400" kern="1200" dirty="0">
                          <a:solidFill>
                            <a:schemeClr val="tx1"/>
                          </a:solidFill>
                          <a:effectLst/>
                          <a:latin typeface="Arial" panose="020B0604020202020204" pitchFamily="34" charset="0"/>
                          <a:ea typeface="+mn-ea"/>
                          <a:cs typeface="Arial" panose="020B0604020202020204" pitchFamily="34" charset="0"/>
                        </a:rPr>
                        <a:t>13 February 2023.</a:t>
                      </a:r>
                    </a:p>
                    <a:p>
                      <a:pPr marL="285750" indent="-285750">
                        <a:buFont typeface="Wingdings" panose="05000000000000000000" pitchFamily="2" charset="2"/>
                        <a:buChar char="Ø"/>
                      </a:pPr>
                      <a:r>
                        <a:rPr lang="en-ZA" sz="1400" kern="1200" dirty="0">
                          <a:solidFill>
                            <a:schemeClr val="tx1"/>
                          </a:solidFill>
                          <a:effectLst/>
                          <a:latin typeface="Arial" panose="020B0604020202020204" pitchFamily="34" charset="0"/>
                          <a:ea typeface="+mn-ea"/>
                          <a:cs typeface="Arial" panose="020B0604020202020204" pitchFamily="34" charset="0"/>
                        </a:rPr>
                        <a:t>15 March 2023.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73597">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lnSpc>
                          <a:spcPct val="150000"/>
                        </a:lnSpc>
                        <a:spcAft>
                          <a:spcPts val="0"/>
                        </a:spcAft>
                      </a:pPr>
                      <a:r>
                        <a:rPr lang="en-ZA" sz="1400" b="1" kern="1200" cap="small"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Risk and Ethics Management Committee</a:t>
                      </a:r>
                      <a:endParaRPr lang="en-GB" sz="14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1000"/>
                        </a:spcAft>
                      </a:pPr>
                      <a:r>
                        <a:rPr lang="en-GB"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1000"/>
                        </a:spcAft>
                      </a:pPr>
                      <a:r>
                        <a:rPr lang="en-GB"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285750" indent="-285750" algn="l">
                        <a:lnSpc>
                          <a:spcPct val="115000"/>
                        </a:lnSpc>
                        <a:spcAft>
                          <a:spcPts val="1000"/>
                        </a:spcAft>
                        <a:buFont typeface="Wingdings" panose="05000000000000000000" pitchFamily="2" charset="2"/>
                        <a:buChar char="Ø"/>
                      </a:pPr>
                      <a:r>
                        <a:rPr lang="en-GB"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13 March 2023</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67660">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lnSpc>
                          <a:spcPct val="150000"/>
                        </a:lnSpc>
                        <a:spcAft>
                          <a:spcPts val="0"/>
                        </a:spcAft>
                      </a:pPr>
                      <a:r>
                        <a:rPr lang="en-ZA" sz="1400" b="1" i="0" u="none" strike="noStrike" kern="1200"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Audit</a:t>
                      </a:r>
                      <a:r>
                        <a:rPr lang="en-ZA" sz="14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 </a:t>
                      </a:r>
                      <a:r>
                        <a:rPr lang="en-ZA" sz="1400" b="1" i="0" u="none" strike="noStrike" kern="1200"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and Risk Committee</a:t>
                      </a:r>
                      <a:endParaRPr lang="en-GB" sz="1400" b="1" i="0" u="none" strike="noStrike" kern="1200"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ZA" sz="1400" dirty="0">
                          <a:effectLst/>
                          <a:latin typeface="Arial" panose="020B0604020202020204" pitchFamily="34" charset="0"/>
                          <a:ea typeface="Calibri" panose="020F0502020204030204" pitchFamily="34" charset="0"/>
                        </a:rPr>
                        <a:t>1</a:t>
                      </a:r>
                      <a:endParaRPr lang="en-ZA" sz="1400" dirty="0">
                        <a:effectLst/>
                        <a:latin typeface="Calibri" panose="020F0502020204030204" pitchFamily="34" charset="0"/>
                        <a:ea typeface="Calibri" panose="020F050202020403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1400" dirty="0">
                          <a:effectLst/>
                          <a:latin typeface="Arial" panose="020B0604020202020204" pitchFamily="34" charset="0"/>
                          <a:ea typeface="Calibri" panose="020F0502020204030204" pitchFamily="34" charset="0"/>
                        </a:rPr>
                        <a:t>1</a:t>
                      </a:r>
                      <a:endParaRPr lang="en-ZA" sz="1400" dirty="0">
                        <a:effectLst/>
                        <a:latin typeface="Calibri" panose="020F0502020204030204" pitchFamily="34" charset="0"/>
                        <a:ea typeface="Calibri" panose="020F050202020403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Ø"/>
                      </a:pPr>
                      <a:r>
                        <a:rPr lang="en-ZA" sz="1400" kern="1200" dirty="0">
                          <a:solidFill>
                            <a:schemeClr val="tx1"/>
                          </a:solidFill>
                          <a:effectLst/>
                          <a:latin typeface="Arial" panose="020B0604020202020204" pitchFamily="34" charset="0"/>
                          <a:ea typeface="+mn-ea"/>
                          <a:cs typeface="Arial" panose="020B0604020202020204" pitchFamily="34" charset="0"/>
                        </a:rPr>
                        <a:t>23 March 2023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65144">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lnSpc>
                          <a:spcPct val="150000"/>
                        </a:lnSpc>
                        <a:spcAft>
                          <a:spcPts val="0"/>
                        </a:spcAft>
                      </a:pPr>
                      <a:r>
                        <a:rPr lang="en-ZA" sz="1400" b="1" kern="1200" cap="small"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ICT Steering Committee</a:t>
                      </a:r>
                      <a:endParaRPr lang="en-GB" sz="14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ZA" sz="14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14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Ø"/>
                      </a:pPr>
                      <a:r>
                        <a:rPr lang="en-ZA" sz="1400" kern="1200" dirty="0">
                          <a:solidFill>
                            <a:schemeClr val="tx1"/>
                          </a:solidFill>
                          <a:effectLst/>
                          <a:latin typeface="Arial" panose="020B0604020202020204" pitchFamily="34" charset="0"/>
                          <a:ea typeface="+mn-ea"/>
                          <a:cs typeface="Arial" panose="020B0604020202020204" pitchFamily="34" charset="0"/>
                        </a:rPr>
                        <a:t>22 March 2023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569689">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lnSpc>
                          <a:spcPct val="150000"/>
                        </a:lnSpc>
                        <a:spcAft>
                          <a:spcPts val="0"/>
                        </a:spcAft>
                      </a:pPr>
                      <a:r>
                        <a:rPr lang="en-GB" sz="1400" b="1" kern="1200"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TOTAL</a:t>
                      </a:r>
                      <a:endParaRPr lang="en-GB" sz="14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1000"/>
                        </a:spcAft>
                      </a:pPr>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9</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1000"/>
                        </a:spcAft>
                      </a:pPr>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9</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0"/>
                        </a:spcAft>
                      </a:pPr>
                      <a:endParaRPr lang="en-GB"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3" name="Slide Number Placeholder 1">
            <a:extLst>
              <a:ext uri="{FF2B5EF4-FFF2-40B4-BE49-F238E27FC236}">
                <a16:creationId xmlns:a16="http://schemas.microsoft.com/office/drawing/2014/main" xmlns="" id="{3FDD091B-20C7-FB6F-E279-869AB2E0A499}"/>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6</a:t>
            </a:r>
          </a:p>
        </p:txBody>
      </p:sp>
    </p:spTree>
    <p:extLst>
      <p:ext uri="{BB962C8B-B14F-4D97-AF65-F5344CB8AC3E}">
        <p14:creationId xmlns:p14="http://schemas.microsoft.com/office/powerpoint/2010/main" xmlns="" val="22542435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70F1D3-6E70-A044-9428-548B84197CDF}"/>
              </a:ext>
            </a:extLst>
          </p:cNvPr>
          <p:cNvPicPr>
            <a:picLocks noChangeAspect="1"/>
          </p:cNvPicPr>
          <p:nvPr/>
        </p:nvPicPr>
        <p:blipFill>
          <a:blip r:embed="rId2" cstate="print"/>
          <a:stretch>
            <a:fillRect/>
          </a:stretch>
        </p:blipFill>
        <p:spPr>
          <a:xfrm>
            <a:off x="0" y="6339763"/>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8" y="228600"/>
            <a:ext cx="8612521" cy="461665"/>
          </a:xfrm>
          <a:prstGeom prst="rect">
            <a:avLst/>
          </a:prstGeom>
          <a:noFill/>
        </p:spPr>
        <p:txBody>
          <a:bodyPr wrap="square" rtlCol="0">
            <a:spAutoFit/>
          </a:bodyPr>
          <a:lstStyle/>
          <a:p>
            <a:pPr algn="r"/>
            <a:r>
              <a:rPr lang="en-US" sz="2400" b="1" dirty="0">
                <a:solidFill>
                  <a:prstClr val="white"/>
                </a:solidFill>
                <a:latin typeface="Arial" panose="020B0604020202020204" pitchFamily="34" charset="0"/>
              </a:rPr>
              <a:t>GOVERNANCE AND COMPLIANCE (</a:t>
            </a:r>
            <a:r>
              <a:rPr lang="en-US" sz="2400" b="1" cap="small" dirty="0" err="1">
                <a:solidFill>
                  <a:prstClr val="white"/>
                </a:solidFill>
                <a:latin typeface="Arial" panose="020B0604020202020204" pitchFamily="34" charset="0"/>
              </a:rPr>
              <a:t>cont</a:t>
            </a:r>
            <a:r>
              <a:rPr lang="en-US" sz="2400" b="1" dirty="0">
                <a:solidFill>
                  <a:prstClr val="white"/>
                </a:solidFill>
                <a:latin typeface="Arial" panose="020B0604020202020204" pitchFamily="34" charset="0"/>
              </a:rPr>
              <a:t>)</a:t>
            </a:r>
          </a:p>
        </p:txBody>
      </p:sp>
      <p:sp>
        <p:nvSpPr>
          <p:cNvPr id="8" name="Rectangle 7">
            <a:extLst>
              <a:ext uri="{FF2B5EF4-FFF2-40B4-BE49-F238E27FC236}">
                <a16:creationId xmlns:a16="http://schemas.microsoft.com/office/drawing/2014/main" xmlns="" id="{6E4A39AE-D914-4BE9-81CC-E97C8099E737}"/>
              </a:ext>
            </a:extLst>
          </p:cNvPr>
          <p:cNvSpPr/>
          <p:nvPr/>
        </p:nvSpPr>
        <p:spPr>
          <a:xfrm>
            <a:off x="-23769" y="804849"/>
            <a:ext cx="9140401" cy="5970865"/>
          </a:xfrm>
          <a:prstGeom prst="rect">
            <a:avLst/>
          </a:prstGeom>
        </p:spPr>
        <p:txBody>
          <a:bodyPr wrap="square">
            <a:spAutoFit/>
          </a:bodyPr>
          <a:lstStyle/>
          <a:p>
            <a:pPr algn="just" hangingPunct="0">
              <a:defRPr/>
            </a:pPr>
            <a:r>
              <a:rPr lang="en-GB" sz="1600" b="1" kern="0" dirty="0">
                <a:latin typeface="Arial" panose="020B0604020202020204" pitchFamily="34" charset="0"/>
                <a:cs typeface="Arial" panose="020B0604020202020204" pitchFamily="34" charset="0"/>
                <a:sym typeface="Calibri"/>
              </a:rPr>
              <a:t>2.1. </a:t>
            </a:r>
            <a:r>
              <a:rPr lang="en-GB" sz="1600" kern="0" dirty="0">
                <a:latin typeface="Arial" panose="020B0604020202020204" pitchFamily="34" charset="0"/>
                <a:cs typeface="Arial" panose="020B0604020202020204" pitchFamily="34" charset="0"/>
                <a:sym typeface="Calibri"/>
              </a:rPr>
              <a:t>The Department complied with all the relevant provisions and rules of:</a:t>
            </a:r>
          </a:p>
          <a:p>
            <a:pPr algn="just" hangingPunct="0">
              <a:defRPr/>
            </a:pPr>
            <a:endParaRPr lang="en-GB" sz="1600" kern="0" dirty="0">
              <a:latin typeface="Arial" panose="020B0604020202020204" pitchFamily="34" charset="0"/>
              <a:cs typeface="Arial" panose="020B0604020202020204" pitchFamily="34" charset="0"/>
              <a:sym typeface="Calibri"/>
            </a:endParaRPr>
          </a:p>
          <a:p>
            <a:pPr marL="285750" lvl="3" indent="-285750" hangingPunct="0">
              <a:buFont typeface="Arial" panose="020B0604020202020204" pitchFamily="34" charset="0"/>
              <a:buChar char="•"/>
              <a:defRPr/>
            </a:pPr>
            <a:r>
              <a:rPr lang="en-ZA" sz="1600" b="1" kern="0" dirty="0">
                <a:latin typeface="Arial" panose="020B0604020202020204" pitchFamily="34" charset="0"/>
                <a:cs typeface="Arial" panose="020B0604020202020204" pitchFamily="34" charset="0"/>
                <a:sym typeface="Calibri"/>
              </a:rPr>
              <a:t>The National Assembly;</a:t>
            </a:r>
            <a:endParaRPr lang="en-GB" sz="1600" b="1" kern="0" dirty="0">
              <a:latin typeface="Arial" panose="020B0604020202020204" pitchFamily="34" charset="0"/>
              <a:cs typeface="Arial" panose="020B0604020202020204" pitchFamily="34" charset="0"/>
              <a:sym typeface="Calibri"/>
            </a:endParaRPr>
          </a:p>
          <a:p>
            <a:pPr marL="285750" lvl="1" indent="-285750" hangingPunct="0">
              <a:buFont typeface="Arial" panose="020B0604020202020204" pitchFamily="34" charset="0"/>
              <a:buChar char="•"/>
              <a:defRPr/>
            </a:pPr>
            <a:r>
              <a:rPr lang="en-ZA" sz="1600" b="1" kern="0" dirty="0">
                <a:latin typeface="Arial" panose="020B0604020202020204" pitchFamily="34" charset="0"/>
                <a:cs typeface="Arial" panose="020B0604020202020204" pitchFamily="34" charset="0"/>
                <a:sym typeface="Calibri"/>
              </a:rPr>
              <a:t>The National Council of Provinces;</a:t>
            </a:r>
            <a:endParaRPr lang="en-GB" sz="1600" b="1" kern="0" dirty="0">
              <a:latin typeface="Arial" panose="020B0604020202020204" pitchFamily="34" charset="0"/>
              <a:cs typeface="Arial" panose="020B0604020202020204" pitchFamily="34" charset="0"/>
              <a:sym typeface="Calibri"/>
            </a:endParaRPr>
          </a:p>
          <a:p>
            <a:pPr marL="285750" lvl="1" indent="-285750" hangingPunct="0">
              <a:buFont typeface="Arial" panose="020B0604020202020204" pitchFamily="34" charset="0"/>
              <a:buChar char="•"/>
              <a:defRPr/>
            </a:pPr>
            <a:r>
              <a:rPr lang="en-ZA" sz="1600" b="1" kern="0" dirty="0">
                <a:latin typeface="Arial" panose="020B0604020202020204" pitchFamily="34" charset="0"/>
                <a:cs typeface="Arial" panose="020B0604020202020204" pitchFamily="34" charset="0"/>
                <a:sym typeface="Calibri"/>
              </a:rPr>
              <a:t>The Public Finance Management Act (PFMA), 1999 (No.1 of 1999);</a:t>
            </a:r>
            <a:endParaRPr lang="en-GB" sz="1600" b="1" kern="0" dirty="0">
              <a:latin typeface="Arial" panose="020B0604020202020204" pitchFamily="34" charset="0"/>
              <a:cs typeface="Arial" panose="020B0604020202020204" pitchFamily="34" charset="0"/>
              <a:sym typeface="Calibri"/>
            </a:endParaRPr>
          </a:p>
          <a:p>
            <a:pPr marL="285750" lvl="1" indent="-285750" hangingPunct="0">
              <a:buFont typeface="Arial" panose="020B0604020202020204" pitchFamily="34" charset="0"/>
              <a:buChar char="•"/>
              <a:defRPr/>
            </a:pPr>
            <a:r>
              <a:rPr lang="en-ZA" sz="1600" b="1" kern="0" dirty="0">
                <a:latin typeface="Arial" panose="020B0604020202020204" pitchFamily="34" charset="0"/>
                <a:cs typeface="Arial" panose="020B0604020202020204" pitchFamily="34" charset="0"/>
                <a:sym typeface="Calibri"/>
              </a:rPr>
              <a:t>Treasury Regulations; and </a:t>
            </a:r>
            <a:endParaRPr lang="en-GB" sz="1600" b="1" kern="0" dirty="0">
              <a:latin typeface="Arial" panose="020B0604020202020204" pitchFamily="34" charset="0"/>
              <a:cs typeface="Arial" panose="020B0604020202020204" pitchFamily="34" charset="0"/>
              <a:sym typeface="Calibri"/>
            </a:endParaRPr>
          </a:p>
          <a:p>
            <a:pPr marL="285750" lvl="1" indent="-285750" hangingPunct="0">
              <a:buFont typeface="Arial" panose="020B0604020202020204" pitchFamily="34" charset="0"/>
              <a:buChar char="•"/>
              <a:defRPr/>
            </a:pPr>
            <a:r>
              <a:rPr lang="en-ZA" sz="1600" b="1" kern="0" dirty="0">
                <a:latin typeface="Arial" panose="020B0604020202020204" pitchFamily="34" charset="0"/>
                <a:cs typeface="Arial" panose="020B0604020202020204" pitchFamily="34" charset="0"/>
                <a:sym typeface="Calibri"/>
              </a:rPr>
              <a:t>The National Treasury Framework for Annual Performance Reporting.</a:t>
            </a:r>
          </a:p>
          <a:p>
            <a:pPr marL="457200" marR="0" lvl="0" indent="-457200" algn="just" defTabSz="91440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Calibri"/>
            </a:endParaRPr>
          </a:p>
          <a:p>
            <a:pPr marL="398463" marR="0" lvl="0" indent="-398463" algn="l" defTabSz="914400" rtl="0" eaLnBrk="1" fontAlgn="auto" latinLnBrk="0" hangingPunct="0">
              <a:lnSpc>
                <a:spcPct val="100000"/>
              </a:lnSpc>
              <a:spcBef>
                <a:spcPts val="0"/>
              </a:spcBef>
              <a:spcAft>
                <a:spcPts val="0"/>
              </a:spcAft>
              <a:buClrTx/>
              <a:buSzTx/>
              <a:buFontTx/>
              <a:buNone/>
              <a:tabLst/>
              <a:defRPr/>
            </a:pPr>
            <a:r>
              <a:rPr lang="en-GB" sz="1600" b="1" kern="0" dirty="0">
                <a:latin typeface="Arial" panose="020B0604020202020204" pitchFamily="34" charset="0"/>
                <a:cs typeface="Arial" panose="020B0604020202020204" pitchFamily="34" charset="0"/>
                <a:sym typeface="Calibri"/>
              </a:rPr>
              <a:t>2.2. </a:t>
            </a:r>
            <a:r>
              <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rPr>
              <a:t>The Department submitted the 2022/23 Q3 Performance Report to the Minister on</a:t>
            </a:r>
            <a:r>
              <a:rPr kumimoji="0" lang="en-GB"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 30 </a:t>
            </a:r>
            <a:r>
              <a:rPr lang="en-GB" sz="1600" kern="0" dirty="0">
                <a:solidFill>
                  <a:prstClr val="black"/>
                </a:solidFill>
                <a:latin typeface="Arial" panose="020B0604020202020204" pitchFamily="34" charset="0"/>
                <a:cs typeface="Arial" panose="020B0604020202020204" pitchFamily="34" charset="0"/>
                <a:sym typeface="Calibri"/>
              </a:rPr>
              <a:t>January</a:t>
            </a:r>
            <a:r>
              <a:rPr kumimoji="0" lang="en-GB"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 2023</a:t>
            </a:r>
            <a:r>
              <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rPr>
              <a:t>.</a:t>
            </a:r>
          </a:p>
          <a:p>
            <a:pPr marL="398463" marR="0" lvl="0" indent="-398463" algn="l" defTabSz="914400" rtl="0" eaLnBrk="1" fontAlgn="auto" latinLnBrk="0" hangingPunct="0">
              <a:lnSpc>
                <a:spcPct val="100000"/>
              </a:lnSpc>
              <a:spcBef>
                <a:spcPts val="0"/>
              </a:spcBef>
              <a:spcAft>
                <a:spcPts val="0"/>
              </a:spcAft>
              <a:buClrTx/>
              <a:buSzTx/>
              <a:buFontTx/>
              <a:buNone/>
              <a:tabLst/>
              <a:defRPr/>
            </a:pPr>
            <a:r>
              <a:rPr lang="en-GB" sz="1600" b="1" kern="0" dirty="0">
                <a:latin typeface="Arial" panose="020B0604020202020204" pitchFamily="34" charset="0"/>
                <a:cs typeface="Arial" panose="020B0604020202020204" pitchFamily="34" charset="0"/>
                <a:sym typeface="Calibri"/>
              </a:rPr>
              <a:t>2.3. </a:t>
            </a:r>
            <a:r>
              <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rPr>
              <a:t>The Department submitted the 2022/23 Q3 Performance Report to the Department of Planning, Monitoring and Evaluation (DPME) on </a:t>
            </a:r>
            <a:r>
              <a:rPr lang="en-GB" sz="1600" kern="0" dirty="0">
                <a:solidFill>
                  <a:prstClr val="black"/>
                </a:solidFill>
                <a:latin typeface="Arial" panose="020B0604020202020204" pitchFamily="34" charset="0"/>
                <a:cs typeface="Arial" panose="020B0604020202020204" pitchFamily="34" charset="0"/>
                <a:sym typeface="Calibri"/>
              </a:rPr>
              <a:t>31 January 2023</a:t>
            </a:r>
            <a:r>
              <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rPr>
              <a:t>.</a:t>
            </a:r>
          </a:p>
          <a:p>
            <a:pPr marL="398463" lvl="0" indent="-398463" hangingPunct="0">
              <a:defRPr/>
            </a:pPr>
            <a:r>
              <a:rPr lang="en-GB" sz="1600" b="1" kern="0" dirty="0">
                <a:solidFill>
                  <a:prstClr val="black"/>
                </a:solidFill>
                <a:latin typeface="Arial" panose="020B0604020202020204" pitchFamily="34" charset="0"/>
                <a:cs typeface="Arial" panose="020B0604020202020204" pitchFamily="34" charset="0"/>
                <a:sym typeface="Calibri"/>
              </a:rPr>
              <a:t>2.4.</a:t>
            </a:r>
            <a:r>
              <a:rPr lang="en-GB" sz="1600" kern="0" dirty="0">
                <a:solidFill>
                  <a:prstClr val="black"/>
                </a:solidFill>
                <a:latin typeface="Arial" panose="020B0604020202020204" pitchFamily="34" charset="0"/>
                <a:cs typeface="Arial" panose="020B0604020202020204" pitchFamily="34" charset="0"/>
                <a:sym typeface="Calibri"/>
              </a:rPr>
              <a:t> </a:t>
            </a:r>
            <a:r>
              <a:rPr lang="en-US" sz="1600" kern="0" dirty="0">
                <a:solidFill>
                  <a:prstClr val="black"/>
                </a:solidFill>
                <a:latin typeface="Arial" panose="020B0604020202020204" pitchFamily="34" charset="0"/>
                <a:cs typeface="Arial" panose="020B0604020202020204" pitchFamily="34" charset="0"/>
                <a:sym typeface="Calibri"/>
              </a:rPr>
              <a:t>The </a:t>
            </a:r>
            <a:r>
              <a:rPr lang="en-US" sz="1600" kern="0" dirty="0">
                <a:solidFill>
                  <a:prstClr val="black"/>
                </a:solidFill>
                <a:latin typeface="Arial" panose="020B0604020202020204" pitchFamily="34" charset="0"/>
                <a:sym typeface="Calibri"/>
              </a:rPr>
              <a:t>Department presented  the </a:t>
            </a:r>
            <a:r>
              <a:rPr lang="en-US" sz="1600" kern="0" dirty="0">
                <a:solidFill>
                  <a:prstClr val="black"/>
                </a:solidFill>
                <a:latin typeface="Arial" panose="020B0604020202020204" pitchFamily="34" charset="0"/>
                <a:cs typeface="Arial" panose="020B0604020202020204" pitchFamily="34" charset="0"/>
                <a:sym typeface="Calibri"/>
              </a:rPr>
              <a:t>2022/23 Q3 performance report to the Minister during the Minister and Executive Committee (</a:t>
            </a:r>
            <a:r>
              <a:rPr lang="en-US" sz="1600" kern="0" dirty="0" err="1">
                <a:solidFill>
                  <a:prstClr val="black"/>
                </a:solidFill>
                <a:latin typeface="Arial" panose="020B0604020202020204" pitchFamily="34" charset="0"/>
                <a:cs typeface="Arial" panose="020B0604020202020204" pitchFamily="34" charset="0"/>
                <a:sym typeface="Calibri"/>
              </a:rPr>
              <a:t>MinEXCO</a:t>
            </a:r>
            <a:r>
              <a:rPr lang="en-US" sz="1600" kern="0" dirty="0">
                <a:solidFill>
                  <a:prstClr val="black"/>
                </a:solidFill>
                <a:latin typeface="Arial" panose="020B0604020202020204" pitchFamily="34" charset="0"/>
                <a:cs typeface="Arial" panose="020B0604020202020204" pitchFamily="34" charset="0"/>
                <a:sym typeface="Calibri"/>
              </a:rPr>
              <a:t>) meeting of 7 February 2023.</a:t>
            </a: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endParaRPr>
          </a:p>
          <a:p>
            <a:pPr marL="398463" marR="0" lvl="0" indent="-398463" algn="l" defTabSz="914400" rtl="0" eaLnBrk="1" fontAlgn="auto" latinLnBrk="0" hangingPunct="0">
              <a:lnSpc>
                <a:spcPct val="100000"/>
              </a:lnSpc>
              <a:spcBef>
                <a:spcPts val="0"/>
              </a:spcBef>
              <a:spcAft>
                <a:spcPts val="0"/>
              </a:spcAft>
              <a:buClrTx/>
              <a:buSzTx/>
              <a:buFontTx/>
              <a:buNone/>
              <a:tabLst/>
              <a:defRPr/>
            </a:pPr>
            <a:r>
              <a:rPr lang="en-GB" sz="1600" b="1" kern="0" dirty="0">
                <a:latin typeface="Arial" panose="020B0604020202020204" pitchFamily="34" charset="0"/>
                <a:cs typeface="Arial" panose="020B0604020202020204" pitchFamily="34" charset="0"/>
                <a:sym typeface="Calibri"/>
              </a:rPr>
              <a:t>2.5. </a:t>
            </a:r>
            <a:r>
              <a:rPr lang="en-US" sz="1600" kern="0" dirty="0">
                <a:latin typeface="Arial" panose="020B0604020202020204" pitchFamily="34" charset="0"/>
                <a:cs typeface="Arial" panose="020B0604020202020204" pitchFamily="34" charset="0"/>
                <a:sym typeface="Calibri"/>
              </a:rPr>
              <a:t>The Department presented 2022/23 Q3 performance report to the Portfolio Committee on Small Business Development on 8 March 2023.</a:t>
            </a:r>
          </a:p>
          <a:p>
            <a:pPr marL="398463" indent="-398463" hangingPunct="0">
              <a:defRPr/>
            </a:pPr>
            <a:r>
              <a:rPr lang="en-US" sz="1600" b="1" kern="0" dirty="0">
                <a:latin typeface="Arial" panose="020B0604020202020204" pitchFamily="34" charset="0"/>
                <a:cs typeface="Arial" panose="020B0604020202020204" pitchFamily="34" charset="0"/>
                <a:sym typeface="Calibri"/>
              </a:rPr>
              <a:t>2.6. </a:t>
            </a:r>
            <a:r>
              <a:rPr lang="en-US" sz="1600" kern="0" dirty="0">
                <a:latin typeface="Arial" panose="020B0604020202020204" pitchFamily="34" charset="0"/>
                <a:cs typeface="Arial" panose="020B0604020202020204" pitchFamily="34" charset="0"/>
                <a:sym typeface="Calibri"/>
              </a:rPr>
              <a:t>The Department presented t</a:t>
            </a:r>
            <a:r>
              <a:rPr lang="en-US" sz="1600" kern="0" dirty="0">
                <a:latin typeface="Arial" panose="020B0604020202020204" pitchFamily="34" charset="0"/>
                <a:sym typeface="Calibri"/>
              </a:rPr>
              <a:t>he Implementation Plan for the Strategic Planning and Report Framework and Standard Operating Procedure for 2023/24 Financial Year at EXCO meeting on 17 March 2023.  </a:t>
            </a:r>
          </a:p>
          <a:p>
            <a:pPr marL="398463" indent="-398463" hangingPunct="0">
              <a:defRPr/>
            </a:pPr>
            <a:r>
              <a:rPr lang="en-US" sz="1600" b="1" kern="0" dirty="0">
                <a:latin typeface="Arial" panose="020B0604020202020204" pitchFamily="34" charset="0"/>
                <a:sym typeface="Calibri"/>
              </a:rPr>
              <a:t>2.7. </a:t>
            </a:r>
            <a:r>
              <a:rPr lang="en-US" sz="1600" kern="0" dirty="0">
                <a:latin typeface="Arial" panose="020B0604020202020204" pitchFamily="34" charset="0"/>
                <a:sym typeface="Calibri"/>
              </a:rPr>
              <a:t>Budgetary Review Recommendation Report</a:t>
            </a:r>
            <a:r>
              <a:rPr lang="en-ZA" sz="1600" dirty="0">
                <a:effectLst/>
                <a:latin typeface="Arial" panose="020B0604020202020204" pitchFamily="34" charset="0"/>
                <a:ea typeface="Calibri" panose="020F0502020204030204" pitchFamily="34" charset="0"/>
              </a:rPr>
              <a:t> was tabled through a briefing to the Portfolio Committee on 1 March 2023.</a:t>
            </a:r>
            <a:r>
              <a:rPr lang="en-US" sz="1600" kern="0" dirty="0">
                <a:latin typeface="Arial" panose="020B0604020202020204" pitchFamily="34" charset="0"/>
                <a:sym typeface="Calibri"/>
              </a:rPr>
              <a:t> </a:t>
            </a:r>
          </a:p>
          <a:p>
            <a:pPr marL="398463" indent="-398463" hangingPunct="0">
              <a:defRPr/>
            </a:pPr>
            <a:r>
              <a:rPr lang="en-US" sz="1600" b="1" kern="0" dirty="0">
                <a:latin typeface="Arial" panose="020B0604020202020204" pitchFamily="34" charset="0"/>
                <a:sym typeface="Calibri"/>
              </a:rPr>
              <a:t>2.8. </a:t>
            </a:r>
            <a:r>
              <a:rPr lang="en-US" sz="1600" kern="0" dirty="0">
                <a:latin typeface="Arial" panose="020B0604020202020204" pitchFamily="34" charset="0"/>
                <a:sym typeface="Calibri"/>
              </a:rPr>
              <a:t>The DSBD </a:t>
            </a:r>
            <a:r>
              <a:rPr lang="en-ZA" sz="1600" kern="0" dirty="0">
                <a:latin typeface="Arial" panose="020B0604020202020204" pitchFamily="34" charset="0"/>
              </a:rPr>
              <a:t>2023/24 Corporate Calendar was approved by EXCO in a special meeting held on 17 March 2023</a:t>
            </a:r>
            <a:r>
              <a:rPr lang="en-ZA" sz="1400" kern="0" dirty="0">
                <a:latin typeface="Arial" panose="020B0604020202020204" pitchFamily="34" charset="0"/>
              </a:rPr>
              <a:t>.</a:t>
            </a:r>
            <a:endParaRPr lang="en-US" sz="1400" kern="0" dirty="0">
              <a:latin typeface="Arial" panose="020B0604020202020204" pitchFamily="34" charset="0"/>
              <a:sym typeface="Calibri"/>
            </a:endParaRPr>
          </a:p>
          <a:p>
            <a:pPr marL="398463" lvl="0" indent="-398463" hangingPunct="0">
              <a:defRPr/>
            </a:pPr>
            <a:endParaRPr lang="en-US" sz="1400" kern="0" dirty="0">
              <a:latin typeface="Arial" panose="020B0604020202020204" pitchFamily="34" charset="0"/>
              <a:cs typeface="Arial" panose="020B0604020202020204" pitchFamily="34" charset="0"/>
              <a:sym typeface="Calibri"/>
            </a:endParaRPr>
          </a:p>
        </p:txBody>
      </p:sp>
      <p:sp>
        <p:nvSpPr>
          <p:cNvPr id="3" name="Slide Number Placeholder 1">
            <a:extLst>
              <a:ext uri="{FF2B5EF4-FFF2-40B4-BE49-F238E27FC236}">
                <a16:creationId xmlns:a16="http://schemas.microsoft.com/office/drawing/2014/main" xmlns="" id="{602309A3-834F-3E6B-F4C7-717129E3B098}"/>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7</a:t>
            </a:r>
          </a:p>
        </p:txBody>
      </p:sp>
    </p:spTree>
    <p:extLst>
      <p:ext uri="{BB962C8B-B14F-4D97-AF65-F5344CB8AC3E}">
        <p14:creationId xmlns:p14="http://schemas.microsoft.com/office/powerpoint/2010/main" xmlns="" val="13263088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0" y="6366885"/>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7432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3. OVERALL PERFORMANCE SUMMARY</a:t>
            </a:r>
          </a:p>
        </p:txBody>
      </p:sp>
      <p:sp>
        <p:nvSpPr>
          <p:cNvPr id="3" name="Slide Number Placeholder 1">
            <a:extLst>
              <a:ext uri="{FF2B5EF4-FFF2-40B4-BE49-F238E27FC236}">
                <a16:creationId xmlns:a16="http://schemas.microsoft.com/office/drawing/2014/main" xmlns="" id="{88F1A424-71FD-F216-594C-0FAF3C0E6571}"/>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8</a:t>
            </a:r>
          </a:p>
        </p:txBody>
      </p:sp>
    </p:spTree>
    <p:extLst>
      <p:ext uri="{BB962C8B-B14F-4D97-AF65-F5344CB8AC3E}">
        <p14:creationId xmlns:p14="http://schemas.microsoft.com/office/powerpoint/2010/main" xmlns="" val="5125411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70F1D3-6E70-A044-9428-548B84197CDF}"/>
              </a:ext>
            </a:extLst>
          </p:cNvPr>
          <p:cNvPicPr>
            <a:picLocks noChangeAspect="1"/>
          </p:cNvPicPr>
          <p:nvPr/>
        </p:nvPicPr>
        <p:blipFill>
          <a:blip r:embed="rId2" cstate="print"/>
          <a:stretch>
            <a:fillRect/>
          </a:stretch>
        </p:blipFill>
        <p:spPr>
          <a:xfrm>
            <a:off x="1921" y="6370760"/>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8" y="228600"/>
            <a:ext cx="8612521" cy="461665"/>
          </a:xfrm>
          <a:prstGeom prst="rect">
            <a:avLst/>
          </a:prstGeom>
          <a:noFill/>
        </p:spPr>
        <p:txBody>
          <a:bodyPr wrap="square" rtlCol="0">
            <a:spAutoFit/>
          </a:bodyPr>
          <a:lstStyle/>
          <a:p>
            <a:pPr algn="r"/>
            <a:r>
              <a:rPr lang="en-US" sz="2400" b="1" dirty="0">
                <a:solidFill>
                  <a:prstClr val="white"/>
                </a:solidFill>
                <a:latin typeface="Arial" panose="020B0604020202020204" pitchFamily="34" charset="0"/>
              </a:rPr>
              <a:t>PERFORMANCE SUMMARY – 2022/23 QUARTER FOUR</a:t>
            </a:r>
            <a:endParaRPr lang="en-ZA" sz="2400" b="1" dirty="0">
              <a:solidFill>
                <a:prstClr val="white"/>
              </a:solidFill>
              <a:latin typeface="Arial" panose="020B0604020202020204" pitchFamily="34" charset="0"/>
            </a:endParaRPr>
          </a:p>
        </p:txBody>
      </p:sp>
      <p:sp>
        <p:nvSpPr>
          <p:cNvPr id="7" name="TextBox 6">
            <a:extLst>
              <a:ext uri="{FF2B5EF4-FFF2-40B4-BE49-F238E27FC236}">
                <a16:creationId xmlns:a16="http://schemas.microsoft.com/office/drawing/2014/main" xmlns="" id="{50B13DAF-D15A-49AA-B650-6FBC7C156815}"/>
              </a:ext>
            </a:extLst>
          </p:cNvPr>
          <p:cNvSpPr txBox="1"/>
          <p:nvPr/>
        </p:nvSpPr>
        <p:spPr>
          <a:xfrm>
            <a:off x="-22955" y="709472"/>
            <a:ext cx="9144000" cy="75065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 typeface="Arial"/>
              <a:buNone/>
              <a:tabLst/>
              <a:defRPr sz="2000" b="1" cap="small">
                <a:latin typeface="Arial"/>
                <a:ea typeface="Arial"/>
                <a:cs typeface="Arial"/>
                <a:sym typeface="Arial"/>
              </a:defRPr>
            </a:pPr>
            <a:r>
              <a:rPr kumimoji="0" lang="en-US" sz="1800" b="1" i="0" u="none" strike="noStrike" kern="0" cap="small" spc="0" normalizeH="0" baseline="0" noProof="0" dirty="0">
                <a:ln>
                  <a:noFill/>
                </a:ln>
                <a:effectLst/>
                <a:uLnTx/>
                <a:uFillTx/>
                <a:latin typeface="Arial"/>
                <a:ea typeface="Arial"/>
                <a:cs typeface="Arial"/>
                <a:sym typeface="Arial"/>
              </a:rPr>
              <a:t>Performance Statement: </a:t>
            </a:r>
          </a:p>
          <a:p>
            <a:pPr marL="0" marR="0" lvl="0" indent="0" algn="l" defTabSz="914400" rtl="0" eaLnBrk="1" fontAlgn="auto" latinLnBrk="0" hangingPunct="1">
              <a:lnSpc>
                <a:spcPct val="150000"/>
              </a:lnSpc>
              <a:spcBef>
                <a:spcPts val="0"/>
              </a:spcBef>
              <a:spcAft>
                <a:spcPts val="0"/>
              </a:spcAft>
              <a:buClrTx/>
              <a:buSzTx/>
              <a:buFont typeface="Arial"/>
              <a:buNone/>
              <a:tabLst/>
              <a:defRPr sz="1600" b="1" cap="small">
                <a:latin typeface="Arial"/>
                <a:ea typeface="Arial"/>
                <a:cs typeface="Arial"/>
                <a:sym typeface="Arial"/>
              </a:defRPr>
            </a:pPr>
            <a:r>
              <a:rPr kumimoji="0" lang="en-US" sz="1200" b="1" i="0" u="none" strike="noStrike" kern="0" cap="small" spc="0" normalizeH="0" baseline="0" noProof="0" dirty="0">
                <a:ln>
                  <a:noFill/>
                </a:ln>
                <a:effectLst/>
                <a:uLnTx/>
                <a:uFillTx/>
                <a:latin typeface="Arial"/>
                <a:ea typeface="Arial"/>
                <a:cs typeface="Arial"/>
                <a:sym typeface="Arial"/>
              </a:rPr>
              <a:t>The Department is reporting against 23 Quarterly targets for 2022/23 Q4.</a:t>
            </a:r>
          </a:p>
        </p:txBody>
      </p:sp>
      <p:sp>
        <p:nvSpPr>
          <p:cNvPr id="3" name="Slide Number Placeholder 1">
            <a:extLst>
              <a:ext uri="{FF2B5EF4-FFF2-40B4-BE49-F238E27FC236}">
                <a16:creationId xmlns:a16="http://schemas.microsoft.com/office/drawing/2014/main" xmlns="" id="{657E0B24-985D-2409-A2A9-5F1620EF0028}"/>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9</a:t>
            </a:r>
          </a:p>
        </p:txBody>
      </p:sp>
      <p:graphicFrame>
        <p:nvGraphicFramePr>
          <p:cNvPr id="4" name="Table 3">
            <a:extLst>
              <a:ext uri="{FF2B5EF4-FFF2-40B4-BE49-F238E27FC236}">
                <a16:creationId xmlns:a16="http://schemas.microsoft.com/office/drawing/2014/main" xmlns="" id="{CCD55946-BB3F-74C4-A3F3-921A0A364F3A}"/>
              </a:ext>
            </a:extLst>
          </p:cNvPr>
          <p:cNvGraphicFramePr>
            <a:graphicFrameLocks noGrp="1"/>
          </p:cNvGraphicFramePr>
          <p:nvPr>
            <p:extLst>
              <p:ext uri="{D42A27DB-BD31-4B8C-83A1-F6EECF244321}">
                <p14:modId xmlns:p14="http://schemas.microsoft.com/office/powerpoint/2010/main" xmlns="" val="130279479"/>
              </p:ext>
            </p:extLst>
          </p:nvPr>
        </p:nvGraphicFramePr>
        <p:xfrm>
          <a:off x="33612" y="1559218"/>
          <a:ext cx="9014134" cy="4314447"/>
        </p:xfrm>
        <a:graphic>
          <a:graphicData uri="http://schemas.openxmlformats.org/drawingml/2006/table">
            <a:tbl>
              <a:tblPr firstRow="1" firstCol="1"/>
              <a:tblGrid>
                <a:gridCol w="3150429">
                  <a:extLst>
                    <a:ext uri="{9D8B030D-6E8A-4147-A177-3AD203B41FA5}">
                      <a16:colId xmlns:a16="http://schemas.microsoft.com/office/drawing/2014/main" xmlns="" val="842336008"/>
                    </a:ext>
                  </a:extLst>
                </a:gridCol>
                <a:gridCol w="1561456">
                  <a:extLst>
                    <a:ext uri="{9D8B030D-6E8A-4147-A177-3AD203B41FA5}">
                      <a16:colId xmlns:a16="http://schemas.microsoft.com/office/drawing/2014/main" xmlns="" val="3885697496"/>
                    </a:ext>
                  </a:extLst>
                </a:gridCol>
                <a:gridCol w="2132554">
                  <a:extLst>
                    <a:ext uri="{9D8B030D-6E8A-4147-A177-3AD203B41FA5}">
                      <a16:colId xmlns:a16="http://schemas.microsoft.com/office/drawing/2014/main" xmlns="" val="4250134812"/>
                    </a:ext>
                  </a:extLst>
                </a:gridCol>
                <a:gridCol w="2169695">
                  <a:extLst>
                    <a:ext uri="{9D8B030D-6E8A-4147-A177-3AD203B41FA5}">
                      <a16:colId xmlns:a16="http://schemas.microsoft.com/office/drawing/2014/main" xmlns="" val="2301947248"/>
                    </a:ext>
                  </a:extLst>
                </a:gridCol>
              </a:tblGrid>
              <a:tr h="481815">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00000"/>
                        </a:lnSpc>
                        <a:spcAft>
                          <a:spcPts val="0"/>
                        </a:spcAft>
                      </a:pPr>
                      <a:r>
                        <a:rPr lang="en-ZA" sz="1200" b="1" cap="all" baseline="0" dirty="0">
                          <a:effectLst/>
                          <a:latin typeface="Arial Black" panose="020B0A04020102020204" pitchFamily="34" charset="0"/>
                          <a:ea typeface="Calibri" panose="020F0502020204030204" pitchFamily="34" charset="0"/>
                          <a:cs typeface="Arial" panose="020B0604020202020204" pitchFamily="34" charset="0"/>
                        </a:rPr>
                        <a:t>Branch</a:t>
                      </a:r>
                      <a:endParaRPr lang="en-ZA" sz="1200" cap="all" baseline="0" dirty="0">
                        <a:effectLst/>
                        <a:latin typeface="Arial Black" panose="020B0A04020102020204" pitchFamily="34" charset="0"/>
                        <a:ea typeface="Calibri" panose="020F0502020204030204" pitchFamily="34" charset="0"/>
                        <a:cs typeface="Arial" panose="020B0604020202020204" pitchFamily="34"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00000"/>
                        </a:lnSpc>
                        <a:spcAft>
                          <a:spcPts val="0"/>
                        </a:spcAft>
                      </a:pPr>
                      <a:r>
                        <a:rPr lang="en-ZA" sz="1200" b="1" cap="all" baseline="0" dirty="0">
                          <a:effectLst/>
                          <a:latin typeface="Arial Black" panose="020B0A04020102020204" pitchFamily="34" charset="0"/>
                          <a:ea typeface="Calibri" panose="020F0502020204030204" pitchFamily="34" charset="0"/>
                          <a:cs typeface="Arial" panose="020B0604020202020204" pitchFamily="34" charset="0"/>
                        </a:rPr>
                        <a:t>Quarterly Targets</a:t>
                      </a:r>
                      <a:endParaRPr lang="en-ZA" sz="1200" cap="all" baseline="0" dirty="0">
                        <a:effectLst/>
                        <a:latin typeface="Arial Black" panose="020B0A04020102020204" pitchFamily="34" charset="0"/>
                        <a:ea typeface="Calibri" panose="020F0502020204030204" pitchFamily="34" charset="0"/>
                        <a:cs typeface="Arial" panose="020B0604020202020204" pitchFamily="34"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00000"/>
                        </a:lnSpc>
                        <a:spcAft>
                          <a:spcPts val="0"/>
                        </a:spcAft>
                      </a:pPr>
                      <a:r>
                        <a:rPr lang="en-ZA" sz="1200" b="1" cap="all" baseline="0" dirty="0">
                          <a:effectLst/>
                          <a:latin typeface="Arial Black" panose="020B0A04020102020204" pitchFamily="34" charset="0"/>
                          <a:ea typeface="Calibri" panose="020F0502020204030204" pitchFamily="34" charset="0"/>
                          <a:cs typeface="Arial" panose="020B0604020202020204" pitchFamily="34" charset="0"/>
                        </a:rPr>
                        <a:t>Achieved </a:t>
                      </a:r>
                      <a:endParaRPr lang="en-ZA" sz="1200" cap="all" baseline="0" dirty="0">
                        <a:effectLst/>
                        <a:latin typeface="Arial Black" panose="020B0A04020102020204" pitchFamily="34" charset="0"/>
                        <a:ea typeface="Calibri" panose="020F0502020204030204" pitchFamily="34" charset="0"/>
                        <a:cs typeface="Arial" panose="020B0604020202020204" pitchFamily="34"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00000"/>
                        </a:lnSpc>
                        <a:spcAft>
                          <a:spcPts val="0"/>
                        </a:spcAft>
                      </a:pPr>
                      <a:r>
                        <a:rPr lang="en-ZA" sz="1200" b="1" cap="all" baseline="0" dirty="0">
                          <a:effectLst/>
                          <a:latin typeface="Arial Black" panose="020B0A04020102020204" pitchFamily="34" charset="0"/>
                          <a:ea typeface="Calibri" panose="020F0502020204030204" pitchFamily="34" charset="0"/>
                          <a:cs typeface="Arial" panose="020B0604020202020204" pitchFamily="34" charset="0"/>
                        </a:rPr>
                        <a:t>Not Achieved</a:t>
                      </a:r>
                      <a:endParaRPr lang="en-ZA" sz="1200" cap="all" baseline="0" dirty="0">
                        <a:effectLst/>
                        <a:latin typeface="Arial Black" panose="020B0A04020102020204" pitchFamily="34" charset="0"/>
                        <a:ea typeface="Calibri" panose="020F0502020204030204" pitchFamily="34" charset="0"/>
                        <a:cs typeface="Arial" panose="020B0604020202020204" pitchFamily="34"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2667782431"/>
                  </a:ext>
                </a:extLst>
              </a:tr>
              <a:tr h="855122">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1. Administration </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   </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US" sz="1200" dirty="0">
                          <a:effectLst/>
                          <a:latin typeface="Arial Black" panose="020B0A04020102020204" pitchFamily="34" charset="0"/>
                          <a:ea typeface="Times New Roman" panose="02020603050405020304" pitchFamily="18" charset="0"/>
                        </a:rPr>
                        <a:t>8</a:t>
                      </a:r>
                      <a:endParaRPr lang="en-GB" sz="1200" dirty="0">
                        <a:effectLst/>
                        <a:latin typeface="Arial Black" panose="020B0A04020102020204" pitchFamily="34" charset="0"/>
                        <a:ea typeface="Times New Roman" panose="02020603050405020304" pitchFamily="18"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5 </a:t>
                      </a: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(63%)</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3</a:t>
                      </a: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(37%)</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793165268"/>
                  </a:ext>
                </a:extLst>
              </a:tr>
              <a:tr h="855122">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2. Sector and Market Development </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US" sz="1200" dirty="0">
                          <a:effectLst/>
                          <a:latin typeface="Arial Black" panose="020B0A04020102020204" pitchFamily="34" charset="0"/>
                          <a:ea typeface="Times New Roman" panose="02020603050405020304" pitchFamily="18" charset="0"/>
                        </a:rPr>
                        <a:t>6</a:t>
                      </a:r>
                      <a:endParaRPr lang="en-GB" sz="1200" dirty="0">
                        <a:effectLst/>
                        <a:latin typeface="Arial Black" panose="020B0A04020102020204" pitchFamily="34" charset="0"/>
                        <a:ea typeface="Times New Roman" panose="02020603050405020304" pitchFamily="18"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2</a:t>
                      </a: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(33%)</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4</a:t>
                      </a: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(67%)</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3731022873"/>
                  </a:ext>
                </a:extLst>
              </a:tr>
              <a:tr h="515923">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3. </a:t>
                      </a:r>
                      <a:r>
                        <a:rPr kumimoji="0" lang="en-ZA" sz="1200" b="1" i="0" u="none" strike="noStrike" kern="1200" cap="small" spc="0" normalizeH="0" baseline="0" noProof="0" dirty="0">
                          <a:ln>
                            <a:noFill/>
                          </a:ln>
                          <a:solidFill>
                            <a:srgbClr val="000000"/>
                          </a:solidFill>
                          <a:effectLst/>
                          <a:uLnTx/>
                          <a:uFillTx/>
                          <a:latin typeface="Arial Black" panose="020B0A04020102020204" pitchFamily="34" charset="0"/>
                          <a:ea typeface="Arial" panose="020B0604020202020204" pitchFamily="34" charset="0"/>
                          <a:cs typeface="Times New Roman" panose="02020603050405020304" pitchFamily="18" charset="0"/>
                          <a:sym typeface="Calibri"/>
                        </a:rPr>
                        <a:t>Development Finance</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0"/>
                        </a:spcAft>
                      </a:pPr>
                      <a:r>
                        <a:rPr lang="en-US" sz="1200" dirty="0">
                          <a:effectLst/>
                          <a:latin typeface="Arial Black" panose="020B0A04020102020204" pitchFamily="34" charset="0"/>
                          <a:ea typeface="Times New Roman" panose="02020603050405020304" pitchFamily="18" charset="0"/>
                        </a:rPr>
                        <a:t>6</a:t>
                      </a:r>
                      <a:endParaRPr lang="en-GB" sz="1200" dirty="0">
                        <a:effectLst/>
                        <a:latin typeface="Arial Black" panose="020B0A04020102020204" pitchFamily="34" charset="0"/>
                        <a:ea typeface="Times New Roman" panose="02020603050405020304" pitchFamily="18"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0"/>
                        </a:spcAft>
                      </a:pPr>
                      <a:r>
                        <a:rPr lang="en-GB" sz="1200" dirty="0">
                          <a:effectLst/>
                          <a:latin typeface="Arial Black" panose="020B0A04020102020204" pitchFamily="34" charset="0"/>
                          <a:ea typeface="Times New Roman" panose="02020603050405020304" pitchFamily="18" charset="0"/>
                        </a:rPr>
                        <a:t>5</a:t>
                      </a:r>
                    </a:p>
                    <a:p>
                      <a:pPr algn="ctr">
                        <a:lnSpc>
                          <a:spcPct val="115000"/>
                        </a:lnSpc>
                        <a:spcAft>
                          <a:spcPts val="0"/>
                        </a:spcAft>
                      </a:pPr>
                      <a:r>
                        <a:rPr lang="en-GB" sz="1200" dirty="0">
                          <a:effectLst/>
                          <a:latin typeface="Arial Black" panose="020B0A04020102020204" pitchFamily="34" charset="0"/>
                          <a:ea typeface="Times New Roman" panose="02020603050405020304" pitchFamily="18" charset="0"/>
                        </a:rPr>
                        <a:t>(83%)</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0"/>
                        </a:spcAft>
                      </a:pPr>
                      <a:r>
                        <a:rPr lang="en-GB" sz="1200" b="1" dirty="0">
                          <a:effectLst/>
                          <a:latin typeface="Arial Black" panose="020B0A04020102020204" pitchFamily="34" charset="0"/>
                          <a:ea typeface="Times New Roman" panose="02020603050405020304" pitchFamily="18" charset="0"/>
                        </a:rPr>
                        <a:t>1</a:t>
                      </a:r>
                    </a:p>
                    <a:p>
                      <a:pPr algn="ctr">
                        <a:lnSpc>
                          <a:spcPct val="115000"/>
                        </a:lnSpc>
                        <a:spcAft>
                          <a:spcPts val="0"/>
                        </a:spcAft>
                      </a:pPr>
                      <a:r>
                        <a:rPr lang="en-GB" sz="1200" b="1" dirty="0">
                          <a:effectLst/>
                          <a:latin typeface="Arial Black" panose="020B0A04020102020204" pitchFamily="34" charset="0"/>
                          <a:ea typeface="Times New Roman" panose="02020603050405020304" pitchFamily="18" charset="0"/>
                        </a:rPr>
                        <a:t>(17%)</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4100850022"/>
                  </a:ext>
                </a:extLst>
              </a:tr>
              <a:tr h="667917">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 4. Enterprise Development </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0"/>
                        </a:spcAft>
                      </a:pPr>
                      <a:r>
                        <a:rPr lang="en-US" sz="1200" dirty="0">
                          <a:effectLst/>
                          <a:latin typeface="Arial Black" panose="020B0A04020102020204" pitchFamily="34" charset="0"/>
                          <a:ea typeface="Times New Roman" panose="02020603050405020304" pitchFamily="18" charset="0"/>
                        </a:rPr>
                        <a:t>3</a:t>
                      </a:r>
                      <a:endParaRPr lang="en-GB" sz="1200" dirty="0">
                        <a:effectLst/>
                        <a:latin typeface="Arial Black" panose="020B0A04020102020204" pitchFamily="34" charset="0"/>
                        <a:ea typeface="Times New Roman" panose="02020603050405020304" pitchFamily="18"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3</a:t>
                      </a: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(100%)</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0</a:t>
                      </a: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(0%)</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2281230163"/>
                  </a:ext>
                </a:extLst>
              </a:tr>
              <a:tr h="938548">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 </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 Total</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US" sz="1200" dirty="0">
                          <a:effectLst/>
                          <a:latin typeface="Arial Black" panose="020B0A04020102020204" pitchFamily="34" charset="0"/>
                          <a:ea typeface="Times New Roman" panose="02020603050405020304" pitchFamily="18" charset="0"/>
                        </a:rPr>
                        <a:t>23</a:t>
                      </a:r>
                      <a:endParaRPr lang="en-GB" sz="1200" dirty="0">
                        <a:effectLst/>
                        <a:latin typeface="Arial Black" panose="020B0A04020102020204" pitchFamily="34" charset="0"/>
                        <a:ea typeface="Times New Roman" panose="02020603050405020304" pitchFamily="18"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15</a:t>
                      </a: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(65%)</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8</a:t>
                      </a: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(35%)</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2850828714"/>
                  </a:ext>
                </a:extLst>
              </a:tr>
            </a:tbl>
          </a:graphicData>
        </a:graphic>
      </p:graphicFrame>
    </p:spTree>
    <p:extLst>
      <p:ext uri="{BB962C8B-B14F-4D97-AF65-F5344CB8AC3E}">
        <p14:creationId xmlns:p14="http://schemas.microsoft.com/office/powerpoint/2010/main" xmlns="" val="318531165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803ae50-825d-4e06-9055-d98ed207913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B2B2D569D2B240AEE7EB12A7C6C4EE" ma:contentTypeVersion="11" ma:contentTypeDescription="Create a new document." ma:contentTypeScope="" ma:versionID="7f6060628ee21f1766ed6f15282211b4">
  <xsd:schema xmlns:xsd="http://www.w3.org/2001/XMLSchema" xmlns:xs="http://www.w3.org/2001/XMLSchema" xmlns:p="http://schemas.microsoft.com/office/2006/metadata/properties" xmlns:ns3="7803ae50-825d-4e06-9055-d98ed2079135" xmlns:ns4="3acb1509-cbd2-408a-830c-c119568ad540" targetNamespace="http://schemas.microsoft.com/office/2006/metadata/properties" ma:root="true" ma:fieldsID="5158c7adacb6112fb0393f32011f04f2" ns3:_="" ns4:_="">
    <xsd:import namespace="7803ae50-825d-4e06-9055-d98ed2079135"/>
    <xsd:import namespace="3acb1509-cbd2-408a-830c-c119568ad54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03ae50-825d-4e06-9055-d98ed20791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cb1509-cbd2-408a-830c-c119568ad54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846EF5-D46D-415A-BB96-91092A386424}">
  <ds:schemaRefs>
    <ds:schemaRef ds:uri="3acb1509-cbd2-408a-830c-c119568ad540"/>
    <ds:schemaRef ds:uri="http://purl.org/dc/dcmitype/"/>
    <ds:schemaRef ds:uri="7803ae50-825d-4e06-9055-d98ed2079135"/>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7217258-A31B-46DF-B774-0ED37D78B9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03ae50-825d-4e06-9055-d98ed2079135"/>
    <ds:schemaRef ds:uri="3acb1509-cbd2-408a-830c-c119568ad5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79B580-B94D-4BF4-ABB3-2935CD985E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46874</TotalTime>
  <Words>4907</Words>
  <Application>Microsoft Office PowerPoint</Application>
  <PresentationFormat>On-screen Show (4:3)</PresentationFormat>
  <Paragraphs>926</Paragraphs>
  <Slides>43</Slides>
  <Notes>8</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Office Theme</vt: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DSBD Strategy Team</dc:creator>
  <cp:lastModifiedBy>USER</cp:lastModifiedBy>
  <cp:revision>475</cp:revision>
  <cp:lastPrinted>2021-04-07T21:18:07Z</cp:lastPrinted>
  <dcterms:created xsi:type="dcterms:W3CDTF">2021-04-07T19:18:07Z</dcterms:created>
  <dcterms:modified xsi:type="dcterms:W3CDTF">2023-06-01T12:32:18Z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0x0101009BB2B2D569D2B240AEE7EB12A7C6C4EE</vt:lpwstr>
  </property>
</Properties>
</file>