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895" r:id="rId2"/>
    <p:sldId id="1010" r:id="rId3"/>
    <p:sldId id="1028" r:id="rId4"/>
    <p:sldId id="892" r:id="rId5"/>
    <p:sldId id="1029" r:id="rId6"/>
    <p:sldId id="992" r:id="rId7"/>
    <p:sldId id="993" r:id="rId8"/>
    <p:sldId id="1030" r:id="rId9"/>
    <p:sldId id="994" r:id="rId10"/>
    <p:sldId id="1031" r:id="rId11"/>
    <p:sldId id="995" r:id="rId12"/>
    <p:sldId id="1039" r:id="rId13"/>
    <p:sldId id="1033" r:id="rId14"/>
    <p:sldId id="1032" r:id="rId15"/>
    <p:sldId id="996" r:id="rId16"/>
    <p:sldId id="997" r:id="rId17"/>
    <p:sldId id="1034" r:id="rId18"/>
    <p:sldId id="998" r:id="rId19"/>
    <p:sldId id="1035" r:id="rId20"/>
    <p:sldId id="999" r:id="rId21"/>
    <p:sldId id="1000" r:id="rId22"/>
    <p:sldId id="1036" r:id="rId23"/>
    <p:sldId id="1037" r:id="rId24"/>
    <p:sldId id="1001" r:id="rId25"/>
    <p:sldId id="1038" r:id="rId26"/>
    <p:sldId id="1003" r:id="rId27"/>
    <p:sldId id="1004" r:id="rId28"/>
    <p:sldId id="1005" r:id="rId29"/>
    <p:sldId id="1006" r:id="rId30"/>
    <p:sldId id="1007" r:id="rId31"/>
    <p:sldId id="1008" r:id="rId32"/>
    <p:sldId id="1042" r:id="rId33"/>
    <p:sldId id="1009" r:id="rId34"/>
    <p:sldId id="1043" r:id="rId35"/>
    <p:sldId id="1014"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c:f>
              <c:strCache>
                <c:ptCount val="1"/>
                <c:pt idx="0">
                  <c:v>Planned Targets</c:v>
                </c:pt>
              </c:strCache>
            </c:strRef>
          </c:tx>
          <c:spPr>
            <a:gradFill>
              <a:gsLst>
                <a:gs pos="100000">
                  <a:schemeClr val="accent1">
                    <a:alpha val="0"/>
                  </a:schemeClr>
                </a:gs>
                <a:gs pos="50000">
                  <a:schemeClr val="accent1"/>
                </a:gs>
              </a:gsLst>
              <a:lin ang="5400000" scaled="0"/>
            </a:gradFill>
            <a:ln>
              <a:noFill/>
            </a:ln>
            <a:effectLst/>
            <a:sp3d/>
          </c:spPr>
          <c:dLbls>
            <c:dLbl>
              <c:idx val="0"/>
              <c:layout>
                <c:manualLayout>
                  <c:x val="2.7777777777777796E-3"/>
                  <c:y val="-7.40740740740740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61-4DB2-A5BB-DCB4534CA99A}"/>
                </c:ext>
              </c:extLst>
            </c:dLbl>
            <c:dLbl>
              <c:idx val="1"/>
              <c:layout>
                <c:manualLayout>
                  <c:x val="5.5555555555555558E-3"/>
                  <c:y val="-6.01851851851852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61-4DB2-A5BB-DCB4534CA99A}"/>
                </c:ext>
              </c:extLst>
            </c:dLbl>
            <c:dLbl>
              <c:idx val="2"/>
              <c:layout>
                <c:manualLayout>
                  <c:x val="4.1209508621548881E-2"/>
                  <c:y val="-5.37350332354046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361-4DB2-A5BB-DCB4534CA9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Sheet1!$C$3:$C$6</c:f>
              <c:strCache>
                <c:ptCount val="4"/>
                <c:pt idx="0">
                  <c:v>Quarer 1</c:v>
                </c:pt>
                <c:pt idx="1">
                  <c:v>Quarter 2</c:v>
                </c:pt>
                <c:pt idx="2">
                  <c:v>Quarter 3</c:v>
                </c:pt>
                <c:pt idx="3">
                  <c:v>Quarter 4</c:v>
                </c:pt>
              </c:strCache>
            </c:strRef>
          </c:cat>
          <c:val>
            <c:numRef>
              <c:f>Sheet1!$D$3:$D$6</c:f>
              <c:numCache>
                <c:formatCode>General</c:formatCode>
                <c:ptCount val="4"/>
                <c:pt idx="0">
                  <c:v>15</c:v>
                </c:pt>
                <c:pt idx="1">
                  <c:v>28</c:v>
                </c:pt>
                <c:pt idx="2">
                  <c:v>47</c:v>
                </c:pt>
                <c:pt idx="3">
                  <c:v>74</c:v>
                </c:pt>
              </c:numCache>
            </c:numRef>
          </c:val>
          <c:extLst xmlns:c16r2="http://schemas.microsoft.com/office/drawing/2015/06/chart">
            <c:ext xmlns:c16="http://schemas.microsoft.com/office/drawing/2014/chart" uri="{C3380CC4-5D6E-409C-BE32-E72D297353CC}">
              <c16:uniqueId val="{00000003-C361-4DB2-A5BB-DCB4534CA99A}"/>
            </c:ext>
          </c:extLst>
        </c:ser>
        <c:ser>
          <c:idx val="1"/>
          <c:order val="1"/>
          <c:tx>
            <c:strRef>
              <c:f>Sheet1!$E$2</c:f>
              <c:strCache>
                <c:ptCount val="1"/>
                <c:pt idx="0">
                  <c:v>Achievements</c:v>
                </c:pt>
              </c:strCache>
            </c:strRef>
          </c:tx>
          <c:spPr>
            <a:gradFill>
              <a:gsLst>
                <a:gs pos="100000">
                  <a:schemeClr val="accent2">
                    <a:alpha val="0"/>
                  </a:schemeClr>
                </a:gs>
                <a:gs pos="50000">
                  <a:schemeClr val="accent2"/>
                </a:gs>
              </a:gsLst>
              <a:lin ang="5400000" scaled="0"/>
            </a:gradFill>
            <a:ln>
              <a:noFill/>
            </a:ln>
            <a:effectLst/>
            <a:sp3d/>
          </c:spPr>
          <c:dLbls>
            <c:dLbl>
              <c:idx val="0"/>
              <c:layout>
                <c:manualLayout>
                  <c:x val="4.7222222222222179E-2"/>
                  <c:y val="-8.7962962962962993E-2"/>
                </c:manualLayout>
              </c:layout>
              <c:tx>
                <c:rich>
                  <a:bodyPr/>
                  <a:lstStyle/>
                  <a:p>
                    <a:fld id="{2CD57B22-6190-4E66-8D55-B7B599D1E0FE}" type="VALUE">
                      <a:rPr lang="en-US"/>
                      <a:pPr/>
                      <a:t>[VALUE]</a:t>
                    </a:fld>
                    <a:r>
                      <a:rPr lang="en-US" dirty="0"/>
                      <a:t> (60%)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C361-4DB2-A5BB-DCB4534CA99A}"/>
                </c:ext>
              </c:extLst>
            </c:dLbl>
            <c:dLbl>
              <c:idx val="1"/>
              <c:layout>
                <c:manualLayout>
                  <c:x val="4.4444444444444467E-2"/>
                  <c:y val="-6.0185185185185175E-2"/>
                </c:manualLayout>
              </c:layout>
              <c:tx>
                <c:rich>
                  <a:bodyPr/>
                  <a:lstStyle/>
                  <a:p>
                    <a:fld id="{83A54988-3DB5-4394-AAEC-2100E4DE8D39}" type="VALUE">
                      <a:rPr lang="en-US"/>
                      <a:pPr/>
                      <a:t>[VALUE]</a:t>
                    </a:fld>
                    <a:r>
                      <a:rPr lang="en-US"/>
                      <a:t> (54%)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C361-4DB2-A5BB-DCB4534CA99A}"/>
                </c:ext>
              </c:extLst>
            </c:dLbl>
            <c:dLbl>
              <c:idx val="2"/>
              <c:layout>
                <c:manualLayout>
                  <c:x val="4.7222222222222124E-2"/>
                  <c:y val="-6.9444444444444475E-2"/>
                </c:manualLayout>
              </c:layout>
              <c:tx>
                <c:rich>
                  <a:bodyPr/>
                  <a:lstStyle/>
                  <a:p>
                    <a:fld id="{98B0CCAB-DBE1-46DA-AAC5-724F09799F12}" type="VALUE">
                      <a:rPr lang="en-US"/>
                      <a:pPr/>
                      <a:t>[VALUE]</a:t>
                    </a:fld>
                    <a:r>
                      <a:rPr lang="en-US"/>
                      <a:t> (45%)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C361-4DB2-A5BB-DCB4534CA99A}"/>
                </c:ext>
              </c:extLst>
            </c:dLbl>
            <c:dLbl>
              <c:idx val="3"/>
              <c:layout/>
              <c:tx>
                <c:rich>
                  <a:bodyPr/>
                  <a:lstStyle/>
                  <a:p>
                    <a:fld id="{7485575C-3323-41E0-B9BD-42A854BE588B}" type="VALUE">
                      <a:rPr lang="en-US" smtClean="0"/>
                      <a:pPr/>
                      <a:t>[VALUE]</a:t>
                    </a:fld>
                    <a:r>
                      <a:rPr lang="en-US" dirty="0"/>
                      <a:t> (57%)</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C361-4DB2-A5BB-DCB4534CA9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Sheet1!$C$3:$C$6</c:f>
              <c:strCache>
                <c:ptCount val="4"/>
                <c:pt idx="0">
                  <c:v>Quarer 1</c:v>
                </c:pt>
                <c:pt idx="1">
                  <c:v>Quarter 2</c:v>
                </c:pt>
                <c:pt idx="2">
                  <c:v>Quarter 3</c:v>
                </c:pt>
                <c:pt idx="3">
                  <c:v>Quarter 4</c:v>
                </c:pt>
              </c:strCache>
            </c:strRef>
          </c:cat>
          <c:val>
            <c:numRef>
              <c:f>Sheet1!$E$3:$E$6</c:f>
              <c:numCache>
                <c:formatCode>General</c:formatCode>
                <c:ptCount val="4"/>
                <c:pt idx="0">
                  <c:v>9</c:v>
                </c:pt>
                <c:pt idx="1">
                  <c:v>15</c:v>
                </c:pt>
                <c:pt idx="2">
                  <c:v>21</c:v>
                </c:pt>
                <c:pt idx="3">
                  <c:v>42</c:v>
                </c:pt>
              </c:numCache>
            </c:numRef>
          </c:val>
          <c:extLst xmlns:c16r2="http://schemas.microsoft.com/office/drawing/2015/06/chart">
            <c:ext xmlns:c16="http://schemas.microsoft.com/office/drawing/2014/chart" uri="{C3380CC4-5D6E-409C-BE32-E72D297353CC}">
              <c16:uniqueId val="{00000008-C361-4DB2-A5BB-DCB4534CA99A}"/>
            </c:ext>
          </c:extLst>
        </c:ser>
        <c:dLbls>
          <c:showVal val="1"/>
        </c:dLbls>
        <c:gapDepth val="0"/>
        <c:shape val="box"/>
        <c:axId val="91619328"/>
        <c:axId val="91620864"/>
        <c:axId val="0"/>
      </c:bar3DChart>
      <c:catAx>
        <c:axId val="9161932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20864"/>
        <c:crosses val="autoZero"/>
        <c:auto val="1"/>
        <c:lblAlgn val="ctr"/>
        <c:lblOffset val="100"/>
      </c:catAx>
      <c:valAx>
        <c:axId val="91620864"/>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193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0038498700968064"/>
          <c:y val="5.3672080052493437E-2"/>
          <c:w val="0.89518832902567058"/>
          <c:h val="0.64856381233595817"/>
        </c:manualLayout>
      </c:layout>
      <c:barChart>
        <c:barDir val="col"/>
        <c:grouping val="clustered"/>
        <c:ser>
          <c:idx val="0"/>
          <c:order val="0"/>
          <c:tx>
            <c:strRef>
              <c:f>Sheet1!$F$2</c:f>
              <c:strCache>
                <c:ptCount val="1"/>
                <c:pt idx="0">
                  <c:v>% Achievement </c:v>
                </c:pt>
              </c:strCache>
            </c:strRef>
          </c:tx>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dLbls>
            <c:dLbl>
              <c:idx val="3"/>
              <c:layout/>
              <c:tx>
                <c:rich>
                  <a:bodyPr/>
                  <a:lstStyle/>
                  <a:p>
                    <a:r>
                      <a:rPr lang="en-US"/>
                      <a:t>57%</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4ED-49F9-97DA-30CBC43BA7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trendline>
          <c:cat>
            <c:strRef>
              <c:f>Sheet1!$C$3:$C$6</c:f>
              <c:strCache>
                <c:ptCount val="4"/>
                <c:pt idx="0">
                  <c:v>Quarer 1</c:v>
                </c:pt>
                <c:pt idx="1">
                  <c:v>Quarter 2</c:v>
                </c:pt>
                <c:pt idx="2">
                  <c:v>Quarter 3</c:v>
                </c:pt>
                <c:pt idx="3">
                  <c:v>Quarter 4</c:v>
                </c:pt>
              </c:strCache>
            </c:strRef>
          </c:cat>
          <c:val>
            <c:numRef>
              <c:f>Sheet1!$F$3:$F$6</c:f>
              <c:numCache>
                <c:formatCode>0%</c:formatCode>
                <c:ptCount val="4"/>
                <c:pt idx="0">
                  <c:v>0.60000000000000009</c:v>
                </c:pt>
                <c:pt idx="1">
                  <c:v>0.53571428571428559</c:v>
                </c:pt>
                <c:pt idx="2">
                  <c:v>0.44680851063829785</c:v>
                </c:pt>
                <c:pt idx="3">
                  <c:v>0.54</c:v>
                </c:pt>
              </c:numCache>
            </c:numRef>
          </c:val>
          <c:extLst xmlns:c16r2="http://schemas.microsoft.com/office/drawing/2015/06/chart">
            <c:ext xmlns:c16="http://schemas.microsoft.com/office/drawing/2014/chart" uri="{C3380CC4-5D6E-409C-BE32-E72D297353CC}">
              <c16:uniqueId val="{00000002-C4ED-49F9-97DA-30CBC43BA75E}"/>
            </c:ext>
          </c:extLst>
        </c:ser>
        <c:dLbls>
          <c:showVal val="1"/>
        </c:dLbls>
        <c:gapWidth val="100"/>
        <c:overlap val="-24"/>
        <c:axId val="102875904"/>
        <c:axId val="102877440"/>
      </c:barChart>
      <c:catAx>
        <c:axId val="10287590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2877440"/>
        <c:crosses val="autoZero"/>
        <c:auto val="1"/>
        <c:lblAlgn val="ctr"/>
        <c:lblOffset val="100"/>
      </c:catAx>
      <c:valAx>
        <c:axId val="102877440"/>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28759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dLbls>
          <c:showVal val="1"/>
        </c:dLbls>
        <c:gapDepth val="0"/>
        <c:shape val="box"/>
        <c:axId val="114420352"/>
        <c:axId val="116404608"/>
        <c:axId val="0"/>
      </c:bar3DChart>
      <c:catAx>
        <c:axId val="114420352"/>
        <c:scaling>
          <c:orientation val="minMax"/>
        </c:scaling>
        <c:delete val="1"/>
        <c:axPos val="b"/>
        <c:numFmt formatCode="General" sourceLinked="1"/>
        <c:majorTickMark val="none"/>
        <c:tickLblPos val="none"/>
        <c:crossAx val="116404608"/>
        <c:crosses val="autoZero"/>
        <c:auto val="1"/>
        <c:lblAlgn val="ctr"/>
        <c:lblOffset val="100"/>
      </c:catAx>
      <c:valAx>
        <c:axId val="116404608"/>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2035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'Quarter performace '!$D$3</c:f>
              <c:strCache>
                <c:ptCount val="1"/>
                <c:pt idx="0">
                  <c:v>Quarter Four Targets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dLbl>
              <c:idx val="2"/>
              <c:layout>
                <c:manualLayout>
                  <c:x val="-2.7137038196698944E-2"/>
                  <c:y val="-1.692047377326567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2A-4B17-8E4A-F51FB91C58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'Quarter performace '!$C$4:$C$9</c:f>
              <c:strCache>
                <c:ptCount val="6"/>
                <c:pt idx="0">
                  <c:v>Programme 1: Administration </c:v>
                </c:pt>
                <c:pt idx="1">
                  <c:v>Programme 2: Planning, Policy and Strategy </c:v>
                </c:pt>
                <c:pt idx="2">
                  <c:v>Programme 3: University Education </c:v>
                </c:pt>
                <c:pt idx="3">
                  <c:v>Programme 4: Technical and Vocational Education and Training </c:v>
                </c:pt>
                <c:pt idx="4">
                  <c:v>Programme 5: Skills Development</c:v>
                </c:pt>
                <c:pt idx="5">
                  <c:v>Programme 6: Community Education and Training </c:v>
                </c:pt>
              </c:strCache>
            </c:strRef>
          </c:cat>
          <c:val>
            <c:numRef>
              <c:f>'Quarter performace '!$D$4:$D$9</c:f>
              <c:numCache>
                <c:formatCode>General</c:formatCode>
                <c:ptCount val="6"/>
                <c:pt idx="0">
                  <c:v>6</c:v>
                </c:pt>
                <c:pt idx="1">
                  <c:v>23</c:v>
                </c:pt>
                <c:pt idx="2">
                  <c:v>15</c:v>
                </c:pt>
                <c:pt idx="3">
                  <c:v>13</c:v>
                </c:pt>
                <c:pt idx="4">
                  <c:v>11</c:v>
                </c:pt>
                <c:pt idx="5">
                  <c:v>6</c:v>
                </c:pt>
              </c:numCache>
            </c:numRef>
          </c:val>
          <c:extLst xmlns:c16r2="http://schemas.microsoft.com/office/drawing/2015/06/chart">
            <c:ext xmlns:c16="http://schemas.microsoft.com/office/drawing/2014/chart" uri="{C3380CC4-5D6E-409C-BE32-E72D297353CC}">
              <c16:uniqueId val="{00000001-8F2A-4B17-8E4A-F51FB91C5847}"/>
            </c:ext>
          </c:extLst>
        </c:ser>
        <c:ser>
          <c:idx val="1"/>
          <c:order val="1"/>
          <c:tx>
            <c:strRef>
              <c:f>'Quarter performace '!$E$3</c:f>
              <c:strCache>
                <c:ptCount val="1"/>
                <c:pt idx="0">
                  <c:v>Targets Achieved </c:v>
                </c:pt>
              </c:strCache>
            </c:strRef>
          </c:tx>
          <c:spPr>
            <a:solidFill>
              <a:srgbClr val="FFC000"/>
            </a:solidFill>
            <a:ln w="9525" cap="flat" cmpd="sng" algn="ctr">
              <a:solidFill>
                <a:schemeClr val="accent2">
                  <a:lumMod val="75000"/>
                </a:schemeClr>
              </a:solidFill>
              <a:round/>
            </a:ln>
            <a:effectLst/>
            <a:sp3d contourW="9525">
              <a:contourClr>
                <a:schemeClr val="accent2">
                  <a:lumMod val="75000"/>
                </a:schemeClr>
              </a:contourClr>
            </a:sp3d>
          </c:spPr>
          <c:dLbls>
            <c:dLbl>
              <c:idx val="0"/>
              <c:layout>
                <c:manualLayout>
                  <c:x val="2.3518766437139044E-2"/>
                  <c:y val="-4.0609137055837699E-2"/>
                </c:manualLayout>
              </c:layout>
              <c:tx>
                <c:rich>
                  <a:bodyPr/>
                  <a:lstStyle/>
                  <a:p>
                    <a:fld id="{E3D665A4-6023-44F2-A080-D94175CCE97A}" type="VALUE">
                      <a:rPr lang="en-US"/>
                      <a:pPr/>
                      <a:t>[VALUE]</a:t>
                    </a:fld>
                    <a:r>
                      <a:rPr lang="en-US" dirty="0"/>
                      <a:t> (50%)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8F2A-4B17-8E4A-F51FB91C5847}"/>
                </c:ext>
              </c:extLst>
            </c:dLbl>
            <c:dLbl>
              <c:idx val="1"/>
              <c:layout>
                <c:manualLayout>
                  <c:x val="-1.8091358797799298E-3"/>
                  <c:y val="-6.0913705583756354E-2"/>
                </c:manualLayout>
              </c:layout>
              <c:tx>
                <c:rich>
                  <a:bodyPr/>
                  <a:lstStyle/>
                  <a:p>
                    <a:r>
                      <a:rPr lang="en-US" dirty="0"/>
                      <a:t>12</a:t>
                    </a:r>
                    <a:r>
                      <a:rPr lang="en-US" baseline="0" dirty="0"/>
                      <a:t>                                                                                                                                                                                                                        </a:t>
                    </a:r>
                    <a:r>
                      <a:rPr lang="en-US" dirty="0"/>
                      <a:t> (52%)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2A-4B17-8E4A-F51FB91C5847}"/>
                </c:ext>
              </c:extLst>
            </c:dLbl>
            <c:dLbl>
              <c:idx val="2"/>
              <c:layout>
                <c:manualLayout>
                  <c:x val="2.8946174076478804E-2"/>
                  <c:y val="-4.7377326565143832E-2"/>
                </c:manualLayout>
              </c:layout>
              <c:tx>
                <c:rich>
                  <a:bodyPr/>
                  <a:lstStyle/>
                  <a:p>
                    <a:fld id="{B28FED5E-B497-4777-ADB0-75DAC970A708}" type="VALUE">
                      <a:rPr lang="en-US"/>
                      <a:pPr/>
                      <a:t>[VALUE]</a:t>
                    </a:fld>
                    <a:r>
                      <a:rPr lang="en-US" dirty="0"/>
                      <a:t> (73%)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8F2A-4B17-8E4A-F51FB91C5847}"/>
                </c:ext>
              </c:extLst>
            </c:dLbl>
            <c:dLbl>
              <c:idx val="3"/>
              <c:layout>
                <c:manualLayout>
                  <c:x val="4.2968079054164769E-2"/>
                  <c:y val="-6.24903028108919E-2"/>
                </c:manualLayout>
              </c:layout>
              <c:tx>
                <c:rich>
                  <a:bodyPr/>
                  <a:lstStyle/>
                  <a:p>
                    <a:fld id="{B60BEBD0-442E-4DF4-AB94-C6E3AA5739B9}" type="VALUE">
                      <a:rPr lang="en-US" smtClean="0"/>
                      <a:pPr/>
                      <a:t>[VALUE]</a:t>
                    </a:fld>
                    <a:r>
                      <a:rPr lang="en-US" dirty="0"/>
                      <a:t>(62%)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8F2A-4B17-8E4A-F51FB91C5847}"/>
                </c:ext>
              </c:extLst>
            </c:dLbl>
            <c:dLbl>
              <c:idx val="4"/>
              <c:layout>
                <c:manualLayout>
                  <c:x val="2.8946174076479005E-2"/>
                  <c:y val="-4.3993231810490835E-2"/>
                </c:manualLayout>
              </c:layout>
              <c:tx>
                <c:rich>
                  <a:bodyPr/>
                  <a:lstStyle/>
                  <a:p>
                    <a:fld id="{49F65B24-1171-4956-85AF-B173F6BF9C82}" type="VALUE">
                      <a:rPr lang="en-US"/>
                      <a:pPr/>
                      <a:t>[VALUE]</a:t>
                    </a:fld>
                    <a:r>
                      <a:rPr lang="en-US" dirty="0"/>
                      <a:t> (27%)</a:t>
                    </a:r>
                    <a:r>
                      <a:rPr lang="en-US" baseline="0" dirty="0"/>
                      <a:t> </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8F2A-4B17-8E4A-F51FB91C5847}"/>
                </c:ext>
              </c:extLst>
            </c:dLbl>
            <c:dLbl>
              <c:idx val="5"/>
              <c:layout>
                <c:manualLayout>
                  <c:x val="2.3518818226541394E-2"/>
                  <c:y val="-6.3168095721432505E-2"/>
                </c:manualLayout>
              </c:layout>
              <c:tx>
                <c:rich>
                  <a:bodyPr/>
                  <a:lstStyle/>
                  <a:p>
                    <a:fld id="{675CDD0F-5F30-44C9-B0ED-A15AC93DC71B}" type="VALUE">
                      <a:rPr lang="en-US" smtClean="0"/>
                      <a:pPr/>
                      <a:t>[VALUE]</a:t>
                    </a:fld>
                    <a:r>
                      <a:rPr lang="en-US" dirty="0"/>
                      <a:t>(83%)</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8F2A-4B17-8E4A-F51FB91C58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'Quarter performace '!$C$4:$C$9</c:f>
              <c:strCache>
                <c:ptCount val="6"/>
                <c:pt idx="0">
                  <c:v>Programme 1: Administration </c:v>
                </c:pt>
                <c:pt idx="1">
                  <c:v>Programme 2: Planning, Policy and Strategy </c:v>
                </c:pt>
                <c:pt idx="2">
                  <c:v>Programme 3: University Education </c:v>
                </c:pt>
                <c:pt idx="3">
                  <c:v>Programme 4: Technical and Vocational Education and Training </c:v>
                </c:pt>
                <c:pt idx="4">
                  <c:v>Programme 5: Skills Development</c:v>
                </c:pt>
                <c:pt idx="5">
                  <c:v>Programme 6: Community Education and Training </c:v>
                </c:pt>
              </c:strCache>
            </c:strRef>
          </c:cat>
          <c:val>
            <c:numRef>
              <c:f>'Quarter performace '!$E$4:$E$9</c:f>
              <c:numCache>
                <c:formatCode>General</c:formatCode>
                <c:ptCount val="6"/>
                <c:pt idx="0">
                  <c:v>3</c:v>
                </c:pt>
                <c:pt idx="1">
                  <c:v>2</c:v>
                </c:pt>
                <c:pt idx="2">
                  <c:v>11</c:v>
                </c:pt>
                <c:pt idx="3">
                  <c:v>8</c:v>
                </c:pt>
                <c:pt idx="4">
                  <c:v>3</c:v>
                </c:pt>
                <c:pt idx="5">
                  <c:v>5</c:v>
                </c:pt>
              </c:numCache>
            </c:numRef>
          </c:val>
          <c:extLst xmlns:c16r2="http://schemas.microsoft.com/office/drawing/2015/06/chart">
            <c:ext xmlns:c16="http://schemas.microsoft.com/office/drawing/2014/chart" uri="{C3380CC4-5D6E-409C-BE32-E72D297353CC}">
              <c16:uniqueId val="{00000008-8F2A-4B17-8E4A-F51FB91C5847}"/>
            </c:ext>
          </c:extLst>
        </c:ser>
        <c:dLbls>
          <c:showVal val="1"/>
        </c:dLbls>
        <c:gapWidth val="65"/>
        <c:shape val="box"/>
        <c:axId val="116153728"/>
        <c:axId val="116163712"/>
        <c:axId val="0"/>
      </c:bar3DChart>
      <c:catAx>
        <c:axId val="11615372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6163712"/>
        <c:crosses val="autoZero"/>
        <c:auto val="1"/>
        <c:lblAlgn val="ctr"/>
        <c:lblOffset val="100"/>
      </c:catAx>
      <c:valAx>
        <c:axId val="116163712"/>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6153728"/>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2347414233299117E-2"/>
          <c:y val="4.4662216136026493E-2"/>
          <c:w val="0.93888888888888899"/>
          <c:h val="0.67145778652668431"/>
        </c:manualLayout>
      </c:layout>
      <c:pie3DChart>
        <c:varyColors val="1"/>
        <c:dLbls/>
      </c:pie3DChart>
      <c:spPr>
        <a:noFill/>
        <a:ln w="25400">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2063741651138112E-2"/>
          <c:y val="0.12152384845599468"/>
          <c:w val="0.86347556623128807"/>
          <c:h val="0.84268560385124769"/>
        </c:manualLayout>
      </c:layout>
      <c:pie3DChart>
        <c:varyColors val="1"/>
        <c:ser>
          <c:idx val="0"/>
          <c:order val="0"/>
          <c:explosion val="1"/>
          <c:dPt>
            <c:idx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742-427D-BCD1-F6C55CA897FE}"/>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742-427D-BCD1-F6C55CA897FE}"/>
              </c:ext>
            </c:extLst>
          </c:dPt>
          <c:dPt>
            <c:idx val="2"/>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742-427D-BCD1-F6C55CA897FE}"/>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742-427D-BCD1-F6C55CA897FE}"/>
              </c:ext>
            </c:extLst>
          </c:dPt>
          <c:dLbls>
            <c:dLbl>
              <c:idx val="0"/>
              <c:layout>
                <c:manualLayout>
                  <c:x val="-0.19521573909890871"/>
                  <c:y val="-2.2147833380928095E-3"/>
                </c:manualLayout>
              </c:layout>
              <c:tx>
                <c:rich>
                  <a:bodyPr/>
                  <a:lstStyle/>
                  <a:p>
                    <a:fld id="{779249B3-3FB4-4BD2-BD64-C61E52BBBFF7}" type="CATEGORYNAME">
                      <a:rPr lang="en-US"/>
                      <a:pPr/>
                      <a:t>[CATEGORY NAME]</a:t>
                    </a:fld>
                    <a:r>
                      <a:rPr lang="en-US" baseline="0" dirty="0"/>
                      <a:t>
13 (</a:t>
                    </a:r>
                    <a:fld id="{4D24F497-978C-452B-95AB-6215F9912D5E}" type="PERCENTAGE">
                      <a:rPr lang="en-US" baseline="0"/>
                      <a:pPr/>
                      <a:t>[PERCENTAGE]</a:t>
                    </a:fld>
                    <a:r>
                      <a:rPr lang="en-US" baseline="0" dirty="0"/>
                      <a:t>)</a:t>
                    </a:r>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4742-427D-BCD1-F6C55CA897FE}"/>
                </c:ext>
              </c:extLst>
            </c:dLbl>
            <c:dLbl>
              <c:idx val="1"/>
              <c:layout>
                <c:manualLayout>
                  <c:x val="0.1556162202388314"/>
                  <c:y val="-0.2439253632863001"/>
                </c:manualLayout>
              </c:layout>
              <c:tx>
                <c:rich>
                  <a:bodyPr/>
                  <a:lstStyle/>
                  <a:p>
                    <a:fld id="{E60EC83A-E3B0-42DB-A56D-E63C85ADF8CF}" type="CATEGORYNAME">
                      <a:rPr lang="en-US"/>
                      <a:pPr/>
                      <a:t>[CATEGORY NAME]</a:t>
                    </a:fld>
                    <a:r>
                      <a:rPr lang="en-US" baseline="0" dirty="0"/>
                      <a:t>
10 (</a:t>
                    </a:r>
                    <a:fld id="{8A015582-0B14-4C6D-A05F-FFB5B8BD0CA0}" type="PERCENTAGE">
                      <a:rPr lang="en-US" baseline="0"/>
                      <a:pPr/>
                      <a:t>[PERCENTAGE]</a:t>
                    </a:fld>
                    <a:r>
                      <a:rPr lang="en-US" baseline="0" dirty="0"/>
                      <a:t>)</a:t>
                    </a:r>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4742-427D-BCD1-F6C55CA897FE}"/>
                </c:ext>
              </c:extLst>
            </c:dLbl>
            <c:dLbl>
              <c:idx val="2"/>
              <c:layout>
                <c:manualLayout>
                  <c:x val="0.19682836220474068"/>
                  <c:y val="6.0004377090406451E-2"/>
                </c:manualLayout>
              </c:layout>
              <c:tx>
                <c:rich>
                  <a:bodyPr/>
                  <a:lstStyle/>
                  <a:p>
                    <a:fld id="{7C8034BB-34BE-4482-8410-D6C59A47B2AE}" type="CATEGORYNAME">
                      <a:rPr lang="en-US"/>
                      <a:pPr/>
                      <a:t>[CATEGORY NAME]</a:t>
                    </a:fld>
                    <a:r>
                      <a:rPr lang="en-US" baseline="0" dirty="0"/>
                      <a:t>
7 (</a:t>
                    </a:r>
                    <a:fld id="{DFF9C58A-0D1E-4720-AAF6-865D0F87A50F}" type="PERCENTAGE">
                      <a:rPr lang="en-US" baseline="0"/>
                      <a:pPr/>
                      <a:t>[PERCENTAGE]</a:t>
                    </a:fld>
                    <a:r>
                      <a:rPr lang="en-US" baseline="0" dirty="0"/>
                      <a:t>)</a:t>
                    </a:r>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4742-427D-BCD1-F6C55CA897FE}"/>
                </c:ext>
              </c:extLst>
            </c:dLbl>
            <c:dLbl>
              <c:idx val="3"/>
              <c:layout>
                <c:manualLayout>
                  <c:x val="2.3221642278144775E-2"/>
                  <c:y val="-4.129170541367979E-2"/>
                </c:manualLayout>
              </c:layout>
              <c:tx>
                <c:rich>
                  <a:bodyPr/>
                  <a:lstStyle/>
                  <a:p>
                    <a:fld id="{5645F9BE-8F75-448C-BED5-CE088172F2C6}" type="CATEGORYNAME">
                      <a:rPr lang="en-US"/>
                      <a:pPr/>
                      <a:t>[CATEGORY NAME]</a:t>
                    </a:fld>
                    <a:r>
                      <a:rPr lang="en-US" baseline="0" dirty="0"/>
                      <a:t>
2 (6%)</a:t>
                    </a:r>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4742-427D-BCD1-F6C55CA897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'Challenges '!$B$4:$B$7</c:f>
              <c:strCache>
                <c:ptCount val="4"/>
                <c:pt idx="0">
                  <c:v>Capacity contraints </c:v>
                </c:pt>
                <c:pt idx="1">
                  <c:v>External factors </c:v>
                </c:pt>
                <c:pt idx="2">
                  <c:v>Process factors </c:v>
                </c:pt>
                <c:pt idx="3">
                  <c:v>Poor planning </c:v>
                </c:pt>
              </c:strCache>
            </c:strRef>
          </c:cat>
          <c:val>
            <c:numRef>
              <c:f>'Challenges '!$C$4:$C$7</c:f>
              <c:numCache>
                <c:formatCode>General</c:formatCode>
                <c:ptCount val="4"/>
                <c:pt idx="0">
                  <c:v>13</c:v>
                </c:pt>
                <c:pt idx="1">
                  <c:v>10</c:v>
                </c:pt>
                <c:pt idx="2">
                  <c:v>7</c:v>
                </c:pt>
                <c:pt idx="3">
                  <c:v>2</c:v>
                </c:pt>
              </c:numCache>
            </c:numRef>
          </c:val>
          <c:extLst xmlns:c16r2="http://schemas.microsoft.com/office/drawing/2015/06/chart">
            <c:ext xmlns:c16="http://schemas.microsoft.com/office/drawing/2014/chart" uri="{C3380CC4-5D6E-409C-BE32-E72D297353CC}">
              <c16:uniqueId val="{00000008-4742-427D-BCD1-F6C55CA897FE}"/>
            </c:ext>
          </c:extLst>
        </c:ser>
        <c:dLbls>
          <c:showCatName val="1"/>
          <c:showPercent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lvl="0" algn="ctr" defTabSz="800100">
            <a:lnSpc>
              <a:spcPct val="90000"/>
            </a:lnSpc>
            <a:spcBef>
              <a:spcPct val="0"/>
            </a:spcBef>
            <a:spcAft>
              <a:spcPct val="35000"/>
            </a:spcAft>
          </a:pPr>
          <a:endParaRPr lang="en-US" sz="20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dirty="0">
              <a:solidFill>
                <a:schemeClr val="tx1"/>
              </a:solidFill>
              <a:latin typeface="Arial" panose="020B0604020202020204" pitchFamily="34" charset="0"/>
              <a:cs typeface="Arial" panose="020B0604020202020204" pitchFamily="34" charset="0"/>
            </a:rPr>
            <a:t>Vision</a:t>
          </a:r>
          <a:r>
            <a:rPr lang="en-US" sz="2000" i="1" dirty="0">
              <a:solidFill>
                <a:schemeClr val="tx1"/>
              </a:solidFill>
              <a:latin typeface="Arial" panose="020B0604020202020204" pitchFamily="34" charset="0"/>
              <a:cs typeface="Arial" panose="020B0604020202020204" pitchFamily="34" charset="0"/>
            </a:rPr>
            <a:t> </a:t>
          </a:r>
        </a:p>
        <a:p>
          <a:pPr lvl="0" algn="ctr" defTabSz="800100">
            <a:lnSpc>
              <a:spcPct val="90000"/>
            </a:lnSpc>
            <a:spcBef>
              <a:spcPct val="0"/>
            </a:spcBef>
            <a:spcAft>
              <a:spcPct val="35000"/>
            </a:spcAft>
          </a:pPr>
          <a:r>
            <a:rPr lang="en-US" sz="2000" b="0" dirty="0">
              <a:solidFill>
                <a:schemeClr val="tx1"/>
              </a:solidFill>
              <a:latin typeface="Arial" panose="020B0604020202020204" pitchFamily="34" charset="0"/>
              <a:cs typeface="Arial" panose="020B0604020202020204" pitchFamily="34" charset="0"/>
            </a:rPr>
            <a:t>An integrated, coordinated and articulated PSET system for improved economic participation, and social development of youth and adults. </a:t>
          </a:r>
          <a:endParaRPr lang="en-ZA" sz="2000" b="0" dirty="0">
            <a:solidFill>
              <a:schemeClr val="tx1"/>
            </a:solidFill>
            <a:latin typeface="Arial" panose="020B0604020202020204" pitchFamily="34" charset="0"/>
            <a:cs typeface="Arial" panose="020B0604020202020204" pitchFamily="34" charset="0"/>
          </a:endParaRPr>
        </a:p>
        <a:p>
          <a:pPr marL="342900" lvl="0" indent="-342900" defTabSz="800100">
            <a:lnSpc>
              <a:spcPct val="90000"/>
            </a:lnSpc>
            <a:spcBef>
              <a:spcPct val="0"/>
            </a:spcBef>
            <a:spcAft>
              <a:spcPct val="35000"/>
            </a:spcAft>
            <a:buFont typeface="Arial"/>
            <a:buChar char="•"/>
          </a:pPr>
          <a:endParaRPr lang="en-US" sz="200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ZA" sz="2400" b="1" i="1" dirty="0">
              <a:solidFill>
                <a:schemeClr val="tx1"/>
              </a:solidFill>
              <a:latin typeface="Arial" panose="020B0604020202020204" pitchFamily="34" charset="0"/>
              <a:cs typeface="Arial" panose="020B0604020202020204" pitchFamily="34" charset="0"/>
            </a:rPr>
            <a:t>Mission </a:t>
          </a:r>
        </a:p>
        <a:p>
          <a:pPr lvl="0" algn="ctr" defTabSz="800100">
            <a:lnSpc>
              <a:spcPct val="90000"/>
            </a:lnSpc>
            <a:spcBef>
              <a:spcPct val="0"/>
            </a:spcBef>
            <a:spcAft>
              <a:spcPct val="35000"/>
            </a:spcAft>
          </a:pPr>
          <a:r>
            <a:rPr lang="en-ZA" sz="2000" dirty="0">
              <a:solidFill>
                <a:schemeClr val="tx1"/>
              </a:solidFill>
              <a:latin typeface="Arial" panose="020B0604020202020204" pitchFamily="34" charset="0"/>
              <a:cs typeface="Arial" panose="020B0604020202020204" pitchFamily="34" charset="0"/>
            </a:rPr>
            <a:t>To provide strategic leadership to the PSET system through: </a:t>
          </a:r>
        </a:p>
      </dgm:t>
    </dgm:pt>
    <dgm:pt modelId="{FF446DCD-E0E8-48F0-99D8-9EB3EF5E2114}" type="parTrans" cxnId="{72DC0B24-9E97-465B-A174-481041FDC08B}">
      <dgm:prSet/>
      <dgm:spPr/>
      <dgm:t>
        <a:bodyPr/>
        <a:lstStyle/>
        <a:p>
          <a:endParaRPr lang="en-ZA" sz="2000">
            <a:solidFill>
              <a:schemeClr val="tx1"/>
            </a:solidFill>
            <a:latin typeface="+mn-lt"/>
            <a:cs typeface="Arial" panose="020B0604020202020204" pitchFamily="34" charset="0"/>
          </a:endParaRPr>
        </a:p>
      </dgm:t>
    </dgm:pt>
    <dgm:pt modelId="{33952C5D-B200-459E-9AB1-7A7A2D9F2A28}" type="sibTrans" cxnId="{72DC0B24-9E97-465B-A174-481041FDC08B}">
      <dgm:prSet/>
      <dgm:spPr/>
      <dgm:t>
        <a:bodyPr/>
        <a:lstStyle/>
        <a:p>
          <a:endParaRPr lang="en-ZA" sz="2000">
            <a:solidFill>
              <a:schemeClr val="tx1"/>
            </a:solidFill>
            <a:latin typeface="+mn-lt"/>
            <a:cs typeface="Arial" panose="020B0604020202020204" pitchFamily="34" charset="0"/>
          </a:endParaRPr>
        </a:p>
      </dgm:t>
    </dgm:pt>
    <dgm:pt modelId="{2BAB09AD-6E15-4139-BE5F-38E768FDCD20}">
      <dgm:prSet phldrT="[Text]" custT="1"/>
      <dgm:spPr>
        <a:solidFill>
          <a:schemeClr val="accent6">
            <a:lumMod val="20000"/>
            <a:lumOff val="80000"/>
          </a:schemeClr>
        </a:solidFill>
        <a:ln>
          <a:solidFill>
            <a:schemeClr val="accent2"/>
          </a:solidFill>
        </a:ln>
      </dgm:spPr>
      <dgm:t>
        <a:bodyPr/>
        <a:lstStyle/>
        <a:p>
          <a:r>
            <a:rPr lang="en-ZA" sz="2000" dirty="0">
              <a:solidFill>
                <a:schemeClr val="tx1"/>
              </a:solidFill>
              <a:latin typeface="Arial" panose="020B0604020202020204" pitchFamily="34" charset="0"/>
              <a:cs typeface="Arial" panose="020B0604020202020204" pitchFamily="34" charset="0"/>
            </a:rPr>
            <a:t>Development of appropriate steering mechanisms</a:t>
          </a:r>
        </a:p>
        <a:p>
          <a:endParaRPr lang="en-ZA" sz="2000" dirty="0">
            <a:solidFill>
              <a:schemeClr val="tx1"/>
            </a:solidFill>
            <a:latin typeface="Arial" panose="020B0604020202020204" pitchFamily="34" charset="0"/>
            <a:cs typeface="Arial" panose="020B0604020202020204" pitchFamily="34" charset="0"/>
          </a:endParaRPr>
        </a:p>
      </dgm:t>
    </dgm:pt>
    <dgm:pt modelId="{252B18FF-324D-4E6A-8B1C-508C40E22146}" type="parTrans" cxnId="{AC849A80-F434-498F-95DC-7E014C4FD61F}">
      <dgm:prSet/>
      <dgm:spPr/>
      <dgm:t>
        <a:bodyPr/>
        <a:lstStyle/>
        <a:p>
          <a:endParaRPr lang="en-ZA" sz="2000">
            <a:solidFill>
              <a:schemeClr val="tx1"/>
            </a:solidFill>
            <a:latin typeface="+mn-lt"/>
            <a:cs typeface="Arial" panose="020B0604020202020204" pitchFamily="34" charset="0"/>
          </a:endParaRPr>
        </a:p>
      </dgm:t>
    </dgm:pt>
    <dgm:pt modelId="{94B75128-573D-45CE-B360-B99C6019C571}" type="sibTrans" cxnId="{AC849A80-F434-498F-95DC-7E014C4FD61F}">
      <dgm:prSet/>
      <dgm:spPr/>
      <dgm:t>
        <a:bodyPr/>
        <a:lstStyle/>
        <a:p>
          <a:endParaRPr lang="en-ZA" sz="2000">
            <a:solidFill>
              <a:schemeClr val="tx1"/>
            </a:solidFill>
            <a:latin typeface="+mn-lt"/>
            <a:cs typeface="Arial" panose="020B0604020202020204" pitchFamily="34" charset="0"/>
          </a:endParaRPr>
        </a:p>
      </dgm:t>
    </dgm:pt>
    <dgm:pt modelId="{E286C16A-F883-4164-9E39-6F024936C55D}">
      <dgm:prSet phldrT="[Text]" custT="1"/>
      <dgm:spPr>
        <a:solidFill>
          <a:srgbClr val="CCCC00"/>
        </a:solidFill>
        <a:ln>
          <a:solidFill>
            <a:schemeClr val="accent2"/>
          </a:solidFill>
        </a:ln>
      </dgm:spPr>
      <dgm:t>
        <a:bodyPr/>
        <a:lstStyle/>
        <a:p>
          <a:r>
            <a:rPr lang="en-ZA" sz="2000" dirty="0">
              <a:solidFill>
                <a:schemeClr val="tx1"/>
              </a:solidFill>
              <a:latin typeface="Arial" panose="020B0604020202020204" pitchFamily="34" charset="0"/>
              <a:cs typeface="Arial" panose="020B0604020202020204" pitchFamily="34" charset="0"/>
            </a:rPr>
            <a:t>Effective oversight, monitoring and evaluation </a:t>
          </a:r>
        </a:p>
      </dgm:t>
    </dgm:pt>
    <dgm:pt modelId="{7C7DB14F-78D8-4A80-96ED-F6A93B761E28}" type="parTrans" cxnId="{EDDE4BC0-F241-452E-901D-F12F0DCF8F31}">
      <dgm:prSet/>
      <dgm:spPr/>
      <dgm:t>
        <a:bodyPr/>
        <a:lstStyle/>
        <a:p>
          <a:endParaRPr lang="en-ZA" sz="2000">
            <a:solidFill>
              <a:schemeClr val="tx1"/>
            </a:solidFill>
            <a:latin typeface="+mn-lt"/>
            <a:cs typeface="Arial" panose="020B0604020202020204" pitchFamily="34" charset="0"/>
          </a:endParaRPr>
        </a:p>
      </dgm:t>
    </dgm:pt>
    <dgm:pt modelId="{68BE11F2-7287-40F6-B097-3E2E0F2E22F4}" type="sibTrans" cxnId="{EDDE4BC0-F241-452E-901D-F12F0DCF8F31}">
      <dgm:prSet/>
      <dgm:spPr/>
      <dgm:t>
        <a:bodyPr/>
        <a:lstStyle/>
        <a:p>
          <a:endParaRPr lang="en-ZA" sz="2000">
            <a:solidFill>
              <a:schemeClr val="tx1"/>
            </a:solidFill>
            <a:latin typeface="+mn-lt"/>
            <a:cs typeface="Arial" panose="020B0604020202020204" pitchFamily="34" charset="0"/>
          </a:endParaRPr>
        </a:p>
      </dgm:t>
    </dgm:pt>
    <dgm:pt modelId="{40165829-638D-4C55-81A0-0A607C489334}">
      <dgm:prSet phldrT="[Text]" custT="1"/>
      <dgm:spPr>
        <a:solidFill>
          <a:schemeClr val="accent6">
            <a:lumMod val="60000"/>
            <a:lumOff val="40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2000" dirty="0">
              <a:solidFill>
                <a:schemeClr val="tx1"/>
              </a:solidFill>
              <a:latin typeface="Arial" panose="020B0604020202020204" pitchFamily="34" charset="0"/>
              <a:cs typeface="Arial" panose="020B0604020202020204" pitchFamily="34" charset="0"/>
            </a:rPr>
            <a:t>Funding of PSET institutions and entities </a:t>
          </a:r>
        </a:p>
        <a:p>
          <a:pPr lvl="0" defTabSz="711200">
            <a:lnSpc>
              <a:spcPct val="90000"/>
            </a:lnSpc>
            <a:spcBef>
              <a:spcPct val="0"/>
            </a:spcBef>
            <a:spcAft>
              <a:spcPct val="35000"/>
            </a:spcAft>
          </a:pPr>
          <a:endParaRPr lang="en-ZA" sz="2000" dirty="0">
            <a:solidFill>
              <a:schemeClr val="tx1"/>
            </a:solidFill>
            <a:latin typeface="+mn-lt"/>
            <a:cs typeface="Arial" panose="020B0604020202020204" pitchFamily="34" charset="0"/>
          </a:endParaRPr>
        </a:p>
      </dgm:t>
    </dgm:pt>
    <dgm:pt modelId="{4873792B-A99C-40B9-B9C1-DBED62649467}" type="parTrans" cxnId="{9E9FF80F-F0EF-485E-8145-AE3F302E0659}">
      <dgm:prSet/>
      <dgm:spPr/>
      <dgm:t>
        <a:bodyPr/>
        <a:lstStyle/>
        <a:p>
          <a:endParaRPr lang="en-ZA" sz="2000">
            <a:solidFill>
              <a:schemeClr val="tx1"/>
            </a:solidFill>
            <a:latin typeface="+mn-lt"/>
            <a:cs typeface="Arial" panose="020B0604020202020204" pitchFamily="34" charset="0"/>
          </a:endParaRPr>
        </a:p>
      </dgm:t>
    </dgm:pt>
    <dgm:pt modelId="{62502572-ACEC-4A95-B45F-EBD970126532}" type="sibTrans" cxnId="{9E9FF80F-F0EF-485E-8145-AE3F302E0659}">
      <dgm:prSet/>
      <dgm:spPr/>
      <dgm:t>
        <a:bodyPr/>
        <a:lstStyle/>
        <a:p>
          <a:endParaRPr lang="en-ZA" sz="2000">
            <a:solidFill>
              <a:schemeClr val="tx1"/>
            </a:solidFill>
            <a:latin typeface="+mn-lt"/>
            <a:cs typeface="Arial" panose="020B0604020202020204" pitchFamily="34" charset="0"/>
          </a:endParaRPr>
        </a:p>
      </dgm:t>
    </dgm:pt>
    <dgm:pt modelId="{4EDA5033-3483-4384-905A-0270983157A6}">
      <dgm:prSet phldrT="[Text]" custT="1"/>
      <dgm:spPr>
        <a:solidFill>
          <a:schemeClr val="accent5">
            <a:lumMod val="20000"/>
            <a:lumOff val="80000"/>
          </a:schemeClr>
        </a:solidFill>
        <a:ln>
          <a:solidFill>
            <a:schemeClr val="accent2"/>
          </a:solidFill>
        </a:ln>
      </dgm:spPr>
      <dgm:t>
        <a:bodyPr/>
        <a:lstStyle/>
        <a:p>
          <a:r>
            <a:rPr lang="en-ZA" sz="2000" dirty="0">
              <a:solidFill>
                <a:schemeClr val="tx1"/>
              </a:solidFill>
              <a:latin typeface="Arial" panose="020B0604020202020204" pitchFamily="34" charset="0"/>
              <a:cs typeface="Arial" panose="020B0604020202020204" pitchFamily="34" charset="0"/>
            </a:rPr>
            <a:t>Provision of support services in relation to teaching and learning </a:t>
          </a:r>
        </a:p>
      </dgm:t>
    </dgm:pt>
    <dgm:pt modelId="{A2C3DCA2-8536-4889-91A9-F7BFC8D9642E}" type="parTrans" cxnId="{3BFF5E4C-3643-4D5A-8441-E87C75EAF30F}">
      <dgm:prSet/>
      <dgm:spPr/>
      <dgm:t>
        <a:bodyPr/>
        <a:lstStyle/>
        <a:p>
          <a:endParaRPr lang="en-ZA" sz="2000">
            <a:solidFill>
              <a:schemeClr val="tx1"/>
            </a:solidFill>
            <a:latin typeface="+mn-lt"/>
            <a:cs typeface="Arial" panose="020B0604020202020204" pitchFamily="34" charset="0"/>
          </a:endParaRPr>
        </a:p>
      </dgm:t>
    </dgm:pt>
    <dgm:pt modelId="{FAB4BD44-2F5E-47A5-8F7E-274DA1CA11B6}" type="sibTrans" cxnId="{3BFF5E4C-3643-4D5A-8441-E87C75EAF30F}">
      <dgm:prSet/>
      <dgm:spPr/>
      <dgm:t>
        <a:bodyPr/>
        <a:lstStyle/>
        <a:p>
          <a:endParaRPr lang="en-ZA" sz="2000">
            <a:solidFill>
              <a:schemeClr val="tx1"/>
            </a:solidFill>
            <a:latin typeface="+mn-lt"/>
            <a:cs typeface="Arial" panose="020B0604020202020204" pitchFamily="34" charset="0"/>
          </a:endParaRPr>
        </a:p>
      </dgm:t>
    </dgm:pt>
    <dgm:pt modelId="{2B6842BA-213D-4913-B5CE-BE82E6BFE627}" type="pres">
      <dgm:prSet presAssocID="{E836CF3A-99E8-4FFB-9175-57807BA9FC96}" presName="composite" presStyleCnt="0">
        <dgm:presLayoutVars>
          <dgm:chMax val="1"/>
          <dgm:dir/>
          <dgm:resizeHandles val="exact"/>
        </dgm:presLayoutVars>
      </dgm:prSet>
      <dgm:spPr/>
      <dgm:t>
        <a:bodyPr/>
        <a:lstStyle/>
        <a:p>
          <a:endParaRPr lang="en-US"/>
        </a:p>
      </dgm:t>
    </dgm:pt>
    <dgm:pt modelId="{49172D71-7D35-4940-9654-06FED729F5E6}" type="pres">
      <dgm:prSet presAssocID="{5BF8D7B2-30CE-45B1-9FFB-39FDA209FBF7}" presName="roof" presStyleLbl="dkBgShp" presStyleIdx="0" presStyleCnt="2" custScaleY="64226" custLinFactNeighborX="400" custLinFactNeighborY="-25732"/>
      <dgm:spPr/>
      <dgm:t>
        <a:bodyPr/>
        <a:lstStyle/>
        <a:p>
          <a:endParaRPr lang="en-US"/>
        </a:p>
      </dgm:t>
    </dgm:pt>
    <dgm:pt modelId="{11F609D6-4C2F-42BA-BF73-97166B8FFC04}" type="pres">
      <dgm:prSet presAssocID="{5BF8D7B2-30CE-45B1-9FFB-39FDA209FBF7}" presName="pillars" presStyleCnt="0"/>
      <dgm:spPr/>
    </dgm:pt>
    <dgm:pt modelId="{47EA3331-8631-499E-B7FA-E5EFA3772CD6}" type="pres">
      <dgm:prSet presAssocID="{5BF8D7B2-30CE-45B1-9FFB-39FDA209FBF7}" presName="pillar1" presStyleLbl="node1" presStyleIdx="0" presStyleCnt="4" custScaleX="25738" custScaleY="65744" custLinFactNeighborX="-229" custLinFactNeighborY="14004">
        <dgm:presLayoutVars>
          <dgm:bulletEnabled val="1"/>
        </dgm:presLayoutVars>
      </dgm:prSet>
      <dgm:spPr/>
      <dgm:t>
        <a:bodyPr/>
        <a:lstStyle/>
        <a:p>
          <a:endParaRPr lang="en-US"/>
        </a:p>
      </dgm:t>
    </dgm:pt>
    <dgm:pt modelId="{7EAF1592-9BF2-4775-87FF-B695F238C67A}" type="pres">
      <dgm:prSet presAssocID="{E286C16A-F883-4164-9E39-6F024936C55D}" presName="pillarX" presStyleLbl="node1" presStyleIdx="1" presStyleCnt="4" custScaleX="27450" custScaleY="69789" custLinFactNeighborX="351" custLinFactNeighborY="16168">
        <dgm:presLayoutVars>
          <dgm:bulletEnabled val="1"/>
        </dgm:presLayoutVars>
      </dgm:prSet>
      <dgm:spPr/>
      <dgm:t>
        <a:bodyPr/>
        <a:lstStyle/>
        <a:p>
          <a:endParaRPr lang="en-US"/>
        </a:p>
      </dgm:t>
    </dgm:pt>
    <dgm:pt modelId="{77DB743E-536B-4AD9-8E60-34AA47E50541}" type="pres">
      <dgm:prSet presAssocID="{4EDA5033-3483-4384-905A-0270983157A6}" presName="pillarX" presStyleLbl="node1" presStyleIdx="2" presStyleCnt="4" custScaleX="24261" custScaleY="71099" custLinFactNeighborX="1203" custLinFactNeighborY="17508">
        <dgm:presLayoutVars>
          <dgm:bulletEnabled val="1"/>
        </dgm:presLayoutVars>
      </dgm:prSet>
      <dgm:spPr/>
      <dgm:t>
        <a:bodyPr/>
        <a:lstStyle/>
        <a:p>
          <a:endParaRPr lang="en-US"/>
        </a:p>
      </dgm:t>
    </dgm:pt>
    <dgm:pt modelId="{F401322F-2C89-485F-9DB0-AE1C6E105D50}" type="pres">
      <dgm:prSet presAssocID="{40165829-638D-4C55-81A0-0A607C489334}" presName="pillarX" presStyleLbl="node1" presStyleIdx="3" presStyleCnt="4" custScaleX="22064" custScaleY="66847" custLinFactNeighborX="1977" custLinFactNeighborY="15256">
        <dgm:presLayoutVars>
          <dgm:bulletEnabled val="1"/>
        </dgm:presLayoutVars>
      </dgm:prSet>
      <dgm:spPr/>
      <dgm:t>
        <a:bodyPr/>
        <a:lstStyle/>
        <a:p>
          <a:endParaRPr lang="en-US"/>
        </a:p>
      </dgm:t>
    </dgm:pt>
    <dgm:pt modelId="{94C64CEA-05B0-4E83-B9A7-1D6CFAD9F1F7}" type="pres">
      <dgm:prSet presAssocID="{5BF8D7B2-30CE-45B1-9FFB-39FDA209FBF7}" presName="base" presStyleLbl="dkBgShp" presStyleIdx="1" presStyleCnt="2" custLinFactNeighborX="-14" custLinFactNeighborY="-28425"/>
      <dgm:spPr>
        <a:ln>
          <a:solidFill>
            <a:schemeClr val="accent2"/>
          </a:solidFill>
        </a:ln>
      </dgm:spPr>
    </dgm:pt>
  </dgm:ptLst>
  <dgm:cxnLst>
    <dgm:cxn modelId="{AC849A80-F434-498F-95DC-7E014C4FD61F}" srcId="{5BF8D7B2-30CE-45B1-9FFB-39FDA209FBF7}" destId="{2BAB09AD-6E15-4139-BE5F-38E768FDCD20}" srcOrd="0" destOrd="0" parTransId="{252B18FF-324D-4E6A-8B1C-508C40E22146}" sibTransId="{94B75128-573D-45CE-B360-B99C6019C571}"/>
    <dgm:cxn modelId="{EDDE4BC0-F241-452E-901D-F12F0DCF8F31}" srcId="{5BF8D7B2-30CE-45B1-9FFB-39FDA209FBF7}" destId="{E286C16A-F883-4164-9E39-6F024936C55D}" srcOrd="1" destOrd="0" parTransId="{7C7DB14F-78D8-4A80-96ED-F6A93B761E28}" sibTransId="{68BE11F2-7287-40F6-B097-3E2E0F2E22F4}"/>
    <dgm:cxn modelId="{536AC681-98CD-4715-A5F3-B0C5DFCD8CB5}" type="presOf" srcId="{E286C16A-F883-4164-9E39-6F024936C55D}" destId="{7EAF1592-9BF2-4775-87FF-B695F238C67A}" srcOrd="0" destOrd="0" presId="urn:microsoft.com/office/officeart/2005/8/layout/hList3"/>
    <dgm:cxn modelId="{22B9DD90-32D2-4487-B482-A51680C54D87}" type="presOf" srcId="{2BAB09AD-6E15-4139-BE5F-38E768FDCD20}" destId="{47EA3331-8631-499E-B7FA-E5EFA3772CD6}" srcOrd="0" destOrd="0" presId="urn:microsoft.com/office/officeart/2005/8/layout/hList3"/>
    <dgm:cxn modelId="{F18C90FE-6559-4429-A0E3-461A362BFFA8}" type="presOf" srcId="{E836CF3A-99E8-4FFB-9175-57807BA9FC96}" destId="{2B6842BA-213D-4913-B5CE-BE82E6BFE627}" srcOrd="0" destOrd="0" presId="urn:microsoft.com/office/officeart/2005/8/layout/hList3"/>
    <dgm:cxn modelId="{3BFF5E4C-3643-4D5A-8441-E87C75EAF30F}" srcId="{5BF8D7B2-30CE-45B1-9FFB-39FDA209FBF7}" destId="{4EDA5033-3483-4384-905A-0270983157A6}" srcOrd="2" destOrd="0" parTransId="{A2C3DCA2-8536-4889-91A9-F7BFC8D9642E}" sibTransId="{FAB4BD44-2F5E-47A5-8F7E-274DA1CA11B6}"/>
    <dgm:cxn modelId="{D738C6C4-370C-4B3E-832B-2358609B9847}" type="presOf" srcId="{40165829-638D-4C55-81A0-0A607C489334}" destId="{F401322F-2C89-485F-9DB0-AE1C6E105D50}" srcOrd="0" destOrd="0" presId="urn:microsoft.com/office/officeart/2005/8/layout/hList3"/>
    <dgm:cxn modelId="{9E9FF80F-F0EF-485E-8145-AE3F302E0659}" srcId="{5BF8D7B2-30CE-45B1-9FFB-39FDA209FBF7}" destId="{40165829-638D-4C55-81A0-0A607C489334}" srcOrd="3" destOrd="0" parTransId="{4873792B-A99C-40B9-B9C1-DBED62649467}" sibTransId="{62502572-ACEC-4A95-B45F-EBD970126532}"/>
    <dgm:cxn modelId="{106A931E-A681-4B87-952F-A89698B29B62}" type="presOf" srcId="{4EDA5033-3483-4384-905A-0270983157A6}" destId="{77DB743E-536B-4AD9-8E60-34AA47E50541}" srcOrd="0" destOrd="0" presId="urn:microsoft.com/office/officeart/2005/8/layout/hList3"/>
    <dgm:cxn modelId="{72DC0B24-9E97-465B-A174-481041FDC08B}" srcId="{E836CF3A-99E8-4FFB-9175-57807BA9FC96}" destId="{5BF8D7B2-30CE-45B1-9FFB-39FDA209FBF7}" srcOrd="0" destOrd="0" parTransId="{FF446DCD-E0E8-48F0-99D8-9EB3EF5E2114}" sibTransId="{33952C5D-B200-459E-9AB1-7A7A2D9F2A28}"/>
    <dgm:cxn modelId="{4531110D-7BA6-429B-A498-949920E704EB}" type="presOf" srcId="{5BF8D7B2-30CE-45B1-9FFB-39FDA209FBF7}" destId="{49172D71-7D35-4940-9654-06FED729F5E6}" srcOrd="0" destOrd="0" presId="urn:microsoft.com/office/officeart/2005/8/layout/hList3"/>
    <dgm:cxn modelId="{C63F7662-6624-44AC-9B97-E1E1453CC467}" type="presParOf" srcId="{2B6842BA-213D-4913-B5CE-BE82E6BFE627}" destId="{49172D71-7D35-4940-9654-06FED729F5E6}" srcOrd="0" destOrd="0" presId="urn:microsoft.com/office/officeart/2005/8/layout/hList3"/>
    <dgm:cxn modelId="{74F7262A-937C-4022-9D6F-5D4FD4A05A48}" type="presParOf" srcId="{2B6842BA-213D-4913-B5CE-BE82E6BFE627}" destId="{11F609D6-4C2F-42BA-BF73-97166B8FFC04}" srcOrd="1" destOrd="0" presId="urn:microsoft.com/office/officeart/2005/8/layout/hList3"/>
    <dgm:cxn modelId="{93035463-62C0-4475-AD1D-9CF0639BA474}" type="presParOf" srcId="{11F609D6-4C2F-42BA-BF73-97166B8FFC04}" destId="{47EA3331-8631-499E-B7FA-E5EFA3772CD6}" srcOrd="0" destOrd="0" presId="urn:microsoft.com/office/officeart/2005/8/layout/hList3"/>
    <dgm:cxn modelId="{C8267EE7-4C64-4691-84C4-BA30749A878E}" type="presParOf" srcId="{11F609D6-4C2F-42BA-BF73-97166B8FFC04}" destId="{7EAF1592-9BF2-4775-87FF-B695F238C67A}" srcOrd="1" destOrd="0" presId="urn:microsoft.com/office/officeart/2005/8/layout/hList3"/>
    <dgm:cxn modelId="{C741E187-72E7-47A4-8846-4BD5CD658B25}" type="presParOf" srcId="{11F609D6-4C2F-42BA-BF73-97166B8FFC04}" destId="{77DB743E-536B-4AD9-8E60-34AA47E50541}" srcOrd="2" destOrd="0" presId="urn:microsoft.com/office/officeart/2005/8/layout/hList3"/>
    <dgm:cxn modelId="{B835CF23-388A-4433-859D-320B911ED872}" type="presParOf" srcId="{11F609D6-4C2F-42BA-BF73-97166B8FFC04}" destId="{F401322F-2C89-485F-9DB0-AE1C6E105D50}" srcOrd="3" destOrd="0" presId="urn:microsoft.com/office/officeart/2005/8/layout/hList3"/>
    <dgm:cxn modelId="{8E69E3EB-9A98-4379-A736-DD60B04C835D}"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172D71-7D35-4940-9654-06FED729F5E6}">
      <dsp:nvSpPr>
        <dsp:cNvPr id="0" name=""/>
        <dsp:cNvSpPr/>
      </dsp:nvSpPr>
      <dsp:spPr>
        <a:xfrm>
          <a:off x="0" y="0"/>
          <a:ext cx="8661380" cy="978003"/>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00100">
            <a:lnSpc>
              <a:spcPct val="90000"/>
            </a:lnSpc>
            <a:spcBef>
              <a:spcPct val="0"/>
            </a:spcBef>
            <a:spcAft>
              <a:spcPct val="35000"/>
            </a:spcAft>
          </a:pPr>
          <a:endParaRPr lang="en-US" sz="2000"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i="1" kern="1200" dirty="0">
              <a:solidFill>
                <a:schemeClr val="tx1"/>
              </a:solidFill>
              <a:latin typeface="Arial" panose="020B0604020202020204" pitchFamily="34" charset="0"/>
              <a:cs typeface="Arial" panose="020B0604020202020204" pitchFamily="34" charset="0"/>
            </a:rPr>
            <a:t>Vision</a:t>
          </a:r>
          <a:r>
            <a:rPr lang="en-US" sz="2000" i="1" kern="1200" dirty="0">
              <a:solidFill>
                <a:schemeClr val="tx1"/>
              </a:solidFill>
              <a:latin typeface="Arial" panose="020B0604020202020204" pitchFamily="34" charset="0"/>
              <a:cs typeface="Arial" panose="020B0604020202020204" pitchFamily="34" charset="0"/>
            </a:rPr>
            <a:t> </a:t>
          </a:r>
        </a:p>
        <a:p>
          <a:pPr lvl="0" algn="ctr" defTabSz="800100">
            <a:lnSpc>
              <a:spcPct val="90000"/>
            </a:lnSpc>
            <a:spcBef>
              <a:spcPct val="0"/>
            </a:spcBef>
            <a:spcAft>
              <a:spcPct val="35000"/>
            </a:spcAft>
          </a:pPr>
          <a:r>
            <a:rPr lang="en-US" sz="2000" b="0" kern="1200" dirty="0">
              <a:solidFill>
                <a:schemeClr val="tx1"/>
              </a:solidFill>
              <a:latin typeface="Arial" panose="020B0604020202020204" pitchFamily="34" charset="0"/>
              <a:cs typeface="Arial" panose="020B0604020202020204" pitchFamily="34" charset="0"/>
            </a:rPr>
            <a:t>An integrated, coordinated and articulated PSET system for improved economic participation, and social development of youth and adults. </a:t>
          </a:r>
          <a:endParaRPr lang="en-ZA" sz="2000" b="0" kern="1200" dirty="0">
            <a:solidFill>
              <a:schemeClr val="tx1"/>
            </a:solidFill>
            <a:latin typeface="Arial" panose="020B0604020202020204" pitchFamily="34" charset="0"/>
            <a:cs typeface="Arial" panose="020B0604020202020204" pitchFamily="34" charset="0"/>
          </a:endParaRPr>
        </a:p>
        <a:p>
          <a:pPr marL="342900" lvl="0" indent="-342900" defTabSz="800100">
            <a:lnSpc>
              <a:spcPct val="90000"/>
            </a:lnSpc>
            <a:spcBef>
              <a:spcPct val="0"/>
            </a:spcBef>
            <a:spcAft>
              <a:spcPct val="35000"/>
            </a:spcAft>
            <a:buFont typeface="Arial"/>
            <a:buChar char="•"/>
          </a:pPr>
          <a:endParaRPr lang="en-US" sz="2000" kern="120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ZA" sz="2400" b="1" i="1" kern="1200" dirty="0">
              <a:solidFill>
                <a:schemeClr val="tx1"/>
              </a:solidFill>
              <a:latin typeface="Arial" panose="020B0604020202020204" pitchFamily="34" charset="0"/>
              <a:cs typeface="Arial" panose="020B0604020202020204" pitchFamily="34" charset="0"/>
            </a:rPr>
            <a:t>Mission </a:t>
          </a:r>
        </a:p>
        <a:p>
          <a:pPr lvl="0" algn="ctr" defTabSz="800100">
            <a:lnSpc>
              <a:spcPct val="90000"/>
            </a:lnSpc>
            <a:spcBef>
              <a:spcPct val="0"/>
            </a:spcBef>
            <a:spcAft>
              <a:spcPct val="35000"/>
            </a:spcAft>
          </a:pPr>
          <a:r>
            <a:rPr lang="en-ZA" sz="2000" kern="1200" dirty="0">
              <a:solidFill>
                <a:schemeClr val="tx1"/>
              </a:solidFill>
              <a:latin typeface="Arial" panose="020B0604020202020204" pitchFamily="34" charset="0"/>
              <a:cs typeface="Arial" panose="020B0604020202020204" pitchFamily="34" charset="0"/>
            </a:rPr>
            <a:t>To provide strategic leadership to the PSET system through: </a:t>
          </a:r>
        </a:p>
      </dsp:txBody>
      <dsp:txXfrm>
        <a:off x="0" y="0"/>
        <a:ext cx="8661380" cy="978003"/>
      </dsp:txXfrm>
    </dsp:sp>
    <dsp:sp modelId="{47EA3331-8631-499E-B7FA-E5EFA3772CD6}">
      <dsp:nvSpPr>
        <dsp:cNvPr id="0" name=""/>
        <dsp:cNvSpPr/>
      </dsp:nvSpPr>
      <dsp:spPr>
        <a:xfrm>
          <a:off x="1255" y="2382099"/>
          <a:ext cx="2229265" cy="2102349"/>
        </a:xfrm>
        <a:prstGeom prst="rect">
          <a:avLst/>
        </a:prstGeom>
        <a:solidFill>
          <a:schemeClr val="accent6">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solidFill>
                <a:schemeClr val="tx1"/>
              </a:solidFill>
              <a:latin typeface="Arial" panose="020B0604020202020204" pitchFamily="34" charset="0"/>
              <a:cs typeface="Arial" panose="020B0604020202020204" pitchFamily="34" charset="0"/>
            </a:rPr>
            <a:t>Development of appropriate steering mechanisms</a:t>
          </a:r>
        </a:p>
        <a:p>
          <a:pPr lvl="0" algn="ctr" defTabSz="889000">
            <a:lnSpc>
              <a:spcPct val="90000"/>
            </a:lnSpc>
            <a:spcBef>
              <a:spcPct val="0"/>
            </a:spcBef>
            <a:spcAft>
              <a:spcPct val="35000"/>
            </a:spcAft>
          </a:pPr>
          <a:endParaRPr lang="en-ZA" sz="2000" kern="1200" dirty="0">
            <a:solidFill>
              <a:schemeClr val="tx1"/>
            </a:solidFill>
            <a:latin typeface="Arial" panose="020B0604020202020204" pitchFamily="34" charset="0"/>
            <a:cs typeface="Arial" panose="020B0604020202020204" pitchFamily="34" charset="0"/>
          </a:endParaRPr>
        </a:p>
      </dsp:txBody>
      <dsp:txXfrm>
        <a:off x="1255" y="2382099"/>
        <a:ext cx="2229265" cy="2102349"/>
      </dsp:txXfrm>
    </dsp:sp>
    <dsp:sp modelId="{7EAF1592-9BF2-4775-87FF-B695F238C67A}">
      <dsp:nvSpPr>
        <dsp:cNvPr id="0" name=""/>
        <dsp:cNvSpPr/>
      </dsp:nvSpPr>
      <dsp:spPr>
        <a:xfrm>
          <a:off x="2280757" y="2386624"/>
          <a:ext cx="2377548" cy="2231699"/>
        </a:xfrm>
        <a:prstGeom prst="rect">
          <a:avLst/>
        </a:prstGeom>
        <a:solidFill>
          <a:srgbClr val="CCCC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solidFill>
                <a:schemeClr val="tx1"/>
              </a:solidFill>
              <a:latin typeface="Arial" panose="020B0604020202020204" pitchFamily="34" charset="0"/>
              <a:cs typeface="Arial" panose="020B0604020202020204" pitchFamily="34" charset="0"/>
            </a:rPr>
            <a:t>Effective oversight, monitoring and evaluation </a:t>
          </a:r>
        </a:p>
      </dsp:txBody>
      <dsp:txXfrm>
        <a:off x="2280757" y="2386624"/>
        <a:ext cx="2377548" cy="2231699"/>
      </dsp:txXfrm>
    </dsp:sp>
    <dsp:sp modelId="{77DB743E-536B-4AD9-8E60-34AA47E50541}">
      <dsp:nvSpPr>
        <dsp:cNvPr id="0" name=""/>
        <dsp:cNvSpPr/>
      </dsp:nvSpPr>
      <dsp:spPr>
        <a:xfrm>
          <a:off x="4732101" y="2408528"/>
          <a:ext cx="2101337" cy="2273590"/>
        </a:xfrm>
        <a:prstGeom prst="rect">
          <a:avLst/>
        </a:prstGeom>
        <a:solidFill>
          <a:schemeClr val="accent5">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solidFill>
                <a:schemeClr val="tx1"/>
              </a:solidFill>
              <a:latin typeface="Arial" panose="020B0604020202020204" pitchFamily="34" charset="0"/>
              <a:cs typeface="Arial" panose="020B0604020202020204" pitchFamily="34" charset="0"/>
            </a:rPr>
            <a:t>Provision of support services in relation to teaching and learning </a:t>
          </a:r>
        </a:p>
      </dsp:txBody>
      <dsp:txXfrm>
        <a:off x="4732101" y="2408528"/>
        <a:ext cx="2101337" cy="2273590"/>
      </dsp:txXfrm>
    </dsp:sp>
    <dsp:sp modelId="{F401322F-2C89-485F-9DB0-AE1C6E105D50}">
      <dsp:nvSpPr>
        <dsp:cNvPr id="0" name=""/>
        <dsp:cNvSpPr/>
      </dsp:nvSpPr>
      <dsp:spPr>
        <a:xfrm>
          <a:off x="6750333" y="2404499"/>
          <a:ext cx="1911046" cy="2137621"/>
        </a:xfrm>
        <a:prstGeom prst="rect">
          <a:avLst/>
        </a:prstGeom>
        <a:solidFill>
          <a:schemeClr val="accent6">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2000" kern="1200" dirty="0">
              <a:solidFill>
                <a:schemeClr val="tx1"/>
              </a:solidFill>
              <a:latin typeface="Arial" panose="020B0604020202020204" pitchFamily="34" charset="0"/>
              <a:cs typeface="Arial" panose="020B0604020202020204" pitchFamily="34" charset="0"/>
            </a:rPr>
            <a:t>Funding of PSET institutions and entities </a:t>
          </a:r>
        </a:p>
        <a:p>
          <a:pPr lvl="0" algn="ctr" defTabSz="711200">
            <a:lnSpc>
              <a:spcPct val="90000"/>
            </a:lnSpc>
            <a:spcBef>
              <a:spcPct val="0"/>
            </a:spcBef>
            <a:spcAft>
              <a:spcPct val="35000"/>
            </a:spcAft>
          </a:pPr>
          <a:endParaRPr lang="en-ZA" sz="2000" kern="1200" dirty="0">
            <a:solidFill>
              <a:schemeClr val="tx1"/>
            </a:solidFill>
            <a:latin typeface="+mn-lt"/>
            <a:cs typeface="Arial" panose="020B0604020202020204" pitchFamily="34" charset="0"/>
          </a:endParaRPr>
        </a:p>
      </dsp:txBody>
      <dsp:txXfrm>
        <a:off x="6750333" y="2404499"/>
        <a:ext cx="1911046" cy="2137621"/>
      </dsp:txXfrm>
    </dsp:sp>
    <dsp:sp modelId="{94C64CEA-05B0-4E83-B9A7-1D6CFAD9F1F7}">
      <dsp:nvSpPr>
        <dsp:cNvPr id="0" name=""/>
        <dsp:cNvSpPr/>
      </dsp:nvSpPr>
      <dsp:spPr>
        <a:xfrm>
          <a:off x="0" y="4483350"/>
          <a:ext cx="8661380" cy="355309"/>
        </a:xfrm>
        <a:prstGeom prst="rect">
          <a:avLst/>
        </a:prstGeom>
        <a:solidFill>
          <a:schemeClr val="accent1">
            <a:shade val="8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2A7082-88B6-BBFD-E588-0D76798D26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B5DB15C9-8A96-D61D-946D-24CB94B789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52A22C-1D17-4073-B7A6-C3E21495DF77}" type="datetimeFigureOut">
              <a:rPr lang="en-ZA" smtClean="0"/>
              <a:pPr/>
              <a:t>2023/05/31</a:t>
            </a:fld>
            <a:endParaRPr lang="en-ZA"/>
          </a:p>
        </p:txBody>
      </p:sp>
      <p:sp>
        <p:nvSpPr>
          <p:cNvPr id="4" name="Footer Placeholder 3">
            <a:extLst>
              <a:ext uri="{FF2B5EF4-FFF2-40B4-BE49-F238E27FC236}">
                <a16:creationId xmlns:a16="http://schemas.microsoft.com/office/drawing/2014/main" xmlns="" id="{6E787A7A-D790-A1FC-A79A-229E121D54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E7502A4E-16B5-1A3A-F927-8435ED4BF6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FCBB94-5014-4916-8DB3-0889E9BF4E59}" type="slidenum">
              <a:rPr lang="en-ZA" smtClean="0"/>
              <a:pPr/>
              <a:t>‹#›</a:t>
            </a:fld>
            <a:endParaRPr lang="en-ZA"/>
          </a:p>
        </p:txBody>
      </p:sp>
    </p:spTree>
    <p:extLst>
      <p:ext uri="{BB962C8B-B14F-4D97-AF65-F5344CB8AC3E}">
        <p14:creationId xmlns:p14="http://schemas.microsoft.com/office/powerpoint/2010/main" xmlns="" val="391890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81D93-35A7-4FA5-BED9-3E3943A21F90}" type="datetimeFigureOut">
              <a:rPr lang="en-ZA" smtClean="0"/>
              <a:pPr/>
              <a:t>2023/05/31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0FF1-3AC4-4E3A-BC95-7288926575D2}" type="slidenum">
              <a:rPr lang="en-ZA" smtClean="0"/>
              <a:pPr/>
              <a:t>‹#›</a:t>
            </a:fld>
            <a:endParaRPr lang="en-ZA"/>
          </a:p>
        </p:txBody>
      </p:sp>
    </p:spTree>
    <p:extLst>
      <p:ext uri="{BB962C8B-B14F-4D97-AF65-F5344CB8AC3E}">
        <p14:creationId xmlns:p14="http://schemas.microsoft.com/office/powerpoint/2010/main" xmlns="" val="99083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140BF-5BE7-6F1D-0554-27585381A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4614499-AD20-5E3C-F22D-1389BE7CB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3D0B30-2036-DAD0-5BCF-E9EF40BD67AA}"/>
              </a:ext>
            </a:extLst>
          </p:cNvPr>
          <p:cNvSpPr>
            <a:spLocks noGrp="1"/>
          </p:cNvSpPr>
          <p:nvPr>
            <p:ph type="dt" sz="half" idx="10"/>
          </p:nvPr>
        </p:nvSpPr>
        <p:spPr/>
        <p:txBody>
          <a:bodyPr/>
          <a:lstStyle/>
          <a:p>
            <a:fld id="{46DC50FE-8D48-408E-BAF9-B22ACE39E08D}" type="datetime1">
              <a:rPr lang="en-US" smtClean="0"/>
              <a:pPr/>
              <a:t>5/31/2023</a:t>
            </a:fld>
            <a:endParaRPr lang="en-US"/>
          </a:p>
        </p:txBody>
      </p:sp>
      <p:sp>
        <p:nvSpPr>
          <p:cNvPr id="5" name="Footer Placeholder 4">
            <a:extLst>
              <a:ext uri="{FF2B5EF4-FFF2-40B4-BE49-F238E27FC236}">
                <a16:creationId xmlns:a16="http://schemas.microsoft.com/office/drawing/2014/main" xmlns="" id="{C2000BD4-46BC-FE48-879F-3AA4DDE89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8C0AF4-9E9E-A45D-DB22-6E866F49B67E}"/>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18595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B1FA7-A9B4-66A4-843C-E9A3FC29C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73315E7-383E-9841-919B-69D7AB2AB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5072C3-6053-B46F-BE98-BBEF563195CC}"/>
              </a:ext>
            </a:extLst>
          </p:cNvPr>
          <p:cNvSpPr>
            <a:spLocks noGrp="1"/>
          </p:cNvSpPr>
          <p:nvPr>
            <p:ph type="dt" sz="half" idx="10"/>
          </p:nvPr>
        </p:nvSpPr>
        <p:spPr/>
        <p:txBody>
          <a:bodyPr/>
          <a:lstStyle/>
          <a:p>
            <a:fld id="{D8FF4C30-718E-4536-8D7F-424ABD36DEAC}" type="datetime1">
              <a:rPr lang="en-US" smtClean="0"/>
              <a:pPr/>
              <a:t>5/31/2023</a:t>
            </a:fld>
            <a:endParaRPr lang="en-US"/>
          </a:p>
        </p:txBody>
      </p:sp>
      <p:sp>
        <p:nvSpPr>
          <p:cNvPr id="5" name="Footer Placeholder 4">
            <a:extLst>
              <a:ext uri="{FF2B5EF4-FFF2-40B4-BE49-F238E27FC236}">
                <a16:creationId xmlns:a16="http://schemas.microsoft.com/office/drawing/2014/main" xmlns="" id="{7D0F1B34-369C-CD6A-FBC3-2CAEA03C2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0C2DAF-9A34-782E-AA3B-9F2D2F1501CA}"/>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79517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1FC347-F247-1B4E-A5BC-5B4E216652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C224A7-919C-C660-6FDD-4896B0FA3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026229-2A19-F490-9295-F2070CAA4407}"/>
              </a:ext>
            </a:extLst>
          </p:cNvPr>
          <p:cNvSpPr>
            <a:spLocks noGrp="1"/>
          </p:cNvSpPr>
          <p:nvPr>
            <p:ph type="dt" sz="half" idx="10"/>
          </p:nvPr>
        </p:nvSpPr>
        <p:spPr/>
        <p:txBody>
          <a:bodyPr/>
          <a:lstStyle/>
          <a:p>
            <a:fld id="{1ADC5386-2A1E-4CAC-9C6E-C75C0F14548F}" type="datetime1">
              <a:rPr lang="en-US" smtClean="0"/>
              <a:pPr/>
              <a:t>5/31/2023</a:t>
            </a:fld>
            <a:endParaRPr lang="en-US"/>
          </a:p>
        </p:txBody>
      </p:sp>
      <p:sp>
        <p:nvSpPr>
          <p:cNvPr id="5" name="Footer Placeholder 4">
            <a:extLst>
              <a:ext uri="{FF2B5EF4-FFF2-40B4-BE49-F238E27FC236}">
                <a16:creationId xmlns:a16="http://schemas.microsoft.com/office/drawing/2014/main" xmlns="" id="{093082B5-052E-EB35-0AD6-6E3C9B8FB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81D482-1ED9-BEED-BDB4-5DA0AAF18D11}"/>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48966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68648-D51A-9256-AC32-805D59584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DF1618-C391-C60D-3C71-BF11CDCE8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3B8B25-D33D-3F13-6B11-20D9F6746506}"/>
              </a:ext>
            </a:extLst>
          </p:cNvPr>
          <p:cNvSpPr>
            <a:spLocks noGrp="1"/>
          </p:cNvSpPr>
          <p:nvPr>
            <p:ph type="dt" sz="half" idx="10"/>
          </p:nvPr>
        </p:nvSpPr>
        <p:spPr/>
        <p:txBody>
          <a:bodyPr/>
          <a:lstStyle/>
          <a:p>
            <a:fld id="{AAF19328-C72E-4DEE-B7A4-3432131EF5A0}" type="datetime1">
              <a:rPr lang="en-US" smtClean="0"/>
              <a:pPr/>
              <a:t>5/31/2023</a:t>
            </a:fld>
            <a:endParaRPr lang="en-US"/>
          </a:p>
        </p:txBody>
      </p:sp>
      <p:sp>
        <p:nvSpPr>
          <p:cNvPr id="5" name="Footer Placeholder 4">
            <a:extLst>
              <a:ext uri="{FF2B5EF4-FFF2-40B4-BE49-F238E27FC236}">
                <a16:creationId xmlns:a16="http://schemas.microsoft.com/office/drawing/2014/main" xmlns="" id="{A5790B02-AC58-8656-D4C5-8B8716DEC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D65399-97B0-2B0F-5D07-17F770876398}"/>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11947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64CFD-A4EF-4FBD-024B-502737FBF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C34086-CA21-9772-2F2C-83FF3297F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EF7979-203F-E57E-C3E2-08BA9A5D98DC}"/>
              </a:ext>
            </a:extLst>
          </p:cNvPr>
          <p:cNvSpPr>
            <a:spLocks noGrp="1"/>
          </p:cNvSpPr>
          <p:nvPr>
            <p:ph type="dt" sz="half" idx="10"/>
          </p:nvPr>
        </p:nvSpPr>
        <p:spPr/>
        <p:txBody>
          <a:bodyPr/>
          <a:lstStyle/>
          <a:p>
            <a:fld id="{4C46A55D-2198-4819-BB26-173958932E53}" type="datetime1">
              <a:rPr lang="en-US" smtClean="0"/>
              <a:pPr/>
              <a:t>5/31/2023</a:t>
            </a:fld>
            <a:endParaRPr lang="en-US"/>
          </a:p>
        </p:txBody>
      </p:sp>
      <p:sp>
        <p:nvSpPr>
          <p:cNvPr id="5" name="Footer Placeholder 4">
            <a:extLst>
              <a:ext uri="{FF2B5EF4-FFF2-40B4-BE49-F238E27FC236}">
                <a16:creationId xmlns:a16="http://schemas.microsoft.com/office/drawing/2014/main" xmlns="" id="{964753E5-31C5-5BE7-6FA2-C0282C1C8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65B210-FCA5-B2A3-1FD8-B92379E3D38D}"/>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26668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99921-74B4-F748-88CE-18BA6BAB6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767316-49E0-EF9C-8B04-A435A7FD6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40EBEA6-8F7C-CE30-5506-1877EB0F0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EFE608-2A60-24AD-909F-244AD006B7C6}"/>
              </a:ext>
            </a:extLst>
          </p:cNvPr>
          <p:cNvSpPr>
            <a:spLocks noGrp="1"/>
          </p:cNvSpPr>
          <p:nvPr>
            <p:ph type="dt" sz="half" idx="10"/>
          </p:nvPr>
        </p:nvSpPr>
        <p:spPr/>
        <p:txBody>
          <a:bodyPr/>
          <a:lstStyle/>
          <a:p>
            <a:fld id="{0946E259-A7F8-47E6-97F3-E910B3AEB887}" type="datetime1">
              <a:rPr lang="en-US" smtClean="0"/>
              <a:pPr/>
              <a:t>5/31/2023</a:t>
            </a:fld>
            <a:endParaRPr lang="en-US"/>
          </a:p>
        </p:txBody>
      </p:sp>
      <p:sp>
        <p:nvSpPr>
          <p:cNvPr id="6" name="Footer Placeholder 5">
            <a:extLst>
              <a:ext uri="{FF2B5EF4-FFF2-40B4-BE49-F238E27FC236}">
                <a16:creationId xmlns:a16="http://schemas.microsoft.com/office/drawing/2014/main" xmlns="" id="{1D07C015-4FE7-CF0A-BADA-5A94C03F9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AC98B6-7605-3FDA-973F-301C5F0C09E0}"/>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75474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CB0BA-93B0-53FD-001A-188BAE47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9FD9F5-6F65-FFB2-4BFC-09C3750A3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51878A-6BBA-321C-D412-21D6EC7308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3B7C10-86DB-670F-7674-DFA09C930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0AC455-8C81-F1AC-CD50-1CF74C40D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6504B7-4051-3F68-D786-B3CF04CCEA71}"/>
              </a:ext>
            </a:extLst>
          </p:cNvPr>
          <p:cNvSpPr>
            <a:spLocks noGrp="1"/>
          </p:cNvSpPr>
          <p:nvPr>
            <p:ph type="dt" sz="half" idx="10"/>
          </p:nvPr>
        </p:nvSpPr>
        <p:spPr/>
        <p:txBody>
          <a:bodyPr/>
          <a:lstStyle/>
          <a:p>
            <a:fld id="{D3C2F133-35E2-49C7-891C-F595B70C48B1}" type="datetime1">
              <a:rPr lang="en-US" smtClean="0"/>
              <a:pPr/>
              <a:t>5/31/2023</a:t>
            </a:fld>
            <a:endParaRPr lang="en-US"/>
          </a:p>
        </p:txBody>
      </p:sp>
      <p:sp>
        <p:nvSpPr>
          <p:cNvPr id="8" name="Footer Placeholder 7">
            <a:extLst>
              <a:ext uri="{FF2B5EF4-FFF2-40B4-BE49-F238E27FC236}">
                <a16:creationId xmlns:a16="http://schemas.microsoft.com/office/drawing/2014/main" xmlns="" id="{291DFBC0-A990-4A8D-21AB-6E87D86FF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BC1CD8-ADD7-F08D-CFAA-4C1491C2D91D}"/>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48992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7F91E-6D51-3243-4CDB-7A51CB45C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49DA1E-7224-1F15-DF34-B7F937A6FCE3}"/>
              </a:ext>
            </a:extLst>
          </p:cNvPr>
          <p:cNvSpPr>
            <a:spLocks noGrp="1"/>
          </p:cNvSpPr>
          <p:nvPr>
            <p:ph type="dt" sz="half" idx="10"/>
          </p:nvPr>
        </p:nvSpPr>
        <p:spPr/>
        <p:txBody>
          <a:bodyPr/>
          <a:lstStyle/>
          <a:p>
            <a:fld id="{101F56AF-210F-4B4D-8C80-E766F5EC7943}" type="datetime1">
              <a:rPr lang="en-US" smtClean="0"/>
              <a:pPr/>
              <a:t>5/31/2023</a:t>
            </a:fld>
            <a:endParaRPr lang="en-US"/>
          </a:p>
        </p:txBody>
      </p:sp>
      <p:sp>
        <p:nvSpPr>
          <p:cNvPr id="4" name="Footer Placeholder 3">
            <a:extLst>
              <a:ext uri="{FF2B5EF4-FFF2-40B4-BE49-F238E27FC236}">
                <a16:creationId xmlns:a16="http://schemas.microsoft.com/office/drawing/2014/main" xmlns="" id="{AAA46752-D45B-C9CE-F716-0A51D531B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71DB3AB-217E-27EB-E0B9-39D5C08DA761}"/>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2952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88F4AE-74CA-A378-3AF6-D38D7F49F58F}"/>
              </a:ext>
            </a:extLst>
          </p:cNvPr>
          <p:cNvSpPr>
            <a:spLocks noGrp="1"/>
          </p:cNvSpPr>
          <p:nvPr>
            <p:ph type="dt" sz="half" idx="10"/>
          </p:nvPr>
        </p:nvSpPr>
        <p:spPr/>
        <p:txBody>
          <a:bodyPr/>
          <a:lstStyle/>
          <a:p>
            <a:fld id="{B8D01D2E-CEB0-4C65-BDAB-7194C5C4A542}" type="datetime1">
              <a:rPr lang="en-US" smtClean="0"/>
              <a:pPr/>
              <a:t>5/31/2023</a:t>
            </a:fld>
            <a:endParaRPr lang="en-US"/>
          </a:p>
        </p:txBody>
      </p:sp>
      <p:sp>
        <p:nvSpPr>
          <p:cNvPr id="3" name="Footer Placeholder 2">
            <a:extLst>
              <a:ext uri="{FF2B5EF4-FFF2-40B4-BE49-F238E27FC236}">
                <a16:creationId xmlns:a16="http://schemas.microsoft.com/office/drawing/2014/main" xmlns="" id="{07FD78F1-B005-8482-CD66-9699A51ED2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0423BB3-2FA6-9411-1E94-962C64C4AC14}"/>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628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C2424-EF59-21B0-ECBF-9B9FEA0E0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B192AD1-7B22-E092-01F8-65B54F017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EA02EB-1A6A-78E6-E296-52D5D5DC5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403849-644D-9290-0AD0-C83316BBF40F}"/>
              </a:ext>
            </a:extLst>
          </p:cNvPr>
          <p:cNvSpPr>
            <a:spLocks noGrp="1"/>
          </p:cNvSpPr>
          <p:nvPr>
            <p:ph type="dt" sz="half" idx="10"/>
          </p:nvPr>
        </p:nvSpPr>
        <p:spPr/>
        <p:txBody>
          <a:bodyPr/>
          <a:lstStyle/>
          <a:p>
            <a:fld id="{E4202403-2411-4A5E-9E12-EA40978B4B07}" type="datetime1">
              <a:rPr lang="en-US" smtClean="0"/>
              <a:pPr/>
              <a:t>5/31/2023</a:t>
            </a:fld>
            <a:endParaRPr lang="en-US"/>
          </a:p>
        </p:txBody>
      </p:sp>
      <p:sp>
        <p:nvSpPr>
          <p:cNvPr id="6" name="Footer Placeholder 5">
            <a:extLst>
              <a:ext uri="{FF2B5EF4-FFF2-40B4-BE49-F238E27FC236}">
                <a16:creationId xmlns:a16="http://schemas.microsoft.com/office/drawing/2014/main" xmlns="" id="{52EF2177-7BBF-A274-B838-DFB13E3C3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B0F863-AE1E-54E5-D35D-45C278ED03CB}"/>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178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76644-A086-0D0D-F72C-7473E5B5B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EBEE1B3-170B-757A-971E-65BDF4529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1CBC405-A190-EF0C-49B0-0D2BB88AF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7E1E36-C272-B632-7DB8-FFBCE4185EBD}"/>
              </a:ext>
            </a:extLst>
          </p:cNvPr>
          <p:cNvSpPr>
            <a:spLocks noGrp="1"/>
          </p:cNvSpPr>
          <p:nvPr>
            <p:ph type="dt" sz="half" idx="10"/>
          </p:nvPr>
        </p:nvSpPr>
        <p:spPr/>
        <p:txBody>
          <a:bodyPr/>
          <a:lstStyle/>
          <a:p>
            <a:fld id="{780B906C-1469-49B3-AF30-041899E7BEA2}" type="datetime1">
              <a:rPr lang="en-US" smtClean="0"/>
              <a:pPr/>
              <a:t>5/31/2023</a:t>
            </a:fld>
            <a:endParaRPr lang="en-US"/>
          </a:p>
        </p:txBody>
      </p:sp>
      <p:sp>
        <p:nvSpPr>
          <p:cNvPr id="6" name="Footer Placeholder 5">
            <a:extLst>
              <a:ext uri="{FF2B5EF4-FFF2-40B4-BE49-F238E27FC236}">
                <a16:creationId xmlns:a16="http://schemas.microsoft.com/office/drawing/2014/main" xmlns="" id="{76B40C0F-B7D4-3618-74D2-4D23F6BF4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853E69-50DE-4830-6E8F-196F0D9A51F8}"/>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105302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C523EF-0843-BD70-B858-A3A435B01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CDF8BD-E845-0108-4493-5EAB7583B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F7B5A-D483-6075-582C-B836C565B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29F6-4D8E-474F-9D24-B82187840C5F}" type="datetime1">
              <a:rPr lang="en-US" smtClean="0"/>
              <a:pPr/>
              <a:t>5/31/2023</a:t>
            </a:fld>
            <a:endParaRPr lang="en-US"/>
          </a:p>
        </p:txBody>
      </p:sp>
      <p:sp>
        <p:nvSpPr>
          <p:cNvPr id="5" name="Footer Placeholder 4">
            <a:extLst>
              <a:ext uri="{FF2B5EF4-FFF2-40B4-BE49-F238E27FC236}">
                <a16:creationId xmlns:a16="http://schemas.microsoft.com/office/drawing/2014/main" xmlns="" id="{4A12D5E3-BF5D-4398-EBF0-8E395264F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438814F-4B4C-EB23-594A-49996BD0B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42910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037" y="0"/>
            <a:ext cx="12215350" cy="6858000"/>
          </a:xfrm>
          <a:prstGeom prst="rect">
            <a:avLst/>
          </a:prstGeom>
        </p:spPr>
      </p:pic>
      <p:sp>
        <p:nvSpPr>
          <p:cNvPr id="5" name="TextBox 4"/>
          <p:cNvSpPr txBox="1"/>
          <p:nvPr/>
        </p:nvSpPr>
        <p:spPr>
          <a:xfrm>
            <a:off x="-157037" y="1570680"/>
            <a:ext cx="5885225" cy="4093428"/>
          </a:xfrm>
          <a:prstGeom prst="rect">
            <a:avLst/>
          </a:prstGeom>
          <a:noFill/>
        </p:spPr>
        <p:txBody>
          <a:bodyPr wrap="square" rtlCol="0">
            <a:spAutoFit/>
          </a:bodyPr>
          <a:lstStyle/>
          <a:p>
            <a:pPr algn="ctr"/>
            <a:r>
              <a:rPr lang="en-ZA" sz="3800" b="1" dirty="0">
                <a:latin typeface="Arial" panose="020B0604020202020204" pitchFamily="34" charset="0"/>
                <a:cs typeface="Arial" panose="020B0604020202020204" pitchFamily="34" charset="0"/>
              </a:rPr>
              <a:t>2022/23 Fourth Quarter Performance Report (Financial and Non-Financial)</a:t>
            </a:r>
          </a:p>
          <a:p>
            <a:pPr algn="ctr"/>
            <a:endParaRPr lang="en-ZA" sz="800" b="1" dirty="0">
              <a:solidFill>
                <a:srgbClr val="00B050"/>
              </a:solidFill>
              <a:latin typeface="Arial" panose="020B0604020202020204" pitchFamily="34" charset="0"/>
              <a:cs typeface="Arial" panose="020B0604020202020204" pitchFamily="34" charset="0"/>
            </a:endParaRPr>
          </a:p>
          <a:p>
            <a:pPr algn="ctr"/>
            <a:r>
              <a:rPr lang="en-US" sz="2400" b="1" dirty="0">
                <a:solidFill>
                  <a:schemeClr val="bg2">
                    <a:lumMod val="50000"/>
                  </a:schemeClr>
                </a:solidFill>
                <a:latin typeface="Arial" panose="020B0604020202020204" pitchFamily="34" charset="0"/>
                <a:cs typeface="Arial" panose="020B0604020202020204" pitchFamily="34" charset="0"/>
              </a:rPr>
              <a:t>Briefing to the Portfolio Committee on </a:t>
            </a:r>
          </a:p>
          <a:p>
            <a:pPr algn="ctr"/>
            <a:r>
              <a:rPr lang="en-US" sz="2400" b="1" dirty="0">
                <a:solidFill>
                  <a:schemeClr val="bg2">
                    <a:lumMod val="50000"/>
                  </a:schemeClr>
                </a:solidFill>
                <a:latin typeface="Arial" panose="020B0604020202020204" pitchFamily="34" charset="0"/>
                <a:cs typeface="Arial" panose="020B0604020202020204" pitchFamily="34" charset="0"/>
              </a:rPr>
              <a:t>Higher Education, Science and Innovation</a:t>
            </a:r>
          </a:p>
          <a:p>
            <a:pPr algn="ctr"/>
            <a:endParaRPr lang="en-ZA" sz="2800" b="1" dirty="0">
              <a:latin typeface="Arial" panose="020B0604020202020204" pitchFamily="34" charset="0"/>
              <a:cs typeface="Arial" panose="020B0604020202020204" pitchFamily="34" charset="0"/>
            </a:endParaRPr>
          </a:p>
        </p:txBody>
      </p:sp>
      <p:sp>
        <p:nvSpPr>
          <p:cNvPr id="7" name="TextBox 6"/>
          <p:cNvSpPr txBox="1"/>
          <p:nvPr/>
        </p:nvSpPr>
        <p:spPr>
          <a:xfrm>
            <a:off x="0" y="5608989"/>
            <a:ext cx="2222205"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Date: 31 May 2023</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0139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i="1" dirty="0">
                <a:solidFill>
                  <a:schemeClr val="bg1"/>
                </a:solidFill>
                <a:cs typeface="Calibri" panose="020F0502020204030204" pitchFamily="34" charset="0"/>
              </a:rPr>
              <a:t>PROGRAMME 1: ADMINISTRATION (Non-achievements)</a:t>
            </a:r>
            <a:endParaRPr lang="en-ZA" sz="36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708728" y="1071691"/>
            <a:ext cx="8445903"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endParaRPr lang="en-GB" sz="2300" b="1" i="1"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7CB97F3-D0E8-5C17-262C-26AA05A64A74}"/>
              </a:ext>
            </a:extLst>
          </p:cNvPr>
          <p:cNvPicPr>
            <a:picLocks noChangeAspect="1"/>
          </p:cNvPicPr>
          <p:nvPr/>
        </p:nvPicPr>
        <p:blipFill>
          <a:blip r:embed="rId3" cstate="print"/>
          <a:stretch>
            <a:fillRect/>
          </a:stretch>
        </p:blipFill>
        <p:spPr>
          <a:xfrm>
            <a:off x="9154632" y="1071691"/>
            <a:ext cx="3163677" cy="5435435"/>
          </a:xfrm>
          <a:prstGeom prst="rect">
            <a:avLst/>
          </a:prstGeom>
        </p:spPr>
      </p:pic>
      <p:sp>
        <p:nvSpPr>
          <p:cNvPr id="7" name="Slide Number Placeholder 7">
            <a:extLst>
              <a:ext uri="{FF2B5EF4-FFF2-40B4-BE49-F238E27FC236}">
                <a16:creationId xmlns:a16="http://schemas.microsoft.com/office/drawing/2014/main" xmlns="" id="{9580089D-788F-E412-358F-72DE30F32658}"/>
              </a:ext>
            </a:extLst>
          </p:cNvPr>
          <p:cNvSpPr>
            <a:spLocks noGrp="1"/>
          </p:cNvSpPr>
          <p:nvPr>
            <p:ph type="sldNum" sz="quarter" idx="12"/>
          </p:nvPr>
        </p:nvSpPr>
        <p:spPr>
          <a:xfrm>
            <a:off x="10023652" y="6485750"/>
            <a:ext cx="2133600" cy="365125"/>
          </a:xfrm>
          <a:noFill/>
        </p:spPr>
        <p:txBody>
          <a:bodyPr/>
          <a:lstStyle/>
          <a:p>
            <a:fld id="{C647411B-AB77-409F-B9F6-2D0EDA52287E}" type="slidenum">
              <a:rPr lang="en-US" sz="2000" b="1" smtClean="0"/>
              <a:pPr/>
              <a:t>10</a:t>
            </a:fld>
            <a:endParaRPr lang="en-US" sz="2000" b="1" dirty="0"/>
          </a:p>
        </p:txBody>
      </p:sp>
      <p:graphicFrame>
        <p:nvGraphicFramePr>
          <p:cNvPr id="4" name="Table 3">
            <a:extLst>
              <a:ext uri="{FF2B5EF4-FFF2-40B4-BE49-F238E27FC236}">
                <a16:creationId xmlns:a16="http://schemas.microsoft.com/office/drawing/2014/main" xmlns="" id="{1E2D8AAA-04B2-72F5-18B9-124677F43B65}"/>
              </a:ext>
            </a:extLst>
          </p:cNvPr>
          <p:cNvGraphicFramePr>
            <a:graphicFrameLocks noGrp="1"/>
          </p:cNvGraphicFramePr>
          <p:nvPr>
            <p:extLst>
              <p:ext uri="{D42A27DB-BD31-4B8C-83A1-F6EECF244321}">
                <p14:modId xmlns:p14="http://schemas.microsoft.com/office/powerpoint/2010/main" xmlns="" val="1106092683"/>
              </p:ext>
            </p:extLst>
          </p:nvPr>
        </p:nvGraphicFramePr>
        <p:xfrm>
          <a:off x="501156" y="1166648"/>
          <a:ext cx="8445902" cy="4767550"/>
        </p:xfrm>
        <a:graphic>
          <a:graphicData uri="http://schemas.openxmlformats.org/drawingml/2006/table">
            <a:tbl>
              <a:tblPr firstRow="1" firstCol="1" bandRow="1">
                <a:tableStyleId>{5940675A-B579-460E-94D1-54222C63F5DA}</a:tableStyleId>
              </a:tblPr>
              <a:tblGrid>
                <a:gridCol w="2561022">
                  <a:extLst>
                    <a:ext uri="{9D8B030D-6E8A-4147-A177-3AD203B41FA5}">
                      <a16:colId xmlns:a16="http://schemas.microsoft.com/office/drawing/2014/main" xmlns="" val="710940033"/>
                    </a:ext>
                  </a:extLst>
                </a:gridCol>
                <a:gridCol w="1661930">
                  <a:extLst>
                    <a:ext uri="{9D8B030D-6E8A-4147-A177-3AD203B41FA5}">
                      <a16:colId xmlns:a16="http://schemas.microsoft.com/office/drawing/2014/main" xmlns="" val="20002"/>
                    </a:ext>
                  </a:extLst>
                </a:gridCol>
                <a:gridCol w="4222950">
                  <a:extLst>
                    <a:ext uri="{9D8B030D-6E8A-4147-A177-3AD203B41FA5}">
                      <a16:colId xmlns:a16="http://schemas.microsoft.com/office/drawing/2014/main" xmlns="" val="20003"/>
                    </a:ext>
                  </a:extLst>
                </a:gridCol>
              </a:tblGrid>
              <a:tr h="635789">
                <a:tc>
                  <a:txBody>
                    <a:bodyPr/>
                    <a:lstStyle/>
                    <a:p>
                      <a:pPr algn="ctr">
                        <a:lnSpc>
                          <a:spcPct val="100000"/>
                        </a:lnSpc>
                        <a:spcAft>
                          <a:spcPts val="0"/>
                        </a:spcAft>
                      </a:pPr>
                      <a:r>
                        <a:rPr lang="en-ZA" sz="1800" b="1" dirty="0">
                          <a:solidFill>
                            <a:schemeClr val="bg1"/>
                          </a:solidFill>
                          <a:effectLst/>
                          <a:latin typeface="Arial" panose="020B0604020202020204" pitchFamily="34" charset="0"/>
                          <a:cs typeface="Arial" panose="020B0604020202020204" pitchFamily="34" charset="0"/>
                        </a:rPr>
                        <a:t>Quarter 4 Targets</a:t>
                      </a:r>
                      <a:endParaRPr lang="en-ZA"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0000"/>
                        </a:lnSpc>
                        <a:spcAft>
                          <a:spcPts val="0"/>
                        </a:spcAft>
                      </a:pPr>
                      <a:r>
                        <a:rPr lang="en-ZA" sz="1800" b="1" dirty="0">
                          <a:solidFill>
                            <a:schemeClr val="bg1"/>
                          </a:solidFill>
                          <a:effectLst/>
                          <a:latin typeface="Arial" panose="020B0604020202020204" pitchFamily="34" charset="0"/>
                          <a:cs typeface="Arial" panose="020B0604020202020204" pitchFamily="34" charset="0"/>
                        </a:rPr>
                        <a:t>Achievement  </a:t>
                      </a:r>
                      <a:endParaRPr lang="en-ZA"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0000"/>
                        </a:lnSpc>
                        <a:spcAft>
                          <a:spcPts val="0"/>
                        </a:spcAft>
                      </a:pPr>
                      <a:r>
                        <a:rPr lang="en-ZA" sz="1800" b="1" dirty="0">
                          <a:solidFill>
                            <a:schemeClr val="bg1"/>
                          </a:solidFill>
                          <a:effectLst/>
                          <a:latin typeface="Arial" panose="020B0604020202020204" pitchFamily="34" charset="0"/>
                          <a:cs typeface="Arial" panose="020B0604020202020204" pitchFamily="34" charset="0"/>
                        </a:rPr>
                        <a:t>Reasons for Deviation </a:t>
                      </a:r>
                      <a:endParaRPr lang="en-ZA"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1180503">
                <a:tc>
                  <a:txBody>
                    <a:bodyPr/>
                    <a:lstStyle/>
                    <a:p>
                      <a:pPr marL="273050" indent="-273050"/>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1.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100% of valid invoices    received from creditors paid within 30 days 	</a:t>
                      </a: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cs typeface="Arial" panose="020B0604020202020204" pitchFamily="34" charset="0"/>
                        </a:rPr>
                        <a:t>99.54%</a:t>
                      </a:r>
                    </a:p>
                    <a:p>
                      <a:pPr algn="ctr">
                        <a:lnSpc>
                          <a:spcPct val="100000"/>
                        </a:lnSpc>
                        <a:spcAft>
                          <a:spcPts val="0"/>
                        </a:spcAft>
                      </a:pPr>
                      <a:endParaRPr lang="en-ZA" sz="1600" b="0" dirty="0">
                        <a:solidFill>
                          <a:srgbClr val="33CC33"/>
                        </a:solidFill>
                        <a:effectLst/>
                        <a:latin typeface="Arial" panose="020B0604020202020204" pitchFamily="34" charset="0"/>
                        <a:cs typeface="Arial" panose="020B0604020202020204" pitchFamily="34" charset="0"/>
                      </a:endParaRPr>
                    </a:p>
                  </a:txBody>
                  <a:tcPr marL="49776" marR="49776" marT="0" marB="0"/>
                </a:tc>
                <a:tc>
                  <a:txBody>
                    <a:bodyPr/>
                    <a:lstStyle/>
                    <a:p>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Administrative delays relating to purchase order matters were apparent during the period under review. This affected about 19 invoices.	</a:t>
                      </a:r>
                    </a:p>
                  </a:txBody>
                  <a:tcPr marL="49776" marR="49776" marT="0" marB="0">
                    <a:solidFill>
                      <a:schemeClr val="bg1"/>
                    </a:solidFill>
                  </a:tcPr>
                </a:tc>
                <a:extLst>
                  <a:ext uri="{0D108BD9-81ED-4DB2-BD59-A6C34878D82A}">
                    <a16:rowId xmlns:a16="http://schemas.microsoft.com/office/drawing/2014/main" xmlns="" val="10006"/>
                  </a:ext>
                </a:extLst>
              </a:tr>
              <a:tr h="1475629">
                <a:tc>
                  <a:txBody>
                    <a:bodyPr/>
                    <a:lstStyle/>
                    <a:p>
                      <a:pPr marL="179388" indent="-179388"/>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2.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40% of public procurement spent on women owned business 	</a:t>
                      </a: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22.9%</a:t>
                      </a:r>
                    </a:p>
                  </a:txBody>
                  <a:tcPr marL="49776" marR="49776" marT="0" marB="0"/>
                </a:tc>
                <a:tc>
                  <a:txBody>
                    <a:bodyPr/>
                    <a:lstStyle/>
                    <a:p>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Lack of enabling Preferential Procurement legislation. The current reporting standard is cumbersome and labour intensive to calculate the percentage procurement as it is based on expenditure. 	</a:t>
                      </a:r>
                    </a:p>
                  </a:txBody>
                  <a:tcPr marL="49776" marR="49776" marT="0" marB="0">
                    <a:solidFill>
                      <a:schemeClr val="bg1"/>
                    </a:solidFill>
                  </a:tcPr>
                </a:tc>
                <a:extLst>
                  <a:ext uri="{0D108BD9-81ED-4DB2-BD59-A6C34878D82A}">
                    <a16:rowId xmlns:a16="http://schemas.microsoft.com/office/drawing/2014/main" xmlns="" val="1014359153"/>
                  </a:ext>
                </a:extLst>
              </a:tr>
              <a:tr h="1475629">
                <a:tc>
                  <a:txBody>
                    <a:bodyPr/>
                    <a:lstStyle/>
                    <a:p>
                      <a:pPr marL="179388" indent="-179388"/>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3. 98% of network connectivity uptime per annum 	</a:t>
                      </a: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95%</a:t>
                      </a: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The challenges are usual load-shedding and SITA outages. Generators must be installed at all sites because Uninterrupted Power Supplies  only last for an hour. </a:t>
                      </a:r>
                    </a:p>
                    <a:p>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49776" marR="49776" marT="0" marB="0">
                    <a:solidFill>
                      <a:schemeClr val="bg1"/>
                    </a:solidFill>
                  </a:tcPr>
                </a:tc>
                <a:extLst>
                  <a:ext uri="{0D108BD9-81ED-4DB2-BD59-A6C34878D82A}">
                    <a16:rowId xmlns:a16="http://schemas.microsoft.com/office/drawing/2014/main" xmlns="" val="1831738239"/>
                  </a:ext>
                </a:extLst>
              </a:tr>
            </a:tbl>
          </a:graphicData>
        </a:graphic>
      </p:graphicFrame>
    </p:spTree>
    <p:extLst>
      <p:ext uri="{BB962C8B-B14F-4D97-AF65-F5344CB8AC3E}">
        <p14:creationId xmlns:p14="http://schemas.microsoft.com/office/powerpoint/2010/main" xmlns="" val="333755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i="1" dirty="0">
                <a:solidFill>
                  <a:schemeClr val="bg1"/>
                </a:solidFill>
                <a:cs typeface="Calibri" panose="020F0502020204030204" pitchFamily="34" charset="0"/>
              </a:rPr>
              <a:t>PROGRAMME 2: PLANNING, POLICY AND STRATEGY</a:t>
            </a:r>
            <a:endParaRPr lang="en-ZA" sz="36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40A01FD-AA3A-DE5D-D11F-CDE351C16BF3}"/>
              </a:ext>
            </a:extLst>
          </p:cNvPr>
          <p:cNvPicPr>
            <a:picLocks noChangeAspect="1"/>
          </p:cNvPicPr>
          <p:nvPr/>
        </p:nvPicPr>
        <p:blipFill>
          <a:blip r:embed="rId3" cstate="print"/>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xmlns=""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11</a:t>
            </a:fld>
            <a:endParaRPr lang="en-US" sz="2000" b="1" dirty="0"/>
          </a:p>
        </p:txBody>
      </p:sp>
      <p:sp>
        <p:nvSpPr>
          <p:cNvPr id="9" name="TextBox 8">
            <a:extLst>
              <a:ext uri="{FF2B5EF4-FFF2-40B4-BE49-F238E27FC236}">
                <a16:creationId xmlns:a16="http://schemas.microsoft.com/office/drawing/2014/main" xmlns="" id="{235052B1-1A8E-ADFB-1A0C-03ADDA08C773}"/>
              </a:ext>
            </a:extLst>
          </p:cNvPr>
          <p:cNvSpPr txBox="1"/>
          <p:nvPr/>
        </p:nvSpPr>
        <p:spPr>
          <a:xfrm>
            <a:off x="212834" y="1196410"/>
            <a:ext cx="8586459" cy="584775"/>
          </a:xfrm>
          <a:prstGeom prst="rect">
            <a:avLst/>
          </a:prstGeom>
          <a:noFill/>
        </p:spPr>
        <p:txBody>
          <a:bodyPr wrap="square">
            <a:spAutoFit/>
          </a:bodyPr>
          <a:lstStyle/>
          <a:p>
            <a:pPr marL="0" indent="0">
              <a:spcBef>
                <a:spcPts val="0"/>
              </a:spcBef>
              <a:spcAft>
                <a:spcPts val="600"/>
              </a:spcAft>
              <a:buNone/>
            </a:pPr>
            <a:r>
              <a:rPr lang="en-US" sz="1600" dirty="0">
                <a:latin typeface="Arial" panose="020B0604020202020204" pitchFamily="34" charset="0"/>
                <a:cs typeface="Arial" panose="020B0604020202020204" pitchFamily="34" charset="0"/>
              </a:rPr>
              <a:t>23 targets were due for completion. 12 (52%) targets were achieved and 11 were not achieved.</a:t>
            </a:r>
          </a:p>
        </p:txBody>
      </p:sp>
      <p:graphicFrame>
        <p:nvGraphicFramePr>
          <p:cNvPr id="11" name="Table 10">
            <a:extLst>
              <a:ext uri="{FF2B5EF4-FFF2-40B4-BE49-F238E27FC236}">
                <a16:creationId xmlns:a16="http://schemas.microsoft.com/office/drawing/2014/main" xmlns="" id="{D65774E7-B1DB-3EE1-8EF6-9BF160E65833}"/>
              </a:ext>
            </a:extLst>
          </p:cNvPr>
          <p:cNvGraphicFramePr>
            <a:graphicFrameLocks noGrp="1"/>
          </p:cNvGraphicFramePr>
          <p:nvPr>
            <p:extLst>
              <p:ext uri="{D42A27DB-BD31-4B8C-83A1-F6EECF244321}">
                <p14:modId xmlns:p14="http://schemas.microsoft.com/office/powerpoint/2010/main" xmlns="" val="1081370853"/>
              </p:ext>
            </p:extLst>
          </p:nvPr>
        </p:nvGraphicFramePr>
        <p:xfrm>
          <a:off x="212834" y="1754591"/>
          <a:ext cx="8771680" cy="4283775"/>
        </p:xfrm>
        <a:graphic>
          <a:graphicData uri="http://schemas.openxmlformats.org/drawingml/2006/table">
            <a:tbl>
              <a:tblPr firstRow="1" bandRow="1">
                <a:tableStyleId>{5940675A-B579-460E-94D1-54222C63F5DA}</a:tableStyleId>
              </a:tblPr>
              <a:tblGrid>
                <a:gridCol w="4385840">
                  <a:extLst>
                    <a:ext uri="{9D8B030D-6E8A-4147-A177-3AD203B41FA5}">
                      <a16:colId xmlns:a16="http://schemas.microsoft.com/office/drawing/2014/main" xmlns="" val="20000"/>
                    </a:ext>
                  </a:extLst>
                </a:gridCol>
                <a:gridCol w="4385840">
                  <a:extLst>
                    <a:ext uri="{9D8B030D-6E8A-4147-A177-3AD203B41FA5}">
                      <a16:colId xmlns:a16="http://schemas.microsoft.com/office/drawing/2014/main" xmlns="" val="20001"/>
                    </a:ext>
                  </a:extLst>
                </a:gridCol>
              </a:tblGrid>
              <a:tr h="386237">
                <a:tc>
                  <a:txBody>
                    <a:bodyPr/>
                    <a:lstStyle/>
                    <a:p>
                      <a:pPr algn="ctr"/>
                      <a:r>
                        <a:rPr lang="en-US" b="1" dirty="0">
                          <a:solidFill>
                            <a:schemeClr val="bg1"/>
                          </a:solidFill>
                        </a:rPr>
                        <a:t>Quarter 4 Targets </a:t>
                      </a:r>
                      <a:endParaRPr lang="en-US"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b="1" dirty="0">
                          <a:solidFill>
                            <a:schemeClr val="bg1"/>
                          </a:solidFill>
                        </a:rPr>
                        <a:t>Achievements</a:t>
                      </a:r>
                      <a:r>
                        <a:rPr lang="en-US" b="1" baseline="0" dirty="0">
                          <a:solidFill>
                            <a:schemeClr val="bg1"/>
                          </a:solidFill>
                        </a:rPr>
                        <a:t> </a:t>
                      </a:r>
                      <a:endParaRPr lang="en-US" b="1"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xmlns="" val="10000"/>
                  </a:ext>
                </a:extLst>
              </a:tr>
              <a:tr h="508066">
                <a:tc>
                  <a:txBody>
                    <a:bodyPr/>
                    <a:lstStyle/>
                    <a:p>
                      <a:pPr marL="228600" indent="-228600">
                        <a:buFont typeface="+mj-lt"/>
                        <a:buAutoNum type="arabicPeriod"/>
                      </a:pPr>
                      <a:r>
                        <a:rPr lang="en-US" sz="1400" dirty="0"/>
                        <a:t>Revised RPL Coordination Policy </a:t>
                      </a:r>
                      <a:r>
                        <a:rPr lang="en-US" sz="1400" dirty="0" err="1"/>
                        <a:t>Gazetted</a:t>
                      </a:r>
                      <a:r>
                        <a:rPr lang="en-US" sz="1400" dirty="0"/>
                        <a:t> for public comments by 31 March 2023</a:t>
                      </a:r>
                      <a:endParaRPr lang="en-US" sz="1400" dirty="0">
                        <a:latin typeface="Arial" panose="020B0604020202020204" pitchFamily="34" charset="0"/>
                        <a:cs typeface="Arial" panose="020B0604020202020204" pitchFamily="34" charset="0"/>
                      </a:endParaRPr>
                    </a:p>
                  </a:txBody>
                  <a:tcPr/>
                </a:tc>
                <a:tc>
                  <a:txBody>
                    <a:bodyPr/>
                    <a:lstStyle/>
                    <a:p>
                      <a:r>
                        <a:rPr lang="en-US" sz="1400" dirty="0"/>
                        <a:t>Target Achieved Revised RPL Coordination Policy was </a:t>
                      </a:r>
                      <a:r>
                        <a:rPr lang="en-US" sz="1400" dirty="0" err="1"/>
                        <a:t>Gazetted</a:t>
                      </a:r>
                      <a:r>
                        <a:rPr lang="en-US" sz="1400" dirty="0"/>
                        <a:t> for public comments on 30 March 2023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717269">
                <a:tc>
                  <a:txBody>
                    <a:bodyPr/>
                    <a:lstStyle/>
                    <a:p>
                      <a:pPr marL="228600" indent="-228600">
                        <a:buFont typeface="+mj-lt"/>
                        <a:buAutoNum type="arabicPeriod" startAt="2"/>
                      </a:pPr>
                      <a:r>
                        <a:rPr lang="en-US" sz="1400" dirty="0"/>
                        <a:t>Policy brief on articulation between TVET and universities submitted to the Minister for approval by 31 March 2023 </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Policy brief on articulation between TVET and universities was submitted and approved by the Minister on 23 March 2023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508066">
                <a:tc>
                  <a:txBody>
                    <a:bodyPr/>
                    <a:lstStyle/>
                    <a:p>
                      <a:pPr marL="228600" indent="-228600">
                        <a:buFont typeface="+mj-lt"/>
                        <a:buAutoNum type="arabicPeriod" startAt="3"/>
                      </a:pPr>
                      <a:r>
                        <a:rPr lang="en-US" sz="1400" dirty="0"/>
                        <a:t>NQF Amendment Bill approved by Parliament by 31 March 2023 </a:t>
                      </a:r>
                      <a:endParaRPr lang="en-US" sz="1400" dirty="0">
                        <a:latin typeface="Arial" panose="020B0604020202020204" pitchFamily="34" charset="0"/>
                        <a:cs typeface="Arial" panose="020B0604020202020204" pitchFamily="34" charset="0"/>
                      </a:endParaRPr>
                    </a:p>
                  </a:txBody>
                  <a:tcPr/>
                </a:tc>
                <a:tc>
                  <a:txBody>
                    <a:bodyPr/>
                    <a:lstStyle/>
                    <a:p>
                      <a:r>
                        <a:rPr lang="en-US" sz="1400" dirty="0"/>
                        <a:t>The Minister approved the submission and NQF Amendment Bill on 28 March 2023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717269">
                <a:tc>
                  <a:txBody>
                    <a:bodyPr/>
                    <a:lstStyle/>
                    <a:p>
                      <a:pPr marL="228600" indent="-228600">
                        <a:buFont typeface="+mj-lt"/>
                        <a:buAutoNum type="arabicPeriod" startAt="4"/>
                      </a:pPr>
                      <a:r>
                        <a:rPr lang="en-US" sz="1400" dirty="0"/>
                        <a:t>Monitoring report of a feasibility study for the establishment of a satellite campus in Ulundi approved by the Director-General by 31 March 2023</a:t>
                      </a:r>
                      <a:endParaRPr lang="en-US" sz="1400" dirty="0">
                        <a:latin typeface="Arial" panose="020B0604020202020204" pitchFamily="34" charset="0"/>
                        <a:cs typeface="Arial" panose="020B0604020202020204" pitchFamily="34" charset="0"/>
                      </a:endParaRPr>
                    </a:p>
                  </a:txBody>
                  <a:tcPr/>
                </a:tc>
                <a:tc>
                  <a:txBody>
                    <a:bodyPr/>
                    <a:lstStyle/>
                    <a:p>
                      <a:r>
                        <a:rPr lang="en-US" sz="1400" dirty="0"/>
                        <a:t>Monitoring report of a feasibility study for the establishment of a satellite campus in Ulundi was approved by the Director-General on 28 March 2023.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717269">
                <a:tc>
                  <a:txBody>
                    <a:bodyPr/>
                    <a:lstStyle/>
                    <a:p>
                      <a:pPr marL="228600" indent="-228600">
                        <a:buFont typeface="+mj-lt"/>
                        <a:buAutoNum type="arabicPeriod" startAt="5"/>
                      </a:pPr>
                      <a:r>
                        <a:rPr lang="en-US" sz="1400" dirty="0"/>
                        <a:t>A report on the implementation of Social Inclusion in the PSET system approved by the Director-General by 31 March 2023</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 report on the implementation of Social Inclusion in the PSET system was approved by the Director-General on 16 February 2023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666658">
                <a:tc>
                  <a:txBody>
                    <a:bodyPr/>
                    <a:lstStyle/>
                    <a:p>
                      <a:pPr marL="228600" indent="-228600">
                        <a:buFont typeface="+mj-lt"/>
                        <a:buAutoNum type="arabicPeriod" startAt="6"/>
                      </a:pPr>
                      <a:r>
                        <a:rPr lang="en-US" sz="1200" dirty="0"/>
                        <a:t>A report on the implementation of Gender Equality and GBV policy framework for PSET system approved by the Director-General by 31 March 2023</a:t>
                      </a:r>
                      <a:endParaRPr lang="en-US" sz="1200" dirty="0">
                        <a:latin typeface="Arial" panose="020B0604020202020204" pitchFamily="34" charset="0"/>
                        <a:cs typeface="Arial" panose="020B0604020202020204" pitchFamily="34" charset="0"/>
                      </a:endParaRPr>
                    </a:p>
                  </a:txBody>
                  <a:tcPr/>
                </a:tc>
                <a:tc>
                  <a:txBody>
                    <a:bodyPr/>
                    <a:lstStyle/>
                    <a:p>
                      <a:r>
                        <a:rPr lang="en-US" sz="1200" dirty="0"/>
                        <a:t>A report on the implementation of Gender Equality and GBV policy framework for PSET system was approved by the Director-General on 16 February 2023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6211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i="1" dirty="0">
                <a:solidFill>
                  <a:schemeClr val="bg1"/>
                </a:solidFill>
                <a:cs typeface="Calibri" panose="020F0502020204030204" pitchFamily="34" charset="0"/>
              </a:rPr>
              <a:t>PROGRAMME 2: PLANNING, POLICY AND STRATEGY</a:t>
            </a:r>
            <a:endParaRPr lang="en-ZA" sz="36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40A01FD-AA3A-DE5D-D11F-CDE351C16BF3}"/>
              </a:ext>
            </a:extLst>
          </p:cNvPr>
          <p:cNvPicPr>
            <a:picLocks noChangeAspect="1"/>
          </p:cNvPicPr>
          <p:nvPr/>
        </p:nvPicPr>
        <p:blipFill>
          <a:blip r:embed="rId3" cstate="print"/>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xmlns=""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12</a:t>
            </a:fld>
            <a:endParaRPr lang="en-US" sz="2000" b="1" dirty="0"/>
          </a:p>
        </p:txBody>
      </p:sp>
      <p:sp>
        <p:nvSpPr>
          <p:cNvPr id="9" name="TextBox 8">
            <a:extLst>
              <a:ext uri="{FF2B5EF4-FFF2-40B4-BE49-F238E27FC236}">
                <a16:creationId xmlns:a16="http://schemas.microsoft.com/office/drawing/2014/main" xmlns="" id="{235052B1-1A8E-ADFB-1A0C-03ADDA08C773}"/>
              </a:ext>
            </a:extLst>
          </p:cNvPr>
          <p:cNvSpPr txBox="1"/>
          <p:nvPr/>
        </p:nvSpPr>
        <p:spPr>
          <a:xfrm>
            <a:off x="212834" y="1196410"/>
            <a:ext cx="8586459" cy="584775"/>
          </a:xfrm>
          <a:prstGeom prst="rect">
            <a:avLst/>
          </a:prstGeom>
          <a:noFill/>
        </p:spPr>
        <p:txBody>
          <a:bodyPr wrap="square">
            <a:spAutoFit/>
          </a:bodyPr>
          <a:lstStyle/>
          <a:p>
            <a:pPr marL="0" indent="0">
              <a:spcBef>
                <a:spcPts val="0"/>
              </a:spcBef>
              <a:spcAft>
                <a:spcPts val="600"/>
              </a:spcAft>
              <a:buNone/>
            </a:pPr>
            <a:r>
              <a:rPr lang="en-US" sz="1600" dirty="0">
                <a:latin typeface="Arial" panose="020B0604020202020204" pitchFamily="34" charset="0"/>
                <a:cs typeface="Arial" panose="020B0604020202020204" pitchFamily="34" charset="0"/>
              </a:rPr>
              <a:t>23 targets were due for completion. 12 (52%) targets were achieved and 11 were not achieved.</a:t>
            </a:r>
          </a:p>
        </p:txBody>
      </p:sp>
      <p:graphicFrame>
        <p:nvGraphicFramePr>
          <p:cNvPr id="10" name="Table 9">
            <a:extLst>
              <a:ext uri="{FF2B5EF4-FFF2-40B4-BE49-F238E27FC236}">
                <a16:creationId xmlns:a16="http://schemas.microsoft.com/office/drawing/2014/main" xmlns="" id="{102625AD-F8A8-4229-7BEE-FDBC127A3105}"/>
              </a:ext>
            </a:extLst>
          </p:cNvPr>
          <p:cNvGraphicFramePr>
            <a:graphicFrameLocks noGrp="1"/>
          </p:cNvGraphicFramePr>
          <p:nvPr>
            <p:extLst>
              <p:ext uri="{D42A27DB-BD31-4B8C-83A1-F6EECF244321}">
                <p14:modId xmlns:p14="http://schemas.microsoft.com/office/powerpoint/2010/main" xmlns="" val="1357323161"/>
              </p:ext>
            </p:extLst>
          </p:nvPr>
        </p:nvGraphicFramePr>
        <p:xfrm>
          <a:off x="212834" y="1781185"/>
          <a:ext cx="8881550" cy="4222682"/>
        </p:xfrm>
        <a:graphic>
          <a:graphicData uri="http://schemas.openxmlformats.org/drawingml/2006/table">
            <a:tbl>
              <a:tblPr firstRow="1" bandRow="1">
                <a:tableStyleId>{5940675A-B579-460E-94D1-54222C63F5DA}</a:tableStyleId>
              </a:tblPr>
              <a:tblGrid>
                <a:gridCol w="4440775">
                  <a:extLst>
                    <a:ext uri="{9D8B030D-6E8A-4147-A177-3AD203B41FA5}">
                      <a16:colId xmlns:a16="http://schemas.microsoft.com/office/drawing/2014/main" xmlns="" val="20000"/>
                    </a:ext>
                  </a:extLst>
                </a:gridCol>
                <a:gridCol w="4440775">
                  <a:extLst>
                    <a:ext uri="{9D8B030D-6E8A-4147-A177-3AD203B41FA5}">
                      <a16:colId xmlns:a16="http://schemas.microsoft.com/office/drawing/2014/main" xmlns="" val="20001"/>
                    </a:ext>
                  </a:extLst>
                </a:gridCol>
              </a:tblGrid>
              <a:tr h="336156">
                <a:tc>
                  <a:txBody>
                    <a:bodyPr/>
                    <a:lstStyle/>
                    <a:p>
                      <a:pPr algn="ctr"/>
                      <a:r>
                        <a:rPr lang="en-US" sz="1600" b="1" dirty="0">
                          <a:solidFill>
                            <a:schemeClr val="bg1"/>
                          </a:solidFill>
                        </a:rPr>
                        <a:t>Quarter 4 Targets </a:t>
                      </a:r>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600" b="1" dirty="0">
                          <a:solidFill>
                            <a:schemeClr val="bg1"/>
                          </a:solidFill>
                        </a:rPr>
                        <a:t>Achievements</a:t>
                      </a:r>
                      <a:r>
                        <a:rPr lang="en-US" sz="1600" b="1" baseline="0" dirty="0">
                          <a:solidFill>
                            <a:schemeClr val="bg1"/>
                          </a:solidFill>
                        </a:rPr>
                        <a:t> </a:t>
                      </a:r>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xmlns="" val="10000"/>
                  </a:ext>
                </a:extLst>
              </a:tr>
              <a:tr h="745991">
                <a:tc>
                  <a:txBody>
                    <a:bodyPr/>
                    <a:lstStyle/>
                    <a:p>
                      <a:pPr marL="228600" indent="-228600">
                        <a:buFont typeface="+mj-lt"/>
                        <a:buAutoNum type="arabicPeriod" startAt="7"/>
                      </a:pPr>
                      <a:r>
                        <a:rPr lang="en-US" sz="1200" dirty="0">
                          <a:latin typeface="Arial" panose="020B0604020202020204" pitchFamily="34" charset="0"/>
                          <a:cs typeface="Arial" panose="020B0604020202020204" pitchFamily="34" charset="0"/>
                        </a:rPr>
                        <a:t>Monitoring report on the number of people reached through collaborative efforts between DHET and Higher Health approved by the Director-General by 31 March 2023</a:t>
                      </a:r>
                    </a:p>
                  </a:txBody>
                  <a:tcPr/>
                </a:tc>
                <a:tc>
                  <a:txBody>
                    <a:bodyPr/>
                    <a:lstStyle/>
                    <a:p>
                      <a:r>
                        <a:rPr lang="en-US" sz="1200" dirty="0">
                          <a:latin typeface="Arial" panose="020B0604020202020204" pitchFamily="34" charset="0"/>
                          <a:cs typeface="Arial" panose="020B0604020202020204" pitchFamily="34" charset="0"/>
                        </a:rPr>
                        <a:t>Monitoring report on the number of people reached through collaborative efforts between DHET and Higher Health was approved by the Director-General 03 February 2023 </a:t>
                      </a:r>
                    </a:p>
                  </a:txBody>
                  <a:tcPr/>
                </a:tc>
                <a:extLst>
                  <a:ext uri="{0D108BD9-81ED-4DB2-BD59-A6C34878D82A}">
                    <a16:rowId xmlns:a16="http://schemas.microsoft.com/office/drawing/2014/main" xmlns="" val="10001"/>
                  </a:ext>
                </a:extLst>
              </a:tr>
              <a:tr h="813818">
                <a:tc>
                  <a:txBody>
                    <a:bodyPr/>
                    <a:lstStyle/>
                    <a:p>
                      <a:pPr marL="228600" indent="-228600">
                        <a:buFont typeface="+mj-lt"/>
                        <a:buAutoNum type="arabicPeriod" startAt="8"/>
                      </a:pPr>
                      <a:r>
                        <a:rPr lang="en-US" sz="1200" dirty="0">
                          <a:latin typeface="Arial" panose="020B0604020202020204" pitchFamily="34" charset="0"/>
                          <a:cs typeface="Arial" panose="020B0604020202020204" pitchFamily="34" charset="0"/>
                        </a:rPr>
                        <a:t>PSET reports published:</a:t>
                      </a:r>
                      <a:r>
                        <a:rPr lang="en-US" sz="1200" baseline="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Report on Statistics on PSET published by 31 March 2023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Draft PSET monitor report produced by 31 March 2023</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Report on Statistics on PSET was published on 31 March 2023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Draft PSET monitor report was produced</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 approved by the Director- General on 30 March 2023</a:t>
                      </a:r>
                    </a:p>
                  </a:txBody>
                  <a:tcPr/>
                </a:tc>
                <a:extLst>
                  <a:ext uri="{0D108BD9-81ED-4DB2-BD59-A6C34878D82A}">
                    <a16:rowId xmlns:a16="http://schemas.microsoft.com/office/drawing/2014/main" xmlns="" val="10002"/>
                  </a:ext>
                </a:extLst>
              </a:tr>
              <a:tr h="632970">
                <a:tc>
                  <a:txBody>
                    <a:bodyPr/>
                    <a:lstStyle/>
                    <a:p>
                      <a:pPr marL="228600" indent="-228600">
                        <a:buFont typeface="+mj-lt"/>
                        <a:buAutoNum type="arabicPeriod" startAt="9"/>
                      </a:pPr>
                      <a:r>
                        <a:rPr lang="en-US" sz="1200" dirty="0">
                          <a:latin typeface="Arial" panose="020B0604020202020204" pitchFamily="34" charset="0"/>
                          <a:cs typeface="Arial" panose="020B0604020202020204" pitchFamily="34" charset="0"/>
                        </a:rPr>
                        <a:t>A report on the implementation of National integrated CDS system approved by the Director-General on 31 March 2023</a:t>
                      </a:r>
                    </a:p>
                  </a:txBody>
                  <a:tcPr/>
                </a:tc>
                <a:tc>
                  <a:txBody>
                    <a:bodyPr/>
                    <a:lstStyle/>
                    <a:p>
                      <a:r>
                        <a:rPr lang="en-US" sz="1200" dirty="0">
                          <a:latin typeface="Arial" panose="020B0604020202020204" pitchFamily="34" charset="0"/>
                          <a:cs typeface="Arial" panose="020B0604020202020204" pitchFamily="34" charset="0"/>
                        </a:rPr>
                        <a:t>A report on the implementation of National integrated CDS system was approved by the Director-General on 16 February 2023</a:t>
                      </a:r>
                    </a:p>
                  </a:txBody>
                  <a:tcPr/>
                </a:tc>
                <a:extLst>
                  <a:ext uri="{0D108BD9-81ED-4DB2-BD59-A6C34878D82A}">
                    <a16:rowId xmlns:a16="http://schemas.microsoft.com/office/drawing/2014/main" xmlns="" val="10003"/>
                  </a:ext>
                </a:extLst>
              </a:tr>
              <a:tr h="632970">
                <a:tc>
                  <a:txBody>
                    <a:bodyPr/>
                    <a:lstStyle/>
                    <a:p>
                      <a:pPr marL="228600" indent="-228600">
                        <a:buFont typeface="+mj-lt"/>
                        <a:buAutoNum type="arabicPeriod" startAt="10"/>
                      </a:pPr>
                      <a:r>
                        <a:rPr lang="en-US" sz="1200" dirty="0">
                          <a:latin typeface="Arial" panose="020B0604020202020204" pitchFamily="34" charset="0"/>
                          <a:cs typeface="Arial" panose="020B0604020202020204" pitchFamily="34" charset="0"/>
                        </a:rPr>
                        <a:t>Guidelines on provision of open access LTSM for students in TVET colleges approved by the Director-General by 31 March 2023 </a:t>
                      </a:r>
                    </a:p>
                  </a:txBody>
                  <a:tcPr/>
                </a:tc>
                <a:tc>
                  <a:txBody>
                    <a:bodyPr/>
                    <a:lstStyle/>
                    <a:p>
                      <a:r>
                        <a:rPr lang="en-US" sz="1200" dirty="0">
                          <a:latin typeface="Arial" panose="020B0604020202020204" pitchFamily="34" charset="0"/>
                          <a:cs typeface="Arial" panose="020B0604020202020204" pitchFamily="34" charset="0"/>
                        </a:rPr>
                        <a:t>Guidelines on provision of open access LTSM for students in TVET colleges approved by the Director-General on 16 February 2023</a:t>
                      </a:r>
                    </a:p>
                  </a:txBody>
                  <a:tcPr/>
                </a:tc>
                <a:extLst>
                  <a:ext uri="{0D108BD9-81ED-4DB2-BD59-A6C34878D82A}">
                    <a16:rowId xmlns:a16="http://schemas.microsoft.com/office/drawing/2014/main" xmlns="" val="10004"/>
                  </a:ext>
                </a:extLst>
              </a:tr>
              <a:tr h="452121">
                <a:tc>
                  <a:txBody>
                    <a:bodyPr/>
                    <a:lstStyle/>
                    <a:p>
                      <a:pPr marL="228600" indent="-228600">
                        <a:buFont typeface="+mj-lt"/>
                        <a:buAutoNum type="arabicPeriod" startAt="11"/>
                      </a:pPr>
                      <a:r>
                        <a:rPr lang="en-US" sz="1200" dirty="0">
                          <a:latin typeface="Arial" panose="020B0604020202020204" pitchFamily="34" charset="0"/>
                          <a:cs typeface="Arial" panose="020B0604020202020204" pitchFamily="34" charset="0"/>
                        </a:rPr>
                        <a:t>Policy brief on E-learning/Open Learning Strategy in PSET approved by the Director-General by 31 March 2023</a:t>
                      </a:r>
                    </a:p>
                  </a:txBody>
                  <a:tcPr/>
                </a:tc>
                <a:tc>
                  <a:txBody>
                    <a:bodyPr/>
                    <a:lstStyle/>
                    <a:p>
                      <a:r>
                        <a:rPr lang="en-US" sz="1200" dirty="0">
                          <a:latin typeface="Arial" panose="020B0604020202020204" pitchFamily="34" charset="0"/>
                          <a:cs typeface="Arial" panose="020B0604020202020204" pitchFamily="34" charset="0"/>
                        </a:rPr>
                        <a:t>Policy brief on E-learning/Open Learning Strategy in PSET was approved by the Director-General on 16 February 2023 </a:t>
                      </a:r>
                    </a:p>
                  </a:txBody>
                  <a:tcPr/>
                </a:tc>
                <a:extLst>
                  <a:ext uri="{0D108BD9-81ED-4DB2-BD59-A6C34878D82A}">
                    <a16:rowId xmlns:a16="http://schemas.microsoft.com/office/drawing/2014/main" xmlns="" val="10005"/>
                  </a:ext>
                </a:extLst>
              </a:tr>
              <a:tr h="580215">
                <a:tc>
                  <a:txBody>
                    <a:bodyPr/>
                    <a:lstStyle/>
                    <a:p>
                      <a:pPr marL="228600" indent="-228600">
                        <a:buFont typeface="+mj-lt"/>
                        <a:buAutoNum type="arabicPeriod" startAt="12"/>
                      </a:pPr>
                      <a:r>
                        <a:rPr lang="en-US" sz="1100" dirty="0">
                          <a:latin typeface="Arial" panose="020B0604020202020204" pitchFamily="34" charset="0"/>
                          <a:cs typeface="Arial" panose="020B0604020202020204" pitchFamily="34" charset="0"/>
                        </a:rPr>
                        <a:t>Monitoring report on the implementation of ERRP Skills Strategy approved by the Minister by 31 March 202</a:t>
                      </a:r>
                    </a:p>
                  </a:txBody>
                  <a:tcPr/>
                </a:tc>
                <a:tc>
                  <a:txBody>
                    <a:bodyPr/>
                    <a:lstStyle/>
                    <a:p>
                      <a:r>
                        <a:rPr lang="en-US" sz="1100" dirty="0">
                          <a:latin typeface="Arial" panose="020B0604020202020204" pitchFamily="34" charset="0"/>
                          <a:cs typeface="Arial" panose="020B0604020202020204" pitchFamily="34" charset="0"/>
                        </a:rPr>
                        <a:t>Monitoring report on the implementation of ERRP Skills Strategy was approved by the Director-General on 28 February 2023 </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05409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95780"/>
            <a:ext cx="11125200" cy="4801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i="1" dirty="0">
                <a:solidFill>
                  <a:schemeClr val="bg1"/>
                </a:solidFill>
                <a:cs typeface="Calibri" panose="020F0502020204030204" pitchFamily="34" charset="0"/>
              </a:rPr>
              <a:t>PROGRAMME 2: PLANNING, POLICY AND STRATEGY (Non-achievements)</a:t>
            </a:r>
            <a:endParaRPr lang="en-ZA" sz="28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40A01FD-AA3A-DE5D-D11F-CDE351C16BF3}"/>
              </a:ext>
            </a:extLst>
          </p:cNvPr>
          <p:cNvPicPr>
            <a:picLocks noChangeAspect="1"/>
          </p:cNvPicPr>
          <p:nvPr/>
        </p:nvPicPr>
        <p:blipFill>
          <a:blip r:embed="rId3" cstate="print"/>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xmlns=""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13</a:t>
            </a:fld>
            <a:endParaRPr lang="en-US" sz="2000" b="1" dirty="0"/>
          </a:p>
        </p:txBody>
      </p:sp>
      <p:graphicFrame>
        <p:nvGraphicFramePr>
          <p:cNvPr id="4" name="Table 3">
            <a:extLst>
              <a:ext uri="{FF2B5EF4-FFF2-40B4-BE49-F238E27FC236}">
                <a16:creationId xmlns:a16="http://schemas.microsoft.com/office/drawing/2014/main" xmlns="" id="{DF9FEB7E-7C2C-5B25-8EA2-905FEE6B9C7C}"/>
              </a:ext>
            </a:extLst>
          </p:cNvPr>
          <p:cNvGraphicFramePr>
            <a:graphicFrameLocks noGrp="1"/>
          </p:cNvGraphicFramePr>
          <p:nvPr>
            <p:extLst>
              <p:ext uri="{D42A27DB-BD31-4B8C-83A1-F6EECF244321}">
                <p14:modId xmlns:p14="http://schemas.microsoft.com/office/powerpoint/2010/main" xmlns="" val="460710135"/>
              </p:ext>
            </p:extLst>
          </p:nvPr>
        </p:nvGraphicFramePr>
        <p:xfrm>
          <a:off x="141183" y="1439269"/>
          <a:ext cx="8953201" cy="4553977"/>
        </p:xfrm>
        <a:graphic>
          <a:graphicData uri="http://schemas.openxmlformats.org/drawingml/2006/table">
            <a:tbl>
              <a:tblPr firstRow="1" firstCol="1" bandRow="1">
                <a:tableStyleId>{5940675A-B579-460E-94D1-54222C63F5DA}</a:tableStyleId>
              </a:tblPr>
              <a:tblGrid>
                <a:gridCol w="4846776">
                  <a:extLst>
                    <a:ext uri="{9D8B030D-6E8A-4147-A177-3AD203B41FA5}">
                      <a16:colId xmlns:a16="http://schemas.microsoft.com/office/drawing/2014/main" xmlns="" val="3743390853"/>
                    </a:ext>
                  </a:extLst>
                </a:gridCol>
                <a:gridCol w="4106425">
                  <a:extLst>
                    <a:ext uri="{9D8B030D-6E8A-4147-A177-3AD203B41FA5}">
                      <a16:colId xmlns:a16="http://schemas.microsoft.com/office/drawing/2014/main" xmlns="" val="20002"/>
                    </a:ext>
                  </a:extLst>
                </a:gridCol>
              </a:tblGrid>
              <a:tr h="224407">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Quarter 4 Target </a:t>
                      </a:r>
                    </a:p>
                  </a:txBody>
                  <a:tcPr marL="49776" marR="49776" marT="0" marB="0" anchor="ctr">
                    <a:solidFill>
                      <a:srgbClr val="0070C0"/>
                    </a:solidFill>
                  </a:tcPr>
                </a:tc>
                <a:tc>
                  <a:txBody>
                    <a:bodyPr/>
                    <a:lstStyle/>
                    <a:p>
                      <a:pPr algn="ctr">
                        <a:lnSpc>
                          <a:spcPct val="107000"/>
                        </a:lnSpc>
                        <a:spcAft>
                          <a:spcPts val="0"/>
                        </a:spcAft>
                      </a:pPr>
                      <a:r>
                        <a:rPr lang="en-ZA" sz="1400" b="1" baseline="0" dirty="0">
                          <a:solidFill>
                            <a:schemeClr val="bg1"/>
                          </a:solidFill>
                          <a:effectLst/>
                          <a:latin typeface="Arial" panose="020B0604020202020204" pitchFamily="34" charset="0"/>
                          <a:ea typeface="+mn-ea"/>
                          <a:cs typeface="Arial" panose="020B0604020202020204" pitchFamily="34" charset="0"/>
                        </a:rPr>
                        <a:t>Deviation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1103572">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a:solidFill>
                            <a:schemeClr val="tx1"/>
                          </a:solidFill>
                          <a:latin typeface="Arial" panose="020B0604020202020204" pitchFamily="34" charset="0"/>
                          <a:ea typeface="+mn-ea"/>
                          <a:cs typeface="Arial" panose="020B0604020202020204" pitchFamily="34" charset="0"/>
                        </a:rPr>
                        <a:t>2 new agreements on cooperation in Higher Education and Training entered with foreign countries </a:t>
                      </a:r>
                    </a:p>
                  </a:txBody>
                  <a:tcPr marL="49776" marR="49776" marT="0" marB="0"/>
                </a:tc>
                <a:tc>
                  <a:txBody>
                    <a:bodyPr/>
                    <a:lstStyle/>
                    <a:p>
                      <a:r>
                        <a:rPr lang="en-ZA" sz="1200" kern="1200" dirty="0">
                          <a:solidFill>
                            <a:schemeClr val="tx1"/>
                          </a:solidFill>
                          <a:effectLst/>
                          <a:latin typeface="Arial" panose="020B0604020202020204" pitchFamily="34" charset="0"/>
                          <a:ea typeface="+mn-ea"/>
                          <a:cs typeface="Arial" panose="020B0604020202020204" pitchFamily="34" charset="0"/>
                        </a:rPr>
                        <a:t> Agreements on cooperation on DHET with the Republic of Mozambique and the United Arab Emirates (UAE) were finalized. However, these Agreements were in the process of signing</a:t>
                      </a:r>
                      <a:r>
                        <a:rPr lang="en-ZA" sz="1200" kern="1200" baseline="0" dirty="0">
                          <a:solidFill>
                            <a:schemeClr val="tx1"/>
                          </a:solidFill>
                          <a:effectLst/>
                          <a:latin typeface="Arial" panose="020B0604020202020204" pitchFamily="34" charset="0"/>
                          <a:ea typeface="+mn-ea"/>
                          <a:cs typeface="Arial" panose="020B0604020202020204" pitchFamily="34" charset="0"/>
                        </a:rPr>
                        <a:t> by the Minister together with the counterparts at time of reporting.</a:t>
                      </a:r>
                      <a:r>
                        <a:rPr lang="en-ZA" sz="1200" kern="1200" dirty="0">
                          <a:solidFill>
                            <a:schemeClr val="tx1"/>
                          </a:solidFill>
                          <a:effectLst/>
                          <a:latin typeface="Arial" panose="020B0604020202020204" pitchFamily="34" charset="0"/>
                          <a:ea typeface="+mn-ea"/>
                          <a:cs typeface="Arial" panose="020B0604020202020204" pitchFamily="34" charset="0"/>
                        </a:rPr>
                        <a:t> </a:t>
                      </a:r>
                      <a:endParaRPr lang="en-GB" sz="1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tc>
                <a:extLst>
                  <a:ext uri="{0D108BD9-81ED-4DB2-BD59-A6C34878D82A}">
                    <a16:rowId xmlns:a16="http://schemas.microsoft.com/office/drawing/2014/main" xmlns="" val="10006"/>
                  </a:ext>
                </a:extLst>
              </a:tr>
              <a:tr h="387699">
                <a:tc>
                  <a:txBody>
                    <a:bodyPr/>
                    <a:lstStyle/>
                    <a:p>
                      <a:pPr marL="228600" indent="-228600">
                        <a:buFont typeface="+mj-lt"/>
                        <a:buAutoNum type="arabicPeriod" startAt="2"/>
                      </a:pPr>
                      <a:r>
                        <a:rPr lang="en-ZA" sz="1200" kern="1200" dirty="0">
                          <a:solidFill>
                            <a:schemeClr val="tx1"/>
                          </a:solidFill>
                          <a:effectLst/>
                          <a:latin typeface="Arial" panose="020B0604020202020204" pitchFamily="34" charset="0"/>
                          <a:ea typeface="+mn-ea"/>
                          <a:cs typeface="Arial" panose="020B0604020202020204" pitchFamily="34" charset="0"/>
                        </a:rPr>
                        <a:t>A report on the implementation of IIDSP for PSET approved by the Director-General by 31 March 2023</a:t>
                      </a:r>
                    </a:p>
                  </a:txBody>
                  <a:tcPr marL="49776" marR="49776" marT="0" marB="0"/>
                </a:tc>
                <a:tc rowSpan="6">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The targets</a:t>
                      </a:r>
                      <a:r>
                        <a:rPr lang="en-ZA" sz="1200" kern="1200" baseline="0" dirty="0">
                          <a:solidFill>
                            <a:schemeClr val="tx1"/>
                          </a:solidFill>
                          <a:effectLst/>
                          <a:latin typeface="Arial" panose="020B0604020202020204" pitchFamily="34" charset="0"/>
                          <a:ea typeface="+mn-ea"/>
                          <a:cs typeface="Arial" panose="020B0604020202020204" pitchFamily="34" charset="0"/>
                        </a:rPr>
                        <a:t> on Infrastructure development were not achieved as planned d</a:t>
                      </a:r>
                      <a:r>
                        <a:rPr lang="en-ZA" sz="1200" kern="1200" dirty="0">
                          <a:solidFill>
                            <a:schemeClr val="tx1"/>
                          </a:solidFill>
                          <a:effectLst/>
                          <a:latin typeface="Arial" panose="020B0604020202020204" pitchFamily="34" charset="0"/>
                          <a:ea typeface="+mn-ea"/>
                          <a:cs typeface="Arial" panose="020B0604020202020204" pitchFamily="34" charset="0"/>
                        </a:rPr>
                        <a:t>ue to lack of capacity. A request has been made to capacitate the Chief Directorate: Infrastructure.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 </a:t>
                      </a:r>
                    </a:p>
                  </a:txBody>
                  <a:tcPr marL="49776" marR="49776" marT="0" marB="0"/>
                </a:tc>
                <a:extLst>
                  <a:ext uri="{0D108BD9-81ED-4DB2-BD59-A6C34878D82A}">
                    <a16:rowId xmlns:a16="http://schemas.microsoft.com/office/drawing/2014/main" xmlns="" val="1138545960"/>
                  </a:ext>
                </a:extLst>
              </a:tr>
              <a:tr h="581548">
                <a:tc>
                  <a:txBody>
                    <a:bodyPr/>
                    <a:lstStyle/>
                    <a:p>
                      <a:pPr marL="228600" indent="-228600" algn="l" defTabSz="914400" rtl="0" eaLnBrk="1" latinLnBrk="0" hangingPunct="1">
                        <a:buFont typeface="+mj-lt"/>
                        <a:buAutoNum type="arabicPeriod" startAt="3"/>
                      </a:pPr>
                      <a:r>
                        <a:rPr lang="en-US" sz="1200" kern="1200" dirty="0">
                          <a:solidFill>
                            <a:schemeClr val="tx1"/>
                          </a:solidFill>
                          <a:effectLst/>
                          <a:latin typeface="Arial" panose="020B0604020202020204" pitchFamily="34" charset="0"/>
                          <a:ea typeface="+mn-ea"/>
                          <a:cs typeface="Arial" panose="020B0604020202020204" pitchFamily="34" charset="0"/>
                        </a:rPr>
                        <a:t>Monitoring report on the number of </a:t>
                      </a:r>
                      <a:r>
                        <a:rPr lang="en-US" sz="1200" kern="1200" dirty="0" err="1">
                          <a:solidFill>
                            <a:schemeClr val="tx1"/>
                          </a:solidFill>
                          <a:effectLst/>
                          <a:latin typeface="Arial" panose="020B0604020202020204" pitchFamily="34" charset="0"/>
                          <a:ea typeface="+mn-ea"/>
                          <a:cs typeface="Arial" panose="020B0604020202020204" pitchFamily="34" charset="0"/>
                        </a:rPr>
                        <a:t>Imbali</a:t>
                      </a:r>
                      <a:r>
                        <a:rPr lang="en-US" sz="1200" kern="1200" dirty="0">
                          <a:solidFill>
                            <a:schemeClr val="tx1"/>
                          </a:solidFill>
                          <a:effectLst/>
                          <a:latin typeface="Arial" panose="020B0604020202020204" pitchFamily="34" charset="0"/>
                          <a:ea typeface="+mn-ea"/>
                          <a:cs typeface="Arial" panose="020B0604020202020204" pitchFamily="34" charset="0"/>
                        </a:rPr>
                        <a:t> Precinct projects completed in collaboration with DUT approved by the Director-General by 31 March 2023</a:t>
                      </a:r>
                    </a:p>
                  </a:txBody>
                  <a:tcPr marL="49776" marR="49776" marT="0" marB="0"/>
                </a:tc>
                <a:tc vMerge="1">
                  <a:txBody>
                    <a:bodyPr/>
                    <a:lstStyle/>
                    <a:p>
                      <a:endParaRPr lang="en-US"/>
                    </a:p>
                  </a:txBody>
                  <a:tcPr/>
                </a:tc>
                <a:extLst>
                  <a:ext uri="{0D108BD9-81ED-4DB2-BD59-A6C34878D82A}">
                    <a16:rowId xmlns:a16="http://schemas.microsoft.com/office/drawing/2014/main" xmlns="" val="10003"/>
                  </a:ext>
                </a:extLst>
              </a:tr>
              <a:tr h="581548">
                <a:tc>
                  <a:txBody>
                    <a:bodyPr/>
                    <a:lstStyle/>
                    <a:p>
                      <a:pPr marL="228600" indent="-228600" algn="l" defTabSz="914400" rtl="0" eaLnBrk="1" latinLnBrk="0" hangingPunct="1">
                        <a:buFont typeface="+mj-lt"/>
                        <a:buAutoNum type="arabicPeriod" startAt="4"/>
                      </a:pPr>
                      <a:r>
                        <a:rPr lang="en-US" sz="1200" kern="1200" dirty="0">
                          <a:solidFill>
                            <a:schemeClr val="tx1"/>
                          </a:solidFill>
                          <a:effectLst/>
                          <a:latin typeface="Arial" panose="020B0604020202020204" pitchFamily="34" charset="0"/>
                          <a:ea typeface="+mn-ea"/>
                          <a:cs typeface="Arial" panose="020B0604020202020204" pitchFamily="34" charset="0"/>
                        </a:rPr>
                        <a:t>Monitoring report of a feasibility study to establish Multi-Purpose Centre in Giyani, Limpopo approved by the Director-General by 31 March 2023</a:t>
                      </a:r>
                    </a:p>
                  </a:txBody>
                  <a:tcPr marL="49776" marR="49776" marT="0" marB="0"/>
                </a:tc>
                <a:tc vMerge="1">
                  <a:txBody>
                    <a:bodyPr/>
                    <a:lstStyle/>
                    <a:p>
                      <a:endParaRPr lang="en-US"/>
                    </a:p>
                  </a:txBody>
                  <a:tcPr/>
                </a:tc>
                <a:extLst>
                  <a:ext uri="{0D108BD9-81ED-4DB2-BD59-A6C34878D82A}">
                    <a16:rowId xmlns:a16="http://schemas.microsoft.com/office/drawing/2014/main" xmlns="" val="10004"/>
                  </a:ext>
                </a:extLst>
              </a:tr>
              <a:tr h="551788">
                <a:tc>
                  <a:txBody>
                    <a:bodyPr/>
                    <a:lstStyle/>
                    <a:p>
                      <a:pPr marL="228600" indent="-228600" algn="l" defTabSz="914400" rtl="0" eaLnBrk="1" latinLnBrk="0" hangingPunct="1">
                        <a:buFont typeface="+mj-lt"/>
                        <a:buAutoNum type="arabicPeriod" startAt="5"/>
                      </a:pPr>
                      <a:r>
                        <a:rPr lang="en-US" sz="1200" kern="1200" dirty="0">
                          <a:solidFill>
                            <a:schemeClr val="tx1"/>
                          </a:solidFill>
                          <a:effectLst/>
                          <a:latin typeface="Arial" panose="020B0604020202020204" pitchFamily="34" charset="0"/>
                          <a:ea typeface="+mn-ea"/>
                          <a:cs typeface="Arial" panose="020B0604020202020204" pitchFamily="34" charset="0"/>
                        </a:rPr>
                        <a:t>A monitoring report on progress towards the achievement of MIF milestones approved by the Director-General by 31 March 2023</a:t>
                      </a:r>
                    </a:p>
                  </a:txBody>
                  <a:tcPr marL="49776" marR="49776" marT="0" marB="0"/>
                </a:tc>
                <a:tc vMerge="1">
                  <a:txBody>
                    <a:bodyPr/>
                    <a:lstStyle/>
                    <a:p>
                      <a:endParaRPr lang="en-US"/>
                    </a:p>
                  </a:txBody>
                  <a:tcPr/>
                </a:tc>
                <a:extLst>
                  <a:ext uri="{0D108BD9-81ED-4DB2-BD59-A6C34878D82A}">
                    <a16:rowId xmlns:a16="http://schemas.microsoft.com/office/drawing/2014/main" xmlns="" val="10005"/>
                  </a:ext>
                </a:extLst>
              </a:tr>
              <a:tr h="387699">
                <a:tc>
                  <a:txBody>
                    <a:bodyPr/>
                    <a:lstStyle/>
                    <a:p>
                      <a:pPr marL="228600" indent="-228600" algn="l" defTabSz="914400" rtl="0" eaLnBrk="1" latinLnBrk="0" hangingPunct="1">
                        <a:buFont typeface="+mj-lt"/>
                        <a:buAutoNum type="arabicPeriod" startAt="6"/>
                      </a:pPr>
                      <a:r>
                        <a:rPr lang="en-US" sz="1200" kern="1200" dirty="0">
                          <a:solidFill>
                            <a:schemeClr val="tx1"/>
                          </a:solidFill>
                          <a:effectLst/>
                          <a:latin typeface="Arial" panose="020B0604020202020204" pitchFamily="34" charset="0"/>
                          <a:ea typeface="+mn-ea"/>
                          <a:cs typeface="Arial" panose="020B0604020202020204" pitchFamily="34" charset="0"/>
                        </a:rPr>
                        <a:t>Multifaceted student accommodation strategy approved by the Minister by 31 March 2023</a:t>
                      </a:r>
                    </a:p>
                  </a:txBody>
                  <a:tcPr marL="49776" marR="49776" marT="0" marB="0"/>
                </a:tc>
                <a:tc vMerge="1">
                  <a:txBody>
                    <a:bodyPr/>
                    <a:lstStyle/>
                    <a:p>
                      <a:endParaRPr lang="en-US"/>
                    </a:p>
                  </a:txBody>
                  <a:tcPr/>
                </a:tc>
                <a:extLst>
                  <a:ext uri="{0D108BD9-81ED-4DB2-BD59-A6C34878D82A}">
                    <a16:rowId xmlns:a16="http://schemas.microsoft.com/office/drawing/2014/main" xmlns="" val="10007"/>
                  </a:ext>
                </a:extLst>
              </a:tr>
              <a:tr h="735716">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ZA" sz="1200" kern="1200" dirty="0">
                          <a:solidFill>
                            <a:schemeClr val="tx1"/>
                          </a:solidFill>
                          <a:effectLst/>
                          <a:latin typeface="Arial" panose="020B0604020202020204" pitchFamily="34" charset="0"/>
                          <a:ea typeface="+mn-ea"/>
                          <a:cs typeface="Arial" panose="020B0604020202020204" pitchFamily="34" charset="0"/>
                        </a:rPr>
                        <a:t>A plan for establishment of the new institutions, based on the feasibility study submitted to the Minister for approval by 31 March 2023</a:t>
                      </a: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800" kern="1200" dirty="0">
                        <a:solidFill>
                          <a:schemeClr val="tx1"/>
                        </a:solidFill>
                        <a:effectLst/>
                        <a:latin typeface="+mn-lt"/>
                        <a:ea typeface="+mn-ea"/>
                        <a:cs typeface="+mn-cs"/>
                      </a:endParaRPr>
                    </a:p>
                  </a:txBody>
                  <a:tcPr marL="49776" marR="49776"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09079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95780"/>
            <a:ext cx="11125200" cy="4801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i="1" dirty="0">
                <a:solidFill>
                  <a:schemeClr val="bg1"/>
                </a:solidFill>
                <a:cs typeface="Calibri" panose="020F0502020204030204" pitchFamily="34" charset="0"/>
              </a:rPr>
              <a:t>PROGRAMME 2: PLANNING, POLICY AND STRATEGY (Non-achievements)</a:t>
            </a:r>
            <a:endParaRPr lang="en-ZA" sz="28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40A01FD-AA3A-DE5D-D11F-CDE351C16BF3}"/>
              </a:ext>
            </a:extLst>
          </p:cNvPr>
          <p:cNvPicPr>
            <a:picLocks noChangeAspect="1"/>
          </p:cNvPicPr>
          <p:nvPr/>
        </p:nvPicPr>
        <p:blipFill>
          <a:blip r:embed="rId3" cstate="print"/>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xmlns=""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14</a:t>
            </a:fld>
            <a:endParaRPr lang="en-US" sz="2000" b="1" dirty="0"/>
          </a:p>
        </p:txBody>
      </p:sp>
      <p:graphicFrame>
        <p:nvGraphicFramePr>
          <p:cNvPr id="8" name="Table 7">
            <a:extLst>
              <a:ext uri="{FF2B5EF4-FFF2-40B4-BE49-F238E27FC236}">
                <a16:creationId xmlns:a16="http://schemas.microsoft.com/office/drawing/2014/main" xmlns="" id="{09D117A9-9FA3-48BB-0AEB-88954254BDB8}"/>
              </a:ext>
            </a:extLst>
          </p:cNvPr>
          <p:cNvGraphicFramePr>
            <a:graphicFrameLocks noGrp="1"/>
          </p:cNvGraphicFramePr>
          <p:nvPr>
            <p:extLst>
              <p:ext uri="{D42A27DB-BD31-4B8C-83A1-F6EECF244321}">
                <p14:modId xmlns:p14="http://schemas.microsoft.com/office/powerpoint/2010/main" xmlns="" val="1201034285"/>
              </p:ext>
            </p:extLst>
          </p:nvPr>
        </p:nvGraphicFramePr>
        <p:xfrm>
          <a:off x="304800" y="1334814"/>
          <a:ext cx="8789584" cy="4382897"/>
        </p:xfrm>
        <a:graphic>
          <a:graphicData uri="http://schemas.openxmlformats.org/drawingml/2006/table">
            <a:tbl>
              <a:tblPr firstRow="1" firstCol="1" bandRow="1">
                <a:tableStyleId>{5940675A-B579-460E-94D1-54222C63F5DA}</a:tableStyleId>
              </a:tblPr>
              <a:tblGrid>
                <a:gridCol w="4542131">
                  <a:extLst>
                    <a:ext uri="{9D8B030D-6E8A-4147-A177-3AD203B41FA5}">
                      <a16:colId xmlns:a16="http://schemas.microsoft.com/office/drawing/2014/main" xmlns="" val="3743390853"/>
                    </a:ext>
                  </a:extLst>
                </a:gridCol>
                <a:gridCol w="4247453">
                  <a:extLst>
                    <a:ext uri="{9D8B030D-6E8A-4147-A177-3AD203B41FA5}">
                      <a16:colId xmlns:a16="http://schemas.microsoft.com/office/drawing/2014/main" xmlns="" val="20002"/>
                    </a:ext>
                  </a:extLst>
                </a:gridCol>
              </a:tblGrid>
              <a:tr h="387088">
                <a:tc>
                  <a:txBody>
                    <a:bodyPr/>
                    <a:lstStyle/>
                    <a:p>
                      <a:pPr algn="ctr">
                        <a:lnSpc>
                          <a:spcPct val="107000"/>
                        </a:lnSpc>
                        <a:spcAft>
                          <a:spcPts val="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Quarter 4 Targets </a:t>
                      </a:r>
                    </a:p>
                  </a:txBody>
                  <a:tcPr marL="49776" marR="49776" marT="0" marB="0" anchor="ctr">
                    <a:solidFill>
                      <a:srgbClr val="0070C0"/>
                    </a:solidFill>
                  </a:tcPr>
                </a:tc>
                <a:tc>
                  <a:txBody>
                    <a:bodyPr/>
                    <a:lstStyle/>
                    <a:p>
                      <a:pPr algn="ctr">
                        <a:lnSpc>
                          <a:spcPct val="107000"/>
                        </a:lnSpc>
                        <a:spcAft>
                          <a:spcPts val="0"/>
                        </a:spcAft>
                      </a:pPr>
                      <a:r>
                        <a:rPr lang="en-ZA" sz="1200" b="1" baseline="0" dirty="0">
                          <a:solidFill>
                            <a:schemeClr val="bg1"/>
                          </a:solidFill>
                          <a:effectLst/>
                          <a:latin typeface="Arial" panose="020B0604020202020204" pitchFamily="34" charset="0"/>
                          <a:ea typeface="+mn-ea"/>
                          <a:cs typeface="Arial" panose="020B0604020202020204" pitchFamily="34" charset="0"/>
                        </a:rPr>
                        <a:t>Reasons for Deviation </a:t>
                      </a:r>
                      <a:endPar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1118588">
                <a:tc>
                  <a:txBody>
                    <a:bodyPr/>
                    <a:lstStyle/>
                    <a:p>
                      <a:pPr marL="342900" indent="-342900">
                        <a:buFont typeface="+mj-lt"/>
                        <a:buAutoNum type="arabicPeriod" startAt="8"/>
                      </a:pPr>
                      <a:r>
                        <a:rPr lang="en-US" sz="1200" kern="1200" dirty="0">
                          <a:solidFill>
                            <a:schemeClr val="tx1"/>
                          </a:solidFill>
                          <a:effectLst/>
                          <a:latin typeface="Arial" panose="020B0604020202020204" pitchFamily="34" charset="0"/>
                          <a:ea typeface="+mn-ea"/>
                          <a:cs typeface="Arial" panose="020B0604020202020204" pitchFamily="34" charset="0"/>
                        </a:rPr>
                        <a:t>Revised Policy on Minimum Norms and Standards for student housing approved by the Director-General for submission to the Minister by 31 March 2023</a:t>
                      </a:r>
                    </a:p>
                  </a:txBody>
                  <a:tcPr marL="49776" marR="49776" marT="0" marB="0"/>
                </a:tc>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Due to lack of capacity the Infrastructure targets</a:t>
                      </a:r>
                      <a:r>
                        <a:rPr lang="en-ZA" sz="1200" kern="1200" baseline="0" dirty="0">
                          <a:solidFill>
                            <a:schemeClr val="tx1"/>
                          </a:solidFill>
                          <a:effectLst/>
                          <a:latin typeface="Arial" panose="020B0604020202020204" pitchFamily="34" charset="0"/>
                          <a:ea typeface="+mn-ea"/>
                          <a:cs typeface="Arial" panose="020B0604020202020204" pitchFamily="34" charset="0"/>
                        </a:rPr>
                        <a:t> were not achieved as planned</a:t>
                      </a:r>
                      <a:r>
                        <a:rPr lang="en-ZA" sz="1200" kern="1200" dirty="0">
                          <a:solidFill>
                            <a:schemeClr val="tx1"/>
                          </a:solidFill>
                          <a:effectLst/>
                          <a:latin typeface="Arial" panose="020B0604020202020204" pitchFamily="34" charset="0"/>
                          <a:ea typeface="+mn-ea"/>
                          <a:cs typeface="Arial" panose="020B0604020202020204" pitchFamily="34" charset="0"/>
                        </a:rPr>
                        <a:t>. A request has been made to capacitate the Chief Directorate: Infrastructure.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extLst>
                  <a:ext uri="{0D108BD9-81ED-4DB2-BD59-A6C34878D82A}">
                    <a16:rowId xmlns:a16="http://schemas.microsoft.com/office/drawing/2014/main" xmlns="" val="1138545960"/>
                  </a:ext>
                </a:extLst>
              </a:tr>
              <a:tr h="959073">
                <a:tc>
                  <a:txBody>
                    <a:bodyPr/>
                    <a:lstStyle/>
                    <a:p>
                      <a:pPr marL="342900" indent="-342900" algn="l" defTabSz="914400" rtl="0" eaLnBrk="1" latinLnBrk="0" hangingPunct="1">
                        <a:buFont typeface="+mj-lt"/>
                        <a:buAutoNum type="arabicPeriod" startAt="9"/>
                      </a:pPr>
                      <a:r>
                        <a:rPr lang="en-US" sz="1200" kern="1200" dirty="0">
                          <a:solidFill>
                            <a:schemeClr val="tx1"/>
                          </a:solidFill>
                          <a:effectLst/>
                          <a:latin typeface="Arial" panose="020B0604020202020204" pitchFamily="34" charset="0"/>
                          <a:ea typeface="+mn-ea"/>
                          <a:cs typeface="Arial" panose="020B0604020202020204" pitchFamily="34" charset="0"/>
                        </a:rPr>
                        <a:t>TVET colleges Infrastructure maintenance plans for 2023/24 relating to all (100%) sites of delivery approved by the Director-General by 31 March 2023</a:t>
                      </a: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800" kern="1200" dirty="0">
                        <a:solidFill>
                          <a:schemeClr val="tx1"/>
                        </a:solidFill>
                        <a:effectLst/>
                        <a:latin typeface="+mn-lt"/>
                        <a:ea typeface="+mn-ea"/>
                        <a:cs typeface="+mn-cs"/>
                      </a:endParaRPr>
                    </a:p>
                  </a:txBody>
                  <a:tcPr marL="49776" marR="49776" marT="0" marB="0"/>
                </a:tc>
                <a:extLst>
                  <a:ext uri="{0D108BD9-81ED-4DB2-BD59-A6C34878D82A}">
                    <a16:rowId xmlns:a16="http://schemas.microsoft.com/office/drawing/2014/main" xmlns="" val="10002"/>
                  </a:ext>
                </a:extLst>
              </a:tr>
              <a:tr h="959073">
                <a:tc>
                  <a:txBody>
                    <a:bodyPr/>
                    <a:lstStyle/>
                    <a:p>
                      <a:pPr marL="342900" indent="-342900" algn="l" defTabSz="914400" rtl="0" eaLnBrk="1" latinLnBrk="0" hangingPunct="1">
                        <a:buFont typeface="+mj-lt"/>
                        <a:buAutoNum type="arabicPeriod" startAt="10"/>
                      </a:pPr>
                      <a:r>
                        <a:rPr lang="en-US" sz="1200" kern="1200" dirty="0">
                          <a:solidFill>
                            <a:schemeClr val="tx1"/>
                          </a:solidFill>
                          <a:effectLst/>
                          <a:latin typeface="Arial" panose="020B0604020202020204" pitchFamily="34" charset="0"/>
                          <a:ea typeface="+mn-ea"/>
                          <a:cs typeface="Arial" panose="020B0604020202020204" pitchFamily="34" charset="0"/>
                        </a:rPr>
                        <a:t>Infrastructure delivery plans for universities approved by the Director-General by 31 March 2023</a:t>
                      </a: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800" kern="1200" dirty="0">
                        <a:solidFill>
                          <a:schemeClr val="tx1"/>
                        </a:solidFill>
                        <a:effectLst/>
                        <a:latin typeface="+mn-lt"/>
                        <a:ea typeface="+mn-ea"/>
                        <a:cs typeface="+mn-cs"/>
                      </a:endParaRPr>
                    </a:p>
                  </a:txBody>
                  <a:tcPr marL="49776" marR="49776" marT="0" marB="0"/>
                </a:tc>
                <a:extLst>
                  <a:ext uri="{0D108BD9-81ED-4DB2-BD59-A6C34878D82A}">
                    <a16:rowId xmlns:a16="http://schemas.microsoft.com/office/drawing/2014/main" xmlns="" val="10003"/>
                  </a:ext>
                </a:extLst>
              </a:tr>
              <a:tr h="959075">
                <a:tc>
                  <a:txBody>
                    <a:bodyPr/>
                    <a:lstStyle/>
                    <a:p>
                      <a:pPr marL="342900" indent="-342900" algn="l" defTabSz="914400" rtl="0" eaLnBrk="1" latinLnBrk="0" hangingPunct="1">
                        <a:buFont typeface="+mj-lt"/>
                        <a:buAutoNum type="arabicPeriod" startAt="11"/>
                      </a:pPr>
                      <a:r>
                        <a:rPr lang="en-US" sz="1200" kern="1200" dirty="0">
                          <a:solidFill>
                            <a:schemeClr val="tx1"/>
                          </a:solidFill>
                          <a:effectLst/>
                          <a:latin typeface="Arial" panose="020B0604020202020204" pitchFamily="34" charset="0"/>
                          <a:ea typeface="+mn-ea"/>
                          <a:cs typeface="Arial" panose="020B0604020202020204" pitchFamily="34" charset="0"/>
                        </a:rPr>
                        <a:t>A report on the implementation of norms for differentiated infrastructure approved by the Director-General by 31 March 2023</a:t>
                      </a: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800" kern="1200" dirty="0">
                        <a:solidFill>
                          <a:schemeClr val="tx1"/>
                        </a:solidFill>
                        <a:effectLst/>
                        <a:latin typeface="+mn-lt"/>
                        <a:ea typeface="+mn-ea"/>
                        <a:cs typeface="+mn-cs"/>
                      </a:endParaRPr>
                    </a:p>
                  </a:txBody>
                  <a:tcPr marL="49776" marR="49776"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0127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1" y="91370"/>
            <a:ext cx="12283562"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3: UNIVERSITY EDUCATION</a:t>
            </a:r>
            <a:endParaRPr lang="en-ZA" sz="4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071691"/>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5E61C7C-BFAE-3908-F3D0-C21813DBFFFC}"/>
              </a:ext>
            </a:extLst>
          </p:cNvPr>
          <p:cNvPicPr>
            <a:picLocks noChangeAspect="1"/>
          </p:cNvPicPr>
          <p:nvPr/>
        </p:nvPicPr>
        <p:blipFill>
          <a:blip r:embed="rId3" cstate="print"/>
          <a:stretch>
            <a:fillRect/>
          </a:stretch>
        </p:blipFill>
        <p:spPr>
          <a:xfrm>
            <a:off x="8314659" y="3774345"/>
            <a:ext cx="3968903" cy="2764677"/>
          </a:xfrm>
          <a:prstGeom prst="rect">
            <a:avLst/>
          </a:prstGeom>
        </p:spPr>
      </p:pic>
      <p:pic>
        <p:nvPicPr>
          <p:cNvPr id="6" name="Picture 5">
            <a:extLst>
              <a:ext uri="{FF2B5EF4-FFF2-40B4-BE49-F238E27FC236}">
                <a16:creationId xmlns:a16="http://schemas.microsoft.com/office/drawing/2014/main" xmlns="" id="{2D6B2AF8-A775-5D98-A5E2-952791070DF0}"/>
              </a:ext>
            </a:extLst>
          </p:cNvPr>
          <p:cNvPicPr>
            <a:picLocks noChangeAspect="1"/>
          </p:cNvPicPr>
          <p:nvPr/>
        </p:nvPicPr>
        <p:blipFill>
          <a:blip r:embed="rId4" cstate="print"/>
          <a:stretch>
            <a:fillRect/>
          </a:stretch>
        </p:blipFill>
        <p:spPr>
          <a:xfrm>
            <a:off x="8314659" y="1071691"/>
            <a:ext cx="3968903" cy="2702653"/>
          </a:xfrm>
          <a:prstGeom prst="rect">
            <a:avLst/>
          </a:prstGeom>
        </p:spPr>
      </p:pic>
      <p:sp>
        <p:nvSpPr>
          <p:cNvPr id="7" name="Slide Number Placeholder 7">
            <a:extLst>
              <a:ext uri="{FF2B5EF4-FFF2-40B4-BE49-F238E27FC236}">
                <a16:creationId xmlns:a16="http://schemas.microsoft.com/office/drawing/2014/main" xmlns="" id="{3C7A1527-F3DB-3218-6EF6-8D17B7B2F730}"/>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15</a:t>
            </a:fld>
            <a:endParaRPr lang="en-US" sz="2000" b="1" dirty="0"/>
          </a:p>
        </p:txBody>
      </p:sp>
      <p:sp>
        <p:nvSpPr>
          <p:cNvPr id="9" name="TextBox 8">
            <a:extLst>
              <a:ext uri="{FF2B5EF4-FFF2-40B4-BE49-F238E27FC236}">
                <a16:creationId xmlns:a16="http://schemas.microsoft.com/office/drawing/2014/main" xmlns="" id="{63DC9AAA-3808-BC78-B3F0-F5FDD3C4C331}"/>
              </a:ext>
            </a:extLst>
          </p:cNvPr>
          <p:cNvSpPr txBox="1"/>
          <p:nvPr/>
        </p:nvSpPr>
        <p:spPr>
          <a:xfrm>
            <a:off x="275896" y="1188542"/>
            <a:ext cx="7964213" cy="646331"/>
          </a:xfrm>
          <a:prstGeom prst="rect">
            <a:avLst/>
          </a:prstGeom>
          <a:noFill/>
        </p:spPr>
        <p:txBody>
          <a:bodyPr wrap="square">
            <a:spAutoFit/>
          </a:bodyPr>
          <a:lstStyle/>
          <a:p>
            <a:r>
              <a:rPr lang="en-GB" dirty="0"/>
              <a:t>The Programme had 15 targets planned for the quarter under review.</a:t>
            </a:r>
          </a:p>
          <a:p>
            <a:r>
              <a:rPr lang="en-GB" dirty="0"/>
              <a:t>11 (73%) of the targets were achieved as planned. </a:t>
            </a:r>
          </a:p>
        </p:txBody>
      </p:sp>
      <p:graphicFrame>
        <p:nvGraphicFramePr>
          <p:cNvPr id="10" name="Table 9">
            <a:extLst>
              <a:ext uri="{FF2B5EF4-FFF2-40B4-BE49-F238E27FC236}">
                <a16:creationId xmlns:a16="http://schemas.microsoft.com/office/drawing/2014/main" xmlns="" id="{7E9A87EA-444E-EA65-6A31-32494EFDE600}"/>
              </a:ext>
            </a:extLst>
          </p:cNvPr>
          <p:cNvGraphicFramePr>
            <a:graphicFrameLocks noGrp="1"/>
          </p:cNvGraphicFramePr>
          <p:nvPr>
            <p:extLst>
              <p:ext uri="{D42A27DB-BD31-4B8C-83A1-F6EECF244321}">
                <p14:modId xmlns:p14="http://schemas.microsoft.com/office/powerpoint/2010/main" xmlns="" val="1744028969"/>
              </p:ext>
            </p:extLst>
          </p:nvPr>
        </p:nvGraphicFramePr>
        <p:xfrm>
          <a:off x="178005" y="1834875"/>
          <a:ext cx="8062104" cy="4134463"/>
        </p:xfrm>
        <a:graphic>
          <a:graphicData uri="http://schemas.openxmlformats.org/drawingml/2006/table">
            <a:tbl>
              <a:tblPr firstRow="1" bandRow="1">
                <a:tableStyleId>{5940675A-B579-460E-94D1-54222C63F5DA}</a:tableStyleId>
              </a:tblPr>
              <a:tblGrid>
                <a:gridCol w="4893675">
                  <a:extLst>
                    <a:ext uri="{9D8B030D-6E8A-4147-A177-3AD203B41FA5}">
                      <a16:colId xmlns:a16="http://schemas.microsoft.com/office/drawing/2014/main" xmlns="" val="20000"/>
                    </a:ext>
                  </a:extLst>
                </a:gridCol>
                <a:gridCol w="3168429">
                  <a:extLst>
                    <a:ext uri="{9D8B030D-6E8A-4147-A177-3AD203B41FA5}">
                      <a16:colId xmlns:a16="http://schemas.microsoft.com/office/drawing/2014/main" xmlns="" val="20001"/>
                    </a:ext>
                  </a:extLst>
                </a:gridCol>
              </a:tblGrid>
              <a:tr h="401955">
                <a:tc>
                  <a:txBody>
                    <a:bodyPr/>
                    <a:lstStyle/>
                    <a:p>
                      <a:pPr algn="ctr"/>
                      <a:r>
                        <a:rPr lang="en-US" sz="1400" b="1" dirty="0">
                          <a:solidFill>
                            <a:schemeClr val="bg1"/>
                          </a:solidFill>
                          <a:latin typeface="Arial" panose="020B0604020202020204" pitchFamily="34" charset="0"/>
                          <a:cs typeface="Arial" panose="020B0604020202020204" pitchFamily="34" charset="0"/>
                        </a:rPr>
                        <a:t>Quarter</a:t>
                      </a:r>
                      <a:r>
                        <a:rPr lang="en-US" sz="1400" b="1" baseline="0" dirty="0">
                          <a:solidFill>
                            <a:schemeClr val="bg1"/>
                          </a:solidFill>
                          <a:latin typeface="Arial" panose="020B0604020202020204" pitchFamily="34" charset="0"/>
                          <a:cs typeface="Arial" panose="020B0604020202020204" pitchFamily="34" charset="0"/>
                        </a:rPr>
                        <a:t> 4 Targets</a:t>
                      </a:r>
                      <a:endParaRPr lang="en-US" sz="1400"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Achievement</a:t>
                      </a:r>
                      <a:r>
                        <a:rPr lang="en-US" sz="1400" b="1" baseline="0" dirty="0">
                          <a:solidFill>
                            <a:schemeClr val="bg1"/>
                          </a:solidFill>
                          <a:latin typeface="Arial" panose="020B0604020202020204" pitchFamily="34" charset="0"/>
                          <a:cs typeface="Arial" panose="020B0604020202020204" pitchFamily="34" charset="0"/>
                        </a:rPr>
                        <a:t> </a:t>
                      </a:r>
                      <a:endParaRPr lang="en-US" sz="1400" b="1"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xmlns="" val="10000"/>
                  </a:ext>
                </a:extLst>
              </a:tr>
              <a:tr h="801670">
                <a:tc>
                  <a:txBody>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A report on the achievement of Ministerial enrolment planning targets approved by the Director-General by 31 March 2023 </a:t>
                      </a:r>
                    </a:p>
                  </a:txBody>
                  <a:tcPr/>
                </a:tc>
                <a:tc>
                  <a:txBody>
                    <a:bodyPr/>
                    <a:lstStyle/>
                    <a:p>
                      <a:r>
                        <a:rPr lang="en-US" sz="1200" dirty="0">
                          <a:latin typeface="Arial" panose="020B0604020202020204" pitchFamily="34" charset="0"/>
                          <a:cs typeface="Arial" panose="020B0604020202020204" pitchFamily="34" charset="0"/>
                        </a:rPr>
                        <a:t>A report on the achievement of Ministerial enrolment planning targets was approved by the Director-General on 11 November 2022</a:t>
                      </a:r>
                    </a:p>
                  </a:txBody>
                  <a:tcPr/>
                </a:tc>
                <a:extLst>
                  <a:ext uri="{0D108BD9-81ED-4DB2-BD59-A6C34878D82A}">
                    <a16:rowId xmlns:a16="http://schemas.microsoft.com/office/drawing/2014/main" xmlns="" val="10001"/>
                  </a:ext>
                </a:extLst>
              </a:tr>
              <a:tr h="401955">
                <a:tc>
                  <a:txBody>
                    <a:bodyPr/>
                    <a:lstStyle/>
                    <a:p>
                      <a:pPr marL="228600" indent="-228600">
                        <a:buFont typeface="+mj-lt"/>
                        <a:buAutoNum type="arabicPeriod" startAt="2"/>
                      </a:pPr>
                      <a:r>
                        <a:rPr lang="en-US" sz="1200" dirty="0">
                          <a:latin typeface="Arial" panose="020B0604020202020204" pitchFamily="34" charset="0"/>
                          <a:cs typeface="Arial" panose="020B0604020202020204" pitchFamily="34" charset="0"/>
                        </a:rPr>
                        <a:t>61% Throughput rate of 2014 first–time cohort at universities</a:t>
                      </a:r>
                    </a:p>
                  </a:txBody>
                  <a:tcPr/>
                </a:tc>
                <a:tc>
                  <a:txBody>
                    <a:bodyPr/>
                    <a:lstStyle/>
                    <a:p>
                      <a:pPr algn="ctr"/>
                      <a:r>
                        <a:rPr lang="en-US" sz="1200" dirty="0">
                          <a:latin typeface="Arial" panose="020B0604020202020204" pitchFamily="34" charset="0"/>
                          <a:cs typeface="Arial" panose="020B0604020202020204" pitchFamily="34" charset="0"/>
                        </a:rPr>
                        <a:t>63%</a:t>
                      </a:r>
                    </a:p>
                  </a:txBody>
                  <a:tcPr/>
                </a:tc>
                <a:extLst>
                  <a:ext uri="{0D108BD9-81ED-4DB2-BD59-A6C34878D82A}">
                    <a16:rowId xmlns:a16="http://schemas.microsoft.com/office/drawing/2014/main" xmlns="" val="10002"/>
                  </a:ext>
                </a:extLst>
              </a:tr>
              <a:tr h="319362">
                <a:tc>
                  <a:txBody>
                    <a:bodyPr/>
                    <a:lstStyle/>
                    <a:p>
                      <a:pPr marL="228600" indent="-228600">
                        <a:buFont typeface="+mj-lt"/>
                        <a:buAutoNum type="arabicPeriod" startAt="3"/>
                      </a:pPr>
                      <a:r>
                        <a:rPr lang="en-US" sz="1200" dirty="0">
                          <a:latin typeface="Arial" panose="020B0604020202020204" pitchFamily="34" charset="0"/>
                          <a:cs typeface="Arial" panose="020B0604020202020204" pitchFamily="34" charset="0"/>
                        </a:rPr>
                        <a:t>85 </a:t>
                      </a:r>
                      <a:r>
                        <a:rPr lang="en-US" sz="1200" dirty="0" err="1">
                          <a:latin typeface="Arial" panose="020B0604020202020204" pitchFamily="34" charset="0"/>
                          <a:cs typeface="Arial" panose="020B0604020202020204" pitchFamily="34" charset="0"/>
                        </a:rPr>
                        <a:t>nGAP</a:t>
                      </a:r>
                      <a:r>
                        <a:rPr lang="en-US" sz="1200" dirty="0">
                          <a:latin typeface="Arial" panose="020B0604020202020204" pitchFamily="34" charset="0"/>
                          <a:cs typeface="Arial" panose="020B0604020202020204" pitchFamily="34" charset="0"/>
                        </a:rPr>
                        <a:t> posts filled at universities every year </a:t>
                      </a:r>
                    </a:p>
                  </a:txBody>
                  <a:tcPr/>
                </a:tc>
                <a:tc>
                  <a:txBody>
                    <a:bodyPr/>
                    <a:lstStyle/>
                    <a:p>
                      <a:pPr algn="ctr"/>
                      <a:r>
                        <a:rPr lang="en-US" sz="1200" dirty="0">
                          <a:latin typeface="Arial" panose="020B0604020202020204" pitchFamily="34" charset="0"/>
                          <a:cs typeface="Arial" panose="020B0604020202020204" pitchFamily="34" charset="0"/>
                        </a:rPr>
                        <a:t>87</a:t>
                      </a:r>
                    </a:p>
                  </a:txBody>
                  <a:tcPr/>
                </a:tc>
                <a:extLst>
                  <a:ext uri="{0D108BD9-81ED-4DB2-BD59-A6C34878D82A}">
                    <a16:rowId xmlns:a16="http://schemas.microsoft.com/office/drawing/2014/main" xmlns="" val="10003"/>
                  </a:ext>
                </a:extLst>
              </a:tr>
              <a:tr h="497325">
                <a:tc>
                  <a:txBody>
                    <a:bodyPr/>
                    <a:lstStyle/>
                    <a:p>
                      <a:pPr marL="228600" indent="-228600">
                        <a:buFont typeface="+mj-lt"/>
                        <a:buAutoNum type="arabicPeriod" startAt="4"/>
                      </a:pPr>
                      <a:r>
                        <a:rPr lang="en-US" sz="1200" dirty="0">
                          <a:latin typeface="Arial" panose="020B0604020202020204" pitchFamily="34" charset="0"/>
                          <a:cs typeface="Arial" panose="020B0604020202020204" pitchFamily="34" charset="0"/>
                        </a:rPr>
                        <a:t>40</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scholarship or internship positions allocated to universities through the Nurturing Emerging Scholars Programme </a:t>
                      </a:r>
                    </a:p>
                  </a:txBody>
                  <a:tcPr/>
                </a:tc>
                <a:tc>
                  <a:txBody>
                    <a:bodyPr/>
                    <a:lstStyle/>
                    <a:p>
                      <a:pPr algn="ctr"/>
                      <a:r>
                        <a:rPr lang="en-US" sz="12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xmlns="" val="10004"/>
                  </a:ext>
                </a:extLst>
              </a:tr>
              <a:tr h="696256">
                <a:tc>
                  <a:txBody>
                    <a:bodyPr/>
                    <a:lstStyle/>
                    <a:p>
                      <a:pPr marL="285750" indent="-285750">
                        <a:buFont typeface="+mj-lt"/>
                        <a:buAutoNum type="arabicPeriod" startAt="5"/>
                      </a:pPr>
                      <a:r>
                        <a:rPr lang="en-US" sz="1200" dirty="0">
                          <a:latin typeface="Arial" panose="020B0604020202020204" pitchFamily="34" charset="0"/>
                          <a:cs typeface="Arial" panose="020B0604020202020204" pitchFamily="34" charset="0"/>
                        </a:rPr>
                        <a:t>40 doctoral scholarships allocated to universities through the University Staff Doctoral Programme (USDP) for award to permanent instructional or research staff members</a:t>
                      </a:r>
                    </a:p>
                  </a:txBody>
                  <a:tcPr/>
                </a:tc>
                <a:tc>
                  <a:txBody>
                    <a:bodyPr/>
                    <a:lstStyle/>
                    <a:p>
                      <a:pPr algn="ctr"/>
                      <a:r>
                        <a:rPr lang="en-US" sz="1200" dirty="0">
                          <a:latin typeface="Arial" panose="020B0604020202020204" pitchFamily="34" charset="0"/>
                          <a:cs typeface="Arial" panose="020B0604020202020204" pitchFamily="34" charset="0"/>
                        </a:rPr>
                        <a:t>48</a:t>
                      </a:r>
                    </a:p>
                  </a:txBody>
                  <a:tcPr/>
                </a:tc>
                <a:extLst>
                  <a:ext uri="{0D108BD9-81ED-4DB2-BD59-A6C34878D82A}">
                    <a16:rowId xmlns:a16="http://schemas.microsoft.com/office/drawing/2014/main" xmlns="" val="10005"/>
                  </a:ext>
                </a:extLst>
              </a:tr>
              <a:tr h="497325">
                <a:tc>
                  <a:txBody>
                    <a:bodyPr/>
                    <a:lstStyle/>
                    <a:p>
                      <a:pPr marL="228600" indent="-228600">
                        <a:buFont typeface="+mj-lt"/>
                        <a:buAutoNum type="arabicPeriod" startAt="6"/>
                      </a:pPr>
                      <a:r>
                        <a:rPr lang="en-US" sz="1200" dirty="0">
                          <a:latin typeface="Arial" panose="020B0604020202020204" pitchFamily="34" charset="0"/>
                          <a:cs typeface="Arial" panose="020B0604020202020204" pitchFamily="34" charset="0"/>
                        </a:rPr>
                        <a:t>25 awards made to permanent instructional or research staff at universities to participate in the Future Professors Programme</a:t>
                      </a:r>
                    </a:p>
                  </a:txBody>
                  <a:tcPr/>
                </a:tc>
                <a:tc>
                  <a:txBody>
                    <a:bodyPr/>
                    <a:lstStyle/>
                    <a:p>
                      <a:pPr algn="ctr"/>
                      <a:r>
                        <a:rPr lang="en-US" sz="120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xmlns="" val="10006"/>
                  </a:ext>
                </a:extLst>
              </a:tr>
              <a:tr h="497325">
                <a:tc>
                  <a:txBody>
                    <a:bodyPr/>
                    <a:lstStyle/>
                    <a:p>
                      <a:pPr marL="228600" indent="-228600">
                        <a:buFont typeface="+mj-lt"/>
                        <a:buAutoNum type="arabicPeriod" startAt="7"/>
                      </a:pPr>
                      <a:r>
                        <a:rPr lang="en-US" sz="1200" dirty="0">
                          <a:latin typeface="Arial" panose="020B0604020202020204" pitchFamily="34" charset="0"/>
                          <a:cs typeface="Arial" panose="020B0604020202020204" pitchFamily="34" charset="0"/>
                        </a:rPr>
                        <a:t>48% of university lecturers (permanent instruction or research staff) who hold doctoral degrees </a:t>
                      </a:r>
                    </a:p>
                  </a:txBody>
                  <a:tcPr/>
                </a:tc>
                <a:tc>
                  <a:txBody>
                    <a:bodyPr/>
                    <a:lstStyle/>
                    <a:p>
                      <a:pPr algn="ctr"/>
                      <a:r>
                        <a:rPr lang="en-US" sz="1200" dirty="0">
                          <a:latin typeface="Arial" panose="020B0604020202020204" pitchFamily="34" charset="0"/>
                          <a:cs typeface="Arial" panose="020B0604020202020204" pitchFamily="34" charset="0"/>
                        </a:rPr>
                        <a:t>485%</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45233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a:solidFill>
                  <a:schemeClr val="bg1"/>
                </a:solidFill>
                <a:cs typeface="Calibri" panose="020F0502020204030204" pitchFamily="34" charset="0"/>
              </a:rPr>
              <a:t>PROGRAMME 3: UNIVERSITY EDUCATION</a:t>
            </a:r>
            <a:endParaRPr lang="en-ZA" sz="4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87381" y="1273570"/>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AA781C17-4754-E790-AC4A-F898F09144D4}"/>
              </a:ext>
            </a:extLst>
          </p:cNvPr>
          <p:cNvPicPr>
            <a:picLocks noChangeAspect="1"/>
          </p:cNvPicPr>
          <p:nvPr/>
        </p:nvPicPr>
        <p:blipFill>
          <a:blip r:embed="rId3" cstate="print"/>
          <a:stretch>
            <a:fillRect/>
          </a:stretch>
        </p:blipFill>
        <p:spPr>
          <a:xfrm>
            <a:off x="8660302" y="1071690"/>
            <a:ext cx="3623260" cy="2715302"/>
          </a:xfrm>
          <a:prstGeom prst="rect">
            <a:avLst/>
          </a:prstGeom>
        </p:spPr>
      </p:pic>
      <p:pic>
        <p:nvPicPr>
          <p:cNvPr id="8" name="Picture 7">
            <a:extLst>
              <a:ext uri="{FF2B5EF4-FFF2-40B4-BE49-F238E27FC236}">
                <a16:creationId xmlns:a16="http://schemas.microsoft.com/office/drawing/2014/main" xmlns="" id="{14346119-49F1-4773-B92D-15002C7E1B4C}"/>
              </a:ext>
            </a:extLst>
          </p:cNvPr>
          <p:cNvPicPr>
            <a:picLocks noChangeAspect="1"/>
          </p:cNvPicPr>
          <p:nvPr/>
        </p:nvPicPr>
        <p:blipFill>
          <a:blip r:embed="rId4" cstate="print"/>
          <a:stretch>
            <a:fillRect/>
          </a:stretch>
        </p:blipFill>
        <p:spPr>
          <a:xfrm>
            <a:off x="8660302" y="3786992"/>
            <a:ext cx="3623260" cy="2624441"/>
          </a:xfrm>
          <a:prstGeom prst="rect">
            <a:avLst/>
          </a:prstGeom>
        </p:spPr>
      </p:pic>
      <p:sp>
        <p:nvSpPr>
          <p:cNvPr id="9" name="Slide Number Placeholder 7">
            <a:extLst>
              <a:ext uri="{FF2B5EF4-FFF2-40B4-BE49-F238E27FC236}">
                <a16:creationId xmlns:a16="http://schemas.microsoft.com/office/drawing/2014/main" xmlns="" id="{94CEEE7B-D502-B69D-7559-624C2806D8BE}"/>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16</a:t>
            </a:fld>
            <a:endParaRPr lang="en-US" sz="2000" b="1" dirty="0"/>
          </a:p>
        </p:txBody>
      </p:sp>
      <p:graphicFrame>
        <p:nvGraphicFramePr>
          <p:cNvPr id="4" name="Table 3">
            <a:extLst>
              <a:ext uri="{FF2B5EF4-FFF2-40B4-BE49-F238E27FC236}">
                <a16:creationId xmlns:a16="http://schemas.microsoft.com/office/drawing/2014/main" xmlns="" id="{6F31B811-2881-9EC2-6043-02CBF84E226D}"/>
              </a:ext>
            </a:extLst>
          </p:cNvPr>
          <p:cNvGraphicFramePr>
            <a:graphicFrameLocks noGrp="1"/>
          </p:cNvGraphicFramePr>
          <p:nvPr>
            <p:extLst>
              <p:ext uri="{D42A27DB-BD31-4B8C-83A1-F6EECF244321}">
                <p14:modId xmlns:p14="http://schemas.microsoft.com/office/powerpoint/2010/main" xmlns="" val="3460788780"/>
              </p:ext>
            </p:extLst>
          </p:nvPr>
        </p:nvGraphicFramePr>
        <p:xfrm>
          <a:off x="241738" y="1366345"/>
          <a:ext cx="8334703" cy="4473180"/>
        </p:xfrm>
        <a:graphic>
          <a:graphicData uri="http://schemas.openxmlformats.org/drawingml/2006/table">
            <a:tbl>
              <a:tblPr firstRow="1" bandRow="1"/>
              <a:tblGrid>
                <a:gridCol w="5059142">
                  <a:extLst>
                    <a:ext uri="{9D8B030D-6E8A-4147-A177-3AD203B41FA5}">
                      <a16:colId xmlns:a16="http://schemas.microsoft.com/office/drawing/2014/main" xmlns="" val="20000"/>
                    </a:ext>
                  </a:extLst>
                </a:gridCol>
                <a:gridCol w="3275561">
                  <a:extLst>
                    <a:ext uri="{9D8B030D-6E8A-4147-A177-3AD203B41FA5}">
                      <a16:colId xmlns:a16="http://schemas.microsoft.com/office/drawing/2014/main" xmlns="" val="20001"/>
                    </a:ext>
                  </a:extLst>
                </a:gridCol>
              </a:tblGrid>
              <a:tr h="467608">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600" b="1" dirty="0">
                          <a:solidFill>
                            <a:schemeClr val="bg1"/>
                          </a:solidFill>
                          <a:latin typeface="Arial" panose="020B0604020202020204" pitchFamily="34" charset="0"/>
                          <a:cs typeface="Arial" panose="020B0604020202020204" pitchFamily="34" charset="0"/>
                        </a:rPr>
                        <a:t>Quarter</a:t>
                      </a:r>
                      <a:r>
                        <a:rPr lang="en-US" sz="1600" b="1" baseline="0" dirty="0">
                          <a:solidFill>
                            <a:schemeClr val="bg1"/>
                          </a:solidFill>
                          <a:latin typeface="Arial" panose="020B0604020202020204" pitchFamily="34" charset="0"/>
                          <a:cs typeface="Arial" panose="020B0604020202020204" pitchFamily="34" charset="0"/>
                        </a:rPr>
                        <a:t> 4 Targets</a:t>
                      </a:r>
                      <a:endParaRPr lang="en-US" sz="1600" b="1" dirty="0">
                        <a:solidFill>
                          <a:schemeClr val="bg1"/>
                        </a:solidFill>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600" b="1" dirty="0">
                          <a:solidFill>
                            <a:schemeClr val="bg1"/>
                          </a:solidFill>
                          <a:latin typeface="Arial" panose="020B0604020202020204" pitchFamily="34" charset="0"/>
                          <a:cs typeface="Arial" panose="020B0604020202020204" pitchFamily="34" charset="0"/>
                        </a:rPr>
                        <a:t>Achievement</a:t>
                      </a:r>
                      <a:r>
                        <a:rPr lang="en-US" sz="1600" b="1" baseline="0"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80710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8"/>
                      </a:pPr>
                      <a:r>
                        <a:rPr lang="en-US" sz="1600" dirty="0">
                          <a:latin typeface="Arial" panose="020B0604020202020204" pitchFamily="34" charset="0"/>
                          <a:cs typeface="Arial" panose="020B0604020202020204" pitchFamily="34" charset="0"/>
                        </a:rPr>
                        <a:t>85% universities that meet standard of good governance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600" dirty="0">
                          <a:latin typeface="Arial" panose="020B0604020202020204" pitchFamily="34" charset="0"/>
                          <a:cs typeface="Arial" panose="020B0604020202020204" pitchFamily="34" charset="0"/>
                        </a:rPr>
                        <a:t>86%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0196372"/>
                  </a:ext>
                </a:extLst>
              </a:tr>
              <a:tr h="80710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9"/>
                      </a:pPr>
                      <a:r>
                        <a:rPr lang="en-US" sz="1600" dirty="0">
                          <a:latin typeface="Arial" panose="020B0604020202020204" pitchFamily="34" charset="0"/>
                          <a:cs typeface="Arial" panose="020B0604020202020204" pitchFamily="34" charset="0"/>
                        </a:rPr>
                        <a:t>6 universities that are supported to develop TVET college articulation implementation plans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600" dirty="0">
                          <a:latin typeface="Arial" panose="020B0604020202020204" pitchFamily="34" charset="0"/>
                          <a:cs typeface="Arial" panose="020B0604020202020204" pitchFamily="34" charset="0"/>
                        </a:rPr>
                        <a:t>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132615873"/>
                  </a:ext>
                </a:extLst>
              </a:tr>
              <a:tr h="134996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10"/>
                      </a:pPr>
                      <a:r>
                        <a:rPr lang="en-US" sz="1600" dirty="0">
                          <a:latin typeface="Arial" panose="020B0604020202020204" pitchFamily="34" charset="0"/>
                          <a:cs typeface="Arial" panose="020B0604020202020204" pitchFamily="34" charset="0"/>
                        </a:rPr>
                        <a:t>A report on effective governance of all 26 public HEIs approved by the Director-General by 31 March 2023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n-US" sz="1600" dirty="0">
                          <a:latin typeface="Arial" panose="020B0604020202020204" pitchFamily="34" charset="0"/>
                          <a:cs typeface="Arial" panose="020B0604020202020204" pitchFamily="34" charset="0"/>
                        </a:rPr>
                        <a:t>A report on effective governance of all 26 public HEIs was approved by the Director-General on 20 February 2023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41400">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11"/>
                      </a:pPr>
                      <a:r>
                        <a:rPr lang="en-US" sz="1600" dirty="0">
                          <a:latin typeface="Arial" panose="020B0604020202020204" pitchFamily="34" charset="0"/>
                          <a:cs typeface="Arial" panose="020B0604020202020204" pitchFamily="34" charset="0"/>
                        </a:rPr>
                        <a:t>8 (Cumulative)</a:t>
                      </a:r>
                      <a:r>
                        <a:rPr lang="en-US" sz="1600" baseline="0" dirty="0">
                          <a:latin typeface="Arial" panose="020B0604020202020204" pitchFamily="34" charset="0"/>
                          <a:cs typeface="Arial" panose="020B0604020202020204" pitchFamily="34" charset="0"/>
                        </a:rPr>
                        <a:t> U</a:t>
                      </a:r>
                      <a:r>
                        <a:rPr lang="en-US" sz="1600" dirty="0">
                          <a:latin typeface="Arial" panose="020B0604020202020204" pitchFamily="34" charset="0"/>
                          <a:cs typeface="Arial" panose="020B0604020202020204" pitchFamily="34" charset="0"/>
                        </a:rPr>
                        <a:t>niversities that are implementing student-focused entrepreneurship development activities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600" dirty="0">
                          <a:latin typeface="Arial" panose="020B0604020202020204" pitchFamily="34" charset="0"/>
                          <a:cs typeface="Arial" panose="020B0604020202020204" pitchFamily="34" charset="0"/>
                        </a:rPr>
                        <a:t>20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5367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81"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68080"/>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i="1" dirty="0">
                <a:solidFill>
                  <a:schemeClr val="bg1"/>
                </a:solidFill>
                <a:cs typeface="Calibri" panose="020F0502020204030204" pitchFamily="34" charset="0"/>
              </a:rPr>
              <a:t>PROGRAMME 3: UNIVERSITY EDUCATION (Non-achievements)</a:t>
            </a:r>
            <a:endParaRPr lang="en-ZA" sz="3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87381" y="1273570"/>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ZA" sz="1600" dirty="0">
              <a:latin typeface="Calibri" panose="020F0502020204030204" pitchFamily="34" charset="0"/>
              <a:cs typeface="Calibri" panose="020F0502020204030204" pitchFamily="34" charset="0"/>
            </a:endParaRPr>
          </a:p>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AA781C17-4754-E790-AC4A-F898F09144D4}"/>
              </a:ext>
            </a:extLst>
          </p:cNvPr>
          <p:cNvPicPr>
            <a:picLocks noChangeAspect="1"/>
          </p:cNvPicPr>
          <p:nvPr/>
        </p:nvPicPr>
        <p:blipFill>
          <a:blip r:embed="rId3" cstate="print"/>
          <a:stretch>
            <a:fillRect/>
          </a:stretch>
        </p:blipFill>
        <p:spPr>
          <a:xfrm>
            <a:off x="8660302" y="1071690"/>
            <a:ext cx="3623260" cy="2715302"/>
          </a:xfrm>
          <a:prstGeom prst="rect">
            <a:avLst/>
          </a:prstGeom>
        </p:spPr>
      </p:pic>
      <p:pic>
        <p:nvPicPr>
          <p:cNvPr id="8" name="Picture 7">
            <a:extLst>
              <a:ext uri="{FF2B5EF4-FFF2-40B4-BE49-F238E27FC236}">
                <a16:creationId xmlns:a16="http://schemas.microsoft.com/office/drawing/2014/main" xmlns="" id="{14346119-49F1-4773-B92D-15002C7E1B4C}"/>
              </a:ext>
            </a:extLst>
          </p:cNvPr>
          <p:cNvPicPr>
            <a:picLocks noChangeAspect="1"/>
          </p:cNvPicPr>
          <p:nvPr/>
        </p:nvPicPr>
        <p:blipFill>
          <a:blip r:embed="rId4" cstate="print"/>
          <a:stretch>
            <a:fillRect/>
          </a:stretch>
        </p:blipFill>
        <p:spPr>
          <a:xfrm>
            <a:off x="8660302" y="3786992"/>
            <a:ext cx="3623260" cy="2624441"/>
          </a:xfrm>
          <a:prstGeom prst="rect">
            <a:avLst/>
          </a:prstGeom>
        </p:spPr>
      </p:pic>
      <p:sp>
        <p:nvSpPr>
          <p:cNvPr id="9" name="Slide Number Placeholder 7">
            <a:extLst>
              <a:ext uri="{FF2B5EF4-FFF2-40B4-BE49-F238E27FC236}">
                <a16:creationId xmlns:a16="http://schemas.microsoft.com/office/drawing/2014/main" xmlns="" id="{94CEEE7B-D502-B69D-7559-624C2806D8BE}"/>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17</a:t>
            </a:fld>
            <a:endParaRPr lang="en-US" sz="2000" b="1" dirty="0"/>
          </a:p>
        </p:txBody>
      </p:sp>
      <p:graphicFrame>
        <p:nvGraphicFramePr>
          <p:cNvPr id="10" name="Table 9">
            <a:extLst>
              <a:ext uri="{FF2B5EF4-FFF2-40B4-BE49-F238E27FC236}">
                <a16:creationId xmlns:a16="http://schemas.microsoft.com/office/drawing/2014/main" xmlns="" id="{03A8D6A4-2238-6EAD-C6CE-F987552F8EB0}"/>
              </a:ext>
            </a:extLst>
          </p:cNvPr>
          <p:cNvGraphicFramePr>
            <a:graphicFrameLocks noGrp="1"/>
          </p:cNvGraphicFramePr>
          <p:nvPr>
            <p:extLst>
              <p:ext uri="{D42A27DB-BD31-4B8C-83A1-F6EECF244321}">
                <p14:modId xmlns:p14="http://schemas.microsoft.com/office/powerpoint/2010/main" xmlns="" val="129731887"/>
              </p:ext>
            </p:extLst>
          </p:nvPr>
        </p:nvGraphicFramePr>
        <p:xfrm>
          <a:off x="233052" y="1273570"/>
          <a:ext cx="8427250" cy="4318383"/>
        </p:xfrm>
        <a:graphic>
          <a:graphicData uri="http://schemas.openxmlformats.org/drawingml/2006/table">
            <a:tbl>
              <a:tblPr firstRow="1" firstCol="1" bandRow="1">
                <a:tableStyleId>{5940675A-B579-460E-94D1-54222C63F5DA}</a:tableStyleId>
              </a:tblPr>
              <a:tblGrid>
                <a:gridCol w="2535445">
                  <a:extLst>
                    <a:ext uri="{9D8B030D-6E8A-4147-A177-3AD203B41FA5}">
                      <a16:colId xmlns:a16="http://schemas.microsoft.com/office/drawing/2014/main" xmlns="" val="4053957468"/>
                    </a:ext>
                  </a:extLst>
                </a:gridCol>
                <a:gridCol w="2442292">
                  <a:extLst>
                    <a:ext uri="{9D8B030D-6E8A-4147-A177-3AD203B41FA5}">
                      <a16:colId xmlns:a16="http://schemas.microsoft.com/office/drawing/2014/main" xmlns="" val="20002"/>
                    </a:ext>
                  </a:extLst>
                </a:gridCol>
                <a:gridCol w="3449513">
                  <a:extLst>
                    <a:ext uri="{9D8B030D-6E8A-4147-A177-3AD203B41FA5}">
                      <a16:colId xmlns:a16="http://schemas.microsoft.com/office/drawing/2014/main" xmlns="" val="20003"/>
                    </a:ext>
                  </a:extLst>
                </a:gridCol>
              </a:tblGrid>
              <a:tr h="315774">
                <a:tc>
                  <a:txBody>
                    <a:bodyPr/>
                    <a:lstStyle/>
                    <a:p>
                      <a:pPr algn="ctr">
                        <a:lnSpc>
                          <a:spcPct val="107000"/>
                        </a:lnSpc>
                        <a:spcAft>
                          <a:spcPts val="0"/>
                        </a:spcAft>
                      </a:pPr>
                      <a:r>
                        <a:rPr lang="en-ZA" sz="1300" b="1" dirty="0">
                          <a:solidFill>
                            <a:schemeClr val="bg1"/>
                          </a:solidFill>
                          <a:effectLst/>
                          <a:latin typeface="Arial" panose="020B0604020202020204" pitchFamily="34" charset="0"/>
                          <a:cs typeface="Arial" panose="020B0604020202020204" pitchFamily="34" charset="0"/>
                        </a:rPr>
                        <a:t>Quarter</a:t>
                      </a:r>
                      <a:r>
                        <a:rPr lang="en-ZA" sz="1300" b="1" baseline="0" dirty="0">
                          <a:solidFill>
                            <a:schemeClr val="bg1"/>
                          </a:solidFill>
                          <a:effectLst/>
                          <a:latin typeface="Arial" panose="020B0604020202020204" pitchFamily="34" charset="0"/>
                          <a:cs typeface="Arial" panose="020B0604020202020204" pitchFamily="34" charset="0"/>
                        </a:rPr>
                        <a:t>  4 </a:t>
                      </a:r>
                      <a:r>
                        <a:rPr lang="en-ZA" sz="1300" b="1" dirty="0">
                          <a:solidFill>
                            <a:schemeClr val="bg1"/>
                          </a:solidFill>
                          <a:effectLst/>
                          <a:latin typeface="Arial" panose="020B0604020202020204" pitchFamily="34" charset="0"/>
                          <a:cs typeface="Arial" panose="020B0604020202020204" pitchFamily="34" charset="0"/>
                        </a:rPr>
                        <a:t>Targets</a:t>
                      </a:r>
                      <a:endParaRPr lang="en-ZA" sz="13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300" b="1" dirty="0">
                          <a:solidFill>
                            <a:schemeClr val="bg1"/>
                          </a:solidFill>
                          <a:effectLst/>
                          <a:latin typeface="Arial" panose="020B0604020202020204" pitchFamily="34" charset="0"/>
                          <a:cs typeface="Arial" panose="020B0604020202020204" pitchFamily="34" charset="0"/>
                        </a:rPr>
                        <a:t>Achievement  </a:t>
                      </a:r>
                      <a:endParaRPr lang="en-ZA" sz="13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300" b="1" dirty="0">
                          <a:solidFill>
                            <a:schemeClr val="bg1"/>
                          </a:solidFill>
                          <a:effectLst/>
                          <a:latin typeface="Arial" panose="020B0604020202020204" pitchFamily="34" charset="0"/>
                          <a:cs typeface="Arial" panose="020B0604020202020204" pitchFamily="34" charset="0"/>
                        </a:rPr>
                        <a:t>Reason for Deviation </a:t>
                      </a:r>
                      <a:endParaRPr lang="en-ZA" sz="13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830259">
                <a:tc>
                  <a: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A report on the implementation of UCDP approved </a:t>
                      </a:r>
                      <a:r>
                        <a:rPr lang="en-ZA" sz="1300" kern="1200" dirty="0">
                          <a:solidFill>
                            <a:schemeClr val="tx1"/>
                          </a:solidFill>
                          <a:effectLst/>
                          <a:latin typeface="Arial" panose="020B0604020202020204" pitchFamily="34" charset="0"/>
                          <a:ea typeface="+mn-ea"/>
                          <a:cs typeface="Arial" panose="020B0604020202020204" pitchFamily="34" charset="0"/>
                        </a:rPr>
                        <a:t>by the Director-General by 31 March 2023</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algn="l" defTabSz="914400" rtl="0" eaLnBrk="1" latinLnBrk="0" hangingPunct="1">
                        <a:lnSpc>
                          <a:spcPct val="107000"/>
                        </a:lnSpc>
                        <a:spcAft>
                          <a:spcPts val="0"/>
                        </a:spcAft>
                      </a:pPr>
                      <a:r>
                        <a:rPr lang="en-US" sz="1300" dirty="0">
                          <a:latin typeface="Arial" panose="020B0604020202020204" pitchFamily="34" charset="0"/>
                          <a:cs typeface="Arial" panose="020B0604020202020204" pitchFamily="34" charset="0"/>
                        </a:rPr>
                        <a:t>A report on the implementation of UCDP was not approved as planned.</a:t>
                      </a:r>
                      <a:endParaRPr lang="en-GB" sz="1300" dirty="0">
                        <a:latin typeface="Arial" panose="020B0604020202020204" pitchFamily="34" charset="0"/>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3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were delays in approving the release of funds that must form part of the financial component of the UCDP</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0002"/>
                  </a:ext>
                </a:extLst>
              </a:tr>
              <a:tr h="987952">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300" b="0" kern="1200" dirty="0">
                          <a:solidFill>
                            <a:schemeClr val="tx1"/>
                          </a:solidFill>
                          <a:effectLst/>
                          <a:latin typeface="Arial" panose="020B0604020202020204" pitchFamily="34" charset="0"/>
                          <a:ea typeface="+mn-ea"/>
                          <a:cs typeface="Arial" panose="020B0604020202020204" pitchFamily="34" charset="0"/>
                        </a:rPr>
                        <a:t>A report on the compliance of PHEIs to the regulations approved by the Director-General by 31 March 2023.</a:t>
                      </a:r>
                    </a:p>
                    <a:p>
                      <a:pPr marL="0" indent="0" algn="l">
                        <a:buFont typeface="+mj-lt"/>
                        <a:buNone/>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The draft of the compliance report has been finalised.</a:t>
                      </a:r>
                      <a:endParaRPr lang="en-GB" sz="1300" dirty="0">
                        <a:latin typeface="Arial" panose="020B0604020202020204" pitchFamily="34" charset="0"/>
                        <a:cs typeface="Arial" panose="020B0604020202020204" pitchFamily="34" charset="0"/>
                      </a:endParaRPr>
                    </a:p>
                    <a:p>
                      <a:pPr algn="l">
                        <a:lnSpc>
                          <a:spcPct val="107000"/>
                        </a:lnSpc>
                        <a:spcAft>
                          <a:spcPts val="0"/>
                        </a:spcAft>
                      </a:pPr>
                      <a:endParaRPr lang="en-GB" sz="1300" dirty="0">
                        <a:latin typeface="Arial" panose="020B0604020202020204" pitchFamily="34" charset="0"/>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draft of the compliance report was not approved due to capacity constraints in the Chief Directorate </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indent="0" algn="l">
                        <a:lnSpc>
                          <a:spcPct val="107000"/>
                        </a:lnSpc>
                        <a:spcAft>
                          <a:spcPts val="0"/>
                        </a:spcAft>
                        <a:buFont typeface="Arial" panose="020B0604020202020204" pitchFamily="34" charset="0"/>
                        <a:buNone/>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0003"/>
                  </a:ext>
                </a:extLst>
              </a:tr>
              <a:tr h="987952">
                <a:tc>
                  <a:txBody>
                    <a:bodyPr/>
                    <a:lstStyle/>
                    <a:p>
                      <a:pPr marL="342900" indent="-342900" algn="l">
                        <a:buFont typeface="+mj-lt"/>
                        <a:buAutoNum type="arabicPeriod" startAt="3"/>
                      </a:pPr>
                      <a:r>
                        <a:rPr lang="en-US" sz="1300" b="0" kern="1200" dirty="0">
                          <a:solidFill>
                            <a:schemeClr val="tx1"/>
                          </a:solidFill>
                          <a:effectLst/>
                          <a:latin typeface="Arial" panose="020B0604020202020204" pitchFamily="34" charset="0"/>
                          <a:ea typeface="+mn-ea"/>
                          <a:cs typeface="Arial" panose="020B0604020202020204" pitchFamily="34" charset="0"/>
                        </a:rPr>
                        <a:t>A needs analysis</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report and</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framework for the</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university</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governance</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err="1">
                          <a:solidFill>
                            <a:schemeClr val="tx1"/>
                          </a:solidFill>
                          <a:effectLst/>
                          <a:latin typeface="Arial" panose="020B0604020202020204" pitchFamily="34" charset="0"/>
                          <a:ea typeface="+mn-ea"/>
                          <a:cs typeface="Arial" panose="020B0604020202020204" pitchFamily="34" charset="0"/>
                        </a:rPr>
                        <a:t>programme</a:t>
                      </a:r>
                      <a:r>
                        <a:rPr lang="en-US" sz="1300" b="0" kern="1200" dirty="0">
                          <a:solidFill>
                            <a:schemeClr val="tx1"/>
                          </a:solidFill>
                          <a:effectLst/>
                          <a:latin typeface="Arial" panose="020B0604020202020204" pitchFamily="34" charset="0"/>
                          <a:ea typeface="+mn-ea"/>
                          <a:cs typeface="Arial" panose="020B0604020202020204" pitchFamily="34" charset="0"/>
                        </a:rPr>
                        <a:t> approved by the</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Director-General by 31 March 2023</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l">
                        <a:lnSpc>
                          <a:spcPct val="107000"/>
                        </a:lnSpc>
                        <a:spcAft>
                          <a:spcPts val="0"/>
                        </a:spcAft>
                      </a:pPr>
                      <a:r>
                        <a:rPr lang="en-US" sz="1300" dirty="0">
                          <a:latin typeface="Arial" panose="020B0604020202020204" pitchFamily="34" charset="0"/>
                          <a:cs typeface="Arial" panose="020B0604020202020204" pitchFamily="34" charset="0"/>
                        </a:rPr>
                        <a:t>Draft needs analysis report was developed</a:t>
                      </a:r>
                      <a:endParaRPr lang="en-GB" sz="1300" dirty="0">
                        <a:latin typeface="Arial" panose="020B0604020202020204" pitchFamily="34" charset="0"/>
                        <a:cs typeface="Arial" panose="020B0604020202020204" pitchFamily="34" charset="0"/>
                      </a:endParaRPr>
                    </a:p>
                  </a:txBody>
                  <a:tcPr marL="49776" marR="49776" marT="0" marB="0"/>
                </a:tc>
                <a:tc>
                  <a:txBody>
                    <a:bodyPr/>
                    <a:lstStyle/>
                    <a:p>
                      <a:pPr marL="0" indent="0" algn="l">
                        <a:lnSpc>
                          <a:spcPct val="107000"/>
                        </a:lnSpc>
                        <a:spcAft>
                          <a:spcPts val="0"/>
                        </a:spcAft>
                        <a:buFont typeface="Arial" panose="020B0604020202020204" pitchFamily="34" charset="0"/>
                        <a:buNone/>
                      </a:pPr>
                      <a:r>
                        <a:rPr lang="en-US" sz="1300" kern="1200" dirty="0">
                          <a:solidFill>
                            <a:schemeClr val="tx1"/>
                          </a:solidFill>
                          <a:effectLst/>
                          <a:latin typeface="Arial" panose="020B0604020202020204" pitchFamily="34" charset="0"/>
                          <a:ea typeface="+mn-ea"/>
                          <a:cs typeface="Arial" panose="020B0604020202020204" pitchFamily="34" charset="0"/>
                        </a:rPr>
                        <a:t>The draft needs analysis report needed major revisions and possibly additional research.</a:t>
                      </a:r>
                    </a:p>
                    <a:p>
                      <a:pPr marL="0" indent="0" algn="l">
                        <a:lnSpc>
                          <a:spcPct val="107000"/>
                        </a:lnSpc>
                        <a:spcAft>
                          <a:spcPts val="0"/>
                        </a:spcAft>
                        <a:buFont typeface="Arial" panose="020B0604020202020204" pitchFamily="34" charset="0"/>
                        <a:buNone/>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308567491"/>
                  </a:ext>
                </a:extLst>
              </a:tr>
              <a:tr h="1188924">
                <a:tc>
                  <a: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r>
                        <a:rPr lang="en-US" sz="1300" kern="1200" dirty="0">
                          <a:solidFill>
                            <a:schemeClr val="tx1"/>
                          </a:solidFill>
                          <a:effectLst/>
                          <a:latin typeface="Arial" panose="020B0604020202020204" pitchFamily="34" charset="0"/>
                          <a:ea typeface="+mn-ea"/>
                          <a:cs typeface="Arial" panose="020B0604020202020204" pitchFamily="34" charset="0"/>
                        </a:rPr>
                        <a:t>A report on the evaluation of the 2021 research outputs of public universities approved by the Director-General by 31 March 2023</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Draft report on the evaluation of the 2021 research outputs of public universities was developed </a:t>
                      </a:r>
                      <a:endParaRPr lang="en-GB" sz="1300" dirty="0">
                        <a:latin typeface="Arial" panose="020B0604020202020204" pitchFamily="34" charset="0"/>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report could not be concluded on time due to capacity</a:t>
                      </a:r>
                      <a:r>
                        <a:rPr lang="en-US" sz="1300" kern="1200" baseline="0" dirty="0">
                          <a:solidFill>
                            <a:schemeClr val="tx1"/>
                          </a:solidFill>
                          <a:effectLst/>
                          <a:latin typeface="Arial" panose="020B0604020202020204" pitchFamily="34" charset="0"/>
                          <a:ea typeface="+mn-ea"/>
                          <a:cs typeface="Arial" panose="020B0604020202020204" pitchFamily="34" charset="0"/>
                        </a:rPr>
                        <a:t> constraints in the Chief Directorate.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877537102"/>
                  </a:ext>
                </a:extLst>
              </a:tr>
            </a:tbl>
          </a:graphicData>
        </a:graphic>
      </p:graphicFrame>
    </p:spTree>
    <p:extLst>
      <p:ext uri="{BB962C8B-B14F-4D97-AF65-F5344CB8AC3E}">
        <p14:creationId xmlns:p14="http://schemas.microsoft.com/office/powerpoint/2010/main" xmlns="" val="321983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4: TVET</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241758"/>
            <a:ext cx="848301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DF3FDF7-4991-FD9A-3304-3F848FE26FBB}"/>
              </a:ext>
            </a:extLst>
          </p:cNvPr>
          <p:cNvPicPr>
            <a:picLocks noChangeAspect="1"/>
          </p:cNvPicPr>
          <p:nvPr/>
        </p:nvPicPr>
        <p:blipFill>
          <a:blip r:embed="rId3" cstate="print"/>
          <a:stretch>
            <a:fillRect/>
          </a:stretch>
        </p:blipFill>
        <p:spPr>
          <a:xfrm>
            <a:off x="9080205" y="1071691"/>
            <a:ext cx="3202816" cy="5350374"/>
          </a:xfrm>
          <a:prstGeom prst="rect">
            <a:avLst/>
          </a:prstGeom>
        </p:spPr>
      </p:pic>
      <p:sp>
        <p:nvSpPr>
          <p:cNvPr id="6" name="Slide Number Placeholder 7">
            <a:extLst>
              <a:ext uri="{FF2B5EF4-FFF2-40B4-BE49-F238E27FC236}">
                <a16:creationId xmlns:a16="http://schemas.microsoft.com/office/drawing/2014/main" xmlns="" id="{A033519A-1DE7-CD10-3BA4-3F21539898C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18</a:t>
            </a:fld>
            <a:endParaRPr lang="en-US" sz="2000" b="1" dirty="0"/>
          </a:p>
        </p:txBody>
      </p:sp>
      <p:sp>
        <p:nvSpPr>
          <p:cNvPr id="8" name="TextBox 7">
            <a:extLst>
              <a:ext uri="{FF2B5EF4-FFF2-40B4-BE49-F238E27FC236}">
                <a16:creationId xmlns:a16="http://schemas.microsoft.com/office/drawing/2014/main" xmlns="" id="{D0157321-80C5-EF69-6F49-C0AE676AE428}"/>
              </a:ext>
            </a:extLst>
          </p:cNvPr>
          <p:cNvSpPr txBox="1"/>
          <p:nvPr/>
        </p:nvSpPr>
        <p:spPr>
          <a:xfrm>
            <a:off x="299482" y="1205139"/>
            <a:ext cx="8780182"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Programme had 13 targets planned for the quarter under review, nine (9) of the targets were achieved as planned. </a:t>
            </a:r>
            <a:endParaRPr lang="en-ZA" dirty="0"/>
          </a:p>
        </p:txBody>
      </p:sp>
      <p:graphicFrame>
        <p:nvGraphicFramePr>
          <p:cNvPr id="9" name="Table 8">
            <a:extLst>
              <a:ext uri="{FF2B5EF4-FFF2-40B4-BE49-F238E27FC236}">
                <a16:creationId xmlns:a16="http://schemas.microsoft.com/office/drawing/2014/main" xmlns="" id="{6DEAB4C2-6C58-8EAC-B457-8E8CC5A83038}"/>
              </a:ext>
            </a:extLst>
          </p:cNvPr>
          <p:cNvGraphicFramePr>
            <a:graphicFrameLocks noGrp="1"/>
          </p:cNvGraphicFramePr>
          <p:nvPr>
            <p:extLst>
              <p:ext uri="{D42A27DB-BD31-4B8C-83A1-F6EECF244321}">
                <p14:modId xmlns:p14="http://schemas.microsoft.com/office/powerpoint/2010/main" xmlns="" val="665269537"/>
              </p:ext>
            </p:extLst>
          </p:nvPr>
        </p:nvGraphicFramePr>
        <p:xfrm>
          <a:off x="375714" y="1888089"/>
          <a:ext cx="8627718" cy="4033931"/>
        </p:xfrm>
        <a:graphic>
          <a:graphicData uri="http://schemas.openxmlformats.org/drawingml/2006/table">
            <a:tbl>
              <a:tblPr firstRow="1" bandRow="1"/>
              <a:tblGrid>
                <a:gridCol w="4237627">
                  <a:extLst>
                    <a:ext uri="{9D8B030D-6E8A-4147-A177-3AD203B41FA5}">
                      <a16:colId xmlns:a16="http://schemas.microsoft.com/office/drawing/2014/main" xmlns="" val="20000"/>
                    </a:ext>
                  </a:extLst>
                </a:gridCol>
                <a:gridCol w="4390091">
                  <a:extLst>
                    <a:ext uri="{9D8B030D-6E8A-4147-A177-3AD203B41FA5}">
                      <a16:colId xmlns:a16="http://schemas.microsoft.com/office/drawing/2014/main" xmlns="" val="20001"/>
                    </a:ext>
                  </a:extLst>
                </a:gridCol>
              </a:tblGrid>
              <a:tr h="359507">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500" b="1" dirty="0">
                          <a:solidFill>
                            <a:schemeClr val="bg1"/>
                          </a:solidFill>
                          <a:latin typeface="Arial" panose="020B0604020202020204" pitchFamily="34" charset="0"/>
                          <a:cs typeface="Arial" panose="020B0604020202020204" pitchFamily="34" charset="0"/>
                        </a:rPr>
                        <a:t>Quarter 4 Targets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500" b="1" dirty="0">
                          <a:solidFill>
                            <a:schemeClr val="bg1"/>
                          </a:solidFill>
                          <a:latin typeface="Arial" panose="020B0604020202020204" pitchFamily="34" charset="0"/>
                          <a:cs typeface="Arial" panose="020B0604020202020204" pitchFamily="34" charset="0"/>
                        </a:rPr>
                        <a:t>Achievement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753488">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a:pPr>
                      <a:r>
                        <a:rPr lang="en-US" sz="1500" dirty="0">
                          <a:latin typeface="Arial" panose="020B0604020202020204" pitchFamily="34" charset="0"/>
                          <a:cs typeface="Arial" panose="020B0604020202020204" pitchFamily="34" charset="0"/>
                        </a:rPr>
                        <a:t>Additional one DSU to support students with disabilities in TVET colleges established by 31 March 2023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n-US" sz="1500" dirty="0">
                          <a:latin typeface="Arial" panose="020B0604020202020204" pitchFamily="34" charset="0"/>
                          <a:cs typeface="Arial" panose="020B0604020202020204" pitchFamily="34" charset="0"/>
                        </a:rPr>
                        <a:t>Additional one DSU to support students with disabilities in TVET colleges established on 16 February 2023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3187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2"/>
                      </a:pPr>
                      <a:r>
                        <a:rPr lang="en-US" sz="1500" dirty="0">
                          <a:latin typeface="Arial" panose="020B0604020202020204" pitchFamily="34" charset="0"/>
                          <a:cs typeface="Arial" panose="020B0604020202020204" pitchFamily="34" charset="0"/>
                        </a:rPr>
                        <a:t>10 000 unemployed TVET students placed in workplaces annually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500" dirty="0">
                          <a:latin typeface="Arial" panose="020B0604020202020204" pitchFamily="34" charset="0"/>
                          <a:cs typeface="Arial" panose="020B0604020202020204" pitchFamily="34" charset="0"/>
                        </a:rPr>
                        <a:t>10 616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2266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3"/>
                      </a:pPr>
                      <a:r>
                        <a:rPr lang="en-US" sz="1500" dirty="0">
                          <a:latin typeface="Arial" panose="020B0604020202020204" pitchFamily="34" charset="0"/>
                          <a:cs typeface="Arial" panose="020B0604020202020204" pitchFamily="34" charset="0"/>
                        </a:rPr>
                        <a:t>A report on cooperation agreement with Germany on SAIVCET work approved by the Director-General by 31 March 2023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Arial" panose="020B0604020202020204" pitchFamily="34" charset="0"/>
                          <a:cs typeface="Arial" panose="020B0604020202020204" pitchFamily="34" charset="0"/>
                        </a:rPr>
                        <a:t>A report on cooperation agreement with Germany on SAIVCET work approved by the Director-General on</a:t>
                      </a:r>
                      <a:r>
                        <a:rPr lang="en-ZA" sz="1500" kern="1200" dirty="0">
                          <a:solidFill>
                            <a:schemeClr val="dk1"/>
                          </a:solidFill>
                          <a:latin typeface="Arial" panose="020B0604020202020204" pitchFamily="34" charset="0"/>
                          <a:cs typeface="Arial" panose="020B0604020202020204" pitchFamily="34" charset="0"/>
                        </a:rPr>
                        <a:t> 04 May 2023</a:t>
                      </a:r>
                      <a:r>
                        <a:rPr lang="en-US" sz="1500" kern="1200" dirty="0">
                          <a:solidFill>
                            <a:schemeClr val="dk1"/>
                          </a:solidFill>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(Achieved</a:t>
                      </a:r>
                      <a:r>
                        <a:rPr lang="en-US" sz="1500" baseline="0" dirty="0">
                          <a:solidFill>
                            <a:schemeClr val="tx1"/>
                          </a:solidFill>
                          <a:latin typeface="Arial" panose="020B0604020202020204" pitchFamily="34" charset="0"/>
                          <a:cs typeface="Arial" panose="020B0604020202020204" pitchFamily="34" charset="0"/>
                        </a:rPr>
                        <a:t> outside planned timeframe)</a:t>
                      </a:r>
                      <a:endParaRPr lang="en-US" sz="1500" dirty="0">
                        <a:solidFill>
                          <a:schemeClr val="tx1"/>
                        </a:solidFill>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53488">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4"/>
                      </a:pPr>
                      <a:r>
                        <a:rPr lang="en-US" sz="1500" dirty="0">
                          <a:latin typeface="Arial" panose="020B0604020202020204" pitchFamily="34" charset="0"/>
                          <a:cs typeface="Arial" panose="020B0604020202020204" pitchFamily="34" charset="0"/>
                        </a:rPr>
                        <a:t>Examination results released to qualifying students within 40 days from last day of the exams timetable (per cycle)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500" dirty="0">
                          <a:latin typeface="Arial" panose="020B0604020202020204" pitchFamily="34" charset="0"/>
                          <a:cs typeface="Arial" panose="020B0604020202020204" pitchFamily="34" charset="0"/>
                        </a:rPr>
                        <a:t>35 days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31874">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228600" indent="-228600">
                        <a:buFont typeface="+mj-lt"/>
                        <a:buAutoNum type="arabicPeriod" startAt="5"/>
                      </a:pPr>
                      <a:r>
                        <a:rPr lang="en-US" sz="1500" baseline="0" dirty="0">
                          <a:latin typeface="Arial" panose="020B0604020202020204" pitchFamily="34" charset="0"/>
                          <a:cs typeface="Arial" panose="020B0604020202020204" pitchFamily="34" charset="0"/>
                        </a:rPr>
                        <a:t> 4000 </a:t>
                      </a:r>
                      <a:r>
                        <a:rPr lang="en-US" sz="1500" dirty="0">
                          <a:latin typeface="Arial" panose="020B0604020202020204" pitchFamily="34" charset="0"/>
                          <a:cs typeface="Arial" panose="020B0604020202020204" pitchFamily="34" charset="0"/>
                        </a:rPr>
                        <a:t>students enrolled in PLP to improve success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US" sz="1500" dirty="0">
                          <a:latin typeface="Arial" panose="020B0604020202020204" pitchFamily="34" charset="0"/>
                          <a:cs typeface="Arial" panose="020B0604020202020204" pitchFamily="34" charset="0"/>
                        </a:rPr>
                        <a:t>4 581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43011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4: TVET</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241758"/>
            <a:ext cx="848301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DF3FDF7-4991-FD9A-3304-3F848FE26FBB}"/>
              </a:ext>
            </a:extLst>
          </p:cNvPr>
          <p:cNvPicPr>
            <a:picLocks noChangeAspect="1"/>
          </p:cNvPicPr>
          <p:nvPr/>
        </p:nvPicPr>
        <p:blipFill>
          <a:blip r:embed="rId3" cstate="print"/>
          <a:stretch>
            <a:fillRect/>
          </a:stretch>
        </p:blipFill>
        <p:spPr>
          <a:xfrm>
            <a:off x="9080205" y="1071691"/>
            <a:ext cx="3202816" cy="5350374"/>
          </a:xfrm>
          <a:prstGeom prst="rect">
            <a:avLst/>
          </a:prstGeom>
        </p:spPr>
      </p:pic>
      <p:sp>
        <p:nvSpPr>
          <p:cNvPr id="6" name="Slide Number Placeholder 7">
            <a:extLst>
              <a:ext uri="{FF2B5EF4-FFF2-40B4-BE49-F238E27FC236}">
                <a16:creationId xmlns:a16="http://schemas.microsoft.com/office/drawing/2014/main" xmlns="" id="{A033519A-1DE7-CD10-3BA4-3F21539898C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19</a:t>
            </a:fld>
            <a:endParaRPr lang="en-US" sz="2000" b="1" dirty="0"/>
          </a:p>
        </p:txBody>
      </p:sp>
      <p:graphicFrame>
        <p:nvGraphicFramePr>
          <p:cNvPr id="7" name="Table 6">
            <a:extLst>
              <a:ext uri="{FF2B5EF4-FFF2-40B4-BE49-F238E27FC236}">
                <a16:creationId xmlns:a16="http://schemas.microsoft.com/office/drawing/2014/main" xmlns="" id="{3D3EB17D-AEBA-D502-BA74-4935A495F41C}"/>
              </a:ext>
            </a:extLst>
          </p:cNvPr>
          <p:cNvGraphicFramePr>
            <a:graphicFrameLocks noGrp="1"/>
          </p:cNvGraphicFramePr>
          <p:nvPr>
            <p:extLst>
              <p:ext uri="{D42A27DB-BD31-4B8C-83A1-F6EECF244321}">
                <p14:modId xmlns:p14="http://schemas.microsoft.com/office/powerpoint/2010/main" xmlns="" val="1131805120"/>
              </p:ext>
            </p:extLst>
          </p:nvPr>
        </p:nvGraphicFramePr>
        <p:xfrm>
          <a:off x="157655" y="1392529"/>
          <a:ext cx="8780182" cy="4597768"/>
        </p:xfrm>
        <a:graphic>
          <a:graphicData uri="http://schemas.openxmlformats.org/drawingml/2006/table">
            <a:tbl>
              <a:tblPr firstRow="1" bandRow="1">
                <a:tableStyleId>{5940675A-B579-460E-94D1-54222C63F5DA}</a:tableStyleId>
              </a:tblPr>
              <a:tblGrid>
                <a:gridCol w="4390091">
                  <a:extLst>
                    <a:ext uri="{9D8B030D-6E8A-4147-A177-3AD203B41FA5}">
                      <a16:colId xmlns:a16="http://schemas.microsoft.com/office/drawing/2014/main" xmlns="" val="20000"/>
                    </a:ext>
                  </a:extLst>
                </a:gridCol>
                <a:gridCol w="4390091">
                  <a:extLst>
                    <a:ext uri="{9D8B030D-6E8A-4147-A177-3AD203B41FA5}">
                      <a16:colId xmlns:a16="http://schemas.microsoft.com/office/drawing/2014/main" xmlns="" val="20001"/>
                    </a:ext>
                  </a:extLst>
                </a:gridCol>
              </a:tblGrid>
              <a:tr h="388020">
                <a:tc>
                  <a:txBody>
                    <a:bodyPr/>
                    <a:lstStyle/>
                    <a:p>
                      <a:pPr algn="ctr"/>
                      <a:r>
                        <a:rPr lang="en-US" sz="1600" b="1" dirty="0">
                          <a:solidFill>
                            <a:schemeClr val="bg1"/>
                          </a:solidFill>
                          <a:latin typeface="Arial" panose="020B0604020202020204" pitchFamily="34" charset="0"/>
                          <a:cs typeface="Arial" panose="020B0604020202020204" pitchFamily="34" charset="0"/>
                        </a:rPr>
                        <a:t>Quarter 4 Targets </a:t>
                      </a:r>
                    </a:p>
                  </a:txBody>
                  <a:tcPr>
                    <a:solidFill>
                      <a:srgbClr val="0070C0"/>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Achievement</a:t>
                      </a:r>
                    </a:p>
                  </a:txBody>
                  <a:tcPr>
                    <a:solidFill>
                      <a:srgbClr val="0070C0"/>
                    </a:solidFill>
                  </a:tcPr>
                </a:tc>
                <a:extLst>
                  <a:ext uri="{0D108BD9-81ED-4DB2-BD59-A6C34878D82A}">
                    <a16:rowId xmlns:a16="http://schemas.microsoft.com/office/drawing/2014/main" xmlns="" val="10000"/>
                  </a:ext>
                </a:extLst>
              </a:tr>
              <a:tr h="1116221">
                <a:tc>
                  <a:txBody>
                    <a:bodyPr/>
                    <a:lstStyle/>
                    <a:p>
                      <a:pPr marL="228600" indent="-228600">
                        <a:buFont typeface="+mj-lt"/>
                        <a:buAutoNum type="arabicPeriod" startAt="6"/>
                      </a:pPr>
                      <a:r>
                        <a:rPr lang="en-US" sz="1600" dirty="0">
                          <a:latin typeface="Arial" panose="020B0604020202020204" pitchFamily="34" charset="0"/>
                          <a:cs typeface="Arial" panose="020B0604020202020204" pitchFamily="34" charset="0"/>
                        </a:rPr>
                        <a:t>Instrument to monitor the implementation of TVET college council code of conduct approved by the Director-General by 31 March 2023 </a:t>
                      </a:r>
                    </a:p>
                  </a:txBody>
                  <a:tcPr/>
                </a:tc>
                <a:tc>
                  <a:txBody>
                    <a:bodyPr/>
                    <a:lstStyle/>
                    <a:p>
                      <a:r>
                        <a:rPr lang="en-US" sz="1600" dirty="0">
                          <a:latin typeface="Arial" panose="020B0604020202020204" pitchFamily="34" charset="0"/>
                          <a:cs typeface="Arial" panose="020B0604020202020204" pitchFamily="34" charset="0"/>
                        </a:rPr>
                        <a:t>Instrument to monitor the implementation of TVET college council code of conduct was approved by the Director-General on 20 March 2023</a:t>
                      </a:r>
                    </a:p>
                  </a:txBody>
                  <a:tcPr/>
                </a:tc>
                <a:extLst>
                  <a:ext uri="{0D108BD9-81ED-4DB2-BD59-A6C34878D82A}">
                    <a16:rowId xmlns:a16="http://schemas.microsoft.com/office/drawing/2014/main" xmlns="" val="3090163422"/>
                  </a:ext>
                </a:extLst>
              </a:tr>
              <a:tr h="861085">
                <a:tc>
                  <a:txBody>
                    <a:bodyPr/>
                    <a:lstStyle/>
                    <a:p>
                      <a:pPr marL="228600" indent="-228600">
                        <a:buFont typeface="+mj-lt"/>
                        <a:buAutoNum type="arabicPeriod" startAt="7"/>
                      </a:pPr>
                      <a:r>
                        <a:rPr lang="en-US" sz="1600" dirty="0">
                          <a:latin typeface="Arial" panose="020B0604020202020204" pitchFamily="34" charset="0"/>
                          <a:cs typeface="Arial" panose="020B0604020202020204" pitchFamily="34" charset="0"/>
                        </a:rPr>
                        <a:t>8% increase in student placement in the workplace for experiential learning per annum</a:t>
                      </a:r>
                    </a:p>
                  </a:txBody>
                  <a:tcPr/>
                </a:tc>
                <a:tc>
                  <a:txBody>
                    <a:bodyPr/>
                    <a:lstStyle/>
                    <a:p>
                      <a:pPr algn="ctr"/>
                      <a:r>
                        <a:rPr lang="en-US" sz="1600" dirty="0">
                          <a:latin typeface="Arial" panose="020B0604020202020204" pitchFamily="34" charset="0"/>
                          <a:cs typeface="Arial" panose="020B0604020202020204" pitchFamily="34" charset="0"/>
                        </a:rPr>
                        <a:t>282%</a:t>
                      </a:r>
                    </a:p>
                  </a:txBody>
                  <a:tcPr/>
                </a:tc>
                <a:extLst>
                  <a:ext uri="{0D108BD9-81ED-4DB2-BD59-A6C34878D82A}">
                    <a16:rowId xmlns:a16="http://schemas.microsoft.com/office/drawing/2014/main" xmlns="" val="1156870729"/>
                  </a:ext>
                </a:extLst>
              </a:tr>
              <a:tr h="1116221">
                <a:tc>
                  <a:txBody>
                    <a:bodyPr/>
                    <a:lstStyle/>
                    <a:p>
                      <a:pPr marL="228600" indent="-228600">
                        <a:buFont typeface="+mj-lt"/>
                        <a:buAutoNum type="arabicPeriod" startAt="8"/>
                      </a:pPr>
                      <a:r>
                        <a:rPr lang="en-US" sz="1600" dirty="0">
                          <a:latin typeface="Arial" panose="020B0604020202020204" pitchFamily="34" charset="0"/>
                          <a:cs typeface="Arial" panose="020B0604020202020204" pitchFamily="34" charset="0"/>
                        </a:rPr>
                        <a:t>10 new or revised subject curricula for TVET colleges approved by the Director-General for implementation by 31 March 2023</a:t>
                      </a:r>
                    </a:p>
                  </a:txBody>
                  <a:tcPr/>
                </a:tc>
                <a:tc>
                  <a:txBody>
                    <a:bodyPr/>
                    <a:lstStyle/>
                    <a:p>
                      <a:pPr algn="l"/>
                      <a:r>
                        <a:rPr lang="en-US" sz="1600" dirty="0">
                          <a:latin typeface="Arial" panose="020B0604020202020204" pitchFamily="34" charset="0"/>
                          <a:cs typeface="Arial" panose="020B0604020202020204" pitchFamily="34" charset="0"/>
                        </a:rPr>
                        <a:t>11 new or revised subject curricula for TVET colleges approved by the Director-General for implementation by 31 March 2023</a:t>
                      </a:r>
                    </a:p>
                  </a:txBody>
                  <a:tcPr/>
                </a:tc>
                <a:extLst>
                  <a:ext uri="{0D108BD9-81ED-4DB2-BD59-A6C34878D82A}">
                    <a16:rowId xmlns:a16="http://schemas.microsoft.com/office/drawing/2014/main" xmlns="" val="10001"/>
                  </a:ext>
                </a:extLst>
              </a:tr>
              <a:tr h="1116221">
                <a:tc>
                  <a:txBody>
                    <a:bodyPr/>
                    <a:lstStyle/>
                    <a:p>
                      <a:pPr marL="228600" indent="-228600">
                        <a:buFont typeface="+mj-lt"/>
                        <a:buAutoNum type="arabicPeriod" startAt="9"/>
                      </a:pPr>
                      <a:r>
                        <a:rPr lang="en-US" sz="1600" dirty="0">
                          <a:latin typeface="Arial" panose="020B0604020202020204" pitchFamily="34" charset="0"/>
                          <a:cs typeface="Arial" panose="020B0604020202020204" pitchFamily="34" charset="0"/>
                        </a:rPr>
                        <a:t>3 additional new/reviewed TVET programmes with integrated digital skills training approved by the Director-General for implementation by 31 March 2023</a:t>
                      </a:r>
                    </a:p>
                  </a:txBody>
                  <a:tcPr/>
                </a:tc>
                <a:tc>
                  <a:txBody>
                    <a:bodyPr/>
                    <a:lstStyle/>
                    <a:p>
                      <a:pPr algn="l"/>
                      <a:r>
                        <a:rPr lang="en-US" sz="1600" dirty="0">
                          <a:latin typeface="Arial" panose="020B0604020202020204" pitchFamily="34" charset="0"/>
                          <a:cs typeface="Arial" panose="020B0604020202020204" pitchFamily="34" charset="0"/>
                        </a:rPr>
                        <a:t>3 additional new/reviewed TVET programmes with integrated digital skills training approved by the Director-General for implementation on 16 February 2023</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2385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OUTLINE OF THE PRESENTATION</a:t>
            </a:r>
            <a:endParaRPr lang="en-ZA" sz="44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533400" y="1303962"/>
            <a:ext cx="9907772" cy="45117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defRPr/>
            </a:pPr>
            <a:r>
              <a:rPr lang="en-US" altLang="en-US" dirty="0">
                <a:latin typeface="+mn-lt"/>
                <a:cs typeface="Arial" panose="020B0604020202020204" pitchFamily="34" charset="0"/>
              </a:rPr>
              <a:t>Vision and Mission</a:t>
            </a:r>
          </a:p>
          <a:p>
            <a:pPr marL="571500" indent="-571500" algn="l">
              <a:lnSpc>
                <a:spcPct val="100000"/>
              </a:lnSpc>
              <a:spcBef>
                <a:spcPts val="0"/>
              </a:spcBef>
              <a:buFont typeface="Arial" panose="020B0604020202020204" pitchFamily="34" charset="0"/>
              <a:buChar char="•"/>
              <a:defRPr/>
            </a:pPr>
            <a:endParaRPr lang="en-ZA" sz="800"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r>
              <a:rPr lang="en-ZA" dirty="0">
                <a:latin typeface="+mn-lt"/>
                <a:cs typeface="Arial" panose="020B0604020202020204" pitchFamily="34" charset="0"/>
              </a:rPr>
              <a:t>Five-year Strategic Plan Outcomes</a:t>
            </a:r>
          </a:p>
          <a:p>
            <a:pPr marL="571500" indent="-571500" algn="l">
              <a:lnSpc>
                <a:spcPct val="100000"/>
              </a:lnSpc>
              <a:spcBef>
                <a:spcPts val="0"/>
              </a:spcBef>
              <a:buFont typeface="Arial" panose="020B0604020202020204" pitchFamily="34" charset="0"/>
              <a:buChar char="•"/>
              <a:defRPr/>
            </a:pPr>
            <a:endParaRPr lang="en-US" altLang="en-US" sz="800"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r>
              <a:rPr lang="en-US" altLang="en-US" dirty="0">
                <a:latin typeface="+mn-lt"/>
                <a:cs typeface="Arial" panose="020B0604020202020204" pitchFamily="34" charset="0"/>
              </a:rPr>
              <a:t>Performance Trends (Q1-Q4)</a:t>
            </a:r>
          </a:p>
          <a:p>
            <a:pPr marL="571500" indent="-571500" algn="l">
              <a:lnSpc>
                <a:spcPct val="100000"/>
              </a:lnSpc>
              <a:spcBef>
                <a:spcPts val="0"/>
              </a:spcBef>
              <a:buFont typeface="Arial" panose="020B0604020202020204" pitchFamily="34" charset="0"/>
              <a:buChar char="•"/>
              <a:defRPr/>
            </a:pPr>
            <a:endParaRPr lang="en-US" altLang="en-US" sz="800"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r>
              <a:rPr lang="en-US" altLang="en-US" dirty="0">
                <a:latin typeface="+mn-lt"/>
                <a:cs typeface="Arial" panose="020B0604020202020204" pitchFamily="34" charset="0"/>
              </a:rPr>
              <a:t>Performance against 4</a:t>
            </a:r>
            <a:r>
              <a:rPr lang="en-US" altLang="en-US" baseline="30000" dirty="0">
                <a:latin typeface="+mn-lt"/>
                <a:cs typeface="Arial" panose="020B0604020202020204" pitchFamily="34" charset="0"/>
              </a:rPr>
              <a:t>th</a:t>
            </a:r>
            <a:r>
              <a:rPr lang="en-US" altLang="en-US" dirty="0">
                <a:latin typeface="+mn-lt"/>
                <a:cs typeface="Arial" panose="020B0604020202020204" pitchFamily="34" charset="0"/>
              </a:rPr>
              <a:t> Quarter Targets</a:t>
            </a:r>
          </a:p>
          <a:p>
            <a:pPr marL="893763" lvl="1" indent="-436563">
              <a:lnSpc>
                <a:spcPct val="100000"/>
              </a:lnSpc>
              <a:spcBef>
                <a:spcPts val="0"/>
              </a:spcBef>
              <a:buFont typeface="Courier New" panose="02070309020205020404" pitchFamily="49" charset="0"/>
              <a:buChar char="o"/>
              <a:defRPr/>
            </a:pPr>
            <a:r>
              <a:rPr lang="en-US" altLang="en-US" sz="2800" dirty="0">
                <a:latin typeface="+mn-lt"/>
                <a:cs typeface="Arial" panose="020B0604020202020204" pitchFamily="34" charset="0"/>
              </a:rPr>
              <a:t>Overview of Targets Achieved </a:t>
            </a:r>
          </a:p>
          <a:p>
            <a:pPr marL="893763" lvl="1" indent="-436563">
              <a:lnSpc>
                <a:spcPct val="100000"/>
              </a:lnSpc>
              <a:spcBef>
                <a:spcPts val="0"/>
              </a:spcBef>
              <a:buFont typeface="Courier New" panose="02070309020205020404" pitchFamily="49" charset="0"/>
              <a:buChar char="o"/>
              <a:defRPr/>
            </a:pPr>
            <a:endParaRPr lang="en-US" altLang="en-US" sz="800" dirty="0">
              <a:latin typeface="+mn-lt"/>
              <a:cs typeface="Arial" panose="020B0604020202020204" pitchFamily="34" charset="0"/>
            </a:endParaRPr>
          </a:p>
          <a:p>
            <a:pPr marL="893763" lvl="1" indent="-436563">
              <a:lnSpc>
                <a:spcPct val="100000"/>
              </a:lnSpc>
              <a:spcBef>
                <a:spcPts val="0"/>
              </a:spcBef>
              <a:buFont typeface="Courier New" panose="02070309020205020404" pitchFamily="49" charset="0"/>
              <a:buChar char="o"/>
              <a:defRPr/>
            </a:pPr>
            <a:r>
              <a:rPr lang="en-US" altLang="en-US" sz="2800" dirty="0">
                <a:latin typeface="+mn-lt"/>
                <a:cs typeface="Arial" panose="020B0604020202020204" pitchFamily="34" charset="0"/>
              </a:rPr>
              <a:t>Targets Not Achieved </a:t>
            </a:r>
          </a:p>
          <a:p>
            <a:pPr marL="571500" indent="-571500" algn="l">
              <a:lnSpc>
                <a:spcPct val="100000"/>
              </a:lnSpc>
              <a:spcBef>
                <a:spcPts val="0"/>
              </a:spcBef>
              <a:buFont typeface="Arial" panose="020B0604020202020204" pitchFamily="34" charset="0"/>
              <a:buChar char="•"/>
              <a:defRPr/>
            </a:pPr>
            <a:endParaRPr lang="en-US" altLang="en-US" sz="800"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r>
              <a:rPr lang="en-US" altLang="en-US" dirty="0">
                <a:latin typeface="+mn-lt"/>
                <a:cs typeface="Arial" panose="020B0604020202020204" pitchFamily="34" charset="0"/>
              </a:rPr>
              <a:t>Financial Performance </a:t>
            </a:r>
          </a:p>
          <a:p>
            <a:pPr marL="571500" indent="-571500" algn="l">
              <a:lnSpc>
                <a:spcPct val="100000"/>
              </a:lnSpc>
              <a:spcBef>
                <a:spcPts val="0"/>
              </a:spcBef>
              <a:buFont typeface="Arial" panose="020B0604020202020204" pitchFamily="34" charset="0"/>
              <a:buChar char="•"/>
              <a:defRPr/>
            </a:pPr>
            <a:endParaRPr lang="en-ZA" sz="2800" b="0" dirty="0">
              <a:solidFill>
                <a:schemeClr val="tx1"/>
              </a:solidFill>
              <a:latin typeface="+mn-lt"/>
            </a:endParaRP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3C89650-8E96-0251-6EE4-EF8F6E0E637C}"/>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2</a:t>
            </a:fld>
            <a:endParaRPr lang="en-US" sz="2000" b="1" dirty="0"/>
          </a:p>
        </p:txBody>
      </p:sp>
    </p:spTree>
    <p:extLst>
      <p:ext uri="{BB962C8B-B14F-4D97-AF65-F5344CB8AC3E}">
        <p14:creationId xmlns:p14="http://schemas.microsoft.com/office/powerpoint/2010/main" xmlns="" val="2913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dirty="0">
                <a:solidFill>
                  <a:schemeClr val="bg1"/>
                </a:solidFill>
              </a:rPr>
              <a:t>PROGRAMME 4: TVET (Non-achievements)</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899635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tabLst>
                <a:tab pos="808038" algn="l"/>
              </a:tabLst>
              <a:defRPr/>
            </a:pPr>
            <a:endParaRPr lang="en-GB" sz="2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452344" y="1071690"/>
            <a:ext cx="2831218" cy="5329110"/>
          </a:xfrm>
          <a:prstGeom prst="rect">
            <a:avLst/>
          </a:prstGeom>
        </p:spPr>
      </p:pic>
      <p:sp>
        <p:nvSpPr>
          <p:cNvPr id="8" name="Slide Number Placeholder 7">
            <a:extLst>
              <a:ext uri="{FF2B5EF4-FFF2-40B4-BE49-F238E27FC236}">
                <a16:creationId xmlns:a16="http://schemas.microsoft.com/office/drawing/2014/main" xmlns="" id="{4468B8A0-38B9-5144-2A0F-FC316A8706BC}"/>
              </a:ext>
            </a:extLst>
          </p:cNvPr>
          <p:cNvSpPr>
            <a:spLocks noGrp="1"/>
          </p:cNvSpPr>
          <p:nvPr>
            <p:ph type="sldNum" sz="quarter" idx="12"/>
          </p:nvPr>
        </p:nvSpPr>
        <p:spPr>
          <a:xfrm>
            <a:off x="9954750" y="6485749"/>
            <a:ext cx="2133600" cy="365125"/>
          </a:xfrm>
          <a:noFill/>
        </p:spPr>
        <p:txBody>
          <a:bodyPr/>
          <a:lstStyle/>
          <a:p>
            <a:fld id="{C647411B-AB77-409F-B9F6-2D0EDA52287E}" type="slidenum">
              <a:rPr lang="en-US" sz="2000" b="1" smtClean="0"/>
              <a:pPr/>
              <a:t>20</a:t>
            </a:fld>
            <a:endParaRPr lang="en-US" sz="2000" b="1" dirty="0"/>
          </a:p>
        </p:txBody>
      </p:sp>
      <p:graphicFrame>
        <p:nvGraphicFramePr>
          <p:cNvPr id="4" name="Table 3">
            <a:extLst>
              <a:ext uri="{FF2B5EF4-FFF2-40B4-BE49-F238E27FC236}">
                <a16:creationId xmlns:a16="http://schemas.microsoft.com/office/drawing/2014/main" xmlns="" id="{B6A4A31F-4832-2C0C-277D-3C0C79BEDC09}"/>
              </a:ext>
            </a:extLst>
          </p:cNvPr>
          <p:cNvGraphicFramePr>
            <a:graphicFrameLocks noGrp="1"/>
          </p:cNvGraphicFramePr>
          <p:nvPr>
            <p:extLst>
              <p:ext uri="{D42A27DB-BD31-4B8C-83A1-F6EECF244321}">
                <p14:modId xmlns:p14="http://schemas.microsoft.com/office/powerpoint/2010/main" xmlns="" val="1804966090"/>
              </p:ext>
            </p:extLst>
          </p:nvPr>
        </p:nvGraphicFramePr>
        <p:xfrm>
          <a:off x="220873" y="1534295"/>
          <a:ext cx="9134573" cy="4313612"/>
        </p:xfrm>
        <a:graphic>
          <a:graphicData uri="http://schemas.openxmlformats.org/drawingml/2006/table">
            <a:tbl>
              <a:tblPr firstRow="1" firstCol="1" bandRow="1">
                <a:tableStyleId>{5940675A-B579-460E-94D1-54222C63F5DA}</a:tableStyleId>
              </a:tblPr>
              <a:tblGrid>
                <a:gridCol w="4244880">
                  <a:extLst>
                    <a:ext uri="{9D8B030D-6E8A-4147-A177-3AD203B41FA5}">
                      <a16:colId xmlns:a16="http://schemas.microsoft.com/office/drawing/2014/main" xmlns="" val="588801455"/>
                    </a:ext>
                  </a:extLst>
                </a:gridCol>
                <a:gridCol w="1816891">
                  <a:extLst>
                    <a:ext uri="{9D8B030D-6E8A-4147-A177-3AD203B41FA5}">
                      <a16:colId xmlns:a16="http://schemas.microsoft.com/office/drawing/2014/main" xmlns="" val="20002"/>
                    </a:ext>
                  </a:extLst>
                </a:gridCol>
                <a:gridCol w="3072802">
                  <a:extLst>
                    <a:ext uri="{9D8B030D-6E8A-4147-A177-3AD203B41FA5}">
                      <a16:colId xmlns:a16="http://schemas.microsoft.com/office/drawing/2014/main" xmlns="" val="20003"/>
                    </a:ext>
                  </a:extLst>
                </a:gridCol>
              </a:tblGrid>
              <a:tr h="209496">
                <a:tc>
                  <a:txBody>
                    <a:bodyPr/>
                    <a:lstStyle/>
                    <a:p>
                      <a:pPr algn="ctr">
                        <a:lnSpc>
                          <a:spcPct val="107000"/>
                        </a:lnSpc>
                        <a:spcAft>
                          <a:spcPts val="0"/>
                        </a:spcAft>
                      </a:pPr>
                      <a:r>
                        <a:rPr lang="en-ZA" sz="1400" b="1" dirty="0">
                          <a:solidFill>
                            <a:schemeClr val="bg1"/>
                          </a:solidFill>
                          <a:effectLst/>
                          <a:latin typeface="Arial" panose="020B0604020202020204" pitchFamily="34" charset="0"/>
                          <a:cs typeface="Arial" panose="020B0604020202020204" pitchFamily="34" charset="0"/>
                        </a:rPr>
                        <a:t>Quarter</a:t>
                      </a:r>
                      <a:r>
                        <a:rPr lang="en-ZA" sz="1400" b="1" baseline="0" dirty="0">
                          <a:solidFill>
                            <a:schemeClr val="bg1"/>
                          </a:solidFill>
                          <a:effectLst/>
                          <a:latin typeface="Arial" panose="020B0604020202020204" pitchFamily="34" charset="0"/>
                          <a:cs typeface="Arial" panose="020B0604020202020204" pitchFamily="34" charset="0"/>
                        </a:rPr>
                        <a:t> </a:t>
                      </a:r>
                      <a:r>
                        <a:rPr lang="en-ZA" sz="1400" b="1" dirty="0">
                          <a:solidFill>
                            <a:schemeClr val="bg1"/>
                          </a:solidFill>
                          <a:effectLst/>
                          <a:latin typeface="Arial" panose="020B0604020202020204" pitchFamily="34" charset="0"/>
                          <a:cs typeface="Arial" panose="020B0604020202020204" pitchFamily="34" charset="0"/>
                        </a:rPr>
                        <a:t>4 Targets</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cs typeface="Arial" panose="020B0604020202020204" pitchFamily="34" charset="0"/>
                        </a:rPr>
                        <a:t>Achievement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cs typeface="Arial" panose="020B0604020202020204" pitchFamily="34" charset="0"/>
                        </a:rPr>
                        <a:t>Reason for Deviation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674289">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tab pos="0" algn="l"/>
                        </a:tabLst>
                        <a:defRPr/>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Period it takes to issue certificates to qualifying candidates following publication of results (months) 	</a:t>
                      </a: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0</a:t>
                      </a: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No certificates were released during the quarter under review </a:t>
                      </a:r>
                    </a:p>
                  </a:txBody>
                  <a:tcPr marL="49776" marR="49776" marT="0" marB="0">
                    <a:solidFill>
                      <a:schemeClr val="bg1"/>
                    </a:solidFill>
                  </a:tcPr>
                </a:tc>
                <a:extLst>
                  <a:ext uri="{0D108BD9-81ED-4DB2-BD59-A6C34878D82A}">
                    <a16:rowId xmlns:a16="http://schemas.microsoft.com/office/drawing/2014/main" xmlns="" val="10001"/>
                  </a:ext>
                </a:extLst>
              </a:tr>
              <a:tr h="1025290">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tab pos="0" algn="l"/>
                        </a:tabLst>
                        <a:defRPr/>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Throughput rate of TVET (NC(V)) 	</a:t>
                      </a:r>
                    </a:p>
                    <a:p>
                      <a:pPr marL="0" indent="0" algn="l" defTabSz="914400" rtl="0" eaLnBrk="1" latinLnBrk="0" hangingPunct="1">
                        <a:buFont typeface="+mj-lt"/>
                        <a:buNone/>
                        <a:tabLst>
                          <a:tab pos="0" algn="l"/>
                        </a:tabLst>
                      </a:pP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24.3%</a:t>
                      </a:r>
                    </a:p>
                  </a:txBody>
                  <a:tcPr marL="49776" marR="49776" marT="0" marB="0"/>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2 years impact of Covid-19. </a:t>
                      </a:r>
                    </a:p>
                    <a:p>
                      <a:r>
                        <a:rPr lang="en-US" sz="1400" kern="1200" dirty="0">
                          <a:solidFill>
                            <a:schemeClr val="tx1"/>
                          </a:solidFill>
                          <a:effectLst/>
                          <a:latin typeface="Arial" panose="020B0604020202020204" pitchFamily="34" charset="0"/>
                          <a:ea typeface="+mn-ea"/>
                          <a:cs typeface="Arial" panose="020B0604020202020204" pitchFamily="34" charset="0"/>
                        </a:rPr>
                        <a:t>Long stays away from teaching and learning, and </a:t>
                      </a:r>
                    </a:p>
                    <a:p>
                      <a:r>
                        <a:rPr lang="en-US" sz="1400" kern="1200" dirty="0">
                          <a:solidFill>
                            <a:schemeClr val="tx1"/>
                          </a:solidFill>
                          <a:effectLst/>
                          <a:latin typeface="Arial" panose="020B0604020202020204" pitchFamily="34" charset="0"/>
                          <a:ea typeface="+mn-ea"/>
                          <a:cs typeface="Arial" panose="020B0604020202020204" pitchFamily="34" charset="0"/>
                        </a:rPr>
                        <a:t>adaptation to multi-modal learning strategies. </a:t>
                      </a: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0002"/>
                  </a:ext>
                </a:extLst>
              </a:tr>
              <a:tr h="1435407">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tab pos="0" algn="l"/>
                        </a:tabLst>
                        <a:defRPr/>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All 50 public TVET colleges implementing student-focused entrepreneurship development programmes 	</a:t>
                      </a:r>
                    </a:p>
                    <a:p>
                      <a:pPr marL="0" indent="0" algn="l" defTabSz="914400" rtl="0" eaLnBrk="1" latinLnBrk="0" hangingPunct="1">
                        <a:buFont typeface="+mj-lt"/>
                        <a:buNone/>
                        <a:tabLst>
                          <a:tab pos="0" algn="l"/>
                        </a:tabLst>
                      </a:pP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48</a:t>
                      </a: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8 TVET Colleges, namely: Flavius </a:t>
                      </a:r>
                      <a:r>
                        <a:rPr lang="en-ZA" sz="1400" b="0" i="0" u="none" strike="noStrike" kern="1200" baseline="0" dirty="0" err="1">
                          <a:solidFill>
                            <a:schemeClr val="tx1"/>
                          </a:solidFill>
                          <a:latin typeface="Arial" panose="020B0604020202020204" pitchFamily="34" charset="0"/>
                          <a:ea typeface="+mn-ea"/>
                          <a:cs typeface="Arial" panose="020B0604020202020204" pitchFamily="34" charset="0"/>
                        </a:rPr>
                        <a:t>Mareka</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 Sedibeng, Tshwane South, Western, </a:t>
                      </a:r>
                      <a:r>
                        <a:rPr lang="en-ZA" sz="1400" b="0" i="0" u="none" strike="noStrike" kern="1200" baseline="0" dirty="0" err="1">
                          <a:solidFill>
                            <a:schemeClr val="tx1"/>
                          </a:solidFill>
                          <a:latin typeface="Arial" panose="020B0604020202020204" pitchFamily="34" charset="0"/>
                          <a:ea typeface="+mn-ea"/>
                          <a:cs typeface="Arial" panose="020B0604020202020204" pitchFamily="34" charset="0"/>
                        </a:rPr>
                        <a:t>Nthashana</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ZA" sz="1400" b="0" i="0" u="none" strike="noStrike" kern="1200" baseline="0" dirty="0" err="1">
                          <a:solidFill>
                            <a:schemeClr val="tx1"/>
                          </a:solidFill>
                          <a:latin typeface="Arial" panose="020B0604020202020204" pitchFamily="34" charset="0"/>
                          <a:ea typeface="+mn-ea"/>
                          <a:cs typeface="Arial" panose="020B0604020202020204" pitchFamily="34" charset="0"/>
                        </a:rPr>
                        <a:t>Thekwini</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ZA" sz="1400" b="0" i="0" u="none" strike="noStrike" kern="1200" baseline="0" dirty="0" err="1">
                          <a:solidFill>
                            <a:schemeClr val="tx1"/>
                          </a:solidFill>
                          <a:latin typeface="Arial" panose="020B0604020202020204" pitchFamily="34" charset="0"/>
                          <a:ea typeface="+mn-ea"/>
                          <a:cs typeface="Arial" panose="020B0604020202020204" pitchFamily="34" charset="0"/>
                        </a:rPr>
                        <a:t>Letaba</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 and South Cape TVET colleges, did not implement student-focused entrepreneurship development programmes.  </a:t>
                      </a: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0003"/>
                  </a:ext>
                </a:extLst>
              </a:tr>
              <a:tr h="867294">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Number of protocols signed with industry to place TVET college students and lecturers for workplace experience annually 	</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0" indent="0" algn="l" defTabSz="914400" rtl="0" eaLnBrk="1" latinLnBrk="0" hangingPunct="1">
                        <a:buFont typeface="+mj-lt"/>
                        <a:buNone/>
                        <a:tabLst>
                          <a:tab pos="0" algn="l"/>
                        </a:tabLst>
                      </a:pP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22</a:t>
                      </a: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tx1"/>
                          </a:solidFill>
                          <a:effectLst/>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28 public TVET colleges did not submit reports. </a:t>
                      </a: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72358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5: SKILLS DEVELOPMENT</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938975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pPr>
            <a:r>
              <a:rPr lang="en-US" sz="1800" dirty="0">
                <a:latin typeface="Arial" panose="020B0604020202020204" pitchFamily="34" charset="0"/>
                <a:cs typeface="Arial" panose="020B0604020202020204" pitchFamily="34" charset="0"/>
              </a:rPr>
              <a:t>The Programme had 11 targets planned for the quarter under review.</a:t>
            </a:r>
          </a:p>
          <a:p>
            <a:pPr marL="0" indent="0" algn="just">
              <a:spcBef>
                <a:spcPts val="0"/>
              </a:spcBef>
              <a:spcAft>
                <a:spcPts val="600"/>
              </a:spcAft>
              <a:buNone/>
            </a:pPr>
            <a:r>
              <a:rPr lang="en-US" sz="1800" dirty="0">
                <a:latin typeface="Arial" panose="020B0604020202020204" pitchFamily="34" charset="0"/>
                <a:cs typeface="Arial" panose="020B0604020202020204" pitchFamily="34" charset="0"/>
              </a:rPr>
              <a:t>Only 3 (27%) of targets were achieved as planned. </a:t>
            </a:r>
          </a:p>
          <a:p>
            <a:pPr>
              <a:lnSpc>
                <a:spcPct val="100000"/>
              </a:lnSpc>
              <a:spcBef>
                <a:spcPts val="0"/>
              </a:spcBef>
              <a:defRPr/>
            </a:pPr>
            <a:endParaRPr lang="en-GB" sz="2400" b="0" dirty="0"/>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654362" y="1071690"/>
            <a:ext cx="2629199" cy="5286580"/>
          </a:xfrm>
          <a:prstGeom prst="rect">
            <a:avLst/>
          </a:prstGeom>
        </p:spPr>
      </p:pic>
      <p:sp>
        <p:nvSpPr>
          <p:cNvPr id="4" name="Slide Number Placeholder 7">
            <a:extLst>
              <a:ext uri="{FF2B5EF4-FFF2-40B4-BE49-F238E27FC236}">
                <a16:creationId xmlns:a16="http://schemas.microsoft.com/office/drawing/2014/main" xmlns="" id="{55437FE4-9927-7FA3-ABCF-A5D65E280E3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21</a:t>
            </a:fld>
            <a:endParaRPr lang="en-US" sz="2000" b="1" dirty="0"/>
          </a:p>
        </p:txBody>
      </p:sp>
      <p:graphicFrame>
        <p:nvGraphicFramePr>
          <p:cNvPr id="6" name="Table 5">
            <a:extLst>
              <a:ext uri="{FF2B5EF4-FFF2-40B4-BE49-F238E27FC236}">
                <a16:creationId xmlns:a16="http://schemas.microsoft.com/office/drawing/2014/main" xmlns="" id="{B63244AA-9F66-F213-2636-16551E6885B7}"/>
              </a:ext>
            </a:extLst>
          </p:cNvPr>
          <p:cNvGraphicFramePr>
            <a:graphicFrameLocks noGrp="1"/>
          </p:cNvGraphicFramePr>
          <p:nvPr>
            <p:extLst>
              <p:ext uri="{D42A27DB-BD31-4B8C-83A1-F6EECF244321}">
                <p14:modId xmlns:p14="http://schemas.microsoft.com/office/powerpoint/2010/main" xmlns="" val="4286510901"/>
              </p:ext>
            </p:extLst>
          </p:nvPr>
        </p:nvGraphicFramePr>
        <p:xfrm>
          <a:off x="334253" y="1894333"/>
          <a:ext cx="9156588" cy="3956045"/>
        </p:xfrm>
        <a:graphic>
          <a:graphicData uri="http://schemas.openxmlformats.org/drawingml/2006/table">
            <a:tbl>
              <a:tblPr firstRow="1" bandRow="1">
                <a:tableStyleId>{5940675A-B579-460E-94D1-54222C63F5DA}</a:tableStyleId>
              </a:tblPr>
              <a:tblGrid>
                <a:gridCol w="4578294">
                  <a:extLst>
                    <a:ext uri="{9D8B030D-6E8A-4147-A177-3AD203B41FA5}">
                      <a16:colId xmlns:a16="http://schemas.microsoft.com/office/drawing/2014/main" xmlns="" val="20000"/>
                    </a:ext>
                  </a:extLst>
                </a:gridCol>
                <a:gridCol w="4578294">
                  <a:extLst>
                    <a:ext uri="{9D8B030D-6E8A-4147-A177-3AD203B41FA5}">
                      <a16:colId xmlns:a16="http://schemas.microsoft.com/office/drawing/2014/main" xmlns="" val="20001"/>
                    </a:ext>
                  </a:extLst>
                </a:gridCol>
              </a:tblGrid>
              <a:tr h="516621">
                <a:tc>
                  <a:txBody>
                    <a:bodyPr/>
                    <a:lstStyle/>
                    <a:p>
                      <a:pPr algn="ctr"/>
                      <a:r>
                        <a:rPr lang="en-US" sz="1600" b="1" dirty="0">
                          <a:solidFill>
                            <a:schemeClr val="bg1"/>
                          </a:solidFill>
                          <a:latin typeface="Arial" panose="020B0604020202020204" pitchFamily="34" charset="0"/>
                          <a:cs typeface="Arial" panose="020B0604020202020204" pitchFamily="34" charset="0"/>
                        </a:rPr>
                        <a:t>Quarter 4 Targets</a:t>
                      </a:r>
                      <a:r>
                        <a:rPr lang="en-US" sz="1600" b="1" baseline="0"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Achievement </a:t>
                      </a:r>
                    </a:p>
                  </a:txBody>
                  <a:tcPr>
                    <a:solidFill>
                      <a:srgbClr val="0070C0"/>
                    </a:solidFill>
                  </a:tcPr>
                </a:tc>
                <a:extLst>
                  <a:ext uri="{0D108BD9-81ED-4DB2-BD59-A6C34878D82A}">
                    <a16:rowId xmlns:a16="http://schemas.microsoft.com/office/drawing/2014/main" xmlns="" val="10000"/>
                  </a:ext>
                </a:extLst>
              </a:tr>
              <a:tr h="806779">
                <a:tc>
                  <a:txBody>
                    <a:bodyPr/>
                    <a:lstStyle/>
                    <a:p>
                      <a:pPr marL="228600" indent="-228600">
                        <a:buFont typeface="+mj-lt"/>
                        <a:buAutoNum type="arabicPeriod"/>
                      </a:pPr>
                      <a:r>
                        <a:rPr lang="en-US" sz="1600" dirty="0">
                          <a:latin typeface="Arial" panose="020B0604020202020204" pitchFamily="34" charset="0"/>
                          <a:cs typeface="Arial" panose="020B0604020202020204" pitchFamily="34" charset="0"/>
                        </a:rPr>
                        <a:t>31</a:t>
                      </a:r>
                      <a:r>
                        <a:rPr lang="en-US" sz="1600" baseline="0" dirty="0">
                          <a:latin typeface="Arial" panose="020B0604020202020204" pitchFamily="34" charset="0"/>
                          <a:cs typeface="Arial" panose="020B0604020202020204" pitchFamily="34" charset="0"/>
                        </a:rPr>
                        <a:t>  3 00 L</a:t>
                      </a:r>
                      <a:r>
                        <a:rPr lang="en-US" sz="1600" dirty="0">
                          <a:latin typeface="Arial" panose="020B0604020202020204" pitchFamily="34" charset="0"/>
                          <a:cs typeface="Arial" panose="020B0604020202020204" pitchFamily="34" charset="0"/>
                        </a:rPr>
                        <a:t>earners who completed learnerships annually</a:t>
                      </a:r>
                    </a:p>
                  </a:txBody>
                  <a:tcPr/>
                </a:tc>
                <a:tc>
                  <a:txBody>
                    <a:bodyPr/>
                    <a:lstStyle/>
                    <a:p>
                      <a:pPr algn="ctr"/>
                      <a:r>
                        <a:rPr lang="en-US" sz="1600" dirty="0">
                          <a:latin typeface="Arial" panose="020B0604020202020204" pitchFamily="34" charset="0"/>
                          <a:cs typeface="Arial" panose="020B0604020202020204" pitchFamily="34" charset="0"/>
                        </a:rPr>
                        <a:t>41 161 </a:t>
                      </a:r>
                    </a:p>
                  </a:txBody>
                  <a:tcPr/>
                </a:tc>
                <a:extLst>
                  <a:ext uri="{0D108BD9-81ED-4DB2-BD59-A6C34878D82A}">
                    <a16:rowId xmlns:a16="http://schemas.microsoft.com/office/drawing/2014/main" xmlns="" val="10001"/>
                  </a:ext>
                </a:extLst>
              </a:tr>
              <a:tr h="1146475">
                <a:tc>
                  <a:txBody>
                    <a:bodyPr/>
                    <a:lstStyle/>
                    <a:p>
                      <a:pPr marL="228600" indent="-228600">
                        <a:buFont typeface="+mj-lt"/>
                        <a:buAutoNum type="arabicPeriod" startAt="2"/>
                      </a:pPr>
                      <a:r>
                        <a:rPr lang="en-US" sz="1600" dirty="0">
                          <a:latin typeface="Arial" panose="020B0604020202020204" pitchFamily="34" charset="0"/>
                          <a:cs typeface="Arial" panose="020B0604020202020204" pitchFamily="34" charset="0"/>
                        </a:rPr>
                        <a:t>40 Days average lead time from qualifying trade test applications received until trade test is conducted</a:t>
                      </a:r>
                    </a:p>
                  </a:txBody>
                  <a:tcPr/>
                </a:tc>
                <a:tc>
                  <a:txBody>
                    <a:bodyPr/>
                    <a:lstStyle/>
                    <a:p>
                      <a:pPr algn="ctr"/>
                      <a:r>
                        <a:rPr lang="en-US" sz="1600" dirty="0">
                          <a:latin typeface="Arial" panose="020B0604020202020204" pitchFamily="34" charset="0"/>
                          <a:cs typeface="Arial" panose="020B0604020202020204" pitchFamily="34" charset="0"/>
                        </a:rPr>
                        <a:t>33 days </a:t>
                      </a:r>
                    </a:p>
                  </a:txBody>
                  <a:tcPr/>
                </a:tc>
                <a:extLst>
                  <a:ext uri="{0D108BD9-81ED-4DB2-BD59-A6C34878D82A}">
                    <a16:rowId xmlns:a16="http://schemas.microsoft.com/office/drawing/2014/main" xmlns="" val="10002"/>
                  </a:ext>
                </a:extLst>
              </a:tr>
              <a:tr h="1486170">
                <a:tc>
                  <a:txBody>
                    <a:bodyPr/>
                    <a:lstStyle/>
                    <a:p>
                      <a:pPr marL="228600" indent="-228600">
                        <a:buFont typeface="+mj-lt"/>
                        <a:buAutoNum type="arabicPeriod" startAt="3"/>
                      </a:pPr>
                      <a:r>
                        <a:rPr lang="en-US" sz="1600" dirty="0">
                          <a:latin typeface="Arial" panose="020B0604020202020204" pitchFamily="34" charset="0"/>
                          <a:cs typeface="Arial" panose="020B0604020202020204" pitchFamily="34" charset="0"/>
                        </a:rPr>
                        <a:t>A monitoring report on the implementation of Skills Strategy approved by the Director-General by 31 March 2023 </a:t>
                      </a:r>
                    </a:p>
                  </a:txBody>
                  <a:tcPr/>
                </a:tc>
                <a:tc>
                  <a:txBody>
                    <a:bodyPr/>
                    <a:lstStyle/>
                    <a:p>
                      <a:r>
                        <a:rPr lang="en-US" sz="1600" dirty="0">
                          <a:latin typeface="Arial" panose="020B0604020202020204" pitchFamily="34" charset="0"/>
                          <a:cs typeface="Arial" panose="020B0604020202020204" pitchFamily="34" charset="0"/>
                        </a:rPr>
                        <a:t>A monitoring report on the implementation of ERRP Skills Strategy was approved by the Director-General on 28 February 2023</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61208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68080"/>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i="1" dirty="0">
                <a:solidFill>
                  <a:schemeClr val="bg1"/>
                </a:solidFill>
                <a:cs typeface="Calibri" panose="020F0502020204030204" pitchFamily="34" charset="0"/>
              </a:rPr>
              <a:t>PROGRAMME 5: SKILLS DEVELOPMENT (Non-achievements)</a:t>
            </a:r>
            <a:endParaRPr lang="en-ZA" sz="3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938975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pPr>
            <a:endParaRPr lang="en-GB" sz="2400" b="0" dirty="0"/>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654362" y="1071690"/>
            <a:ext cx="2629199" cy="5286580"/>
          </a:xfrm>
          <a:prstGeom prst="rect">
            <a:avLst/>
          </a:prstGeom>
        </p:spPr>
      </p:pic>
      <p:sp>
        <p:nvSpPr>
          <p:cNvPr id="4" name="Slide Number Placeholder 7">
            <a:extLst>
              <a:ext uri="{FF2B5EF4-FFF2-40B4-BE49-F238E27FC236}">
                <a16:creationId xmlns:a16="http://schemas.microsoft.com/office/drawing/2014/main" xmlns="" id="{55437FE4-9927-7FA3-ABCF-A5D65E280E3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22</a:t>
            </a:fld>
            <a:endParaRPr lang="en-US" sz="2000" b="1" dirty="0"/>
          </a:p>
        </p:txBody>
      </p:sp>
      <p:graphicFrame>
        <p:nvGraphicFramePr>
          <p:cNvPr id="8" name="Table 7">
            <a:extLst>
              <a:ext uri="{FF2B5EF4-FFF2-40B4-BE49-F238E27FC236}">
                <a16:creationId xmlns:a16="http://schemas.microsoft.com/office/drawing/2014/main" xmlns="" id="{EA91B520-95A5-B26B-CC4C-2C091B8EC670}"/>
              </a:ext>
            </a:extLst>
          </p:cNvPr>
          <p:cNvGraphicFramePr>
            <a:graphicFrameLocks noGrp="1"/>
          </p:cNvGraphicFramePr>
          <p:nvPr>
            <p:extLst>
              <p:ext uri="{D42A27DB-BD31-4B8C-83A1-F6EECF244321}">
                <p14:modId xmlns:p14="http://schemas.microsoft.com/office/powerpoint/2010/main" xmlns="" val="2456400751"/>
              </p:ext>
            </p:extLst>
          </p:nvPr>
        </p:nvGraphicFramePr>
        <p:xfrm>
          <a:off x="222582" y="1250141"/>
          <a:ext cx="9303685" cy="4357720"/>
        </p:xfrm>
        <a:graphic>
          <a:graphicData uri="http://schemas.openxmlformats.org/drawingml/2006/table">
            <a:tbl>
              <a:tblPr firstRow="1" firstCol="1" bandRow="1">
                <a:tableStyleId>{5940675A-B579-460E-94D1-54222C63F5DA}</a:tableStyleId>
              </a:tblPr>
              <a:tblGrid>
                <a:gridCol w="3190145">
                  <a:extLst>
                    <a:ext uri="{9D8B030D-6E8A-4147-A177-3AD203B41FA5}">
                      <a16:colId xmlns:a16="http://schemas.microsoft.com/office/drawing/2014/main" xmlns="" val="631544342"/>
                    </a:ext>
                  </a:extLst>
                </a:gridCol>
                <a:gridCol w="2034209">
                  <a:extLst>
                    <a:ext uri="{9D8B030D-6E8A-4147-A177-3AD203B41FA5}">
                      <a16:colId xmlns:a16="http://schemas.microsoft.com/office/drawing/2014/main" xmlns="" val="20002"/>
                    </a:ext>
                  </a:extLst>
                </a:gridCol>
                <a:gridCol w="1270805">
                  <a:extLst>
                    <a:ext uri="{9D8B030D-6E8A-4147-A177-3AD203B41FA5}">
                      <a16:colId xmlns:a16="http://schemas.microsoft.com/office/drawing/2014/main" xmlns="" val="2198888907"/>
                    </a:ext>
                  </a:extLst>
                </a:gridCol>
                <a:gridCol w="2808526">
                  <a:extLst>
                    <a:ext uri="{9D8B030D-6E8A-4147-A177-3AD203B41FA5}">
                      <a16:colId xmlns:a16="http://schemas.microsoft.com/office/drawing/2014/main" xmlns="" val="20003"/>
                    </a:ext>
                  </a:extLst>
                </a:gridCol>
              </a:tblGrid>
              <a:tr h="700844">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Quarter </a:t>
                      </a:r>
                      <a:r>
                        <a:rPr lang="en-ZA" sz="1600" b="1" baseline="0" dirty="0">
                          <a:solidFill>
                            <a:schemeClr val="bg1"/>
                          </a:solidFill>
                          <a:effectLst/>
                          <a:latin typeface="Arial" panose="020B0604020202020204" pitchFamily="34" charset="0"/>
                          <a:cs typeface="Arial" panose="020B0604020202020204" pitchFamily="34" charset="0"/>
                        </a:rPr>
                        <a:t>4 </a:t>
                      </a:r>
                      <a:r>
                        <a:rPr lang="en-ZA" sz="1600" b="1" dirty="0">
                          <a:solidFill>
                            <a:schemeClr val="bg1"/>
                          </a:solidFill>
                          <a:effectLst/>
                          <a:latin typeface="Arial" panose="020B0604020202020204" pitchFamily="34" charset="0"/>
                          <a:cs typeface="Arial" panose="020B0604020202020204" pitchFamily="34" charset="0"/>
                        </a:rPr>
                        <a:t>Targets</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Target Achievement*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Preliminary for 2022</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Reason for Deviation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693471">
                <a:tc>
                  <a:txBody>
                    <a:bodyPr/>
                    <a:lstStyle/>
                    <a:p>
                      <a:pPr marL="342900" indent="-342900" algn="l">
                        <a:buFont typeface="+mj-lt"/>
                        <a:buAutoNum type="arabicPeriod"/>
                      </a:pPr>
                      <a:r>
                        <a:rPr lang="en-ZA" sz="1200" kern="1200" dirty="0">
                          <a:solidFill>
                            <a:schemeClr val="tx1"/>
                          </a:solidFill>
                          <a:effectLst/>
                          <a:latin typeface="Arial" panose="020B0604020202020204" pitchFamily="34" charset="0"/>
                          <a:ea typeface="+mn-ea"/>
                          <a:cs typeface="Arial" panose="020B0604020202020204" pitchFamily="34" charset="0"/>
                        </a:rPr>
                        <a:t>107</a:t>
                      </a:r>
                      <a:r>
                        <a:rPr lang="en-ZA" sz="1200" kern="1200" baseline="0" dirty="0">
                          <a:solidFill>
                            <a:schemeClr val="tx1"/>
                          </a:solidFill>
                          <a:effectLst/>
                          <a:latin typeface="Arial" panose="020B0604020202020204" pitchFamily="34" charset="0"/>
                          <a:ea typeface="+mn-ea"/>
                          <a:cs typeface="Arial" panose="020B0604020202020204" pitchFamily="34" charset="0"/>
                        </a:rPr>
                        <a:t> 000 number of learners or students placed in WBL programmes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94 483 (88%)</a:t>
                      </a:r>
                    </a:p>
                    <a:p>
                      <a:pPr algn="ctr">
                        <a:lnSpc>
                          <a:spcPct val="107000"/>
                        </a:lnSpc>
                        <a:spcAft>
                          <a:spcPts val="0"/>
                        </a:spcAft>
                      </a:pPr>
                      <a:endParaRPr lang="en-GB" sz="1200" dirty="0">
                        <a:latin typeface="Arial" panose="020B0604020202020204" pitchFamily="34" charset="0"/>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157 316</a:t>
                      </a:r>
                    </a:p>
                  </a:txBody>
                  <a:tcPr marL="49776" marR="49776" marT="0" marB="0"/>
                </a:tc>
                <a:tc rowSpan="6">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dirty="0">
                          <a:solidFill>
                            <a:schemeClr val="tx1"/>
                          </a:solidFill>
                          <a:latin typeface="Arial" panose="020B0604020202020204" pitchFamily="34" charset="0"/>
                          <a:cs typeface="Arial" panose="020B0604020202020204" pitchFamily="34" charset="0"/>
                        </a:rPr>
                        <a:t>Impact of COVID-19 pandemic (restrictions on learner movement, announcement of skills levy holidays, employers could</a:t>
                      </a:r>
                      <a:r>
                        <a:rPr lang="en-GB" sz="1200" baseline="0" dirty="0">
                          <a:solidFill>
                            <a:schemeClr val="tx1"/>
                          </a:solidFill>
                          <a:latin typeface="Arial" panose="020B0604020202020204" pitchFamily="34" charset="0"/>
                          <a:cs typeface="Arial" panose="020B0604020202020204" pitchFamily="34" charset="0"/>
                        </a:rPr>
                        <a:t> not take in learners, employers closed.)</a:t>
                      </a:r>
                      <a:r>
                        <a:rPr lang="en-GB" sz="1200" dirty="0">
                          <a:solidFill>
                            <a:schemeClr val="tx1"/>
                          </a:solidFill>
                          <a:latin typeface="Arial" panose="020B0604020202020204" pitchFamily="34" charset="0"/>
                          <a:cs typeface="Arial" panose="020B0604020202020204" pitchFamily="34" charset="0"/>
                        </a:rPr>
                        <a:t>  </a:t>
                      </a:r>
                    </a:p>
                  </a:txBody>
                  <a:tcPr marL="49776" marR="49776" marT="0" marB="0" anchor="ctr">
                    <a:solidFill>
                      <a:schemeClr val="bg1"/>
                    </a:solidFill>
                  </a:tcPr>
                </a:tc>
                <a:extLst>
                  <a:ext uri="{0D108BD9-81ED-4DB2-BD59-A6C34878D82A}">
                    <a16:rowId xmlns:a16="http://schemas.microsoft.com/office/drawing/2014/main" xmlns="" val="10002"/>
                  </a:ext>
                </a:extLst>
              </a:tr>
              <a:tr h="693471">
                <a:tc>
                  <a:txBody>
                    <a:bodyPr/>
                    <a:lstStyle/>
                    <a:p>
                      <a:pPr marL="342900" indent="-342900" algn="l">
                        <a:buFont typeface="+mj-lt"/>
                        <a:buAutoNum type="arabicPeriod" startAt="2"/>
                      </a:pPr>
                      <a:r>
                        <a:rPr lang="en-ZA" sz="1200" kern="1200" dirty="0">
                          <a:solidFill>
                            <a:schemeClr val="tx1"/>
                          </a:solidFill>
                          <a:effectLst/>
                          <a:latin typeface="Arial" panose="020B0604020202020204" pitchFamily="34" charset="0"/>
                          <a:ea typeface="+mn-ea"/>
                          <a:cs typeface="Arial" panose="020B0604020202020204" pitchFamily="34" charset="0"/>
                        </a:rPr>
                        <a:t>148 000 </a:t>
                      </a:r>
                      <a:r>
                        <a:rPr lang="en-ZA" sz="1200" kern="1200" baseline="0" dirty="0">
                          <a:solidFill>
                            <a:schemeClr val="tx1"/>
                          </a:solidFill>
                          <a:effectLst/>
                          <a:latin typeface="Arial" panose="020B0604020202020204" pitchFamily="34" charset="0"/>
                          <a:ea typeface="+mn-ea"/>
                          <a:cs typeface="Arial" panose="020B0604020202020204" pitchFamily="34" charset="0"/>
                        </a:rPr>
                        <a:t>learners registered in skills development programmes annually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87</a:t>
                      </a:r>
                      <a:r>
                        <a:rPr lang="en-GB" sz="1200" baseline="0" dirty="0">
                          <a:latin typeface="Arial" panose="020B0604020202020204" pitchFamily="34" charset="0"/>
                          <a:cs typeface="Arial" panose="020B0604020202020204" pitchFamily="34" charset="0"/>
                        </a:rPr>
                        <a:t> 223 (59%)</a:t>
                      </a:r>
                      <a:r>
                        <a:rPr lang="en-GB" sz="1200" dirty="0">
                          <a:latin typeface="Arial" panose="020B0604020202020204" pitchFamily="34" charset="0"/>
                          <a:cs typeface="Arial" panose="020B0604020202020204" pitchFamily="34" charset="0"/>
                        </a:rPr>
                        <a:t> </a:t>
                      </a:r>
                    </a:p>
                    <a:p>
                      <a:pPr algn="ctr">
                        <a:lnSpc>
                          <a:spcPct val="107000"/>
                        </a:lnSpc>
                        <a:spcAft>
                          <a:spcPts val="0"/>
                        </a:spcAft>
                      </a:pPr>
                      <a:endParaRPr lang="en-GB" sz="1200" dirty="0">
                        <a:latin typeface="Arial" panose="020B0604020202020204" pitchFamily="34" charset="0"/>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57 086 </a:t>
                      </a: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Impact of COVID-19 pandemic</a:t>
                      </a:r>
                      <a:endParaRPr lang="en-ZA" sz="1800" kern="1200" dirty="0">
                        <a:solidFill>
                          <a:schemeClr val="tx1"/>
                        </a:solidFill>
                        <a:effectLst/>
                        <a:latin typeface="+mn-lt"/>
                        <a:ea typeface="+mn-ea"/>
                        <a:cs typeface="Arial" panose="020B0604020202020204" pitchFamily="34" charset="0"/>
                      </a:endParaRPr>
                    </a:p>
                  </a:txBody>
                  <a:tcPr marL="49776" marR="49776" marT="0" marB="0" anchor="ctr">
                    <a:solidFill>
                      <a:schemeClr val="bg1"/>
                    </a:solidFill>
                  </a:tcPr>
                </a:tc>
                <a:extLst>
                  <a:ext uri="{0D108BD9-81ED-4DB2-BD59-A6C34878D82A}">
                    <a16:rowId xmlns:a16="http://schemas.microsoft.com/office/drawing/2014/main" xmlns="" val="532956151"/>
                  </a:ext>
                </a:extLst>
              </a:tr>
              <a:tr h="693471">
                <a:tc>
                  <a:txBody>
                    <a:bodyPr/>
                    <a:lstStyle/>
                    <a:p>
                      <a:pPr marL="342900" indent="-342900" algn="l">
                        <a:buFont typeface="+mj-lt"/>
                        <a:buAutoNum type="arabicPeriod" startAt="3"/>
                      </a:pPr>
                      <a:r>
                        <a:rPr lang="en-ZA" sz="1200" kern="1200" dirty="0">
                          <a:solidFill>
                            <a:schemeClr val="tx1"/>
                          </a:solidFill>
                          <a:effectLst/>
                          <a:latin typeface="Arial" panose="020B0604020202020204" pitchFamily="34" charset="0"/>
                          <a:ea typeface="+mn-ea"/>
                          <a:cs typeface="Arial" panose="020B0604020202020204" pitchFamily="34" charset="0"/>
                        </a:rPr>
                        <a:t>22</a:t>
                      </a:r>
                      <a:r>
                        <a:rPr lang="en-ZA" sz="1200" kern="1200" baseline="0" dirty="0">
                          <a:solidFill>
                            <a:schemeClr val="tx1"/>
                          </a:solidFill>
                          <a:effectLst/>
                          <a:latin typeface="Arial" panose="020B0604020202020204" pitchFamily="34" charset="0"/>
                          <a:ea typeface="+mn-ea"/>
                          <a:cs typeface="Arial" panose="020B0604020202020204" pitchFamily="34" charset="0"/>
                        </a:rPr>
                        <a:t> 000 n</a:t>
                      </a:r>
                      <a:r>
                        <a:rPr lang="en-ZA" sz="1200" kern="1200" dirty="0">
                          <a:solidFill>
                            <a:schemeClr val="tx1"/>
                          </a:solidFill>
                          <a:effectLst/>
                          <a:latin typeface="Arial" panose="020B0604020202020204" pitchFamily="34" charset="0"/>
                          <a:ea typeface="+mn-ea"/>
                          <a:cs typeface="Arial" panose="020B0604020202020204" pitchFamily="34" charset="0"/>
                        </a:rPr>
                        <a:t>umber of learners entering artisanal</a:t>
                      </a:r>
                      <a:r>
                        <a:rPr lang="en-ZA" sz="1200" kern="1200" baseline="0" dirty="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programmes annually </a:t>
                      </a: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14 379 (65%)</a:t>
                      </a:r>
                    </a:p>
                    <a:p>
                      <a:pPr algn="ctr">
                        <a:lnSpc>
                          <a:spcPct val="107000"/>
                        </a:lnSpc>
                        <a:spcAft>
                          <a:spcPts val="0"/>
                        </a:spcAft>
                      </a:pPr>
                      <a:endParaRPr lang="en-GB" sz="1200" dirty="0">
                        <a:latin typeface="Arial" panose="020B0604020202020204" pitchFamily="34" charset="0"/>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10 560</a:t>
                      </a: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4107698802"/>
                  </a:ext>
                </a:extLst>
              </a:tr>
              <a:tr h="476702">
                <a:tc>
                  <a:txBody>
                    <a:bodyPr/>
                    <a:lstStyle/>
                    <a:p>
                      <a:pPr marL="342900" indent="-342900" algn="l">
                        <a:buFont typeface="+mj-lt"/>
                        <a:buAutoNum type="arabicPeriod" startAt="4"/>
                      </a:pPr>
                      <a:r>
                        <a:rPr lang="en-ZA" sz="1200" kern="1200" dirty="0">
                          <a:solidFill>
                            <a:schemeClr val="tx1"/>
                          </a:solidFill>
                          <a:effectLst/>
                          <a:latin typeface="Arial" panose="020B0604020202020204" pitchFamily="34" charset="0"/>
                          <a:ea typeface="+mn-ea"/>
                          <a:cs typeface="Arial" panose="020B0604020202020204" pitchFamily="34" charset="0"/>
                        </a:rPr>
                        <a:t>20 500</a:t>
                      </a:r>
                      <a:r>
                        <a:rPr lang="en-ZA" sz="1200" kern="1200" baseline="0" dirty="0">
                          <a:solidFill>
                            <a:schemeClr val="tx1"/>
                          </a:solidFill>
                          <a:effectLst/>
                          <a:latin typeface="Arial" panose="020B0604020202020204" pitchFamily="34" charset="0"/>
                          <a:ea typeface="+mn-ea"/>
                          <a:cs typeface="Arial" panose="020B0604020202020204" pitchFamily="34" charset="0"/>
                        </a:rPr>
                        <a:t> number of artisans found competent annually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19</a:t>
                      </a:r>
                      <a:r>
                        <a:rPr lang="en-ZA" sz="1200" b="0" kern="1200" baseline="0" dirty="0">
                          <a:solidFill>
                            <a:schemeClr val="tx1"/>
                          </a:solidFill>
                          <a:effectLst/>
                          <a:latin typeface="Arial" panose="020B0604020202020204" pitchFamily="34" charset="0"/>
                          <a:ea typeface="+mn-ea"/>
                          <a:cs typeface="Arial" panose="020B0604020202020204" pitchFamily="34" charset="0"/>
                        </a:rPr>
                        <a:t> 536 (95%)</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200" b="0" kern="1200" dirty="0">
                          <a:solidFill>
                            <a:schemeClr val="tx1"/>
                          </a:solidFill>
                          <a:effectLst/>
                          <a:latin typeface="Arial" panose="020B0604020202020204" pitchFamily="34" charset="0"/>
                          <a:ea typeface="+mn-ea"/>
                          <a:cs typeface="Arial" panose="020B0604020202020204" pitchFamily="34" charset="0"/>
                        </a:rPr>
                        <a:t>Data not yet available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3500172896"/>
                  </a:ext>
                </a:extLst>
              </a:tr>
              <a:tr h="476702">
                <a:tc>
                  <a:txBody>
                    <a:bodyPr/>
                    <a:lstStyle/>
                    <a:p>
                      <a:pPr marL="342900" indent="-342900" algn="l">
                        <a:buFont typeface="+mj-lt"/>
                        <a:buAutoNum type="arabicPeriod" startAt="5"/>
                      </a:pPr>
                      <a:r>
                        <a:rPr lang="en-ZA" sz="1200" kern="1200" dirty="0">
                          <a:solidFill>
                            <a:schemeClr val="tx1"/>
                          </a:solidFill>
                          <a:effectLst/>
                          <a:latin typeface="Arial" panose="020B0604020202020204" pitchFamily="34" charset="0"/>
                          <a:ea typeface="+mn-ea"/>
                          <a:cs typeface="Arial" panose="020B0604020202020204" pitchFamily="34" charset="0"/>
                        </a:rPr>
                        <a:t>5 200 number</a:t>
                      </a:r>
                      <a:r>
                        <a:rPr lang="en-ZA" sz="1200" kern="1200" baseline="0" dirty="0">
                          <a:solidFill>
                            <a:schemeClr val="tx1"/>
                          </a:solidFill>
                          <a:effectLst/>
                          <a:latin typeface="Arial" panose="020B0604020202020204" pitchFamily="34" charset="0"/>
                          <a:ea typeface="+mn-ea"/>
                          <a:cs typeface="Arial" panose="020B0604020202020204" pitchFamily="34" charset="0"/>
                        </a:rPr>
                        <a:t> of learners who completed internships annually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3 606 (69%)</a:t>
                      </a:r>
                    </a:p>
                    <a:p>
                      <a:pPr algn="ctr">
                        <a:lnSpc>
                          <a:spcPct val="107000"/>
                        </a:lnSpc>
                        <a:spcAft>
                          <a:spcPts val="0"/>
                        </a:spcAft>
                      </a:pPr>
                      <a:endParaRPr lang="en-GB" sz="1200" dirty="0">
                        <a:latin typeface="Arial" panose="020B0604020202020204" pitchFamily="34" charset="0"/>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1 160</a:t>
                      </a:r>
                    </a:p>
                  </a:txBody>
                  <a:tcPr marL="49776" marR="49776" marT="0" marB="0"/>
                </a:tc>
                <a:tc vMerge="1">
                  <a:txBody>
                    <a:bodyPr/>
                    <a:lstStyle/>
                    <a:p>
                      <a:endParaRPr lang="en-US"/>
                    </a:p>
                  </a:txBody>
                  <a:tcPr/>
                </a:tc>
                <a:extLst>
                  <a:ext uri="{0D108BD9-81ED-4DB2-BD59-A6C34878D82A}">
                    <a16:rowId xmlns:a16="http://schemas.microsoft.com/office/drawing/2014/main" xmlns="" val="10005"/>
                  </a:ext>
                </a:extLst>
              </a:tr>
              <a:tr h="623059">
                <a:tc>
                  <a:txBody>
                    <a:bodyPr/>
                    <a:lstStyle/>
                    <a:p>
                      <a:pPr marL="342900" indent="-342900" algn="l">
                        <a:buFont typeface="+mj-lt"/>
                        <a:buAutoNum type="arabicPeriod" startAt="6"/>
                      </a:pPr>
                      <a:r>
                        <a:rPr lang="en-ZA" sz="1200" kern="1200" dirty="0">
                          <a:solidFill>
                            <a:schemeClr val="tx1"/>
                          </a:solidFill>
                          <a:effectLst/>
                          <a:latin typeface="Arial" panose="020B0604020202020204" pitchFamily="34" charset="0"/>
                          <a:ea typeface="+mn-ea"/>
                          <a:cs typeface="Arial" panose="020B0604020202020204" pitchFamily="34" charset="0"/>
                        </a:rPr>
                        <a:t>100</a:t>
                      </a:r>
                      <a:r>
                        <a:rPr lang="en-ZA" sz="1200" kern="1200" baseline="0" dirty="0">
                          <a:solidFill>
                            <a:schemeClr val="tx1"/>
                          </a:solidFill>
                          <a:effectLst/>
                          <a:latin typeface="Arial" panose="020B0604020202020204" pitchFamily="34" charset="0"/>
                          <a:ea typeface="+mn-ea"/>
                          <a:cs typeface="Arial" panose="020B0604020202020204" pitchFamily="34" charset="0"/>
                        </a:rPr>
                        <a:t> 000 learners who completed skills programmes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83 922 (84%)</a:t>
                      </a:r>
                    </a:p>
                    <a:p>
                      <a:pPr algn="ctr">
                        <a:lnSpc>
                          <a:spcPct val="107000"/>
                        </a:lnSpc>
                        <a:spcAft>
                          <a:spcPts val="0"/>
                        </a:spcAft>
                      </a:pPr>
                      <a:endParaRPr lang="en-GB" sz="1200" dirty="0">
                        <a:latin typeface="Arial" panose="020B0604020202020204" pitchFamily="34" charset="0"/>
                        <a:cs typeface="Arial" panose="020B0604020202020204" pitchFamily="34" charset="0"/>
                      </a:endParaRPr>
                    </a:p>
                  </a:txBody>
                  <a:tcPr marL="49776" marR="49776" marT="0" marB="0"/>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rPr>
                        <a:t>54 142</a:t>
                      </a: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66460432"/>
                  </a:ext>
                </a:extLst>
              </a:tr>
            </a:tbl>
          </a:graphicData>
        </a:graphic>
      </p:graphicFrame>
      <p:sp>
        <p:nvSpPr>
          <p:cNvPr id="10" name="TextBox 9">
            <a:extLst>
              <a:ext uri="{FF2B5EF4-FFF2-40B4-BE49-F238E27FC236}">
                <a16:creationId xmlns:a16="http://schemas.microsoft.com/office/drawing/2014/main" xmlns="" id="{2A39FA60-7784-DAAA-F570-33D9700DEF8C}"/>
              </a:ext>
            </a:extLst>
          </p:cNvPr>
          <p:cNvSpPr txBox="1"/>
          <p:nvPr/>
        </p:nvSpPr>
        <p:spPr>
          <a:xfrm>
            <a:off x="94488" y="5589646"/>
            <a:ext cx="6248400" cy="246221"/>
          </a:xfrm>
          <a:prstGeom prst="rect">
            <a:avLst/>
          </a:prstGeom>
          <a:noFill/>
        </p:spPr>
        <p:txBody>
          <a:bodyPr wrap="square">
            <a:spAutoFit/>
          </a:bodyPr>
          <a:lstStyle/>
          <a:p>
            <a:pPr marL="0" indent="0" algn="just">
              <a:spcBef>
                <a:spcPts val="0"/>
              </a:spcBef>
              <a:spcAft>
                <a:spcPts val="600"/>
              </a:spcAft>
              <a:buNone/>
            </a:pPr>
            <a:r>
              <a:rPr lang="en-US" sz="1000" b="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2021/22 Financial year</a:t>
            </a:r>
          </a:p>
        </p:txBody>
      </p:sp>
    </p:spTree>
    <p:extLst>
      <p:ext uri="{BB962C8B-B14F-4D97-AF65-F5344CB8AC3E}">
        <p14:creationId xmlns:p14="http://schemas.microsoft.com/office/powerpoint/2010/main" xmlns="" val="292744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68080"/>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i="1" dirty="0">
                <a:solidFill>
                  <a:schemeClr val="bg1"/>
                </a:solidFill>
                <a:cs typeface="Calibri" panose="020F0502020204030204" pitchFamily="34" charset="0"/>
              </a:rPr>
              <a:t>PROGRAMME 5: SKILLS DEVELOPMENT (Non-achievements)</a:t>
            </a:r>
            <a:endParaRPr lang="en-ZA" sz="3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938975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pPr>
            <a:endParaRPr lang="en-GB" sz="2400" b="0" dirty="0"/>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654362" y="1071690"/>
            <a:ext cx="2629199" cy="5286580"/>
          </a:xfrm>
          <a:prstGeom prst="rect">
            <a:avLst/>
          </a:prstGeom>
        </p:spPr>
      </p:pic>
      <p:sp>
        <p:nvSpPr>
          <p:cNvPr id="4" name="Slide Number Placeholder 7">
            <a:extLst>
              <a:ext uri="{FF2B5EF4-FFF2-40B4-BE49-F238E27FC236}">
                <a16:creationId xmlns:a16="http://schemas.microsoft.com/office/drawing/2014/main" xmlns="" id="{55437FE4-9927-7FA3-ABCF-A5D65E280E3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23</a:t>
            </a:fld>
            <a:endParaRPr lang="en-US" sz="2000" b="1" dirty="0"/>
          </a:p>
        </p:txBody>
      </p:sp>
      <p:graphicFrame>
        <p:nvGraphicFramePr>
          <p:cNvPr id="6" name="Table 5">
            <a:extLst>
              <a:ext uri="{FF2B5EF4-FFF2-40B4-BE49-F238E27FC236}">
                <a16:creationId xmlns:a16="http://schemas.microsoft.com/office/drawing/2014/main" xmlns="" id="{C9C3D887-74D4-0ED9-B878-2A5BF1303E96}"/>
              </a:ext>
            </a:extLst>
          </p:cNvPr>
          <p:cNvGraphicFramePr>
            <a:graphicFrameLocks noGrp="1"/>
          </p:cNvGraphicFramePr>
          <p:nvPr>
            <p:extLst>
              <p:ext uri="{D42A27DB-BD31-4B8C-83A1-F6EECF244321}">
                <p14:modId xmlns:p14="http://schemas.microsoft.com/office/powerpoint/2010/main" xmlns="" val="3422488390"/>
              </p:ext>
            </p:extLst>
          </p:nvPr>
        </p:nvGraphicFramePr>
        <p:xfrm>
          <a:off x="179547" y="1324303"/>
          <a:ext cx="9248233" cy="4523605"/>
        </p:xfrm>
        <a:graphic>
          <a:graphicData uri="http://schemas.openxmlformats.org/drawingml/2006/table">
            <a:tbl>
              <a:tblPr firstRow="1" firstCol="1" bandRow="1">
                <a:tableStyleId>{5940675A-B579-460E-94D1-54222C63F5DA}</a:tableStyleId>
              </a:tblPr>
              <a:tblGrid>
                <a:gridCol w="3528756">
                  <a:extLst>
                    <a:ext uri="{9D8B030D-6E8A-4147-A177-3AD203B41FA5}">
                      <a16:colId xmlns:a16="http://schemas.microsoft.com/office/drawing/2014/main" xmlns="" val="631544342"/>
                    </a:ext>
                  </a:extLst>
                </a:gridCol>
                <a:gridCol w="2146467">
                  <a:extLst>
                    <a:ext uri="{9D8B030D-6E8A-4147-A177-3AD203B41FA5}">
                      <a16:colId xmlns:a16="http://schemas.microsoft.com/office/drawing/2014/main" xmlns="" val="20002"/>
                    </a:ext>
                  </a:extLst>
                </a:gridCol>
                <a:gridCol w="3573010">
                  <a:extLst>
                    <a:ext uri="{9D8B030D-6E8A-4147-A177-3AD203B41FA5}">
                      <a16:colId xmlns:a16="http://schemas.microsoft.com/office/drawing/2014/main" xmlns="" val="20003"/>
                    </a:ext>
                  </a:extLst>
                </a:gridCol>
              </a:tblGrid>
              <a:tr h="632582">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Quarter </a:t>
                      </a:r>
                      <a:r>
                        <a:rPr lang="en-ZA" sz="1600" b="1" baseline="0" dirty="0">
                          <a:solidFill>
                            <a:schemeClr val="bg1"/>
                          </a:solidFill>
                          <a:effectLst/>
                          <a:latin typeface="Arial" panose="020B0604020202020204" pitchFamily="34" charset="0"/>
                          <a:cs typeface="Arial" panose="020B0604020202020204" pitchFamily="34" charset="0"/>
                        </a:rPr>
                        <a:t>4 </a:t>
                      </a:r>
                      <a:r>
                        <a:rPr lang="en-ZA" sz="1600" b="1" dirty="0">
                          <a:solidFill>
                            <a:schemeClr val="bg1"/>
                          </a:solidFill>
                          <a:effectLst/>
                          <a:latin typeface="Arial" panose="020B0604020202020204" pitchFamily="34" charset="0"/>
                          <a:cs typeface="Arial" panose="020B0604020202020204" pitchFamily="34" charset="0"/>
                        </a:rPr>
                        <a:t>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Target Achievement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Reason for Deviation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960814">
                <a:tc>
                  <a:txBody>
                    <a:bodyPr/>
                    <a:lstStyle/>
                    <a:p>
                      <a:pPr marL="342900" indent="-342900" algn="l">
                        <a:buFont typeface="+mj-lt"/>
                        <a:buAutoNum type="arabicPeriod" startAt="7"/>
                      </a:pPr>
                      <a:r>
                        <a:rPr lang="en-ZA" sz="1600" kern="1200" dirty="0">
                          <a:solidFill>
                            <a:schemeClr val="tx1"/>
                          </a:solidFill>
                          <a:effectLst/>
                          <a:latin typeface="Arial" panose="020B0604020202020204" pitchFamily="34" charset="0"/>
                          <a:ea typeface="+mn-ea"/>
                          <a:cs typeface="Arial" panose="020B0604020202020204" pitchFamily="34" charset="0"/>
                        </a:rPr>
                        <a:t>Percentage</a:t>
                      </a:r>
                      <a:r>
                        <a:rPr lang="en-ZA" sz="1600" kern="1200" baseline="0" dirty="0">
                          <a:solidFill>
                            <a:schemeClr val="tx1"/>
                          </a:solidFill>
                          <a:effectLst/>
                          <a:latin typeface="Arial" panose="020B0604020202020204" pitchFamily="34" charset="0"/>
                          <a:ea typeface="+mn-ea"/>
                          <a:cs typeface="Arial" panose="020B0604020202020204" pitchFamily="34" charset="0"/>
                        </a:rPr>
                        <a:t> of allocated SETA mandatory grants paid to employers</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600" dirty="0">
                          <a:latin typeface="Arial" panose="020B0604020202020204" pitchFamily="34" charset="0"/>
                          <a:cs typeface="Arial" panose="020B0604020202020204" pitchFamily="34" charset="0"/>
                        </a:rPr>
                        <a:t>62%</a:t>
                      </a: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solidFill>
                            <a:schemeClr val="tx1"/>
                          </a:solidFill>
                          <a:latin typeface="Arial" panose="020B0604020202020204" pitchFamily="34" charset="0"/>
                          <a:cs typeface="Arial" panose="020B0604020202020204" pitchFamily="34" charset="0"/>
                        </a:rPr>
                        <a:t>The SETMIS is not ready yet to allow SETAs to report on this indicator.</a:t>
                      </a:r>
                      <a:endParaRPr lang="en-GB" sz="1600" dirty="0">
                        <a:solidFill>
                          <a:schemeClr val="tx1"/>
                        </a:solidFill>
                        <a:latin typeface="Arial" panose="020B0604020202020204" pitchFamily="34" charset="0"/>
                        <a:cs typeface="Arial" panose="020B0604020202020204" pitchFamily="34" charset="0"/>
                      </a:endParaRPr>
                    </a:p>
                  </a:txBody>
                  <a:tcPr marL="49776" marR="49776" marT="0" marB="0" anchor="ctr">
                    <a:solidFill>
                      <a:schemeClr val="bg1"/>
                    </a:solidFill>
                  </a:tcPr>
                </a:tc>
                <a:extLst>
                  <a:ext uri="{0D108BD9-81ED-4DB2-BD59-A6C34878D82A}">
                    <a16:rowId xmlns:a16="http://schemas.microsoft.com/office/drawing/2014/main" xmlns="" val="10001"/>
                  </a:ext>
                </a:extLst>
              </a:tr>
              <a:tr h="2930209">
                <a:tc>
                  <a:txBody>
                    <a:bodyPr/>
                    <a:lstStyle/>
                    <a:p>
                      <a:pPr marL="342900" indent="-342900" algn="l">
                        <a:buFont typeface="+mj-lt"/>
                        <a:buAutoNum type="arabicPeriod" startAt="8"/>
                      </a:pPr>
                      <a:r>
                        <a:rPr lang="en-US" sz="1600" kern="1200" dirty="0">
                          <a:solidFill>
                            <a:schemeClr val="tx1"/>
                          </a:solidFill>
                          <a:effectLst/>
                          <a:latin typeface="Arial" panose="020B0604020202020204" pitchFamily="34" charset="0"/>
                          <a:ea typeface="+mn-ea"/>
                          <a:cs typeface="Arial" panose="020B0604020202020204" pitchFamily="34" charset="0"/>
                        </a:rPr>
                        <a:t>Percentage of SETAs that meet standard of good governance</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600" dirty="0">
                          <a:latin typeface="Arial" panose="020B0604020202020204" pitchFamily="34" charset="0"/>
                          <a:cs typeface="Arial" panose="020B0604020202020204" pitchFamily="34" charset="0"/>
                        </a:rPr>
                        <a:t>93%</a:t>
                      </a: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Two SETAs failed to fully comply with the submission of documentary evidence required for good governance.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dirty="0">
                        <a:latin typeface="Arial" panose="020B0604020202020204" pitchFamily="34" charset="0"/>
                        <a:cs typeface="Arial" panose="020B0604020202020204" pitchFamily="34" charset="0"/>
                      </a:endParaRPr>
                    </a:p>
                  </a:txBody>
                  <a:tcPr marL="49776" marR="49776" marT="0" marB="0" anchor="c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93174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6: CET</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7943726" cy="4661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E54F9BF-F034-1816-AB6B-D51FC5B2530D}"/>
              </a:ext>
            </a:extLst>
          </p:cNvPr>
          <p:cNvPicPr>
            <a:picLocks noChangeAspect="1"/>
          </p:cNvPicPr>
          <p:nvPr/>
        </p:nvPicPr>
        <p:blipFill>
          <a:blip r:embed="rId3" cstate="print"/>
          <a:stretch>
            <a:fillRect/>
          </a:stretch>
        </p:blipFill>
        <p:spPr>
          <a:xfrm>
            <a:off x="8263539" y="3746257"/>
            <a:ext cx="4034738" cy="2699618"/>
          </a:xfrm>
          <a:prstGeom prst="rect">
            <a:avLst/>
          </a:prstGeom>
        </p:spPr>
      </p:pic>
      <p:pic>
        <p:nvPicPr>
          <p:cNvPr id="8" name="Picture 7">
            <a:extLst>
              <a:ext uri="{FF2B5EF4-FFF2-40B4-BE49-F238E27FC236}">
                <a16:creationId xmlns:a16="http://schemas.microsoft.com/office/drawing/2014/main" xmlns="" id="{54F2664D-75CA-A3E7-A520-9B0649EA882A}"/>
              </a:ext>
            </a:extLst>
          </p:cNvPr>
          <p:cNvPicPr>
            <a:picLocks noChangeAspect="1"/>
          </p:cNvPicPr>
          <p:nvPr/>
        </p:nvPicPr>
        <p:blipFill>
          <a:blip r:embed="rId4" cstate="print"/>
          <a:stretch>
            <a:fillRect/>
          </a:stretch>
        </p:blipFill>
        <p:spPr>
          <a:xfrm>
            <a:off x="8250865" y="1071691"/>
            <a:ext cx="4047412" cy="2674566"/>
          </a:xfrm>
          <a:prstGeom prst="rect">
            <a:avLst/>
          </a:prstGeom>
        </p:spPr>
      </p:pic>
      <p:sp>
        <p:nvSpPr>
          <p:cNvPr id="9" name="Slide Number Placeholder 7">
            <a:extLst>
              <a:ext uri="{FF2B5EF4-FFF2-40B4-BE49-F238E27FC236}">
                <a16:creationId xmlns:a16="http://schemas.microsoft.com/office/drawing/2014/main" xmlns="" id="{045C94A3-7234-133F-1F41-F2CA3932AC5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24</a:t>
            </a:fld>
            <a:endParaRPr lang="en-US" sz="2000" b="1" dirty="0"/>
          </a:p>
        </p:txBody>
      </p:sp>
      <p:sp>
        <p:nvSpPr>
          <p:cNvPr id="7" name="TextBox 6">
            <a:extLst>
              <a:ext uri="{FF2B5EF4-FFF2-40B4-BE49-F238E27FC236}">
                <a16:creationId xmlns:a16="http://schemas.microsoft.com/office/drawing/2014/main" xmlns="" id="{2CD62E87-ADA0-A060-2B87-80E74B49E618}"/>
              </a:ext>
            </a:extLst>
          </p:cNvPr>
          <p:cNvSpPr txBox="1"/>
          <p:nvPr/>
        </p:nvSpPr>
        <p:spPr>
          <a:xfrm>
            <a:off x="179548" y="1124297"/>
            <a:ext cx="7943726" cy="646331"/>
          </a:xfrm>
          <a:prstGeom prst="rect">
            <a:avLst/>
          </a:prstGeom>
          <a:noFill/>
        </p:spPr>
        <p:txBody>
          <a:bodyPr wrap="square">
            <a:spAutoFit/>
          </a:bodyPr>
          <a:lstStyle/>
          <a:p>
            <a:pPr marL="358775" indent="0">
              <a:spcBef>
                <a:spcPts val="0"/>
              </a:spcBef>
              <a:spcAft>
                <a:spcPts val="0"/>
              </a:spcAft>
              <a:buNone/>
              <a:defRPr/>
            </a:pPr>
            <a:r>
              <a:rPr lang="en-US" sz="1800" dirty="0">
                <a:latin typeface="Arial" panose="020B0604020202020204" pitchFamily="34" charset="0"/>
                <a:cs typeface="Arial" panose="020B0604020202020204" pitchFamily="34" charset="0"/>
              </a:rPr>
              <a:t>The Programme had six (6) targets planned for the quarter under review, five ( 5) of the targets were achieved as planned. </a:t>
            </a:r>
            <a:endParaRPr lang="en-GB" sz="1800"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ECC83075-32F3-F4B9-50D7-A0D77A925548}"/>
              </a:ext>
            </a:extLst>
          </p:cNvPr>
          <p:cNvGraphicFramePr>
            <a:graphicFrameLocks noGrp="1"/>
          </p:cNvGraphicFramePr>
          <p:nvPr>
            <p:extLst>
              <p:ext uri="{D42A27DB-BD31-4B8C-83A1-F6EECF244321}">
                <p14:modId xmlns:p14="http://schemas.microsoft.com/office/powerpoint/2010/main" xmlns="" val="2901933995"/>
              </p:ext>
            </p:extLst>
          </p:nvPr>
        </p:nvGraphicFramePr>
        <p:xfrm>
          <a:off x="179548" y="1896471"/>
          <a:ext cx="7943726" cy="4080570"/>
        </p:xfrm>
        <a:graphic>
          <a:graphicData uri="http://schemas.openxmlformats.org/drawingml/2006/table">
            <a:tbl>
              <a:tblPr firstRow="1" bandRow="1">
                <a:tableStyleId>{5940675A-B579-460E-94D1-54222C63F5DA}</a:tableStyleId>
              </a:tblPr>
              <a:tblGrid>
                <a:gridCol w="3971863">
                  <a:extLst>
                    <a:ext uri="{9D8B030D-6E8A-4147-A177-3AD203B41FA5}">
                      <a16:colId xmlns:a16="http://schemas.microsoft.com/office/drawing/2014/main" xmlns="" val="20000"/>
                    </a:ext>
                  </a:extLst>
                </a:gridCol>
                <a:gridCol w="3971863">
                  <a:extLst>
                    <a:ext uri="{9D8B030D-6E8A-4147-A177-3AD203B41FA5}">
                      <a16:colId xmlns:a16="http://schemas.microsoft.com/office/drawing/2014/main" xmlns="" val="20001"/>
                    </a:ext>
                  </a:extLst>
                </a:gridCol>
              </a:tblGrid>
              <a:tr h="369007">
                <a:tc>
                  <a:txBody>
                    <a:bodyPr/>
                    <a:lstStyle/>
                    <a:p>
                      <a:pPr algn="ctr"/>
                      <a:r>
                        <a:rPr lang="en-US" sz="1600" b="1" dirty="0">
                          <a:solidFill>
                            <a:schemeClr val="bg1"/>
                          </a:solidFill>
                          <a:latin typeface="Arial" panose="020B0604020202020204" pitchFamily="34" charset="0"/>
                          <a:cs typeface="Arial" panose="020B0604020202020204" pitchFamily="34" charset="0"/>
                        </a:rPr>
                        <a:t>Quarter 4 Targets </a:t>
                      </a:r>
                    </a:p>
                  </a:txBody>
                  <a:tcPr>
                    <a:solidFill>
                      <a:srgbClr val="0070C0"/>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Achievement </a:t>
                      </a:r>
                    </a:p>
                  </a:txBody>
                  <a:tcPr>
                    <a:solidFill>
                      <a:srgbClr val="0070C0"/>
                    </a:solidFill>
                  </a:tcPr>
                </a:tc>
                <a:extLst>
                  <a:ext uri="{0D108BD9-81ED-4DB2-BD59-A6C34878D82A}">
                    <a16:rowId xmlns:a16="http://schemas.microsoft.com/office/drawing/2014/main" xmlns="" val="10000"/>
                  </a:ext>
                </a:extLst>
              </a:tr>
              <a:tr h="593692">
                <a:tc>
                  <a:txBody>
                    <a:bodyPr/>
                    <a:lstStyle/>
                    <a:p>
                      <a:pPr marL="228600" indent="-228600">
                        <a:buFont typeface="+mj-lt"/>
                        <a:buAutoNum type="arabicPeriod"/>
                      </a:pPr>
                      <a:r>
                        <a:rPr lang="en-US" sz="1600" dirty="0">
                          <a:latin typeface="Arial" panose="020B0604020202020204" pitchFamily="34" charset="0"/>
                          <a:cs typeface="Arial" panose="020B0604020202020204" pitchFamily="34" charset="0"/>
                        </a:rPr>
                        <a:t>2 Programmes and qualifications offered in CET colleges </a:t>
                      </a:r>
                    </a:p>
                  </a:txBody>
                  <a:tcPr/>
                </a:tc>
                <a:tc>
                  <a:txBody>
                    <a:bodyPr/>
                    <a:lstStyle/>
                    <a:p>
                      <a:pPr algn="ctr"/>
                      <a:r>
                        <a:rPr lang="en-US" sz="16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xmlns="" val="10001"/>
                  </a:ext>
                </a:extLst>
              </a:tr>
              <a:tr h="1093644">
                <a:tc>
                  <a:txBody>
                    <a:bodyPr/>
                    <a:lstStyle/>
                    <a:p>
                      <a:pPr marL="228600" indent="-228600">
                        <a:buFont typeface="+mj-lt"/>
                        <a:buAutoNum type="arabicPeriod" startAt="2"/>
                      </a:pPr>
                      <a:r>
                        <a:rPr lang="en-US" sz="1600" dirty="0">
                          <a:latin typeface="Arial" panose="020B0604020202020204" pitchFamily="34" charset="0"/>
                          <a:cs typeface="Arial" panose="020B0604020202020204" pitchFamily="34" charset="0"/>
                        </a:rPr>
                        <a:t>Report on the implementation of open access LTSM for students in CET colleges approved by the Director-General by 31 March 2023</a:t>
                      </a:r>
                    </a:p>
                  </a:txBody>
                  <a:tcPr/>
                </a:tc>
                <a:tc>
                  <a:txBody>
                    <a:bodyPr/>
                    <a:lstStyle/>
                    <a:p>
                      <a:r>
                        <a:rPr lang="en-US" sz="1600" dirty="0">
                          <a:latin typeface="Arial" panose="020B0604020202020204" pitchFamily="34" charset="0"/>
                          <a:cs typeface="Arial" panose="020B0604020202020204" pitchFamily="34" charset="0"/>
                        </a:rPr>
                        <a:t>Report on the implementation of open access LTSM for students in CET colleges approved by the Director-General on 16 February 2023</a:t>
                      </a:r>
                    </a:p>
                  </a:txBody>
                  <a:tcPr/>
                </a:tc>
                <a:extLst>
                  <a:ext uri="{0D108BD9-81ED-4DB2-BD59-A6C34878D82A}">
                    <a16:rowId xmlns:a16="http://schemas.microsoft.com/office/drawing/2014/main" xmlns="" val="10002"/>
                  </a:ext>
                </a:extLst>
              </a:tr>
              <a:tr h="593692">
                <a:tc>
                  <a:txBody>
                    <a:bodyPr/>
                    <a:lstStyle/>
                    <a:p>
                      <a:pPr marL="228600" indent="-228600">
                        <a:buFont typeface="+mj-lt"/>
                        <a:buAutoNum type="arabicPeriod" startAt="3"/>
                      </a:pPr>
                      <a:r>
                        <a:rPr lang="en-US" sz="1600" dirty="0">
                          <a:latin typeface="Arial" panose="020B0604020202020204" pitchFamily="34" charset="0"/>
                          <a:cs typeface="Arial" panose="020B0604020202020204" pitchFamily="34" charset="0"/>
                        </a:rPr>
                        <a:t>95% of CETCs that meet standards of good governance</a:t>
                      </a:r>
                    </a:p>
                  </a:txBody>
                  <a:tcPr/>
                </a:tc>
                <a:tc>
                  <a:txBody>
                    <a:bodyPr/>
                    <a:lstStyle/>
                    <a:p>
                      <a:pPr algn="ctr"/>
                      <a:r>
                        <a:rPr lang="en-US" sz="16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xmlns="" val="10003"/>
                  </a:ext>
                </a:extLst>
              </a:tr>
              <a:tr h="369007">
                <a:tc>
                  <a:txBody>
                    <a:bodyPr/>
                    <a:lstStyle/>
                    <a:p>
                      <a:pPr marL="228600" indent="-228600">
                        <a:buFont typeface="+mj-lt"/>
                        <a:buAutoNum type="arabicPeriod" startAt="4"/>
                      </a:pPr>
                      <a:r>
                        <a:rPr lang="en-US" sz="1600" dirty="0">
                          <a:latin typeface="Arial" panose="020B0604020202020204" pitchFamily="34" charset="0"/>
                          <a:cs typeface="Arial" panose="020B0604020202020204" pitchFamily="34" charset="0"/>
                        </a:rPr>
                        <a:t>900 CET college lecturers trained</a:t>
                      </a:r>
                    </a:p>
                  </a:txBody>
                  <a:tcPr/>
                </a:tc>
                <a:tc>
                  <a:txBody>
                    <a:bodyPr/>
                    <a:lstStyle/>
                    <a:p>
                      <a:pPr algn="ctr"/>
                      <a:r>
                        <a:rPr lang="en-US" sz="1600" dirty="0">
                          <a:latin typeface="Arial" panose="020B0604020202020204" pitchFamily="34" charset="0"/>
                          <a:cs typeface="Arial" panose="020B0604020202020204" pitchFamily="34" charset="0"/>
                        </a:rPr>
                        <a:t>938 </a:t>
                      </a:r>
                    </a:p>
                  </a:txBody>
                  <a:tcPr/>
                </a:tc>
                <a:extLst>
                  <a:ext uri="{0D108BD9-81ED-4DB2-BD59-A6C34878D82A}">
                    <a16:rowId xmlns:a16="http://schemas.microsoft.com/office/drawing/2014/main" xmlns="" val="10004"/>
                  </a:ext>
                </a:extLst>
              </a:tr>
              <a:tr h="1061528">
                <a:tc>
                  <a:txBody>
                    <a:bodyPr/>
                    <a:lstStyle/>
                    <a:p>
                      <a:pPr marL="228600" indent="-228600">
                        <a:buFont typeface="+mj-lt"/>
                        <a:buAutoNum type="arabicPeriod" startAt="5"/>
                      </a:pPr>
                      <a:r>
                        <a:rPr lang="en-US" sz="1600" dirty="0">
                          <a:latin typeface="Arial" panose="020B0604020202020204" pitchFamily="34" charset="0"/>
                          <a:cs typeface="Arial" panose="020B0604020202020204" pitchFamily="34" charset="0"/>
                        </a:rPr>
                        <a:t>100% CET colleges compliant with the policy on the conduct and management of examination and assessment</a:t>
                      </a:r>
                    </a:p>
                  </a:txBody>
                  <a:tcPr/>
                </a:tc>
                <a:tc>
                  <a:txBody>
                    <a:bodyPr/>
                    <a:lstStyle/>
                    <a:p>
                      <a:pPr algn="ctr"/>
                      <a:r>
                        <a:rPr lang="en-US" sz="16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331473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1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6: CET (Non-achievement)</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7943726" cy="4661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E54F9BF-F034-1816-AB6B-D51FC5B2530D}"/>
              </a:ext>
            </a:extLst>
          </p:cNvPr>
          <p:cNvPicPr>
            <a:picLocks noChangeAspect="1"/>
          </p:cNvPicPr>
          <p:nvPr/>
        </p:nvPicPr>
        <p:blipFill>
          <a:blip r:embed="rId3" cstate="print"/>
          <a:stretch>
            <a:fillRect/>
          </a:stretch>
        </p:blipFill>
        <p:spPr>
          <a:xfrm>
            <a:off x="8263539" y="3746257"/>
            <a:ext cx="4034738" cy="2699618"/>
          </a:xfrm>
          <a:prstGeom prst="rect">
            <a:avLst/>
          </a:prstGeom>
        </p:spPr>
      </p:pic>
      <p:pic>
        <p:nvPicPr>
          <p:cNvPr id="8" name="Picture 7">
            <a:extLst>
              <a:ext uri="{FF2B5EF4-FFF2-40B4-BE49-F238E27FC236}">
                <a16:creationId xmlns:a16="http://schemas.microsoft.com/office/drawing/2014/main" xmlns="" id="{54F2664D-75CA-A3E7-A520-9B0649EA882A}"/>
              </a:ext>
            </a:extLst>
          </p:cNvPr>
          <p:cNvPicPr>
            <a:picLocks noChangeAspect="1"/>
          </p:cNvPicPr>
          <p:nvPr/>
        </p:nvPicPr>
        <p:blipFill>
          <a:blip r:embed="rId4" cstate="print"/>
          <a:stretch>
            <a:fillRect/>
          </a:stretch>
        </p:blipFill>
        <p:spPr>
          <a:xfrm>
            <a:off x="8250865" y="1071691"/>
            <a:ext cx="4047412" cy="2674566"/>
          </a:xfrm>
          <a:prstGeom prst="rect">
            <a:avLst/>
          </a:prstGeom>
        </p:spPr>
      </p:pic>
      <p:sp>
        <p:nvSpPr>
          <p:cNvPr id="9" name="Slide Number Placeholder 7">
            <a:extLst>
              <a:ext uri="{FF2B5EF4-FFF2-40B4-BE49-F238E27FC236}">
                <a16:creationId xmlns:a16="http://schemas.microsoft.com/office/drawing/2014/main" xmlns="" id="{045C94A3-7234-133F-1F41-F2CA3932AC5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25</a:t>
            </a:fld>
            <a:endParaRPr lang="en-US" sz="2000" b="1" dirty="0"/>
          </a:p>
        </p:txBody>
      </p:sp>
      <p:graphicFrame>
        <p:nvGraphicFramePr>
          <p:cNvPr id="4" name="Table 3">
            <a:extLst>
              <a:ext uri="{FF2B5EF4-FFF2-40B4-BE49-F238E27FC236}">
                <a16:creationId xmlns:a16="http://schemas.microsoft.com/office/drawing/2014/main" xmlns="" id="{AD5EE289-CB37-390B-0506-629357DA26BE}"/>
              </a:ext>
            </a:extLst>
          </p:cNvPr>
          <p:cNvGraphicFramePr>
            <a:graphicFrameLocks noGrp="1"/>
          </p:cNvGraphicFramePr>
          <p:nvPr>
            <p:extLst>
              <p:ext uri="{D42A27DB-BD31-4B8C-83A1-F6EECF244321}">
                <p14:modId xmlns:p14="http://schemas.microsoft.com/office/powerpoint/2010/main" xmlns="" val="3520877132"/>
              </p:ext>
            </p:extLst>
          </p:nvPr>
        </p:nvGraphicFramePr>
        <p:xfrm>
          <a:off x="88111" y="1481959"/>
          <a:ext cx="8087318" cy="2806261"/>
        </p:xfrm>
        <a:graphic>
          <a:graphicData uri="http://schemas.openxmlformats.org/drawingml/2006/table">
            <a:tbl>
              <a:tblPr firstRow="1" firstCol="1" bandRow="1">
                <a:tableStyleId>{5940675A-B579-460E-94D1-54222C63F5DA}</a:tableStyleId>
              </a:tblPr>
              <a:tblGrid>
                <a:gridCol w="3480044">
                  <a:extLst>
                    <a:ext uri="{9D8B030D-6E8A-4147-A177-3AD203B41FA5}">
                      <a16:colId xmlns:a16="http://schemas.microsoft.com/office/drawing/2014/main" xmlns="" val="2514909626"/>
                    </a:ext>
                  </a:extLst>
                </a:gridCol>
                <a:gridCol w="1431142">
                  <a:extLst>
                    <a:ext uri="{9D8B030D-6E8A-4147-A177-3AD203B41FA5}">
                      <a16:colId xmlns:a16="http://schemas.microsoft.com/office/drawing/2014/main" xmlns="" val="20002"/>
                    </a:ext>
                  </a:extLst>
                </a:gridCol>
                <a:gridCol w="3176132">
                  <a:extLst>
                    <a:ext uri="{9D8B030D-6E8A-4147-A177-3AD203B41FA5}">
                      <a16:colId xmlns:a16="http://schemas.microsoft.com/office/drawing/2014/main" xmlns="" val="20003"/>
                    </a:ext>
                  </a:extLst>
                </a:gridCol>
              </a:tblGrid>
              <a:tr h="557738">
                <a:tc>
                  <a:txBody>
                    <a:bodyPr/>
                    <a:lstStyle/>
                    <a:p>
                      <a:pPr algn="ctr">
                        <a:lnSpc>
                          <a:spcPct val="107000"/>
                        </a:lnSpc>
                        <a:spcAft>
                          <a:spcPts val="0"/>
                        </a:spcAft>
                      </a:pPr>
                      <a:r>
                        <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Quarter 4 Targets </a:t>
                      </a: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Achievement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cs typeface="Arial" panose="020B0604020202020204" pitchFamily="34" charset="0"/>
                        </a:rPr>
                        <a:t>Reason for Deviation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2248523">
                <a:tc>
                  <a:txBody>
                    <a:bodyPr/>
                    <a:lstStyle/>
                    <a:p>
                      <a:pPr marL="342900" indent="-342900">
                        <a:buFont typeface="+mj-lt"/>
                        <a:buAutoNum type="arabicPeriod"/>
                      </a:pPr>
                      <a:r>
                        <a:rPr lang="en-GB" sz="1600" b="0" i="0" u="none" strike="noStrike" baseline="0" dirty="0">
                          <a:solidFill>
                            <a:srgbClr val="000000"/>
                          </a:solidFill>
                          <a:latin typeface="Arial" panose="020B0604020202020204" pitchFamily="34" charset="0"/>
                          <a:cs typeface="Arial" panose="020B0604020202020204" pitchFamily="34" charset="0"/>
                        </a:rPr>
                        <a:t>Number of pilot community learning centres accredited 	</a:t>
                      </a:r>
                    </a:p>
                  </a:txBody>
                  <a:tcPr marL="49776" marR="49776" marT="0" marB="0"/>
                </a:tc>
                <a:tc>
                  <a:txBody>
                    <a:bodyPr/>
                    <a:lstStyle/>
                    <a:p>
                      <a:pPr algn="ctr"/>
                      <a:r>
                        <a:rPr lang="en-GB" sz="1600" dirty="0">
                          <a:latin typeface="Arial" panose="020B0604020202020204" pitchFamily="34" charset="0"/>
                          <a:cs typeface="Arial" panose="020B0604020202020204" pitchFamily="34" charset="0"/>
                        </a:rPr>
                        <a:t>0%</a:t>
                      </a: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txBody>
                  <a:tcPr marL="49776" marR="49776" marT="0" marB="0"/>
                </a:tc>
                <a:tc>
                  <a:txBody>
                    <a:bodyPr/>
                    <a:lstStyle/>
                    <a:p>
                      <a:pPr algn="l"/>
                      <a:r>
                        <a:rPr lang="en-GB" sz="1600" dirty="0">
                          <a:latin typeface="Arial" panose="020B0604020202020204" pitchFamily="34" charset="0"/>
                          <a:cs typeface="Arial" panose="020B0604020202020204" pitchFamily="34" charset="0"/>
                        </a:rPr>
                        <a:t>CLC’s were not compliant to the accreditation</a:t>
                      </a:r>
                      <a:r>
                        <a:rPr lang="en-GB" sz="1600" baseline="0" dirty="0">
                          <a:latin typeface="Arial" panose="020B0604020202020204" pitchFamily="34" charset="0"/>
                          <a:cs typeface="Arial" panose="020B0604020202020204" pitchFamily="34" charset="0"/>
                        </a:rPr>
                        <a:t> requirements by QCTO and SETAs. </a:t>
                      </a:r>
                    </a:p>
                    <a:p>
                      <a:pPr algn="l"/>
                      <a:endParaRPr lang="en-GB" sz="1600" kern="1200" baseline="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xmlns="" val="3975993836"/>
                  </a:ext>
                </a:extLst>
              </a:tr>
            </a:tbl>
          </a:graphicData>
        </a:graphic>
      </p:graphicFrame>
    </p:spTree>
    <p:extLst>
      <p:ext uri="{BB962C8B-B14F-4D97-AF65-F5344CB8AC3E}">
        <p14:creationId xmlns:p14="http://schemas.microsoft.com/office/powerpoint/2010/main" xmlns="" val="3363513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78856"/>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solidFill>
                  <a:schemeClr val="bg1"/>
                </a:solidFill>
              </a:rPr>
              <a:t>Cluster of reasons for under-achievements during Quarter four</a:t>
            </a:r>
            <a:endParaRPr lang="en-ZA" sz="3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53569" y="1071691"/>
            <a:ext cx="875651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 marR="0" lvl="0" indent="0" algn="l" defTabSz="914400" rtl="0" eaLnBrk="1" fontAlgn="auto" latinLnBrk="0" hangingPunct="1">
              <a:lnSpc>
                <a:spcPct val="100000"/>
              </a:lnSpc>
              <a:spcBef>
                <a:spcPts val="0"/>
              </a:spcBef>
              <a:spcAft>
                <a:spcPts val="0"/>
              </a:spcAft>
              <a:buClrTx/>
              <a:buSzTx/>
              <a:buNone/>
              <a:tabLst/>
              <a:defRPr/>
            </a:pPr>
            <a:endParaRPr lang="en-GB" sz="2400" b="1" i="1" dirty="0">
              <a:solidFill>
                <a:srgbClr val="0070C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8910084" y="1071691"/>
            <a:ext cx="3373477" cy="5456700"/>
          </a:xfrm>
          <a:prstGeom prst="rect">
            <a:avLst/>
          </a:prstGeom>
        </p:spPr>
      </p:pic>
      <p:sp>
        <p:nvSpPr>
          <p:cNvPr id="7" name="Slide Number Placeholder 7">
            <a:extLst>
              <a:ext uri="{FF2B5EF4-FFF2-40B4-BE49-F238E27FC236}">
                <a16:creationId xmlns:a16="http://schemas.microsoft.com/office/drawing/2014/main" xmlns="" id="{F9C20BAE-6628-47EC-5AD9-267F7B541FC2}"/>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26</a:t>
            </a:fld>
            <a:endParaRPr lang="en-US" sz="2000" b="1" dirty="0"/>
          </a:p>
        </p:txBody>
      </p:sp>
      <p:graphicFrame>
        <p:nvGraphicFramePr>
          <p:cNvPr id="6" name="Chart 5">
            <a:extLst>
              <a:ext uri="{FF2B5EF4-FFF2-40B4-BE49-F238E27FC236}">
                <a16:creationId xmlns:a16="http://schemas.microsoft.com/office/drawing/2014/main" xmlns="" id="{D31FC98A-EC61-F161-2EE3-F2273813FE05}"/>
              </a:ext>
            </a:extLst>
          </p:cNvPr>
          <p:cNvGraphicFramePr>
            <a:graphicFrameLocks/>
          </p:cNvGraphicFramePr>
          <p:nvPr>
            <p:extLst>
              <p:ext uri="{D42A27DB-BD31-4B8C-83A1-F6EECF244321}">
                <p14:modId xmlns:p14="http://schemas.microsoft.com/office/powerpoint/2010/main" xmlns="" val="4107719138"/>
              </p:ext>
            </p:extLst>
          </p:nvPr>
        </p:nvGraphicFramePr>
        <p:xfrm>
          <a:off x="718645" y="1963230"/>
          <a:ext cx="6553201" cy="2814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76978633-CE8A-B059-F178-3EC16EF55D2B}"/>
              </a:ext>
            </a:extLst>
          </p:cNvPr>
          <p:cNvGraphicFramePr>
            <a:graphicFrameLocks/>
          </p:cNvGraphicFramePr>
          <p:nvPr>
            <p:extLst>
              <p:ext uri="{D42A27DB-BD31-4B8C-83A1-F6EECF244321}">
                <p14:modId xmlns:p14="http://schemas.microsoft.com/office/powerpoint/2010/main" xmlns="" val="2432681351"/>
              </p:ext>
            </p:extLst>
          </p:nvPr>
        </p:nvGraphicFramePr>
        <p:xfrm>
          <a:off x="1066727" y="1265750"/>
          <a:ext cx="6952665" cy="45977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195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53569" y="1496993"/>
            <a:ext cx="9107388" cy="4925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 lvl="0" indent="0">
              <a:lnSpc>
                <a:spcPct val="100000"/>
              </a:lnSpc>
              <a:spcBef>
                <a:spcPts val="0"/>
              </a:spcBef>
              <a:buNone/>
              <a:defRPr/>
            </a:pPr>
            <a:endParaRPr lang="en-GB" b="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9260958" y="1071691"/>
            <a:ext cx="3022603" cy="5350374"/>
          </a:xfrm>
          <a:prstGeom prst="rect">
            <a:avLst/>
          </a:prstGeom>
        </p:spPr>
      </p:pic>
      <p:sp>
        <p:nvSpPr>
          <p:cNvPr id="6" name="Slide Number Placeholder 7">
            <a:extLst>
              <a:ext uri="{FF2B5EF4-FFF2-40B4-BE49-F238E27FC236}">
                <a16:creationId xmlns:a16="http://schemas.microsoft.com/office/drawing/2014/main" xmlns="" id="{19020C49-13B1-395F-2165-EB00FD4A9061}"/>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27</a:t>
            </a:fld>
            <a:endParaRPr lang="en-US" sz="2000" b="1" dirty="0"/>
          </a:p>
        </p:txBody>
      </p:sp>
      <p:pic>
        <p:nvPicPr>
          <p:cNvPr id="10" name="Picture 9">
            <a:extLst>
              <a:ext uri="{FF2B5EF4-FFF2-40B4-BE49-F238E27FC236}">
                <a16:creationId xmlns:a16="http://schemas.microsoft.com/office/drawing/2014/main" xmlns="" id="{ED560788-07D4-3901-76BA-679AD62E32DD}"/>
              </a:ext>
            </a:extLst>
          </p:cNvPr>
          <p:cNvPicPr>
            <a:picLocks noChangeAspect="1"/>
          </p:cNvPicPr>
          <p:nvPr/>
        </p:nvPicPr>
        <p:blipFill>
          <a:blip r:embed="rId4" cstate="print"/>
          <a:stretch>
            <a:fillRect/>
          </a:stretch>
        </p:blipFill>
        <p:spPr>
          <a:xfrm>
            <a:off x="1592815" y="2654741"/>
            <a:ext cx="7913294" cy="1548518"/>
          </a:xfrm>
          <a:prstGeom prst="rect">
            <a:avLst/>
          </a:prstGeom>
        </p:spPr>
      </p:pic>
    </p:spTree>
    <p:extLst>
      <p:ext uri="{BB962C8B-B14F-4D97-AF65-F5344CB8AC3E}">
        <p14:creationId xmlns:p14="http://schemas.microsoft.com/office/powerpoint/2010/main" xmlns="" val="380615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220325" y="1071691"/>
            <a:ext cx="9338345"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7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9441712" y="1082201"/>
            <a:ext cx="2841849" cy="5329109"/>
          </a:xfrm>
          <a:prstGeom prst="rect">
            <a:avLst/>
          </a:prstGeom>
        </p:spPr>
      </p:pic>
      <p:sp>
        <p:nvSpPr>
          <p:cNvPr id="6" name="Title 1">
            <a:extLst>
              <a:ext uri="{FF2B5EF4-FFF2-40B4-BE49-F238E27FC236}">
                <a16:creationId xmlns:a16="http://schemas.microsoft.com/office/drawing/2014/main" xmlns="" id="{D6FA62B9-34EE-1BC4-CBBF-3FAEE79CDACE}"/>
              </a:ext>
            </a:extLst>
          </p:cNvPr>
          <p:cNvSpPr txBox="1">
            <a:spLocks/>
          </p:cNvSpPr>
          <p:nvPr/>
        </p:nvSpPr>
        <p:spPr>
          <a:xfrm>
            <a:off x="533400" y="151156"/>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3600" b="1" dirty="0">
                <a:latin typeface="Arial" panose="020B0604020202020204" pitchFamily="34" charset="0"/>
                <a:cs typeface="Arial" panose="020B0604020202020204" pitchFamily="34" charset="0"/>
              </a:rPr>
              <a:t>2022/23: Overview of Allocations: 4</a:t>
            </a:r>
            <a:r>
              <a:rPr lang="en-ZA" sz="3600" b="1" baseline="30000" dirty="0">
                <a:latin typeface="Arial" panose="020B0604020202020204" pitchFamily="34" charset="0"/>
                <a:cs typeface="Arial" panose="020B0604020202020204" pitchFamily="34" charset="0"/>
              </a:rPr>
              <a:t>th</a:t>
            </a:r>
            <a:r>
              <a:rPr lang="en-ZA" sz="3600" b="1" dirty="0">
                <a:latin typeface="Arial" panose="020B0604020202020204" pitchFamily="34" charset="0"/>
                <a:cs typeface="Arial" panose="020B0604020202020204" pitchFamily="34" charset="0"/>
              </a:rPr>
              <a:t> Quarter</a:t>
            </a:r>
          </a:p>
        </p:txBody>
      </p:sp>
      <p:sp>
        <p:nvSpPr>
          <p:cNvPr id="7" name="Slide Number Placeholder 7">
            <a:extLst>
              <a:ext uri="{FF2B5EF4-FFF2-40B4-BE49-F238E27FC236}">
                <a16:creationId xmlns:a16="http://schemas.microsoft.com/office/drawing/2014/main" xmlns="" id="{9D462B66-2B31-EFB4-1805-19BBF4D0C76C}"/>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28</a:t>
            </a:fld>
            <a:endParaRPr lang="en-US" sz="2000" b="1" dirty="0"/>
          </a:p>
        </p:txBody>
      </p:sp>
      <p:pic>
        <p:nvPicPr>
          <p:cNvPr id="10" name="Picture 9">
            <a:extLst>
              <a:ext uri="{FF2B5EF4-FFF2-40B4-BE49-F238E27FC236}">
                <a16:creationId xmlns:a16="http://schemas.microsoft.com/office/drawing/2014/main" xmlns="" id="{544E3216-C039-3C81-6AA6-580A6438948F}"/>
              </a:ext>
            </a:extLst>
          </p:cNvPr>
          <p:cNvPicPr>
            <a:picLocks noChangeAspect="1"/>
          </p:cNvPicPr>
          <p:nvPr/>
        </p:nvPicPr>
        <p:blipFill>
          <a:blip r:embed="rId4" cstate="print"/>
          <a:stretch>
            <a:fillRect/>
          </a:stretch>
        </p:blipFill>
        <p:spPr>
          <a:xfrm>
            <a:off x="426580" y="1071691"/>
            <a:ext cx="8059611" cy="5151566"/>
          </a:xfrm>
          <a:prstGeom prst="rect">
            <a:avLst/>
          </a:prstGeom>
        </p:spPr>
      </p:pic>
    </p:spTree>
    <p:extLst>
      <p:ext uri="{BB962C8B-B14F-4D97-AF65-F5344CB8AC3E}">
        <p14:creationId xmlns:p14="http://schemas.microsoft.com/office/powerpoint/2010/main" xmlns="" val="322489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pic>
        <p:nvPicPr>
          <p:cNvPr id="6" name="Picture 5">
            <a:extLst>
              <a:ext uri="{FF2B5EF4-FFF2-40B4-BE49-F238E27FC236}">
                <a16:creationId xmlns:a16="http://schemas.microsoft.com/office/drawing/2014/main" xmlns="" id="{F16D7776-6993-BF2A-FDEE-3575772DF4D1}"/>
              </a:ext>
            </a:extLst>
          </p:cNvPr>
          <p:cNvPicPr>
            <a:picLocks noChangeAspect="1"/>
          </p:cNvPicPr>
          <p:nvPr/>
        </p:nvPicPr>
        <p:blipFill>
          <a:blip r:embed="rId3" cstate="print"/>
          <a:stretch>
            <a:fillRect/>
          </a:stretch>
        </p:blipFill>
        <p:spPr>
          <a:xfrm>
            <a:off x="8532264" y="1084895"/>
            <a:ext cx="3656688" cy="2662004"/>
          </a:xfrm>
          <a:prstGeom prst="rect">
            <a:avLst/>
          </a:prstGeom>
        </p:spPr>
      </p:pic>
      <p:pic>
        <p:nvPicPr>
          <p:cNvPr id="7" name="Picture 6">
            <a:extLst>
              <a:ext uri="{FF2B5EF4-FFF2-40B4-BE49-F238E27FC236}">
                <a16:creationId xmlns:a16="http://schemas.microsoft.com/office/drawing/2014/main" xmlns="" id="{C5497B43-3D07-07AA-89C0-7B8336473279}"/>
              </a:ext>
            </a:extLst>
          </p:cNvPr>
          <p:cNvPicPr>
            <a:picLocks noChangeAspect="1"/>
          </p:cNvPicPr>
          <p:nvPr/>
        </p:nvPicPr>
        <p:blipFill>
          <a:blip r:embed="rId4" cstate="print"/>
          <a:stretch>
            <a:fillRect/>
          </a:stretch>
        </p:blipFill>
        <p:spPr>
          <a:xfrm>
            <a:off x="8428140" y="3849316"/>
            <a:ext cx="3855422" cy="2662004"/>
          </a:xfrm>
          <a:prstGeom prst="rect">
            <a:avLst/>
          </a:prstGeom>
        </p:spPr>
      </p:pic>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78856"/>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3200" b="1">
                <a:latin typeface="Calibri" panose="020F0502020204030204" pitchFamily="34" charset="0"/>
                <a:cs typeface="Calibri" panose="020F0502020204030204" pitchFamily="34" charset="0"/>
              </a:rPr>
              <a:t>2022/23: Overview of Expenditure: 4</a:t>
            </a:r>
            <a:r>
              <a:rPr lang="en-ZA" sz="3200" b="1" baseline="30000">
                <a:latin typeface="Calibri" panose="020F0502020204030204" pitchFamily="34" charset="0"/>
                <a:cs typeface="Calibri" panose="020F0502020204030204" pitchFamily="34" charset="0"/>
              </a:rPr>
              <a:t>th</a:t>
            </a:r>
            <a:endParaRPr lang="en-ZA" sz="3200" b="1" dirty="0">
              <a:latin typeface="Calibri" panose="020F0502020204030204" pitchFamily="34" charset="0"/>
              <a:cs typeface="Calibri" panose="020F0502020204030204" pitchFamily="34" charset="0"/>
            </a:endParaRPr>
          </a:p>
        </p:txBody>
      </p:sp>
      <p:sp>
        <p:nvSpPr>
          <p:cNvPr id="9" name="Slide Number Placeholder 7">
            <a:extLst>
              <a:ext uri="{FF2B5EF4-FFF2-40B4-BE49-F238E27FC236}">
                <a16:creationId xmlns:a16="http://schemas.microsoft.com/office/drawing/2014/main" xmlns="" id="{EEE96D69-A78B-9E4C-CBE2-AC54B0121D7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29</a:t>
            </a:fld>
            <a:endParaRPr lang="en-US" sz="2000" b="1" dirty="0"/>
          </a:p>
        </p:txBody>
      </p:sp>
      <p:pic>
        <p:nvPicPr>
          <p:cNvPr id="4" name="Picture 3">
            <a:extLst>
              <a:ext uri="{FF2B5EF4-FFF2-40B4-BE49-F238E27FC236}">
                <a16:creationId xmlns:a16="http://schemas.microsoft.com/office/drawing/2014/main" xmlns="" id="{6C658A6F-30DA-E66B-6B5E-3A515BE7D40F}"/>
              </a:ext>
            </a:extLst>
          </p:cNvPr>
          <p:cNvPicPr>
            <a:picLocks noChangeAspect="1"/>
          </p:cNvPicPr>
          <p:nvPr/>
        </p:nvPicPr>
        <p:blipFill>
          <a:blip r:embed="rId5" cstate="print"/>
          <a:stretch>
            <a:fillRect/>
          </a:stretch>
        </p:blipFill>
        <p:spPr>
          <a:xfrm>
            <a:off x="199344" y="1212567"/>
            <a:ext cx="8352244" cy="5273497"/>
          </a:xfrm>
          <a:prstGeom prst="rect">
            <a:avLst/>
          </a:prstGeom>
        </p:spPr>
      </p:pic>
    </p:spTree>
    <p:extLst>
      <p:ext uri="{BB962C8B-B14F-4D97-AF65-F5344CB8AC3E}">
        <p14:creationId xmlns:p14="http://schemas.microsoft.com/office/powerpoint/2010/main" xmlns="" val="400298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VISION AND MISSION</a:t>
            </a:r>
            <a:endParaRPr lang="en-ZA" sz="44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533400" y="1303962"/>
            <a:ext cx="9907772" cy="45117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None/>
              <a:defRPr/>
            </a:pPr>
            <a:endParaRPr lang="en-US" altLang="en-US"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endParaRPr lang="en-US" altLang="en-US"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endParaRPr lang="en-ZA" sz="800" dirty="0">
              <a:latin typeface="+mn-lt"/>
              <a:cs typeface="Arial" panose="020B0604020202020204" pitchFamily="34" charset="0"/>
            </a:endParaRPr>
          </a:p>
          <a:p>
            <a:pPr marL="571500" indent="-571500" algn="l">
              <a:lnSpc>
                <a:spcPct val="100000"/>
              </a:lnSpc>
              <a:spcBef>
                <a:spcPts val="0"/>
              </a:spcBef>
              <a:buFont typeface="Arial" panose="020B0604020202020204" pitchFamily="34" charset="0"/>
              <a:buChar char="•"/>
              <a:defRPr/>
            </a:pPr>
            <a:endParaRPr lang="en-ZA" sz="2800" b="0" dirty="0">
              <a:solidFill>
                <a:schemeClr val="tx1"/>
              </a:solidFill>
              <a:latin typeface="+mn-lt"/>
            </a:endParaRP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3C89650-8E96-0251-6EE4-EF8F6E0E637C}"/>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3</a:t>
            </a:fld>
            <a:endParaRPr lang="en-US" sz="2000" b="1" dirty="0"/>
          </a:p>
        </p:txBody>
      </p:sp>
      <p:graphicFrame>
        <p:nvGraphicFramePr>
          <p:cNvPr id="7" name="Diagram 6">
            <a:extLst>
              <a:ext uri="{FF2B5EF4-FFF2-40B4-BE49-F238E27FC236}">
                <a16:creationId xmlns:a16="http://schemas.microsoft.com/office/drawing/2014/main" xmlns="" id="{63921CD0-6D6F-3C92-CF9D-11469BA8B6A6}"/>
              </a:ext>
            </a:extLst>
          </p:cNvPr>
          <p:cNvGraphicFramePr/>
          <p:nvPr>
            <p:extLst>
              <p:ext uri="{D42A27DB-BD31-4B8C-83A1-F6EECF244321}">
                <p14:modId xmlns:p14="http://schemas.microsoft.com/office/powerpoint/2010/main" xmlns="" val="3105882951"/>
              </p:ext>
            </p:extLst>
          </p:nvPr>
        </p:nvGraphicFramePr>
        <p:xfrm>
          <a:off x="2363972" y="1078437"/>
          <a:ext cx="8661380" cy="507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1828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6" y="1263023"/>
            <a:ext cx="832799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3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16D7776-6993-BF2A-FDEE-3575772DF4D1}"/>
              </a:ext>
            </a:extLst>
          </p:cNvPr>
          <p:cNvPicPr>
            <a:picLocks noChangeAspect="1"/>
          </p:cNvPicPr>
          <p:nvPr/>
        </p:nvPicPr>
        <p:blipFill>
          <a:blip r:embed="rId3" cstate="print"/>
          <a:stretch>
            <a:fillRect/>
          </a:stretch>
        </p:blipFill>
        <p:spPr>
          <a:xfrm>
            <a:off x="8532264" y="1084895"/>
            <a:ext cx="3656688" cy="2593970"/>
          </a:xfrm>
          <a:prstGeom prst="rect">
            <a:avLst/>
          </a:prstGeom>
        </p:spPr>
      </p:pic>
      <p:pic>
        <p:nvPicPr>
          <p:cNvPr id="7" name="Picture 6">
            <a:extLst>
              <a:ext uri="{FF2B5EF4-FFF2-40B4-BE49-F238E27FC236}">
                <a16:creationId xmlns:a16="http://schemas.microsoft.com/office/drawing/2014/main" xmlns="" id="{C5497B43-3D07-07AA-89C0-7B8336473279}"/>
              </a:ext>
            </a:extLst>
          </p:cNvPr>
          <p:cNvPicPr>
            <a:picLocks noChangeAspect="1"/>
          </p:cNvPicPr>
          <p:nvPr/>
        </p:nvPicPr>
        <p:blipFill>
          <a:blip r:embed="rId4" cstate="print"/>
          <a:stretch>
            <a:fillRect/>
          </a:stretch>
        </p:blipFill>
        <p:spPr>
          <a:xfrm>
            <a:off x="8476969" y="3678866"/>
            <a:ext cx="3855422" cy="2734876"/>
          </a:xfrm>
          <a:prstGeom prst="rect">
            <a:avLst/>
          </a:prstGeom>
        </p:spPr>
      </p:pic>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23456"/>
            <a:ext cx="11125200" cy="6463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4000" b="1" dirty="0">
                <a:latin typeface="Calibri" panose="020F0502020204030204" pitchFamily="34" charset="0"/>
                <a:cs typeface="Calibri" panose="020F0502020204030204" pitchFamily="34" charset="0"/>
              </a:rPr>
              <a:t>Status of expenditure per programme: 4th Quarter</a:t>
            </a:r>
          </a:p>
        </p:txBody>
      </p:sp>
      <p:sp>
        <p:nvSpPr>
          <p:cNvPr id="4" name="Slide Number Placeholder 7">
            <a:extLst>
              <a:ext uri="{FF2B5EF4-FFF2-40B4-BE49-F238E27FC236}">
                <a16:creationId xmlns:a16="http://schemas.microsoft.com/office/drawing/2014/main" xmlns="" id="{751C3074-5428-9411-608C-482BFDC5FD6B}"/>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30</a:t>
            </a:fld>
            <a:endParaRPr lang="en-US" sz="2000" b="1" dirty="0"/>
          </a:p>
        </p:txBody>
      </p:sp>
      <p:pic>
        <p:nvPicPr>
          <p:cNvPr id="10" name="Picture 9">
            <a:extLst>
              <a:ext uri="{FF2B5EF4-FFF2-40B4-BE49-F238E27FC236}">
                <a16:creationId xmlns:a16="http://schemas.microsoft.com/office/drawing/2014/main" xmlns="" id="{51F45165-4B07-A774-8398-D742E03630BE}"/>
              </a:ext>
            </a:extLst>
          </p:cNvPr>
          <p:cNvPicPr>
            <a:picLocks noChangeAspect="1"/>
          </p:cNvPicPr>
          <p:nvPr/>
        </p:nvPicPr>
        <p:blipFill>
          <a:blip r:embed="rId5" cstate="print"/>
          <a:stretch>
            <a:fillRect/>
          </a:stretch>
        </p:blipFill>
        <p:spPr>
          <a:xfrm>
            <a:off x="96440" y="1084896"/>
            <a:ext cx="8386995" cy="4853450"/>
          </a:xfrm>
          <a:prstGeom prst="rect">
            <a:avLst/>
          </a:prstGeom>
        </p:spPr>
      </p:pic>
    </p:spTree>
    <p:extLst>
      <p:ext uri="{BB962C8B-B14F-4D97-AF65-F5344CB8AC3E}">
        <p14:creationId xmlns:p14="http://schemas.microsoft.com/office/powerpoint/2010/main" xmlns="" val="216446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5" y="1263023"/>
            <a:ext cx="909029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78856"/>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3200" b="1">
                <a:latin typeface="Calibri" panose="020F0502020204030204" pitchFamily="34" charset="0"/>
                <a:cs typeface="Calibri" panose="020F0502020204030204" pitchFamily="34" charset="0"/>
              </a:rPr>
              <a:t>Status of expenditure per economic classification: 4th Quarter</a:t>
            </a:r>
            <a:endParaRPr lang="en-ZA" sz="32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4626E72E-C82D-2190-D458-F0C4E6746DE4}"/>
              </a:ext>
            </a:extLst>
          </p:cNvPr>
          <p:cNvPicPr>
            <a:picLocks noChangeAspect="1"/>
          </p:cNvPicPr>
          <p:nvPr/>
        </p:nvPicPr>
        <p:blipFill>
          <a:blip r:embed="rId3" cstate="print"/>
          <a:stretch>
            <a:fillRect/>
          </a:stretch>
        </p:blipFill>
        <p:spPr>
          <a:xfrm>
            <a:off x="9303529" y="1031357"/>
            <a:ext cx="2959850" cy="5369443"/>
          </a:xfrm>
          <a:prstGeom prst="rect">
            <a:avLst/>
          </a:prstGeom>
        </p:spPr>
      </p:pic>
      <p:sp>
        <p:nvSpPr>
          <p:cNvPr id="5" name="Slide Number Placeholder 7">
            <a:extLst>
              <a:ext uri="{FF2B5EF4-FFF2-40B4-BE49-F238E27FC236}">
                <a16:creationId xmlns:a16="http://schemas.microsoft.com/office/drawing/2014/main" xmlns="" id="{2FB5A391-AEC9-637D-EC3F-2528B7D8A24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31</a:t>
            </a:fld>
            <a:endParaRPr lang="en-US" sz="2000" b="1" dirty="0"/>
          </a:p>
        </p:txBody>
      </p:sp>
      <p:graphicFrame>
        <p:nvGraphicFramePr>
          <p:cNvPr id="11" name="Table Placeholder 2">
            <a:extLst>
              <a:ext uri="{FF2B5EF4-FFF2-40B4-BE49-F238E27FC236}">
                <a16:creationId xmlns:a16="http://schemas.microsoft.com/office/drawing/2014/main" xmlns="" id="{222CFA04-B12E-0593-B870-8900565DF59F}"/>
              </a:ext>
            </a:extLst>
          </p:cNvPr>
          <p:cNvGraphicFramePr>
            <a:graphicFrameLocks/>
          </p:cNvGraphicFramePr>
          <p:nvPr>
            <p:extLst>
              <p:ext uri="{D42A27DB-BD31-4B8C-83A1-F6EECF244321}">
                <p14:modId xmlns:p14="http://schemas.microsoft.com/office/powerpoint/2010/main" xmlns="" val="4062724879"/>
              </p:ext>
            </p:extLst>
          </p:nvPr>
        </p:nvGraphicFramePr>
        <p:xfrm>
          <a:off x="73492" y="1174959"/>
          <a:ext cx="9176730" cy="4685831"/>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543490">
                  <a:extLst>
                    <a:ext uri="{9D8B030D-6E8A-4147-A177-3AD203B41FA5}">
                      <a16:colId xmlns:a16="http://schemas.microsoft.com/office/drawing/2014/main" xmlns="" val="3364900942"/>
                    </a:ext>
                  </a:extLst>
                </a:gridCol>
                <a:gridCol w="1408310">
                  <a:extLst>
                    <a:ext uri="{9D8B030D-6E8A-4147-A177-3AD203B41FA5}">
                      <a16:colId xmlns:a16="http://schemas.microsoft.com/office/drawing/2014/main" xmlns="" val="3370415768"/>
                    </a:ext>
                  </a:extLst>
                </a:gridCol>
                <a:gridCol w="1408310">
                  <a:extLst>
                    <a:ext uri="{9D8B030D-6E8A-4147-A177-3AD203B41FA5}">
                      <a16:colId xmlns:a16="http://schemas.microsoft.com/office/drawing/2014/main" xmlns="" val="2646663584"/>
                    </a:ext>
                  </a:extLst>
                </a:gridCol>
                <a:gridCol w="1408310">
                  <a:extLst>
                    <a:ext uri="{9D8B030D-6E8A-4147-A177-3AD203B41FA5}">
                      <a16:colId xmlns:a16="http://schemas.microsoft.com/office/drawing/2014/main" xmlns="" val="3238839300"/>
                    </a:ext>
                  </a:extLst>
                </a:gridCol>
                <a:gridCol w="1408310">
                  <a:extLst>
                    <a:ext uri="{9D8B030D-6E8A-4147-A177-3AD203B41FA5}">
                      <a16:colId xmlns:a16="http://schemas.microsoft.com/office/drawing/2014/main" xmlns="" val="2688073300"/>
                    </a:ext>
                  </a:extLst>
                </a:gridCol>
              </a:tblGrid>
              <a:tr h="1262807">
                <a:tc>
                  <a:txBody>
                    <a:bodyPr/>
                    <a:lstStyle/>
                    <a:p>
                      <a:pPr algn="l" fontAlgn="b"/>
                      <a:r>
                        <a:rPr lang="en-GB" sz="1400" b="1" u="none" strike="noStrike" dirty="0">
                          <a:effectLst/>
                          <a:latin typeface="Calibri" panose="020F0502020204030204" pitchFamily="34" charset="0"/>
                          <a:cs typeface="Calibri" panose="020F0502020204030204" pitchFamily="34" charset="0"/>
                        </a:rPr>
                        <a:t>Status of Expenditure per Economic Classification</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Calibri" panose="020F0502020204030204" pitchFamily="34" charset="0"/>
                          <a:cs typeface="Calibri" panose="020F0502020204030204" pitchFamily="34" charset="0"/>
                        </a:rPr>
                        <a:t>Final Appropriation</a:t>
                      </a:r>
                    </a:p>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Calibri" panose="020F0502020204030204" pitchFamily="34" charset="0"/>
                          <a:cs typeface="Calibri" panose="020F0502020204030204" pitchFamily="34" charset="0"/>
                        </a:rPr>
                        <a:t>Actual Expenditure (Quarter 4)</a:t>
                      </a:r>
                    </a:p>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Calibri" panose="020F0502020204030204" pitchFamily="34" charset="0"/>
                          <a:cs typeface="Calibri" panose="020F0502020204030204" pitchFamily="34" charset="0"/>
                        </a:rPr>
                        <a:t>Variance</a:t>
                      </a:r>
                    </a:p>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 Variance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87880187"/>
                  </a:ext>
                </a:extLst>
              </a:tr>
              <a:tr h="50513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Compensation of Employees</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10 651 217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10 251 820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399 397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xmlns="" val="3795165208"/>
                  </a:ext>
                </a:extLst>
              </a:tr>
              <a:tr h="534828">
                <a:tc>
                  <a:txBody>
                    <a:bodyPr/>
                    <a:lstStyle/>
                    <a:p>
                      <a:pPr algn="l" fontAlgn="b"/>
                      <a:r>
                        <a:rPr lang="en-US" sz="1400" b="0" u="none" strike="noStrike" dirty="0">
                          <a:effectLst/>
                          <a:latin typeface="Calibri" panose="020F0502020204030204" pitchFamily="34" charset="0"/>
                          <a:cs typeface="Calibri" panose="020F0502020204030204" pitchFamily="34" charset="0"/>
                        </a:rPr>
                        <a:t>   Personnel Expenditure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1" u="none" strike="noStrike">
                          <a:solidFill>
                            <a:srgbClr val="000000"/>
                          </a:solidFill>
                          <a:effectLst/>
                          <a:latin typeface="Calibri" panose="020F0502020204030204" pitchFamily="34" charset="0"/>
                          <a:cs typeface="Calibri" panose="020F0502020204030204" pitchFamily="34" charset="0"/>
                        </a:rPr>
                        <a:t> 10 353 467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1" u="none" strike="noStrike" dirty="0">
                          <a:solidFill>
                            <a:srgbClr val="000000"/>
                          </a:solidFill>
                          <a:effectLst/>
                          <a:latin typeface="Calibri" panose="020F0502020204030204" pitchFamily="34" charset="0"/>
                          <a:cs typeface="Calibri" panose="020F0502020204030204" pitchFamily="34" charset="0"/>
                        </a:rPr>
                        <a:t> 9 954 838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398 629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endParaRPr lang="en-US" sz="1400" b="0" i="0" u="none" strike="noStrike" dirty="0">
                        <a:solidFill>
                          <a:srgbClr val="000000"/>
                        </a:solidFill>
                        <a:effectLst/>
                        <a:highlight>
                          <a:srgbClr val="000080"/>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alpha val="98824"/>
                      </a:schemeClr>
                    </a:solidFill>
                  </a:tcPr>
                </a:tc>
                <a:extLst>
                  <a:ext uri="{0D108BD9-81ED-4DB2-BD59-A6C34878D82A}">
                    <a16:rowId xmlns:a16="http://schemas.microsoft.com/office/drawing/2014/main" xmlns="" val="3127266739"/>
                  </a:ext>
                </a:extLst>
              </a:tr>
              <a:tr h="505130">
                <a:tc>
                  <a:txBody>
                    <a:bodyPr/>
                    <a:lstStyle/>
                    <a:p>
                      <a:pPr algn="l" fontAlgn="b"/>
                      <a:r>
                        <a:rPr lang="en-US" sz="1400" b="0" u="none" strike="noStrike" dirty="0">
                          <a:effectLst/>
                          <a:latin typeface="Calibri" panose="020F0502020204030204" pitchFamily="34" charset="0"/>
                          <a:cs typeface="Calibri" panose="020F0502020204030204" pitchFamily="34" charset="0"/>
                        </a:rPr>
                        <a:t>   Examiners and Moderators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1" u="none" strike="noStrike" dirty="0">
                          <a:solidFill>
                            <a:srgbClr val="000000"/>
                          </a:solidFill>
                          <a:effectLst/>
                          <a:latin typeface="Calibri" panose="020F0502020204030204" pitchFamily="34" charset="0"/>
                          <a:cs typeface="Calibri" panose="020F0502020204030204" pitchFamily="34" charset="0"/>
                        </a:rPr>
                        <a:t>  297 750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1" u="none" strike="noStrike" dirty="0">
                          <a:solidFill>
                            <a:srgbClr val="000000"/>
                          </a:solidFill>
                          <a:effectLst/>
                          <a:latin typeface="Calibri" panose="020F0502020204030204" pitchFamily="34" charset="0"/>
                          <a:cs typeface="Calibri" panose="020F0502020204030204" pitchFamily="34" charset="0"/>
                        </a:rPr>
                        <a:t>  296 982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768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endParaRPr lang="en-US" sz="1400" b="0" i="0" u="none" strike="noStrike" dirty="0">
                        <a:solidFill>
                          <a:srgbClr val="000000"/>
                        </a:solidFill>
                        <a:effectLst/>
                        <a:highlight>
                          <a:srgbClr val="000080"/>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alpha val="98824"/>
                      </a:schemeClr>
                    </a:solidFill>
                  </a:tcPr>
                </a:tc>
                <a:extLst>
                  <a:ext uri="{0D108BD9-81ED-4DB2-BD59-A6C34878D82A}">
                    <a16:rowId xmlns:a16="http://schemas.microsoft.com/office/drawing/2014/main" xmlns="" val="4174943967"/>
                  </a:ext>
                </a:extLst>
              </a:tr>
              <a:tr h="50513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Goods and Services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684 714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634 440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50 274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xmlns="" val="741213624"/>
                  </a:ext>
                </a:extLst>
              </a:tr>
              <a:tr h="5051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latin typeface="Calibri" panose="020F0502020204030204" pitchFamily="34" charset="0"/>
                          <a:ea typeface="+mn-ea"/>
                          <a:cs typeface="Calibri" panose="020F0502020204030204" pitchFamily="34" charset="0"/>
                        </a:rPr>
                        <a:t>Transfer Payments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119 194 110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119 185 791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8 319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xmlns="" val="3964005435"/>
                  </a:ext>
                </a:extLst>
              </a:tr>
              <a:tr h="505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Capital Expenditure</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16 442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11 516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4 926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xmlns="" val="984999155"/>
                  </a:ext>
                </a:extLst>
              </a:tr>
              <a:tr h="362546">
                <a:tc>
                  <a:txBody>
                    <a:bodyPr/>
                    <a:lstStyle/>
                    <a:p>
                      <a:pPr algn="l" fontAlgn="b"/>
                      <a:r>
                        <a:rPr lang="en-US" sz="1400" b="1" u="none" strike="noStrike" dirty="0">
                          <a:effectLst/>
                          <a:latin typeface="Calibri" panose="020F0502020204030204" pitchFamily="34" charset="0"/>
                          <a:cs typeface="Calibri" panose="020F0502020204030204" pitchFamily="34" charset="0"/>
                        </a:rPr>
                        <a:t>Total</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400" b="1" i="0" u="none" strike="noStrike">
                          <a:solidFill>
                            <a:srgbClr val="000000"/>
                          </a:solidFill>
                          <a:effectLst/>
                          <a:latin typeface="Calibri" panose="020F0502020204030204" pitchFamily="34" charset="0"/>
                          <a:cs typeface="Calibri" panose="020F0502020204030204" pitchFamily="34" charset="0"/>
                        </a:rPr>
                        <a:t> 130 546 483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 130 083 567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  462 916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xmlns="" val="3547145583"/>
                  </a:ext>
                </a:extLst>
              </a:tr>
            </a:tbl>
          </a:graphicData>
        </a:graphic>
      </p:graphicFrame>
    </p:spTree>
    <p:extLst>
      <p:ext uri="{BB962C8B-B14F-4D97-AF65-F5344CB8AC3E}">
        <p14:creationId xmlns:p14="http://schemas.microsoft.com/office/powerpoint/2010/main" xmlns="" val="34472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5" y="1263023"/>
            <a:ext cx="909029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78856"/>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3200" b="1" dirty="0">
                <a:latin typeface="Calibri" panose="020F0502020204030204" pitchFamily="34" charset="0"/>
                <a:cs typeface="Calibri" panose="020F0502020204030204" pitchFamily="34" charset="0"/>
              </a:rPr>
              <a:t>2022/23: Overview of Expenditure: 4</a:t>
            </a:r>
            <a:r>
              <a:rPr lang="en-ZA" sz="3200" b="1" baseline="30000" dirty="0">
                <a:latin typeface="Calibri" panose="020F0502020204030204" pitchFamily="34" charset="0"/>
                <a:cs typeface="Calibri" panose="020F0502020204030204" pitchFamily="34" charset="0"/>
              </a:rPr>
              <a:t>th</a:t>
            </a:r>
            <a:r>
              <a:rPr lang="en-ZA" sz="3200" b="1" dirty="0">
                <a:latin typeface="Calibri" panose="020F0502020204030204" pitchFamily="34" charset="0"/>
                <a:cs typeface="Calibri" panose="020F0502020204030204" pitchFamily="34" charset="0"/>
              </a:rPr>
              <a:t> Quarter</a:t>
            </a:r>
          </a:p>
        </p:txBody>
      </p:sp>
      <p:pic>
        <p:nvPicPr>
          <p:cNvPr id="4" name="Picture 3">
            <a:extLst>
              <a:ext uri="{FF2B5EF4-FFF2-40B4-BE49-F238E27FC236}">
                <a16:creationId xmlns:a16="http://schemas.microsoft.com/office/drawing/2014/main" xmlns="" id="{4626E72E-C82D-2190-D458-F0C4E6746DE4}"/>
              </a:ext>
            </a:extLst>
          </p:cNvPr>
          <p:cNvPicPr>
            <a:picLocks noChangeAspect="1"/>
          </p:cNvPicPr>
          <p:nvPr/>
        </p:nvPicPr>
        <p:blipFill>
          <a:blip r:embed="rId3" cstate="print"/>
          <a:stretch>
            <a:fillRect/>
          </a:stretch>
        </p:blipFill>
        <p:spPr>
          <a:xfrm>
            <a:off x="9303529" y="1031357"/>
            <a:ext cx="2959850" cy="5369443"/>
          </a:xfrm>
          <a:prstGeom prst="rect">
            <a:avLst/>
          </a:prstGeom>
        </p:spPr>
      </p:pic>
      <p:sp>
        <p:nvSpPr>
          <p:cNvPr id="5" name="Slide Number Placeholder 7">
            <a:extLst>
              <a:ext uri="{FF2B5EF4-FFF2-40B4-BE49-F238E27FC236}">
                <a16:creationId xmlns:a16="http://schemas.microsoft.com/office/drawing/2014/main" xmlns="" id="{2FB5A391-AEC9-637D-EC3F-2528B7D8A24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32</a:t>
            </a:fld>
            <a:endParaRPr lang="en-US" sz="2000" b="1" dirty="0"/>
          </a:p>
        </p:txBody>
      </p:sp>
      <p:graphicFrame>
        <p:nvGraphicFramePr>
          <p:cNvPr id="10" name="Table 9">
            <a:extLst>
              <a:ext uri="{FF2B5EF4-FFF2-40B4-BE49-F238E27FC236}">
                <a16:creationId xmlns:a16="http://schemas.microsoft.com/office/drawing/2014/main" xmlns="" id="{08B86445-578A-9070-81B1-49D0EEF022CC}"/>
              </a:ext>
            </a:extLst>
          </p:cNvPr>
          <p:cNvGraphicFramePr>
            <a:graphicFrameLocks noGrp="1"/>
          </p:cNvGraphicFramePr>
          <p:nvPr/>
        </p:nvGraphicFramePr>
        <p:xfrm>
          <a:off x="147145" y="1124606"/>
          <a:ext cx="9136202" cy="5206481"/>
        </p:xfrm>
        <a:graphic>
          <a:graphicData uri="http://schemas.openxmlformats.org/drawingml/2006/table">
            <a:tbl>
              <a:tblPr>
                <a:tableStyleId>{5C22544A-7EE6-4342-B048-85BDC9FD1C3A}</a:tableStyleId>
              </a:tblPr>
              <a:tblGrid>
                <a:gridCol w="5015260">
                  <a:extLst>
                    <a:ext uri="{9D8B030D-6E8A-4147-A177-3AD203B41FA5}">
                      <a16:colId xmlns:a16="http://schemas.microsoft.com/office/drawing/2014/main" xmlns="" val="20000"/>
                    </a:ext>
                  </a:extLst>
                </a:gridCol>
                <a:gridCol w="1513815">
                  <a:extLst>
                    <a:ext uri="{9D8B030D-6E8A-4147-A177-3AD203B41FA5}">
                      <a16:colId xmlns:a16="http://schemas.microsoft.com/office/drawing/2014/main" xmlns="" val="20002"/>
                    </a:ext>
                  </a:extLst>
                </a:gridCol>
                <a:gridCol w="1422717">
                  <a:extLst>
                    <a:ext uri="{9D8B030D-6E8A-4147-A177-3AD203B41FA5}">
                      <a16:colId xmlns:a16="http://schemas.microsoft.com/office/drawing/2014/main" xmlns="" val="20001"/>
                    </a:ext>
                  </a:extLst>
                </a:gridCol>
                <a:gridCol w="1184410">
                  <a:extLst>
                    <a:ext uri="{9D8B030D-6E8A-4147-A177-3AD203B41FA5}">
                      <a16:colId xmlns:a16="http://schemas.microsoft.com/office/drawing/2014/main" xmlns="" val="20003"/>
                    </a:ext>
                  </a:extLst>
                </a:gridCol>
              </a:tblGrid>
              <a:tr h="849859">
                <a:tc>
                  <a:txBody>
                    <a:bodyPr/>
                    <a:lstStyle/>
                    <a:p>
                      <a:pPr algn="l">
                        <a:lnSpc>
                          <a:spcPct val="130000"/>
                        </a:lnSpc>
                        <a:spcAft>
                          <a:spcPts val="0"/>
                        </a:spcAft>
                      </a:pPr>
                      <a:r>
                        <a:rPr lang="en-US" sz="1400" b="1" dirty="0">
                          <a:latin typeface="Calibri" panose="020F0502020204030204" pitchFamily="34" charset="0"/>
                          <a:cs typeface="Calibri" panose="020F0502020204030204" pitchFamily="34" charset="0"/>
                        </a:rPr>
                        <a:t> Institution/Entity</a:t>
                      </a:r>
                      <a:endParaRPr lang="en-ZA" sz="1400" b="1" dirty="0">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Main Appropriation</a:t>
                      </a:r>
                    </a:p>
                    <a:p>
                      <a:pPr algn="ctr">
                        <a:lnSpc>
                          <a:spcPct val="130000"/>
                        </a:lnSpc>
                        <a:spcAft>
                          <a:spcPts val="0"/>
                        </a:spcAft>
                      </a:pPr>
                      <a:r>
                        <a:rPr lang="en-ZA" sz="1400" b="1" dirty="0">
                          <a:latin typeface="Calibri" panose="020F0502020204030204" pitchFamily="34" charset="0"/>
                          <a:cs typeface="Calibri" panose="020F0502020204030204" pitchFamily="34" charset="0"/>
                        </a:rPr>
                        <a:t>R’000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Calibri" panose="020F0502020204030204" pitchFamily="34" charset="0"/>
                          <a:cs typeface="Calibri" panose="020F0502020204030204" pitchFamily="34" charset="0"/>
                        </a:rPr>
                        <a:t>Actual Expenditure (Quarter 4)</a:t>
                      </a:r>
                    </a:p>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R’000</a:t>
                      </a:r>
                      <a:endParaRPr lang="en-ZA" sz="1400" b="1" dirty="0">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Balance Available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endParaRPr lang="en-ZA" sz="1400" b="1" dirty="0">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Universities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46 356 856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46 352 812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4 044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0001"/>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Public Entities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794942084"/>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National Student Financial Aid Scheme (NSFAS)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45 794 967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45 794 967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389983052"/>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Council on Higher Education (CHE)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74 486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74 486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932695999"/>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South African Qualifications Authority (SAQA)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81 164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81 164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3974101721"/>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Quality Council for Trades and Occupations (QCTO)</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28 506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28 506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663022439"/>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Public Services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123 972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123 972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908170181"/>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Education and Training Practices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21 338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21 338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2935739210"/>
                  </a:ext>
                </a:extLst>
              </a:tr>
              <a:tr h="253319">
                <a:tc>
                  <a:txBody>
                    <a:bodyPr/>
                    <a:lstStyle/>
                    <a:p>
                      <a:pPr algn="l" fontAlgn="b"/>
                      <a:r>
                        <a:rPr lang="en-GB" sz="1400" b="0" i="0" u="none" strike="noStrike" dirty="0">
                          <a:solidFill>
                            <a:srgbClr val="000000"/>
                          </a:solidFill>
                          <a:effectLst/>
                          <a:latin typeface="Calibri" panose="020F0502020204030204" pitchFamily="34" charset="0"/>
                          <a:cs typeface="Calibri" panose="020F0502020204030204" pitchFamily="34" charset="0"/>
                        </a:rPr>
                        <a:t>      National Skills Fund: Demand Led Skills Training</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100 000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100 000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736882260"/>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Higher Health</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20 604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20 604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3258232459"/>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National Institute for Humanities and Social Sciences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39 709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39 709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799933529"/>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TVET Colleges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5 490 927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5 490 918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3504791467"/>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CET College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215 151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215 151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0002"/>
                  </a:ext>
                </a:extLst>
              </a:tr>
              <a:tr h="253319">
                <a:tc>
                  <a:txBody>
                    <a:bodyPr/>
                    <a:lstStyle/>
                    <a:p>
                      <a:pPr algn="l" fontAlgn="b"/>
                      <a:r>
                        <a:rPr lang="en-GB" sz="1400" b="0" i="0" u="none" strike="noStrike">
                          <a:solidFill>
                            <a:srgbClr val="000000"/>
                          </a:solidFill>
                          <a:effectLst/>
                          <a:latin typeface="Calibri" panose="020F0502020204030204" pitchFamily="34" charset="0"/>
                          <a:cs typeface="Calibri" panose="020F0502020204030204" pitchFamily="34" charset="0"/>
                        </a:rPr>
                        <a:t>Foreign Governments and International Organisations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4 276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3 250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1 026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0003"/>
                  </a:ext>
                </a:extLst>
              </a:tr>
              <a:tr h="25331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Leave Gratuity</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33 100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29 860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3 240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xmlns="" val="10004"/>
                  </a:ext>
                </a:extLst>
              </a:tr>
              <a:tr h="253883">
                <a:tc>
                  <a:txBody>
                    <a:bodyPr/>
                    <a:lstStyle/>
                    <a:p>
                      <a:pPr marL="0" lvl="0" indent="0" algn="l">
                        <a:lnSpc>
                          <a:spcPct val="130000"/>
                        </a:lnSpc>
                        <a:spcAft>
                          <a:spcPts val="0"/>
                        </a:spcAft>
                        <a:buFont typeface="Symbol" panose="05050102010706020507" pitchFamily="18" charset="2"/>
                        <a:buNone/>
                      </a:pPr>
                      <a:r>
                        <a:rPr lang="en-ZA" sz="1400" b="1" dirty="0">
                          <a:effectLst/>
                          <a:latin typeface="Calibri" panose="020F0502020204030204" pitchFamily="34" charset="0"/>
                          <a:ea typeface="Times New Roman" panose="02020603050405020304" pitchFamily="18" charset="0"/>
                          <a:cs typeface="Calibri" panose="020F0502020204030204" pitchFamily="34"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a:solidFill>
                            <a:srgbClr val="000000"/>
                          </a:solidFill>
                          <a:effectLst/>
                          <a:latin typeface="Calibri" panose="020F0502020204030204" pitchFamily="34" charset="0"/>
                          <a:cs typeface="Calibri" panose="020F0502020204030204" pitchFamily="34" charset="0"/>
                        </a:rPr>
                        <a:t> 98 385 056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a:solidFill>
                            <a:srgbClr val="000000"/>
                          </a:solidFill>
                          <a:effectLst/>
                          <a:latin typeface="Calibri" panose="020F0502020204030204" pitchFamily="34" charset="0"/>
                          <a:cs typeface="Calibri" panose="020F0502020204030204" pitchFamily="34" charset="0"/>
                        </a:rPr>
                        <a:t> 98 376 737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  8 319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98303">
                <a:tc gridSpan="4">
                  <a:txBody>
                    <a:bodyPr/>
                    <a:lstStyle/>
                    <a:p>
                      <a:pPr marL="0" lvl="0" indent="0" algn="l">
                        <a:lnSpc>
                          <a:spcPct val="130000"/>
                        </a:lnSpc>
                        <a:spcAft>
                          <a:spcPts val="0"/>
                        </a:spcAft>
                        <a:buFont typeface="Symbol" panose="05050102010706020507" pitchFamily="18" charset="2"/>
                        <a:buNone/>
                      </a:pPr>
                      <a:endParaRPr lang="en-ZA"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892272808"/>
                  </a:ext>
                </a:extLst>
              </a:tr>
            </a:tbl>
          </a:graphicData>
        </a:graphic>
      </p:graphicFrame>
    </p:spTree>
    <p:extLst>
      <p:ext uri="{BB962C8B-B14F-4D97-AF65-F5344CB8AC3E}">
        <p14:creationId xmlns:p14="http://schemas.microsoft.com/office/powerpoint/2010/main" xmlns="" val="154900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711140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78856"/>
            <a:ext cx="11125200" cy="5355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GB" sz="3200" b="1" dirty="0">
                <a:latin typeface="Calibri" panose="020F0502020204030204" pitchFamily="34" charset="0"/>
                <a:cs typeface="Calibri" panose="020F0502020204030204" pitchFamily="34" charset="0"/>
              </a:rPr>
              <a:t>Economic Classifications: Spending Trends: Quarter 1, 2, 3 and 4</a:t>
            </a:r>
            <a:endParaRPr lang="en-ZA" sz="3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648496" y="1084520"/>
            <a:ext cx="2665713"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33</a:t>
            </a:fld>
            <a:endParaRPr lang="en-US" sz="2000" b="1" dirty="0"/>
          </a:p>
        </p:txBody>
      </p:sp>
      <p:pic>
        <p:nvPicPr>
          <p:cNvPr id="9" name="Picture 8">
            <a:extLst>
              <a:ext uri="{FF2B5EF4-FFF2-40B4-BE49-F238E27FC236}">
                <a16:creationId xmlns:a16="http://schemas.microsoft.com/office/drawing/2014/main" xmlns="" id="{B33A3704-6D9E-4EAE-5C2B-0E580EBB4B05}"/>
              </a:ext>
            </a:extLst>
          </p:cNvPr>
          <p:cNvPicPr>
            <a:picLocks noChangeAspect="1"/>
          </p:cNvPicPr>
          <p:nvPr/>
        </p:nvPicPr>
        <p:blipFill>
          <a:blip r:embed="rId4" cstate="print"/>
          <a:stretch>
            <a:fillRect/>
          </a:stretch>
        </p:blipFill>
        <p:spPr>
          <a:xfrm>
            <a:off x="-30645" y="1084520"/>
            <a:ext cx="9648495" cy="5010185"/>
          </a:xfrm>
          <a:prstGeom prst="rect">
            <a:avLst/>
          </a:prstGeom>
        </p:spPr>
      </p:pic>
    </p:spTree>
    <p:extLst>
      <p:ext uri="{BB962C8B-B14F-4D97-AF65-F5344CB8AC3E}">
        <p14:creationId xmlns:p14="http://schemas.microsoft.com/office/powerpoint/2010/main" xmlns="" val="11453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711140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206556"/>
            <a:ext cx="11125200" cy="4801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GB" sz="2800" b="1" dirty="0">
                <a:latin typeface="Calibri" panose="020F0502020204030204" pitchFamily="34" charset="0"/>
                <a:cs typeface="Calibri" panose="020F0502020204030204" pitchFamily="34" charset="0"/>
              </a:rPr>
              <a:t>Spending trends of Transfers and Subsidies: Quarter 1 to Quarter 4</a:t>
            </a:r>
            <a:endParaRPr lang="en-ZA"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648496" y="1084520"/>
            <a:ext cx="2665713"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34</a:t>
            </a:fld>
            <a:endParaRPr lang="en-US" sz="2000" b="1" dirty="0"/>
          </a:p>
        </p:txBody>
      </p:sp>
      <p:pic>
        <p:nvPicPr>
          <p:cNvPr id="4" name="Picture 3">
            <a:extLst>
              <a:ext uri="{FF2B5EF4-FFF2-40B4-BE49-F238E27FC236}">
                <a16:creationId xmlns:a16="http://schemas.microsoft.com/office/drawing/2014/main" xmlns="" id="{E72E9F64-65B4-4253-71EC-7805AE6A5AFB}"/>
              </a:ext>
            </a:extLst>
          </p:cNvPr>
          <p:cNvPicPr>
            <a:picLocks noChangeAspect="1"/>
          </p:cNvPicPr>
          <p:nvPr/>
        </p:nvPicPr>
        <p:blipFill>
          <a:blip r:embed="rId4" cstate="print"/>
          <a:stretch>
            <a:fillRect/>
          </a:stretch>
        </p:blipFill>
        <p:spPr>
          <a:xfrm>
            <a:off x="178676" y="1118006"/>
            <a:ext cx="9439173" cy="4944285"/>
          </a:xfrm>
          <a:prstGeom prst="rect">
            <a:avLst/>
          </a:prstGeom>
        </p:spPr>
      </p:pic>
    </p:spTree>
    <p:extLst>
      <p:ext uri="{BB962C8B-B14F-4D97-AF65-F5344CB8AC3E}">
        <p14:creationId xmlns:p14="http://schemas.microsoft.com/office/powerpoint/2010/main" xmlns="" val="240870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12657"/>
            <a:ext cx="11125200" cy="867930"/>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ZA" sz="2800" b="1" dirty="0">
                <a:cs typeface="Calibri" panose="020F0502020204030204" pitchFamily="34" charset="0"/>
              </a:rPr>
              <a:t>2022/23: Reasons for extensive increases in the Economic Classification between the third and fourth quarter </a:t>
            </a: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35</a:t>
            </a:fld>
            <a:endParaRPr lang="en-US" sz="2000" b="1" dirty="0"/>
          </a:p>
        </p:txBody>
      </p:sp>
      <p:sp>
        <p:nvSpPr>
          <p:cNvPr id="4" name="Rectangle 3">
            <a:extLst>
              <a:ext uri="{FF2B5EF4-FFF2-40B4-BE49-F238E27FC236}">
                <a16:creationId xmlns:a16="http://schemas.microsoft.com/office/drawing/2014/main" xmlns="" id="{3A14538B-FD15-A3BC-EBCB-E007C6B156A0}"/>
              </a:ext>
            </a:extLst>
          </p:cNvPr>
          <p:cNvSpPr txBox="1">
            <a:spLocks noChangeArrowheads="1"/>
          </p:cNvSpPr>
          <p:nvPr/>
        </p:nvSpPr>
        <p:spPr bwMode="auto">
          <a:xfrm>
            <a:off x="342900" y="1422365"/>
            <a:ext cx="8425134" cy="5187950"/>
          </a:xfrm>
          <a:prstGeom prst="rect">
            <a:avLst/>
          </a:prstGeom>
          <a:noFill/>
          <a:ln w="9525">
            <a:noFill/>
            <a:miter lim="800000"/>
            <a:headEnd/>
            <a:tailEnd/>
          </a:ln>
        </p:spPr>
        <p:txBody>
          <a:bodyPr/>
          <a:lstStyle/>
          <a:p>
            <a:pPr algn="just">
              <a:lnSpc>
                <a:spcPct val="80000"/>
              </a:lnSpc>
              <a:spcBef>
                <a:spcPts val="600"/>
              </a:spcBef>
              <a:spcAft>
                <a:spcPts val="600"/>
              </a:spcAft>
              <a:defRPr/>
            </a:pPr>
            <a:r>
              <a:rPr lang="en-US" sz="2400" kern="0" dirty="0">
                <a:latin typeface="+mn-lt"/>
                <a:cs typeface="Calibri" panose="020F0502020204030204" pitchFamily="34" charset="0"/>
              </a:rPr>
              <a:t>The significant increase from the third quarter to the fourth quarter:</a:t>
            </a:r>
          </a:p>
          <a:p>
            <a:pPr marL="284163" indent="-284163" algn="just">
              <a:lnSpc>
                <a:spcPct val="80000"/>
              </a:lnSpc>
              <a:spcBef>
                <a:spcPts val="600"/>
              </a:spcBef>
              <a:spcAft>
                <a:spcPts val="600"/>
              </a:spcAft>
              <a:buFont typeface="Arial" pitchFamily="34" charset="0"/>
              <a:buChar char="•"/>
              <a:defRPr/>
            </a:pPr>
            <a:r>
              <a:rPr lang="en-US" sz="2400" b="1" kern="0" dirty="0">
                <a:latin typeface="+mn-lt"/>
                <a:cs typeface="Calibri" panose="020F0502020204030204" pitchFamily="34" charset="0"/>
              </a:rPr>
              <a:t>Goods and services:  </a:t>
            </a:r>
            <a:r>
              <a:rPr lang="en-US" sz="2400" kern="0" dirty="0">
                <a:latin typeface="+mn-lt"/>
                <a:cs typeface="Calibri" panose="020F0502020204030204" pitchFamily="34" charset="0"/>
              </a:rPr>
              <a:t>The conduct of the November/December national examinations and increased travel activities mainly as a result of the start of the academic year.</a:t>
            </a:r>
          </a:p>
          <a:p>
            <a:pPr marL="285750" indent="-285750" algn="just">
              <a:lnSpc>
                <a:spcPct val="80000"/>
              </a:lnSpc>
              <a:spcBef>
                <a:spcPts val="600"/>
              </a:spcBef>
              <a:buFont typeface="Arial" pitchFamily="34" charset="0"/>
              <a:buChar char="•"/>
              <a:defRPr/>
            </a:pPr>
            <a:r>
              <a:rPr lang="en-US" sz="2400" b="1" kern="0" dirty="0">
                <a:latin typeface="+mn-lt"/>
                <a:cs typeface="Calibri" panose="020F0502020204030204" pitchFamily="34" charset="0"/>
              </a:rPr>
              <a:t>Machinery and equipment:</a:t>
            </a:r>
            <a:r>
              <a:rPr lang="en-US" sz="2400" kern="0" dirty="0">
                <a:latin typeface="+mn-lt"/>
                <a:cs typeface="Calibri" panose="020F0502020204030204" pitchFamily="34" charset="0"/>
              </a:rPr>
              <a:t> Increase in the procurement of machinery and equipment. Spending on this item is seasonal.</a:t>
            </a:r>
          </a:p>
          <a:p>
            <a:pPr algn="just">
              <a:lnSpc>
                <a:spcPct val="80000"/>
              </a:lnSpc>
              <a:spcBef>
                <a:spcPts val="600"/>
              </a:spcBef>
              <a:defRPr/>
            </a:pPr>
            <a:r>
              <a:rPr lang="en-US" sz="2400" kern="0" dirty="0">
                <a:latin typeface="+mn-lt"/>
                <a:cs typeface="Calibri" panose="020F0502020204030204" pitchFamily="34" charset="0"/>
              </a:rPr>
              <a:t>The significant decrease from the third quarter to the fourth quarter:</a:t>
            </a:r>
          </a:p>
          <a:p>
            <a:pPr marL="285750" indent="-285750" algn="just">
              <a:lnSpc>
                <a:spcPct val="80000"/>
              </a:lnSpc>
              <a:spcBef>
                <a:spcPts val="600"/>
              </a:spcBef>
              <a:buFont typeface="Arial" panose="020B0604020202020204" pitchFamily="34" charset="0"/>
              <a:buChar char="•"/>
              <a:defRPr/>
            </a:pPr>
            <a:r>
              <a:rPr lang="en-US" sz="2400" b="1" kern="0" dirty="0">
                <a:latin typeface="+mn-lt"/>
                <a:cs typeface="Calibri" panose="020F0502020204030204" pitchFamily="34" charset="0"/>
              </a:rPr>
              <a:t>Transfers and subsidies: </a:t>
            </a:r>
            <a:r>
              <a:rPr lang="en-US" sz="2400" kern="0" dirty="0">
                <a:latin typeface="+mn-lt"/>
                <a:cs typeface="Calibri" panose="020F0502020204030204" pitchFamily="34" charset="0"/>
              </a:rPr>
              <a:t>The total amount allocated for block grants to Universities are paid in the first to the third quarter.</a:t>
            </a:r>
          </a:p>
          <a:p>
            <a:pPr marL="284163" indent="-284163" algn="just">
              <a:lnSpc>
                <a:spcPct val="80000"/>
              </a:lnSpc>
              <a:spcBef>
                <a:spcPts val="600"/>
              </a:spcBef>
              <a:defRPr/>
            </a:pP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5644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Slide Number Placeholder 7">
            <a:extLst>
              <a:ext uri="{FF2B5EF4-FFF2-40B4-BE49-F238E27FC236}">
                <a16:creationId xmlns:a16="http://schemas.microsoft.com/office/drawing/2014/main" xmlns="" id="{8FD69353-CCF0-4D6F-C6E6-AA89FA449DB9}"/>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36</a:t>
            </a:fld>
            <a:endParaRPr lang="en-US" sz="2000" b="1" dirty="0"/>
          </a:p>
        </p:txBody>
      </p:sp>
    </p:spTree>
    <p:extLst>
      <p:ext uri="{BB962C8B-B14F-4D97-AF65-F5344CB8AC3E}">
        <p14:creationId xmlns:p14="http://schemas.microsoft.com/office/powerpoint/2010/main" xmlns="" val="125691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CC684D-FFA8-2CD5-0A0E-9A1192230B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394" y="0"/>
            <a:ext cx="12283562" cy="6858000"/>
          </a:xfrm>
          <a:prstGeom prst="rect">
            <a:avLst/>
          </a:prstGeom>
        </p:spPr>
      </p:pic>
      <p:sp>
        <p:nvSpPr>
          <p:cNvPr id="3" name="Content Placeholder 2"/>
          <p:cNvSpPr>
            <a:spLocks noGrp="1"/>
          </p:cNvSpPr>
          <p:nvPr>
            <p:ph idx="1"/>
          </p:nvPr>
        </p:nvSpPr>
        <p:spPr>
          <a:xfrm>
            <a:off x="1085750" y="1600200"/>
            <a:ext cx="9125049" cy="4821630"/>
          </a:xfrm>
        </p:spPr>
        <p:txBody>
          <a:bodyPr>
            <a:noAutofit/>
          </a:bodyPr>
          <a:lstStyle/>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p:txBody>
      </p:sp>
      <p:sp>
        <p:nvSpPr>
          <p:cNvPr id="85" name="Content Placeholder 2"/>
          <p:cNvSpPr txBox="1">
            <a:spLocks/>
          </p:cNvSpPr>
          <p:nvPr/>
        </p:nvSpPr>
        <p:spPr>
          <a:xfrm>
            <a:off x="1285607" y="144379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pSp>
        <p:nvGrpSpPr>
          <p:cNvPr id="31" name="Group 30"/>
          <p:cNvGrpSpPr/>
          <p:nvPr/>
        </p:nvGrpSpPr>
        <p:grpSpPr>
          <a:xfrm>
            <a:off x="-64394" y="1097206"/>
            <a:ext cx="12215892" cy="4821630"/>
            <a:chOff x="657160" y="2005013"/>
            <a:chExt cx="7331598" cy="4199724"/>
          </a:xfrm>
        </p:grpSpPr>
        <p:grpSp>
          <p:nvGrpSpPr>
            <p:cNvPr id="19" name="Group 18"/>
            <p:cNvGrpSpPr/>
            <p:nvPr/>
          </p:nvGrpSpPr>
          <p:grpSpPr>
            <a:xfrm>
              <a:off x="1321275" y="2396342"/>
              <a:ext cx="6104492" cy="3808395"/>
              <a:chOff x="1204210" y="1832167"/>
              <a:chExt cx="6104492" cy="4511810"/>
            </a:xfrm>
          </p:grpSpPr>
          <p:sp>
            <p:nvSpPr>
              <p:cNvPr id="6" name="Right Arrow Callout 5"/>
              <p:cNvSpPr/>
              <p:nvPr/>
            </p:nvSpPr>
            <p:spPr>
              <a:xfrm>
                <a:off x="1204211" y="1832167"/>
                <a:ext cx="2053106" cy="2002341"/>
              </a:xfrm>
              <a:prstGeom prst="rightArrowCallou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Increasing participation as a result of expanded opportunities</a:t>
                </a:r>
                <a:endParaRPr lang="en-ZA" sz="2400" dirty="0">
                  <a:solidFill>
                    <a:schemeClr val="tx1"/>
                  </a:solidFill>
                </a:endParaRPr>
              </a:p>
            </p:txBody>
          </p:sp>
          <p:sp>
            <p:nvSpPr>
              <p:cNvPr id="11" name="Left Arrow Callout 10"/>
              <p:cNvSpPr/>
              <p:nvPr/>
            </p:nvSpPr>
            <p:spPr>
              <a:xfrm>
                <a:off x="5055584" y="1832167"/>
                <a:ext cx="2239457" cy="1631901"/>
              </a:xfrm>
              <a:prstGeom prst="leftArrowCallout">
                <a:avLst/>
              </a:prstGeom>
              <a:solidFill>
                <a:schemeClr val="accent3">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Ensuring excellent teaching and learning</a:t>
                </a:r>
                <a:endParaRPr lang="en-ZA" sz="2400" dirty="0">
                  <a:solidFill>
                    <a:schemeClr val="tx1"/>
                  </a:solidFill>
                </a:endParaRPr>
              </a:p>
            </p:txBody>
          </p:sp>
          <p:sp>
            <p:nvSpPr>
              <p:cNvPr id="14" name="Right Arrow Callout 13"/>
              <p:cNvSpPr/>
              <p:nvPr/>
            </p:nvSpPr>
            <p:spPr>
              <a:xfrm>
                <a:off x="1204210" y="4006874"/>
                <a:ext cx="2068243" cy="218134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Optimal use of resources in the PSET system</a:t>
                </a:r>
                <a:endParaRPr lang="en-ZA" sz="2400" dirty="0">
                  <a:solidFill>
                    <a:schemeClr val="tx1"/>
                  </a:solidFill>
                </a:endParaRPr>
              </a:p>
            </p:txBody>
          </p:sp>
          <p:sp>
            <p:nvSpPr>
              <p:cNvPr id="12" name="Rectangle 11"/>
              <p:cNvSpPr/>
              <p:nvPr/>
            </p:nvSpPr>
            <p:spPr>
              <a:xfrm>
                <a:off x="3306610" y="2021158"/>
                <a:ext cx="1725619" cy="3471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r>
                  <a:rPr lang="en-US" sz="2400" dirty="0">
                    <a:solidFill>
                      <a:srgbClr val="002060"/>
                    </a:solidFill>
                  </a:rPr>
                  <a:t>Improved social and economic development through the PSET system  </a:t>
                </a:r>
                <a:endParaRPr lang="en-ZA" sz="2400" dirty="0">
                  <a:solidFill>
                    <a:srgbClr val="002060"/>
                  </a:solidFill>
                </a:endParaRPr>
              </a:p>
            </p:txBody>
          </p:sp>
          <p:sp>
            <p:nvSpPr>
              <p:cNvPr id="16" name="Left Arrow Callout 15"/>
              <p:cNvSpPr/>
              <p:nvPr/>
            </p:nvSpPr>
            <p:spPr>
              <a:xfrm>
                <a:off x="5069244" y="3665898"/>
                <a:ext cx="2239458" cy="2678079"/>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Addressing education and training needs of individuals, employers and society </a:t>
                </a:r>
                <a:endParaRPr lang="en-ZA" sz="2400" dirty="0">
                  <a:solidFill>
                    <a:schemeClr val="tx1"/>
                  </a:solidFill>
                </a:endParaRPr>
              </a:p>
            </p:txBody>
          </p:sp>
          <p:sp>
            <p:nvSpPr>
              <p:cNvPr id="15" name="Rectangle 14"/>
              <p:cNvSpPr/>
              <p:nvPr/>
            </p:nvSpPr>
            <p:spPr>
              <a:xfrm>
                <a:off x="3568400" y="2423270"/>
                <a:ext cx="1316969" cy="3810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b="1" dirty="0">
                    <a:ln w="0"/>
                    <a:solidFill>
                      <a:schemeClr val="bg1"/>
                    </a:solidFill>
                    <a:effectLst>
                      <a:outerShdw blurRad="38100" dist="19050" dir="2700000" algn="tl" rotWithShape="0">
                        <a:schemeClr val="dk1">
                          <a:alpha val="40000"/>
                        </a:schemeClr>
                      </a:outerShdw>
                    </a:effectLst>
                  </a:rPr>
                  <a:t>IMPACT</a:t>
                </a:r>
              </a:p>
            </p:txBody>
          </p:sp>
        </p:grpSp>
        <p:sp>
          <p:nvSpPr>
            <p:cNvPr id="26" name="TextBox 25"/>
            <p:cNvSpPr txBox="1"/>
            <p:nvPr/>
          </p:nvSpPr>
          <p:spPr>
            <a:xfrm rot="16200000">
              <a:off x="41450" y="2713546"/>
              <a:ext cx="1774644" cy="543224"/>
            </a:xfrm>
            <a:prstGeom prst="rect">
              <a:avLst/>
            </a:prstGeom>
            <a:noFill/>
          </p:spPr>
          <p:txBody>
            <a:bodyPr wrap="square" rtlCol="0">
              <a:spAutoFit/>
            </a:bodyPr>
            <a:lstStyle/>
            <a:p>
              <a:pPr algn="ctr"/>
              <a:r>
                <a:rPr lang="en-ZA" sz="2400" dirty="0"/>
                <a:t>Access to PSET opportunities  </a:t>
              </a:r>
            </a:p>
          </p:txBody>
        </p:sp>
        <p:sp>
          <p:nvSpPr>
            <p:cNvPr id="28" name="TextBox 27"/>
            <p:cNvSpPr txBox="1"/>
            <p:nvPr/>
          </p:nvSpPr>
          <p:spPr>
            <a:xfrm rot="16200000">
              <a:off x="-88484" y="4808147"/>
              <a:ext cx="2249957" cy="543224"/>
            </a:xfrm>
            <a:prstGeom prst="rect">
              <a:avLst/>
            </a:prstGeom>
            <a:noFill/>
          </p:spPr>
          <p:txBody>
            <a:bodyPr wrap="square" rtlCol="0">
              <a:spAutoFit/>
            </a:bodyPr>
            <a:lstStyle/>
            <a:p>
              <a:pPr algn="ctr"/>
              <a:r>
                <a:rPr lang="en-ZA" sz="2400" dirty="0"/>
                <a:t>Success and efficiency </a:t>
              </a:r>
            </a:p>
          </p:txBody>
        </p:sp>
        <p:sp>
          <p:nvSpPr>
            <p:cNvPr id="29" name="TextBox 28"/>
            <p:cNvSpPr txBox="1"/>
            <p:nvPr/>
          </p:nvSpPr>
          <p:spPr>
            <a:xfrm rot="16200000">
              <a:off x="6689195" y="2761352"/>
              <a:ext cx="2055902" cy="543224"/>
            </a:xfrm>
            <a:prstGeom prst="rect">
              <a:avLst/>
            </a:prstGeom>
            <a:noFill/>
          </p:spPr>
          <p:txBody>
            <a:bodyPr wrap="square" rtlCol="0">
              <a:spAutoFit/>
            </a:bodyPr>
            <a:lstStyle/>
            <a:p>
              <a:pPr algn="ctr"/>
              <a:r>
                <a:rPr lang="en-ZA" sz="2400" dirty="0"/>
                <a:t>Quality provisioning   </a:t>
              </a:r>
            </a:p>
          </p:txBody>
        </p:sp>
        <p:sp>
          <p:nvSpPr>
            <p:cNvPr id="30" name="TextBox 29"/>
            <p:cNvSpPr txBox="1"/>
            <p:nvPr/>
          </p:nvSpPr>
          <p:spPr>
            <a:xfrm rot="16200000">
              <a:off x="6587615" y="4923486"/>
              <a:ext cx="2239201" cy="301791"/>
            </a:xfrm>
            <a:prstGeom prst="rect">
              <a:avLst/>
            </a:prstGeom>
            <a:noFill/>
          </p:spPr>
          <p:txBody>
            <a:bodyPr wrap="square" rtlCol="0">
              <a:spAutoFit/>
            </a:bodyPr>
            <a:lstStyle/>
            <a:p>
              <a:pPr algn="ctr"/>
              <a:r>
                <a:rPr lang="en-ZA" sz="2400" dirty="0"/>
                <a:t>Responsiveness   </a:t>
              </a:r>
            </a:p>
          </p:txBody>
        </p:sp>
      </p:grpSp>
      <p:sp>
        <p:nvSpPr>
          <p:cNvPr id="23" name="Slide Number Placeholder 7"/>
          <p:cNvSpPr>
            <a:spLocks noGrp="1"/>
          </p:cNvSpPr>
          <p:nvPr>
            <p:ph type="sldNum" sz="quarter" idx="12"/>
          </p:nvPr>
        </p:nvSpPr>
        <p:spPr>
          <a:xfrm>
            <a:off x="10017898" y="6471118"/>
            <a:ext cx="2133600" cy="365125"/>
          </a:xfrm>
          <a:noFill/>
        </p:spPr>
        <p:txBody>
          <a:bodyPr/>
          <a:lstStyle/>
          <a:p>
            <a:fld id="{C647411B-AB77-409F-B9F6-2D0EDA52287E}" type="slidenum">
              <a:rPr lang="en-US" sz="2000" b="1" smtClean="0"/>
              <a:pPr/>
              <a:t>4</a:t>
            </a:fld>
            <a:endParaRPr lang="en-US" sz="2000" b="1" dirty="0"/>
          </a:p>
        </p:txBody>
      </p:sp>
      <p:sp>
        <p:nvSpPr>
          <p:cNvPr id="27" name="TextBox 26"/>
          <p:cNvSpPr txBox="1"/>
          <p:nvPr/>
        </p:nvSpPr>
        <p:spPr>
          <a:xfrm>
            <a:off x="-64395" y="-61555"/>
            <a:ext cx="12268341" cy="1077218"/>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ZA" sz="3200" i="1" dirty="0">
                <a:latin typeface="+mn-lt"/>
              </a:rPr>
              <a:t>MEDIUM-TERM STRATEGIC FRAMEWORK OUTCOMES </a:t>
            </a:r>
          </a:p>
          <a:p>
            <a:pPr>
              <a:defRPr/>
            </a:pPr>
            <a:r>
              <a:rPr lang="en-ZA" sz="3200" i="1" dirty="0">
                <a:latin typeface="+mn-lt"/>
              </a:rPr>
              <a:t>(WHAT WE AIM TO ACHIEVE)  </a:t>
            </a:r>
          </a:p>
        </p:txBody>
      </p:sp>
    </p:spTree>
    <p:extLst>
      <p:ext uri="{BB962C8B-B14F-4D97-AF65-F5344CB8AC3E}">
        <p14:creationId xmlns:p14="http://schemas.microsoft.com/office/powerpoint/2010/main" xmlns="" val="164034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Performance Highlights against the 5-Year Outcomes </a:t>
            </a:r>
            <a:endParaRPr lang="en-ZA" sz="36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231227" y="1187669"/>
            <a:ext cx="11729545" cy="51277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eaLnBrk="1" fontAlgn="ctr" hangingPunct="1">
              <a:lnSpc>
                <a:spcPct val="100000"/>
              </a:lnSpc>
              <a:spcAft>
                <a:spcPts val="1200"/>
              </a:spcAft>
              <a:buAutoNum type="arabicPeriod"/>
              <a:defRPr/>
            </a:pPr>
            <a:r>
              <a:rPr lang="en-US" altLang="en-US" sz="1400" b="1" dirty="0">
                <a:latin typeface="Arial" panose="020B0604020202020204" pitchFamily="34" charset="0"/>
                <a:cs typeface="Arial" panose="020B0604020202020204" pitchFamily="34" charset="0"/>
              </a:rPr>
              <a:t>Expansion of access </a:t>
            </a:r>
          </a:p>
          <a:p>
            <a:pPr marL="342900" indent="-342900" eaLnBrk="1" fontAlgn="ctr" hangingPunct="1">
              <a:lnSpc>
                <a:spcPct val="100000"/>
              </a:lnSpc>
              <a:spcAft>
                <a:spcPts val="1200"/>
              </a:spcAft>
              <a:buFont typeface="Arial" panose="020B0604020202020204" pitchFamily="34" charset="0"/>
              <a:buChar char="•"/>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Students' enrolments at universities reached 1 094 808, while at TVET colleges 452 277 and CET colleges 143 031 during 2021 academic year. For 2022 academic year, preliminary performance at universities is 1 070 894 and at TVET Colleges 511 573. </a:t>
            </a:r>
          </a:p>
          <a:p>
            <a:pPr marL="342900" indent="-342900" eaLnBrk="1" fontAlgn="ctr" hangingPunct="1">
              <a:lnSpc>
                <a:spcPct val="100000"/>
              </a:lnSpc>
              <a:spcAft>
                <a:spcPts val="1200"/>
              </a:spcAft>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A total of 826 084 eligible students both at universities (555 950) and TVET colleges (270 134) were funded through NSFAS (preliminary data). 517 869 (prelim data) students were supported at universities during the 2022 academic year.</a:t>
            </a:r>
          </a:p>
          <a:p>
            <a:pPr marL="342900" indent="-342900" eaLnBrk="1" fontAlgn="ctr" hangingPunct="1">
              <a:lnSpc>
                <a:spcPct val="100000"/>
              </a:lnSpc>
              <a:spcAft>
                <a:spcPts val="1200"/>
              </a:spcAft>
              <a:buFont typeface="Arial" panose="020B0604020202020204" pitchFamily="34" charset="0"/>
              <a:buChar char="•"/>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Feasibility studies of the two new universities (University of Science in Ekurhuleni and University of Crime Detection in Hammanskraal) have been completed and the Department is at the design stage of the two projects.</a:t>
            </a:r>
            <a:endParaRPr lang="en-US" sz="1400" dirty="0">
              <a:latin typeface="Arial" panose="020B0604020202020204" pitchFamily="34" charset="0"/>
              <a:cs typeface="Arial" panose="020B0604020202020204" pitchFamily="34" charset="0"/>
            </a:endParaRPr>
          </a:p>
          <a:p>
            <a:pPr marL="84138" indent="0" eaLnBrk="1" fontAlgn="ctr" hangingPunct="1">
              <a:lnSpc>
                <a:spcPct val="100000"/>
              </a:lnSpc>
              <a:spcAft>
                <a:spcPts val="1200"/>
              </a:spcAft>
              <a:buNone/>
              <a:defRPr/>
            </a:pP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Improving Success</a:t>
            </a:r>
            <a:endParaRPr lang="en-US" sz="1400" b="1" spc="-15"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eaLnBrk="1" fontAlgn="ctr" hangingPunct="1">
              <a:lnSpc>
                <a:spcPct val="100000"/>
              </a:lnSpc>
              <a:spcAft>
                <a:spcPts val="1200"/>
              </a:spcAft>
              <a:buFont typeface="Arial" panose="020B0604020202020204" pitchFamily="34" charset="0"/>
              <a:buChar char="•"/>
              <a:defRPr/>
            </a:pPr>
            <a:r>
              <a:rPr lang="en-US" sz="1400" spc="-15" dirty="0">
                <a:effectLst/>
                <a:latin typeface="Arial" panose="020B0604020202020204" pitchFamily="34" charset="0"/>
                <a:ea typeface="Times New Roman" panose="02020603050405020304" pitchFamily="18" charset="0"/>
                <a:cs typeface="Arial" panose="020B0604020202020204" pitchFamily="34" charset="0"/>
              </a:rPr>
              <a:t>There were 233 257 graduates produced at public universities during the 2021 academic year</a:t>
            </a:r>
            <a:endParaRPr lang="en-ZA" sz="1400" spc="-15" dirty="0">
              <a:latin typeface="Arial" panose="020B0604020202020204" pitchFamily="34" charset="0"/>
              <a:cs typeface="Arial" panose="020B0604020202020204" pitchFamily="34" charset="0"/>
            </a:endParaRPr>
          </a:p>
          <a:p>
            <a:pPr marL="342900" indent="-342900" eaLnBrk="1" fontAlgn="ctr" hangingPunct="1">
              <a:lnSpc>
                <a:spcPct val="100000"/>
              </a:lnSpc>
              <a:spcAft>
                <a:spcPts val="1200"/>
              </a:spcAft>
              <a:buFont typeface="Arial" panose="020B0604020202020204" pitchFamily="34" charset="0"/>
              <a:buChar char="•"/>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The number of students who completed GETC: ABET Level 4 in 2021 academic year.</a:t>
            </a:r>
            <a:endParaRPr lang="en-ZA" sz="1400" dirty="0">
              <a:latin typeface="Arial" panose="020B0604020202020204" pitchFamily="34" charset="0"/>
              <a:cs typeface="Arial" panose="020B0604020202020204" pitchFamily="34" charset="0"/>
            </a:endParaRPr>
          </a:p>
          <a:p>
            <a:pPr marL="342900" indent="-342900" eaLnBrk="1" fontAlgn="ctr" hangingPunct="1">
              <a:lnSpc>
                <a:spcPct val="100000"/>
              </a:lnSpc>
              <a:spcAft>
                <a:spcPts val="1200"/>
              </a:spcAft>
              <a:buFont typeface="Arial" panose="020B0604020202020204" pitchFamily="34" charset="0"/>
              <a:buChar char="•"/>
              <a:defRPr/>
            </a:pPr>
            <a:r>
              <a:rPr lang="en-ZA" sz="1400" dirty="0">
                <a:effectLst/>
                <a:latin typeface="Arial" panose="020B0604020202020204" pitchFamily="34" charset="0"/>
                <a:ea typeface="Times New Roman" panose="02020603050405020304" pitchFamily="18" charset="0"/>
                <a:cs typeface="Arial" panose="020B0604020202020204" pitchFamily="34" charset="0"/>
              </a:rPr>
              <a:t>T</a:t>
            </a:r>
            <a:r>
              <a:rPr lang="en-US" sz="1400" dirty="0">
                <a:effectLst/>
                <a:latin typeface="Arial" panose="020B0604020202020204" pitchFamily="34" charset="0"/>
                <a:ea typeface="Times New Roman" panose="02020603050405020304" pitchFamily="18" charset="0"/>
                <a:cs typeface="Arial" panose="020B0604020202020204" pitchFamily="34" charset="0"/>
              </a:rPr>
              <a:t>here were 19 536 learners who completed artisanal learning programmes in the 2021/22 financial year. </a:t>
            </a:r>
            <a:endParaRPr lang="en-ZA" sz="1400" dirty="0">
              <a:latin typeface="Arial" panose="020B0604020202020204" pitchFamily="34" charset="0"/>
              <a:cs typeface="Arial" panose="020B0604020202020204" pitchFamily="34" charset="0"/>
            </a:endParaRPr>
          </a:p>
          <a:p>
            <a:pPr marL="357188" lvl="1" indent="-357188" algn="just">
              <a:lnSpc>
                <a:spcPct val="100000"/>
              </a:lnSpc>
              <a:spcAft>
                <a:spcPts val="600"/>
              </a:spcAft>
              <a:buFont typeface="Arial" panose="020B0604020202020204" pitchFamily="34" charset="0"/>
              <a:buChar char="•"/>
            </a:pPr>
            <a:endParaRPr lang="en-ZA" sz="1200" dirty="0">
              <a:latin typeface="Calibri" panose="020F0502020204030204" pitchFamily="34" charset="0"/>
              <a:ea typeface="Times New Roman" panose="02020603050405020304" pitchFamily="18" charset="0"/>
              <a:cs typeface="Calibri" panose="020F0502020204030204" pitchFamily="34" charset="0"/>
            </a:endParaRP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5</a:t>
            </a:fld>
            <a:endParaRPr lang="en-US" sz="2000" b="1" dirty="0"/>
          </a:p>
        </p:txBody>
      </p:sp>
    </p:spTree>
    <p:extLst>
      <p:ext uri="{BB962C8B-B14F-4D97-AF65-F5344CB8AC3E}">
        <p14:creationId xmlns:p14="http://schemas.microsoft.com/office/powerpoint/2010/main" xmlns="" val="356363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Performance Highlights against the 5-Year Outcomes </a:t>
            </a:r>
            <a:endParaRPr lang="en-ZA" sz="36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725215" y="1173138"/>
            <a:ext cx="11056882" cy="47441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ctr" hangingPunct="1">
              <a:spcAft>
                <a:spcPts val="1200"/>
              </a:spcAft>
              <a:buNone/>
              <a:defRPr/>
            </a:pPr>
            <a:r>
              <a:rPr lang="en-ZA" altLang="en-US" sz="1600" dirty="0">
                <a:latin typeface="Calibri" panose="020F0502020204030204" pitchFamily="34" charset="0"/>
                <a:cs typeface="Calibri" panose="020F0502020204030204" pitchFamily="34" charset="0"/>
              </a:rPr>
              <a:t>3</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Improving quality </a:t>
            </a:r>
          </a:p>
          <a:p>
            <a:pPr marL="357188" indent="-357188" eaLnBrk="1" fontAlgn="ctr" hangingPunct="1">
              <a:spcAft>
                <a:spcPts val="1200"/>
              </a:spcAft>
              <a:buFont typeface="Arial" panose="020B0604020202020204" pitchFamily="34" charset="0"/>
              <a:buChar char="•"/>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For the 2021 academic year, a total of 87 nGAP posts were filled, exceeding the set MTSF target .</a:t>
            </a:r>
          </a:p>
          <a:p>
            <a:pPr marL="357188" indent="-357188" eaLnBrk="1" fontAlgn="ctr" hangingPunct="1">
              <a:spcAft>
                <a:spcPts val="1200"/>
              </a:spcAft>
              <a:buFont typeface="Arial" panose="020B0604020202020204" pitchFamily="34" charset="0"/>
              <a:buChar char="•"/>
              <a:defRPr/>
            </a:pPr>
            <a:r>
              <a:rPr lang="en-US" sz="1600" dirty="0">
                <a:latin typeface="Arial" panose="020B0604020202020204" pitchFamily="34" charset="0"/>
                <a:ea typeface="Times New Roman" panose="02020603050405020304" pitchFamily="18" charset="0"/>
                <a:cs typeface="Arial" panose="020B0604020202020204" pitchFamily="34" charset="0"/>
              </a:rPr>
              <a:t>As part of teacher development at TVET colleges, 10 universities received accreditation to offer TVET related programmes. Eight of these are already offering TVET programmes. </a:t>
            </a:r>
          </a:p>
          <a:p>
            <a:pPr marL="357188" indent="-357188" eaLnBrk="1" fontAlgn="ctr" hangingPunct="1">
              <a:spcAft>
                <a:spcPts val="1200"/>
              </a:spcAft>
              <a:buFont typeface="Arial" panose="020B0604020202020204" pitchFamily="34" charset="0"/>
              <a:buChar char="•"/>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The proportion of lecturers who hold PhD is at 55%.</a:t>
            </a:r>
            <a:endParaRPr lang="en-US" altLang="en-US" sz="1600" dirty="0">
              <a:latin typeface="Arial" panose="020B0604020202020204" pitchFamily="34" charset="0"/>
              <a:cs typeface="Arial" panose="020B0604020202020204" pitchFamily="34" charset="0"/>
            </a:endParaRPr>
          </a:p>
          <a:p>
            <a:pPr marL="0" indent="0" eaLnBrk="1" fontAlgn="ctr" hangingPunct="1">
              <a:spcAft>
                <a:spcPts val="1200"/>
              </a:spcAft>
              <a:buNone/>
              <a:defRPr/>
            </a:pPr>
            <a:r>
              <a:rPr lang="en-US" altLang="en-US" sz="1600" dirty="0">
                <a:latin typeface="Arial" panose="020B0604020202020204" pitchFamily="34" charset="0"/>
                <a:cs typeface="Arial" panose="020B0604020202020204" pitchFamily="34" charset="0"/>
              </a:rPr>
              <a:t>4. </a:t>
            </a:r>
            <a:r>
              <a:rPr lang="en-US" altLang="en-US" sz="1600" b="1" dirty="0">
                <a:latin typeface="Arial" panose="020B0604020202020204" pitchFamily="34" charset="0"/>
                <a:cs typeface="Arial" panose="020B0604020202020204" pitchFamily="34" charset="0"/>
              </a:rPr>
              <a:t>Improving responsiveness </a:t>
            </a:r>
          </a:p>
          <a:p>
            <a:pPr marL="285750" indent="-285750" eaLnBrk="1" fontAlgn="ctr" hangingPunct="1">
              <a:spcAft>
                <a:spcPts val="1200"/>
              </a:spcAft>
              <a:buFont typeface="Arial" panose="020B0604020202020204" pitchFamily="34" charset="0"/>
              <a:buChar char="•"/>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 A total of 38 TVET college curricula have thus been reviewed, with a commitment to review 10 added curricula per annum in future, to keep vocational skills current and relevant.</a:t>
            </a:r>
          </a:p>
          <a:p>
            <a:pPr marL="285750" indent="-285750" algn="just" eaLnBrk="1" fontAlgn="ctr" hangingPunct="1">
              <a:spcAft>
                <a:spcPts val="1200"/>
              </a:spcAft>
              <a:buFont typeface="Arial" panose="020B0604020202020204" pitchFamily="34" charset="0"/>
              <a:buChar char="•"/>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CET colleges have expanded their programme provision by adding occupational skills programmes in collaboration with SETAs. </a:t>
            </a:r>
          </a:p>
          <a:p>
            <a:pPr marL="285750" indent="-285750" algn="just" eaLnBrk="1" fontAlgn="ctr" hangingPunct="1">
              <a:spcAft>
                <a:spcPts val="1200"/>
              </a:spcAft>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6% (1 419) of the targeted 21 454 NEET Group taking part in CETC occupational skills programmes.</a:t>
            </a:r>
          </a:p>
          <a:p>
            <a:pPr marL="0" indent="0" eaLnBrk="1" fontAlgn="ctr" hangingPunct="1">
              <a:spcAft>
                <a:spcPts val="1200"/>
              </a:spcAft>
              <a:buNone/>
              <a:defRPr/>
            </a:pPr>
            <a:endParaRPr lang="en-US" altLang="en-US" sz="2800" dirty="0">
              <a:latin typeface="Arial" panose="020B0604020202020204" pitchFamily="34" charset="0"/>
              <a:cs typeface="Arial" panose="020B0604020202020204" pitchFamily="34" charset="0"/>
            </a:endParaRP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6</a:t>
            </a:fld>
            <a:endParaRPr lang="en-US" sz="2000" b="1" dirty="0"/>
          </a:p>
        </p:txBody>
      </p:sp>
    </p:spTree>
    <p:extLst>
      <p:ext uri="{BB962C8B-B14F-4D97-AF65-F5344CB8AC3E}">
        <p14:creationId xmlns:p14="http://schemas.microsoft.com/office/powerpoint/2010/main" xmlns="" val="137067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12680"/>
            <a:ext cx="11125200" cy="6463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ZA" sz="3600" b="1" dirty="0">
                <a:solidFill>
                  <a:schemeClr val="bg1"/>
                </a:solidFill>
              </a:rPr>
              <a:t>Performance Trends: Q1, Q2, Q3 and Q4</a:t>
            </a:r>
            <a:endParaRPr lang="en-ZA" sz="3600" b="1" dirty="0">
              <a:solidFill>
                <a:schemeClr val="bg1"/>
              </a:solidFill>
              <a:latin typeface="+mn-lt"/>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690230" y="1422003"/>
            <a:ext cx="10811539" cy="4490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7</a:t>
            </a:fld>
            <a:endParaRPr lang="en-US" sz="2000" b="1" dirty="0"/>
          </a:p>
        </p:txBody>
      </p:sp>
      <p:graphicFrame>
        <p:nvGraphicFramePr>
          <p:cNvPr id="7" name="Chart 6">
            <a:extLst>
              <a:ext uri="{FF2B5EF4-FFF2-40B4-BE49-F238E27FC236}">
                <a16:creationId xmlns:a16="http://schemas.microsoft.com/office/drawing/2014/main" xmlns="" id="{BE0075CB-89A5-9614-48BD-D49A4C95E56B}"/>
              </a:ext>
            </a:extLst>
          </p:cNvPr>
          <p:cNvGraphicFramePr>
            <a:graphicFrameLocks/>
          </p:cNvGraphicFramePr>
          <p:nvPr>
            <p:extLst>
              <p:ext uri="{D42A27DB-BD31-4B8C-83A1-F6EECF244321}">
                <p14:modId xmlns:p14="http://schemas.microsoft.com/office/powerpoint/2010/main" xmlns="" val="3717061259"/>
              </p:ext>
            </p:extLst>
          </p:nvPr>
        </p:nvGraphicFramePr>
        <p:xfrm>
          <a:off x="1039226" y="1342338"/>
          <a:ext cx="5389012"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7E5B3A1E-3258-D50E-B596-5124DE961A49}"/>
              </a:ext>
            </a:extLst>
          </p:cNvPr>
          <p:cNvGraphicFramePr>
            <a:graphicFrameLocks/>
          </p:cNvGraphicFramePr>
          <p:nvPr>
            <p:extLst>
              <p:ext uri="{D42A27DB-BD31-4B8C-83A1-F6EECF244321}">
                <p14:modId xmlns:p14="http://schemas.microsoft.com/office/powerpoint/2010/main" xmlns="" val="4235058614"/>
              </p:ext>
            </p:extLst>
          </p:nvPr>
        </p:nvGraphicFramePr>
        <p:xfrm>
          <a:off x="1156138" y="3780738"/>
          <a:ext cx="5044964" cy="22925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7">
            <a:extLst>
              <a:ext uri="{FF2B5EF4-FFF2-40B4-BE49-F238E27FC236}">
                <a16:creationId xmlns:a16="http://schemas.microsoft.com/office/drawing/2014/main" xmlns="" id="{62CE4381-D65B-7542-9C94-910F31834971}"/>
              </a:ext>
            </a:extLst>
          </p:cNvPr>
          <p:cNvSpPr txBox="1">
            <a:spLocks noChangeArrowheads="1"/>
          </p:cNvSpPr>
          <p:nvPr/>
        </p:nvSpPr>
        <p:spPr bwMode="auto">
          <a:xfrm>
            <a:off x="8103476" y="1261532"/>
            <a:ext cx="3747289" cy="283154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About 42 (57%)  of the 74 planned targets were achieved during the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quarter.</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Quarter 4 showed a slight improvement of performance in comparison with the past two quarters i.e. Q2 and Q3</a:t>
            </a:r>
          </a:p>
          <a:p>
            <a:pPr marL="0" indent="0"/>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is 12% performance improvement from quarter 3.</a:t>
            </a:r>
          </a:p>
        </p:txBody>
      </p:sp>
    </p:spTree>
    <p:extLst>
      <p:ext uri="{BB962C8B-B14F-4D97-AF65-F5344CB8AC3E}">
        <p14:creationId xmlns:p14="http://schemas.microsoft.com/office/powerpoint/2010/main" xmlns="" val="409422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12680"/>
            <a:ext cx="11125200" cy="6463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GB" sz="3600" b="1" dirty="0">
                <a:solidFill>
                  <a:schemeClr val="bg1"/>
                </a:solidFill>
                <a:latin typeface="+mn-lt"/>
              </a:rPr>
              <a:t>F</a:t>
            </a:r>
            <a:r>
              <a:rPr lang="en-ZA" sz="3600" b="1" dirty="0" err="1">
                <a:solidFill>
                  <a:schemeClr val="bg1"/>
                </a:solidFill>
                <a:latin typeface="+mn-lt"/>
              </a:rPr>
              <a:t>ourth</a:t>
            </a:r>
            <a:r>
              <a:rPr lang="en-ZA" sz="3600" b="1" dirty="0">
                <a:solidFill>
                  <a:schemeClr val="bg1"/>
                </a:solidFill>
                <a:latin typeface="+mn-lt"/>
              </a:rPr>
              <a:t> Quarter </a:t>
            </a:r>
            <a:r>
              <a:rPr lang="en-ZA" sz="3600" b="1" dirty="0">
                <a:solidFill>
                  <a:schemeClr val="bg1"/>
                </a:solidFill>
              </a:rPr>
              <a:t>performance by Programme</a:t>
            </a:r>
            <a:endParaRPr lang="en-ZA" sz="3600" b="1" dirty="0">
              <a:solidFill>
                <a:schemeClr val="bg1"/>
              </a:solidFill>
              <a:latin typeface="+mn-lt"/>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690230" y="1422003"/>
            <a:ext cx="10811539" cy="4490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ZA" sz="2800" dirty="0">
              <a:latin typeface="Calibri" panose="020F0502020204030204" pitchFamily="34" charset="0"/>
              <a:ea typeface="Calibri" panose="020F0502020204030204" pitchFamily="34" charset="0"/>
            </a:endParaRPr>
          </a:p>
          <a:p>
            <a:pPr marL="357188" lvl="1" indent="-357188" algn="just">
              <a:lnSpc>
                <a:spcPct val="100000"/>
              </a:lnSpc>
              <a:spcAft>
                <a:spcPts val="600"/>
              </a:spcAft>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8</a:t>
            </a:fld>
            <a:endParaRPr lang="en-US" sz="2000" b="1" dirty="0"/>
          </a:p>
        </p:txBody>
      </p:sp>
      <p:graphicFrame>
        <p:nvGraphicFramePr>
          <p:cNvPr id="7" name="Chart 6">
            <a:extLst>
              <a:ext uri="{FF2B5EF4-FFF2-40B4-BE49-F238E27FC236}">
                <a16:creationId xmlns:a16="http://schemas.microsoft.com/office/drawing/2014/main" xmlns="" id="{BE0075CB-89A5-9614-48BD-D49A4C95E56B}"/>
              </a:ext>
            </a:extLst>
          </p:cNvPr>
          <p:cNvGraphicFramePr>
            <a:graphicFrameLocks/>
          </p:cNvGraphicFramePr>
          <p:nvPr/>
        </p:nvGraphicFramePr>
        <p:xfrm>
          <a:off x="1039226" y="1342338"/>
          <a:ext cx="5389012"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8FA864F7-525D-E904-B18B-EFBF2752C1A8}"/>
              </a:ext>
            </a:extLst>
          </p:cNvPr>
          <p:cNvGraphicFramePr>
            <a:graphicFrameLocks/>
          </p:cNvGraphicFramePr>
          <p:nvPr>
            <p:extLst>
              <p:ext uri="{D42A27DB-BD31-4B8C-83A1-F6EECF244321}">
                <p14:modId xmlns:p14="http://schemas.microsoft.com/office/powerpoint/2010/main" xmlns="" val="2773456837"/>
              </p:ext>
            </p:extLst>
          </p:nvPr>
        </p:nvGraphicFramePr>
        <p:xfrm>
          <a:off x="315311" y="1071692"/>
          <a:ext cx="11540358" cy="4841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43547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PROGRAMME 1: ADMINISTRATION</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708728" y="1071691"/>
            <a:ext cx="8445903"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endParaRPr lang="en-GB" sz="2300" b="1" i="1"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7CB97F3-D0E8-5C17-262C-26AA05A64A74}"/>
              </a:ext>
            </a:extLst>
          </p:cNvPr>
          <p:cNvPicPr>
            <a:picLocks noChangeAspect="1"/>
          </p:cNvPicPr>
          <p:nvPr/>
        </p:nvPicPr>
        <p:blipFill>
          <a:blip r:embed="rId3" cstate="print"/>
          <a:stretch>
            <a:fillRect/>
          </a:stretch>
        </p:blipFill>
        <p:spPr>
          <a:xfrm>
            <a:off x="9154632" y="1071691"/>
            <a:ext cx="3163677" cy="5435435"/>
          </a:xfrm>
          <a:prstGeom prst="rect">
            <a:avLst/>
          </a:prstGeom>
        </p:spPr>
      </p:pic>
      <p:sp>
        <p:nvSpPr>
          <p:cNvPr id="7" name="Slide Number Placeholder 7">
            <a:extLst>
              <a:ext uri="{FF2B5EF4-FFF2-40B4-BE49-F238E27FC236}">
                <a16:creationId xmlns:a16="http://schemas.microsoft.com/office/drawing/2014/main" xmlns="" id="{9580089D-788F-E412-358F-72DE30F32658}"/>
              </a:ext>
            </a:extLst>
          </p:cNvPr>
          <p:cNvSpPr>
            <a:spLocks noGrp="1"/>
          </p:cNvSpPr>
          <p:nvPr>
            <p:ph type="sldNum" sz="quarter" idx="12"/>
          </p:nvPr>
        </p:nvSpPr>
        <p:spPr>
          <a:xfrm>
            <a:off x="10023652" y="6485750"/>
            <a:ext cx="2133600" cy="365125"/>
          </a:xfrm>
          <a:noFill/>
        </p:spPr>
        <p:txBody>
          <a:bodyPr/>
          <a:lstStyle/>
          <a:p>
            <a:fld id="{C647411B-AB77-409F-B9F6-2D0EDA52287E}" type="slidenum">
              <a:rPr lang="en-US" sz="2000" b="1" smtClean="0"/>
              <a:pPr/>
              <a:t>9</a:t>
            </a:fld>
            <a:endParaRPr lang="en-US" sz="2000" b="1" dirty="0"/>
          </a:p>
        </p:txBody>
      </p:sp>
      <p:sp>
        <p:nvSpPr>
          <p:cNvPr id="8" name="TextBox 7">
            <a:extLst>
              <a:ext uri="{FF2B5EF4-FFF2-40B4-BE49-F238E27FC236}">
                <a16:creationId xmlns:a16="http://schemas.microsoft.com/office/drawing/2014/main" xmlns="" id="{EB4788B7-C59A-6DA0-5457-E4B9FE0F86C6}"/>
              </a:ext>
            </a:extLst>
          </p:cNvPr>
          <p:cNvSpPr txBox="1"/>
          <p:nvPr/>
        </p:nvSpPr>
        <p:spPr>
          <a:xfrm>
            <a:off x="533400" y="1417823"/>
            <a:ext cx="6248400" cy="1477328"/>
          </a:xfrm>
          <a:prstGeom prst="rect">
            <a:avLst/>
          </a:prstGeom>
          <a:noFill/>
        </p:spPr>
        <p:txBody>
          <a:bodyPr wrap="square">
            <a:spAutoFit/>
          </a:bodyPr>
          <a:lstStyle/>
          <a:p>
            <a:pPr marL="357188" indent="-357188" algn="just">
              <a:spcBef>
                <a:spcPts val="0"/>
              </a:spcBef>
              <a:spcAft>
                <a:spcPts val="0"/>
              </a:spcAft>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The Programme had six (6) targets planned for the quarter under review,</a:t>
            </a:r>
          </a:p>
          <a:p>
            <a:pPr marL="357188" indent="-357188" algn="just">
              <a:spcBef>
                <a:spcPts val="0"/>
              </a:spcBef>
              <a:spcAft>
                <a:spcPts val="0"/>
              </a:spcAft>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Three (3) of the targets were achieved as planned.</a:t>
            </a:r>
          </a:p>
          <a:p>
            <a:pPr marL="357188" indent="-357188" algn="just">
              <a:spcBef>
                <a:spcPts val="0"/>
              </a:spcBef>
              <a:spcAft>
                <a:spcPts val="0"/>
              </a:spcAft>
              <a:buClrTx/>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algn="just">
              <a:spcBef>
                <a:spcPts val="0"/>
              </a:spcBef>
              <a:spcAft>
                <a:spcPts val="0"/>
              </a:spcAft>
              <a:buClrTx/>
              <a:defRPr/>
            </a:pPr>
            <a:r>
              <a:rPr lang="en-US" sz="1800" dirty="0">
                <a:latin typeface="Arial" panose="020B0604020202020204" pitchFamily="34" charset="0"/>
                <a:cs typeface="Arial" panose="020B0604020202020204" pitchFamily="34" charset="0"/>
              </a:rPr>
              <a:t>Major achievements are as follows:</a:t>
            </a:r>
          </a:p>
        </p:txBody>
      </p:sp>
      <p:graphicFrame>
        <p:nvGraphicFramePr>
          <p:cNvPr id="9" name="Table 8">
            <a:extLst>
              <a:ext uri="{FF2B5EF4-FFF2-40B4-BE49-F238E27FC236}">
                <a16:creationId xmlns:a16="http://schemas.microsoft.com/office/drawing/2014/main" xmlns="" id="{4CE2F2AA-B903-A8C7-CA5D-728211A608EE}"/>
              </a:ext>
            </a:extLst>
          </p:cNvPr>
          <p:cNvGraphicFramePr>
            <a:graphicFrameLocks noGrp="1"/>
          </p:cNvGraphicFramePr>
          <p:nvPr>
            <p:extLst>
              <p:ext uri="{D42A27DB-BD31-4B8C-83A1-F6EECF244321}">
                <p14:modId xmlns:p14="http://schemas.microsoft.com/office/powerpoint/2010/main" xmlns="" val="3190865358"/>
              </p:ext>
            </p:extLst>
          </p:nvPr>
        </p:nvGraphicFramePr>
        <p:xfrm>
          <a:off x="533399" y="2837793"/>
          <a:ext cx="8337331" cy="3079531"/>
        </p:xfrm>
        <a:graphic>
          <a:graphicData uri="http://schemas.openxmlformats.org/drawingml/2006/table">
            <a:tbl>
              <a:tblPr firstRow="1" firstCol="1" bandRow="1">
                <a:tableStyleId>{5940675A-B579-460E-94D1-54222C63F5DA}</a:tableStyleId>
              </a:tblPr>
              <a:tblGrid>
                <a:gridCol w="5089105">
                  <a:extLst>
                    <a:ext uri="{9D8B030D-6E8A-4147-A177-3AD203B41FA5}">
                      <a16:colId xmlns:a16="http://schemas.microsoft.com/office/drawing/2014/main" xmlns="" val="710940033"/>
                    </a:ext>
                  </a:extLst>
                </a:gridCol>
                <a:gridCol w="3248226">
                  <a:extLst>
                    <a:ext uri="{9D8B030D-6E8A-4147-A177-3AD203B41FA5}">
                      <a16:colId xmlns:a16="http://schemas.microsoft.com/office/drawing/2014/main" xmlns="" val="20002"/>
                    </a:ext>
                  </a:extLst>
                </a:gridCol>
              </a:tblGrid>
              <a:tr h="546690">
                <a:tc>
                  <a:txBody>
                    <a:bodyPr/>
                    <a:lstStyle/>
                    <a:p>
                      <a:pPr algn="ctr">
                        <a:lnSpc>
                          <a:spcPct val="100000"/>
                        </a:lnSpc>
                        <a:spcAft>
                          <a:spcPts val="0"/>
                        </a:spcAft>
                      </a:pPr>
                      <a:r>
                        <a:rPr lang="en-ZA" sz="1600" b="1" dirty="0">
                          <a:solidFill>
                            <a:schemeClr val="bg1"/>
                          </a:solidFill>
                          <a:effectLst/>
                          <a:latin typeface="Arial" panose="020B0604020202020204" pitchFamily="34" charset="0"/>
                          <a:cs typeface="Arial" panose="020B0604020202020204" pitchFamily="34" charset="0"/>
                        </a:rPr>
                        <a:t>Quarter 4 Targets</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tc>
                  <a:txBody>
                    <a:bodyPr/>
                    <a:lstStyle/>
                    <a:p>
                      <a:pPr algn="ctr">
                        <a:lnSpc>
                          <a:spcPct val="100000"/>
                        </a:lnSpc>
                        <a:spcAft>
                          <a:spcPts val="0"/>
                        </a:spcAft>
                      </a:pPr>
                      <a:r>
                        <a:rPr lang="en-ZA" sz="1600" b="1" dirty="0">
                          <a:solidFill>
                            <a:schemeClr val="bg1"/>
                          </a:solidFill>
                          <a:effectLst/>
                          <a:latin typeface="Arial" panose="020B0604020202020204" pitchFamily="34" charset="0"/>
                          <a:cs typeface="Arial" panose="020B0604020202020204" pitchFamily="34" charset="0"/>
                        </a:rPr>
                        <a:t>Achievement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776" marR="49776" marT="0" marB="0" anchor="ctr">
                    <a:solidFill>
                      <a:srgbClr val="0070C0"/>
                    </a:solidFill>
                  </a:tcPr>
                </a:tc>
                <a:extLst>
                  <a:ext uri="{0D108BD9-81ED-4DB2-BD59-A6C34878D82A}">
                    <a16:rowId xmlns:a16="http://schemas.microsoft.com/office/drawing/2014/main" xmlns="" val="10000"/>
                  </a:ext>
                </a:extLst>
              </a:tr>
              <a:tr h="715849">
                <a:tc>
                  <a:txBody>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80% of disciplinary cases resolved within 90 days per annum</a:t>
                      </a:r>
                      <a:endParaRPr lang="en-GB"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cs typeface="Arial" panose="020B0604020202020204" pitchFamily="34" charset="0"/>
                        </a:rPr>
                        <a:t>80%</a:t>
                      </a:r>
                    </a:p>
                  </a:txBody>
                  <a:tcPr marL="49776" marR="49776" marT="0" marB="0"/>
                </a:tc>
                <a:extLst>
                  <a:ext uri="{0D108BD9-81ED-4DB2-BD59-A6C34878D82A}">
                    <a16:rowId xmlns:a16="http://schemas.microsoft.com/office/drawing/2014/main" xmlns="" val="10006"/>
                  </a:ext>
                </a:extLst>
              </a:tr>
              <a:tr h="592406">
                <a:tc>
                  <a:txBody>
                    <a:bodyPr/>
                    <a:lstStyle/>
                    <a:p>
                      <a:pPr marL="342900" indent="-342900">
                        <a:buFont typeface="+mj-lt"/>
                        <a:buAutoNum type="arabicPeriod" startAt="2"/>
                      </a:pPr>
                      <a:r>
                        <a:rPr lang="en-US" sz="1600" dirty="0">
                          <a:latin typeface="Arial" panose="020B0604020202020204" pitchFamily="34" charset="0"/>
                          <a:cs typeface="Arial" panose="020B0604020202020204" pitchFamily="34" charset="0"/>
                        </a:rPr>
                        <a:t>Below 10%</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Vacancy rate</a:t>
                      </a:r>
                    </a:p>
                    <a:p>
                      <a:pPr marL="0" indent="0">
                        <a:buFont typeface="+mj-lt"/>
                        <a:buNone/>
                      </a:pPr>
                      <a:endParaRPr lang="en-GB"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9.40%</a:t>
                      </a:r>
                    </a:p>
                  </a:txBody>
                  <a:tcPr marL="49776" marR="49776" marT="0" marB="0"/>
                </a:tc>
                <a:extLst>
                  <a:ext uri="{0D108BD9-81ED-4DB2-BD59-A6C34878D82A}">
                    <a16:rowId xmlns:a16="http://schemas.microsoft.com/office/drawing/2014/main" xmlns="" val="1014359153"/>
                  </a:ext>
                </a:extLst>
              </a:tr>
              <a:tr h="1224586">
                <a:tc>
                  <a:txBody>
                    <a:bodyPr/>
                    <a:lstStyle/>
                    <a:p>
                      <a:pPr marL="342900" indent="-342900">
                        <a:buFont typeface="+mj-lt"/>
                        <a:buAutoNum type="arabicPeriod" startAt="3"/>
                      </a:pPr>
                      <a:r>
                        <a:rPr lang="en-US" sz="1600" dirty="0">
                          <a:latin typeface="Arial" panose="020B0604020202020204" pitchFamily="34" charset="0"/>
                          <a:cs typeface="Arial" panose="020B0604020202020204" pitchFamily="34" charset="0"/>
                        </a:rPr>
                        <a:t>100% determination tests on irregular, fruitless and wasteful expenditure concluded within 12 months </a:t>
                      </a:r>
                      <a:endParaRPr lang="en-GB"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9776" marR="49776" marT="0" marB="0"/>
                </a:tc>
                <a:tc>
                  <a:txBody>
                    <a:bodyPr/>
                    <a:lstStyle/>
                    <a:p>
                      <a:pPr algn="ctr">
                        <a:lnSpc>
                          <a:spcPct val="100000"/>
                        </a:lnSpc>
                        <a:spcAft>
                          <a:spcPts val="0"/>
                        </a:spcAft>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49776" marR="49776" marT="0" marB="0"/>
                </a:tc>
                <a:extLst>
                  <a:ext uri="{0D108BD9-81ED-4DB2-BD59-A6C34878D82A}">
                    <a16:rowId xmlns:a16="http://schemas.microsoft.com/office/drawing/2014/main" xmlns="" val="1831738239"/>
                  </a:ext>
                </a:extLst>
              </a:tr>
            </a:tbl>
          </a:graphicData>
        </a:graphic>
      </p:graphicFrame>
    </p:spTree>
    <p:extLst>
      <p:ext uri="{BB962C8B-B14F-4D97-AF65-F5344CB8AC3E}">
        <p14:creationId xmlns:p14="http://schemas.microsoft.com/office/powerpoint/2010/main" xmlns="" val="1966386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3457</Words>
  <Application>Microsoft Office PowerPoint</Application>
  <PresentationFormat>Custom</PresentationFormat>
  <Paragraphs>523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APOSTOLIC FAITH CHURCH OF PORTLAND OREGON</dc:title>
  <dc:creator>Lawrence Chiloane</dc:creator>
  <cp:lastModifiedBy>USER</cp:lastModifiedBy>
  <cp:revision>207</cp:revision>
  <dcterms:created xsi:type="dcterms:W3CDTF">2023-03-20T17:01:06Z</dcterms:created>
  <dcterms:modified xsi:type="dcterms:W3CDTF">2023-05-31T12:43:09Z</dcterms:modified>
</cp:coreProperties>
</file>