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4"/>
  </p:notesMasterIdLst>
  <p:handoutMasterIdLst>
    <p:handoutMasterId r:id="rId15"/>
  </p:handoutMasterIdLst>
  <p:sldIdLst>
    <p:sldId id="256" r:id="rId3"/>
    <p:sldId id="321" r:id="rId4"/>
    <p:sldId id="309" r:id="rId5"/>
    <p:sldId id="332" r:id="rId6"/>
    <p:sldId id="334" r:id="rId7"/>
    <p:sldId id="323" r:id="rId8"/>
    <p:sldId id="336" r:id="rId9"/>
    <p:sldId id="337" r:id="rId10"/>
    <p:sldId id="335" r:id="rId11"/>
    <p:sldId id="333" r:id="rId12"/>
    <p:sldId id="338"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omon Hoogenraad-Vermaak" initials="SH" lastIdx="3" clrIdx="0">
    <p:extLst>
      <p:ext uri="{19B8F6BF-5375-455C-9EA6-DF929625EA0E}">
        <p15:presenceInfo xmlns:p15="http://schemas.microsoft.com/office/powerpoint/2012/main" xmlns="" userId="S-1-5-21-796845957-1220945662-725345543-189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4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 d="1"/>
        <a:sy n="1" d="1"/>
      </p:scale>
      <p:origin x="0" y="0"/>
    </p:cViewPr>
  </p:notesTextViewPr>
  <p:notesViewPr>
    <p:cSldViewPr>
      <p:cViewPr varScale="1">
        <p:scale>
          <a:sx n="55" d="100"/>
          <a:sy n="55" d="100"/>
        </p:scale>
        <p:origin x="2880"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14EE1BB-9C14-45A8-AE8E-BDFE05C7434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xmlns="" id="{899B39A0-41A8-46FD-B63C-2ED2B636DDA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E036BBA-69BB-4759-AE3A-1709D7839D1C}" type="datetimeFigureOut">
              <a:rPr lang="en-ZA" smtClean="0"/>
              <a:pPr/>
              <a:t>2023/06/02</a:t>
            </a:fld>
            <a:endParaRPr lang="en-ZA" dirty="0"/>
          </a:p>
        </p:txBody>
      </p:sp>
      <p:sp>
        <p:nvSpPr>
          <p:cNvPr id="4" name="Footer Placeholder 3">
            <a:extLst>
              <a:ext uri="{FF2B5EF4-FFF2-40B4-BE49-F238E27FC236}">
                <a16:creationId xmlns:a16="http://schemas.microsoft.com/office/drawing/2014/main" xmlns="" id="{4868A843-6889-4DCF-8A65-93659054062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xmlns="" id="{B6CFC8C6-1A62-4D17-A4AE-97F3CBEBE7C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3AF35B8-14A6-4F46-A74A-32CB809E849E}" type="slidenum">
              <a:rPr lang="en-ZA" smtClean="0"/>
              <a:pPr/>
              <a:t>‹#›</a:t>
            </a:fld>
            <a:endParaRPr lang="en-ZA" dirty="0"/>
          </a:p>
        </p:txBody>
      </p:sp>
    </p:spTree>
    <p:extLst>
      <p:ext uri="{BB962C8B-B14F-4D97-AF65-F5344CB8AC3E}">
        <p14:creationId xmlns:p14="http://schemas.microsoft.com/office/powerpoint/2010/main" xmlns="" val="73891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610D54D-FD46-4872-8B56-5C5B5D8F46CE}" type="datetimeFigureOut">
              <a:rPr lang="en-ZA" smtClean="0"/>
              <a:pPr/>
              <a:t>2023/06/02</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47A408C-B4D1-45A3-8294-723913E67110}" type="slidenum">
              <a:rPr lang="en-ZA" smtClean="0"/>
              <a:pPr/>
              <a:t>‹#›</a:t>
            </a:fld>
            <a:endParaRPr lang="en-ZA" dirty="0"/>
          </a:p>
        </p:txBody>
      </p:sp>
    </p:spTree>
    <p:extLst>
      <p:ext uri="{BB962C8B-B14F-4D97-AF65-F5344CB8AC3E}">
        <p14:creationId xmlns:p14="http://schemas.microsoft.com/office/powerpoint/2010/main" xmlns="" val="397328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1</a:t>
            </a:fld>
            <a:endParaRPr lang="en-ZA" dirty="0"/>
          </a:p>
        </p:txBody>
      </p:sp>
    </p:spTree>
    <p:extLst>
      <p:ext uri="{BB962C8B-B14F-4D97-AF65-F5344CB8AC3E}">
        <p14:creationId xmlns:p14="http://schemas.microsoft.com/office/powerpoint/2010/main" xmlns="" val="165616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10</a:t>
            </a:fld>
            <a:endParaRPr lang="en-ZA" dirty="0"/>
          </a:p>
        </p:txBody>
      </p:sp>
    </p:spTree>
    <p:extLst>
      <p:ext uri="{BB962C8B-B14F-4D97-AF65-F5344CB8AC3E}">
        <p14:creationId xmlns:p14="http://schemas.microsoft.com/office/powerpoint/2010/main" xmlns="" val="145218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11</a:t>
            </a:fld>
            <a:endParaRPr lang="en-ZA" dirty="0"/>
          </a:p>
        </p:txBody>
      </p:sp>
    </p:spTree>
    <p:extLst>
      <p:ext uri="{BB962C8B-B14F-4D97-AF65-F5344CB8AC3E}">
        <p14:creationId xmlns:p14="http://schemas.microsoft.com/office/powerpoint/2010/main" xmlns="" val="390044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7A408C-B4D1-45A3-8294-723913E67110}"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641094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3</a:t>
            </a:fld>
            <a:endParaRPr lang="en-ZA" dirty="0"/>
          </a:p>
        </p:txBody>
      </p:sp>
    </p:spTree>
    <p:extLst>
      <p:ext uri="{BB962C8B-B14F-4D97-AF65-F5344CB8AC3E}">
        <p14:creationId xmlns:p14="http://schemas.microsoft.com/office/powerpoint/2010/main" xmlns="" val="3062772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4</a:t>
            </a:fld>
            <a:endParaRPr lang="en-ZA" dirty="0"/>
          </a:p>
        </p:txBody>
      </p:sp>
    </p:spTree>
    <p:extLst>
      <p:ext uri="{BB962C8B-B14F-4D97-AF65-F5344CB8AC3E}">
        <p14:creationId xmlns:p14="http://schemas.microsoft.com/office/powerpoint/2010/main" xmlns="" val="3990112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5</a:t>
            </a:fld>
            <a:endParaRPr lang="en-ZA" dirty="0"/>
          </a:p>
        </p:txBody>
      </p:sp>
    </p:spTree>
    <p:extLst>
      <p:ext uri="{BB962C8B-B14F-4D97-AF65-F5344CB8AC3E}">
        <p14:creationId xmlns:p14="http://schemas.microsoft.com/office/powerpoint/2010/main" xmlns="" val="616045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6</a:t>
            </a:fld>
            <a:endParaRPr lang="en-ZA" dirty="0"/>
          </a:p>
        </p:txBody>
      </p:sp>
    </p:spTree>
    <p:extLst>
      <p:ext uri="{BB962C8B-B14F-4D97-AF65-F5344CB8AC3E}">
        <p14:creationId xmlns:p14="http://schemas.microsoft.com/office/powerpoint/2010/main" xmlns="" val="1090096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7</a:t>
            </a:fld>
            <a:endParaRPr lang="en-ZA" dirty="0"/>
          </a:p>
        </p:txBody>
      </p:sp>
    </p:spTree>
    <p:extLst>
      <p:ext uri="{BB962C8B-B14F-4D97-AF65-F5344CB8AC3E}">
        <p14:creationId xmlns:p14="http://schemas.microsoft.com/office/powerpoint/2010/main" xmlns="" val="3070183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8</a:t>
            </a:fld>
            <a:endParaRPr lang="en-ZA" dirty="0"/>
          </a:p>
        </p:txBody>
      </p:sp>
    </p:spTree>
    <p:extLst>
      <p:ext uri="{BB962C8B-B14F-4D97-AF65-F5344CB8AC3E}">
        <p14:creationId xmlns:p14="http://schemas.microsoft.com/office/powerpoint/2010/main" xmlns="" val="2295454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pPr/>
              <a:t>9</a:t>
            </a:fld>
            <a:endParaRPr lang="en-ZA" dirty="0"/>
          </a:p>
        </p:txBody>
      </p:sp>
    </p:spTree>
    <p:extLst>
      <p:ext uri="{BB962C8B-B14F-4D97-AF65-F5344CB8AC3E}">
        <p14:creationId xmlns:p14="http://schemas.microsoft.com/office/powerpoint/2010/main" xmlns="" val="2064793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192750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18825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211772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831D6-4F73-4B9C-A0F8-BBB452185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759BD880-2E3D-4AEC-91EC-3A65EC87E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F5080DAE-0354-4866-9E9B-1BE426E0FA61}"/>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5" name="Footer Placeholder 4">
            <a:extLst>
              <a:ext uri="{FF2B5EF4-FFF2-40B4-BE49-F238E27FC236}">
                <a16:creationId xmlns:a16="http://schemas.microsoft.com/office/drawing/2014/main" xmlns="" id="{20EA61C0-CDBA-44A8-953D-8FEBB1F76F91}"/>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1C78B716-A1D0-4D7A-88E5-6E8E5C8AFA75}"/>
              </a:ext>
            </a:extLst>
          </p:cNvPr>
          <p:cNvSpPr>
            <a:spLocks noGrp="1"/>
          </p:cNvSpPr>
          <p:nvPr>
            <p:ph type="sldNum" sz="quarter" idx="12"/>
          </p:nvPr>
        </p:nvSpPr>
        <p:spPr/>
        <p:txBody>
          <a:bodyPr/>
          <a:lstStyle/>
          <a:p>
            <a:fld id="{2DC9E25A-9A0F-4A1E-B81E-2CE7DE58EE2E}" type="slidenum">
              <a:rPr lang="en-ZA" smtClean="0"/>
              <a:pPr/>
              <a:t>‹#›</a:t>
            </a:fld>
            <a:endParaRPr lang="en-ZA" dirty="0"/>
          </a:p>
        </p:txBody>
      </p:sp>
      <p:pic>
        <p:nvPicPr>
          <p:cNvPr id="8" name="Picture 7">
            <a:extLst>
              <a:ext uri="{FF2B5EF4-FFF2-40B4-BE49-F238E27FC236}">
                <a16:creationId xmlns:a16="http://schemas.microsoft.com/office/drawing/2014/main" xmlns="" id="{DAAA5176-2DEC-40AD-A148-739E8DAC20A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1921" y="5748977"/>
            <a:ext cx="2731751" cy="909812"/>
          </a:xfrm>
          <a:prstGeom prst="rect">
            <a:avLst/>
          </a:prstGeom>
        </p:spPr>
      </p:pic>
      <p:sp>
        <p:nvSpPr>
          <p:cNvPr id="10" name="TextBox 9">
            <a:extLst>
              <a:ext uri="{FF2B5EF4-FFF2-40B4-BE49-F238E27FC236}">
                <a16:creationId xmlns:a16="http://schemas.microsoft.com/office/drawing/2014/main" xmlns="" id="{60DEDCB3-B30F-4DE2-9564-B0BD267DDA7E}"/>
              </a:ext>
            </a:extLst>
          </p:cNvPr>
          <p:cNvSpPr txBox="1"/>
          <p:nvPr userDrawn="1"/>
        </p:nvSpPr>
        <p:spPr>
          <a:xfrm>
            <a:off x="4439816" y="5937581"/>
            <a:ext cx="4320480" cy="73229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2" name="Picture 11">
            <a:extLst>
              <a:ext uri="{FF2B5EF4-FFF2-40B4-BE49-F238E27FC236}">
                <a16:creationId xmlns:a16="http://schemas.microsoft.com/office/drawing/2014/main" xmlns="" id="{3E6480DD-3458-4E6D-9F65-E7628B16F5DA}"/>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892526" y="5835086"/>
            <a:ext cx="887553" cy="781046"/>
          </a:xfrm>
          <a:prstGeom prst="rect">
            <a:avLst/>
          </a:prstGeom>
        </p:spPr>
      </p:pic>
      <p:sp>
        <p:nvSpPr>
          <p:cNvPr id="14" name="Rectangle 13">
            <a:extLst>
              <a:ext uri="{FF2B5EF4-FFF2-40B4-BE49-F238E27FC236}">
                <a16:creationId xmlns:a16="http://schemas.microsoft.com/office/drawing/2014/main" xmlns="" id="{4585E11D-214A-45F4-B48E-29EE9A414F15}"/>
              </a:ext>
            </a:extLst>
          </p:cNvPr>
          <p:cNvSpPr/>
          <p:nvPr userDrawn="1"/>
        </p:nvSpPr>
        <p:spPr>
          <a:xfrm>
            <a:off x="-192360" y="5541486"/>
            <a:ext cx="12697072" cy="47754"/>
          </a:xfrm>
          <a:prstGeom prst="rect">
            <a:avLst/>
          </a:prstGeom>
          <a:solidFill>
            <a:srgbClr val="007434"/>
          </a:solidFill>
          <a:ln>
            <a:solidFill>
              <a:srgbClr val="007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1917506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D8B62-960D-4C0E-9900-84B18DD978B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18C85E32-B0EC-4826-8D5A-14CD79AA8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3FA17C3-FA32-41F5-8E65-E8822AB0E9D8}"/>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5" name="Footer Placeholder 4">
            <a:extLst>
              <a:ext uri="{FF2B5EF4-FFF2-40B4-BE49-F238E27FC236}">
                <a16:creationId xmlns:a16="http://schemas.microsoft.com/office/drawing/2014/main" xmlns="" id="{CEA528D7-56C0-40D6-B805-4D5BE77EA294}"/>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CB5CDFC7-94B3-4454-B9E9-32C62F3ADC8F}"/>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4194253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D65362-2F1E-410B-926B-12305A615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3C17CB7-276D-4E0E-88D0-664ABB525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FE7685B-B2AB-45FF-AAF5-7DB7FE7F2475}"/>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5" name="Footer Placeholder 4">
            <a:extLst>
              <a:ext uri="{FF2B5EF4-FFF2-40B4-BE49-F238E27FC236}">
                <a16:creationId xmlns:a16="http://schemas.microsoft.com/office/drawing/2014/main" xmlns="" id="{AEBA2EF2-18BA-4C7E-BD5C-2514C213C88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1CDEFCA4-0F91-440F-AAB7-AE45943863CE}"/>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198946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92664-5F0B-484C-A39C-0BBE3730776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D05BFF5-74CF-49DA-B381-FE18A6999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1986EA38-34EA-4000-A574-FD3C4E8DDE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9D5C3739-2873-4FD7-834E-6FD9B90F0030}"/>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6" name="Footer Placeholder 5">
            <a:extLst>
              <a:ext uri="{FF2B5EF4-FFF2-40B4-BE49-F238E27FC236}">
                <a16:creationId xmlns:a16="http://schemas.microsoft.com/office/drawing/2014/main" xmlns="" id="{7371A3D5-768D-40A3-97CE-FF85C2BF0EAC}"/>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4ACB117A-043B-4BB0-B178-4619DCC8E001}"/>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2715280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E3B655-ACB8-4CC5-9C9B-9022F3FED71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782C70E6-38AC-4CAA-9723-177925A3B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02E67D0-89A8-4B27-BDF6-EC01996FFD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FE61C4F1-566E-4DB6-B887-808398B2C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7B9E99D-91E1-4C12-974A-57F4F1BF75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E53282CC-6BD0-4925-A7BC-3EB0563629B2}"/>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8" name="Footer Placeholder 7">
            <a:extLst>
              <a:ext uri="{FF2B5EF4-FFF2-40B4-BE49-F238E27FC236}">
                <a16:creationId xmlns:a16="http://schemas.microsoft.com/office/drawing/2014/main" xmlns="" id="{A624A541-63AF-4450-A87A-18993D7BC62F}"/>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xmlns="" id="{07D6A1B8-32DD-4CF2-8C3A-497A5B36EF43}"/>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1910274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B5CCE3-BE22-4366-BCF1-27C474690D8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25950CA4-C915-4385-BA77-3B2B7BCE417E}"/>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4" name="Footer Placeholder 3">
            <a:extLst>
              <a:ext uri="{FF2B5EF4-FFF2-40B4-BE49-F238E27FC236}">
                <a16:creationId xmlns:a16="http://schemas.microsoft.com/office/drawing/2014/main" xmlns="" id="{619B5BAF-C525-4DEB-911C-C7ECD7787276}"/>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xmlns="" id="{04A9F803-E991-478C-B603-ED667C804DE5}"/>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4240427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79A7DDF-986A-4167-8562-80EDB7A7C0F5}"/>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3" name="Footer Placeholder 2">
            <a:extLst>
              <a:ext uri="{FF2B5EF4-FFF2-40B4-BE49-F238E27FC236}">
                <a16:creationId xmlns:a16="http://schemas.microsoft.com/office/drawing/2014/main" xmlns="" id="{B77FB45C-8D0F-4EA8-8D64-5438EB7A1D1D}"/>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xmlns="" id="{D22FB3C2-3A40-4358-88CE-D32E1C9E6F6E}"/>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1392382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E6BE6-8EED-4610-8DDB-282874F6C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93692541-2D59-4335-BA3B-53F6CF75D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8371F661-6F16-4BB8-9F0B-ED3AC021D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DCA759-5B51-4ABE-8C1E-11930B4A20FA}"/>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6" name="Footer Placeholder 5">
            <a:extLst>
              <a:ext uri="{FF2B5EF4-FFF2-40B4-BE49-F238E27FC236}">
                <a16:creationId xmlns:a16="http://schemas.microsoft.com/office/drawing/2014/main" xmlns="" id="{3E5DAE87-A648-4D00-B3C2-8FCA8C4C2B13}"/>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F55B4993-ED48-4A54-ADE6-F53B974329EA}"/>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9962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2747582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1CD6D-A018-4CDB-AC68-6ADA93FC2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B78376FF-8D8C-46C6-A0CA-6BA4A1BDC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xmlns="" id="{97161A7B-BEC9-46FE-A3C6-7DF58F01B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1D666C-E073-4C13-8435-52B2502120B6}"/>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6" name="Footer Placeholder 5">
            <a:extLst>
              <a:ext uri="{FF2B5EF4-FFF2-40B4-BE49-F238E27FC236}">
                <a16:creationId xmlns:a16="http://schemas.microsoft.com/office/drawing/2014/main" xmlns="" id="{7A439460-74FD-4D1E-8361-B1B7A2F8944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797688A2-165F-41A2-8533-609F58456A68}"/>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2628597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7F058-32E2-4837-8922-4FACE1823FD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391B6EA4-61DB-4A34-B6A0-11FE35491D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554F1F11-2CC2-4F5A-8FFD-1F8A6C910A99}"/>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5" name="Footer Placeholder 4">
            <a:extLst>
              <a:ext uri="{FF2B5EF4-FFF2-40B4-BE49-F238E27FC236}">
                <a16:creationId xmlns:a16="http://schemas.microsoft.com/office/drawing/2014/main" xmlns="" id="{2CB55FED-F5ED-42B2-8231-319BA98A42AB}"/>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089A3166-03EF-4899-AF74-A9E7A0EF3C66}"/>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3220263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B0970C0-27E9-4354-93A7-8FFEE8A49D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56E1E177-1345-4835-BEFF-2B9CEDB085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91C9FF13-D385-44BF-AA2D-83973C709EEE}"/>
              </a:ext>
            </a:extLst>
          </p:cNvPr>
          <p:cNvSpPr>
            <a:spLocks noGrp="1"/>
          </p:cNvSpPr>
          <p:nvPr>
            <p:ph type="dt" sz="half" idx="10"/>
          </p:nvPr>
        </p:nvSpPr>
        <p:spPr/>
        <p:txBody>
          <a:bodyPr/>
          <a:lstStyle/>
          <a:p>
            <a:fld id="{D7E68676-DD4E-4180-95AE-8D9C5236CC04}" type="datetimeFigureOut">
              <a:rPr lang="en-ZA" smtClean="0"/>
              <a:pPr/>
              <a:t>2023/06/02</a:t>
            </a:fld>
            <a:endParaRPr lang="en-ZA" dirty="0"/>
          </a:p>
        </p:txBody>
      </p:sp>
      <p:sp>
        <p:nvSpPr>
          <p:cNvPr id="5" name="Footer Placeholder 4">
            <a:extLst>
              <a:ext uri="{FF2B5EF4-FFF2-40B4-BE49-F238E27FC236}">
                <a16:creationId xmlns:a16="http://schemas.microsoft.com/office/drawing/2014/main" xmlns="" id="{FC0D4747-DCC0-400A-B08B-65C70BDE096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6F87F2BB-0644-4A49-8C14-BFCDC5211AC2}"/>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329422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E097BD-39BE-4987-970A-7740FBA188B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5D0569D7-6856-4CA0-8EB0-2F3DBABD6F63}"/>
              </a:ext>
            </a:extLst>
          </p:cNvPr>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4" name="Footer Placeholder 3">
            <a:extLst>
              <a:ext uri="{FF2B5EF4-FFF2-40B4-BE49-F238E27FC236}">
                <a16:creationId xmlns:a16="http://schemas.microsoft.com/office/drawing/2014/main" xmlns="" id="{9D4AF436-C263-4F67-9DCD-61A2DA56F88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xmlns="" id="{DCBC5560-4A21-44F8-8ECB-1B5AC30D6919}"/>
              </a:ext>
            </a:extLst>
          </p:cNvPr>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15225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370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164004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248674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41799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364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D9D9-6C8D-47C4-8A79-768437DDDA78}" type="datetimeFigureOut">
              <a:rPr lang="en-ZA" smtClean="0"/>
              <a:pPr/>
              <a:t>2023/06/02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324081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5D9D9-6C8D-47C4-8A79-768437DDDA78}" type="datetimeFigureOut">
              <a:rPr lang="en-ZA" smtClean="0"/>
              <a:pPr/>
              <a:t>2023/06/02</a:t>
            </a:fld>
            <a:endParaRPr lang="en-ZA"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B6934-FAC2-41EE-84B2-6768B514F698}" type="slidenum">
              <a:rPr lang="en-ZA" smtClean="0"/>
              <a:pPr/>
              <a:t>‹#›</a:t>
            </a:fld>
            <a:endParaRPr lang="en-ZA" dirty="0"/>
          </a:p>
        </p:txBody>
      </p:sp>
      <p:pic>
        <p:nvPicPr>
          <p:cNvPr id="8" name="Picture 7">
            <a:extLst>
              <a:ext uri="{FF2B5EF4-FFF2-40B4-BE49-F238E27FC236}">
                <a16:creationId xmlns:a16="http://schemas.microsoft.com/office/drawing/2014/main" xmlns="" id="{801C7093-EBC6-42FD-A963-A0AF1A069F5D}"/>
              </a:ext>
            </a:extLst>
          </p:cNvPr>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t="3237" r="37465" b="21862"/>
          <a:stretch/>
        </p:blipFill>
        <p:spPr>
          <a:xfrm>
            <a:off x="0" y="0"/>
            <a:ext cx="12192000" cy="5492255"/>
          </a:xfrm>
          <a:prstGeom prst="rect">
            <a:avLst/>
          </a:prstGeom>
        </p:spPr>
      </p:pic>
    </p:spTree>
    <p:extLst>
      <p:ext uri="{BB962C8B-B14F-4D97-AF65-F5344CB8AC3E}">
        <p14:creationId xmlns:p14="http://schemas.microsoft.com/office/powerpoint/2010/main" xmlns="" val="39902138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2C60031-CDBD-41E1-8E62-7350F32C7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37CB76F2-610C-4038-8095-05138A7EC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8AE551D-7477-4209-8089-C7B383C73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68676-DD4E-4180-95AE-8D9C5236CC04}" type="datetimeFigureOut">
              <a:rPr lang="en-ZA" smtClean="0"/>
              <a:pPr/>
              <a:t>2023/06/02</a:t>
            </a:fld>
            <a:endParaRPr lang="en-ZA" dirty="0"/>
          </a:p>
        </p:txBody>
      </p:sp>
      <p:sp>
        <p:nvSpPr>
          <p:cNvPr id="5" name="Footer Placeholder 4">
            <a:extLst>
              <a:ext uri="{FF2B5EF4-FFF2-40B4-BE49-F238E27FC236}">
                <a16:creationId xmlns:a16="http://schemas.microsoft.com/office/drawing/2014/main" xmlns="" id="{1CBC276A-2736-4F3A-918C-B615360951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xmlns="" id="{266FA407-34E7-4717-985F-0C9FBBB88A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42512833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07367" y="5662504"/>
            <a:ext cx="2948751" cy="982084"/>
          </a:xfrm>
          <a:prstGeom prst="rect">
            <a:avLst/>
          </a:prstGeom>
        </p:spPr>
      </p:pic>
      <p:sp>
        <p:nvSpPr>
          <p:cNvPr id="7" name="TextBox 6"/>
          <p:cNvSpPr txBox="1"/>
          <p:nvPr/>
        </p:nvSpPr>
        <p:spPr>
          <a:xfrm>
            <a:off x="4223792" y="5889466"/>
            <a:ext cx="4176464" cy="70788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3" name="Picture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465031" y="5662504"/>
            <a:ext cx="1095913" cy="964403"/>
          </a:xfrm>
          <a:prstGeom prst="rect">
            <a:avLst/>
          </a:prstGeom>
        </p:spPr>
      </p:pic>
      <p:sp>
        <p:nvSpPr>
          <p:cNvPr id="9" name="Rectangle 8">
            <a:extLst>
              <a:ext uri="{FF2B5EF4-FFF2-40B4-BE49-F238E27FC236}">
                <a16:creationId xmlns:a16="http://schemas.microsoft.com/office/drawing/2014/main" xmlns="" id="{793461EF-E7AD-4DAD-906B-9575A79FF884}"/>
              </a:ext>
            </a:extLst>
          </p:cNvPr>
          <p:cNvSpPr/>
          <p:nvPr/>
        </p:nvSpPr>
        <p:spPr bwMode="ltGray">
          <a:xfrm>
            <a:off x="0" y="2590078"/>
            <a:ext cx="10545091" cy="166033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ubtitle 2">
            <a:extLst>
              <a:ext uri="{FF2B5EF4-FFF2-40B4-BE49-F238E27FC236}">
                <a16:creationId xmlns:a16="http://schemas.microsoft.com/office/drawing/2014/main" xmlns="" id="{1CEBC433-1EC4-423D-B3EB-EF748E35FB69}"/>
              </a:ext>
            </a:extLst>
          </p:cNvPr>
          <p:cNvSpPr txBox="1">
            <a:spLocks/>
          </p:cNvSpPr>
          <p:nvPr/>
        </p:nvSpPr>
        <p:spPr>
          <a:xfrm>
            <a:off x="10200456" y="4633044"/>
            <a:ext cx="1991544" cy="477945"/>
          </a:xfrm>
          <a:prstGeom prst="rect">
            <a:avLst/>
          </a:prstGeom>
          <a:solidFill>
            <a:srgbClr val="00B050"/>
          </a:solidFill>
          <a:ln>
            <a:noFill/>
          </a:ln>
        </p:spPr>
        <p:txBody>
          <a:bodyPr>
            <a:normAutofit/>
          </a:bodyPr>
          <a:lstStyle>
            <a:lvl1pPr marL="0" indent="0" algn="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9pPr>
          </a:lstStyle>
          <a:p>
            <a:pPr algn="l"/>
            <a:r>
              <a:rPr lang="en-ZA" b="1" dirty="0">
                <a:solidFill>
                  <a:schemeClr val="bg1"/>
                </a:solidFill>
                <a:latin typeface="Tw Cen MT" panose="020B0602020104020603" pitchFamily="34" charset="0"/>
              </a:rPr>
              <a:t>1 </a:t>
            </a:r>
            <a:endParaRPr lang="en-ZA" dirty="0">
              <a:solidFill>
                <a:srgbClr val="007434"/>
              </a:solidFill>
              <a:latin typeface="Tw Cen MT" panose="020B0602020104020603" pitchFamily="34" charset="0"/>
            </a:endParaRPr>
          </a:p>
        </p:txBody>
      </p:sp>
      <p:sp>
        <p:nvSpPr>
          <p:cNvPr id="15" name="Title 1">
            <a:extLst>
              <a:ext uri="{FF2B5EF4-FFF2-40B4-BE49-F238E27FC236}">
                <a16:creationId xmlns:a16="http://schemas.microsoft.com/office/drawing/2014/main" xmlns="" id="{E597F358-6318-4F87-B43B-2C6026C0BFDB}"/>
              </a:ext>
            </a:extLst>
          </p:cNvPr>
          <p:cNvSpPr txBox="1">
            <a:spLocks/>
          </p:cNvSpPr>
          <p:nvPr/>
        </p:nvSpPr>
        <p:spPr>
          <a:xfrm>
            <a:off x="551385" y="2699028"/>
            <a:ext cx="9913646" cy="1450052"/>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prstClr val="white"/>
                </a:solidFill>
                <a:latin typeface="Arial" panose="020B0604020202020204" pitchFamily="34" charset="0"/>
                <a:cs typeface="Arial" panose="020B0604020202020204" pitchFamily="34" charset="0"/>
              </a:rPr>
              <a:t>DISTINCTION BETWEEN THE FINANCIAL DISCLOSURE FRAMEWORK AND THE LIFESTYLE AUDITS FRAMEWORK: MAY 2023</a:t>
            </a:r>
            <a:endParaRPr lang="en-US" sz="2800" dirty="0">
              <a:solidFill>
                <a:srgbClr val="92D050"/>
              </a:solidFill>
            </a:endParaRPr>
          </a:p>
        </p:txBody>
      </p:sp>
    </p:spTree>
    <p:extLst>
      <p:ext uri="{BB962C8B-B14F-4D97-AF65-F5344CB8AC3E}">
        <p14:creationId xmlns:p14="http://schemas.microsoft.com/office/powerpoint/2010/main" xmlns="" val="41440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Conclusion</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740120"/>
            <a:ext cx="11593288" cy="5209160"/>
          </a:xfrm>
        </p:spPr>
        <p:txBody>
          <a:bodyPr>
            <a:noAutofit/>
          </a:bodyPr>
          <a:lstStyle/>
          <a:p>
            <a:pPr lvl="0" algn="just" fontAlgn="ctr">
              <a:buSzPct val="100000"/>
            </a:pPr>
            <a:r>
              <a:rPr lang="en-ZA" b="1" dirty="0">
                <a:solidFill>
                  <a:prstClr val="black"/>
                </a:solidFill>
                <a:latin typeface="Arial" panose="020B0604020202020204" pitchFamily="34" charset="0"/>
                <a:cs typeface="Arial" panose="020B0604020202020204" pitchFamily="34" charset="0"/>
              </a:rPr>
              <a:t>How does lifestyle audits feed from and into the FD Framework?</a:t>
            </a:r>
          </a:p>
          <a:p>
            <a:pPr marL="34290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Both are measures aimed at strengthening the conduct of public service employees to give effect to section 195 of the Constitution (professionalization).</a:t>
            </a:r>
          </a:p>
          <a:p>
            <a:pPr marL="34290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Both focused on identifying conflicts of interest:</a:t>
            </a:r>
          </a:p>
          <a:p>
            <a:pPr marL="800100" lvl="1"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The </a:t>
            </a:r>
            <a:r>
              <a:rPr lang="en-ZA" dirty="0" err="1">
                <a:solidFill>
                  <a:prstClr val="black"/>
                </a:solidFill>
                <a:latin typeface="Arial" panose="020B0604020202020204" pitchFamily="34" charset="0"/>
                <a:cs typeface="Arial" panose="020B0604020202020204" pitchFamily="34" charset="0"/>
              </a:rPr>
              <a:t>eDisclosure</a:t>
            </a:r>
            <a:r>
              <a:rPr lang="en-ZA" dirty="0">
                <a:solidFill>
                  <a:prstClr val="black"/>
                </a:solidFill>
                <a:latin typeface="Arial" panose="020B0604020202020204" pitchFamily="34" charset="0"/>
                <a:cs typeface="Arial" panose="020B0604020202020204" pitchFamily="34" charset="0"/>
              </a:rPr>
              <a:t> system is primarily focussed on collecting information to assess possible and actual conflicts of interest, such as receiving of gifts and performance of other remunerative work.</a:t>
            </a:r>
          </a:p>
          <a:p>
            <a:pPr marL="800100" lvl="1"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Lifestyle audits go one step further, by using the information on the </a:t>
            </a:r>
            <a:r>
              <a:rPr lang="en-ZA" dirty="0" err="1">
                <a:solidFill>
                  <a:prstClr val="black"/>
                </a:solidFill>
                <a:latin typeface="Arial" panose="020B0604020202020204" pitchFamily="34" charset="0"/>
                <a:cs typeface="Arial" panose="020B0604020202020204" pitchFamily="34" charset="0"/>
              </a:rPr>
              <a:t>eDisclosure</a:t>
            </a:r>
            <a:r>
              <a:rPr lang="en-ZA" dirty="0">
                <a:solidFill>
                  <a:prstClr val="black"/>
                </a:solidFill>
                <a:latin typeface="Arial" panose="020B0604020202020204" pitchFamily="34" charset="0"/>
                <a:cs typeface="Arial" panose="020B0604020202020204" pitchFamily="34" charset="0"/>
              </a:rPr>
              <a:t> system to perform a risk assessment to identify if employees are living beyond their means. In the process, conflicts of interest are evaluated to determine if it contributed to unexplained wealth, such as conducting business with the State.  As such, financial disclosures are the backbone of lifestyle audits, where it is used to identify criminal conduct.</a:t>
            </a:r>
          </a:p>
          <a:p>
            <a:pPr marL="34290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Both are part of Government’s Anti-Corruption system to address conflicts of interest and corruption risks; others include: vetting and </a:t>
            </a:r>
            <a:r>
              <a:rPr lang="en-ZA" dirty="0">
                <a:latin typeface="Arial" panose="020B0604020202020204" pitchFamily="34" charset="0"/>
                <a:cs typeface="Arial" panose="020B0604020202020204" pitchFamily="34" charset="0"/>
              </a:rPr>
              <a:t>integrity testing.</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4482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Conclusion</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740120"/>
            <a:ext cx="11593288" cy="5209160"/>
          </a:xfrm>
        </p:spPr>
        <p:txBody>
          <a:bodyPr>
            <a:noAutofit/>
          </a:bodyPr>
          <a:lstStyle/>
          <a:p>
            <a:pPr algn="l"/>
            <a:r>
              <a:rPr lang="en-ZA" dirty="0"/>
              <a:t>To assist the new categories to submit Financial Declarations, the DPSA identified departments with challenges and provided them with workshops.  A Guide was also adopted and departments are assisted during the submission period to register their members on the </a:t>
            </a:r>
            <a:r>
              <a:rPr lang="en-ZA" dirty="0" err="1"/>
              <a:t>eDisclosure</a:t>
            </a:r>
            <a:r>
              <a:rPr lang="en-ZA" dirty="0"/>
              <a:t> system).</a:t>
            </a:r>
          </a:p>
          <a:p>
            <a:pPr algn="l"/>
            <a:r>
              <a:rPr lang="en-ZA" dirty="0"/>
              <a:t>Departments are advised to discipline officials that fail to declare their interests.  If not done, the DPSA forwards a non-compliance letter to the relevant department, and in some instances a Minister-to-Minister letter to request disciplinary steps to be taken.</a:t>
            </a:r>
          </a:p>
          <a:p>
            <a:pPr algn="l"/>
            <a:r>
              <a:rPr lang="en-ZA" dirty="0"/>
              <a:t>Departments who still have not initiated lifestyle audits were identified for further training on implementing the Guide.  Recently a lifestyle investigation course was developed to improve investigations and the SIU is engaged to select departments to perform LSA on their behalf.</a:t>
            </a:r>
          </a:p>
          <a:p>
            <a:pPr algn="l"/>
            <a:r>
              <a:rPr lang="en-ZA" dirty="0"/>
              <a:t>More departments started to perform lifestyle audits, with an improvement seen in the detection of conflicts of interest and the referral of cases </a:t>
            </a:r>
            <a:r>
              <a:rPr lang="en-ZA"/>
              <a:t>for investigations.</a:t>
            </a:r>
            <a:endParaRPr lang="en-ZA" dirty="0"/>
          </a:p>
        </p:txBody>
      </p:sp>
    </p:spTree>
    <p:extLst>
      <p:ext uri="{BB962C8B-B14F-4D97-AF65-F5344CB8AC3E}">
        <p14:creationId xmlns:p14="http://schemas.microsoft.com/office/powerpoint/2010/main" xmlns="" val="193718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415480" y="0"/>
            <a:ext cx="9144000" cy="1010493"/>
          </a:xfrm>
        </p:spPr>
        <p:txBody>
          <a:bodyPr>
            <a:normAutofit/>
          </a:bodyPr>
          <a:lstStyle/>
          <a:p>
            <a:r>
              <a:rPr lang="en-US"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Arial" panose="020B0604020202020204" pitchFamily="34" charset="0"/>
              </a:rPr>
              <a:t>Aim of presentation</a:t>
            </a:r>
            <a:endParaRPr lang="en-ZA" sz="4000" dirty="0">
              <a:solidFill>
                <a:schemeClr val="accent2"/>
              </a:solidFill>
              <a:latin typeface="Segoe UI Emoji" panose="020B0502040204020203" pitchFamily="34" charset="0"/>
              <a:ea typeface="Segoe UI Emoji" panose="020B05020402040202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63352" y="1412776"/>
            <a:ext cx="11665296" cy="2879898"/>
          </a:xfrm>
        </p:spPr>
        <p:txBody>
          <a:bodyPr>
            <a:normAutofit/>
          </a:bodyPr>
          <a:lstStyle/>
          <a:p>
            <a:pPr marL="228600" lvl="0" indent="-228600" algn="l">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To brief the Portfolio Committee on the distinction between the Financial Disclosure Framework and the Lifestyle Audits Framework and its intent and purposes in the Public Service. </a:t>
            </a:r>
          </a:p>
          <a:p>
            <a:pPr marL="228600" lvl="0" indent="-228600" algn="l">
              <a:buSzPct val="100000"/>
              <a:buFont typeface="Arial" panose="020B0604020202020204" pitchFamily="34" charset="0"/>
              <a:buChar char="•"/>
            </a:pPr>
            <a:endParaRPr lang="en-US" dirty="0">
              <a:solidFill>
                <a:prstClr val="black"/>
              </a:solidFill>
              <a:latin typeface="Trebuchet MS" panose="020B0603020202020204"/>
            </a:endParaRPr>
          </a:p>
        </p:txBody>
      </p:sp>
    </p:spTree>
    <p:extLst>
      <p:ext uri="{BB962C8B-B14F-4D97-AF65-F5344CB8AC3E}">
        <p14:creationId xmlns:p14="http://schemas.microsoft.com/office/powerpoint/2010/main" xmlns="" val="4023193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Financial Disclosure Framework</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740120"/>
            <a:ext cx="11593288" cy="4993136"/>
          </a:xfrm>
        </p:spPr>
        <p:txBody>
          <a:bodyPr>
            <a:noAutofit/>
          </a:bodyPr>
          <a:lstStyle/>
          <a:p>
            <a:pPr lvl="0" algn="just" fontAlgn="ctr">
              <a:buSzPct val="100000"/>
            </a:pPr>
            <a:r>
              <a:rPr lang="en-ZA" b="1" dirty="0">
                <a:solidFill>
                  <a:prstClr val="black"/>
                </a:solidFill>
                <a:latin typeface="Arial" panose="020B0604020202020204" pitchFamily="34" charset="0"/>
                <a:cs typeface="Arial" panose="020B0604020202020204" pitchFamily="34" charset="0"/>
              </a:rPr>
              <a:t>When introduced?  </a:t>
            </a:r>
          </a:p>
          <a:p>
            <a:pPr lvl="0" algn="just" fontAlgn="ctr">
              <a:buSzPct val="100000"/>
            </a:pPr>
            <a:r>
              <a:rPr lang="en-ZA" dirty="0">
                <a:solidFill>
                  <a:prstClr val="black"/>
                </a:solidFill>
                <a:latin typeface="Arial" panose="020B0604020202020204" pitchFamily="34" charset="0"/>
                <a:cs typeface="Arial" panose="020B0604020202020204" pitchFamily="34" charset="0"/>
              </a:rPr>
              <a:t>In 2016, the Minister for the Public Service and Administration (MPSA) issued the Public Service Regulations (PSR, 2016).</a:t>
            </a:r>
          </a:p>
          <a:p>
            <a:pPr lvl="0" algn="just" fontAlgn="ctr">
              <a:buSzPct val="100000"/>
            </a:pPr>
            <a:r>
              <a:rPr lang="en-ZA" dirty="0">
                <a:solidFill>
                  <a:prstClr val="black"/>
                </a:solidFill>
                <a:latin typeface="Arial" panose="020B0604020202020204" pitchFamily="34" charset="0"/>
                <a:cs typeface="Arial" panose="020B0604020202020204" pitchFamily="34" charset="0"/>
              </a:rPr>
              <a:t>Chapter 2 of the PSR concerns the conduct of employees in the public service, and covers the financial disclosure framework and anti-corruption and ethics functions.</a:t>
            </a:r>
          </a:p>
          <a:p>
            <a:pPr lvl="0" algn="just" fontAlgn="ctr">
              <a:buSzPct val="100000"/>
            </a:pPr>
            <a:r>
              <a:rPr lang="en-ZA" dirty="0">
                <a:solidFill>
                  <a:prstClr val="black"/>
                </a:solidFill>
                <a:latin typeface="Arial" panose="020B0604020202020204" pitchFamily="34" charset="0"/>
                <a:cs typeface="Arial" panose="020B0604020202020204" pitchFamily="34" charset="0"/>
              </a:rPr>
              <a:t>The inclusion of financial disclosures was also in response to a requirement in the United Nations Convention Against Corruption (UNCAC), as South Africa is a signatory thereof. </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r>
              <a:rPr lang="en-ZA" b="1" dirty="0">
                <a:solidFill>
                  <a:prstClr val="black"/>
                </a:solidFill>
                <a:latin typeface="Arial" panose="020B0604020202020204" pitchFamily="34" charset="0"/>
                <a:cs typeface="Arial" panose="020B0604020202020204" pitchFamily="34" charset="0"/>
              </a:rPr>
              <a:t>What is the purpose?  </a:t>
            </a:r>
          </a:p>
          <a:p>
            <a:pPr lvl="0" algn="just" fontAlgn="ctr">
              <a:buSzPct val="100000"/>
            </a:pPr>
            <a:r>
              <a:rPr lang="en-ZA" dirty="0">
                <a:solidFill>
                  <a:prstClr val="black"/>
                </a:solidFill>
                <a:latin typeface="Arial" panose="020B0604020202020204" pitchFamily="34" charset="0"/>
                <a:cs typeface="Arial" panose="020B0604020202020204" pitchFamily="34" charset="0"/>
              </a:rPr>
              <a:t>To manage conflict of interest situations in the public service (as per UNCAC).</a:t>
            </a:r>
          </a:p>
          <a:p>
            <a:pPr lvl="0" algn="just" fontAlgn="ctr">
              <a:buSzPct val="100000"/>
            </a:pPr>
            <a:r>
              <a:rPr lang="en-ZA" dirty="0">
                <a:solidFill>
                  <a:prstClr val="black"/>
                </a:solidFill>
                <a:latin typeface="Arial" panose="020B0604020202020204" pitchFamily="34" charset="0"/>
                <a:cs typeface="Arial" panose="020B0604020202020204" pitchFamily="34" charset="0"/>
              </a:rPr>
              <a:t>To encourage public service employees to be transparent.</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5225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Financial Disclosure Framework</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764282"/>
            <a:ext cx="11593288" cy="4752528"/>
          </a:xfrm>
        </p:spPr>
        <p:txBody>
          <a:bodyPr>
            <a:noAutofit/>
          </a:bodyPr>
          <a:lstStyle/>
          <a:p>
            <a:pPr lvl="0" algn="just" fontAlgn="ctr">
              <a:buSzPct val="100000"/>
            </a:pPr>
            <a:r>
              <a:rPr lang="en-ZA" b="1" dirty="0">
                <a:solidFill>
                  <a:prstClr val="black"/>
                </a:solidFill>
                <a:latin typeface="Arial" panose="020B0604020202020204" pitchFamily="34" charset="0"/>
                <a:cs typeface="Arial" panose="020B0604020202020204" pitchFamily="34" charset="0"/>
              </a:rPr>
              <a:t>What does it entail?</a:t>
            </a:r>
          </a:p>
          <a:p>
            <a:pPr marL="342900" lvl="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In terms of the adopted regulations, designated employees such as members of the Senior Management Service (SMS), heads of department (HOD) and any other employee or category of employees determined by the MPSA, disclose their financial interests via the electronic system (eDisclosure).</a:t>
            </a:r>
          </a:p>
          <a:p>
            <a:pPr marL="342900" lvl="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SMS members and HODs disclose in April each year.</a:t>
            </a:r>
          </a:p>
          <a:p>
            <a:pPr marL="342900" lvl="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Other categories of employees (MMS 11&amp;12 OSD 11&amp;12, ASD 9&amp;10, OSD 9&amp;10 SCM &amp; Finance employees) disclose in June and July </a:t>
            </a:r>
            <a:r>
              <a:rPr lang="en-ZA" dirty="0">
                <a:latin typeface="Arial" panose="020B0604020202020204" pitchFamily="34" charset="0"/>
                <a:cs typeface="Arial" panose="020B0604020202020204" pitchFamily="34" charset="0"/>
              </a:rPr>
              <a:t>every second year.</a:t>
            </a:r>
          </a:p>
          <a:p>
            <a:pPr marL="342900" lvl="0" indent="-342900" algn="just" fontAlgn="ctr">
              <a:buSzPct val="100000"/>
              <a:buFont typeface="Arial" panose="020B0604020202020204" pitchFamily="34" charset="0"/>
              <a:buChar char="•"/>
            </a:pPr>
            <a:r>
              <a:rPr lang="en-ZA" dirty="0">
                <a:latin typeface="Arial" panose="020B0604020202020204" pitchFamily="34" charset="0"/>
                <a:cs typeface="Arial" panose="020B0604020202020204" pitchFamily="34" charset="0"/>
              </a:rPr>
              <a:t>They are required to disclose: shares, loan accounts, income-generating assets, trusts, directorships and partnerships, other remunerated work, consultancies and </a:t>
            </a:r>
            <a:r>
              <a:rPr lang="en-ZA" dirty="0" err="1">
                <a:latin typeface="Arial" panose="020B0604020202020204" pitchFamily="34" charset="0"/>
                <a:cs typeface="Arial" panose="020B0604020202020204" pitchFamily="34" charset="0"/>
              </a:rPr>
              <a:t>retainerships</a:t>
            </a:r>
            <a:r>
              <a:rPr lang="en-ZA" dirty="0">
                <a:latin typeface="Arial" panose="020B0604020202020204" pitchFamily="34" charset="0"/>
                <a:cs typeface="Arial" panose="020B0604020202020204" pitchFamily="34" charset="0"/>
              </a:rPr>
              <a:t>, gifts and hospitality, ownership in immovable property and vehicles. </a:t>
            </a:r>
          </a:p>
        </p:txBody>
      </p:sp>
    </p:spTree>
    <p:extLst>
      <p:ext uri="{BB962C8B-B14F-4D97-AF65-F5344CB8AC3E}">
        <p14:creationId xmlns:p14="http://schemas.microsoft.com/office/powerpoint/2010/main" xmlns="" val="657432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Financial Disclosure Framework</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764282"/>
            <a:ext cx="11593288" cy="5184998"/>
          </a:xfrm>
        </p:spPr>
        <p:txBody>
          <a:bodyPr>
            <a:noAutofit/>
          </a:bodyPr>
          <a:lstStyle/>
          <a:p>
            <a:pPr lvl="0" algn="just" fontAlgn="ctr">
              <a:buSzPct val="100000"/>
            </a:pPr>
            <a:r>
              <a:rPr lang="en-ZA" b="1" dirty="0">
                <a:solidFill>
                  <a:prstClr val="black"/>
                </a:solidFill>
                <a:latin typeface="Arial" panose="020B0604020202020204" pitchFamily="34" charset="0"/>
                <a:cs typeface="Arial" panose="020B0604020202020204" pitchFamily="34" charset="0"/>
              </a:rPr>
              <a:t>Cont.</a:t>
            </a:r>
          </a:p>
          <a:p>
            <a:pPr algn="just" fontAlgn="ctr">
              <a:buSzPct val="100000"/>
            </a:pPr>
            <a:r>
              <a:rPr lang="en-ZA" dirty="0">
                <a:solidFill>
                  <a:prstClr val="black"/>
                </a:solidFill>
                <a:latin typeface="Arial" panose="020B0604020202020204" pitchFamily="34" charset="0"/>
                <a:cs typeface="Arial" panose="020B0604020202020204" pitchFamily="34" charset="0"/>
              </a:rPr>
              <a:t>These financial disclosures are then verified by the Ethics officer(s) in a department, using the database linked to the </a:t>
            </a:r>
            <a:r>
              <a:rPr lang="en-ZA" dirty="0" err="1">
                <a:solidFill>
                  <a:prstClr val="black"/>
                </a:solidFill>
                <a:latin typeface="Arial" panose="020B0604020202020204" pitchFamily="34" charset="0"/>
                <a:cs typeface="Arial" panose="020B0604020202020204" pitchFamily="34" charset="0"/>
              </a:rPr>
              <a:t>eDisclosure</a:t>
            </a:r>
            <a:r>
              <a:rPr lang="en-ZA" dirty="0">
                <a:solidFill>
                  <a:prstClr val="black"/>
                </a:solidFill>
                <a:latin typeface="Arial" panose="020B0604020202020204" pitchFamily="34" charset="0"/>
                <a:cs typeface="Arial" panose="020B0604020202020204" pitchFamily="34" charset="0"/>
              </a:rPr>
              <a:t> system (Deeds, CIPC, </a:t>
            </a:r>
            <a:r>
              <a:rPr lang="en-ZA" dirty="0" err="1">
                <a:solidFill>
                  <a:prstClr val="black"/>
                </a:solidFill>
                <a:latin typeface="Arial" panose="020B0604020202020204" pitchFamily="34" charset="0"/>
                <a:cs typeface="Arial" panose="020B0604020202020204" pitchFamily="34" charset="0"/>
              </a:rPr>
              <a:t>eNatis</a:t>
            </a:r>
            <a:r>
              <a:rPr lang="en-ZA" dirty="0">
                <a:solidFill>
                  <a:prstClr val="black"/>
                </a:solidFill>
                <a:latin typeface="Arial" panose="020B0604020202020204" pitchFamily="34" charset="0"/>
                <a:cs typeface="Arial" panose="020B0604020202020204" pitchFamily="34" charset="0"/>
              </a:rPr>
              <a:t>, internal registers).</a:t>
            </a:r>
          </a:p>
          <a:p>
            <a:pPr lvl="0" algn="just" fontAlgn="ctr">
              <a:buSzPct val="100000"/>
            </a:pPr>
            <a:r>
              <a:rPr lang="en-ZA" b="1" dirty="0">
                <a:solidFill>
                  <a:prstClr val="black"/>
                </a:solidFill>
                <a:latin typeface="Arial" panose="020B0604020202020204" pitchFamily="34" charset="0"/>
                <a:cs typeface="Arial" panose="020B0604020202020204" pitchFamily="34" charset="0"/>
              </a:rPr>
              <a:t>Intention?</a:t>
            </a:r>
          </a:p>
          <a:p>
            <a:pPr algn="just" fontAlgn="ctr">
              <a:buSzPct val="100000"/>
            </a:pPr>
            <a:r>
              <a:rPr lang="en-ZA" dirty="0">
                <a:solidFill>
                  <a:prstClr val="black"/>
                </a:solidFill>
                <a:latin typeface="Arial" panose="020B0604020202020204" pitchFamily="34" charset="0"/>
                <a:cs typeface="Arial" panose="020B0604020202020204" pitchFamily="34" charset="0"/>
              </a:rPr>
              <a:t>To promote and maintain a high level of professional ethics (as per the Constitution, section 195) by encouraging transparency.</a:t>
            </a:r>
          </a:p>
          <a:p>
            <a:pPr lvl="0" algn="just" fontAlgn="ctr">
              <a:buSzPct val="100000"/>
            </a:pPr>
            <a:r>
              <a:rPr lang="en-ZA" dirty="0">
                <a:solidFill>
                  <a:prstClr val="black"/>
                </a:solidFill>
                <a:latin typeface="Arial" panose="020B0604020202020204" pitchFamily="34" charset="0"/>
                <a:cs typeface="Arial" panose="020B0604020202020204" pitchFamily="34" charset="0"/>
              </a:rPr>
              <a:t>To manage any conflict of interest situation that is identified through the disclosure of financial interests.</a:t>
            </a:r>
          </a:p>
          <a:p>
            <a:pPr lvl="0" algn="just" fontAlgn="ctr">
              <a:buSzPct val="100000"/>
            </a:pPr>
            <a:r>
              <a:rPr lang="en-ZA" dirty="0">
                <a:solidFill>
                  <a:prstClr val="black"/>
                </a:solidFill>
                <a:latin typeface="Arial" panose="020B0604020202020204" pitchFamily="34" charset="0"/>
                <a:cs typeface="Arial" panose="020B0604020202020204" pitchFamily="34" charset="0"/>
              </a:rPr>
              <a:t>To institutionalise the Code of Conduct by assessing compliance with the relevant prescripts governing the conduct of designated employees in the public service (such as other remunerative work and gifts).</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93704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Lifestyle Audits Framework</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b="1" dirty="0">
                <a:solidFill>
                  <a:prstClr val="black"/>
                </a:solidFill>
                <a:latin typeface="Arial" panose="020B0604020202020204" pitchFamily="34" charset="0"/>
                <a:cs typeface="Arial" panose="020B0604020202020204" pitchFamily="34" charset="0"/>
              </a:rPr>
              <a:t>When introduced?</a:t>
            </a:r>
          </a:p>
          <a:p>
            <a:pPr lvl="0" algn="just" fontAlgn="ctr">
              <a:buSzPct val="100000"/>
            </a:pPr>
            <a:r>
              <a:rPr lang="en-ZA" dirty="0">
                <a:solidFill>
                  <a:prstClr val="black"/>
                </a:solidFill>
                <a:latin typeface="Arial" panose="020B0604020202020204" pitchFamily="34" charset="0"/>
                <a:cs typeface="Arial" panose="020B0604020202020204" pitchFamily="34" charset="0"/>
              </a:rPr>
              <a:t>In 2018 the President of the Republic of South Africa, announced that lifestyle audits must be compulsory for all government employees, including public service employees.</a:t>
            </a:r>
          </a:p>
          <a:p>
            <a:pPr lvl="0" algn="just" fontAlgn="ctr">
              <a:buSzPct val="100000"/>
            </a:pPr>
            <a:r>
              <a:rPr lang="en-ZA" dirty="0">
                <a:solidFill>
                  <a:prstClr val="black"/>
                </a:solidFill>
                <a:latin typeface="Arial" panose="020B0604020202020204" pitchFamily="34" charset="0"/>
                <a:cs typeface="Arial" panose="020B0604020202020204" pitchFamily="34" charset="0"/>
              </a:rPr>
              <a:t>In 2020/2021, the DG:DPSA approved a Framework and Strategy for implementing lifestyle audits in the public service.</a:t>
            </a:r>
          </a:p>
          <a:p>
            <a:pPr lvl="0" algn="just" fontAlgn="ctr">
              <a:buSzPct val="100000"/>
            </a:pPr>
            <a:r>
              <a:rPr lang="en-ZA" dirty="0">
                <a:solidFill>
                  <a:prstClr val="black"/>
                </a:solidFill>
                <a:latin typeface="Arial" panose="020B0604020202020204" pitchFamily="34" charset="0"/>
                <a:cs typeface="Arial" panose="020B0604020202020204" pitchFamily="34" charset="0"/>
              </a:rPr>
              <a:t>On 1 April 2021, the MPSA approved a Guide to implement lifestyle audits in the public service to be implemented by all Public Service departments, which made lifestyle audits compulsory.  This gave effect to Regulation 22 of the PSR, 2016.</a:t>
            </a:r>
          </a:p>
          <a:p>
            <a:pPr lvl="0" algn="just" fontAlgn="ctr">
              <a:buSzPct val="100000"/>
            </a:pPr>
            <a:r>
              <a:rPr lang="en-ZA" dirty="0">
                <a:solidFill>
                  <a:prstClr val="black"/>
                </a:solidFill>
                <a:latin typeface="Arial" panose="020B0604020202020204" pitchFamily="34" charset="0"/>
                <a:cs typeface="Arial" panose="020B0604020202020204" pitchFamily="34" charset="0"/>
              </a:rPr>
              <a:t>This also addressed the requirement in the UNCAC regarding conflicts of interest.</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67363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Lifestyle Audits Framework</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b="1" dirty="0">
                <a:solidFill>
                  <a:prstClr val="black"/>
                </a:solidFill>
                <a:latin typeface="Arial" panose="020B0604020202020204" pitchFamily="34" charset="0"/>
                <a:cs typeface="Arial" panose="020B0604020202020204" pitchFamily="34" charset="0"/>
              </a:rPr>
              <a:t>What is the purpose?</a:t>
            </a:r>
          </a:p>
          <a:p>
            <a:pPr algn="just" fontAlgn="ctr">
              <a:buSzPct val="100000"/>
            </a:pPr>
            <a:r>
              <a:rPr lang="en-ZA" dirty="0">
                <a:solidFill>
                  <a:prstClr val="black"/>
                </a:solidFill>
                <a:latin typeface="Arial" panose="020B0604020202020204" pitchFamily="34" charset="0"/>
                <a:cs typeface="Arial" panose="020B0604020202020204" pitchFamily="34" charset="0"/>
              </a:rPr>
              <a:t>To manage conflicts of interests situations in the public service (as per UNCAC).</a:t>
            </a:r>
          </a:p>
          <a:p>
            <a:pPr lvl="0" algn="just" fontAlgn="ctr">
              <a:buSzPct val="100000"/>
            </a:pPr>
            <a:r>
              <a:rPr lang="en-ZA" dirty="0">
                <a:solidFill>
                  <a:prstClr val="black"/>
                </a:solidFill>
                <a:latin typeface="Arial" panose="020B0604020202020204" pitchFamily="34" charset="0"/>
                <a:cs typeface="Arial" panose="020B0604020202020204" pitchFamily="34" charset="0"/>
              </a:rPr>
              <a:t>To strengthen risk management in departments focusing on corruption and ethics.</a:t>
            </a:r>
          </a:p>
          <a:p>
            <a:pPr lvl="0" algn="just" fontAlgn="ctr">
              <a:buSzPct val="100000"/>
            </a:pPr>
            <a:r>
              <a:rPr lang="en-ZA" dirty="0">
                <a:solidFill>
                  <a:prstClr val="black"/>
                </a:solidFill>
                <a:latin typeface="Arial" panose="020B0604020202020204" pitchFamily="34" charset="0"/>
                <a:cs typeface="Arial" panose="020B0604020202020204" pitchFamily="34" charset="0"/>
              </a:rPr>
              <a:t>To address unexplained wealth amongst public service employees.</a:t>
            </a:r>
          </a:p>
          <a:p>
            <a:pPr lvl="0" algn="just" fontAlgn="ctr">
              <a:buSzPct val="100000"/>
            </a:pPr>
            <a:r>
              <a:rPr lang="en-ZA" dirty="0">
                <a:latin typeface="Arial" panose="020B0604020202020204" pitchFamily="34" charset="0"/>
                <a:cs typeface="Arial" panose="020B0604020202020204" pitchFamily="34" charset="0"/>
              </a:rPr>
              <a:t>To deter corrupt behaviour.</a:t>
            </a:r>
          </a:p>
          <a:p>
            <a:pPr lvl="0" algn="just" fontAlgn="ctr">
              <a:buSzPct val="100000"/>
            </a:pPr>
            <a:r>
              <a:rPr lang="en-ZA" dirty="0">
                <a:latin typeface="Arial" panose="020B0604020202020204" pitchFamily="34" charset="0"/>
                <a:cs typeface="Arial" panose="020B0604020202020204" pitchFamily="34" charset="0"/>
              </a:rPr>
              <a:t>To strengthen ethical conduct.</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66062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Lifestyle Audits Framework</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620688"/>
            <a:ext cx="11593288" cy="5065144"/>
          </a:xfrm>
        </p:spPr>
        <p:txBody>
          <a:bodyPr>
            <a:noAutofit/>
          </a:bodyPr>
          <a:lstStyle/>
          <a:p>
            <a:pPr lvl="0" algn="just" fontAlgn="ctr">
              <a:buSzPct val="100000"/>
            </a:pPr>
            <a:r>
              <a:rPr lang="en-ZA" b="1" dirty="0">
                <a:solidFill>
                  <a:prstClr val="black"/>
                </a:solidFill>
                <a:latin typeface="Arial" panose="020B0604020202020204" pitchFamily="34" charset="0"/>
                <a:cs typeface="Arial" panose="020B0604020202020204" pitchFamily="34" charset="0"/>
              </a:rPr>
              <a:t>What does it entail?</a:t>
            </a:r>
          </a:p>
          <a:p>
            <a:pPr lvl="0" algn="just" fontAlgn="ctr">
              <a:buSzPct val="100000"/>
            </a:pPr>
            <a:r>
              <a:rPr lang="en-ZA" dirty="0">
                <a:latin typeface="Arial" panose="020B0604020202020204" pitchFamily="34" charset="0"/>
                <a:cs typeface="Arial" panose="020B0604020202020204" pitchFamily="34" charset="0"/>
              </a:rPr>
              <a:t>Lifestyle audits were introduced as part of </a:t>
            </a:r>
            <a:r>
              <a:rPr lang="en-ZA">
                <a:latin typeface="Arial" panose="020B0604020202020204" pitchFamily="34" charset="0"/>
                <a:cs typeface="Arial" panose="020B0604020202020204" pitchFamily="34" charset="0"/>
              </a:rPr>
              <a:t>the PSR, </a:t>
            </a:r>
            <a:r>
              <a:rPr lang="en-ZA" dirty="0">
                <a:latin typeface="Arial" panose="020B0604020202020204" pitchFamily="34" charset="0"/>
                <a:cs typeface="Arial" panose="020B0604020202020204" pitchFamily="34" charset="0"/>
              </a:rPr>
              <a:t>2016, to be a legitimate mechanism for HODs to analyse ethics and corruption risks as part of the department’s system of risk management.</a:t>
            </a:r>
          </a:p>
          <a:p>
            <a:pPr algn="just" fontAlgn="ctr">
              <a:buSzPct val="100000"/>
            </a:pPr>
            <a:r>
              <a:rPr lang="en-ZA" dirty="0">
                <a:latin typeface="Arial" panose="020B0604020202020204" pitchFamily="34" charset="0"/>
                <a:cs typeface="Arial" panose="020B0604020202020204" pitchFamily="34" charset="0"/>
              </a:rPr>
              <a:t>Lifestyle audits are a decentralised function, </a:t>
            </a:r>
            <a:r>
              <a:rPr lang="en-ZA" dirty="0">
                <a:solidFill>
                  <a:prstClr val="black"/>
                </a:solidFill>
                <a:latin typeface="Arial" panose="020B0604020202020204" pitchFamily="34" charset="0"/>
                <a:cs typeface="Arial" panose="020B0604020202020204" pitchFamily="34" charset="0"/>
              </a:rPr>
              <a:t>carried out by departments based on their risk profiles.</a:t>
            </a:r>
          </a:p>
          <a:p>
            <a:pPr lvl="0" algn="just" fontAlgn="ctr">
              <a:buSzPct val="100000"/>
            </a:pPr>
            <a:r>
              <a:rPr lang="en-ZA" dirty="0">
                <a:solidFill>
                  <a:prstClr val="black"/>
                </a:solidFill>
                <a:latin typeface="Arial" panose="020B0604020202020204" pitchFamily="34" charset="0"/>
                <a:cs typeface="Arial" panose="020B0604020202020204" pitchFamily="34" charset="0"/>
              </a:rPr>
              <a:t>The information on the </a:t>
            </a:r>
            <a:r>
              <a:rPr lang="en-ZA" dirty="0" err="1">
                <a:solidFill>
                  <a:prstClr val="black"/>
                </a:solidFill>
                <a:latin typeface="Arial" panose="020B0604020202020204" pitchFamily="34" charset="0"/>
                <a:cs typeface="Arial" panose="020B0604020202020204" pitchFamily="34" charset="0"/>
              </a:rPr>
              <a:t>eDisclosure</a:t>
            </a:r>
            <a:r>
              <a:rPr lang="en-ZA" dirty="0">
                <a:solidFill>
                  <a:prstClr val="black"/>
                </a:solidFill>
                <a:latin typeface="Arial" panose="020B0604020202020204" pitchFamily="34" charset="0"/>
                <a:cs typeface="Arial" panose="020B0604020202020204" pitchFamily="34" charset="0"/>
              </a:rPr>
              <a:t> system is verified (lifestyle review) and then used to determine if an employee is living beyond his or her means, and to determine if there are any conflicts of interest that may point to corrupt activities.  </a:t>
            </a:r>
          </a:p>
          <a:p>
            <a:pPr lvl="0" algn="just" fontAlgn="ctr">
              <a:buSzPct val="100000"/>
            </a:pPr>
            <a:r>
              <a:rPr lang="en-ZA" dirty="0">
                <a:solidFill>
                  <a:prstClr val="black"/>
                </a:solidFill>
                <a:latin typeface="Arial" panose="020B0604020202020204" pitchFamily="34" charset="0"/>
                <a:cs typeface="Arial" panose="020B0604020202020204" pitchFamily="34" charset="0"/>
              </a:rPr>
              <a:t>If such is determined, a case is opened with the Police for investigation (lifestyle investigation).</a:t>
            </a:r>
          </a:p>
          <a:p>
            <a:pPr lvl="0" algn="just" fontAlgn="ctr">
              <a:buSzPct val="100000"/>
            </a:pPr>
            <a:r>
              <a:rPr lang="en-ZA" dirty="0">
                <a:solidFill>
                  <a:prstClr val="black"/>
                </a:solidFill>
                <a:latin typeface="Arial" panose="020B0604020202020204" pitchFamily="34" charset="0"/>
                <a:cs typeface="Arial" panose="020B0604020202020204" pitchFamily="34" charset="0"/>
              </a:rPr>
              <a:t>If the source of unexplained wealth could not be determined, the assistance of an auditor is obtained to assist (lifestyle audit).</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7394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Lifestyle Audits Framework</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91344" y="740120"/>
            <a:ext cx="11593288" cy="4752528"/>
          </a:xfrm>
        </p:spPr>
        <p:txBody>
          <a:bodyPr>
            <a:noAutofit/>
          </a:bodyPr>
          <a:lstStyle/>
          <a:p>
            <a:pPr lvl="0" algn="just" fontAlgn="ctr">
              <a:buSzPct val="100000"/>
            </a:pPr>
            <a:r>
              <a:rPr lang="en-ZA" b="1" dirty="0">
                <a:solidFill>
                  <a:prstClr val="black"/>
                </a:solidFill>
                <a:latin typeface="Arial" panose="020B0604020202020204" pitchFamily="34" charset="0"/>
                <a:cs typeface="Arial" panose="020B0604020202020204" pitchFamily="34" charset="0"/>
              </a:rPr>
              <a:t>Intention?</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r>
              <a:rPr lang="en-ZA" dirty="0">
                <a:solidFill>
                  <a:prstClr val="black"/>
                </a:solidFill>
                <a:latin typeface="Arial" panose="020B0604020202020204" pitchFamily="34" charset="0"/>
                <a:cs typeface="Arial" panose="020B0604020202020204" pitchFamily="34" charset="0"/>
              </a:rPr>
              <a:t>To determine if employees:</a:t>
            </a:r>
          </a:p>
          <a:p>
            <a:pPr marL="342900" lvl="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live within their financial means;</a:t>
            </a:r>
          </a:p>
          <a:p>
            <a:pPr marL="342900" lvl="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can explain other sources of income received; and</a:t>
            </a:r>
          </a:p>
          <a:p>
            <a:pPr marL="342900" lvl="0" indent="-342900" algn="just" fontAlgn="ctr">
              <a:buSzPct val="100000"/>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do not feed their lifestyles with the proceeds of crime.</a:t>
            </a: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r>
              <a:rPr lang="en-ZA" dirty="0">
                <a:solidFill>
                  <a:prstClr val="black"/>
                </a:solidFill>
                <a:latin typeface="Arial" panose="020B0604020202020204" pitchFamily="34" charset="0"/>
                <a:cs typeface="Arial" panose="020B0604020202020204" pitchFamily="34" charset="0"/>
              </a:rPr>
              <a:t>Thus, to build an ethical public service, with professional employees who focusses on service delivery and not self enrichment.</a:t>
            </a:r>
          </a:p>
          <a:p>
            <a:pPr marL="342900" lvl="0" indent="-342900" algn="just" fontAlgn="ctr">
              <a:buSzPct val="100000"/>
              <a:buFont typeface="Arial" panose="020B0604020202020204" pitchFamily="34" charset="0"/>
              <a:buChar char="•"/>
            </a:pPr>
            <a:endParaRPr lang="en-ZA" dirty="0">
              <a:solidFill>
                <a:prstClr val="black"/>
              </a:solidFill>
              <a:latin typeface="Arial" panose="020B0604020202020204" pitchFamily="34" charset="0"/>
              <a:cs typeface="Arial" panose="020B0604020202020204" pitchFamily="34" charset="0"/>
            </a:endParaRPr>
          </a:p>
          <a:p>
            <a:pPr lvl="0" algn="just" fontAlgn="ctr">
              <a:buSzPct val="100000"/>
            </a:pP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84971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5932</TotalTime>
  <Words>1138</Words>
  <Application>Microsoft Office PowerPoint</Application>
  <PresentationFormat>Custom</PresentationFormat>
  <Paragraphs>85</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Custom Design</vt:lpstr>
      <vt:lpstr>Slide 1</vt:lpstr>
      <vt:lpstr>Aim of presentation</vt:lpstr>
      <vt:lpstr>Financial Disclosure Framework</vt:lpstr>
      <vt:lpstr>Financial Disclosure Framework</vt:lpstr>
      <vt:lpstr>Financial Disclosure Framework</vt:lpstr>
      <vt:lpstr>Lifestyle Audits Framework</vt:lpstr>
      <vt:lpstr>Lifestyle Audits Framework</vt:lpstr>
      <vt:lpstr>Lifestyle Audits Framework</vt:lpstr>
      <vt:lpstr>Lifestyle Audits Framework</vt:lpstr>
      <vt:lpstr>Conclusion</vt:lpstr>
      <vt:lpstr>Conclusion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Truebutterfly</dc:creator>
  <cp:lastModifiedBy>USER</cp:lastModifiedBy>
  <cp:revision>393</cp:revision>
  <cp:lastPrinted>2022-08-12T10:16:44Z</cp:lastPrinted>
  <dcterms:created xsi:type="dcterms:W3CDTF">2020-08-26T14:00:10Z</dcterms:created>
  <dcterms:modified xsi:type="dcterms:W3CDTF">2023-06-02T04:51:10Z</dcterms:modified>
</cp:coreProperties>
</file>