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84" r:id="rId5"/>
  </p:sldMasterIdLst>
  <p:notesMasterIdLst>
    <p:notesMasterId r:id="rId31"/>
  </p:notesMasterIdLst>
  <p:handoutMasterIdLst>
    <p:handoutMasterId r:id="rId32"/>
  </p:handoutMasterIdLst>
  <p:sldIdLst>
    <p:sldId id="500" r:id="rId6"/>
    <p:sldId id="680" r:id="rId7"/>
    <p:sldId id="498" r:id="rId8"/>
    <p:sldId id="682" r:id="rId9"/>
    <p:sldId id="481" r:id="rId10"/>
    <p:sldId id="482" r:id="rId11"/>
    <p:sldId id="681" r:id="rId12"/>
    <p:sldId id="656" r:id="rId13"/>
    <p:sldId id="659" r:id="rId14"/>
    <p:sldId id="660" r:id="rId15"/>
    <p:sldId id="661" r:id="rId16"/>
    <p:sldId id="662" r:id="rId17"/>
    <p:sldId id="663" r:id="rId18"/>
    <p:sldId id="664" r:id="rId19"/>
    <p:sldId id="665" r:id="rId20"/>
    <p:sldId id="676" r:id="rId21"/>
    <p:sldId id="677" r:id="rId22"/>
    <p:sldId id="669" r:id="rId23"/>
    <p:sldId id="670" r:id="rId24"/>
    <p:sldId id="678" r:id="rId25"/>
    <p:sldId id="673" r:id="rId26"/>
    <p:sldId id="679" r:id="rId27"/>
    <p:sldId id="675" r:id="rId28"/>
    <p:sldId id="556" r:id="rId29"/>
    <p:sldId id="683"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vanNiekerk" initials="P" lastIdx="33" clrIdx="0">
    <p:extLst>
      <p:ext uri="{19B8F6BF-5375-455C-9EA6-DF929625EA0E}">
        <p15:presenceInfo xmlns:p15="http://schemas.microsoft.com/office/powerpoint/2012/main" xmlns="" userId="PvanNiekerk" providerId="None"/>
      </p:ext>
    </p:extLst>
  </p:cmAuthor>
  <p:cmAuthor id="2" name="TMqikiqwa" initials="T" lastIdx="1" clrIdx="1">
    <p:extLst>
      <p:ext uri="{19B8F6BF-5375-455C-9EA6-DF929625EA0E}">
        <p15:presenceInfo xmlns:p15="http://schemas.microsoft.com/office/powerpoint/2012/main" xmlns="" userId="TMqikiqw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6500"/>
    <a:srgbClr val="0000FF"/>
    <a:srgbClr val="FF4000"/>
    <a:srgbClr val="F1995D"/>
    <a:srgbClr val="F26522"/>
    <a:srgbClr val="8764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93233" autoAdjust="0"/>
  </p:normalViewPr>
  <p:slideViewPr>
    <p:cSldViewPr snapToGrid="0">
      <p:cViewPr varScale="1">
        <p:scale>
          <a:sx n="68" d="100"/>
          <a:sy n="68" d="100"/>
        </p:scale>
        <p:origin x="-153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7A0FAD-CCDE-4F7C-A4E1-A3E8A02F046E}" type="doc">
      <dgm:prSet loTypeId="urn:diagrams.loki3.com/BracketList" loCatId="list" qsTypeId="urn:microsoft.com/office/officeart/2005/8/quickstyle/simple4" qsCatId="simple" csTypeId="urn:microsoft.com/office/officeart/2005/8/colors/accent2_1" csCatId="accent2" phldr="1"/>
      <dgm:spPr/>
      <dgm:t>
        <a:bodyPr/>
        <a:lstStyle/>
        <a:p>
          <a:endParaRPr lang="en-US"/>
        </a:p>
      </dgm:t>
    </dgm:pt>
    <dgm:pt modelId="{BF0D9460-3781-4C45-B13F-82935ABE913D}">
      <dgm:prSet custT="1"/>
      <dgm:spPr/>
      <dgm:t>
        <a:bodyPr/>
        <a:lstStyle/>
        <a:p>
          <a:pPr rtl="0">
            <a:spcAft>
              <a:spcPts val="0"/>
            </a:spcAft>
          </a:pPr>
          <a:r>
            <a:rPr lang="en-US" sz="1800" b="1" dirty="0">
              <a:latin typeface="Gill Sans MT" panose="020B0502020104020203" pitchFamily="34" charset="0"/>
              <a:cs typeface="Arial" panose="020B0604020202020204" pitchFamily="34" charset="0"/>
            </a:rPr>
            <a:t>The policy seeks to facilitate growth &amp; transformation through the following objectives:</a:t>
          </a:r>
          <a:endParaRPr lang="en-ZA" sz="1800" dirty="0">
            <a:latin typeface="Gill Sans MT" panose="020B0502020104020203" pitchFamily="34" charset="0"/>
          </a:endParaRPr>
        </a:p>
      </dgm:t>
    </dgm:pt>
    <dgm:pt modelId="{C1FAEAA9-35B2-4868-944B-DB5D7785EC0F}" type="parTrans" cxnId="{95B9F5AC-5FB8-44D0-BAD4-1D5F2144FFB2}">
      <dgm:prSet/>
      <dgm:spPr/>
      <dgm:t>
        <a:bodyPr/>
        <a:lstStyle/>
        <a:p>
          <a:endParaRPr lang="en-US"/>
        </a:p>
      </dgm:t>
    </dgm:pt>
    <dgm:pt modelId="{B4C1544F-E015-4343-A7F5-38EABC6C4EEA}" type="sibTrans" cxnId="{95B9F5AC-5FB8-44D0-BAD4-1D5F2144FFB2}">
      <dgm:prSet/>
      <dgm:spPr/>
      <dgm:t>
        <a:bodyPr/>
        <a:lstStyle/>
        <a:p>
          <a:endParaRPr lang="en-US"/>
        </a:p>
      </dgm:t>
    </dgm:pt>
    <dgm:pt modelId="{40155606-27D8-4E82-BB70-A1FBE429EEAD}">
      <dgm:prSet custT="1"/>
      <dgm:spPr>
        <a:solidFill>
          <a:schemeClr val="bg1"/>
        </a:solidFill>
      </dgm:spPr>
      <dgm:t>
        <a:bodyPr/>
        <a:lstStyle/>
        <a:p>
          <a:pPr algn="just">
            <a:spcAft>
              <a:spcPts val="0"/>
            </a:spcAft>
          </a:pPr>
          <a:r>
            <a:rPr lang="en-US" sz="1800" dirty="0">
              <a:latin typeface="Gill Sans MT" panose="020B0502020104020203" pitchFamily="34" charset="0"/>
            </a:rPr>
            <a:t>Create an enabling regulatory environment for the present and future, especially as regards to technological developments.</a:t>
          </a:r>
          <a:endParaRPr lang="en-ZA" sz="1800" dirty="0">
            <a:latin typeface="Gill Sans MT" panose="020B0502020104020203" pitchFamily="34" charset="0"/>
          </a:endParaRPr>
        </a:p>
      </dgm:t>
    </dgm:pt>
    <dgm:pt modelId="{6C2F6E2A-670F-4D13-A843-675B6728FEC1}" type="parTrans" cxnId="{85126496-48AA-4EFF-B10A-136042A3A3D1}">
      <dgm:prSet/>
      <dgm:spPr/>
      <dgm:t>
        <a:bodyPr/>
        <a:lstStyle/>
        <a:p>
          <a:endParaRPr lang="en-US"/>
        </a:p>
      </dgm:t>
    </dgm:pt>
    <dgm:pt modelId="{DFDABBF1-D4A5-4ED8-A218-939B7C340069}" type="sibTrans" cxnId="{85126496-48AA-4EFF-B10A-136042A3A3D1}">
      <dgm:prSet/>
      <dgm:spPr/>
      <dgm:t>
        <a:bodyPr/>
        <a:lstStyle/>
        <a:p>
          <a:endParaRPr lang="en-US"/>
        </a:p>
      </dgm:t>
    </dgm:pt>
    <dgm:pt modelId="{04D46A1D-7C17-4DEF-B4C8-2A31C9D2CA57}">
      <dgm:prSet custT="1"/>
      <dgm:spPr>
        <a:solidFill>
          <a:schemeClr val="bg1"/>
        </a:solidFill>
      </dgm:spPr>
      <dgm:t>
        <a:bodyPr/>
        <a:lstStyle/>
        <a:p>
          <a:pPr algn="just">
            <a:spcAft>
              <a:spcPts val="0"/>
            </a:spcAft>
          </a:pPr>
          <a:endParaRPr lang="en-ZA" sz="1800" dirty="0">
            <a:latin typeface="Gill Sans MT" panose="020B0502020104020203" pitchFamily="34" charset="0"/>
          </a:endParaRPr>
        </a:p>
      </dgm:t>
    </dgm:pt>
    <dgm:pt modelId="{82C0F19C-CA49-437B-86E4-B8309AE22631}" type="parTrans" cxnId="{86833F3E-50C6-4978-AFA8-49CEC61A0F26}">
      <dgm:prSet/>
      <dgm:spPr/>
      <dgm:t>
        <a:bodyPr/>
        <a:lstStyle/>
        <a:p>
          <a:endParaRPr lang="en-ZA"/>
        </a:p>
      </dgm:t>
    </dgm:pt>
    <dgm:pt modelId="{14D46E4F-10E2-44E3-A97D-ADEBDABAF510}" type="sibTrans" cxnId="{86833F3E-50C6-4978-AFA8-49CEC61A0F26}">
      <dgm:prSet/>
      <dgm:spPr/>
      <dgm:t>
        <a:bodyPr/>
        <a:lstStyle/>
        <a:p>
          <a:endParaRPr lang="en-ZA"/>
        </a:p>
      </dgm:t>
    </dgm:pt>
    <dgm:pt modelId="{7C9C106C-8EA7-4821-B6C6-ACABDD768EB7}">
      <dgm:prSet custT="1"/>
      <dgm:spPr>
        <a:solidFill>
          <a:schemeClr val="bg1"/>
        </a:solidFill>
      </dgm:spPr>
      <dgm:t>
        <a:bodyPr/>
        <a:lstStyle/>
        <a:p>
          <a:pPr algn="just">
            <a:spcAft>
              <a:spcPts val="0"/>
            </a:spcAft>
          </a:pPr>
          <a:r>
            <a:rPr lang="en-US" sz="1800" dirty="0">
              <a:latin typeface="Gill Sans MT" panose="020B0502020104020203" pitchFamily="34" charset="0"/>
            </a:rPr>
            <a:t>Increase Tourism’s contribution to the broader economy through geographic, year-round spread of visitor volumes and revenue;</a:t>
          </a:r>
          <a:endParaRPr lang="en-ZA" sz="1800" dirty="0">
            <a:latin typeface="Gill Sans MT" panose="020B0502020104020203" pitchFamily="34" charset="0"/>
          </a:endParaRPr>
        </a:p>
      </dgm:t>
    </dgm:pt>
    <dgm:pt modelId="{948C4A13-B444-43AF-B7D5-AF4408978E1A}" type="parTrans" cxnId="{A1B053AD-5EBE-4C8C-B439-0EA7E607D60B}">
      <dgm:prSet/>
      <dgm:spPr/>
      <dgm:t>
        <a:bodyPr/>
        <a:lstStyle/>
        <a:p>
          <a:endParaRPr lang="en-ZA"/>
        </a:p>
      </dgm:t>
    </dgm:pt>
    <dgm:pt modelId="{744D063A-2D41-4BDC-A16C-5B9093519822}" type="sibTrans" cxnId="{A1B053AD-5EBE-4C8C-B439-0EA7E607D60B}">
      <dgm:prSet/>
      <dgm:spPr/>
      <dgm:t>
        <a:bodyPr/>
        <a:lstStyle/>
        <a:p>
          <a:endParaRPr lang="en-ZA"/>
        </a:p>
      </dgm:t>
    </dgm:pt>
    <dgm:pt modelId="{753B596E-60C4-49FE-870C-58D6CBD69F9A}">
      <dgm:prSet custT="1"/>
      <dgm:spPr>
        <a:solidFill>
          <a:schemeClr val="bg1"/>
        </a:solidFill>
      </dgm:spPr>
      <dgm:t>
        <a:bodyPr/>
        <a:lstStyle/>
        <a:p>
          <a:pPr algn="just">
            <a:spcAft>
              <a:spcPts val="0"/>
            </a:spcAft>
          </a:pPr>
          <a:r>
            <a:rPr lang="en-US" sz="1800" dirty="0">
              <a:latin typeface="Gill Sans MT" panose="020B0502020104020203" pitchFamily="34" charset="0"/>
            </a:rPr>
            <a:t>Drive increased employment and entrepreneurship as an integral part of growth efforts, with particular focus on vulnerable groups</a:t>
          </a:r>
          <a:endParaRPr lang="en-ZA" sz="1800" dirty="0">
            <a:latin typeface="Gill Sans MT" panose="020B0502020104020203" pitchFamily="34" charset="0"/>
          </a:endParaRPr>
        </a:p>
      </dgm:t>
    </dgm:pt>
    <dgm:pt modelId="{08B5EA30-B95A-448C-9D15-2AC5CC1D7482}" type="parTrans" cxnId="{2187DA41-B9A6-4168-8CA8-BBB3233B6E5E}">
      <dgm:prSet/>
      <dgm:spPr/>
      <dgm:t>
        <a:bodyPr/>
        <a:lstStyle/>
        <a:p>
          <a:endParaRPr lang="en-ZA"/>
        </a:p>
      </dgm:t>
    </dgm:pt>
    <dgm:pt modelId="{BB45F70E-89A0-4967-BE1F-EE2D4E34F509}" type="sibTrans" cxnId="{2187DA41-B9A6-4168-8CA8-BBB3233B6E5E}">
      <dgm:prSet/>
      <dgm:spPr/>
      <dgm:t>
        <a:bodyPr/>
        <a:lstStyle/>
        <a:p>
          <a:endParaRPr lang="en-ZA"/>
        </a:p>
      </dgm:t>
    </dgm:pt>
    <dgm:pt modelId="{2F483AD8-56FA-425F-B710-593633966686}">
      <dgm:prSet custT="1"/>
      <dgm:spPr>
        <a:solidFill>
          <a:schemeClr val="bg1"/>
        </a:solidFill>
      </dgm:spPr>
      <dgm:t>
        <a:bodyPr/>
        <a:lstStyle/>
        <a:p>
          <a:pPr algn="just">
            <a:spcAft>
              <a:spcPts val="0"/>
            </a:spcAft>
          </a:pPr>
          <a:r>
            <a:rPr lang="en-US" sz="1800" dirty="0">
              <a:latin typeface="Gill Sans MT" panose="020B0502020104020203" pitchFamily="34" charset="0"/>
            </a:rPr>
            <a:t>Promote a more inclusive sector through increased skills development and financial support;</a:t>
          </a:r>
          <a:endParaRPr lang="en-ZA" sz="1800" dirty="0">
            <a:latin typeface="Gill Sans MT" panose="020B0502020104020203" pitchFamily="34" charset="0"/>
          </a:endParaRPr>
        </a:p>
      </dgm:t>
    </dgm:pt>
    <dgm:pt modelId="{DBDC930D-BE89-4738-BF2C-95ABADEF00DE}" type="parTrans" cxnId="{C17483A4-CBC4-44C1-8040-5FD966631F95}">
      <dgm:prSet/>
      <dgm:spPr/>
      <dgm:t>
        <a:bodyPr/>
        <a:lstStyle/>
        <a:p>
          <a:endParaRPr lang="en-ZA"/>
        </a:p>
      </dgm:t>
    </dgm:pt>
    <dgm:pt modelId="{12656A22-1358-433E-8A50-F453CF881204}" type="sibTrans" cxnId="{C17483A4-CBC4-44C1-8040-5FD966631F95}">
      <dgm:prSet/>
      <dgm:spPr/>
      <dgm:t>
        <a:bodyPr/>
        <a:lstStyle/>
        <a:p>
          <a:endParaRPr lang="en-ZA"/>
        </a:p>
      </dgm:t>
    </dgm:pt>
    <dgm:pt modelId="{7CD2A2FB-3D68-4EDF-90CC-2A7075C150D5}">
      <dgm:prSet custT="1"/>
      <dgm:spPr>
        <a:solidFill>
          <a:schemeClr val="bg1"/>
        </a:solidFill>
      </dgm:spPr>
      <dgm:t>
        <a:bodyPr/>
        <a:lstStyle/>
        <a:p>
          <a:pPr algn="just">
            <a:spcAft>
              <a:spcPts val="0"/>
            </a:spcAft>
          </a:pPr>
          <a:r>
            <a:rPr lang="en-US" sz="1800" dirty="0">
              <a:latin typeface="Gill Sans MT" panose="020B0502020104020203" pitchFamily="34" charset="0"/>
            </a:rPr>
            <a:t>Provide for the sector’s enhanced resilience and ability to respond to crises </a:t>
          </a:r>
          <a:endParaRPr lang="en-ZA" sz="1800" dirty="0">
            <a:latin typeface="Gill Sans MT" panose="020B0502020104020203" pitchFamily="34" charset="0"/>
          </a:endParaRPr>
        </a:p>
      </dgm:t>
    </dgm:pt>
    <dgm:pt modelId="{B0D6D2B7-76FA-4819-8047-18EA580F9043}" type="parTrans" cxnId="{EB2938A9-1869-494F-B1BB-F9F1EEDD5FDC}">
      <dgm:prSet/>
      <dgm:spPr/>
      <dgm:t>
        <a:bodyPr/>
        <a:lstStyle/>
        <a:p>
          <a:endParaRPr lang="en-ZA"/>
        </a:p>
      </dgm:t>
    </dgm:pt>
    <dgm:pt modelId="{A14F7F36-9E8A-4B6E-878D-B280B279D299}" type="sibTrans" cxnId="{EB2938A9-1869-494F-B1BB-F9F1EEDD5FDC}">
      <dgm:prSet/>
      <dgm:spPr/>
      <dgm:t>
        <a:bodyPr/>
        <a:lstStyle/>
        <a:p>
          <a:endParaRPr lang="en-ZA"/>
        </a:p>
      </dgm:t>
    </dgm:pt>
    <dgm:pt modelId="{1CBC096D-9614-43EB-977F-37D599BF64B7}">
      <dgm:prSet custT="1"/>
      <dgm:spPr>
        <a:solidFill>
          <a:schemeClr val="bg1"/>
        </a:solidFill>
      </dgm:spPr>
      <dgm:t>
        <a:bodyPr/>
        <a:lstStyle/>
        <a:p>
          <a:pPr algn="just">
            <a:spcAft>
              <a:spcPts val="0"/>
            </a:spcAft>
          </a:pPr>
          <a:r>
            <a:rPr lang="en-US" sz="1800" dirty="0">
              <a:latin typeface="Gill Sans MT" panose="020B0502020104020203" pitchFamily="34" charset="0"/>
            </a:rPr>
            <a:t>Improve the capacity for research and knowledge management to inform decision making</a:t>
          </a:r>
          <a:endParaRPr lang="en-ZA" sz="1800" dirty="0">
            <a:latin typeface="Gill Sans MT" panose="020B0502020104020203" pitchFamily="34" charset="0"/>
          </a:endParaRPr>
        </a:p>
      </dgm:t>
    </dgm:pt>
    <dgm:pt modelId="{A339D03F-7FB6-428D-8BFF-3BD6211BBA0A}" type="parTrans" cxnId="{699E7329-7166-4671-B094-884DA4D15179}">
      <dgm:prSet/>
      <dgm:spPr/>
      <dgm:t>
        <a:bodyPr/>
        <a:lstStyle/>
        <a:p>
          <a:endParaRPr lang="en-ZA"/>
        </a:p>
      </dgm:t>
    </dgm:pt>
    <dgm:pt modelId="{B46A15B3-A45E-41DD-98AC-1139BDD44B7C}" type="sibTrans" cxnId="{699E7329-7166-4671-B094-884DA4D15179}">
      <dgm:prSet/>
      <dgm:spPr/>
      <dgm:t>
        <a:bodyPr/>
        <a:lstStyle/>
        <a:p>
          <a:endParaRPr lang="en-ZA"/>
        </a:p>
      </dgm:t>
    </dgm:pt>
    <dgm:pt modelId="{F8538480-3A53-4C9A-85A4-C4ACCF4283D0}">
      <dgm:prSet custT="1"/>
      <dgm:spPr>
        <a:solidFill>
          <a:schemeClr val="bg1"/>
        </a:solidFill>
      </dgm:spPr>
      <dgm:t>
        <a:bodyPr/>
        <a:lstStyle/>
        <a:p>
          <a:pPr algn="just">
            <a:spcAft>
              <a:spcPts val="0"/>
            </a:spcAft>
          </a:pPr>
          <a:r>
            <a:rPr lang="en-ZA" sz="1800" dirty="0">
              <a:latin typeface="Gill Sans MT" panose="020B0502020104020203" pitchFamily="34" charset="0"/>
            </a:rPr>
            <a:t>Ensure sustainable Tourism development: economic, social, cultural and environmental; </a:t>
          </a:r>
        </a:p>
      </dgm:t>
    </dgm:pt>
    <dgm:pt modelId="{957E6895-BD3E-4643-AC60-2B060DFA5B10}" type="parTrans" cxnId="{8AD18368-8540-426B-939F-6475D3ABBD8D}">
      <dgm:prSet/>
      <dgm:spPr/>
      <dgm:t>
        <a:bodyPr/>
        <a:lstStyle/>
        <a:p>
          <a:endParaRPr lang="en-ZA"/>
        </a:p>
      </dgm:t>
    </dgm:pt>
    <dgm:pt modelId="{D6186189-E82A-4A14-9460-E39ACBFEDF99}" type="sibTrans" cxnId="{8AD18368-8540-426B-939F-6475D3ABBD8D}">
      <dgm:prSet/>
      <dgm:spPr/>
      <dgm:t>
        <a:bodyPr/>
        <a:lstStyle/>
        <a:p>
          <a:endParaRPr lang="en-ZA"/>
        </a:p>
      </dgm:t>
    </dgm:pt>
    <dgm:pt modelId="{384FBB17-8ADF-4348-85ED-F0E87FBCC7CA}">
      <dgm:prSet custT="1"/>
      <dgm:spPr>
        <a:solidFill>
          <a:schemeClr val="bg1"/>
        </a:solidFill>
      </dgm:spPr>
      <dgm:t>
        <a:bodyPr/>
        <a:lstStyle/>
        <a:p>
          <a:pPr algn="just">
            <a:spcAft>
              <a:spcPts val="0"/>
            </a:spcAft>
          </a:pPr>
          <a:endParaRPr lang="en-ZA" sz="1800" dirty="0">
            <a:latin typeface="Gill Sans MT" panose="020B0502020104020203" pitchFamily="34" charset="0"/>
          </a:endParaRPr>
        </a:p>
      </dgm:t>
    </dgm:pt>
    <dgm:pt modelId="{A0528B15-C81F-4B76-9084-94CDD706496A}" type="parTrans" cxnId="{1BBA626D-EAA1-4686-AA4D-40A034B14FF8}">
      <dgm:prSet/>
      <dgm:spPr/>
      <dgm:t>
        <a:bodyPr/>
        <a:lstStyle/>
        <a:p>
          <a:endParaRPr lang="en-ZA"/>
        </a:p>
      </dgm:t>
    </dgm:pt>
    <dgm:pt modelId="{652ED15B-9235-4261-BBBA-9CE3A154AACC}" type="sibTrans" cxnId="{1BBA626D-EAA1-4686-AA4D-40A034B14FF8}">
      <dgm:prSet/>
      <dgm:spPr/>
      <dgm:t>
        <a:bodyPr/>
        <a:lstStyle/>
        <a:p>
          <a:endParaRPr lang="en-ZA"/>
        </a:p>
      </dgm:t>
    </dgm:pt>
    <dgm:pt modelId="{961F0B3E-861D-452F-BDF6-82C7B194B327}">
      <dgm:prSet custT="1"/>
      <dgm:spPr>
        <a:solidFill>
          <a:schemeClr val="bg1"/>
        </a:solidFill>
      </dgm:spPr>
      <dgm:t>
        <a:bodyPr/>
        <a:lstStyle/>
        <a:p>
          <a:pPr algn="just">
            <a:spcAft>
              <a:spcPts val="0"/>
            </a:spcAft>
          </a:pPr>
          <a:r>
            <a:rPr lang="en-US" sz="1800" dirty="0">
              <a:latin typeface="Gill Sans MT" panose="020B0502020104020203" pitchFamily="34" charset="0"/>
            </a:rPr>
            <a:t>Attract Tourism investment and develop supportive Tourism infrastructure, especially to drive innovation in the delivery of experience.</a:t>
          </a:r>
          <a:endParaRPr lang="en-ZA" sz="1800" dirty="0">
            <a:latin typeface="Gill Sans MT" panose="020B0502020104020203" pitchFamily="34" charset="0"/>
          </a:endParaRPr>
        </a:p>
      </dgm:t>
    </dgm:pt>
    <dgm:pt modelId="{648C1DDE-D51A-408E-B85D-3AAE2FCFB938}" type="parTrans" cxnId="{03B8D5D9-DF01-4EDD-85F0-DA8406AFB8DD}">
      <dgm:prSet/>
      <dgm:spPr/>
      <dgm:t>
        <a:bodyPr/>
        <a:lstStyle/>
        <a:p>
          <a:endParaRPr lang="en-ZA"/>
        </a:p>
      </dgm:t>
    </dgm:pt>
    <dgm:pt modelId="{205C94BA-4FC8-497B-ABA7-AFA92325FFEF}" type="sibTrans" cxnId="{03B8D5D9-DF01-4EDD-85F0-DA8406AFB8DD}">
      <dgm:prSet/>
      <dgm:spPr/>
      <dgm:t>
        <a:bodyPr/>
        <a:lstStyle/>
        <a:p>
          <a:endParaRPr lang="en-ZA"/>
        </a:p>
      </dgm:t>
    </dgm:pt>
    <dgm:pt modelId="{7957398B-2FC3-485D-88EC-E79D596E649E}" type="pres">
      <dgm:prSet presAssocID="{737A0FAD-CCDE-4F7C-A4E1-A3E8A02F046E}" presName="Name0" presStyleCnt="0">
        <dgm:presLayoutVars>
          <dgm:dir/>
          <dgm:animLvl val="lvl"/>
          <dgm:resizeHandles val="exact"/>
        </dgm:presLayoutVars>
      </dgm:prSet>
      <dgm:spPr/>
      <dgm:t>
        <a:bodyPr/>
        <a:lstStyle/>
        <a:p>
          <a:endParaRPr lang="en-ZA"/>
        </a:p>
      </dgm:t>
    </dgm:pt>
    <dgm:pt modelId="{7AA92C91-8A0C-4F71-9D61-942425576C4F}" type="pres">
      <dgm:prSet presAssocID="{BF0D9460-3781-4C45-B13F-82935ABE913D}" presName="linNode" presStyleCnt="0"/>
      <dgm:spPr/>
    </dgm:pt>
    <dgm:pt modelId="{650D1703-967C-468C-A7DF-F17205B8A82E}" type="pres">
      <dgm:prSet presAssocID="{BF0D9460-3781-4C45-B13F-82935ABE913D}" presName="parTx" presStyleLbl="revTx" presStyleIdx="0" presStyleCnt="1">
        <dgm:presLayoutVars>
          <dgm:chMax val="1"/>
          <dgm:bulletEnabled val="1"/>
        </dgm:presLayoutVars>
      </dgm:prSet>
      <dgm:spPr/>
      <dgm:t>
        <a:bodyPr/>
        <a:lstStyle/>
        <a:p>
          <a:endParaRPr lang="en-ZA"/>
        </a:p>
      </dgm:t>
    </dgm:pt>
    <dgm:pt modelId="{858149C2-F4C2-40F1-88E9-D6AD7230C8DD}" type="pres">
      <dgm:prSet presAssocID="{BF0D9460-3781-4C45-B13F-82935ABE913D}" presName="bracket" presStyleLbl="parChTrans1D1" presStyleIdx="0" presStyleCnt="1"/>
      <dgm:spPr/>
    </dgm:pt>
    <dgm:pt modelId="{1B4BF4F7-4E28-45BD-A718-0504A6B1DBA5}" type="pres">
      <dgm:prSet presAssocID="{BF0D9460-3781-4C45-B13F-82935ABE913D}" presName="spH" presStyleCnt="0"/>
      <dgm:spPr/>
    </dgm:pt>
    <dgm:pt modelId="{FAFC53FB-CA2B-4EF2-B26B-82F3A6EFBA69}" type="pres">
      <dgm:prSet presAssocID="{BF0D9460-3781-4C45-B13F-82935ABE913D}" presName="desTx" presStyleLbl="node1" presStyleIdx="0" presStyleCnt="1" custScaleY="100128">
        <dgm:presLayoutVars>
          <dgm:bulletEnabled val="1"/>
        </dgm:presLayoutVars>
      </dgm:prSet>
      <dgm:spPr/>
      <dgm:t>
        <a:bodyPr/>
        <a:lstStyle/>
        <a:p>
          <a:endParaRPr lang="en-ZA"/>
        </a:p>
      </dgm:t>
    </dgm:pt>
  </dgm:ptLst>
  <dgm:cxnLst>
    <dgm:cxn modelId="{8AD18368-8540-426B-939F-6475D3ABBD8D}" srcId="{BF0D9460-3781-4C45-B13F-82935ABE913D}" destId="{F8538480-3A53-4C9A-85A4-C4ACCF4283D0}" srcOrd="8" destOrd="0" parTransId="{957E6895-BD3E-4643-AC60-2B060DFA5B10}" sibTransId="{D6186189-E82A-4A14-9460-E39ACBFEDF99}"/>
    <dgm:cxn modelId="{58E438CF-DD7F-44C7-BB86-1E30CC3C94F5}" type="presOf" srcId="{1CBC096D-9614-43EB-977F-37D599BF64B7}" destId="{FAFC53FB-CA2B-4EF2-B26B-82F3A6EFBA69}" srcOrd="0" destOrd="6" presId="urn:diagrams.loki3.com/BracketList"/>
    <dgm:cxn modelId="{C17483A4-CBC4-44C1-8040-5FD966631F95}" srcId="{BF0D9460-3781-4C45-B13F-82935ABE913D}" destId="{2F483AD8-56FA-425F-B710-593633966686}" srcOrd="4" destOrd="0" parTransId="{DBDC930D-BE89-4738-BF2C-95ABADEF00DE}" sibTransId="{12656A22-1358-433E-8A50-F453CF881204}"/>
    <dgm:cxn modelId="{03B8D5D9-DF01-4EDD-85F0-DA8406AFB8DD}" srcId="{BF0D9460-3781-4C45-B13F-82935ABE913D}" destId="{961F0B3E-861D-452F-BDF6-82C7B194B327}" srcOrd="7" destOrd="0" parTransId="{648C1DDE-D51A-408E-B85D-3AAE2FCFB938}" sibTransId="{205C94BA-4FC8-497B-ABA7-AFA92325FFEF}"/>
    <dgm:cxn modelId="{30F9427F-35C8-482A-9F2D-373B4DA6BBDB}" type="presOf" srcId="{F8538480-3A53-4C9A-85A4-C4ACCF4283D0}" destId="{FAFC53FB-CA2B-4EF2-B26B-82F3A6EFBA69}" srcOrd="0" destOrd="8" presId="urn:diagrams.loki3.com/BracketList"/>
    <dgm:cxn modelId="{E53F7C7B-EEB8-4928-B49E-87A24212DF84}" type="presOf" srcId="{BF0D9460-3781-4C45-B13F-82935ABE913D}" destId="{650D1703-967C-468C-A7DF-F17205B8A82E}" srcOrd="0" destOrd="0" presId="urn:diagrams.loki3.com/BracketList"/>
    <dgm:cxn modelId="{95B9F5AC-5FB8-44D0-BAD4-1D5F2144FFB2}" srcId="{737A0FAD-CCDE-4F7C-A4E1-A3E8A02F046E}" destId="{BF0D9460-3781-4C45-B13F-82935ABE913D}" srcOrd="0" destOrd="0" parTransId="{C1FAEAA9-35B2-4868-944B-DB5D7785EC0F}" sibTransId="{B4C1544F-E015-4343-A7F5-38EABC6C4EEA}"/>
    <dgm:cxn modelId="{699E7329-7166-4671-B094-884DA4D15179}" srcId="{BF0D9460-3781-4C45-B13F-82935ABE913D}" destId="{1CBC096D-9614-43EB-977F-37D599BF64B7}" srcOrd="6" destOrd="0" parTransId="{A339D03F-7FB6-428D-8BFF-3BD6211BBA0A}" sibTransId="{B46A15B3-A45E-41DD-98AC-1139BDD44B7C}"/>
    <dgm:cxn modelId="{285F0339-3483-4729-85C2-9F457538B04C}" type="presOf" srcId="{7C9C106C-8EA7-4821-B6C6-ACABDD768EB7}" destId="{FAFC53FB-CA2B-4EF2-B26B-82F3A6EFBA69}" srcOrd="0" destOrd="2" presId="urn:diagrams.loki3.com/BracketList"/>
    <dgm:cxn modelId="{EB2938A9-1869-494F-B1BB-F9F1EEDD5FDC}" srcId="{BF0D9460-3781-4C45-B13F-82935ABE913D}" destId="{7CD2A2FB-3D68-4EDF-90CC-2A7075C150D5}" srcOrd="5" destOrd="0" parTransId="{B0D6D2B7-76FA-4819-8047-18EA580F9043}" sibTransId="{A14F7F36-9E8A-4B6E-878D-B280B279D299}"/>
    <dgm:cxn modelId="{E84BE3E9-53B6-4C9D-913F-928257374474}" type="presOf" srcId="{7CD2A2FB-3D68-4EDF-90CC-2A7075C150D5}" destId="{FAFC53FB-CA2B-4EF2-B26B-82F3A6EFBA69}" srcOrd="0" destOrd="5" presId="urn:diagrams.loki3.com/BracketList"/>
    <dgm:cxn modelId="{ECDB5592-8DF0-461F-8B3F-29E9EA49F398}" type="presOf" srcId="{40155606-27D8-4E82-BB70-A1FBE429EEAD}" destId="{FAFC53FB-CA2B-4EF2-B26B-82F3A6EFBA69}" srcOrd="0" destOrd="1" presId="urn:diagrams.loki3.com/BracketList"/>
    <dgm:cxn modelId="{3AFBCB5A-B8EF-401C-9926-1F5C3CC4430A}" type="presOf" srcId="{04D46A1D-7C17-4DEF-B4C8-2A31C9D2CA57}" destId="{FAFC53FB-CA2B-4EF2-B26B-82F3A6EFBA69}" srcOrd="0" destOrd="0" presId="urn:diagrams.loki3.com/BracketList"/>
    <dgm:cxn modelId="{3DD0AE28-0EB8-4460-BE36-CFC3DF00DFFB}" type="presOf" srcId="{737A0FAD-CCDE-4F7C-A4E1-A3E8A02F046E}" destId="{7957398B-2FC3-485D-88EC-E79D596E649E}" srcOrd="0" destOrd="0" presId="urn:diagrams.loki3.com/BracketList"/>
    <dgm:cxn modelId="{A1B053AD-5EBE-4C8C-B439-0EA7E607D60B}" srcId="{BF0D9460-3781-4C45-B13F-82935ABE913D}" destId="{7C9C106C-8EA7-4821-B6C6-ACABDD768EB7}" srcOrd="2" destOrd="0" parTransId="{948C4A13-B444-43AF-B7D5-AF4408978E1A}" sibTransId="{744D063A-2D41-4BDC-A16C-5B9093519822}"/>
    <dgm:cxn modelId="{4A5DD765-9F02-4FF6-8266-87CE70E38A11}" type="presOf" srcId="{384FBB17-8ADF-4348-85ED-F0E87FBCC7CA}" destId="{FAFC53FB-CA2B-4EF2-B26B-82F3A6EFBA69}" srcOrd="0" destOrd="9" presId="urn:diagrams.loki3.com/BracketList"/>
    <dgm:cxn modelId="{57923F5C-7E18-42A7-8F8A-9374799F5959}" type="presOf" srcId="{753B596E-60C4-49FE-870C-58D6CBD69F9A}" destId="{FAFC53FB-CA2B-4EF2-B26B-82F3A6EFBA69}" srcOrd="0" destOrd="3" presId="urn:diagrams.loki3.com/BracketList"/>
    <dgm:cxn modelId="{86833F3E-50C6-4978-AFA8-49CEC61A0F26}" srcId="{BF0D9460-3781-4C45-B13F-82935ABE913D}" destId="{04D46A1D-7C17-4DEF-B4C8-2A31C9D2CA57}" srcOrd="0" destOrd="0" parTransId="{82C0F19C-CA49-437B-86E4-B8309AE22631}" sibTransId="{14D46E4F-10E2-44E3-A97D-ADEBDABAF510}"/>
    <dgm:cxn modelId="{1BBA626D-EAA1-4686-AA4D-40A034B14FF8}" srcId="{BF0D9460-3781-4C45-B13F-82935ABE913D}" destId="{384FBB17-8ADF-4348-85ED-F0E87FBCC7CA}" srcOrd="9" destOrd="0" parTransId="{A0528B15-C81F-4B76-9084-94CDD706496A}" sibTransId="{652ED15B-9235-4261-BBBA-9CE3A154AACC}"/>
    <dgm:cxn modelId="{85126496-48AA-4EFF-B10A-136042A3A3D1}" srcId="{BF0D9460-3781-4C45-B13F-82935ABE913D}" destId="{40155606-27D8-4E82-BB70-A1FBE429EEAD}" srcOrd="1" destOrd="0" parTransId="{6C2F6E2A-670F-4D13-A843-675B6728FEC1}" sibTransId="{DFDABBF1-D4A5-4ED8-A218-939B7C340069}"/>
    <dgm:cxn modelId="{2187DA41-B9A6-4168-8CA8-BBB3233B6E5E}" srcId="{BF0D9460-3781-4C45-B13F-82935ABE913D}" destId="{753B596E-60C4-49FE-870C-58D6CBD69F9A}" srcOrd="3" destOrd="0" parTransId="{08B5EA30-B95A-448C-9D15-2AC5CC1D7482}" sibTransId="{BB45F70E-89A0-4967-BE1F-EE2D4E34F509}"/>
    <dgm:cxn modelId="{142B3910-BF14-4827-AA89-E7E255C34297}" type="presOf" srcId="{961F0B3E-861D-452F-BDF6-82C7B194B327}" destId="{FAFC53FB-CA2B-4EF2-B26B-82F3A6EFBA69}" srcOrd="0" destOrd="7" presId="urn:diagrams.loki3.com/BracketList"/>
    <dgm:cxn modelId="{AA7E8524-AEFD-4FA0-B126-FF58BB8E2418}" type="presOf" srcId="{2F483AD8-56FA-425F-B710-593633966686}" destId="{FAFC53FB-CA2B-4EF2-B26B-82F3A6EFBA69}" srcOrd="0" destOrd="4" presId="urn:diagrams.loki3.com/BracketList"/>
    <dgm:cxn modelId="{01BEF32D-0538-4743-90D4-B3616DC6A881}" type="presParOf" srcId="{7957398B-2FC3-485D-88EC-E79D596E649E}" destId="{7AA92C91-8A0C-4F71-9D61-942425576C4F}" srcOrd="0" destOrd="0" presId="urn:diagrams.loki3.com/BracketList"/>
    <dgm:cxn modelId="{845B3D47-557F-499E-8539-BCD66CB84329}" type="presParOf" srcId="{7AA92C91-8A0C-4F71-9D61-942425576C4F}" destId="{650D1703-967C-468C-A7DF-F17205B8A82E}" srcOrd="0" destOrd="0" presId="urn:diagrams.loki3.com/BracketList"/>
    <dgm:cxn modelId="{38D2BA59-6BCD-4A73-8B12-918DA20C4C86}" type="presParOf" srcId="{7AA92C91-8A0C-4F71-9D61-942425576C4F}" destId="{858149C2-F4C2-40F1-88E9-D6AD7230C8DD}" srcOrd="1" destOrd="0" presId="urn:diagrams.loki3.com/BracketList"/>
    <dgm:cxn modelId="{3DCA871E-CE0E-4335-8D7C-9BCA2ACE85F7}" type="presParOf" srcId="{7AA92C91-8A0C-4F71-9D61-942425576C4F}" destId="{1B4BF4F7-4E28-45BD-A718-0504A6B1DBA5}" srcOrd="2" destOrd="0" presId="urn:diagrams.loki3.com/BracketList"/>
    <dgm:cxn modelId="{C0C86FA1-A3D7-45EA-8C08-18C45D444F2E}" type="presParOf" srcId="{7AA92C91-8A0C-4F71-9D61-942425576C4F}" destId="{FAFC53FB-CA2B-4EF2-B26B-82F3A6EFBA69}" srcOrd="3" destOrd="0" presId="urn:diagrams.loki3.com/Bracke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0D1703-967C-468C-A7DF-F17205B8A82E}">
      <dsp:nvSpPr>
        <dsp:cNvPr id="0" name=""/>
        <dsp:cNvSpPr/>
      </dsp:nvSpPr>
      <dsp:spPr>
        <a:xfrm>
          <a:off x="8498" y="1613033"/>
          <a:ext cx="2172434" cy="1609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rtl="0">
            <a:lnSpc>
              <a:spcPct val="90000"/>
            </a:lnSpc>
            <a:spcBef>
              <a:spcPct val="0"/>
            </a:spcBef>
            <a:spcAft>
              <a:spcPts val="0"/>
            </a:spcAft>
          </a:pPr>
          <a:r>
            <a:rPr lang="en-US" sz="1800" b="1" kern="1200" dirty="0">
              <a:latin typeface="Gill Sans MT" panose="020B0502020104020203" pitchFamily="34" charset="0"/>
              <a:cs typeface="Arial" panose="020B0604020202020204" pitchFamily="34" charset="0"/>
            </a:rPr>
            <a:t>The policy seeks to facilitate growth &amp; transformation through the following objectives:</a:t>
          </a:r>
          <a:endParaRPr lang="en-ZA" sz="1800" kern="1200" dirty="0">
            <a:latin typeface="Gill Sans MT" panose="020B0502020104020203" pitchFamily="34" charset="0"/>
          </a:endParaRPr>
        </a:p>
      </dsp:txBody>
      <dsp:txXfrm>
        <a:off x="8498" y="1613033"/>
        <a:ext cx="2172434" cy="1609883"/>
      </dsp:txXfrm>
    </dsp:sp>
    <dsp:sp modelId="{858149C2-F4C2-40F1-88E9-D6AD7230C8DD}">
      <dsp:nvSpPr>
        <dsp:cNvPr id="0" name=""/>
        <dsp:cNvSpPr/>
      </dsp:nvSpPr>
      <dsp:spPr>
        <a:xfrm>
          <a:off x="2180932" y="3150"/>
          <a:ext cx="434486" cy="4829650"/>
        </a:xfrm>
        <a:prstGeom prst="leftBrace">
          <a:avLst>
            <a:gd name="adj1" fmla="val 35000"/>
            <a:gd name="adj2" fmla="val 50000"/>
          </a:avLst>
        </a:prstGeom>
        <a:noFill/>
        <a:ln w="6350" cap="flat" cmpd="sng" algn="ctr">
          <a:solidFill>
            <a:schemeClr val="accent2">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AFC53FB-CA2B-4EF2-B26B-82F3A6EFBA69}">
      <dsp:nvSpPr>
        <dsp:cNvPr id="0" name=""/>
        <dsp:cNvSpPr/>
      </dsp:nvSpPr>
      <dsp:spPr>
        <a:xfrm>
          <a:off x="2789214" y="233543"/>
          <a:ext cx="5909021" cy="4368864"/>
        </a:xfrm>
        <a:prstGeom prst="rect">
          <a:avLst/>
        </a:prstGeom>
        <a:solidFill>
          <a:schemeClr val="bg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just" defTabSz="800100">
            <a:lnSpc>
              <a:spcPct val="90000"/>
            </a:lnSpc>
            <a:spcBef>
              <a:spcPct val="0"/>
            </a:spcBef>
            <a:spcAft>
              <a:spcPts val="0"/>
            </a:spcAft>
            <a:buChar char="••"/>
          </a:pPr>
          <a:endParaRPr lang="en-ZA" sz="1800" kern="1200" dirty="0">
            <a:latin typeface="Gill Sans MT" panose="020B0502020104020203" pitchFamily="34" charset="0"/>
          </a:endParaRPr>
        </a:p>
        <a:p>
          <a:pPr marL="171450" lvl="1" indent="-171450" algn="just" defTabSz="800100">
            <a:lnSpc>
              <a:spcPct val="90000"/>
            </a:lnSpc>
            <a:spcBef>
              <a:spcPct val="0"/>
            </a:spcBef>
            <a:spcAft>
              <a:spcPts val="0"/>
            </a:spcAft>
            <a:buChar char="••"/>
          </a:pPr>
          <a:r>
            <a:rPr lang="en-US" sz="1800" kern="1200" dirty="0">
              <a:latin typeface="Gill Sans MT" panose="020B0502020104020203" pitchFamily="34" charset="0"/>
            </a:rPr>
            <a:t>Create an enabling regulatory environment for the present and future, especially as regards to technological developments.</a:t>
          </a:r>
          <a:endParaRPr lang="en-ZA" sz="1800" kern="1200" dirty="0">
            <a:latin typeface="Gill Sans MT" panose="020B0502020104020203" pitchFamily="34" charset="0"/>
          </a:endParaRPr>
        </a:p>
        <a:p>
          <a:pPr marL="171450" lvl="1" indent="-171450" algn="just" defTabSz="800100">
            <a:lnSpc>
              <a:spcPct val="90000"/>
            </a:lnSpc>
            <a:spcBef>
              <a:spcPct val="0"/>
            </a:spcBef>
            <a:spcAft>
              <a:spcPts val="0"/>
            </a:spcAft>
            <a:buChar char="••"/>
          </a:pPr>
          <a:r>
            <a:rPr lang="en-US" sz="1800" kern="1200" dirty="0">
              <a:latin typeface="Gill Sans MT" panose="020B0502020104020203" pitchFamily="34" charset="0"/>
            </a:rPr>
            <a:t>Increase Tourism’s contribution to the broader economy through geographic, year-round spread of visitor volumes and revenue;</a:t>
          </a:r>
          <a:endParaRPr lang="en-ZA" sz="1800" kern="1200" dirty="0">
            <a:latin typeface="Gill Sans MT" panose="020B0502020104020203" pitchFamily="34" charset="0"/>
          </a:endParaRPr>
        </a:p>
        <a:p>
          <a:pPr marL="171450" lvl="1" indent="-171450" algn="just" defTabSz="800100">
            <a:lnSpc>
              <a:spcPct val="90000"/>
            </a:lnSpc>
            <a:spcBef>
              <a:spcPct val="0"/>
            </a:spcBef>
            <a:spcAft>
              <a:spcPts val="0"/>
            </a:spcAft>
            <a:buChar char="••"/>
          </a:pPr>
          <a:r>
            <a:rPr lang="en-US" sz="1800" kern="1200" dirty="0">
              <a:latin typeface="Gill Sans MT" panose="020B0502020104020203" pitchFamily="34" charset="0"/>
            </a:rPr>
            <a:t>Drive increased employment and entrepreneurship as an integral part of growth efforts, with particular focus on vulnerable groups</a:t>
          </a:r>
          <a:endParaRPr lang="en-ZA" sz="1800" kern="1200" dirty="0">
            <a:latin typeface="Gill Sans MT" panose="020B0502020104020203" pitchFamily="34" charset="0"/>
          </a:endParaRPr>
        </a:p>
        <a:p>
          <a:pPr marL="171450" lvl="1" indent="-171450" algn="just" defTabSz="800100">
            <a:lnSpc>
              <a:spcPct val="90000"/>
            </a:lnSpc>
            <a:spcBef>
              <a:spcPct val="0"/>
            </a:spcBef>
            <a:spcAft>
              <a:spcPts val="0"/>
            </a:spcAft>
            <a:buChar char="••"/>
          </a:pPr>
          <a:r>
            <a:rPr lang="en-US" sz="1800" kern="1200" dirty="0">
              <a:latin typeface="Gill Sans MT" panose="020B0502020104020203" pitchFamily="34" charset="0"/>
            </a:rPr>
            <a:t>Promote a more inclusive sector through increased skills development and financial support;</a:t>
          </a:r>
          <a:endParaRPr lang="en-ZA" sz="1800" kern="1200" dirty="0">
            <a:latin typeface="Gill Sans MT" panose="020B0502020104020203" pitchFamily="34" charset="0"/>
          </a:endParaRPr>
        </a:p>
        <a:p>
          <a:pPr marL="171450" lvl="1" indent="-171450" algn="just" defTabSz="800100">
            <a:lnSpc>
              <a:spcPct val="90000"/>
            </a:lnSpc>
            <a:spcBef>
              <a:spcPct val="0"/>
            </a:spcBef>
            <a:spcAft>
              <a:spcPts val="0"/>
            </a:spcAft>
            <a:buChar char="••"/>
          </a:pPr>
          <a:r>
            <a:rPr lang="en-US" sz="1800" kern="1200" dirty="0">
              <a:latin typeface="Gill Sans MT" panose="020B0502020104020203" pitchFamily="34" charset="0"/>
            </a:rPr>
            <a:t>Provide for the sector’s enhanced resilience and ability to respond to crises </a:t>
          </a:r>
          <a:endParaRPr lang="en-ZA" sz="1800" kern="1200" dirty="0">
            <a:latin typeface="Gill Sans MT" panose="020B0502020104020203" pitchFamily="34" charset="0"/>
          </a:endParaRPr>
        </a:p>
        <a:p>
          <a:pPr marL="171450" lvl="1" indent="-171450" algn="just" defTabSz="800100">
            <a:lnSpc>
              <a:spcPct val="90000"/>
            </a:lnSpc>
            <a:spcBef>
              <a:spcPct val="0"/>
            </a:spcBef>
            <a:spcAft>
              <a:spcPts val="0"/>
            </a:spcAft>
            <a:buChar char="••"/>
          </a:pPr>
          <a:r>
            <a:rPr lang="en-US" sz="1800" kern="1200" dirty="0">
              <a:latin typeface="Gill Sans MT" panose="020B0502020104020203" pitchFamily="34" charset="0"/>
            </a:rPr>
            <a:t>Improve the capacity for research and knowledge management to inform decision making</a:t>
          </a:r>
          <a:endParaRPr lang="en-ZA" sz="1800" kern="1200" dirty="0">
            <a:latin typeface="Gill Sans MT" panose="020B0502020104020203" pitchFamily="34" charset="0"/>
          </a:endParaRPr>
        </a:p>
        <a:p>
          <a:pPr marL="171450" lvl="1" indent="-171450" algn="just" defTabSz="800100">
            <a:lnSpc>
              <a:spcPct val="90000"/>
            </a:lnSpc>
            <a:spcBef>
              <a:spcPct val="0"/>
            </a:spcBef>
            <a:spcAft>
              <a:spcPts val="0"/>
            </a:spcAft>
            <a:buChar char="••"/>
          </a:pPr>
          <a:r>
            <a:rPr lang="en-US" sz="1800" kern="1200" dirty="0">
              <a:latin typeface="Gill Sans MT" panose="020B0502020104020203" pitchFamily="34" charset="0"/>
            </a:rPr>
            <a:t>Attract Tourism investment and develop supportive Tourism infrastructure, especially to drive innovation in the delivery of experience.</a:t>
          </a:r>
          <a:endParaRPr lang="en-ZA" sz="1800" kern="1200" dirty="0">
            <a:latin typeface="Gill Sans MT" panose="020B0502020104020203" pitchFamily="34" charset="0"/>
          </a:endParaRPr>
        </a:p>
        <a:p>
          <a:pPr marL="171450" lvl="1" indent="-171450" algn="just" defTabSz="800100">
            <a:lnSpc>
              <a:spcPct val="90000"/>
            </a:lnSpc>
            <a:spcBef>
              <a:spcPct val="0"/>
            </a:spcBef>
            <a:spcAft>
              <a:spcPts val="0"/>
            </a:spcAft>
            <a:buChar char="••"/>
          </a:pPr>
          <a:r>
            <a:rPr lang="en-ZA" sz="1800" kern="1200" dirty="0">
              <a:latin typeface="Gill Sans MT" panose="020B0502020104020203" pitchFamily="34" charset="0"/>
            </a:rPr>
            <a:t>Ensure sustainable Tourism development: economic, social, cultural and environmental; </a:t>
          </a:r>
        </a:p>
        <a:p>
          <a:pPr marL="171450" lvl="1" indent="-171450" algn="just" defTabSz="800100">
            <a:lnSpc>
              <a:spcPct val="90000"/>
            </a:lnSpc>
            <a:spcBef>
              <a:spcPct val="0"/>
            </a:spcBef>
            <a:spcAft>
              <a:spcPts val="0"/>
            </a:spcAft>
            <a:buChar char="••"/>
          </a:pPr>
          <a:endParaRPr lang="en-ZA" sz="1800" kern="1200" dirty="0">
            <a:latin typeface="Gill Sans MT" panose="020B0502020104020203" pitchFamily="34" charset="0"/>
          </a:endParaRPr>
        </a:p>
      </dsp:txBody>
      <dsp:txXfrm>
        <a:off x="2789214" y="233543"/>
        <a:ext cx="5909021" cy="4368864"/>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00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8008"/>
          </a:xfrm>
          <a:prstGeom prst="rect">
            <a:avLst/>
          </a:prstGeom>
        </p:spPr>
        <p:txBody>
          <a:bodyPr vert="horz" lIns="91440" tIns="45720" rIns="91440" bIns="45720" rtlCol="0"/>
          <a:lstStyle>
            <a:lvl1pPr algn="r">
              <a:defRPr sz="1200"/>
            </a:lvl1pPr>
          </a:lstStyle>
          <a:p>
            <a:fld id="{2E977D7D-3C05-451C-8AB8-7460922E2CCD}" type="datetimeFigureOut">
              <a:rPr lang="en-ZA" smtClean="0"/>
              <a:pPr/>
              <a:t>2023/05/31</a:t>
            </a:fld>
            <a:endParaRPr lang="en-ZA" dirty="0"/>
          </a:p>
        </p:txBody>
      </p:sp>
      <p:sp>
        <p:nvSpPr>
          <p:cNvPr id="4" name="Footer Placeholder 3"/>
          <p:cNvSpPr>
            <a:spLocks noGrp="1"/>
          </p:cNvSpPr>
          <p:nvPr>
            <p:ph type="ftr" sz="quarter" idx="2"/>
          </p:nvPr>
        </p:nvSpPr>
        <p:spPr>
          <a:xfrm>
            <a:off x="0" y="9428630"/>
            <a:ext cx="2946400" cy="49800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630"/>
            <a:ext cx="2946400" cy="498008"/>
          </a:xfrm>
          <a:prstGeom prst="rect">
            <a:avLst/>
          </a:prstGeom>
        </p:spPr>
        <p:txBody>
          <a:bodyPr vert="horz" lIns="91440" tIns="45720" rIns="91440" bIns="45720" rtlCol="0" anchor="b"/>
          <a:lstStyle>
            <a:lvl1pPr algn="r">
              <a:defRPr sz="1200"/>
            </a:lvl1pPr>
          </a:lstStyle>
          <a:p>
            <a:fld id="{B43726ED-32F9-4F4F-8791-9F43B497CC33}" type="slidenum">
              <a:rPr lang="en-ZA" smtClean="0"/>
              <a:pPr/>
              <a:t>‹#›</a:t>
            </a:fld>
            <a:endParaRPr lang="en-ZA" dirty="0"/>
          </a:p>
        </p:txBody>
      </p:sp>
    </p:spTree>
    <p:extLst>
      <p:ext uri="{BB962C8B-B14F-4D97-AF65-F5344CB8AC3E}">
        <p14:creationId xmlns:p14="http://schemas.microsoft.com/office/powerpoint/2010/main" xmlns="" val="90192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63597F0C-5600-4E51-AFA2-926859C0B40D}" type="datetimeFigureOut">
              <a:rPr lang="en-ZA" smtClean="0"/>
              <a:pPr/>
              <a:t>2023/05/31</a:t>
            </a:fld>
            <a:endParaRPr lang="en-ZA"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428586"/>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6"/>
            <a:ext cx="2945659" cy="498055"/>
          </a:xfrm>
          <a:prstGeom prst="rect">
            <a:avLst/>
          </a:prstGeom>
        </p:spPr>
        <p:txBody>
          <a:bodyPr vert="horz" lIns="91440" tIns="45720" rIns="91440" bIns="45720" rtlCol="0" anchor="b"/>
          <a:lstStyle>
            <a:lvl1pPr algn="r">
              <a:defRPr sz="1200"/>
            </a:lvl1pPr>
          </a:lstStyle>
          <a:p>
            <a:fld id="{06402EDC-0BE1-4820-B591-570EC25993C5}" type="slidenum">
              <a:rPr lang="en-ZA" smtClean="0"/>
              <a:pPr/>
              <a:t>‹#›</a:t>
            </a:fld>
            <a:endParaRPr lang="en-ZA" dirty="0"/>
          </a:p>
        </p:txBody>
      </p:sp>
    </p:spTree>
    <p:extLst>
      <p:ext uri="{BB962C8B-B14F-4D97-AF65-F5344CB8AC3E}">
        <p14:creationId xmlns:p14="http://schemas.microsoft.com/office/powerpoint/2010/main" xmlns="" val="3713560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6402EDC-0BE1-4820-B591-570EC25993C5}" type="slidenum">
              <a:rPr lang="en-ZA" smtClean="0">
                <a:solidFill>
                  <a:prstClr val="black"/>
                </a:solidFill>
              </a:rPr>
              <a:pPr/>
              <a:t>1</a:t>
            </a:fld>
            <a:endParaRPr lang="en-ZA" dirty="0">
              <a:solidFill>
                <a:prstClr val="black"/>
              </a:solidFill>
            </a:endParaRPr>
          </a:p>
        </p:txBody>
      </p:sp>
    </p:spTree>
    <p:extLst>
      <p:ext uri="{BB962C8B-B14F-4D97-AF65-F5344CB8AC3E}">
        <p14:creationId xmlns:p14="http://schemas.microsoft.com/office/powerpoint/2010/main" xmlns="" val="123464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6402EDC-0BE1-4820-B591-570EC25993C5}" type="slidenum">
              <a:rPr lang="en-ZA" smtClean="0">
                <a:solidFill>
                  <a:prstClr val="black"/>
                </a:solidFill>
              </a:rPr>
              <a:pPr/>
              <a:t>5</a:t>
            </a:fld>
            <a:endParaRPr lang="en-ZA" dirty="0">
              <a:solidFill>
                <a:prstClr val="black"/>
              </a:solidFill>
            </a:endParaRPr>
          </a:p>
        </p:txBody>
      </p:sp>
    </p:spTree>
    <p:extLst>
      <p:ext uri="{BB962C8B-B14F-4D97-AF65-F5344CB8AC3E}">
        <p14:creationId xmlns:p14="http://schemas.microsoft.com/office/powerpoint/2010/main" xmlns="" val="978376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6402EDC-0BE1-4820-B591-570EC25993C5}" type="slidenum">
              <a:rPr lang="en-ZA" smtClean="0"/>
              <a:pPr/>
              <a:t>8</a:t>
            </a:fld>
            <a:endParaRPr lang="en-ZA" dirty="0"/>
          </a:p>
        </p:txBody>
      </p:sp>
    </p:spTree>
    <p:extLst>
      <p:ext uri="{BB962C8B-B14F-4D97-AF65-F5344CB8AC3E}">
        <p14:creationId xmlns:p14="http://schemas.microsoft.com/office/powerpoint/2010/main" xmlns="" val="2913815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6402EDC-0BE1-4820-B591-570EC25993C5}" type="slidenum">
              <a:rPr lang="en-ZA" smtClean="0"/>
              <a:pPr/>
              <a:t>9</a:t>
            </a:fld>
            <a:endParaRPr lang="en-ZA" dirty="0"/>
          </a:p>
        </p:txBody>
      </p:sp>
    </p:spTree>
    <p:extLst>
      <p:ext uri="{BB962C8B-B14F-4D97-AF65-F5344CB8AC3E}">
        <p14:creationId xmlns:p14="http://schemas.microsoft.com/office/powerpoint/2010/main" xmlns="" val="1285489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6402EDC-0BE1-4820-B591-570EC25993C5}" type="slidenum">
              <a:rPr lang="en-ZA" smtClean="0"/>
              <a:pPr/>
              <a:t>12</a:t>
            </a:fld>
            <a:endParaRPr lang="en-ZA" dirty="0"/>
          </a:p>
        </p:txBody>
      </p:sp>
    </p:spTree>
    <p:extLst>
      <p:ext uri="{BB962C8B-B14F-4D97-AF65-F5344CB8AC3E}">
        <p14:creationId xmlns:p14="http://schemas.microsoft.com/office/powerpoint/2010/main" xmlns="" val="2580264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2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23" name="Footer Placeholder 6"/>
          <p:cNvSpPr>
            <a:spLocks noGrp="1"/>
          </p:cNvSpPr>
          <p:nvPr>
            <p:ph type="ftr" sz="quarter" idx="11"/>
          </p:nvPr>
        </p:nvSpPr>
        <p:spPr>
          <a:xfrm>
            <a:off x="628650" y="6356350"/>
            <a:ext cx="6577693" cy="365125"/>
          </a:xfrm>
          <a:prstGeom prst="rect">
            <a:avLst/>
          </a:prstGeom>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4534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856608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392534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2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23" name="Footer Placeholder 6"/>
          <p:cNvSpPr>
            <a:spLocks noGrp="1"/>
          </p:cNvSpPr>
          <p:nvPr>
            <p:ph type="ftr" sz="quarter" idx="11"/>
          </p:nvPr>
        </p:nvSpPr>
        <p:spPr>
          <a:xfrm>
            <a:off x="628650" y="6356350"/>
            <a:ext cx="6577693" cy="365125"/>
          </a:xfrm>
          <a:prstGeom prst="rect">
            <a:avLst/>
          </a:prstGeom>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29974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Footer Placeholder 6"/>
          <p:cNvSpPr>
            <a:spLocks noGrp="1"/>
          </p:cNvSpPr>
          <p:nvPr>
            <p:ph type="ftr" sz="quarter" idx="11"/>
          </p:nvPr>
        </p:nvSpPr>
        <p:spPr>
          <a:xfrm>
            <a:off x="628650" y="6356350"/>
            <a:ext cx="6577693" cy="365125"/>
          </a:xfrm>
          <a:prstGeom prst="rect">
            <a:avLst/>
          </a:prstGeom>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B7400369-66F7-4E90-B9E8-E7C30E015ADE}"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pic>
        <p:nvPicPr>
          <p:cNvPr id="7"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
        <p:nvSpPr>
          <p:cNvPr id="8"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Tree>
    <p:extLst>
      <p:ext uri="{BB962C8B-B14F-4D97-AF65-F5344CB8AC3E}">
        <p14:creationId xmlns:p14="http://schemas.microsoft.com/office/powerpoint/2010/main" xmlns="" val="636233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1"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12" name="Footer Placeholder 6"/>
          <p:cNvSpPr>
            <a:spLocks noGrp="1"/>
          </p:cNvSpPr>
          <p:nvPr>
            <p:ph type="ftr" sz="quarter" idx="11"/>
          </p:nvPr>
        </p:nvSpPr>
        <p:spPr>
          <a:xfrm>
            <a:off x="628650" y="6356350"/>
            <a:ext cx="6577693" cy="365125"/>
          </a:xfrm>
          <a:prstGeom prst="rect">
            <a:avLst/>
          </a:prstGeom>
        </p:spPr>
        <p:txBody>
          <a:bodyPr/>
          <a:lstStyle>
            <a:lvl1pPr algn="l">
              <a:defRPr/>
            </a:lvl1p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13"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pic>
        <p:nvPicPr>
          <p:cNvPr id="14"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Tree>
    <p:extLst>
      <p:ext uri="{BB962C8B-B14F-4D97-AF65-F5344CB8AC3E}">
        <p14:creationId xmlns:p14="http://schemas.microsoft.com/office/powerpoint/2010/main" xmlns="" val="2163885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712999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60182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013833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904828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514912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Footer Placeholder 6"/>
          <p:cNvSpPr>
            <a:spLocks noGrp="1"/>
          </p:cNvSpPr>
          <p:nvPr>
            <p:ph type="ftr" sz="quarter" idx="11"/>
          </p:nvPr>
        </p:nvSpPr>
        <p:spPr>
          <a:xfrm>
            <a:off x="628650" y="6356350"/>
            <a:ext cx="6577693" cy="365125"/>
          </a:xfrm>
          <a:prstGeom prst="rect">
            <a:avLst/>
          </a:prstGeom>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B7400369-66F7-4E90-B9E8-E7C30E015ADE}"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pic>
        <p:nvPicPr>
          <p:cNvPr id="7"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
        <p:nvSpPr>
          <p:cNvPr id="8"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Tree>
    <p:extLst>
      <p:ext uri="{BB962C8B-B14F-4D97-AF65-F5344CB8AC3E}">
        <p14:creationId xmlns:p14="http://schemas.microsoft.com/office/powerpoint/2010/main" xmlns="" val="1197753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784203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871932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925386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1"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12" name="Footer Placeholder 6"/>
          <p:cNvSpPr>
            <a:spLocks noGrp="1"/>
          </p:cNvSpPr>
          <p:nvPr>
            <p:ph type="ftr" sz="quarter" idx="11"/>
          </p:nvPr>
        </p:nvSpPr>
        <p:spPr>
          <a:xfrm>
            <a:off x="628650" y="6356350"/>
            <a:ext cx="6577693" cy="365125"/>
          </a:xfrm>
          <a:prstGeom prst="rect">
            <a:avLst/>
          </a:prstGeom>
        </p:spPr>
        <p:txBody>
          <a:bodyPr/>
          <a:lstStyle>
            <a:lvl1pPr algn="l">
              <a:defRPr/>
            </a:lvl1p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13"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pic>
        <p:nvPicPr>
          <p:cNvPr id="14"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Tree>
    <p:extLst>
      <p:ext uri="{BB962C8B-B14F-4D97-AF65-F5344CB8AC3E}">
        <p14:creationId xmlns:p14="http://schemas.microsoft.com/office/powerpoint/2010/main" xmlns="" val="822644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4664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849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37064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22666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676289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solidFill>
                  <a:prstClr val="black"/>
                </a:solidFill>
              </a:rPr>
              <a:t>Green Paper on the Development and Promotion of Tourism in SA. - 30 May 2023 -PC</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086773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23" name="Footer Placeholder 6"/>
          <p:cNvSpPr>
            <a:spLocks noGrp="1"/>
          </p:cNvSpPr>
          <p:nvPr>
            <p:ph type="ftr" sz="quarter" idx="3"/>
          </p:nvPr>
        </p:nvSpPr>
        <p:spPr>
          <a:xfrm>
            <a:off x="628650" y="6356350"/>
            <a:ext cx="6577693" cy="365125"/>
          </a:xfrm>
          <a:prstGeom prst="rect">
            <a:avLst/>
          </a:prstGeom>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4"/>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91961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3200" b="1" kern="1200">
          <a:solidFill>
            <a:schemeClr val="accent2"/>
          </a:solidFill>
          <a:latin typeface="Gill Sans MT"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23" name="Footer Placeholder 6"/>
          <p:cNvSpPr>
            <a:spLocks noGrp="1"/>
          </p:cNvSpPr>
          <p:nvPr>
            <p:ph type="ftr" sz="quarter" idx="3"/>
          </p:nvPr>
        </p:nvSpPr>
        <p:spPr>
          <a:xfrm>
            <a:off x="628650" y="6356350"/>
            <a:ext cx="6577693" cy="365125"/>
          </a:xfrm>
          <a:prstGeom prst="rect">
            <a:avLst/>
          </a:prstGeom>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4"/>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4296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3200" b="1" kern="1200">
          <a:solidFill>
            <a:schemeClr val="accent2"/>
          </a:solidFill>
          <a:latin typeface="Gill Sans MT"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3000" r="-3000"/>
          </a:stretch>
        </a:blipFill>
        <a:effectLst/>
      </p:bgPr>
    </p:bg>
    <p:spTree>
      <p:nvGrpSpPr>
        <p:cNvPr id="1" name=""/>
        <p:cNvGrpSpPr/>
        <p:nvPr/>
      </p:nvGrpSpPr>
      <p:grpSpPr>
        <a:xfrm>
          <a:off x="0" y="0"/>
          <a:ext cx="0" cy="0"/>
          <a:chOff x="0" y="0"/>
          <a:chExt cx="0" cy="0"/>
        </a:xfrm>
      </p:grpSpPr>
      <p:sp>
        <p:nvSpPr>
          <p:cNvPr id="7" name="Subtitle 2"/>
          <p:cNvSpPr txBox="1">
            <a:spLocks/>
          </p:cNvSpPr>
          <p:nvPr/>
        </p:nvSpPr>
        <p:spPr>
          <a:xfrm>
            <a:off x="739588" y="2794690"/>
            <a:ext cx="7772400" cy="66120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b="1" dirty="0">
              <a:solidFill>
                <a:prstClr val="black"/>
              </a:solidFill>
              <a:latin typeface="Arial Narrow" panose="020B0606020202030204" pitchFamily="34" charset="0"/>
              <a:cs typeface="Arial" panose="020B0604020202020204" pitchFamily="34" charset="0"/>
            </a:endParaRPr>
          </a:p>
        </p:txBody>
      </p:sp>
      <p:sp>
        <p:nvSpPr>
          <p:cNvPr id="5" name="Subtitle 2"/>
          <p:cNvSpPr txBox="1">
            <a:spLocks/>
          </p:cNvSpPr>
          <p:nvPr/>
        </p:nvSpPr>
        <p:spPr bwMode="auto">
          <a:xfrm>
            <a:off x="249382" y="461682"/>
            <a:ext cx="8780318" cy="24053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ZA" b="1" dirty="0">
                <a:solidFill>
                  <a:srgbClr val="F26522"/>
                </a:solidFill>
                <a:latin typeface="Gill Sans MT" panose="020B0502020104020203" pitchFamily="34" charset="0"/>
                <a:cs typeface="Arial" panose="020B0604020202020204" pitchFamily="34" charset="0"/>
              </a:rPr>
              <a:t>Portfolio Committee on Tourism</a:t>
            </a:r>
            <a:endParaRPr lang="en-US" b="1" dirty="0">
              <a:solidFill>
                <a:srgbClr val="F26522"/>
              </a:solidFill>
              <a:latin typeface="Gill Sans MT" panose="020B0502020104020203" pitchFamily="34" charset="0"/>
              <a:cs typeface="Arial" panose="020B0604020202020204" pitchFamily="34" charset="0"/>
            </a:endParaRPr>
          </a:p>
          <a:p>
            <a:endParaRPr lang="en-US" b="1" dirty="0">
              <a:solidFill>
                <a:srgbClr val="F26522"/>
              </a:solidFill>
              <a:latin typeface="Gill Sans MT" panose="020B0502020104020203" pitchFamily="34" charset="0"/>
              <a:cs typeface="Arial" panose="020B0604020202020204" pitchFamily="34" charset="0"/>
            </a:endParaRPr>
          </a:p>
          <a:p>
            <a:r>
              <a:rPr lang="en-US" b="1" dirty="0">
                <a:solidFill>
                  <a:srgbClr val="F26522"/>
                </a:solidFill>
                <a:latin typeface="Gill Sans MT" panose="020B0502020104020203" pitchFamily="34" charset="0"/>
                <a:cs typeface="Arial" panose="020B0604020202020204" pitchFamily="34" charset="0"/>
              </a:rPr>
              <a:t>Green Paper on the Development &amp; Promotion of  Tourism in South Africa </a:t>
            </a:r>
          </a:p>
          <a:p>
            <a:endParaRPr lang="en-US" b="1" dirty="0">
              <a:solidFill>
                <a:srgbClr val="F26522"/>
              </a:solidFill>
              <a:latin typeface="Gill Sans MT" panose="020B0502020104020203" pitchFamily="34" charset="0"/>
              <a:cs typeface="Arial" panose="020B0604020202020204" pitchFamily="34" charset="0"/>
            </a:endParaRPr>
          </a:p>
          <a:p>
            <a:r>
              <a:rPr lang="en-US" b="1" dirty="0">
                <a:solidFill>
                  <a:srgbClr val="F26522"/>
                </a:solidFill>
                <a:latin typeface="Gill Sans MT" panose="020B0502020104020203" pitchFamily="34" charset="0"/>
                <a:cs typeface="Arial" panose="020B0604020202020204" pitchFamily="34" charset="0"/>
              </a:rPr>
              <a:t>30 May 2023</a:t>
            </a:r>
          </a:p>
          <a:p>
            <a:r>
              <a:rPr lang="en-ZA" sz="4400" dirty="0">
                <a:solidFill>
                  <a:prstClr val="black"/>
                </a:solidFill>
                <a:latin typeface="Gill Sans MT" panose="020B0502020104020203" pitchFamily="34" charset="0"/>
              </a:rPr>
              <a:t/>
            </a:r>
            <a:br>
              <a:rPr lang="en-ZA" sz="4400" dirty="0">
                <a:solidFill>
                  <a:prstClr val="black"/>
                </a:solidFill>
                <a:latin typeface="Gill Sans MT" panose="020B0502020104020203" pitchFamily="34" charset="0"/>
              </a:rPr>
            </a:br>
            <a:endParaRPr lang="en-ZA" sz="4400" dirty="0">
              <a:solidFill>
                <a:prstClr val="black"/>
              </a:solidFill>
              <a:latin typeface="Gill Sans MT" panose="020B0502020104020203" pitchFamily="34" charset="0"/>
            </a:endParaRPr>
          </a:p>
        </p:txBody>
      </p:sp>
    </p:spTree>
    <p:extLst>
      <p:ext uri="{BB962C8B-B14F-4D97-AF65-F5344CB8AC3E}">
        <p14:creationId xmlns:p14="http://schemas.microsoft.com/office/powerpoint/2010/main" xmlns="" val="3918099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276454" y="34865"/>
            <a:ext cx="8591091" cy="530087"/>
          </a:xfrm>
        </p:spPr>
        <p:txBody>
          <a:bodyPr>
            <a:normAutofit/>
          </a:bodyPr>
          <a:lstStyle/>
          <a:p>
            <a:r>
              <a:rPr lang="en-US" sz="2800" dirty="0"/>
              <a:t>P</a:t>
            </a:r>
            <a:r>
              <a:rPr lang="en-ZA" sz="2800" dirty="0"/>
              <a:t>olicy proposals: Embracing technology </a:t>
            </a:r>
          </a:p>
        </p:txBody>
      </p:sp>
      <p:sp>
        <p:nvSpPr>
          <p:cNvPr id="7" name="TextBox 6">
            <a:extLst>
              <a:ext uri="{FF2B5EF4-FFF2-40B4-BE49-F238E27FC236}">
                <a16:creationId xmlns:a16="http://schemas.microsoft.com/office/drawing/2014/main" xmlns="" id="{AAF0CBE0-0B36-4FEC-BF2B-BA2294F6C212}"/>
              </a:ext>
            </a:extLst>
          </p:cNvPr>
          <p:cNvSpPr txBox="1"/>
          <p:nvPr/>
        </p:nvSpPr>
        <p:spPr>
          <a:xfrm>
            <a:off x="0" y="598905"/>
            <a:ext cx="4260915" cy="6032421"/>
          </a:xfrm>
          <a:prstGeom prst="rect">
            <a:avLst/>
          </a:prstGeom>
          <a:solidFill>
            <a:schemeClr val="accent5">
              <a:lumMod val="20000"/>
              <a:lumOff val="80000"/>
            </a:schemeClr>
          </a:solidFill>
        </p:spPr>
        <p:txBody>
          <a:bodyPr wrap="square" rtlCol="0">
            <a:spAutoFit/>
          </a:bodyPr>
          <a:lstStyle/>
          <a:p>
            <a:r>
              <a:rPr lang="en-US" sz="1600" b="1" dirty="0">
                <a:latin typeface="Gill Sans MT" panose="020B0502020104020203" pitchFamily="34" charset="0"/>
                <a:cs typeface="Arial" panose="020B0604020202020204" pitchFamily="34" charset="0"/>
              </a:rPr>
              <a:t>Understanding the problem </a:t>
            </a:r>
          </a:p>
          <a:p>
            <a:endParaRPr lang="en-ZA" sz="1200" b="1" dirty="0">
              <a:latin typeface="Gill Sans MT" panose="020B0502020104020203" pitchFamily="34" charset="0"/>
              <a:cs typeface="Arial" panose="020B0604020202020204" pitchFamily="34" charset="0"/>
            </a:endParaRPr>
          </a:p>
          <a:p>
            <a:pPr marL="171450" indent="-171450" algn="just">
              <a:buFont typeface="Arial" panose="020B0604020202020204" pitchFamily="34" charset="0"/>
              <a:buChar char="•"/>
            </a:pPr>
            <a:r>
              <a:rPr lang="en-US" sz="1600" dirty="0">
                <a:latin typeface="Gill Sans MT" panose="020B0502020104020203" pitchFamily="34" charset="0"/>
                <a:cs typeface="Arial" panose="020B0604020202020204" pitchFamily="34" charset="0"/>
              </a:rPr>
              <a:t>Lack of support mechanism for the sector, </a:t>
            </a:r>
            <a:r>
              <a:rPr lang="en-ZA" dirty="0">
                <a:latin typeface="Gill Sans MT" panose="020B0502020104020203" pitchFamily="34" charset="0"/>
                <a:cs typeface="Arial" panose="020B0604020202020204" pitchFamily="34" charset="0"/>
              </a:rPr>
              <a:t>particularly SMMEs, to adapt to a digital future and other technological advancements. </a:t>
            </a:r>
          </a:p>
          <a:p>
            <a:pPr marL="171450" indent="-171450" algn="just">
              <a:buFont typeface="Arial" panose="020B0604020202020204" pitchFamily="34" charset="0"/>
              <a:buChar char="•"/>
            </a:pPr>
            <a:r>
              <a:rPr lang="en-ZA" dirty="0">
                <a:latin typeface="Gill Sans MT" panose="020B0502020104020203" pitchFamily="34" charset="0"/>
              </a:rPr>
              <a:t>Small entities have limited and varied ability to adapt to the demands of the digital revolution and risk extinction and poor destination competitiveness.</a:t>
            </a:r>
          </a:p>
          <a:p>
            <a:pPr marL="171450" indent="-171450" algn="just">
              <a:buFont typeface="Arial" panose="020B0604020202020204" pitchFamily="34" charset="0"/>
              <a:buChar char="•"/>
            </a:pPr>
            <a:r>
              <a:rPr lang="en-ZA" dirty="0">
                <a:latin typeface="Gill Sans MT" panose="020B0502020104020203" pitchFamily="34" charset="0"/>
              </a:rPr>
              <a:t>An unregulated sharing economy due to misalignment between existing policy framework with current technological development.</a:t>
            </a:r>
          </a:p>
          <a:p>
            <a:pPr marL="171450" indent="-171450" algn="just">
              <a:buFont typeface="Arial" panose="020B0604020202020204" pitchFamily="34" charset="0"/>
              <a:buChar char="•"/>
            </a:pPr>
            <a:r>
              <a:rPr lang="en-ZA" dirty="0">
                <a:latin typeface="Gill Sans MT" panose="020B0502020104020203" pitchFamily="34" charset="0"/>
              </a:rPr>
              <a:t>Insufficient information about this unregulated subsector to inform policy decision making.</a:t>
            </a:r>
          </a:p>
          <a:p>
            <a:pPr marL="171450" indent="-171450" algn="just">
              <a:buFont typeface="Arial" panose="020B0604020202020204" pitchFamily="34" charset="0"/>
              <a:buChar char="•"/>
            </a:pPr>
            <a:r>
              <a:rPr lang="en-ZA" dirty="0">
                <a:latin typeface="Gill Sans MT" panose="020B0502020104020203" pitchFamily="34" charset="0"/>
              </a:rPr>
              <a:t>Potential increase in cost of doing business for regulated accommodation entities due to listing on multiple booking platforms incurring unregulated commission costs.</a:t>
            </a:r>
            <a:endParaRPr lang="en-ZA" sz="16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AF3C9D94-80CA-4DC4-8BB2-9E2C28FCCC8A}"/>
              </a:ext>
            </a:extLst>
          </p:cNvPr>
          <p:cNvSpPr txBox="1"/>
          <p:nvPr/>
        </p:nvSpPr>
        <p:spPr>
          <a:xfrm>
            <a:off x="4260914" y="598905"/>
            <a:ext cx="4759261" cy="5370701"/>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pPr algn="just"/>
            <a:r>
              <a:rPr lang="en-ZA" b="1" dirty="0">
                <a:latin typeface="Gill Sans MT" panose="020B0502020104020203" pitchFamily="34" charset="0"/>
                <a:cs typeface="Arial" panose="020B0604020202020204" pitchFamily="34" charset="0"/>
              </a:rPr>
              <a:t>Key proposals  </a:t>
            </a:r>
          </a:p>
          <a:p>
            <a:pPr algn="just"/>
            <a:endParaRPr lang="en-ZA" b="1" dirty="0">
              <a:solidFill>
                <a:srgbClr val="FF0000"/>
              </a:solidFill>
              <a:latin typeface="Gill Sans MT" panose="020B0502020104020203" pitchFamily="34" charset="0"/>
              <a:cs typeface="Arial" panose="020B0604020202020204" pitchFamily="34" charset="0"/>
            </a:endParaRPr>
          </a:p>
          <a:p>
            <a:pPr marL="180975" indent="-180975" algn="just">
              <a:buFont typeface="Arial" panose="020B0604020202020204" pitchFamily="34" charset="0"/>
              <a:buChar char="•"/>
            </a:pPr>
            <a:r>
              <a:rPr lang="en-ZA" sz="1700" dirty="0">
                <a:latin typeface="Gill Sans MT" panose="020B0502020104020203" pitchFamily="34" charset="0"/>
                <a:cs typeface="Arial" panose="020B0604020202020204" pitchFamily="34" charset="0"/>
              </a:rPr>
              <a:t>A framework for holistic digital integration of the Tourism workforce and enterprises incorporating innovation opportunities to be developed.</a:t>
            </a:r>
          </a:p>
          <a:p>
            <a:pPr marL="180975" indent="-180975" algn="just">
              <a:buFont typeface="Arial" panose="020B0604020202020204" pitchFamily="34" charset="0"/>
              <a:buChar char="•"/>
            </a:pPr>
            <a:r>
              <a:rPr lang="en-ZA" sz="1700" dirty="0">
                <a:latin typeface="Gill Sans MT" panose="020B0502020104020203" pitchFamily="34" charset="0"/>
                <a:cs typeface="Arial" panose="020B0604020202020204" pitchFamily="34" charset="0"/>
              </a:rPr>
              <a:t>Structured awareness and skills development programmes targeted at the youth to increase the understanding and access to new career and entrepreneurship opportunities arising from current and future technological advancements.</a:t>
            </a:r>
          </a:p>
          <a:p>
            <a:pPr marL="180975" indent="-180975" algn="just">
              <a:buFont typeface="Arial" panose="020B0604020202020204" pitchFamily="34" charset="0"/>
              <a:buChar char="•"/>
            </a:pPr>
            <a:r>
              <a:rPr lang="en-ZA" sz="1700" dirty="0">
                <a:latin typeface="Gill Sans MT" panose="020B0502020104020203" pitchFamily="34" charset="0"/>
                <a:cs typeface="Arial" panose="020B0604020202020204" pitchFamily="34" charset="0"/>
              </a:rPr>
              <a:t>A differentiated system for the regulation of short-term rental accommodation to be established.</a:t>
            </a:r>
          </a:p>
          <a:p>
            <a:pPr marL="180975" indent="-180975" algn="just">
              <a:buFont typeface="Arial" panose="020B0604020202020204" pitchFamily="34" charset="0"/>
              <a:buChar char="•"/>
            </a:pPr>
            <a:r>
              <a:rPr lang="en-ZA" sz="1700" dirty="0">
                <a:latin typeface="Gill Sans MT" panose="020B0502020104020203" pitchFamily="34" charset="0"/>
                <a:cs typeface="Arial" panose="020B0604020202020204" pitchFamily="34" charset="0"/>
              </a:rPr>
              <a:t>A Framework for improved reporting by accommodation, transport and other platforms within Tourism to ensure access to relevant information on services provided in South Africa. </a:t>
            </a:r>
          </a:p>
          <a:p>
            <a:pPr marL="180975" indent="-180975" algn="just">
              <a:buFont typeface="Arial" panose="020B0604020202020204" pitchFamily="34" charset="0"/>
              <a:buChar char="•"/>
            </a:pPr>
            <a:r>
              <a:rPr lang="en-ZA" sz="1700" dirty="0">
                <a:latin typeface="Gill Sans MT" panose="020B0502020104020203" pitchFamily="34" charset="0"/>
                <a:cs typeface="Arial" panose="020B0604020202020204" pitchFamily="34" charset="0"/>
              </a:rPr>
              <a:t>Collaborate with relevant departments and agencies to safeguard the rights of entrepreneurs and workers in the platform economy.</a:t>
            </a:r>
            <a:endParaRPr lang="en-ZA" sz="1700" dirty="0">
              <a:latin typeface="Arial" panose="020B0604020202020204" pitchFamily="34" charset="0"/>
              <a:cs typeface="Arial" panose="020B0604020202020204" pitchFamily="34" charset="0"/>
            </a:endParaRPr>
          </a:p>
        </p:txBody>
      </p:sp>
      <p:sp>
        <p:nvSpPr>
          <p:cNvPr id="3" name="TextBox 2"/>
          <p:cNvSpPr txBox="1"/>
          <p:nvPr/>
        </p:nvSpPr>
        <p:spPr>
          <a:xfrm>
            <a:off x="8162925" y="6362700"/>
            <a:ext cx="704620" cy="369332"/>
          </a:xfrm>
          <a:prstGeom prst="rect">
            <a:avLst/>
          </a:prstGeom>
          <a:noFill/>
        </p:spPr>
        <p:txBody>
          <a:bodyPr wrap="square" rtlCol="0">
            <a:spAutoFit/>
          </a:bodyPr>
          <a:lstStyle/>
          <a:p>
            <a:r>
              <a:rPr lang="en-US" dirty="0"/>
              <a:t>10</a:t>
            </a:r>
            <a:endParaRPr lang="en-ZA" dirty="0"/>
          </a:p>
        </p:txBody>
      </p:sp>
    </p:spTree>
    <p:extLst>
      <p:ext uri="{BB962C8B-B14F-4D97-AF65-F5344CB8AC3E}">
        <p14:creationId xmlns:p14="http://schemas.microsoft.com/office/powerpoint/2010/main" xmlns="" val="165937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288757" y="218976"/>
            <a:ext cx="8591091" cy="530087"/>
          </a:xfrm>
        </p:spPr>
        <p:txBody>
          <a:bodyPr>
            <a:normAutofit/>
          </a:bodyPr>
          <a:lstStyle/>
          <a:p>
            <a:r>
              <a:rPr lang="en-US" sz="2800" dirty="0"/>
              <a:t>P</a:t>
            </a:r>
            <a:r>
              <a:rPr lang="en-ZA" sz="2800" dirty="0"/>
              <a:t>olicy proposals: Crisis management </a:t>
            </a:r>
          </a:p>
        </p:txBody>
      </p:sp>
      <p:sp>
        <p:nvSpPr>
          <p:cNvPr id="8" name="TextBox 7">
            <a:extLst>
              <a:ext uri="{FF2B5EF4-FFF2-40B4-BE49-F238E27FC236}">
                <a16:creationId xmlns:a16="http://schemas.microsoft.com/office/drawing/2014/main" xmlns="" id="{AF3C9D94-80CA-4DC4-8BB2-9E2C28FCCC8A}"/>
              </a:ext>
            </a:extLst>
          </p:cNvPr>
          <p:cNvSpPr txBox="1"/>
          <p:nvPr/>
        </p:nvSpPr>
        <p:spPr>
          <a:xfrm>
            <a:off x="4276577" y="821608"/>
            <a:ext cx="4603271" cy="4401205"/>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r>
              <a:rPr lang="en-ZA" sz="2400" b="1" dirty="0">
                <a:latin typeface="Gill Sans MT" panose="020B0502020104020203" pitchFamily="34" charset="0"/>
                <a:cs typeface="Arial" panose="020B0604020202020204" pitchFamily="34" charset="0"/>
              </a:rPr>
              <a:t>Key proposals  </a:t>
            </a:r>
          </a:p>
          <a:p>
            <a:endParaRPr lang="en-ZA" sz="2400" b="1" dirty="0">
              <a:latin typeface="Gill Sans MT" panose="020B0502020104020203" pitchFamily="34" charset="0"/>
              <a:cs typeface="Arial" panose="020B0604020202020204" pitchFamily="34" charset="0"/>
            </a:endParaRPr>
          </a:p>
          <a:p>
            <a:pPr marL="180975" indent="-180975" algn="just">
              <a:buFont typeface="Arial" panose="020B0604020202020204" pitchFamily="34" charset="0"/>
              <a:buChar char="•"/>
            </a:pPr>
            <a:r>
              <a:rPr lang="en-US" sz="2400" dirty="0">
                <a:latin typeface="Gill Sans MT" panose="020B0502020104020203" pitchFamily="34" charset="0"/>
                <a:cs typeface="Arial" panose="020B0604020202020204" pitchFamily="34" charset="0"/>
              </a:rPr>
              <a:t>D</a:t>
            </a:r>
            <a:r>
              <a:rPr lang="en-ZA" sz="2400" dirty="0" err="1">
                <a:latin typeface="Gill Sans MT" panose="020B0502020104020203" pitchFamily="34" charset="0"/>
                <a:cs typeface="Arial" panose="020B0604020202020204" pitchFamily="34" charset="0"/>
              </a:rPr>
              <a:t>evelop</a:t>
            </a:r>
            <a:r>
              <a:rPr lang="en-ZA" sz="2400" dirty="0">
                <a:latin typeface="Gill Sans MT" panose="020B0502020104020203" pitchFamily="34" charset="0"/>
                <a:cs typeface="Arial" panose="020B0604020202020204" pitchFamily="34" charset="0"/>
              </a:rPr>
              <a:t> and regularly review tourism crisis management framework to enable the destination to manage and respond to crises.</a:t>
            </a:r>
          </a:p>
          <a:p>
            <a:pPr marL="180975" indent="-180975" algn="just">
              <a:buFont typeface="Arial" panose="020B0604020202020204" pitchFamily="34" charset="0"/>
              <a:buChar char="•"/>
            </a:pPr>
            <a:r>
              <a:rPr lang="en-ZA" sz="2400" dirty="0">
                <a:latin typeface="Gill Sans MT" panose="020B0502020104020203" pitchFamily="34" charset="0"/>
                <a:cs typeface="Arial" panose="020B0604020202020204" pitchFamily="34" charset="0"/>
              </a:rPr>
              <a:t>Monitor emerging market trends out of crisis and explore new products in line with available resources. </a:t>
            </a:r>
          </a:p>
          <a:p>
            <a:pPr marL="180975" indent="-180975"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0F8F9AF1-C83F-4D49-96AA-C7B3BA435C4F}"/>
              </a:ext>
            </a:extLst>
          </p:cNvPr>
          <p:cNvSpPr txBox="1"/>
          <p:nvPr/>
        </p:nvSpPr>
        <p:spPr>
          <a:xfrm>
            <a:off x="112415" y="821608"/>
            <a:ext cx="3931684" cy="5324535"/>
          </a:xfrm>
          <a:prstGeom prst="rect">
            <a:avLst/>
          </a:prstGeom>
          <a:solidFill>
            <a:schemeClr val="accent4">
              <a:lumMod val="20000"/>
              <a:lumOff val="80000"/>
            </a:schemeClr>
          </a:solidFill>
        </p:spPr>
        <p:txBody>
          <a:bodyPr wrap="square" rtlCol="0">
            <a:spAutoFit/>
          </a:bodyPr>
          <a:lstStyle/>
          <a:p>
            <a:r>
              <a:rPr lang="en-US" sz="2000" b="1" dirty="0">
                <a:latin typeface="Gill Sans MT" panose="020B0502020104020203" pitchFamily="34" charset="0"/>
                <a:cs typeface="Arial" panose="020B0604020202020204" pitchFamily="34" charset="0"/>
              </a:rPr>
              <a:t>U</a:t>
            </a:r>
            <a:r>
              <a:rPr lang="en-ZA" sz="2000" b="1" dirty="0">
                <a:latin typeface="Gill Sans MT" panose="020B0502020104020203" pitchFamily="34" charset="0"/>
                <a:cs typeface="Arial" panose="020B0604020202020204" pitchFamily="34" charset="0"/>
              </a:rPr>
              <a:t>nderstanding problem</a:t>
            </a:r>
          </a:p>
          <a:p>
            <a:endParaRPr lang="en-ZA" sz="2000" b="1" dirty="0">
              <a:latin typeface="Gill Sans MT" panose="020B0502020104020203" pitchFamily="34" charset="0"/>
              <a:cs typeface="Arial" panose="020B0604020202020204" pitchFamily="34" charset="0"/>
            </a:endParaRPr>
          </a:p>
          <a:p>
            <a:pPr marL="84138" indent="-84138" algn="just">
              <a:buFont typeface="Arial" panose="020B0604020202020204" pitchFamily="34" charset="0"/>
              <a:buChar char="•"/>
            </a:pPr>
            <a:r>
              <a:rPr lang="en-US" sz="2000" dirty="0">
                <a:latin typeface="Gill Sans MT" panose="020B0502020104020203" pitchFamily="34" charset="0"/>
                <a:cs typeface="Arial" panose="020B0604020202020204" pitchFamily="34" charset="0"/>
              </a:rPr>
              <a:t>Lack of comprehensive crisis management framework to respond and manage crises in a coordinated manner.</a:t>
            </a:r>
          </a:p>
          <a:p>
            <a:pPr marL="84138" indent="-84138" algn="just">
              <a:buFont typeface="Arial" panose="020B0604020202020204" pitchFamily="34" charset="0"/>
              <a:buChar char="•"/>
            </a:pPr>
            <a:endParaRPr lang="en-US" sz="2000" dirty="0">
              <a:latin typeface="Gill Sans MT" panose="020B0502020104020203" pitchFamily="34" charset="0"/>
              <a:cs typeface="Arial" panose="020B0604020202020204" pitchFamily="34" charset="0"/>
            </a:endParaRPr>
          </a:p>
          <a:p>
            <a:pPr marL="84138" indent="-84138" algn="just">
              <a:buFont typeface="Arial" panose="020B0604020202020204" pitchFamily="34" charset="0"/>
              <a:buChar char="•"/>
            </a:pPr>
            <a:r>
              <a:rPr lang="en-US" sz="2000" dirty="0">
                <a:latin typeface="Gill Sans MT" panose="020B0502020104020203" pitchFamily="34" charset="0"/>
                <a:cs typeface="Arial" panose="020B0604020202020204" pitchFamily="34" charset="0"/>
              </a:rPr>
              <a:t>Lack of appreciation that disruptions and disasters affect all sectors and that crisis management is not the sole responsibility of Disaster Management Centre .</a:t>
            </a:r>
          </a:p>
          <a:p>
            <a:pPr marL="84138" indent="-84138" algn="just">
              <a:buFont typeface="Arial" panose="020B0604020202020204" pitchFamily="34" charset="0"/>
              <a:buChar char="•"/>
            </a:pPr>
            <a:endParaRPr lang="en-US" sz="2000" dirty="0">
              <a:latin typeface="Gill Sans MT" panose="020B0502020104020203" pitchFamily="34" charset="0"/>
              <a:cs typeface="Arial" panose="020B0604020202020204" pitchFamily="34" charset="0"/>
            </a:endParaRPr>
          </a:p>
          <a:p>
            <a:pPr marL="84138" indent="-84138" algn="just">
              <a:buFont typeface="Arial" panose="020B0604020202020204" pitchFamily="34" charset="0"/>
              <a:buChar char="•"/>
            </a:pPr>
            <a:r>
              <a:rPr lang="en-US" sz="2000" dirty="0">
                <a:latin typeface="Gill Sans MT" panose="020B0502020104020203" pitchFamily="34" charset="0"/>
                <a:cs typeface="Arial" panose="020B0604020202020204" pitchFamily="34" charset="0"/>
              </a:rPr>
              <a:t>Lack of prioritization of tourism crisis management and building resilience including absence of institutional arrangements . </a:t>
            </a:r>
          </a:p>
        </p:txBody>
      </p:sp>
      <p:sp>
        <p:nvSpPr>
          <p:cNvPr id="3" name="TextBox 2"/>
          <p:cNvSpPr txBox="1"/>
          <p:nvPr/>
        </p:nvSpPr>
        <p:spPr>
          <a:xfrm>
            <a:off x="8334375" y="6400800"/>
            <a:ext cx="685800" cy="369332"/>
          </a:xfrm>
          <a:prstGeom prst="rect">
            <a:avLst/>
          </a:prstGeom>
          <a:noFill/>
        </p:spPr>
        <p:txBody>
          <a:bodyPr wrap="square" rtlCol="0">
            <a:spAutoFit/>
          </a:bodyPr>
          <a:lstStyle/>
          <a:p>
            <a:r>
              <a:rPr lang="en-US" dirty="0"/>
              <a:t>11</a:t>
            </a:r>
            <a:endParaRPr lang="en-ZA" dirty="0"/>
          </a:p>
        </p:txBody>
      </p:sp>
    </p:spTree>
    <p:extLst>
      <p:ext uri="{BB962C8B-B14F-4D97-AF65-F5344CB8AC3E}">
        <p14:creationId xmlns:p14="http://schemas.microsoft.com/office/powerpoint/2010/main" xmlns="" val="1347213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0" y="1"/>
            <a:ext cx="9143999" cy="395925"/>
          </a:xfrm>
        </p:spPr>
        <p:txBody>
          <a:bodyPr>
            <a:normAutofit fontScale="90000"/>
          </a:bodyPr>
          <a:lstStyle/>
          <a:p>
            <a:r>
              <a:rPr lang="en-US" sz="2800" dirty="0"/>
              <a:t>P</a:t>
            </a:r>
            <a:r>
              <a:rPr lang="en-ZA" sz="2800" dirty="0"/>
              <a:t>olicy proposals: Accessing the destination </a:t>
            </a:r>
          </a:p>
        </p:txBody>
      </p:sp>
      <p:sp>
        <p:nvSpPr>
          <p:cNvPr id="8" name="TextBox 7">
            <a:extLst>
              <a:ext uri="{FF2B5EF4-FFF2-40B4-BE49-F238E27FC236}">
                <a16:creationId xmlns:a16="http://schemas.microsoft.com/office/drawing/2014/main" xmlns="" id="{AF3C9D94-80CA-4DC4-8BB2-9E2C28FCCC8A}"/>
              </a:ext>
            </a:extLst>
          </p:cNvPr>
          <p:cNvSpPr txBox="1"/>
          <p:nvPr/>
        </p:nvSpPr>
        <p:spPr>
          <a:xfrm>
            <a:off x="4037428" y="530087"/>
            <a:ext cx="4951827" cy="5166030"/>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r>
              <a:rPr lang="en-ZA" sz="1400" b="1" dirty="0">
                <a:latin typeface="Gill Sans MT" panose="020B0502020104020203" pitchFamily="34" charset="0"/>
                <a:cs typeface="Arial" panose="020B0604020202020204" pitchFamily="34" charset="0"/>
              </a:rPr>
              <a:t>Key proposals  </a:t>
            </a:r>
            <a:r>
              <a:rPr lang="en-ZA" sz="1400" dirty="0">
                <a:latin typeface="Gill Sans MT" panose="020B0502020104020203" pitchFamily="34" charset="0"/>
                <a:ea typeface="Calibri" panose="020F0502020204030204" pitchFamily="34" charset="0"/>
                <a:cs typeface="Arial" panose="020B0604020202020204" pitchFamily="34" charset="0"/>
              </a:rPr>
              <a:t>Support easing of visa requirements for key growth source markets in collaboration with immigration authorities and introduce e-visa processes &amp; other digital operations where appropriate.</a:t>
            </a:r>
          </a:p>
          <a:p>
            <a:pPr marL="342900" lvl="0" indent="-342900" algn="just">
              <a:lnSpc>
                <a:spcPct val="107000"/>
              </a:lnSpc>
              <a:spcBef>
                <a:spcPts val="1200"/>
              </a:spcBef>
              <a:spcAft>
                <a:spcPts val="0"/>
              </a:spcAft>
              <a:buFont typeface="Symbol" panose="05050102010706020507" pitchFamily="18" charset="2"/>
              <a:buChar char=""/>
            </a:pPr>
            <a:r>
              <a:rPr lang="en-ZA" sz="1400" dirty="0">
                <a:latin typeface="Gill Sans MT" panose="020B0502020104020203" pitchFamily="34" charset="0"/>
                <a:ea typeface="Calibri" panose="020F0502020204030204" pitchFamily="34" charset="0"/>
                <a:cs typeface="Arial" panose="020B0604020202020204" pitchFamily="34" charset="0"/>
              </a:rPr>
              <a:t>Establishment of a nationally driven air access strategy for the coordination and support of air service development for the country.</a:t>
            </a:r>
          </a:p>
          <a:p>
            <a:pPr marL="342900" lvl="0" indent="-342900" algn="just">
              <a:lnSpc>
                <a:spcPct val="107000"/>
              </a:lnSpc>
              <a:spcBef>
                <a:spcPts val="1200"/>
              </a:spcBef>
              <a:spcAft>
                <a:spcPts val="0"/>
              </a:spcAft>
              <a:buFont typeface="Symbol" panose="05050102010706020507" pitchFamily="18" charset="2"/>
              <a:buChar char=""/>
            </a:pPr>
            <a:r>
              <a:rPr lang="en-ZA" sz="1400" dirty="0">
                <a:latin typeface="Gill Sans MT" panose="020B0502020104020203" pitchFamily="34" charset="0"/>
                <a:ea typeface="Calibri" panose="020F0502020204030204" pitchFamily="34" charset="0"/>
                <a:cs typeface="Arial" panose="020B0604020202020204" pitchFamily="34" charset="0"/>
              </a:rPr>
              <a:t>Making it easier for regional travellers to travel into and around the destination &amp; within the region.</a:t>
            </a:r>
          </a:p>
          <a:p>
            <a:pPr marL="342900" lvl="0" indent="-342900" algn="just">
              <a:lnSpc>
                <a:spcPct val="107000"/>
              </a:lnSpc>
              <a:spcBef>
                <a:spcPts val="1200"/>
              </a:spcBef>
              <a:spcAft>
                <a:spcPts val="0"/>
              </a:spcAft>
              <a:buFont typeface="Symbol" panose="05050102010706020507" pitchFamily="18" charset="2"/>
              <a:buChar char=""/>
            </a:pPr>
            <a:r>
              <a:rPr lang="en-ZA" sz="1400" dirty="0">
                <a:latin typeface="Gill Sans MT" panose="020B0502020104020203" pitchFamily="34" charset="0"/>
                <a:cs typeface="Arial" panose="020B0604020202020204" pitchFamily="34" charset="0"/>
              </a:rPr>
              <a:t>Target the inclusion of Tourism priorities in municipal development plans through mechanisms such as local infrastructure development fora.</a:t>
            </a:r>
          </a:p>
          <a:p>
            <a:pPr marL="342900" indent="-342900" algn="just">
              <a:lnSpc>
                <a:spcPct val="107000"/>
              </a:lnSpc>
              <a:spcBef>
                <a:spcPts val="1200"/>
              </a:spcBef>
              <a:buFont typeface="Symbol" panose="05050102010706020507" pitchFamily="18" charset="2"/>
              <a:buChar char=""/>
            </a:pPr>
            <a:r>
              <a:rPr lang="en-ZA" sz="1400" dirty="0">
                <a:latin typeface="Gill Sans MT" panose="020B0502020104020203" pitchFamily="34" charset="0"/>
                <a:cs typeface="Arial" panose="020B0604020202020204" pitchFamily="34" charset="0"/>
              </a:rPr>
              <a:t>Economic infrastructure needs analyses per region be undertaken, and Tourism and transport plans developed to inform investment cases.</a:t>
            </a:r>
          </a:p>
          <a:p>
            <a:pPr marL="342900" indent="-342900" algn="just">
              <a:lnSpc>
                <a:spcPct val="107000"/>
              </a:lnSpc>
              <a:spcBef>
                <a:spcPts val="1200"/>
              </a:spcBef>
              <a:buFont typeface="Symbol" panose="05050102010706020507" pitchFamily="18" charset="2"/>
              <a:buChar char=""/>
            </a:pPr>
            <a:r>
              <a:rPr lang="en-ZA" sz="1400" dirty="0">
                <a:latin typeface="Gill Sans MT" panose="020B0502020104020203" pitchFamily="34" charset="0"/>
                <a:cs typeface="Arial" panose="020B0604020202020204" pitchFamily="34" charset="0"/>
              </a:rPr>
              <a:t>A medium to long term programme to implement renewable energy infrastructure to ensure that South Africa is recognised as embracing a vision for a low carbon economy, particularly within the Tourism sector.</a:t>
            </a:r>
            <a:endParaRPr lang="en-ZA" sz="14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0F8F9AF1-C83F-4D49-96AA-C7B3BA435C4F}"/>
              </a:ext>
            </a:extLst>
          </p:cNvPr>
          <p:cNvSpPr txBox="1"/>
          <p:nvPr/>
        </p:nvSpPr>
        <p:spPr>
          <a:xfrm>
            <a:off x="112415" y="530087"/>
            <a:ext cx="3799709" cy="3970318"/>
          </a:xfrm>
          <a:prstGeom prst="rect">
            <a:avLst/>
          </a:prstGeom>
          <a:solidFill>
            <a:schemeClr val="accent4">
              <a:lumMod val="20000"/>
              <a:lumOff val="80000"/>
            </a:schemeClr>
          </a:solidFill>
        </p:spPr>
        <p:txBody>
          <a:bodyPr wrap="square" rtlCol="0">
            <a:spAutoFit/>
          </a:bodyPr>
          <a:lstStyle/>
          <a:p>
            <a:r>
              <a:rPr lang="en-US" sz="1400" b="1" dirty="0">
                <a:latin typeface="Arial" panose="020B0604020202020204" pitchFamily="34" charset="0"/>
                <a:cs typeface="Arial" panose="020B0604020202020204" pitchFamily="34" charset="0"/>
              </a:rPr>
              <a:t>U</a:t>
            </a:r>
            <a:r>
              <a:rPr lang="en-ZA" sz="1400" b="1" dirty="0">
                <a:latin typeface="Arial" panose="020B0604020202020204" pitchFamily="34" charset="0"/>
                <a:cs typeface="Arial" panose="020B0604020202020204" pitchFamily="34" charset="0"/>
              </a:rPr>
              <a:t>nderstanding problem</a:t>
            </a:r>
          </a:p>
          <a:p>
            <a:pPr algn="just"/>
            <a:r>
              <a:rPr lang="en-US" sz="1400" dirty="0">
                <a:latin typeface="Gill Sans MT" panose="020B0502020104020203" pitchFamily="34" charset="0"/>
                <a:cs typeface="Arial" panose="020B0604020202020204" pitchFamily="34" charset="0"/>
              </a:rPr>
              <a:t>Overt challenges exist regarding fundamentals of traveler accessibility including:</a:t>
            </a:r>
          </a:p>
          <a:p>
            <a:pPr algn="just"/>
            <a:endParaRPr lang="en-ZA" sz="1400" dirty="0">
              <a:latin typeface="Gill Sans MT" panose="020B0502020104020203" pitchFamily="34" charset="0"/>
              <a:cs typeface="Arial" panose="020B0604020202020204" pitchFamily="34" charset="0"/>
            </a:endParaRPr>
          </a:p>
          <a:p>
            <a:pPr marL="84138" indent="-84138" algn="just">
              <a:buFont typeface="Arial" panose="020B0604020202020204" pitchFamily="34" charset="0"/>
              <a:buChar char="•"/>
            </a:pPr>
            <a:r>
              <a:rPr lang="en-US" sz="1400" dirty="0">
                <a:latin typeface="Gill Sans MT" panose="020B0502020104020203" pitchFamily="34" charset="0"/>
                <a:cs typeface="Arial" panose="020B0604020202020204" pitchFamily="34" charset="0"/>
              </a:rPr>
              <a:t>Need for enhanced ease of travel facilitation for visa requiring growth tourism markets.</a:t>
            </a:r>
          </a:p>
          <a:p>
            <a:pPr marL="84138" indent="-84138" algn="just">
              <a:buFont typeface="Arial" panose="020B0604020202020204" pitchFamily="34" charset="0"/>
              <a:buChar char="•"/>
            </a:pPr>
            <a:r>
              <a:rPr lang="en-US" sz="1400" dirty="0">
                <a:latin typeface="Gill Sans MT" panose="020B0502020104020203" pitchFamily="34" charset="0"/>
                <a:cs typeface="Arial" panose="020B0604020202020204" pitchFamily="34" charset="0"/>
              </a:rPr>
              <a:t>Lack of coherent approach to air access facilitation &amp; air service development for the country.</a:t>
            </a:r>
          </a:p>
          <a:p>
            <a:pPr marL="84138" indent="-84138" algn="just">
              <a:buFont typeface="Arial" panose="020B0604020202020204" pitchFamily="34" charset="0"/>
              <a:buChar char="•"/>
            </a:pPr>
            <a:r>
              <a:rPr lang="en-US" sz="1400" dirty="0">
                <a:latin typeface="Gill Sans MT" panose="020B0502020104020203" pitchFamily="34" charset="0"/>
                <a:cs typeface="Arial" panose="020B0604020202020204" pitchFamily="34" charset="0"/>
              </a:rPr>
              <a:t>Limited air and land infrastructure to support accelerated intra Africa travel. </a:t>
            </a:r>
          </a:p>
          <a:p>
            <a:pPr marL="84138" indent="-84138" algn="just">
              <a:buFont typeface="Arial" panose="020B0604020202020204" pitchFamily="34" charset="0"/>
              <a:buChar char="•"/>
            </a:pPr>
            <a:r>
              <a:rPr lang="en-US" sz="1400" dirty="0">
                <a:latin typeface="Gill Sans MT" panose="020B0502020104020203" pitchFamily="34" charset="0"/>
                <a:cs typeface="Arial" panose="020B0604020202020204" pitchFamily="34" charset="0"/>
              </a:rPr>
              <a:t>Manual visa application processes still in place contributing to delays .</a:t>
            </a:r>
          </a:p>
          <a:p>
            <a:pPr marL="84138" indent="-84138" algn="just">
              <a:buFont typeface="Arial" panose="020B0604020202020204" pitchFamily="34" charset="0"/>
              <a:buChar char="•"/>
            </a:pPr>
            <a:r>
              <a:rPr lang="en-ZA" sz="1400" dirty="0">
                <a:latin typeface="Gill Sans MT" panose="020B0502020104020203" pitchFamily="34" charset="0"/>
                <a:cs typeface="Arial" panose="020B0604020202020204" pitchFamily="34" charset="0"/>
              </a:rPr>
              <a:t>General low investment in tourism supportive infrastructure, poor maintenance, competing infrastructure priorities, and planning and implementation taking place outside tourism prism.</a:t>
            </a:r>
            <a:endParaRPr lang="en-US" sz="1400" dirty="0">
              <a:latin typeface="Arial" panose="020B0604020202020204" pitchFamily="34" charset="0"/>
              <a:cs typeface="Arial" panose="020B0604020202020204" pitchFamily="34" charset="0"/>
            </a:endParaRPr>
          </a:p>
        </p:txBody>
      </p:sp>
      <p:sp>
        <p:nvSpPr>
          <p:cNvPr id="3" name="TextBox 2"/>
          <p:cNvSpPr txBox="1"/>
          <p:nvPr/>
        </p:nvSpPr>
        <p:spPr>
          <a:xfrm>
            <a:off x="8239125" y="6238875"/>
            <a:ext cx="750130" cy="369332"/>
          </a:xfrm>
          <a:prstGeom prst="rect">
            <a:avLst/>
          </a:prstGeom>
          <a:noFill/>
        </p:spPr>
        <p:txBody>
          <a:bodyPr wrap="square" rtlCol="0">
            <a:spAutoFit/>
          </a:bodyPr>
          <a:lstStyle/>
          <a:p>
            <a:r>
              <a:rPr lang="en-US" dirty="0"/>
              <a:t>12</a:t>
            </a:r>
            <a:endParaRPr lang="en-ZA" dirty="0"/>
          </a:p>
        </p:txBody>
      </p:sp>
    </p:spTree>
    <p:extLst>
      <p:ext uri="{BB962C8B-B14F-4D97-AF65-F5344CB8AC3E}">
        <p14:creationId xmlns:p14="http://schemas.microsoft.com/office/powerpoint/2010/main" xmlns="" val="4787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0" y="8716"/>
            <a:ext cx="9144000" cy="530087"/>
          </a:xfrm>
        </p:spPr>
        <p:txBody>
          <a:bodyPr>
            <a:normAutofit/>
          </a:bodyPr>
          <a:lstStyle/>
          <a:p>
            <a:r>
              <a:rPr lang="en-US" sz="2800" dirty="0"/>
              <a:t>P</a:t>
            </a:r>
            <a:r>
              <a:rPr lang="en-ZA" sz="2800" dirty="0"/>
              <a:t>olicy proposals: Quality visitor service </a:t>
            </a:r>
          </a:p>
        </p:txBody>
      </p:sp>
      <p:sp>
        <p:nvSpPr>
          <p:cNvPr id="8" name="TextBox 7">
            <a:extLst>
              <a:ext uri="{FF2B5EF4-FFF2-40B4-BE49-F238E27FC236}">
                <a16:creationId xmlns:a16="http://schemas.microsoft.com/office/drawing/2014/main" xmlns="" id="{AF3C9D94-80CA-4DC4-8BB2-9E2C28FCCC8A}"/>
              </a:ext>
            </a:extLst>
          </p:cNvPr>
          <p:cNvSpPr txBox="1"/>
          <p:nvPr/>
        </p:nvSpPr>
        <p:spPr>
          <a:xfrm>
            <a:off x="4062955" y="577986"/>
            <a:ext cx="4902645" cy="5099858"/>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r>
              <a:rPr lang="en-ZA" sz="2000" b="1" dirty="0">
                <a:latin typeface="Gill Sans MT" panose="020B0502020104020203" pitchFamily="34" charset="0"/>
                <a:cs typeface="Arial" panose="020B0604020202020204" pitchFamily="34" charset="0"/>
              </a:rPr>
              <a:t>Key proposals  </a:t>
            </a:r>
          </a:p>
          <a:p>
            <a:r>
              <a:rPr lang="en-US" sz="2000" dirty="0">
                <a:latin typeface="Gill Sans MT" panose="020B0502020104020203" pitchFamily="34" charset="0"/>
                <a:cs typeface="Arial" panose="020B0604020202020204" pitchFamily="34" charset="0"/>
              </a:rPr>
              <a:t>Step change enhancement of national tourism quality standards &amp; structures through:</a:t>
            </a:r>
            <a:endParaRPr lang="en-ZA" sz="2000" dirty="0">
              <a:latin typeface="Gill Sans MT" panose="020B0502020104020203"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sz="2000" dirty="0">
                <a:latin typeface="Gill Sans MT" panose="020B0502020104020203" pitchFamily="34" charset="0"/>
                <a:ea typeface="Calibri" panose="020F0502020204030204" pitchFamily="34" charset="0"/>
                <a:cs typeface="Arial" panose="020B0604020202020204" pitchFamily="34" charset="0"/>
              </a:rPr>
              <a:t>Retaining the current voluntary </a:t>
            </a:r>
            <a:r>
              <a:rPr lang="en-GB" sz="2000" dirty="0">
                <a:latin typeface="Gill Sans MT" panose="020B0502020104020203" pitchFamily="34" charset="0"/>
                <a:ea typeface="Calibri" panose="020F0502020204030204" pitchFamily="34" charset="0"/>
                <a:cs typeface="Arial" panose="020B0604020202020204" pitchFamily="34" charset="0"/>
              </a:rPr>
              <a:t>TGCSA </a:t>
            </a:r>
            <a:r>
              <a:rPr lang="en-ZA" sz="2000" dirty="0">
                <a:latin typeface="Gill Sans MT" panose="020B0502020104020203" pitchFamily="34" charset="0"/>
                <a:ea typeface="Calibri" panose="020F0502020204030204" pitchFamily="34" charset="0"/>
                <a:cs typeface="Arial" panose="020B0604020202020204" pitchFamily="34" charset="0"/>
              </a:rPr>
              <a:t>grading system.</a:t>
            </a:r>
          </a:p>
          <a:p>
            <a:pPr marL="342900" lvl="0" indent="-342900" algn="just">
              <a:lnSpc>
                <a:spcPct val="107000"/>
              </a:lnSpc>
              <a:spcBef>
                <a:spcPts val="1200"/>
              </a:spcBef>
              <a:spcAft>
                <a:spcPts val="0"/>
              </a:spcAft>
              <a:buFont typeface="Symbol" panose="05050102010706020507" pitchFamily="18" charset="2"/>
              <a:buChar char=""/>
            </a:pPr>
            <a:r>
              <a:rPr lang="en-ZA" sz="2000" dirty="0">
                <a:latin typeface="Gill Sans MT" panose="020B0502020104020203" pitchFamily="34" charset="0"/>
                <a:ea typeface="Calibri" panose="020F0502020204030204" pitchFamily="34" charset="0"/>
                <a:cs typeface="Arial" panose="020B0604020202020204" pitchFamily="34" charset="0"/>
              </a:rPr>
              <a:t>Supporting mechanisms for the system such as improving the value proposition and considering extended validity periods for reduced administration to be developed.</a:t>
            </a:r>
          </a:p>
          <a:p>
            <a:pPr marL="342900" lvl="0" indent="-342900" algn="just">
              <a:lnSpc>
                <a:spcPct val="107000"/>
              </a:lnSpc>
              <a:spcBef>
                <a:spcPts val="1200"/>
              </a:spcBef>
              <a:spcAft>
                <a:spcPts val="0"/>
              </a:spcAft>
              <a:buFont typeface="Symbol" panose="05050102010706020507" pitchFamily="18" charset="2"/>
              <a:buChar char=""/>
            </a:pPr>
            <a:r>
              <a:rPr lang="en-ZA" sz="2000" dirty="0">
                <a:latin typeface="Gill Sans MT" panose="020B0502020104020203" pitchFamily="34" charset="0"/>
                <a:ea typeface="Calibri" panose="020F0502020204030204" pitchFamily="34" charset="0"/>
                <a:cs typeface="Arial" panose="020B0604020202020204" pitchFamily="34" charset="0"/>
              </a:rPr>
              <a:t>Establishing partnerships with relevant parties and agencies to improve compliance with the grading framework amongst participants.</a:t>
            </a:r>
            <a:endParaRPr lang="en-ZA" sz="16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0F8F9AF1-C83F-4D49-96AA-C7B3BA435C4F}"/>
              </a:ext>
            </a:extLst>
          </p:cNvPr>
          <p:cNvSpPr txBox="1"/>
          <p:nvPr/>
        </p:nvSpPr>
        <p:spPr>
          <a:xfrm>
            <a:off x="112415" y="577986"/>
            <a:ext cx="3931684" cy="6027676"/>
          </a:xfrm>
          <a:prstGeom prst="rect">
            <a:avLst/>
          </a:prstGeom>
          <a:solidFill>
            <a:schemeClr val="accent4">
              <a:lumMod val="20000"/>
              <a:lumOff val="80000"/>
            </a:schemeClr>
          </a:solidFill>
        </p:spPr>
        <p:txBody>
          <a:bodyPr wrap="square" rtlCol="0">
            <a:spAutoFit/>
          </a:bodyPr>
          <a:lstStyle/>
          <a:p>
            <a:r>
              <a:rPr lang="en-US" sz="1600" b="1" dirty="0">
                <a:latin typeface="Gill Sans MT" panose="020B0502020104020203" pitchFamily="34" charset="0"/>
                <a:cs typeface="Arial" panose="020B0604020202020204" pitchFamily="34" charset="0"/>
              </a:rPr>
              <a:t>U</a:t>
            </a:r>
            <a:r>
              <a:rPr lang="en-ZA" sz="1600" b="1" dirty="0">
                <a:latin typeface="Gill Sans MT" panose="020B0502020104020203" pitchFamily="34" charset="0"/>
                <a:cs typeface="Arial" panose="020B0604020202020204" pitchFamily="34" charset="0"/>
              </a:rPr>
              <a:t>nderstanding problem</a:t>
            </a:r>
          </a:p>
          <a:p>
            <a:pPr algn="just"/>
            <a:r>
              <a:rPr lang="en-ZA" sz="1600" dirty="0">
                <a:latin typeface="Gill Sans MT" panose="020B0502020104020203" pitchFamily="34" charset="0"/>
                <a:ea typeface="Calibri" panose="020F0502020204030204" pitchFamily="34" charset="0"/>
                <a:cs typeface="Arial" panose="020B0604020202020204" pitchFamily="34" charset="0"/>
              </a:rPr>
              <a:t>An absence of the ability to monitor and measure quality across the Tourism sector ecosystem exists as a result of</a:t>
            </a:r>
            <a:r>
              <a:rPr lang="en-US" sz="1600" dirty="0">
                <a:latin typeface="Gill Sans MT" panose="020B0502020104020203" pitchFamily="34" charset="0"/>
                <a:cs typeface="Arial" panose="020B0604020202020204" pitchFamily="34" charset="0"/>
              </a:rPr>
              <a:t>:</a:t>
            </a:r>
          </a:p>
          <a:p>
            <a:pPr algn="just"/>
            <a:endParaRPr lang="en-ZA" sz="1600" dirty="0">
              <a:latin typeface="Gill Sans MT" panose="020B0502020104020203"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Inconsistent standards due to lack of a universally applied framework,</a:t>
            </a:r>
            <a:endParaRPr lang="en-ZA" sz="1400"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Options for broadening subscription to quality assurance schemes to promote consistency in service standards required,</a:t>
            </a:r>
            <a:endParaRPr lang="en-ZA" sz="1400"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Grading costs that are unaffordable to some Tourism entities,</a:t>
            </a:r>
            <a:endParaRPr lang="en-ZA" sz="1400"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Reduced perception of value due to increased reliance on online review tools, and</a:t>
            </a:r>
            <a:endParaRPr lang="en-ZA" sz="1400"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Value proposition of the quality assurance framework not being adequately motivated.</a:t>
            </a:r>
            <a:endParaRPr lang="en-ZA" sz="1400" dirty="0">
              <a:latin typeface="Gill Sans MT" panose="020B0502020104020203" pitchFamily="34" charset="0"/>
              <a:ea typeface="Calibri" panose="020F0502020204030204" pitchFamily="34" charset="0"/>
              <a:cs typeface="Arial" panose="020B0604020202020204" pitchFamily="34" charset="0"/>
            </a:endParaRPr>
          </a:p>
          <a:p>
            <a:pPr marL="84138" indent="-84138" algn="just">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
        <p:nvSpPr>
          <p:cNvPr id="3" name="TextBox 2"/>
          <p:cNvSpPr txBox="1"/>
          <p:nvPr/>
        </p:nvSpPr>
        <p:spPr>
          <a:xfrm>
            <a:off x="7981950" y="6353175"/>
            <a:ext cx="942975" cy="369332"/>
          </a:xfrm>
          <a:prstGeom prst="rect">
            <a:avLst/>
          </a:prstGeom>
          <a:noFill/>
        </p:spPr>
        <p:txBody>
          <a:bodyPr wrap="square" rtlCol="0">
            <a:spAutoFit/>
          </a:bodyPr>
          <a:lstStyle/>
          <a:p>
            <a:r>
              <a:rPr lang="en-US" dirty="0"/>
              <a:t>13</a:t>
            </a:r>
            <a:endParaRPr lang="en-ZA" dirty="0"/>
          </a:p>
        </p:txBody>
      </p:sp>
    </p:spTree>
    <p:extLst>
      <p:ext uri="{BB962C8B-B14F-4D97-AF65-F5344CB8AC3E}">
        <p14:creationId xmlns:p14="http://schemas.microsoft.com/office/powerpoint/2010/main" xmlns="" val="1222071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276454" y="34865"/>
            <a:ext cx="8591091" cy="455329"/>
          </a:xfrm>
        </p:spPr>
        <p:txBody>
          <a:bodyPr>
            <a:normAutofit fontScale="90000"/>
          </a:bodyPr>
          <a:lstStyle/>
          <a:p>
            <a:r>
              <a:rPr lang="en-US" sz="2800" dirty="0"/>
              <a:t>P</a:t>
            </a:r>
            <a:r>
              <a:rPr lang="en-ZA" sz="2800" dirty="0"/>
              <a:t>olicy proposals: Skills supply and employment  </a:t>
            </a:r>
          </a:p>
        </p:txBody>
      </p:sp>
      <p:sp>
        <p:nvSpPr>
          <p:cNvPr id="7" name="TextBox 6">
            <a:extLst>
              <a:ext uri="{FF2B5EF4-FFF2-40B4-BE49-F238E27FC236}">
                <a16:creationId xmlns:a16="http://schemas.microsoft.com/office/drawing/2014/main" xmlns="" id="{AAF0CBE0-0B36-4FEC-BF2B-BA2294F6C212}"/>
              </a:ext>
            </a:extLst>
          </p:cNvPr>
          <p:cNvSpPr txBox="1"/>
          <p:nvPr/>
        </p:nvSpPr>
        <p:spPr>
          <a:xfrm>
            <a:off x="152400" y="490194"/>
            <a:ext cx="4588412" cy="6079421"/>
          </a:xfrm>
          <a:prstGeom prst="rect">
            <a:avLst/>
          </a:prstGeom>
          <a:solidFill>
            <a:schemeClr val="accent5">
              <a:lumMod val="20000"/>
              <a:lumOff val="80000"/>
            </a:schemeClr>
          </a:solidFill>
        </p:spPr>
        <p:txBody>
          <a:bodyPr wrap="square" rtlCol="0">
            <a:spAutoFit/>
          </a:bodyPr>
          <a:lstStyle/>
          <a:p>
            <a:r>
              <a:rPr lang="en-US" sz="1600" b="1" dirty="0">
                <a:latin typeface="Gill Sans MT" panose="020B0502020104020203" pitchFamily="34" charset="0"/>
                <a:cs typeface="Arial" panose="020B0604020202020204" pitchFamily="34" charset="0"/>
              </a:rPr>
              <a:t>Understanding the problem </a:t>
            </a:r>
          </a:p>
          <a:p>
            <a:pPr algn="just"/>
            <a:r>
              <a:rPr lang="en-US" sz="1600" dirty="0">
                <a:latin typeface="Gill Sans MT" panose="020B0502020104020203" pitchFamily="34" charset="0"/>
                <a:cs typeface="Arial" panose="020B0604020202020204" pitchFamily="34" charset="0"/>
              </a:rPr>
              <a:t>Sector has inadequate skills’ supply to meet industry needs as a result of:</a:t>
            </a:r>
            <a:endParaRPr lang="en-ZA" sz="1600" dirty="0">
              <a:latin typeface="Gill Sans MT" panose="020B0502020104020203" pitchFamily="34" charset="0"/>
              <a:cs typeface="Arial" panose="020B0604020202020204" pitchFamily="34" charset="0"/>
            </a:endParaRPr>
          </a:p>
          <a:p>
            <a:pPr marL="285750" lvl="0" indent="-285750" algn="just">
              <a:lnSpc>
                <a:spcPct val="107000"/>
              </a:lnSpc>
              <a:spcBef>
                <a:spcPts val="1200"/>
              </a:spcBef>
              <a:spcAft>
                <a:spcPts val="0"/>
              </a:spcAft>
              <a:buFont typeface="Arial" panose="020B0604020202020204" pitchFamily="34" charset="0"/>
              <a:buChar char="•"/>
            </a:pPr>
            <a:r>
              <a:rPr lang="en-ZA" sz="1600" dirty="0">
                <a:latin typeface="Gill Sans MT" panose="020B0502020104020203" pitchFamily="34" charset="0"/>
                <a:ea typeface="Calibri" panose="020F0502020204030204" pitchFamily="34" charset="0"/>
                <a:cs typeface="Arial" panose="020B0604020202020204" pitchFamily="34" charset="0"/>
              </a:rPr>
              <a:t>Poor conceptualisation of skills needs in the sector, which results in poor training of learners;</a:t>
            </a:r>
          </a:p>
          <a:p>
            <a:pPr marL="285750" lvl="0" indent="-285750" algn="just">
              <a:lnSpc>
                <a:spcPct val="107000"/>
              </a:lnSpc>
              <a:spcBef>
                <a:spcPts val="1200"/>
              </a:spcBef>
              <a:spcAft>
                <a:spcPts val="0"/>
              </a:spcAft>
              <a:buFont typeface="Arial" panose="020B0604020202020204" pitchFamily="34" charset="0"/>
              <a:buChar char="•"/>
            </a:pPr>
            <a:r>
              <a:rPr lang="en-ZA" sz="1600" dirty="0">
                <a:latin typeface="Gill Sans MT" panose="020B0502020104020203" pitchFamily="34" charset="0"/>
                <a:ea typeface="Calibri" panose="020F0502020204030204" pitchFamily="34" charset="0"/>
                <a:cs typeface="Arial" panose="020B0604020202020204" pitchFamily="34" charset="0"/>
              </a:rPr>
              <a:t>Inadequate opportunities for internships, learnerships, coaching and mentorships, whilst some are unregulated for quality and relevance purposes;</a:t>
            </a:r>
          </a:p>
          <a:p>
            <a:pPr marL="285750" lvl="0" indent="-285750" algn="just">
              <a:lnSpc>
                <a:spcPct val="107000"/>
              </a:lnSpc>
              <a:spcBef>
                <a:spcPts val="1200"/>
              </a:spcBef>
              <a:spcAft>
                <a:spcPts val="0"/>
              </a:spcAft>
              <a:buFont typeface="Arial" panose="020B0604020202020204" pitchFamily="34" charset="0"/>
              <a:buChar char="•"/>
            </a:pPr>
            <a:r>
              <a:rPr lang="en-ZA" sz="1600" dirty="0">
                <a:latin typeface="Gill Sans MT" panose="020B0502020104020203" pitchFamily="34" charset="0"/>
                <a:ea typeface="Calibri" panose="020F0502020204030204" pitchFamily="34" charset="0"/>
                <a:cs typeface="Arial" panose="020B0604020202020204" pitchFamily="34" charset="0"/>
              </a:rPr>
              <a:t>Lack of transformation in the skills and human resources space, which helps upskill and prepare the youth and young adults to enter various sectors of the Tourism economy and receive support in the form of coaching and mentorships,</a:t>
            </a:r>
          </a:p>
          <a:p>
            <a:pPr marL="285750" lvl="0" indent="-285750" algn="just">
              <a:lnSpc>
                <a:spcPct val="107000"/>
              </a:lnSpc>
              <a:spcBef>
                <a:spcPts val="1200"/>
              </a:spcBef>
              <a:spcAft>
                <a:spcPts val="0"/>
              </a:spcAft>
              <a:buFont typeface="Arial" panose="020B0604020202020204" pitchFamily="34" charset="0"/>
              <a:buChar char="•"/>
            </a:pPr>
            <a:r>
              <a:rPr lang="en-ZA" sz="1600" dirty="0">
                <a:latin typeface="Gill Sans MT" panose="020B0502020104020203" pitchFamily="34" charset="0"/>
                <a:ea typeface="Calibri" panose="020F0502020204030204" pitchFamily="34" charset="0"/>
                <a:cs typeface="Arial" panose="020B0604020202020204" pitchFamily="34" charset="0"/>
              </a:rPr>
              <a:t>Inadequate opportunities for previously disadvantaged individuals to access and acquire skills and training in the Tourism sector, </a:t>
            </a:r>
          </a:p>
          <a:p>
            <a:pPr marL="285750" lvl="0" indent="-285750" algn="just">
              <a:lnSpc>
                <a:spcPct val="107000"/>
              </a:lnSpc>
              <a:spcBef>
                <a:spcPts val="1200"/>
              </a:spcBef>
              <a:spcAft>
                <a:spcPts val="0"/>
              </a:spcAft>
              <a:buFont typeface="Arial" panose="020B0604020202020204" pitchFamily="34" charset="0"/>
              <a:buChar char="•"/>
            </a:pPr>
            <a:r>
              <a:rPr lang="en-ZA" sz="1600" dirty="0">
                <a:latin typeface="Gill Sans MT" panose="020B0502020104020203" pitchFamily="34" charset="0"/>
                <a:ea typeface="Calibri" panose="020F0502020204030204" pitchFamily="34" charset="0"/>
                <a:cs typeface="Arial" panose="020B0604020202020204" pitchFamily="34" charset="0"/>
              </a:rPr>
              <a:t>Production of inadequately skilled graduates by some institutions of higher learning, resulting in significantly reduced employment opportunities.</a:t>
            </a:r>
          </a:p>
        </p:txBody>
      </p:sp>
      <p:sp>
        <p:nvSpPr>
          <p:cNvPr id="8" name="TextBox 7">
            <a:extLst>
              <a:ext uri="{FF2B5EF4-FFF2-40B4-BE49-F238E27FC236}">
                <a16:creationId xmlns:a16="http://schemas.microsoft.com/office/drawing/2014/main" xmlns="" id="{AF3C9D94-80CA-4DC4-8BB2-9E2C28FCCC8A}"/>
              </a:ext>
            </a:extLst>
          </p:cNvPr>
          <p:cNvSpPr txBox="1"/>
          <p:nvPr/>
        </p:nvSpPr>
        <p:spPr>
          <a:xfrm>
            <a:off x="4740812" y="598905"/>
            <a:ext cx="4337200" cy="5822876"/>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pPr algn="just"/>
            <a:r>
              <a:rPr lang="en-ZA" b="1" dirty="0">
                <a:latin typeface="Gill Sans MT" panose="020B0502020104020203" pitchFamily="34" charset="0"/>
                <a:cs typeface="Arial" panose="020B0604020202020204" pitchFamily="34" charset="0"/>
              </a:rPr>
              <a:t>Key proposals  </a:t>
            </a:r>
          </a:p>
          <a:p>
            <a:pPr algn="just"/>
            <a:r>
              <a:rPr lang="en-US" dirty="0">
                <a:latin typeface="Gill Sans MT" panose="020B0502020104020203" pitchFamily="34" charset="0"/>
                <a:cs typeface="Arial" panose="020B0604020202020204" pitchFamily="34" charset="0"/>
              </a:rPr>
              <a:t>Clear coordinated and consistent prioritization of skills development and training through:</a:t>
            </a:r>
            <a:endParaRPr lang="en-ZA" dirty="0">
              <a:latin typeface="Gill Sans MT" panose="020B0502020104020203"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Calibri" panose="020F0502020204030204" pitchFamily="34" charset="0"/>
                <a:cs typeface="Arial" panose="020B0604020202020204" pitchFamily="34" charset="0"/>
              </a:rPr>
              <a:t>Review of the secondary and tertiary education curriculum and approach to Tourism training to better incorporate intrinsic skills relevant to industry needs and to align with changing skills demands due to digitalisation.</a:t>
            </a: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Calibri" panose="020F0502020204030204" pitchFamily="34" charset="0"/>
                <a:cs typeface="Arial" panose="020B0604020202020204" pitchFamily="34" charset="0"/>
              </a:rPr>
              <a:t>Implementation of a simplified process of gathering industry skills needs.</a:t>
            </a: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Calibri" panose="020F0502020204030204" pitchFamily="34" charset="0"/>
                <a:cs typeface="Arial" panose="020B0604020202020204" pitchFamily="34" charset="0"/>
              </a:rPr>
              <a:t>Development of an enterprise development framework to enable the advancement of the skills base of small and micro enterprises in the sector outlining the contribution of both public and private sector role-players</a:t>
            </a:r>
            <a:r>
              <a:rPr lang="en-ZA" sz="2000" dirty="0">
                <a:latin typeface="Gill Sans MT" panose="020B0502020104020203" pitchFamily="34" charset="0"/>
                <a:ea typeface="Calibri" panose="020F0502020204030204" pitchFamily="34" charset="0"/>
                <a:cs typeface="Arial" panose="020B0604020202020204" pitchFamily="34" charset="0"/>
              </a:rPr>
              <a:t>.</a:t>
            </a:r>
          </a:p>
        </p:txBody>
      </p:sp>
      <p:sp>
        <p:nvSpPr>
          <p:cNvPr id="3" name="TextBox 2"/>
          <p:cNvSpPr txBox="1"/>
          <p:nvPr/>
        </p:nvSpPr>
        <p:spPr>
          <a:xfrm>
            <a:off x="8296275" y="6361996"/>
            <a:ext cx="571270" cy="369332"/>
          </a:xfrm>
          <a:prstGeom prst="rect">
            <a:avLst/>
          </a:prstGeom>
          <a:noFill/>
        </p:spPr>
        <p:txBody>
          <a:bodyPr wrap="square" rtlCol="0">
            <a:spAutoFit/>
          </a:bodyPr>
          <a:lstStyle/>
          <a:p>
            <a:r>
              <a:rPr lang="en-US" dirty="0"/>
              <a:t>14</a:t>
            </a:r>
            <a:endParaRPr lang="en-ZA" dirty="0"/>
          </a:p>
        </p:txBody>
      </p:sp>
    </p:spTree>
    <p:extLst>
      <p:ext uri="{BB962C8B-B14F-4D97-AF65-F5344CB8AC3E}">
        <p14:creationId xmlns:p14="http://schemas.microsoft.com/office/powerpoint/2010/main" xmlns="" val="2539251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276454" y="34866"/>
            <a:ext cx="8591091" cy="348080"/>
          </a:xfrm>
        </p:spPr>
        <p:txBody>
          <a:bodyPr>
            <a:normAutofit fontScale="90000"/>
          </a:bodyPr>
          <a:lstStyle/>
          <a:p>
            <a:r>
              <a:rPr lang="en-US" sz="2800" dirty="0"/>
              <a:t>P</a:t>
            </a:r>
            <a:r>
              <a:rPr lang="en-ZA" sz="2800" dirty="0"/>
              <a:t>olicy proposals: Skills supply and employment cont..  </a:t>
            </a:r>
          </a:p>
        </p:txBody>
      </p:sp>
      <p:sp>
        <p:nvSpPr>
          <p:cNvPr id="7" name="TextBox 6">
            <a:extLst>
              <a:ext uri="{FF2B5EF4-FFF2-40B4-BE49-F238E27FC236}">
                <a16:creationId xmlns:a16="http://schemas.microsoft.com/office/drawing/2014/main" xmlns="" id="{AAF0CBE0-0B36-4FEC-BF2B-BA2294F6C212}"/>
              </a:ext>
            </a:extLst>
          </p:cNvPr>
          <p:cNvSpPr txBox="1"/>
          <p:nvPr/>
        </p:nvSpPr>
        <p:spPr>
          <a:xfrm>
            <a:off x="219533" y="598905"/>
            <a:ext cx="4524147" cy="5416868"/>
          </a:xfrm>
          <a:prstGeom prst="rect">
            <a:avLst/>
          </a:prstGeom>
          <a:solidFill>
            <a:schemeClr val="accent5">
              <a:lumMod val="20000"/>
              <a:lumOff val="80000"/>
            </a:schemeClr>
          </a:solidFill>
        </p:spPr>
        <p:txBody>
          <a:bodyPr wrap="square" rtlCol="0">
            <a:spAutoFit/>
          </a:bodyPr>
          <a:lstStyle/>
          <a:p>
            <a:r>
              <a:rPr lang="en-US" sz="1600" b="1" dirty="0">
                <a:latin typeface="Gill Sans MT" panose="020B0502020104020203" pitchFamily="34" charset="0"/>
                <a:cs typeface="Arial" panose="020B0604020202020204" pitchFamily="34" charset="0"/>
              </a:rPr>
              <a:t>Understanding the problem </a:t>
            </a:r>
          </a:p>
          <a:p>
            <a:pPr marL="285750" lvl="0" indent="-285750" algn="just">
              <a:spcAft>
                <a:spcPts val="0"/>
              </a:spcAft>
              <a:buFont typeface="Arial" panose="020B0604020202020204" pitchFamily="34" charset="0"/>
              <a:buChar char="•"/>
            </a:pPr>
            <a:r>
              <a:rPr lang="en-ZA" sz="1500" dirty="0">
                <a:latin typeface="Gill Sans MT" panose="020B0502020104020203" pitchFamily="34" charset="0"/>
                <a:ea typeface="Calibri" panose="020F0502020204030204" pitchFamily="34" charset="0"/>
                <a:cs typeface="Arial" panose="020B0604020202020204" pitchFamily="34" charset="0"/>
              </a:rPr>
              <a:t>Weaknesses associated with the CATHSSETA system,</a:t>
            </a:r>
          </a:p>
          <a:p>
            <a:pPr marL="144000" indent="-342900" algn="just">
              <a:buFont typeface="Arial" panose="020B0604020202020204" pitchFamily="34" charset="0"/>
              <a:buChar char="•"/>
            </a:pPr>
            <a:r>
              <a:rPr lang="en-ZA" sz="1500" dirty="0">
                <a:latin typeface="Gill Sans MT" panose="020B0502020104020203" pitchFamily="34" charset="0"/>
                <a:ea typeface="Calibri" panose="020F0502020204030204" pitchFamily="34" charset="0"/>
                <a:cs typeface="Arial" panose="020B0604020202020204" pitchFamily="34" charset="0"/>
              </a:rPr>
              <a:t>Training too narrow and too specific, thereby,    </a:t>
            </a:r>
          </a:p>
          <a:p>
            <a:pPr algn="just"/>
            <a:r>
              <a:rPr lang="en-ZA" sz="1500" dirty="0">
                <a:latin typeface="Gill Sans MT" panose="020B0502020104020203" pitchFamily="34" charset="0"/>
                <a:ea typeface="Calibri" panose="020F0502020204030204" pitchFamily="34" charset="0"/>
                <a:cs typeface="Arial" panose="020B0604020202020204" pitchFamily="34" charset="0"/>
              </a:rPr>
              <a:t>       marketing and business management,</a:t>
            </a:r>
          </a:p>
          <a:p>
            <a:pPr marL="285750" lvl="0" indent="-285750" algn="just">
              <a:spcAft>
                <a:spcPts val="0"/>
              </a:spcAft>
              <a:buFont typeface="Arial" panose="020B0604020202020204" pitchFamily="34" charset="0"/>
              <a:buChar char="•"/>
            </a:pPr>
            <a:r>
              <a:rPr lang="en-ZA" sz="1500" dirty="0">
                <a:latin typeface="Gill Sans MT" panose="020B0502020104020203" pitchFamily="34" charset="0"/>
                <a:ea typeface="Calibri" panose="020F0502020204030204" pitchFamily="34" charset="0"/>
                <a:cs typeface="Arial" panose="020B0604020202020204" pitchFamily="34" charset="0"/>
              </a:rPr>
              <a:t>Poor coordination between government departments and agencies, training institutions and employers,</a:t>
            </a:r>
          </a:p>
          <a:p>
            <a:pPr marL="285750" lvl="0" indent="-285750" algn="just">
              <a:spcAft>
                <a:spcPts val="0"/>
              </a:spcAft>
              <a:buFont typeface="Arial" panose="020B0604020202020204" pitchFamily="34" charset="0"/>
              <a:buChar char="•"/>
            </a:pPr>
            <a:r>
              <a:rPr lang="en-ZA" sz="1500" dirty="0">
                <a:latin typeface="Gill Sans MT" panose="020B0502020104020203" pitchFamily="34" charset="0"/>
                <a:ea typeface="Calibri" panose="020F0502020204030204" pitchFamily="34" charset="0"/>
                <a:cs typeface="Arial" panose="020B0604020202020204" pitchFamily="34" charset="0"/>
              </a:rPr>
              <a:t>Insufficient links with international professional body standards,</a:t>
            </a:r>
          </a:p>
          <a:p>
            <a:pPr marL="144000" lvl="0" indent="-342900" algn="just">
              <a:spcAft>
                <a:spcPts val="0"/>
              </a:spcAft>
              <a:buFont typeface="Arial" panose="020B0604020202020204" pitchFamily="34" charset="0"/>
              <a:buChar char="•"/>
            </a:pPr>
            <a:r>
              <a:rPr lang="en-ZA" sz="1500" dirty="0">
                <a:latin typeface="Gill Sans MT" panose="020B0502020104020203" pitchFamily="34" charset="0"/>
                <a:ea typeface="Calibri" panose="020F0502020204030204" pitchFamily="34" charset="0"/>
                <a:cs typeface="Arial" panose="020B0604020202020204" pitchFamily="34" charset="0"/>
              </a:rPr>
              <a:t>Poor career guidance at school level not aligned</a:t>
            </a:r>
          </a:p>
          <a:p>
            <a:pPr lvl="0" algn="just">
              <a:spcAft>
                <a:spcPts val="0"/>
              </a:spcAft>
            </a:pPr>
            <a:r>
              <a:rPr lang="en-ZA" sz="1500" dirty="0">
                <a:latin typeface="Gill Sans MT" panose="020B0502020104020203" pitchFamily="34" charset="0"/>
                <a:ea typeface="Calibri" panose="020F0502020204030204" pitchFamily="34" charset="0"/>
                <a:cs typeface="Arial" panose="020B0604020202020204" pitchFamily="34" charset="0"/>
              </a:rPr>
              <a:t>       with students’ aptitude,</a:t>
            </a:r>
          </a:p>
          <a:p>
            <a:pPr marL="144000" lvl="0" indent="-342900" algn="just">
              <a:spcAft>
                <a:spcPts val="0"/>
              </a:spcAft>
              <a:buFont typeface="Arial" panose="020B0604020202020204" pitchFamily="34" charset="0"/>
              <a:buChar char="•"/>
            </a:pPr>
            <a:r>
              <a:rPr lang="en-ZA" sz="1500" dirty="0">
                <a:latin typeface="Gill Sans MT" panose="020B0502020104020203" pitchFamily="34" charset="0"/>
                <a:ea typeface="Calibri" panose="020F0502020204030204" pitchFamily="34" charset="0"/>
                <a:cs typeface="Arial" panose="020B0604020202020204" pitchFamily="34" charset="0"/>
              </a:rPr>
              <a:t>Determination and consolidation of industry needs   </a:t>
            </a:r>
          </a:p>
          <a:p>
            <a:pPr lvl="0" algn="just">
              <a:spcAft>
                <a:spcPts val="0"/>
              </a:spcAft>
            </a:pPr>
            <a:r>
              <a:rPr lang="en-ZA" sz="1500" dirty="0">
                <a:latin typeface="Gill Sans MT" panose="020B0502020104020203" pitchFamily="34" charset="0"/>
                <a:ea typeface="Calibri" panose="020F0502020204030204" pitchFamily="34" charset="0"/>
                <a:cs typeface="Arial" panose="020B0604020202020204" pitchFamily="34" charset="0"/>
              </a:rPr>
              <a:t>       in the context of a wide range of mainly small </a:t>
            </a:r>
          </a:p>
          <a:p>
            <a:pPr lvl="0" algn="just">
              <a:spcAft>
                <a:spcPts val="0"/>
              </a:spcAft>
            </a:pPr>
            <a:r>
              <a:rPr lang="en-ZA" sz="1500" dirty="0">
                <a:latin typeface="Gill Sans MT" panose="020B0502020104020203" pitchFamily="34" charset="0"/>
                <a:ea typeface="Calibri" panose="020F0502020204030204" pitchFamily="34" charset="0"/>
                <a:cs typeface="Arial" panose="020B0604020202020204" pitchFamily="34" charset="0"/>
              </a:rPr>
              <a:t>       enterprises is complex,</a:t>
            </a:r>
          </a:p>
          <a:p>
            <a:pPr marL="144000" lvl="0" indent="-342900" algn="just">
              <a:spcAft>
                <a:spcPts val="0"/>
              </a:spcAft>
              <a:buFont typeface="Arial" panose="020B0604020202020204" pitchFamily="34" charset="0"/>
              <a:buChar char="•"/>
            </a:pPr>
            <a:r>
              <a:rPr lang="en-ZA" sz="1500" dirty="0">
                <a:latin typeface="Gill Sans MT" panose="020B0502020104020203" pitchFamily="34" charset="0"/>
                <a:ea typeface="Calibri" panose="020F0502020204030204" pitchFamily="34" charset="0"/>
                <a:cs typeface="Arial" panose="020B0604020202020204" pitchFamily="34" charset="0"/>
              </a:rPr>
              <a:t>A training lens to skilling geared towards entry-</a:t>
            </a:r>
          </a:p>
          <a:p>
            <a:pPr lvl="0" algn="just">
              <a:spcAft>
                <a:spcPts val="0"/>
              </a:spcAft>
            </a:pPr>
            <a:r>
              <a:rPr lang="en-ZA" sz="1500" dirty="0">
                <a:latin typeface="Gill Sans MT" panose="020B0502020104020203" pitchFamily="34" charset="0"/>
                <a:ea typeface="Calibri" panose="020F0502020204030204" pitchFamily="34" charset="0"/>
                <a:cs typeface="Arial" panose="020B0604020202020204" pitchFamily="34" charset="0"/>
              </a:rPr>
              <a:t>       level jobs is dominant, with insufficient attention to </a:t>
            </a:r>
          </a:p>
          <a:p>
            <a:pPr lvl="0" algn="just">
              <a:spcAft>
                <a:spcPts val="0"/>
              </a:spcAft>
            </a:pPr>
            <a:r>
              <a:rPr lang="en-ZA" sz="1500" dirty="0">
                <a:latin typeface="Gill Sans MT" panose="020B0502020104020203" pitchFamily="34" charset="0"/>
                <a:ea typeface="Calibri" panose="020F0502020204030204" pitchFamily="34" charset="0"/>
                <a:cs typeface="Arial" panose="020B0604020202020204" pitchFamily="34" charset="0"/>
              </a:rPr>
              <a:t>      higher-level skills and entrepreneurship,</a:t>
            </a:r>
          </a:p>
          <a:p>
            <a:pPr marL="144000" lvl="0" indent="-342900" algn="just">
              <a:spcAft>
                <a:spcPts val="0"/>
              </a:spcAft>
              <a:buFont typeface="Arial" panose="020B0604020202020204" pitchFamily="34" charset="0"/>
              <a:buChar char="•"/>
            </a:pPr>
            <a:r>
              <a:rPr lang="en-ZA" sz="1500" dirty="0">
                <a:latin typeface="Gill Sans MT" panose="020B0502020104020203" pitchFamily="34" charset="0"/>
                <a:ea typeface="Calibri" panose="020F0502020204030204" pitchFamily="34" charset="0"/>
                <a:cs typeface="Arial" panose="020B0604020202020204" pitchFamily="34" charset="0"/>
              </a:rPr>
              <a:t>Language barriers to travel to South Africa for       </a:t>
            </a:r>
          </a:p>
          <a:p>
            <a:pPr lvl="0" algn="just">
              <a:spcAft>
                <a:spcPts val="0"/>
              </a:spcAft>
            </a:pPr>
            <a:r>
              <a:rPr lang="en-ZA" sz="1500" dirty="0">
                <a:latin typeface="Gill Sans MT" panose="020B0502020104020203" pitchFamily="34" charset="0"/>
                <a:ea typeface="Calibri" panose="020F0502020204030204" pitchFamily="34" charset="0"/>
                <a:cs typeface="Arial" panose="020B0604020202020204" pitchFamily="34" charset="0"/>
              </a:rPr>
              <a:t>       some key markets, and</a:t>
            </a:r>
          </a:p>
          <a:p>
            <a:pPr marL="144000" lvl="0" indent="-342900" algn="just">
              <a:spcAft>
                <a:spcPts val="0"/>
              </a:spcAft>
              <a:buFont typeface="Arial" panose="020B0604020202020204" pitchFamily="34" charset="0"/>
              <a:buChar char="•"/>
            </a:pPr>
            <a:r>
              <a:rPr lang="en-ZA" sz="1500" dirty="0">
                <a:latin typeface="Gill Sans MT" panose="020B0502020104020203" pitchFamily="34" charset="0"/>
                <a:ea typeface="Calibri" panose="020F0502020204030204" pitchFamily="34" charset="0"/>
                <a:cs typeface="Arial" panose="020B0604020202020204" pitchFamily="34" charset="0"/>
              </a:rPr>
              <a:t>Future skills for Tourism brought on by digitalisation</a:t>
            </a:r>
          </a:p>
          <a:p>
            <a:pPr lvl="0" algn="just">
              <a:spcAft>
                <a:spcPts val="0"/>
              </a:spcAft>
            </a:pPr>
            <a:r>
              <a:rPr lang="en-ZA" sz="1500" dirty="0">
                <a:latin typeface="Gill Sans MT" panose="020B0502020104020203" pitchFamily="34" charset="0"/>
                <a:ea typeface="Calibri" panose="020F0502020204030204" pitchFamily="34" charset="0"/>
                <a:cs typeface="Arial" panose="020B0604020202020204" pitchFamily="34" charset="0"/>
              </a:rPr>
              <a:t>       necessitating responsive skilling programmes.</a:t>
            </a:r>
          </a:p>
          <a:p>
            <a:pPr lvl="0" algn="just">
              <a:spcAft>
                <a:spcPts val="0"/>
              </a:spcAft>
            </a:pPr>
            <a:endParaRPr lang="en-ZA" sz="1500" dirty="0">
              <a:latin typeface="Gill Sans MT" panose="020B0502020104020203"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AF3C9D94-80CA-4DC4-8BB2-9E2C28FCCC8A}"/>
              </a:ext>
            </a:extLst>
          </p:cNvPr>
          <p:cNvSpPr txBox="1"/>
          <p:nvPr/>
        </p:nvSpPr>
        <p:spPr>
          <a:xfrm>
            <a:off x="4867275" y="598905"/>
            <a:ext cx="4000270" cy="5473037"/>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pPr algn="just"/>
            <a:r>
              <a:rPr lang="en-ZA" sz="2000" b="1" dirty="0">
                <a:latin typeface="Gill Sans MT" panose="020B0502020104020203" pitchFamily="34" charset="0"/>
                <a:cs typeface="Arial" panose="020B0604020202020204" pitchFamily="34" charset="0"/>
              </a:rPr>
              <a:t>Key proposals  </a:t>
            </a:r>
          </a:p>
          <a:p>
            <a:pPr marL="342900" lvl="0" indent="-342900" algn="just">
              <a:lnSpc>
                <a:spcPct val="107000"/>
              </a:lnSpc>
              <a:spcBef>
                <a:spcPts val="1200"/>
              </a:spcBef>
              <a:buFont typeface="Symbol" panose="05050102010706020507" pitchFamily="18" charset="2"/>
              <a:buChar char=""/>
            </a:pPr>
            <a:r>
              <a:rPr lang="en-ZA" sz="1600" dirty="0">
                <a:solidFill>
                  <a:prstClr val="black"/>
                </a:solidFill>
                <a:latin typeface="Gill Sans MT" panose="020B0502020104020203" pitchFamily="34" charset="0"/>
                <a:ea typeface="Calibri" panose="020F0502020204030204" pitchFamily="34" charset="0"/>
                <a:cs typeface="Arial" panose="020B0604020202020204" pitchFamily="34" charset="0"/>
              </a:rPr>
              <a:t>Encouragement of skills development by Tourism enterprises and the sharing of best practices across the sector. </a:t>
            </a:r>
          </a:p>
          <a:p>
            <a:pPr marL="342900" lvl="0" indent="-342900" algn="just">
              <a:lnSpc>
                <a:spcPct val="107000"/>
              </a:lnSpc>
              <a:spcBef>
                <a:spcPts val="1200"/>
              </a:spcBef>
              <a:buFont typeface="Symbol" panose="05050102010706020507" pitchFamily="18" charset="2"/>
              <a:buChar char=""/>
            </a:pPr>
            <a:r>
              <a:rPr lang="en-ZA" sz="1600" dirty="0">
                <a:solidFill>
                  <a:prstClr val="black"/>
                </a:solidFill>
                <a:latin typeface="Gill Sans MT" panose="020B0502020104020203" pitchFamily="34" charset="0"/>
                <a:ea typeface="Calibri" panose="020F0502020204030204" pitchFamily="34" charset="0"/>
                <a:cs typeface="Arial" panose="020B0604020202020204" pitchFamily="34" charset="0"/>
              </a:rPr>
              <a:t>Quality approved internal training courses to be considered for recognition in the transformation scorecard,</a:t>
            </a:r>
          </a:p>
          <a:p>
            <a:pPr marL="342900" lvl="0" indent="-342900" algn="just">
              <a:lnSpc>
                <a:spcPct val="107000"/>
              </a:lnSpc>
              <a:spcBef>
                <a:spcPts val="1200"/>
              </a:spcBef>
              <a:buFont typeface="Symbol" panose="05050102010706020507" pitchFamily="18" charset="2"/>
              <a:buChar char=""/>
            </a:pPr>
            <a:r>
              <a:rPr lang="en-ZA" sz="1600" dirty="0">
                <a:solidFill>
                  <a:prstClr val="black"/>
                </a:solidFill>
                <a:latin typeface="Gill Sans MT" panose="020B0502020104020203" pitchFamily="34" charset="0"/>
                <a:ea typeface="Calibri" panose="020F0502020204030204" pitchFamily="34" charset="0"/>
                <a:cs typeface="Arial" panose="020B0604020202020204" pitchFamily="34" charset="0"/>
              </a:rPr>
              <a:t>Leveraging technology to scale up ease of access to affordable, ongoing learning, and</a:t>
            </a:r>
          </a:p>
          <a:p>
            <a:pPr marL="342900" lvl="0" indent="-342900" algn="just">
              <a:lnSpc>
                <a:spcPct val="107000"/>
              </a:lnSpc>
              <a:spcBef>
                <a:spcPts val="1200"/>
              </a:spcBef>
              <a:buFont typeface="Symbol" panose="05050102010706020507" pitchFamily="18" charset="2"/>
              <a:buChar char=""/>
            </a:pPr>
            <a:r>
              <a:rPr lang="en-ZA" sz="1600" dirty="0">
                <a:solidFill>
                  <a:prstClr val="black"/>
                </a:solidFill>
                <a:latin typeface="Gill Sans MT" panose="020B0502020104020203" pitchFamily="34" charset="0"/>
                <a:ea typeface="Calibri" panose="020F0502020204030204" pitchFamily="34" charset="0"/>
                <a:cs typeface="Arial" panose="020B0604020202020204" pitchFamily="34" charset="0"/>
              </a:rPr>
              <a:t>Positioning Tourism as a viable career within communities and fostering a greater understanding of the utility of service skills that the sector helps develop long-term personal growth</a:t>
            </a:r>
            <a:r>
              <a:rPr lang="en-ZA" sz="2000" dirty="0">
                <a:solidFill>
                  <a:prstClr val="black"/>
                </a:solidFill>
                <a:latin typeface="Gill Sans MT" panose="020B0502020104020203" pitchFamily="34" charset="0"/>
                <a:ea typeface="Calibri" panose="020F0502020204030204" pitchFamily="34" charset="0"/>
                <a:cs typeface="Arial" panose="020B0604020202020204" pitchFamily="34" charset="0"/>
              </a:rPr>
              <a:t>.</a:t>
            </a:r>
          </a:p>
          <a:p>
            <a:pPr marL="342900" lvl="0" indent="-342900" algn="just">
              <a:lnSpc>
                <a:spcPct val="107000"/>
              </a:lnSpc>
              <a:spcBef>
                <a:spcPts val="1200"/>
              </a:spcBef>
              <a:buFont typeface="Symbol" panose="05050102010706020507" pitchFamily="18" charset="2"/>
              <a:buChar char=""/>
            </a:pPr>
            <a:endParaRPr lang="en-US" sz="2000" dirty="0">
              <a:solidFill>
                <a:prstClr val="black"/>
              </a:solidFill>
              <a:latin typeface="Gill Sans MT" panose="020B0502020104020203" pitchFamily="34" charset="0"/>
              <a:ea typeface="Calibri" panose="020F0502020204030204" pitchFamily="34" charset="0"/>
              <a:cs typeface="Arial" panose="020B0604020202020204" pitchFamily="34" charset="0"/>
            </a:endParaRPr>
          </a:p>
          <a:p>
            <a:pPr lvl="0" algn="just">
              <a:lnSpc>
                <a:spcPct val="107000"/>
              </a:lnSpc>
              <a:spcBef>
                <a:spcPts val="1200"/>
              </a:spcBef>
            </a:pPr>
            <a:endParaRPr lang="en-ZA" dirty="0">
              <a:solidFill>
                <a:prstClr val="black"/>
              </a:solidFill>
              <a:latin typeface="Gill Sans MT" panose="020B0502020104020203" pitchFamily="34" charset="0"/>
              <a:ea typeface="Calibri" panose="020F0502020204030204" pitchFamily="34" charset="0"/>
              <a:cs typeface="Arial" panose="020B0604020202020204" pitchFamily="34" charset="0"/>
            </a:endParaRPr>
          </a:p>
        </p:txBody>
      </p:sp>
      <p:sp>
        <p:nvSpPr>
          <p:cNvPr id="3" name="TextBox 2"/>
          <p:cNvSpPr txBox="1"/>
          <p:nvPr/>
        </p:nvSpPr>
        <p:spPr>
          <a:xfrm>
            <a:off x="7924799" y="6172200"/>
            <a:ext cx="752475" cy="369332"/>
          </a:xfrm>
          <a:prstGeom prst="rect">
            <a:avLst/>
          </a:prstGeom>
          <a:noFill/>
        </p:spPr>
        <p:txBody>
          <a:bodyPr wrap="square" rtlCol="0">
            <a:spAutoFit/>
          </a:bodyPr>
          <a:lstStyle/>
          <a:p>
            <a:r>
              <a:rPr lang="en-US" dirty="0"/>
              <a:t>15</a:t>
            </a:r>
            <a:endParaRPr lang="en-ZA" dirty="0"/>
          </a:p>
        </p:txBody>
      </p:sp>
    </p:spTree>
    <p:extLst>
      <p:ext uri="{BB962C8B-B14F-4D97-AF65-F5344CB8AC3E}">
        <p14:creationId xmlns:p14="http://schemas.microsoft.com/office/powerpoint/2010/main" xmlns="" val="44033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288757" y="218976"/>
            <a:ext cx="8591091" cy="397401"/>
          </a:xfrm>
        </p:spPr>
        <p:txBody>
          <a:bodyPr>
            <a:normAutofit fontScale="90000"/>
          </a:bodyPr>
          <a:lstStyle/>
          <a:p>
            <a:r>
              <a:rPr lang="en-US" sz="2800" dirty="0"/>
              <a:t>P</a:t>
            </a:r>
            <a:r>
              <a:rPr lang="en-ZA" sz="2800" dirty="0"/>
              <a:t>olicy proposals: Tourist services </a:t>
            </a:r>
            <a:r>
              <a:rPr lang="en-ZA" sz="1600" dirty="0"/>
              <a:t>(</a:t>
            </a:r>
            <a:r>
              <a:rPr lang="en-ZA" sz="1300" dirty="0">
                <a:latin typeface="Arial" panose="020B0604020202020204" pitchFamily="34" charset="0"/>
                <a:cs typeface="Arial" panose="020B0604020202020204" pitchFamily="34" charset="0"/>
              </a:rPr>
              <a:t>tour guiding, tour operators and travel agents)</a:t>
            </a:r>
            <a:endParaRPr lang="en-ZA" sz="2800" dirty="0"/>
          </a:p>
        </p:txBody>
      </p:sp>
      <p:sp>
        <p:nvSpPr>
          <p:cNvPr id="8" name="TextBox 7">
            <a:extLst>
              <a:ext uri="{FF2B5EF4-FFF2-40B4-BE49-F238E27FC236}">
                <a16:creationId xmlns:a16="http://schemas.microsoft.com/office/drawing/2014/main" xmlns="" id="{AF3C9D94-80CA-4DC4-8BB2-9E2C28FCCC8A}"/>
              </a:ext>
            </a:extLst>
          </p:cNvPr>
          <p:cNvSpPr txBox="1"/>
          <p:nvPr/>
        </p:nvSpPr>
        <p:spPr>
          <a:xfrm>
            <a:off x="4572000" y="646875"/>
            <a:ext cx="4307848" cy="5632311"/>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r>
              <a:rPr lang="en-ZA" sz="2000" b="1" dirty="0">
                <a:latin typeface="Gill Sans MT" panose="020B0502020104020203" pitchFamily="34" charset="0"/>
                <a:cs typeface="Arial" panose="020B0604020202020204" pitchFamily="34" charset="0"/>
              </a:rPr>
              <a:t>Key proposals  </a:t>
            </a:r>
          </a:p>
          <a:p>
            <a:r>
              <a:rPr lang="en-US" sz="2000" dirty="0">
                <a:latin typeface="Gill Sans MT" panose="020B0502020104020203" pitchFamily="34" charset="0"/>
                <a:cs typeface="Arial" panose="020B0604020202020204" pitchFamily="34" charset="0"/>
              </a:rPr>
              <a:t>There should be focus on:</a:t>
            </a:r>
          </a:p>
          <a:p>
            <a:endParaRPr lang="en-ZA" sz="2000" dirty="0">
              <a:latin typeface="Gill Sans MT" panose="020B0502020104020203" pitchFamily="34" charset="0"/>
              <a:cs typeface="Arial" panose="020B0604020202020204" pitchFamily="34" charset="0"/>
            </a:endParaRPr>
          </a:p>
          <a:p>
            <a:pPr marL="285750" lvl="0" indent="-285750" algn="just">
              <a:buFont typeface="Arial" panose="020B0604020202020204" pitchFamily="34" charset="0"/>
              <a:buChar char="•"/>
            </a:pPr>
            <a:r>
              <a:rPr lang="en-ZA" sz="2000" dirty="0">
                <a:latin typeface="Gill Sans MT" panose="020B0502020104020203" pitchFamily="34" charset="0"/>
                <a:cs typeface="Arial" panose="020B0604020202020204" pitchFamily="34" charset="0"/>
              </a:rPr>
              <a:t>Strengthen the powers of the registrar to review the overall process of administration of Tourist Guiding. </a:t>
            </a:r>
          </a:p>
          <a:p>
            <a:pPr marL="285750" lvl="0" indent="-285750" algn="just">
              <a:buFont typeface="Arial" panose="020B0604020202020204" pitchFamily="34" charset="0"/>
              <a:buChar char="•"/>
            </a:pPr>
            <a:r>
              <a:rPr lang="en-ZA" sz="2000" dirty="0">
                <a:latin typeface="Gill Sans MT" panose="020B0502020104020203" pitchFamily="34" charset="0"/>
                <a:cs typeface="Arial" panose="020B0604020202020204" pitchFamily="34" charset="0"/>
              </a:rPr>
              <a:t>Consider expanding the powers of registrar to include registration of tour operators, travel agents, and other categories applicable.</a:t>
            </a:r>
          </a:p>
          <a:p>
            <a:pPr marL="285750" lvl="0" indent="-285750" algn="just">
              <a:buFont typeface="Arial" panose="020B0604020202020204" pitchFamily="34" charset="0"/>
              <a:buChar char="•"/>
            </a:pPr>
            <a:r>
              <a:rPr lang="en-US" sz="2000" dirty="0">
                <a:latin typeface="Gill Sans MT" panose="020B0502020104020203" pitchFamily="34" charset="0"/>
                <a:cs typeface="Arial" panose="020B0604020202020204" pitchFamily="34" charset="0"/>
              </a:rPr>
              <a:t>Explore the system of licensing for designated categories of tourism services including a framework guiding the tourism levy regime.</a:t>
            </a:r>
          </a:p>
          <a:p>
            <a:pPr marL="285750" lvl="0" indent="-285750" algn="just">
              <a:buFont typeface="Arial" panose="020B0604020202020204" pitchFamily="34" charset="0"/>
              <a:buChar char="•"/>
            </a:pPr>
            <a:endParaRPr lang="en-US" sz="2000" dirty="0">
              <a:latin typeface="Gill Sans MT" panose="020B0502020104020203" pitchFamily="34" charset="0"/>
              <a:cs typeface="Arial" panose="020B0604020202020204" pitchFamily="34" charset="0"/>
            </a:endParaRPr>
          </a:p>
          <a:p>
            <a:pPr marL="285750" lvl="0" indent="-285750" algn="just">
              <a:buFont typeface="Arial" panose="020B0604020202020204" pitchFamily="34" charset="0"/>
              <a:buChar char="•"/>
            </a:pPr>
            <a:endParaRPr lang="en-US" sz="2000" dirty="0">
              <a:latin typeface="Gill Sans MT" panose="020B0502020104020203" pitchFamily="34" charset="0"/>
              <a:cs typeface="Arial" panose="020B0604020202020204" pitchFamily="34" charset="0"/>
            </a:endParaRPr>
          </a:p>
          <a:p>
            <a:pPr marL="285750" lvl="0" indent="-285750" algn="just">
              <a:buFont typeface="Arial" panose="020B0604020202020204" pitchFamily="34" charset="0"/>
              <a:buChar char="•"/>
            </a:pPr>
            <a:endParaRPr lang="en-ZA" sz="2000" dirty="0">
              <a:latin typeface="Gill Sans MT" panose="020B0502020104020203"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0F8F9AF1-C83F-4D49-96AA-C7B3BA435C4F}"/>
              </a:ext>
            </a:extLst>
          </p:cNvPr>
          <p:cNvSpPr txBox="1"/>
          <p:nvPr/>
        </p:nvSpPr>
        <p:spPr>
          <a:xfrm>
            <a:off x="0" y="646875"/>
            <a:ext cx="4459585" cy="5600508"/>
          </a:xfrm>
          <a:prstGeom prst="rect">
            <a:avLst/>
          </a:prstGeom>
          <a:solidFill>
            <a:schemeClr val="accent4">
              <a:lumMod val="20000"/>
              <a:lumOff val="80000"/>
            </a:schemeClr>
          </a:solidFill>
        </p:spPr>
        <p:txBody>
          <a:bodyPr wrap="square" rtlCol="0">
            <a:spAutoFit/>
          </a:bodyPr>
          <a:lstStyle/>
          <a:p>
            <a:r>
              <a:rPr lang="en-US" sz="1600" b="1" dirty="0">
                <a:latin typeface="Gill Sans MT" panose="020B0502020104020203" pitchFamily="34" charset="0"/>
                <a:cs typeface="Arial" panose="020B0604020202020204" pitchFamily="34" charset="0"/>
              </a:rPr>
              <a:t>U</a:t>
            </a:r>
            <a:r>
              <a:rPr lang="en-ZA" sz="1600" b="1" dirty="0" err="1">
                <a:latin typeface="Gill Sans MT" panose="020B0502020104020203" pitchFamily="34" charset="0"/>
                <a:cs typeface="Arial" panose="020B0604020202020204" pitchFamily="34" charset="0"/>
              </a:rPr>
              <a:t>nderstanding</a:t>
            </a:r>
            <a:r>
              <a:rPr lang="en-ZA" sz="1600" b="1" dirty="0">
                <a:latin typeface="Gill Sans MT" panose="020B0502020104020203" pitchFamily="34" charset="0"/>
                <a:cs typeface="Arial" panose="020B0604020202020204" pitchFamily="34" charset="0"/>
              </a:rPr>
              <a:t> problem</a:t>
            </a:r>
          </a:p>
          <a:p>
            <a:endParaRPr lang="en-ZA" sz="1600" b="1" dirty="0">
              <a:latin typeface="Gill Sans MT" panose="020B0502020104020203" pitchFamily="34" charset="0"/>
              <a:cs typeface="Arial" panose="020B0604020202020204" pitchFamily="34" charset="0"/>
            </a:endParaRPr>
          </a:p>
          <a:p>
            <a:pPr algn="just"/>
            <a:r>
              <a:rPr lang="en-ZA" sz="1600" dirty="0">
                <a:latin typeface="Gill Sans MT" panose="020B0502020104020203" pitchFamily="34" charset="0"/>
                <a:cs typeface="Arial" panose="020B0604020202020204" pitchFamily="34" charset="0"/>
              </a:rPr>
              <a:t>Numerous weaknesses in tourist services offerings in South Africa as a result of</a:t>
            </a:r>
            <a:r>
              <a:rPr lang="en-US" sz="1600" dirty="0">
                <a:latin typeface="Gill Sans MT" panose="020B0502020104020203" pitchFamily="34" charset="0"/>
                <a:cs typeface="Arial" panose="020B0604020202020204" pitchFamily="34" charset="0"/>
              </a:rPr>
              <a:t>:</a:t>
            </a:r>
            <a:endParaRPr lang="en-ZA" sz="1600" dirty="0">
              <a:latin typeface="Gill Sans MT" panose="020B0502020104020203"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US" sz="1600" dirty="0">
                <a:latin typeface="Gill Sans MT" panose="020B0502020104020203" pitchFamily="34" charset="0"/>
                <a:ea typeface="Calibri" panose="020F0502020204030204" pitchFamily="34" charset="0"/>
                <a:cs typeface="Arial" panose="020B0604020202020204" pitchFamily="34" charset="0"/>
              </a:rPr>
              <a:t>A</a:t>
            </a:r>
            <a:r>
              <a:rPr lang="en-ZA" sz="1600" dirty="0">
                <a:latin typeface="Gill Sans MT" panose="020B0502020104020203" pitchFamily="34" charset="0"/>
                <a:ea typeface="Calibri" panose="020F0502020204030204" pitchFamily="34" charset="0"/>
                <a:cs typeface="Arial" panose="020B0604020202020204" pitchFamily="34" charset="0"/>
              </a:rPr>
              <a:t>dministrative challenges confronting the guiding sector profession </a:t>
            </a:r>
            <a:r>
              <a:rPr lang="en-ZA" sz="1600" dirty="0">
                <a:latin typeface="Gill Sans MT" panose="020B0502020104020203" pitchFamily="34" charset="0"/>
                <a:cs typeface="Arial" panose="020B0604020202020204" pitchFamily="34" charset="0"/>
              </a:rPr>
              <a:t>(these include lack of foreign speaking guides; low representation of some demographic groups in the profession; quality of education for guides; emerging forms of guides; lack of incorporation of technology into guiding; seasonal character of the profession deterring retention of young guides; illegalisation of indigenous guides without professional training; lack of a united body representing the needs of all guides; and low employment and market access opportunities). </a:t>
            </a:r>
            <a:endParaRPr lang="en-ZA" sz="1600" dirty="0">
              <a:latin typeface="Gill Sans MT" panose="020B0502020104020203" pitchFamily="34" charset="0"/>
              <a:ea typeface="Calibri" panose="020F0502020204030204" pitchFamily="34" charset="0"/>
              <a:cs typeface="Arial" panose="020B0604020202020204" pitchFamily="34" charset="0"/>
            </a:endParaRPr>
          </a:p>
          <a:p>
            <a:pPr marL="342900" indent="-342900" algn="just">
              <a:lnSpc>
                <a:spcPct val="107000"/>
              </a:lnSpc>
              <a:spcBef>
                <a:spcPts val="1200"/>
              </a:spcBef>
              <a:buFont typeface="Symbol" panose="05050102010706020507" pitchFamily="18" charset="2"/>
              <a:buChar char=""/>
            </a:pPr>
            <a:r>
              <a:rPr lang="en-ZA" sz="1600" dirty="0">
                <a:latin typeface="Gill Sans MT" panose="020B0502020104020203" pitchFamily="34" charset="0"/>
                <a:cs typeface="Arial" panose="020B0604020202020204" pitchFamily="34" charset="0"/>
              </a:rPr>
              <a:t>Lack of attention on other tourism services sub-sectors such as the tour operators, travel agencies, accommodation and attractions in the current policy framework</a:t>
            </a:r>
            <a:r>
              <a:rPr lang="en-ZA" sz="1600" dirty="0">
                <a:latin typeface="Gill Sans MT" panose="020B0502020104020203" pitchFamily="34" charset="0"/>
                <a:ea typeface="Calibri" panose="020F0502020204030204" pitchFamily="34" charset="0"/>
                <a:cs typeface="Arial" panose="020B0604020202020204" pitchFamily="34" charset="0"/>
              </a:rPr>
              <a:t>.</a:t>
            </a:r>
            <a:endParaRPr lang="en-ZA" sz="1600" dirty="0">
              <a:latin typeface="Gill Sans MT" panose="020B0502020104020203" pitchFamily="34" charset="0"/>
              <a:cs typeface="Arial" panose="020B0604020202020204" pitchFamily="34" charset="0"/>
            </a:endParaRPr>
          </a:p>
        </p:txBody>
      </p:sp>
      <p:sp>
        <p:nvSpPr>
          <p:cNvPr id="3" name="TextBox 2"/>
          <p:cNvSpPr txBox="1"/>
          <p:nvPr/>
        </p:nvSpPr>
        <p:spPr>
          <a:xfrm>
            <a:off x="8029576" y="6309684"/>
            <a:ext cx="499056" cy="369332"/>
          </a:xfrm>
          <a:prstGeom prst="rect">
            <a:avLst/>
          </a:prstGeom>
          <a:noFill/>
        </p:spPr>
        <p:txBody>
          <a:bodyPr wrap="square" rtlCol="0">
            <a:spAutoFit/>
          </a:bodyPr>
          <a:lstStyle/>
          <a:p>
            <a:r>
              <a:rPr lang="en-US" dirty="0"/>
              <a:t>16</a:t>
            </a:r>
            <a:endParaRPr lang="en-ZA" dirty="0"/>
          </a:p>
        </p:txBody>
      </p:sp>
    </p:spTree>
    <p:extLst>
      <p:ext uri="{BB962C8B-B14F-4D97-AF65-F5344CB8AC3E}">
        <p14:creationId xmlns:p14="http://schemas.microsoft.com/office/powerpoint/2010/main" xmlns="" val="2817148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276454" y="34865"/>
            <a:ext cx="8591091" cy="455329"/>
          </a:xfrm>
        </p:spPr>
        <p:txBody>
          <a:bodyPr>
            <a:normAutofit fontScale="90000"/>
          </a:bodyPr>
          <a:lstStyle/>
          <a:p>
            <a:r>
              <a:rPr lang="en-US" sz="2800" dirty="0"/>
              <a:t>P</a:t>
            </a:r>
            <a:r>
              <a:rPr lang="en-ZA" sz="2800" dirty="0"/>
              <a:t>olicy proposals: Prioritising rural &amp; peri-urban tourism </a:t>
            </a:r>
          </a:p>
        </p:txBody>
      </p:sp>
      <p:sp>
        <p:nvSpPr>
          <p:cNvPr id="7" name="TextBox 6">
            <a:extLst>
              <a:ext uri="{FF2B5EF4-FFF2-40B4-BE49-F238E27FC236}">
                <a16:creationId xmlns:a16="http://schemas.microsoft.com/office/drawing/2014/main" xmlns="" id="{AAF0CBE0-0B36-4FEC-BF2B-BA2294F6C212}"/>
              </a:ext>
            </a:extLst>
          </p:cNvPr>
          <p:cNvSpPr txBox="1"/>
          <p:nvPr/>
        </p:nvSpPr>
        <p:spPr>
          <a:xfrm>
            <a:off x="190499" y="490194"/>
            <a:ext cx="3749905" cy="5909310"/>
          </a:xfrm>
          <a:prstGeom prst="rect">
            <a:avLst/>
          </a:prstGeom>
          <a:solidFill>
            <a:schemeClr val="accent5">
              <a:lumMod val="20000"/>
              <a:lumOff val="80000"/>
            </a:schemeClr>
          </a:solidFill>
        </p:spPr>
        <p:txBody>
          <a:bodyPr wrap="square" rtlCol="0">
            <a:spAutoFit/>
          </a:bodyPr>
          <a:lstStyle/>
          <a:p>
            <a:r>
              <a:rPr lang="en-US" b="1" dirty="0">
                <a:latin typeface="Gill Sans MT" panose="020B0502020104020203" pitchFamily="34" charset="0"/>
                <a:cs typeface="Arial" panose="020B0604020202020204" pitchFamily="34" charset="0"/>
              </a:rPr>
              <a:t>Understanding the problem </a:t>
            </a:r>
          </a:p>
          <a:p>
            <a:pPr algn="just"/>
            <a:r>
              <a:rPr lang="en-US" dirty="0">
                <a:latin typeface="Gill Sans MT" panose="020B0502020104020203" pitchFamily="34" charset="0"/>
                <a:cs typeface="Arial" panose="020B0604020202020204" pitchFamily="34" charset="0"/>
              </a:rPr>
              <a:t>With tourism </a:t>
            </a:r>
            <a:r>
              <a:rPr lang="en-ZA" dirty="0">
                <a:latin typeface="Gill Sans MT" panose="020B0502020104020203" pitchFamily="34" charset="0"/>
                <a:cs typeface="Arial" panose="020B0604020202020204" pitchFamily="34" charset="0"/>
              </a:rPr>
              <a:t>traditionally attracting visitor activity in urban centres, rural and peri-urban Tourism has suffered:</a:t>
            </a:r>
            <a:endParaRPr lang="en-US" dirty="0">
              <a:latin typeface="Gill Sans MT" panose="020B0502020104020203" pitchFamily="34" charset="0"/>
              <a:cs typeface="Arial" panose="020B0604020202020204" pitchFamily="34" charset="0"/>
            </a:endParaRPr>
          </a:p>
          <a:p>
            <a:pPr lvl="0" indent="-342900" algn="just">
              <a:spcAft>
                <a:spcPts val="0"/>
              </a:spcAft>
              <a:buFont typeface="Symbol" panose="05050102010706020507" pitchFamily="18" charset="2"/>
              <a:buChar char=""/>
            </a:pPr>
            <a:r>
              <a:rPr lang="en-ZA" dirty="0">
                <a:latin typeface="Gill Sans MT" panose="020B0502020104020203" pitchFamily="34" charset="0"/>
                <a:ea typeface="Calibri" panose="020F0502020204030204" pitchFamily="34" charset="0"/>
                <a:cs typeface="Arial" panose="020B0604020202020204" pitchFamily="34" charset="0"/>
              </a:rPr>
              <a:t>Low levels of Tourism activity,</a:t>
            </a:r>
          </a:p>
          <a:p>
            <a:pPr lvl="0" indent="-342900" algn="just">
              <a:spcAft>
                <a:spcPts val="0"/>
              </a:spcAft>
              <a:buFont typeface="Symbol" panose="05050102010706020507" pitchFamily="18" charset="2"/>
              <a:buChar char=""/>
            </a:pPr>
            <a:r>
              <a:rPr lang="en-ZA" dirty="0">
                <a:latin typeface="Gill Sans MT" panose="020B0502020104020203" pitchFamily="34" charset="0"/>
                <a:ea typeface="Calibri" panose="020F0502020204030204" pitchFamily="34" charset="0"/>
                <a:cs typeface="Arial" panose="020B0604020202020204" pitchFamily="34" charset="0"/>
              </a:rPr>
              <a:t>Poor profiling and visibility of rural</a:t>
            </a:r>
          </a:p>
          <a:p>
            <a:pPr lvl="0" algn="just">
              <a:spcAft>
                <a:spcPts val="0"/>
              </a:spcAft>
            </a:pPr>
            <a:r>
              <a:rPr lang="en-ZA" dirty="0">
                <a:latin typeface="Gill Sans MT" panose="020B0502020104020203" pitchFamily="34" charset="0"/>
                <a:ea typeface="Calibri" panose="020F0502020204030204" pitchFamily="34" charset="0"/>
                <a:cs typeface="Arial" panose="020B0604020202020204" pitchFamily="34" charset="0"/>
              </a:rPr>
              <a:t>     products,</a:t>
            </a:r>
          </a:p>
          <a:p>
            <a:pPr lvl="0" indent="-342900" algn="just">
              <a:spcAft>
                <a:spcPts val="0"/>
              </a:spcAft>
              <a:buFont typeface="Symbol" panose="05050102010706020507" pitchFamily="18" charset="2"/>
              <a:buChar char=""/>
            </a:pPr>
            <a:r>
              <a:rPr lang="en-ZA" dirty="0">
                <a:latin typeface="Gill Sans MT" panose="020B0502020104020203" pitchFamily="34" charset="0"/>
                <a:ea typeface="Calibri" panose="020F0502020204030204" pitchFamily="34" charset="0"/>
                <a:cs typeface="Arial" panose="020B0604020202020204" pitchFamily="34" charset="0"/>
              </a:rPr>
              <a:t>Inadequate investment in outlying</a:t>
            </a:r>
          </a:p>
          <a:p>
            <a:pPr lvl="0" algn="just">
              <a:spcAft>
                <a:spcPts val="0"/>
              </a:spcAft>
            </a:pPr>
            <a:r>
              <a:rPr lang="en-ZA" dirty="0">
                <a:latin typeface="Gill Sans MT" panose="020B0502020104020203" pitchFamily="34" charset="0"/>
                <a:ea typeface="Calibri" panose="020F0502020204030204" pitchFamily="34" charset="0"/>
                <a:cs typeface="Arial" panose="020B0604020202020204" pitchFamily="34" charset="0"/>
              </a:rPr>
              <a:t>     high Tourism potential areas,</a:t>
            </a:r>
          </a:p>
          <a:p>
            <a:pPr lvl="0" indent="-342900" algn="just">
              <a:spcAft>
                <a:spcPts val="0"/>
              </a:spcAft>
              <a:buFont typeface="Symbol" panose="05050102010706020507" pitchFamily="18" charset="2"/>
              <a:buChar char=""/>
            </a:pPr>
            <a:r>
              <a:rPr lang="en-ZA" dirty="0">
                <a:latin typeface="Gill Sans MT" panose="020B0502020104020203" pitchFamily="34" charset="0"/>
                <a:ea typeface="Calibri" panose="020F0502020204030204" pitchFamily="34" charset="0"/>
                <a:cs typeface="Arial" panose="020B0604020202020204" pitchFamily="34" charset="0"/>
              </a:rPr>
              <a:t>Poor coordination of the rural </a:t>
            </a:r>
          </a:p>
          <a:p>
            <a:pPr lvl="0" algn="just">
              <a:spcAft>
                <a:spcPts val="0"/>
              </a:spcAft>
            </a:pPr>
            <a:r>
              <a:rPr lang="en-ZA" dirty="0">
                <a:latin typeface="Gill Sans MT" panose="020B0502020104020203" pitchFamily="34" charset="0"/>
                <a:ea typeface="Calibri" panose="020F0502020204030204" pitchFamily="34" charset="0"/>
                <a:cs typeface="Arial" panose="020B0604020202020204" pitchFamily="34" charset="0"/>
              </a:rPr>
              <a:t>     offer,</a:t>
            </a:r>
          </a:p>
          <a:p>
            <a:pPr lvl="0" indent="-342900" algn="just">
              <a:spcAft>
                <a:spcPts val="0"/>
              </a:spcAft>
              <a:buFont typeface="Symbol" panose="05050102010706020507" pitchFamily="18" charset="2"/>
              <a:buChar char=""/>
            </a:pPr>
            <a:r>
              <a:rPr lang="en-ZA" dirty="0">
                <a:latin typeface="Gill Sans MT" panose="020B0502020104020203" pitchFamily="34" charset="0"/>
                <a:ea typeface="Calibri" panose="020F0502020204030204" pitchFamily="34" charset="0"/>
                <a:cs typeface="Arial" panose="020B0604020202020204" pitchFamily="34" charset="0"/>
              </a:rPr>
              <a:t>Inefficient infrastructure to</a:t>
            </a:r>
          </a:p>
          <a:p>
            <a:pPr lvl="0" algn="just">
              <a:spcAft>
                <a:spcPts val="0"/>
              </a:spcAft>
            </a:pPr>
            <a:r>
              <a:rPr lang="en-ZA" dirty="0">
                <a:latin typeface="Gill Sans MT" panose="020B0502020104020203" pitchFamily="34" charset="0"/>
                <a:ea typeface="Calibri" panose="020F0502020204030204" pitchFamily="34" charset="0"/>
                <a:cs typeface="Arial" panose="020B0604020202020204" pitchFamily="34" charset="0"/>
              </a:rPr>
              <a:t>     facilitate access,</a:t>
            </a:r>
          </a:p>
          <a:p>
            <a:pPr lvl="0" indent="-342900" algn="just">
              <a:spcAft>
                <a:spcPts val="0"/>
              </a:spcAft>
              <a:buFont typeface="Symbol" panose="05050102010706020507" pitchFamily="18" charset="2"/>
              <a:buChar char=""/>
            </a:pPr>
            <a:r>
              <a:rPr lang="en-ZA" dirty="0">
                <a:latin typeface="Gill Sans MT" panose="020B0502020104020203" pitchFamily="34" charset="0"/>
                <a:ea typeface="Calibri" panose="020F0502020204030204" pitchFamily="34" charset="0"/>
                <a:cs typeface="Arial" panose="020B0604020202020204" pitchFamily="34" charset="0"/>
              </a:rPr>
              <a:t>Weak connectivity between main</a:t>
            </a:r>
          </a:p>
          <a:p>
            <a:pPr lvl="0" algn="just">
              <a:spcAft>
                <a:spcPts val="0"/>
              </a:spcAft>
            </a:pPr>
            <a:r>
              <a:rPr lang="en-ZA" dirty="0">
                <a:latin typeface="Gill Sans MT" panose="020B0502020104020203" pitchFamily="34" charset="0"/>
                <a:ea typeface="Calibri" panose="020F0502020204030204" pitchFamily="34" charset="0"/>
                <a:cs typeface="Arial" panose="020B0604020202020204" pitchFamily="34" charset="0"/>
              </a:rPr>
              <a:t>     Tourism centres and rural products</a:t>
            </a:r>
          </a:p>
          <a:p>
            <a:pPr lvl="0" algn="just">
              <a:spcAft>
                <a:spcPts val="0"/>
              </a:spcAft>
            </a:pPr>
            <a:r>
              <a:rPr lang="en-ZA" dirty="0">
                <a:latin typeface="Gill Sans MT" panose="020B0502020104020203" pitchFamily="34" charset="0"/>
                <a:ea typeface="Calibri" panose="020F0502020204030204" pitchFamily="34" charset="0"/>
                <a:cs typeface="Arial" panose="020B0604020202020204" pitchFamily="34" charset="0"/>
              </a:rPr>
              <a:t>     to facilitate Tourism flows,</a:t>
            </a:r>
          </a:p>
          <a:p>
            <a:pPr lvl="0" indent="-342900" algn="just">
              <a:spcAft>
                <a:spcPts val="0"/>
              </a:spcAft>
              <a:buFont typeface="Symbol" panose="05050102010706020507" pitchFamily="18" charset="2"/>
              <a:buChar char=""/>
            </a:pPr>
            <a:r>
              <a:rPr lang="en-ZA" dirty="0">
                <a:latin typeface="Gill Sans MT" panose="020B0502020104020203" pitchFamily="34" charset="0"/>
                <a:ea typeface="Calibri" panose="020F0502020204030204" pitchFamily="34" charset="0"/>
                <a:cs typeface="Arial" panose="020B0604020202020204" pitchFamily="34" charset="0"/>
              </a:rPr>
              <a:t>Unresolved land disputes which</a:t>
            </a:r>
          </a:p>
          <a:p>
            <a:pPr lvl="0" algn="just">
              <a:spcAft>
                <a:spcPts val="0"/>
              </a:spcAft>
            </a:pPr>
            <a:r>
              <a:rPr lang="en-ZA" dirty="0">
                <a:latin typeface="Gill Sans MT" panose="020B0502020104020203" pitchFamily="34" charset="0"/>
                <a:ea typeface="Calibri" panose="020F0502020204030204" pitchFamily="34" charset="0"/>
                <a:cs typeface="Arial" panose="020B0604020202020204" pitchFamily="34" charset="0"/>
              </a:rPr>
              <a:t>     hinder Tourism development, and</a:t>
            </a:r>
          </a:p>
          <a:p>
            <a:pPr lvl="0" indent="-342900" algn="just">
              <a:spcAft>
                <a:spcPts val="0"/>
              </a:spcAft>
              <a:buFont typeface="Symbol" panose="05050102010706020507" pitchFamily="18" charset="2"/>
              <a:buChar char=""/>
            </a:pPr>
            <a:r>
              <a:rPr lang="en-ZA" dirty="0">
                <a:latin typeface="Gill Sans MT" panose="020B0502020104020203" pitchFamily="34" charset="0"/>
                <a:ea typeface="Calibri" panose="020F0502020204030204" pitchFamily="34" charset="0"/>
                <a:cs typeface="Arial" panose="020B0604020202020204" pitchFamily="34" charset="0"/>
              </a:rPr>
              <a:t>Uncontrolled development, often</a:t>
            </a:r>
          </a:p>
          <a:p>
            <a:pPr lvl="0" algn="just">
              <a:spcAft>
                <a:spcPts val="0"/>
              </a:spcAft>
            </a:pPr>
            <a:r>
              <a:rPr lang="en-ZA" dirty="0">
                <a:latin typeface="Gill Sans MT" panose="020B0502020104020203" pitchFamily="34" charset="0"/>
                <a:ea typeface="Calibri" panose="020F0502020204030204" pitchFamily="34" charset="0"/>
                <a:cs typeface="Arial" panose="020B0604020202020204" pitchFamily="34" charset="0"/>
              </a:rPr>
              <a:t>     not demand-driven, also acts as a</a:t>
            </a:r>
          </a:p>
          <a:p>
            <a:pPr lvl="0" algn="just">
              <a:spcAft>
                <a:spcPts val="0"/>
              </a:spcAft>
            </a:pPr>
            <a:r>
              <a:rPr lang="en-ZA" dirty="0">
                <a:latin typeface="Gill Sans MT" panose="020B0502020104020203" pitchFamily="34" charset="0"/>
                <a:ea typeface="Calibri" panose="020F0502020204030204" pitchFamily="34" charset="0"/>
                <a:cs typeface="Arial" panose="020B0604020202020204" pitchFamily="34" charset="0"/>
              </a:rPr>
              <a:t>     deterrent to investors.</a:t>
            </a:r>
          </a:p>
        </p:txBody>
      </p:sp>
      <p:sp>
        <p:nvSpPr>
          <p:cNvPr id="8" name="TextBox 7">
            <a:extLst>
              <a:ext uri="{FF2B5EF4-FFF2-40B4-BE49-F238E27FC236}">
                <a16:creationId xmlns:a16="http://schemas.microsoft.com/office/drawing/2014/main" xmlns="" id="{AF3C9D94-80CA-4DC4-8BB2-9E2C28FCCC8A}"/>
              </a:ext>
            </a:extLst>
          </p:cNvPr>
          <p:cNvSpPr txBox="1"/>
          <p:nvPr/>
        </p:nvSpPr>
        <p:spPr>
          <a:xfrm>
            <a:off x="4267200" y="561198"/>
            <a:ext cx="4714875" cy="5755422"/>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pPr algn="just"/>
            <a:r>
              <a:rPr lang="en-ZA" sz="1600" b="1" dirty="0">
                <a:latin typeface="Gill Sans MT" panose="020B0502020104020203" pitchFamily="34" charset="0"/>
                <a:cs typeface="Arial" panose="020B0604020202020204" pitchFamily="34" charset="0"/>
              </a:rPr>
              <a:t>Key proposals  </a:t>
            </a:r>
          </a:p>
          <a:p>
            <a:pPr algn="just"/>
            <a:r>
              <a:rPr lang="en-ZA" sz="1600" dirty="0">
                <a:latin typeface="Gill Sans MT" panose="020B0502020104020203" pitchFamily="34" charset="0"/>
                <a:cs typeface="Arial" panose="020B0604020202020204" pitchFamily="34" charset="0"/>
              </a:rPr>
              <a:t>Rural and peri-urban Tourism as a driver of sustainable and inclusive development should be elevated through:</a:t>
            </a:r>
            <a:endParaRPr lang="en-ZA" sz="1600" b="1" dirty="0">
              <a:latin typeface="Gill Sans MT" panose="020B0502020104020203" pitchFamily="34" charset="0"/>
              <a:cs typeface="Arial" panose="020B0604020202020204" pitchFamily="34" charset="0"/>
            </a:endParaRPr>
          </a:p>
          <a:p>
            <a:pPr algn="just">
              <a:buFont typeface="Symbol" panose="05050102010706020507" pitchFamily="18" charset="2"/>
              <a:buChar char=""/>
            </a:pPr>
            <a:r>
              <a:rPr lang="en-ZA" sz="1600" dirty="0">
                <a:latin typeface="Gill Sans MT" panose="020B0502020104020203" pitchFamily="34" charset="0"/>
                <a:cs typeface="Arial" panose="020B0604020202020204" pitchFamily="34" charset="0"/>
              </a:rPr>
              <a:t>Investment in rural routes of high Tourism potential,</a:t>
            </a:r>
          </a:p>
          <a:p>
            <a:pPr lvl="0" algn="just">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Support of balanced zoning within the Spatial Planning and Land Use Management Act (SPLUMA), which has the levers to provide certainty to investors, and</a:t>
            </a:r>
          </a:p>
          <a:p>
            <a:pPr lvl="0" algn="just">
              <a:spcAft>
                <a:spcPts val="0"/>
              </a:spcAft>
              <a:buFont typeface="Symbol" panose="05050102010706020507" pitchFamily="18" charset="2"/>
              <a:buChar char=""/>
            </a:pPr>
            <a:r>
              <a:rPr lang="en-US" sz="1600" dirty="0">
                <a:latin typeface="Gill Sans MT" panose="020B0502020104020203" pitchFamily="34" charset="0"/>
                <a:ea typeface="Calibri" panose="020F0502020204030204" pitchFamily="34" charset="0"/>
                <a:cs typeface="Arial" panose="020B0604020202020204" pitchFamily="34" charset="0"/>
              </a:rPr>
              <a:t>Tourism clustering, nodes or zonal approach to align with relevant models and frameworks such as Integrated Urban Development Framework and Small-town Regeneration </a:t>
            </a:r>
            <a:r>
              <a:rPr lang="en-US" sz="1600" dirty="0" err="1">
                <a:latin typeface="Gill Sans MT" panose="020B0502020104020203" pitchFamily="34" charset="0"/>
                <a:ea typeface="Calibri" panose="020F0502020204030204" pitchFamily="34" charset="0"/>
                <a:cs typeface="Arial" panose="020B0604020202020204" pitchFamily="34" charset="0"/>
              </a:rPr>
              <a:t>Programme</a:t>
            </a:r>
            <a:r>
              <a:rPr lang="en-US" sz="1600" dirty="0">
                <a:latin typeface="Gill Sans MT" panose="020B0502020104020203" pitchFamily="34" charset="0"/>
                <a:ea typeface="Calibri" panose="020F0502020204030204" pitchFamily="34" charset="0"/>
                <a:cs typeface="Arial" panose="020B0604020202020204" pitchFamily="34" charset="0"/>
              </a:rPr>
              <a:t>.  </a:t>
            </a:r>
          </a:p>
          <a:p>
            <a:pPr lvl="0" algn="just">
              <a:spcAft>
                <a:spcPts val="0"/>
              </a:spcAft>
              <a:buFont typeface="Symbol" panose="05050102010706020507" pitchFamily="18" charset="2"/>
              <a:buChar char=""/>
            </a:pPr>
            <a:r>
              <a:rPr lang="en-US" sz="1600" dirty="0">
                <a:latin typeface="Gill Sans MT" panose="020B0502020104020203" pitchFamily="34" charset="0"/>
                <a:ea typeface="Calibri" panose="020F0502020204030204" pitchFamily="34" charset="0"/>
                <a:cs typeface="Arial" panose="020B0604020202020204" pitchFamily="34" charset="0"/>
              </a:rPr>
              <a:t>Develop tourism niche framework (e.g. homestays) and packages to improve rural and peri-urban tourism offer   </a:t>
            </a:r>
          </a:p>
          <a:p>
            <a:pPr lvl="0" algn="just">
              <a:spcAft>
                <a:spcPts val="0"/>
              </a:spcAft>
              <a:buFont typeface="Symbol" panose="05050102010706020507" pitchFamily="18" charset="2"/>
              <a:buChar char=""/>
            </a:pPr>
            <a:r>
              <a:rPr lang="en-US" sz="1600" dirty="0">
                <a:latin typeface="Gill Sans MT" panose="020B0502020104020203" pitchFamily="34" charset="0"/>
                <a:ea typeface="Calibri" panose="020F0502020204030204" pitchFamily="34" charset="0"/>
                <a:cs typeface="Arial" panose="020B0604020202020204" pitchFamily="34" charset="0"/>
              </a:rPr>
              <a:t>Strengthen the mechanisms for community participation and beneficiation from the tourism value chain.</a:t>
            </a:r>
            <a:endParaRPr lang="en-ZA" sz="1600" dirty="0">
              <a:latin typeface="Gill Sans MT" panose="020B0502020104020203" pitchFamily="34" charset="0"/>
              <a:ea typeface="Calibri" panose="020F0502020204030204" pitchFamily="34" charset="0"/>
              <a:cs typeface="Arial" panose="020B0604020202020204" pitchFamily="34" charset="0"/>
            </a:endParaRPr>
          </a:p>
          <a:p>
            <a:pPr lvl="0" algn="just">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Working with the Rural Development and Land Reform Department and other partners to develop a support framework and identify priority areas for intervention to resolve land matters affecting investment.</a:t>
            </a:r>
          </a:p>
        </p:txBody>
      </p:sp>
      <p:sp>
        <p:nvSpPr>
          <p:cNvPr id="3" name="TextBox 2"/>
          <p:cNvSpPr txBox="1"/>
          <p:nvPr/>
        </p:nvSpPr>
        <p:spPr>
          <a:xfrm>
            <a:off x="8267699" y="6399504"/>
            <a:ext cx="599845" cy="369332"/>
          </a:xfrm>
          <a:prstGeom prst="rect">
            <a:avLst/>
          </a:prstGeom>
          <a:noFill/>
        </p:spPr>
        <p:txBody>
          <a:bodyPr wrap="square" rtlCol="0">
            <a:spAutoFit/>
          </a:bodyPr>
          <a:lstStyle/>
          <a:p>
            <a:r>
              <a:rPr lang="en-US" dirty="0"/>
              <a:t>17</a:t>
            </a:r>
            <a:endParaRPr lang="en-ZA" dirty="0"/>
          </a:p>
        </p:txBody>
      </p:sp>
    </p:spTree>
    <p:extLst>
      <p:ext uri="{BB962C8B-B14F-4D97-AF65-F5344CB8AC3E}">
        <p14:creationId xmlns:p14="http://schemas.microsoft.com/office/powerpoint/2010/main" xmlns="" val="3138174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0" y="-21037"/>
            <a:ext cx="9144000" cy="435816"/>
          </a:xfrm>
        </p:spPr>
        <p:txBody>
          <a:bodyPr>
            <a:noAutofit/>
          </a:bodyPr>
          <a:lstStyle/>
          <a:p>
            <a:r>
              <a:rPr lang="en-US" sz="2000" dirty="0"/>
              <a:t>P</a:t>
            </a:r>
            <a:r>
              <a:rPr lang="en-ZA" sz="2000" dirty="0"/>
              <a:t>olicy proposals: Enhancing domestic tourism for destination resilience </a:t>
            </a:r>
          </a:p>
        </p:txBody>
      </p:sp>
      <p:sp>
        <p:nvSpPr>
          <p:cNvPr id="8" name="TextBox 7">
            <a:extLst>
              <a:ext uri="{FF2B5EF4-FFF2-40B4-BE49-F238E27FC236}">
                <a16:creationId xmlns:a16="http://schemas.microsoft.com/office/drawing/2014/main" xmlns="" id="{AF3C9D94-80CA-4DC4-8BB2-9E2C28FCCC8A}"/>
              </a:ext>
            </a:extLst>
          </p:cNvPr>
          <p:cNvSpPr txBox="1"/>
          <p:nvPr/>
        </p:nvSpPr>
        <p:spPr>
          <a:xfrm>
            <a:off x="6009092" y="403851"/>
            <a:ext cx="2923893" cy="5964453"/>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r>
              <a:rPr lang="en-ZA" sz="1400" b="1" dirty="0">
                <a:latin typeface="Gill Sans MT" panose="020B0502020104020203" pitchFamily="34" charset="0"/>
                <a:cs typeface="Arial" panose="020B0604020202020204" pitchFamily="34" charset="0"/>
              </a:rPr>
              <a:t>Key proposals</a:t>
            </a:r>
          </a:p>
          <a:p>
            <a:pPr algn="just"/>
            <a:r>
              <a:rPr lang="en-ZA" sz="1400" dirty="0">
                <a:latin typeface="Gill Sans MT" panose="020B0502020104020203" pitchFamily="34" charset="0"/>
                <a:cs typeface="Arial" panose="020B0604020202020204" pitchFamily="34" charset="0"/>
              </a:rPr>
              <a:t>There should be prioritisation of Domestic Tourism with emphasis on:</a:t>
            </a:r>
          </a:p>
          <a:p>
            <a:pPr marL="342900" lvl="0" indent="-342900" algn="just">
              <a:lnSpc>
                <a:spcPct val="107000"/>
              </a:lnSpc>
              <a:spcBef>
                <a:spcPts val="1200"/>
              </a:spcBef>
              <a:spcAft>
                <a:spcPts val="0"/>
              </a:spcAft>
              <a:buFont typeface="Symbol" panose="05050102010706020507" pitchFamily="18" charset="2"/>
              <a:buChar char=""/>
            </a:pPr>
            <a:r>
              <a:rPr lang="en-ZA" sz="1400" dirty="0">
                <a:latin typeface="Gill Sans MT" panose="020B0502020104020203" pitchFamily="34" charset="0"/>
                <a:ea typeface="Calibri" panose="020F0502020204030204" pitchFamily="34" charset="0"/>
                <a:cs typeface="Arial" panose="020B0604020202020204" pitchFamily="34" charset="0"/>
              </a:rPr>
              <a:t>Enhancement of market segmentation of the domestic market to better formulate strategies in order to inspire revenue-generating Tourism amongst all segments with potential,</a:t>
            </a:r>
          </a:p>
          <a:p>
            <a:pPr marL="342900" lvl="0" indent="-342900" algn="just">
              <a:lnSpc>
                <a:spcPct val="107000"/>
              </a:lnSpc>
              <a:spcBef>
                <a:spcPts val="1200"/>
              </a:spcBef>
              <a:spcAft>
                <a:spcPts val="0"/>
              </a:spcAft>
              <a:buFont typeface="Symbol" panose="05050102010706020507" pitchFamily="18" charset="2"/>
              <a:buChar char=""/>
            </a:pPr>
            <a:r>
              <a:rPr lang="en-ZA" sz="1400" dirty="0">
                <a:latin typeface="Gill Sans MT" panose="020B0502020104020203" pitchFamily="34" charset="0"/>
                <a:ea typeface="Calibri" panose="020F0502020204030204" pitchFamily="34" charset="0"/>
                <a:cs typeface="Arial" panose="020B0604020202020204" pitchFamily="34" charset="0"/>
              </a:rPr>
              <a:t>Cultivation of a passion for travel among the youth to generate future demand,</a:t>
            </a:r>
          </a:p>
          <a:p>
            <a:pPr marL="342900" lvl="0" indent="-342900" algn="just">
              <a:lnSpc>
                <a:spcPct val="107000"/>
              </a:lnSpc>
              <a:spcBef>
                <a:spcPts val="1200"/>
              </a:spcBef>
              <a:spcAft>
                <a:spcPts val="0"/>
              </a:spcAft>
              <a:buFont typeface="Symbol" panose="05050102010706020507" pitchFamily="18" charset="2"/>
              <a:buChar char=""/>
            </a:pPr>
            <a:r>
              <a:rPr lang="en-ZA" sz="1400" dirty="0">
                <a:latin typeface="Gill Sans MT" panose="020B0502020104020203" pitchFamily="34" charset="0"/>
                <a:ea typeface="Calibri" panose="020F0502020204030204" pitchFamily="34" charset="0"/>
                <a:cs typeface="Arial" panose="020B0604020202020204" pitchFamily="34" charset="0"/>
              </a:rPr>
              <a:t>Exploration of the feasibility of differentiated pricing as a tool for stimulating domestic travel, and understanding that it is in the hands of industry.</a:t>
            </a:r>
          </a:p>
          <a:p>
            <a:pPr marL="342900" indent="-342900" algn="just">
              <a:lnSpc>
                <a:spcPct val="107000"/>
              </a:lnSpc>
              <a:spcBef>
                <a:spcPts val="1200"/>
              </a:spcBef>
              <a:buFont typeface="Symbol" panose="05050102010706020507" pitchFamily="18" charset="2"/>
              <a:buChar char=""/>
            </a:pPr>
            <a:r>
              <a:rPr lang="en-ZA" sz="1400" dirty="0">
                <a:latin typeface="Gill Sans MT" panose="020B0502020104020203" pitchFamily="34" charset="0"/>
                <a:cs typeface="Arial" panose="020B0604020202020204" pitchFamily="34" charset="0"/>
              </a:rPr>
              <a:t>The important role of government-owned products to expand access and facilitate affordability for lower-income groups</a:t>
            </a:r>
            <a:r>
              <a:rPr lang="en-GB" sz="1400" dirty="0">
                <a:latin typeface="Gill Sans MT" panose="020B0502020104020203" pitchFamily="34" charset="0"/>
                <a:cs typeface="Arial" panose="020B0604020202020204" pitchFamily="34" charset="0"/>
              </a:rPr>
              <a:t> </a:t>
            </a:r>
            <a:endParaRPr lang="en-ZA" sz="1400" dirty="0">
              <a:latin typeface="Gill Sans MT" panose="020B0502020104020203"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0F8F9AF1-C83F-4D49-96AA-C7B3BA435C4F}"/>
              </a:ext>
            </a:extLst>
          </p:cNvPr>
          <p:cNvSpPr txBox="1"/>
          <p:nvPr/>
        </p:nvSpPr>
        <p:spPr>
          <a:xfrm>
            <a:off x="98770" y="370955"/>
            <a:ext cx="5711188" cy="5803961"/>
          </a:xfrm>
          <a:prstGeom prst="rect">
            <a:avLst/>
          </a:prstGeom>
          <a:solidFill>
            <a:schemeClr val="accent4">
              <a:lumMod val="20000"/>
              <a:lumOff val="80000"/>
            </a:schemeClr>
          </a:solidFill>
        </p:spPr>
        <p:txBody>
          <a:bodyPr wrap="square" rtlCol="0">
            <a:spAutoFit/>
          </a:bodyPr>
          <a:lstStyle/>
          <a:p>
            <a:r>
              <a:rPr lang="en-US" sz="1600" b="1" dirty="0">
                <a:latin typeface="Gill Sans MT" panose="020B0502020104020203" pitchFamily="34" charset="0"/>
                <a:cs typeface="Arial" panose="020B0604020202020204" pitchFamily="34" charset="0"/>
              </a:rPr>
              <a:t>U</a:t>
            </a:r>
            <a:r>
              <a:rPr lang="en-ZA" sz="1600" b="1" dirty="0">
                <a:latin typeface="Gill Sans MT" panose="020B0502020104020203" pitchFamily="34" charset="0"/>
                <a:cs typeface="Arial" panose="020B0604020202020204" pitchFamily="34" charset="0"/>
              </a:rPr>
              <a:t>nderstanding problem</a:t>
            </a:r>
          </a:p>
          <a:p>
            <a:pPr algn="just"/>
            <a:r>
              <a:rPr lang="en-ZA" sz="1600" dirty="0">
                <a:latin typeface="Gill Sans MT" panose="020B0502020104020203" pitchFamily="34" charset="0"/>
                <a:cs typeface="Arial" panose="020B0604020202020204" pitchFamily="34" charset="0"/>
              </a:rPr>
              <a:t>To stimulate domestic demand and growth, the following needs to be addressed directly:</a:t>
            </a:r>
          </a:p>
          <a:p>
            <a:pPr marL="342900" lvl="0" indent="-342900" algn="just">
              <a:lnSpc>
                <a:spcPct val="107000"/>
              </a:lnSpc>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Sub-optimal matching of supply and demand,</a:t>
            </a:r>
          </a:p>
          <a:p>
            <a:pPr marL="342900" lvl="0" indent="-342900" algn="just">
              <a:lnSpc>
                <a:spcPct val="107000"/>
              </a:lnSpc>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Few Tourism channels being geared to grow and support domestic travel,</a:t>
            </a:r>
          </a:p>
          <a:p>
            <a:pPr marL="342900" lvl="0" indent="-342900" algn="just">
              <a:lnSpc>
                <a:spcPct val="107000"/>
              </a:lnSpc>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Insufficient products, especially in the accommodation industry to support low-income domestic travel,</a:t>
            </a:r>
          </a:p>
          <a:p>
            <a:pPr marL="342900" lvl="0" indent="-342900" algn="just">
              <a:lnSpc>
                <a:spcPct val="107000"/>
              </a:lnSpc>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Affordability (partly argued to be linked to pricing),</a:t>
            </a:r>
          </a:p>
          <a:p>
            <a:pPr marL="342900" lvl="0" indent="-342900" algn="just">
              <a:lnSpc>
                <a:spcPct val="107000"/>
              </a:lnSpc>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Low awareness about what is available for the domestic market,</a:t>
            </a:r>
          </a:p>
          <a:p>
            <a:pPr marL="342900" lvl="0" indent="-342900" algn="just">
              <a:lnSpc>
                <a:spcPct val="107000"/>
              </a:lnSpc>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Unemployment/lack of income as a contributor to low domestic tourism activity,</a:t>
            </a:r>
          </a:p>
          <a:p>
            <a:pPr marL="342900" lvl="0" indent="-342900" algn="just">
              <a:lnSpc>
                <a:spcPct val="107000"/>
              </a:lnSpc>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Maintenance of standards and diversity in respect of lodges, chalets and camping products can better meet domestic demand and inspire the desire for more domestic travel,</a:t>
            </a:r>
          </a:p>
          <a:p>
            <a:pPr marL="342900" lvl="0" indent="-342900" algn="just">
              <a:lnSpc>
                <a:spcPct val="107000"/>
              </a:lnSpc>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School holiday related travel being curtailed by the synchronised school timetable,</a:t>
            </a:r>
          </a:p>
          <a:p>
            <a:pPr marL="342900" lvl="0" indent="-342900" algn="just">
              <a:lnSpc>
                <a:spcPct val="107000"/>
              </a:lnSpc>
              <a:spcAft>
                <a:spcPts val="0"/>
              </a:spcAft>
              <a:buFont typeface="Symbol" panose="05050102010706020507" pitchFamily="18" charset="2"/>
              <a:buChar char=""/>
            </a:pPr>
            <a:r>
              <a:rPr lang="en-ZA" sz="1600" dirty="0">
                <a:latin typeface="Gill Sans MT" panose="020B0502020104020203" pitchFamily="34" charset="0"/>
                <a:ea typeface="Calibri" panose="020F0502020204030204" pitchFamily="34" charset="0"/>
                <a:cs typeface="Arial" panose="020B0604020202020204" pitchFamily="34" charset="0"/>
              </a:rPr>
              <a:t>Limited analysis of the VFR segment, which dominates the domestic market to identify opportunities for product offerings meeting its needs, and</a:t>
            </a:r>
          </a:p>
          <a:p>
            <a:pPr marL="342900" lvl="0" indent="-342900" algn="just">
              <a:lnSpc>
                <a:spcPct val="107000"/>
              </a:lnSpc>
              <a:spcAft>
                <a:spcPts val="0"/>
              </a:spcAft>
              <a:buFont typeface="Symbol" panose="05050102010706020507" pitchFamily="18" charset="2"/>
              <a:buChar char=""/>
            </a:pPr>
            <a:r>
              <a:rPr lang="en-ZA" sz="1400" dirty="0">
                <a:latin typeface="Gill Sans MT" panose="020B0502020104020203" pitchFamily="34" charset="0"/>
                <a:ea typeface="Calibri" panose="020F0502020204030204" pitchFamily="34" charset="0"/>
                <a:cs typeface="Arial" panose="020B0604020202020204" pitchFamily="34" charset="0"/>
              </a:rPr>
              <a:t>Limited disposable income due to the weak economic performance</a:t>
            </a:r>
          </a:p>
        </p:txBody>
      </p:sp>
      <p:sp>
        <p:nvSpPr>
          <p:cNvPr id="3" name="TextBox 2"/>
          <p:cNvSpPr txBox="1"/>
          <p:nvPr/>
        </p:nvSpPr>
        <p:spPr>
          <a:xfrm>
            <a:off x="8201025" y="6368304"/>
            <a:ext cx="489531" cy="369332"/>
          </a:xfrm>
          <a:prstGeom prst="rect">
            <a:avLst/>
          </a:prstGeom>
          <a:noFill/>
        </p:spPr>
        <p:txBody>
          <a:bodyPr wrap="square" rtlCol="0">
            <a:spAutoFit/>
          </a:bodyPr>
          <a:lstStyle/>
          <a:p>
            <a:r>
              <a:rPr lang="en-US" dirty="0"/>
              <a:t>18</a:t>
            </a:r>
            <a:endParaRPr lang="en-ZA" dirty="0"/>
          </a:p>
        </p:txBody>
      </p:sp>
    </p:spTree>
    <p:extLst>
      <p:ext uri="{BB962C8B-B14F-4D97-AF65-F5344CB8AC3E}">
        <p14:creationId xmlns:p14="http://schemas.microsoft.com/office/powerpoint/2010/main" xmlns="" val="3540383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276454" y="34865"/>
            <a:ext cx="8591091" cy="455329"/>
          </a:xfrm>
        </p:spPr>
        <p:txBody>
          <a:bodyPr>
            <a:normAutofit fontScale="90000"/>
          </a:bodyPr>
          <a:lstStyle/>
          <a:p>
            <a:r>
              <a:rPr lang="en-US" sz="2800" dirty="0"/>
              <a:t>P</a:t>
            </a:r>
            <a:r>
              <a:rPr lang="en-ZA" sz="2800" dirty="0"/>
              <a:t>olicy proposals: Destination marketing &amp; branding  </a:t>
            </a:r>
          </a:p>
        </p:txBody>
      </p:sp>
      <p:sp>
        <p:nvSpPr>
          <p:cNvPr id="7" name="TextBox 6">
            <a:extLst>
              <a:ext uri="{FF2B5EF4-FFF2-40B4-BE49-F238E27FC236}">
                <a16:creationId xmlns:a16="http://schemas.microsoft.com/office/drawing/2014/main" xmlns="" id="{AAF0CBE0-0B36-4FEC-BF2B-BA2294F6C212}"/>
              </a:ext>
            </a:extLst>
          </p:cNvPr>
          <p:cNvSpPr txBox="1"/>
          <p:nvPr/>
        </p:nvSpPr>
        <p:spPr>
          <a:xfrm>
            <a:off x="142875" y="490194"/>
            <a:ext cx="3992416" cy="6018442"/>
          </a:xfrm>
          <a:prstGeom prst="rect">
            <a:avLst/>
          </a:prstGeom>
          <a:solidFill>
            <a:schemeClr val="accent5">
              <a:lumMod val="20000"/>
              <a:lumOff val="80000"/>
            </a:schemeClr>
          </a:solidFill>
        </p:spPr>
        <p:txBody>
          <a:bodyPr wrap="square" rtlCol="0">
            <a:spAutoFit/>
          </a:bodyPr>
          <a:lstStyle/>
          <a:p>
            <a:r>
              <a:rPr lang="en-US" sz="1700" b="1" dirty="0">
                <a:latin typeface="Gill Sans MT" panose="020B0502020104020203" pitchFamily="34" charset="0"/>
                <a:cs typeface="Arial" panose="020B0604020202020204" pitchFamily="34" charset="0"/>
              </a:rPr>
              <a:t>Understanding the problem </a:t>
            </a:r>
          </a:p>
          <a:p>
            <a:pPr algn="just">
              <a:lnSpc>
                <a:spcPct val="107000"/>
              </a:lnSpc>
              <a:spcBef>
                <a:spcPts val="1200"/>
              </a:spcBef>
              <a:spcAft>
                <a:spcPts val="0"/>
              </a:spcAft>
            </a:pPr>
            <a:r>
              <a:rPr lang="en-ZA" sz="1700" dirty="0">
                <a:latin typeface="Gill Sans MT" panose="020B0502020104020203" pitchFamily="34" charset="0"/>
                <a:ea typeface="Calibri" panose="020F0502020204030204" pitchFamily="34" charset="0"/>
                <a:cs typeface="Arial" panose="020B0604020202020204" pitchFamily="34" charset="0"/>
              </a:rPr>
              <a:t>A shared destination vision is yet to be achieved by the sector, which is:</a:t>
            </a:r>
            <a:endParaRPr lang="en-US" sz="1700" dirty="0">
              <a:latin typeface="Gill Sans MT" panose="020B0502020104020203"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sz="1700" dirty="0">
                <a:latin typeface="Gill Sans MT" panose="020B0502020104020203" pitchFamily="34" charset="0"/>
                <a:ea typeface="Calibri" panose="020F0502020204030204" pitchFamily="34" charset="0"/>
                <a:cs typeface="Arial" panose="020B0604020202020204" pitchFamily="34" charset="0"/>
              </a:rPr>
              <a:t>Supportive of demand,</a:t>
            </a:r>
          </a:p>
          <a:p>
            <a:pPr marL="342900" lvl="0" indent="-342900" algn="just">
              <a:lnSpc>
                <a:spcPct val="107000"/>
              </a:lnSpc>
              <a:spcBef>
                <a:spcPts val="1200"/>
              </a:spcBef>
              <a:spcAft>
                <a:spcPts val="0"/>
              </a:spcAft>
              <a:buFont typeface="Symbol" panose="05050102010706020507" pitchFamily="18" charset="2"/>
              <a:buChar char=""/>
            </a:pPr>
            <a:r>
              <a:rPr lang="en-ZA" sz="1700" dirty="0">
                <a:latin typeface="Gill Sans MT" panose="020B0502020104020203" pitchFamily="34" charset="0"/>
                <a:ea typeface="Calibri" panose="020F0502020204030204" pitchFamily="34" charset="0"/>
                <a:cs typeface="Arial" panose="020B0604020202020204" pitchFamily="34" charset="0"/>
              </a:rPr>
              <a:t> Achieving substantial growth in volume and value through enhanced competitiveness of the brand,</a:t>
            </a:r>
          </a:p>
          <a:p>
            <a:pPr marL="342900" lvl="0" indent="-342900" algn="just">
              <a:lnSpc>
                <a:spcPct val="107000"/>
              </a:lnSpc>
              <a:spcBef>
                <a:spcPts val="1200"/>
              </a:spcBef>
              <a:spcAft>
                <a:spcPts val="0"/>
              </a:spcAft>
              <a:buFont typeface="Symbol" panose="05050102010706020507" pitchFamily="18" charset="2"/>
              <a:buChar char=""/>
            </a:pPr>
            <a:r>
              <a:rPr lang="en-ZA" sz="1700" dirty="0">
                <a:latin typeface="Gill Sans MT" panose="020B0502020104020203" pitchFamily="34" charset="0"/>
                <a:ea typeface="Calibri" panose="020F0502020204030204" pitchFamily="34" charset="0"/>
                <a:cs typeface="Arial" panose="020B0604020202020204" pitchFamily="34" charset="0"/>
              </a:rPr>
              <a:t>Integrating marketing of the country between public entities and private sector,</a:t>
            </a:r>
          </a:p>
          <a:p>
            <a:pPr marL="342900" lvl="0" indent="-342900" algn="just">
              <a:lnSpc>
                <a:spcPct val="107000"/>
              </a:lnSpc>
              <a:spcBef>
                <a:spcPts val="1200"/>
              </a:spcBef>
              <a:spcAft>
                <a:spcPts val="0"/>
              </a:spcAft>
              <a:buFont typeface="Symbol" panose="05050102010706020507" pitchFamily="18" charset="2"/>
              <a:buChar char=""/>
            </a:pPr>
            <a:r>
              <a:rPr lang="en-ZA" sz="1700" dirty="0">
                <a:latin typeface="Gill Sans MT" panose="020B0502020104020203" pitchFamily="34" charset="0"/>
                <a:ea typeface="Calibri" panose="020F0502020204030204" pitchFamily="34" charset="0"/>
                <a:cs typeface="Arial" panose="020B0604020202020204" pitchFamily="34" charset="0"/>
              </a:rPr>
              <a:t>Leveraging emerging global market trends such as preference for short-haul destinations have the potential to impact the inbound market, and</a:t>
            </a:r>
          </a:p>
          <a:p>
            <a:pPr marL="342900" lvl="0" indent="-342900" algn="just">
              <a:lnSpc>
                <a:spcPct val="107000"/>
              </a:lnSpc>
              <a:spcBef>
                <a:spcPts val="1200"/>
              </a:spcBef>
              <a:spcAft>
                <a:spcPts val="0"/>
              </a:spcAft>
              <a:buFont typeface="Symbol" panose="05050102010706020507" pitchFamily="18" charset="2"/>
              <a:buChar char=""/>
            </a:pPr>
            <a:r>
              <a:rPr lang="en-ZA" sz="1700" dirty="0">
                <a:latin typeface="Gill Sans MT" panose="020B0502020104020203" pitchFamily="34" charset="0"/>
                <a:ea typeface="Calibri" panose="020F0502020204030204" pitchFamily="34" charset="0"/>
                <a:cs typeface="Arial" panose="020B0604020202020204" pitchFamily="34" charset="0"/>
              </a:rPr>
              <a:t>Supported by Tourism research and insights to enable accurate forecasts and support marketing and branding strategies.</a:t>
            </a:r>
          </a:p>
        </p:txBody>
      </p:sp>
      <p:sp>
        <p:nvSpPr>
          <p:cNvPr id="8" name="TextBox 7">
            <a:extLst>
              <a:ext uri="{FF2B5EF4-FFF2-40B4-BE49-F238E27FC236}">
                <a16:creationId xmlns:a16="http://schemas.microsoft.com/office/drawing/2014/main" xmlns="" id="{AF3C9D94-80CA-4DC4-8BB2-9E2C28FCCC8A}"/>
              </a:ext>
            </a:extLst>
          </p:cNvPr>
          <p:cNvSpPr txBox="1"/>
          <p:nvPr/>
        </p:nvSpPr>
        <p:spPr>
          <a:xfrm>
            <a:off x="4268870" y="385419"/>
            <a:ext cx="4732254" cy="6015108"/>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pPr algn="just"/>
            <a:r>
              <a:rPr lang="en-ZA" b="1" dirty="0">
                <a:latin typeface="Gill Sans MT" panose="020B0502020104020203" pitchFamily="34" charset="0"/>
                <a:cs typeface="Arial" panose="020B0604020202020204" pitchFamily="34" charset="0"/>
              </a:rPr>
              <a:t>Key proposals  </a:t>
            </a:r>
          </a:p>
          <a:p>
            <a:pPr algn="just"/>
            <a:r>
              <a:rPr lang="en-ZA" sz="1700" dirty="0">
                <a:latin typeface="Gill Sans MT" panose="020B0502020104020203" pitchFamily="34" charset="0"/>
                <a:ea typeface="Calibri" panose="020F0502020204030204" pitchFamily="34" charset="0"/>
                <a:cs typeface="Arial" panose="020B0604020202020204" pitchFamily="34" charset="0"/>
              </a:rPr>
              <a:t>A unified Tourism competitive identity for South Africa must be developed focused on</a:t>
            </a:r>
            <a:r>
              <a:rPr lang="en-ZA" sz="1700" dirty="0">
                <a:latin typeface="Gill Sans MT" panose="020B0502020104020203" pitchFamily="34" charset="0"/>
                <a:cs typeface="Arial" panose="020B0604020202020204" pitchFamily="34" charset="0"/>
              </a:rPr>
              <a:t>:</a:t>
            </a:r>
            <a:endParaRPr lang="en-ZA" sz="1700" b="1" dirty="0">
              <a:latin typeface="Gill Sans MT" panose="020B0502020104020203"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sz="1700" dirty="0">
                <a:latin typeface="Gill Sans MT" panose="020B0502020104020203" pitchFamily="34" charset="0"/>
                <a:ea typeface="Calibri" panose="020F0502020204030204" pitchFamily="34" charset="0"/>
                <a:cs typeface="Arial" panose="020B0604020202020204" pitchFamily="34" charset="0"/>
              </a:rPr>
              <a:t>Marketing programmes and investment based on evidence-based, priority market segmentation,</a:t>
            </a:r>
          </a:p>
          <a:p>
            <a:pPr marL="342900" lvl="0" indent="-342900" algn="just">
              <a:lnSpc>
                <a:spcPct val="107000"/>
              </a:lnSpc>
              <a:spcBef>
                <a:spcPts val="1200"/>
              </a:spcBef>
              <a:spcAft>
                <a:spcPts val="0"/>
              </a:spcAft>
              <a:buFont typeface="Symbol" panose="05050102010706020507" pitchFamily="18" charset="2"/>
              <a:buChar char=""/>
            </a:pPr>
            <a:r>
              <a:rPr lang="en-ZA" sz="1700" dirty="0">
                <a:latin typeface="Gill Sans MT" panose="020B0502020104020203" pitchFamily="34" charset="0"/>
                <a:ea typeface="Calibri" panose="020F0502020204030204" pitchFamily="34" charset="0"/>
                <a:cs typeface="Arial" panose="020B0604020202020204" pitchFamily="34" charset="0"/>
              </a:rPr>
              <a:t>Adoption of a targeted approach to marketing and branding by country and region,</a:t>
            </a:r>
          </a:p>
          <a:p>
            <a:pPr marL="342900" lvl="0" indent="-342900" algn="just">
              <a:lnSpc>
                <a:spcPct val="107000"/>
              </a:lnSpc>
              <a:spcBef>
                <a:spcPts val="1200"/>
              </a:spcBef>
              <a:spcAft>
                <a:spcPts val="0"/>
              </a:spcAft>
              <a:buFont typeface="Symbol" panose="05050102010706020507" pitchFamily="18" charset="2"/>
              <a:buChar char=""/>
            </a:pPr>
            <a:r>
              <a:rPr lang="en-ZA" sz="1700" dirty="0">
                <a:latin typeface="Gill Sans MT" panose="020B0502020104020203" pitchFamily="34" charset="0"/>
                <a:ea typeface="Calibri" panose="020F0502020204030204" pitchFamily="34" charset="0"/>
                <a:cs typeface="Arial" panose="020B0604020202020204" pitchFamily="34" charset="0"/>
              </a:rPr>
              <a:t>Establishing hosting of international business events enabling geographic spread and reduction of seasonality, and</a:t>
            </a:r>
          </a:p>
          <a:p>
            <a:pPr marL="342900" lvl="0" indent="-342900" algn="just">
              <a:lnSpc>
                <a:spcPct val="107000"/>
              </a:lnSpc>
              <a:spcBef>
                <a:spcPts val="1200"/>
              </a:spcBef>
              <a:spcAft>
                <a:spcPts val="0"/>
              </a:spcAft>
              <a:buFont typeface="Symbol" panose="05050102010706020507" pitchFamily="18" charset="2"/>
              <a:buChar char=""/>
            </a:pPr>
            <a:r>
              <a:rPr lang="en-ZA" sz="1700" dirty="0">
                <a:latin typeface="Gill Sans MT" panose="020B0502020104020203" pitchFamily="34" charset="0"/>
                <a:ea typeface="Calibri" panose="020F0502020204030204" pitchFamily="34" charset="0"/>
                <a:cs typeface="Arial" panose="020B0604020202020204" pitchFamily="34" charset="0"/>
              </a:rPr>
              <a:t>Programmes for strengthening brand awareness and preference as a prelude to conversion.</a:t>
            </a:r>
          </a:p>
          <a:p>
            <a:pPr marL="342900" indent="-342900" algn="just">
              <a:lnSpc>
                <a:spcPct val="107000"/>
              </a:lnSpc>
              <a:spcBef>
                <a:spcPts val="1200"/>
              </a:spcBef>
              <a:buFont typeface="Symbol" panose="05050102010706020507" pitchFamily="18" charset="2"/>
              <a:buChar char=""/>
            </a:pPr>
            <a:r>
              <a:rPr lang="en-ZA" sz="1700" dirty="0">
                <a:latin typeface="Gill Sans MT" panose="020B0502020104020203" pitchFamily="34" charset="0"/>
                <a:cs typeface="Arial" panose="020B0604020202020204" pitchFamily="34" charset="0"/>
              </a:rPr>
              <a:t>Positioning South Africa as a leader for international business events in Africa and in the Southern Hemisphere, </a:t>
            </a:r>
          </a:p>
          <a:p>
            <a:pPr marL="342900" indent="-342900" algn="just">
              <a:lnSpc>
                <a:spcPct val="107000"/>
              </a:lnSpc>
              <a:spcBef>
                <a:spcPts val="1200"/>
              </a:spcBef>
              <a:buFont typeface="Symbol" panose="05050102010706020507" pitchFamily="18" charset="2"/>
              <a:buChar char=""/>
            </a:pPr>
            <a:r>
              <a:rPr lang="en-ZA" sz="1700" dirty="0">
                <a:latin typeface="Gill Sans MT" panose="020B0502020104020203" pitchFamily="34" charset="0"/>
                <a:cs typeface="Arial" panose="020B0604020202020204" pitchFamily="34" charset="0"/>
              </a:rPr>
              <a:t>Leveraging the geographic spread of Tourism benefits as its imperative.</a:t>
            </a:r>
          </a:p>
        </p:txBody>
      </p:sp>
      <p:sp>
        <p:nvSpPr>
          <p:cNvPr id="3" name="TextBox 2"/>
          <p:cNvSpPr txBox="1"/>
          <p:nvPr/>
        </p:nvSpPr>
        <p:spPr>
          <a:xfrm>
            <a:off x="8305799" y="6323970"/>
            <a:ext cx="561745" cy="369332"/>
          </a:xfrm>
          <a:prstGeom prst="rect">
            <a:avLst/>
          </a:prstGeom>
          <a:noFill/>
        </p:spPr>
        <p:txBody>
          <a:bodyPr wrap="square" rtlCol="0">
            <a:spAutoFit/>
          </a:bodyPr>
          <a:lstStyle/>
          <a:p>
            <a:r>
              <a:rPr lang="en-US" dirty="0"/>
              <a:t>19</a:t>
            </a:r>
            <a:endParaRPr lang="en-ZA" dirty="0"/>
          </a:p>
        </p:txBody>
      </p:sp>
    </p:spTree>
    <p:extLst>
      <p:ext uri="{BB962C8B-B14F-4D97-AF65-F5344CB8AC3E}">
        <p14:creationId xmlns:p14="http://schemas.microsoft.com/office/powerpoint/2010/main" xmlns="" val="3009253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4E165FC-70B2-4659-93E1-680D4B47CBFE}"/>
              </a:ext>
            </a:extLst>
          </p:cNvPr>
          <p:cNvSpPr>
            <a:spLocks noGrp="1"/>
          </p:cNvSpPr>
          <p:nvPr>
            <p:ph type="title"/>
          </p:nvPr>
        </p:nvSpPr>
        <p:spPr>
          <a:xfrm>
            <a:off x="0" y="1"/>
            <a:ext cx="9144000" cy="914400"/>
          </a:xfrm>
        </p:spPr>
        <p:txBody>
          <a:bodyPr/>
          <a:lstStyle/>
          <a:p>
            <a:r>
              <a:rPr lang="en-US" dirty="0"/>
              <a:t>Presentation outline </a:t>
            </a:r>
            <a:endParaRPr lang="en-ZA" dirty="0"/>
          </a:p>
        </p:txBody>
      </p:sp>
      <p:sp>
        <p:nvSpPr>
          <p:cNvPr id="5" name="Content Placeholder 4">
            <a:extLst>
              <a:ext uri="{FF2B5EF4-FFF2-40B4-BE49-F238E27FC236}">
                <a16:creationId xmlns:a16="http://schemas.microsoft.com/office/drawing/2014/main" xmlns="" id="{CCB1CA6C-EA05-46DE-AEFD-E42D10CEDCFB}"/>
              </a:ext>
            </a:extLst>
          </p:cNvPr>
          <p:cNvSpPr>
            <a:spLocks noGrp="1"/>
          </p:cNvSpPr>
          <p:nvPr>
            <p:ph idx="1"/>
          </p:nvPr>
        </p:nvSpPr>
        <p:spPr>
          <a:xfrm>
            <a:off x="628650" y="914401"/>
            <a:ext cx="7886700" cy="4803005"/>
          </a:xfrm>
        </p:spPr>
        <p:txBody>
          <a:bodyPr>
            <a:normAutofit fontScale="85000" lnSpcReduction="20000"/>
          </a:bodyPr>
          <a:lstStyle/>
          <a:p>
            <a:r>
              <a:rPr lang="en-US" sz="3200" dirty="0"/>
              <a:t>Background</a:t>
            </a:r>
          </a:p>
          <a:p>
            <a:pPr marL="0" indent="0">
              <a:buNone/>
            </a:pPr>
            <a:endParaRPr lang="en-US" sz="3200" dirty="0"/>
          </a:p>
          <a:p>
            <a:r>
              <a:rPr lang="en-US" sz="3200" dirty="0"/>
              <a:t>Overall challenge</a:t>
            </a:r>
          </a:p>
          <a:p>
            <a:pPr marL="0" indent="0">
              <a:buNone/>
            </a:pPr>
            <a:endParaRPr lang="en-US" sz="3200" dirty="0"/>
          </a:p>
          <a:p>
            <a:r>
              <a:rPr lang="en-US" sz="3200" dirty="0"/>
              <a:t>Policy Vision  and Guiding principles </a:t>
            </a:r>
          </a:p>
          <a:p>
            <a:endParaRPr lang="en-US" sz="3200" dirty="0"/>
          </a:p>
          <a:p>
            <a:r>
              <a:rPr lang="en-US" sz="3200" dirty="0"/>
              <a:t>Policy Objectives </a:t>
            </a:r>
          </a:p>
          <a:p>
            <a:endParaRPr lang="en-US" sz="3200" dirty="0"/>
          </a:p>
          <a:p>
            <a:r>
              <a:rPr lang="en-US" sz="3200" dirty="0"/>
              <a:t>Policy proposals </a:t>
            </a:r>
          </a:p>
          <a:p>
            <a:endParaRPr lang="en-US" sz="3200"/>
          </a:p>
          <a:p>
            <a:r>
              <a:rPr lang="en-US" sz="3200"/>
              <a:t>Next </a:t>
            </a:r>
            <a:r>
              <a:rPr lang="en-US" sz="3200" dirty="0"/>
              <a:t>steps </a:t>
            </a:r>
          </a:p>
          <a:p>
            <a:endParaRPr lang="en-US" dirty="0"/>
          </a:p>
          <a:p>
            <a:endParaRPr lang="en-US" dirty="0"/>
          </a:p>
          <a:p>
            <a:endParaRPr lang="en-ZA" dirty="0"/>
          </a:p>
        </p:txBody>
      </p:sp>
      <p:sp>
        <p:nvSpPr>
          <p:cNvPr id="8" name="Slide Number Placeholder 7"/>
          <p:cNvSpPr>
            <a:spLocks noGrp="1"/>
          </p:cNvSpPr>
          <p:nvPr>
            <p:ph type="sldNum" sz="quarter" idx="12"/>
          </p:nvPr>
        </p:nvSpPr>
        <p:spPr/>
        <p:txBody>
          <a:bodyPr/>
          <a:lstStyle/>
          <a:p>
            <a:fld id="{B7400369-66F7-4E90-B9E8-E7C30E015ADE}" type="slidenum">
              <a:rPr lang="en-ZA" sz="900" smtClean="0">
                <a:solidFill>
                  <a:prstClr val="white">
                    <a:lumMod val="65000"/>
                  </a:prstClr>
                </a:solidFill>
                <a:latin typeface="Arial" panose="020B0604020202020204" pitchFamily="34" charset="0"/>
                <a:cs typeface="Arial" panose="020B0604020202020204" pitchFamily="34" charset="0"/>
              </a:rPr>
              <a:pPr/>
              <a:t>2</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9" name="Footer Placeholder 8"/>
          <p:cNvSpPr>
            <a:spLocks noGrp="1"/>
          </p:cNvSpPr>
          <p:nvPr>
            <p:ph type="ftr" sz="quarter" idx="11"/>
          </p:nvPr>
        </p:nvSpPr>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04114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276454" y="34865"/>
            <a:ext cx="8591091" cy="455329"/>
          </a:xfrm>
        </p:spPr>
        <p:txBody>
          <a:bodyPr>
            <a:normAutofit fontScale="90000"/>
          </a:bodyPr>
          <a:lstStyle/>
          <a:p>
            <a:r>
              <a:rPr lang="en-US" sz="2800" dirty="0"/>
              <a:t>P</a:t>
            </a:r>
            <a:r>
              <a:rPr lang="en-ZA" sz="2800" dirty="0"/>
              <a:t>olicy proposals: Responsible tourism for the destination  </a:t>
            </a:r>
          </a:p>
        </p:txBody>
      </p:sp>
      <p:sp>
        <p:nvSpPr>
          <p:cNvPr id="7" name="TextBox 6">
            <a:extLst>
              <a:ext uri="{FF2B5EF4-FFF2-40B4-BE49-F238E27FC236}">
                <a16:creationId xmlns:a16="http://schemas.microsoft.com/office/drawing/2014/main" xmlns="" id="{AAF0CBE0-0B36-4FEC-BF2B-BA2294F6C212}"/>
              </a:ext>
            </a:extLst>
          </p:cNvPr>
          <p:cNvSpPr txBox="1"/>
          <p:nvPr/>
        </p:nvSpPr>
        <p:spPr>
          <a:xfrm>
            <a:off x="200024" y="490194"/>
            <a:ext cx="4371975" cy="5062733"/>
          </a:xfrm>
          <a:prstGeom prst="rect">
            <a:avLst/>
          </a:prstGeom>
          <a:solidFill>
            <a:schemeClr val="accent5">
              <a:lumMod val="20000"/>
              <a:lumOff val="80000"/>
            </a:schemeClr>
          </a:solidFill>
        </p:spPr>
        <p:txBody>
          <a:bodyPr wrap="square" rtlCol="0">
            <a:spAutoFit/>
          </a:bodyPr>
          <a:lstStyle/>
          <a:p>
            <a:r>
              <a:rPr lang="en-US" sz="2200" b="1" dirty="0">
                <a:latin typeface="Gill Sans MT" panose="020B0502020104020203" pitchFamily="34" charset="0"/>
                <a:cs typeface="Arial" panose="020B0604020202020204" pitchFamily="34" charset="0"/>
              </a:rPr>
              <a:t>Understanding the problem </a:t>
            </a:r>
          </a:p>
          <a:p>
            <a:pPr marL="342900" indent="-342900" algn="just">
              <a:lnSpc>
                <a:spcPct val="107000"/>
              </a:lnSpc>
              <a:spcBef>
                <a:spcPts val="1200"/>
              </a:spcBef>
              <a:buFont typeface="Symbol" panose="05050102010706020507" pitchFamily="18" charset="2"/>
              <a:buChar char=""/>
            </a:pPr>
            <a:r>
              <a:rPr lang="en-US" sz="2200" dirty="0">
                <a:latin typeface="Gill Sans MT" panose="020B0502020104020203" pitchFamily="34" charset="0"/>
                <a:cs typeface="Arial" panose="020B0604020202020204" pitchFamily="34" charset="0"/>
              </a:rPr>
              <a:t>Despite the implementation of energy, water efficiency and universal access programmes in South Africa, scope remains for the mainstreaming of responsible Tourism practices throughout the sector.</a:t>
            </a:r>
            <a:endParaRPr lang="en-ZA" sz="2200" dirty="0">
              <a:latin typeface="Gill Sans MT" panose="020B0502020104020203" pitchFamily="34" charset="0"/>
              <a:cs typeface="Arial" panose="020B0604020202020204" pitchFamily="34" charset="0"/>
            </a:endParaRPr>
          </a:p>
          <a:p>
            <a:pPr marL="342900" indent="-342900" algn="just">
              <a:lnSpc>
                <a:spcPct val="107000"/>
              </a:lnSpc>
              <a:spcBef>
                <a:spcPts val="1200"/>
              </a:spcBef>
              <a:buFont typeface="Symbol" panose="05050102010706020507" pitchFamily="18" charset="2"/>
              <a:buChar char=""/>
            </a:pPr>
            <a:r>
              <a:rPr lang="en-US" sz="2200" dirty="0">
                <a:latin typeface="Gill Sans MT" panose="020B0502020104020203" pitchFamily="34" charset="0"/>
                <a:cs typeface="Arial" panose="020B0604020202020204" pitchFamily="34" charset="0"/>
              </a:rPr>
              <a:t>The upfront cost of assessing and implementing modifications to operations to achieve resource efficiency may be prohibitive for small enterprises.</a:t>
            </a:r>
            <a:endParaRPr lang="en-ZA" sz="2200" dirty="0">
              <a:latin typeface="Gill Sans MT" panose="020B0502020104020203"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AF3C9D94-80CA-4DC4-8BB2-9E2C28FCCC8A}"/>
              </a:ext>
            </a:extLst>
          </p:cNvPr>
          <p:cNvSpPr txBox="1"/>
          <p:nvPr/>
        </p:nvSpPr>
        <p:spPr>
          <a:xfrm>
            <a:off x="4656839" y="490194"/>
            <a:ext cx="4287136" cy="5139869"/>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pPr algn="just"/>
            <a:r>
              <a:rPr lang="en-ZA" sz="2400" b="1" dirty="0">
                <a:latin typeface="Gill Sans MT" panose="020B0502020104020203" pitchFamily="34" charset="0"/>
                <a:cs typeface="Arial" panose="020B0604020202020204" pitchFamily="34" charset="0"/>
              </a:rPr>
              <a:t>Key proposals</a:t>
            </a:r>
          </a:p>
          <a:p>
            <a:pPr algn="just"/>
            <a:endParaRPr lang="en-ZA" sz="2400" b="1" dirty="0">
              <a:latin typeface="Gill Sans MT" panose="020B0502020104020203" pitchFamily="34" charset="0"/>
              <a:cs typeface="Arial" panose="020B0604020202020204" pitchFamily="34" charset="0"/>
            </a:endParaRPr>
          </a:p>
          <a:p>
            <a:pPr marL="285750" indent="-285750" algn="just">
              <a:buFont typeface="Arial" panose="020B0604020202020204" pitchFamily="34" charset="0"/>
              <a:buChar char="•"/>
            </a:pPr>
            <a:r>
              <a:rPr lang="en-US" sz="2400" dirty="0">
                <a:latin typeface="Gill Sans MT" panose="020B0502020104020203" pitchFamily="34" charset="0"/>
                <a:cs typeface="Arial" panose="020B0604020202020204" pitchFamily="34" charset="0"/>
              </a:rPr>
              <a:t>Adoption of Sustainable Development Goals in planning for tourism.</a:t>
            </a:r>
          </a:p>
          <a:p>
            <a:pPr marL="285750" indent="-285750" algn="just">
              <a:buFont typeface="Arial" panose="020B0604020202020204" pitchFamily="34" charset="0"/>
              <a:buChar char="•"/>
            </a:pPr>
            <a:endParaRPr lang="en-US" sz="2400" dirty="0">
              <a:latin typeface="Gill Sans MT" panose="020B0502020104020203" pitchFamily="34" charset="0"/>
              <a:cs typeface="Arial" panose="020B0604020202020204" pitchFamily="34" charset="0"/>
            </a:endParaRPr>
          </a:p>
          <a:p>
            <a:pPr marL="285750" indent="-285750" algn="just">
              <a:buFont typeface="Arial" panose="020B0604020202020204" pitchFamily="34" charset="0"/>
              <a:buChar char="•"/>
            </a:pPr>
            <a:r>
              <a:rPr lang="en-US" sz="2400" dirty="0">
                <a:latin typeface="Gill Sans MT" panose="020B0502020104020203" pitchFamily="34" charset="0"/>
                <a:cs typeface="Arial" panose="020B0604020202020204" pitchFamily="34" charset="0"/>
              </a:rPr>
              <a:t>Tourism development to include universal accessibility guidelines.</a:t>
            </a:r>
          </a:p>
          <a:p>
            <a:pPr marL="285750" indent="-285750" algn="just">
              <a:buFont typeface="Arial" panose="020B0604020202020204" pitchFamily="34" charset="0"/>
              <a:buChar char="•"/>
            </a:pPr>
            <a:endParaRPr lang="en-US" sz="2400" dirty="0">
              <a:latin typeface="Gill Sans MT" panose="020B0502020104020203" pitchFamily="34" charset="0"/>
              <a:cs typeface="Arial" panose="020B0604020202020204" pitchFamily="34" charset="0"/>
            </a:endParaRPr>
          </a:p>
          <a:p>
            <a:pPr marL="285750" indent="-285750" algn="just">
              <a:buFont typeface="Arial" panose="020B0604020202020204" pitchFamily="34" charset="0"/>
              <a:buChar char="•"/>
            </a:pPr>
            <a:r>
              <a:rPr lang="en-US" sz="2400" dirty="0">
                <a:latin typeface="Gill Sans MT" panose="020B0502020104020203" pitchFamily="34" charset="0"/>
                <a:cs typeface="Arial" panose="020B0604020202020204" pitchFamily="34" charset="0"/>
              </a:rPr>
              <a:t>Create value proposition for tourism development applying responsible tourism guideline.</a:t>
            </a:r>
            <a:endParaRPr lang="en-ZA" sz="2400" b="1" dirty="0">
              <a:latin typeface="Gill Sans MT" panose="020B0502020104020203" pitchFamily="34" charset="0"/>
              <a:cs typeface="Arial" panose="020B0604020202020204" pitchFamily="34" charset="0"/>
            </a:endParaRPr>
          </a:p>
          <a:p>
            <a:pPr algn="just"/>
            <a:endParaRPr lang="en-ZA" sz="1600" b="1" dirty="0">
              <a:latin typeface="Arial" panose="020B0604020202020204" pitchFamily="34" charset="0"/>
              <a:cs typeface="Arial" panose="020B0604020202020204" pitchFamily="34" charset="0"/>
            </a:endParaRPr>
          </a:p>
        </p:txBody>
      </p:sp>
      <p:sp>
        <p:nvSpPr>
          <p:cNvPr id="3" name="TextBox 2"/>
          <p:cNvSpPr txBox="1"/>
          <p:nvPr/>
        </p:nvSpPr>
        <p:spPr>
          <a:xfrm>
            <a:off x="8401050" y="6248400"/>
            <a:ext cx="466494" cy="369332"/>
          </a:xfrm>
          <a:prstGeom prst="rect">
            <a:avLst/>
          </a:prstGeom>
          <a:noFill/>
        </p:spPr>
        <p:txBody>
          <a:bodyPr wrap="square" rtlCol="0">
            <a:spAutoFit/>
          </a:bodyPr>
          <a:lstStyle/>
          <a:p>
            <a:r>
              <a:rPr lang="en-US" dirty="0"/>
              <a:t>20</a:t>
            </a:r>
            <a:endParaRPr lang="en-ZA" dirty="0"/>
          </a:p>
        </p:txBody>
      </p:sp>
    </p:spTree>
    <p:extLst>
      <p:ext uri="{BB962C8B-B14F-4D97-AF65-F5344CB8AC3E}">
        <p14:creationId xmlns:p14="http://schemas.microsoft.com/office/powerpoint/2010/main" xmlns="" val="2380517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0" y="-21037"/>
            <a:ext cx="9144000" cy="435816"/>
          </a:xfrm>
        </p:spPr>
        <p:txBody>
          <a:bodyPr>
            <a:noAutofit/>
          </a:bodyPr>
          <a:lstStyle/>
          <a:p>
            <a:r>
              <a:rPr lang="en-US" sz="2400" dirty="0"/>
              <a:t>P</a:t>
            </a:r>
            <a:r>
              <a:rPr lang="en-ZA" sz="2400" dirty="0"/>
              <a:t>olicy proposals: </a:t>
            </a:r>
            <a:r>
              <a:rPr lang="en-ZA" sz="2000" dirty="0"/>
              <a:t>Knowledge management, research and insights </a:t>
            </a:r>
          </a:p>
        </p:txBody>
      </p:sp>
      <p:sp>
        <p:nvSpPr>
          <p:cNvPr id="8" name="TextBox 7">
            <a:extLst>
              <a:ext uri="{FF2B5EF4-FFF2-40B4-BE49-F238E27FC236}">
                <a16:creationId xmlns:a16="http://schemas.microsoft.com/office/drawing/2014/main" xmlns="" id="{AF3C9D94-80CA-4DC4-8BB2-9E2C28FCCC8A}"/>
              </a:ext>
            </a:extLst>
          </p:cNvPr>
          <p:cNvSpPr txBox="1"/>
          <p:nvPr/>
        </p:nvSpPr>
        <p:spPr>
          <a:xfrm>
            <a:off x="5894363" y="466378"/>
            <a:ext cx="3038622" cy="5521512"/>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r>
              <a:rPr lang="en-ZA" b="1" dirty="0">
                <a:latin typeface="Gill Sans MT" panose="020B0502020104020203" pitchFamily="34" charset="0"/>
                <a:cs typeface="Arial" panose="020B0604020202020204" pitchFamily="34" charset="0"/>
              </a:rPr>
              <a:t>Key proposals</a:t>
            </a:r>
          </a:p>
          <a:p>
            <a:pPr algn="just">
              <a:lnSpc>
                <a:spcPct val="107000"/>
              </a:lnSpc>
              <a:spcAft>
                <a:spcPts val="800"/>
              </a:spcAft>
            </a:pPr>
            <a:r>
              <a:rPr lang="en-US" dirty="0">
                <a:latin typeface="Gill Sans MT" panose="020B0502020104020203" pitchFamily="34" charset="0"/>
                <a:cs typeface="Arial" panose="020B0604020202020204" pitchFamily="34" charset="0"/>
              </a:rPr>
              <a:t>Develop an agreed upon knowledge management framework and approach for Tourism, including</a:t>
            </a:r>
            <a:r>
              <a:rPr lang="en-GB" dirty="0">
                <a:latin typeface="Gill Sans MT" panose="020B0502020104020203" pitchFamily="34" charset="0"/>
                <a:ea typeface="Calibri" panose="020F0502020204030204" pitchFamily="34" charset="0"/>
                <a:cs typeface="Arial" panose="020B0604020202020204" pitchFamily="34" charset="0"/>
              </a:rPr>
              <a:t>:</a:t>
            </a:r>
            <a:endParaRPr lang="en-ZA" dirty="0">
              <a:latin typeface="Gill Sans MT" panose="020B0502020104020203"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US" dirty="0">
                <a:latin typeface="Gill Sans MT" panose="020B0502020104020203" pitchFamily="34" charset="0"/>
                <a:ea typeface="Calibri" panose="020F0502020204030204" pitchFamily="34" charset="0"/>
                <a:cs typeface="Arial" panose="020B0604020202020204" pitchFamily="34" charset="0"/>
              </a:rPr>
              <a:t>A regularly revised research agenda identifying research gaps and </a:t>
            </a:r>
            <a:r>
              <a:rPr lang="en-US" dirty="0" err="1">
                <a:latin typeface="Gill Sans MT" panose="020B0502020104020203" pitchFamily="34" charset="0"/>
                <a:ea typeface="Calibri" panose="020F0502020204030204" pitchFamily="34" charset="0"/>
                <a:cs typeface="Arial" panose="020B0604020202020204" pitchFamily="34" charset="0"/>
              </a:rPr>
              <a:t>prioritised</a:t>
            </a:r>
            <a:r>
              <a:rPr lang="en-US" dirty="0">
                <a:latin typeface="Gill Sans MT" panose="020B0502020104020203" pitchFamily="34" charset="0"/>
                <a:ea typeface="Calibri" panose="020F0502020204030204" pitchFamily="34" charset="0"/>
                <a:cs typeface="Arial" panose="020B0604020202020204" pitchFamily="34" charset="0"/>
              </a:rPr>
              <a:t> research focus areas formulated in collaboration with partners, and</a:t>
            </a:r>
          </a:p>
          <a:p>
            <a:pPr marL="342900" lvl="0" indent="-342900" algn="just">
              <a:lnSpc>
                <a:spcPct val="107000"/>
              </a:lnSpc>
              <a:spcBef>
                <a:spcPts val="1200"/>
              </a:spcBef>
              <a:spcAft>
                <a:spcPts val="0"/>
              </a:spcAft>
              <a:buFont typeface="Symbol" panose="05050102010706020507" pitchFamily="18" charset="2"/>
              <a:buChar char=""/>
            </a:pPr>
            <a:r>
              <a:rPr lang="en-US" dirty="0">
                <a:latin typeface="Gill Sans MT" panose="020B0502020104020203" pitchFamily="34" charset="0"/>
                <a:ea typeface="Calibri" panose="020F0502020204030204" pitchFamily="34" charset="0"/>
                <a:cs typeface="Arial" panose="020B0604020202020204" pitchFamily="34" charset="0"/>
              </a:rPr>
              <a:t>Mechanisms to encourage data collaboration for decision making in line with the legal framework for  data governance. </a:t>
            </a:r>
            <a:endParaRPr lang="en-ZA" dirty="0">
              <a:latin typeface="Gill Sans MT" panose="020B0502020104020203"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0F8F9AF1-C83F-4D49-96AA-C7B3BA435C4F}"/>
              </a:ext>
            </a:extLst>
          </p:cNvPr>
          <p:cNvSpPr txBox="1"/>
          <p:nvPr/>
        </p:nvSpPr>
        <p:spPr>
          <a:xfrm>
            <a:off x="96520" y="424206"/>
            <a:ext cx="5797843" cy="6292107"/>
          </a:xfrm>
          <a:prstGeom prst="rect">
            <a:avLst/>
          </a:prstGeom>
          <a:solidFill>
            <a:schemeClr val="accent4">
              <a:lumMod val="20000"/>
              <a:lumOff val="80000"/>
            </a:schemeClr>
          </a:solidFill>
        </p:spPr>
        <p:txBody>
          <a:bodyPr wrap="square" rtlCol="0">
            <a:spAutoFit/>
          </a:bodyPr>
          <a:lstStyle/>
          <a:p>
            <a:r>
              <a:rPr lang="en-US" b="1" dirty="0">
                <a:latin typeface="Gill Sans MT" panose="020B0502020104020203" pitchFamily="34" charset="0"/>
                <a:cs typeface="Arial" panose="020B0604020202020204" pitchFamily="34" charset="0"/>
              </a:rPr>
              <a:t>U</a:t>
            </a:r>
            <a:r>
              <a:rPr lang="en-ZA" b="1" dirty="0">
                <a:latin typeface="Gill Sans MT" panose="020B0502020104020203" pitchFamily="34" charset="0"/>
                <a:cs typeface="Arial" panose="020B0604020202020204" pitchFamily="34" charset="0"/>
              </a:rPr>
              <a:t>nderstanding problem</a:t>
            </a:r>
          </a:p>
          <a:p>
            <a:pPr algn="just"/>
            <a:r>
              <a:rPr lang="en-GB" dirty="0">
                <a:latin typeface="Gill Sans MT" panose="020B0502020104020203" pitchFamily="34" charset="0"/>
                <a:cs typeface="Arial" panose="020B0604020202020204" pitchFamily="34" charset="0"/>
              </a:rPr>
              <a:t>Despite excessive amounts of industry information available, there is:</a:t>
            </a:r>
          </a:p>
          <a:p>
            <a:pPr marL="342900" lvl="0" indent="-342900" algn="just">
              <a:lnSpc>
                <a:spcPct val="107000"/>
              </a:lnSpc>
              <a:spcBef>
                <a:spcPts val="1200"/>
              </a:spcBef>
              <a:spcAft>
                <a:spcPts val="0"/>
              </a:spcAft>
              <a:buFont typeface="Symbol" panose="05050102010706020507" pitchFamily="18" charset="2"/>
              <a:buChar char=""/>
            </a:pPr>
            <a:r>
              <a:rPr lang="en-US" dirty="0">
                <a:latin typeface="Gill Sans MT" panose="020B0502020104020203" pitchFamily="34" charset="0"/>
                <a:ea typeface="Calibri" panose="020F0502020204030204" pitchFamily="34" charset="0"/>
                <a:cs typeface="Arial" panose="020B0604020202020204" pitchFamily="34" charset="0"/>
              </a:rPr>
              <a:t>A lack of readily available, market intelligence to inform decision making in the Tourism sector,</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US" dirty="0">
                <a:latin typeface="Gill Sans MT" panose="020B0502020104020203" pitchFamily="34" charset="0"/>
                <a:ea typeface="Calibri" panose="020F0502020204030204" pitchFamily="34" charset="0"/>
                <a:cs typeface="Arial" panose="020B0604020202020204" pitchFamily="34" charset="0"/>
              </a:rPr>
              <a:t>Limited utility of research due to fragmentation in the identification of research gaps,</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US" dirty="0">
                <a:latin typeface="Gill Sans MT" panose="020B0502020104020203" pitchFamily="34" charset="0"/>
                <a:ea typeface="Calibri" panose="020F0502020204030204" pitchFamily="34" charset="0"/>
                <a:cs typeface="Arial" panose="020B0604020202020204" pitchFamily="34" charset="0"/>
              </a:rPr>
              <a:t>No central repository of information enabling a better understanding of visitors, their habits and motivation,</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US" dirty="0">
                <a:latin typeface="Gill Sans MT" panose="020B0502020104020203" pitchFamily="34" charset="0"/>
                <a:ea typeface="Calibri" panose="020F0502020204030204" pitchFamily="34" charset="0"/>
                <a:cs typeface="Arial" panose="020B0604020202020204" pitchFamily="34" charset="0"/>
              </a:rPr>
              <a:t>Lack of easy access to Tourism information held in individual organisations in the public and private sectors,</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US" dirty="0">
                <a:latin typeface="Gill Sans MT" panose="020B0502020104020203" pitchFamily="34" charset="0"/>
                <a:ea typeface="Calibri" panose="020F0502020204030204" pitchFamily="34" charset="0"/>
                <a:cs typeface="Arial" panose="020B0604020202020204" pitchFamily="34" charset="0"/>
              </a:rPr>
              <a:t>Lack of entrenchment of knowledge management driven processes resulting in inefficiencies and lost opportunities for utilising Tourism analytics and data to ensure competitiveness, and</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US" dirty="0">
                <a:latin typeface="Gill Sans MT" panose="020B0502020104020203" pitchFamily="34" charset="0"/>
                <a:ea typeface="Calibri" panose="020F0502020204030204" pitchFamily="34" charset="0"/>
                <a:cs typeface="Arial" panose="020B0604020202020204" pitchFamily="34" charset="0"/>
              </a:rPr>
              <a:t>Fragmentation of knowledge management across the sector, with pockets of knowledge scattered across individual Tourism subsectors. </a:t>
            </a:r>
            <a:endParaRPr lang="en-ZA" dirty="0">
              <a:latin typeface="Gill Sans MT" panose="020B0502020104020203" pitchFamily="34" charset="0"/>
              <a:ea typeface="Calibri" panose="020F0502020204030204" pitchFamily="34" charset="0"/>
              <a:cs typeface="Arial" panose="020B0604020202020204" pitchFamily="34" charset="0"/>
            </a:endParaRPr>
          </a:p>
        </p:txBody>
      </p:sp>
      <p:sp>
        <p:nvSpPr>
          <p:cNvPr id="4" name="TextBox 3"/>
          <p:cNvSpPr txBox="1"/>
          <p:nvPr/>
        </p:nvSpPr>
        <p:spPr>
          <a:xfrm>
            <a:off x="8391525" y="6334125"/>
            <a:ext cx="541460" cy="369332"/>
          </a:xfrm>
          <a:prstGeom prst="rect">
            <a:avLst/>
          </a:prstGeom>
          <a:noFill/>
        </p:spPr>
        <p:txBody>
          <a:bodyPr wrap="square" rtlCol="0">
            <a:spAutoFit/>
          </a:bodyPr>
          <a:lstStyle/>
          <a:p>
            <a:r>
              <a:rPr lang="en-US" dirty="0"/>
              <a:t>21</a:t>
            </a:r>
            <a:endParaRPr lang="en-ZA" dirty="0"/>
          </a:p>
        </p:txBody>
      </p:sp>
    </p:spTree>
    <p:extLst>
      <p:ext uri="{BB962C8B-B14F-4D97-AF65-F5344CB8AC3E}">
        <p14:creationId xmlns:p14="http://schemas.microsoft.com/office/powerpoint/2010/main" xmlns="" val="324447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276454" y="34865"/>
            <a:ext cx="8591091" cy="455329"/>
          </a:xfrm>
        </p:spPr>
        <p:txBody>
          <a:bodyPr>
            <a:normAutofit fontScale="90000"/>
          </a:bodyPr>
          <a:lstStyle/>
          <a:p>
            <a:r>
              <a:rPr lang="en-US" sz="2800" dirty="0"/>
              <a:t>P</a:t>
            </a:r>
            <a:r>
              <a:rPr lang="en-ZA" sz="2800" dirty="0"/>
              <a:t>olicy proposals: Tourism diplomacy </a:t>
            </a:r>
          </a:p>
        </p:txBody>
      </p:sp>
      <p:sp>
        <p:nvSpPr>
          <p:cNvPr id="7" name="TextBox 6">
            <a:extLst>
              <a:ext uri="{FF2B5EF4-FFF2-40B4-BE49-F238E27FC236}">
                <a16:creationId xmlns:a16="http://schemas.microsoft.com/office/drawing/2014/main" xmlns="" id="{AAF0CBE0-0B36-4FEC-BF2B-BA2294F6C212}"/>
              </a:ext>
            </a:extLst>
          </p:cNvPr>
          <p:cNvSpPr txBox="1"/>
          <p:nvPr/>
        </p:nvSpPr>
        <p:spPr>
          <a:xfrm>
            <a:off x="200024" y="490194"/>
            <a:ext cx="4180361" cy="5847755"/>
          </a:xfrm>
          <a:prstGeom prst="rect">
            <a:avLst/>
          </a:prstGeom>
          <a:solidFill>
            <a:schemeClr val="accent5">
              <a:lumMod val="20000"/>
              <a:lumOff val="80000"/>
            </a:schemeClr>
          </a:solidFill>
        </p:spPr>
        <p:txBody>
          <a:bodyPr wrap="square" rtlCol="0">
            <a:spAutoFit/>
          </a:bodyPr>
          <a:lstStyle/>
          <a:p>
            <a:r>
              <a:rPr lang="en-US" sz="2200" b="1" dirty="0">
                <a:latin typeface="Gill Sans MT" panose="020B0502020104020203" pitchFamily="34" charset="0"/>
                <a:cs typeface="Arial" panose="020B0604020202020204" pitchFamily="34" charset="0"/>
              </a:rPr>
              <a:t>Understanding the problem</a:t>
            </a:r>
          </a:p>
          <a:p>
            <a:pPr algn="just"/>
            <a:r>
              <a:rPr lang="en-ZA" sz="2200" dirty="0">
                <a:latin typeface="Gill Sans MT" panose="020B0502020104020203" pitchFamily="34" charset="0"/>
                <a:cs typeface="Arial" panose="020B0604020202020204" pitchFamily="34" charset="0"/>
              </a:rPr>
              <a:t>No clear articulation of South Africa’s Tourism international relations approach at bilateral and multilateral levels (e.g. Africa strategy):</a:t>
            </a:r>
          </a:p>
          <a:p>
            <a:pPr algn="just"/>
            <a:endParaRPr lang="en-US" sz="2200" b="1" dirty="0">
              <a:latin typeface="Gill Sans MT" panose="020B0502020104020203" pitchFamily="34" charset="0"/>
              <a:cs typeface="Arial" panose="020B0604020202020204" pitchFamily="34" charset="0"/>
            </a:endParaRPr>
          </a:p>
          <a:p>
            <a:pPr marL="285750" lvl="0" indent="-285750" algn="just">
              <a:buFont typeface="Arial" panose="020B0604020202020204" pitchFamily="34" charset="0"/>
              <a:buChar char="•"/>
            </a:pPr>
            <a:r>
              <a:rPr lang="en-ZA" sz="2200" dirty="0">
                <a:latin typeface="Gill Sans MT" panose="020B0502020104020203" pitchFamily="34" charset="0"/>
                <a:cs typeface="Arial" panose="020B0604020202020204" pitchFamily="34" charset="0"/>
              </a:rPr>
              <a:t>The Tourism sector has not yet developed an international relations position</a:t>
            </a:r>
            <a:r>
              <a:rPr lang="en-GB" sz="2200" dirty="0">
                <a:latin typeface="Gill Sans MT" panose="020B0502020104020203" pitchFamily="34" charset="0"/>
                <a:cs typeface="Arial" panose="020B0604020202020204" pitchFamily="34" charset="0"/>
              </a:rPr>
              <a:t>  </a:t>
            </a:r>
            <a:r>
              <a:rPr lang="en-ZA" sz="2200" dirty="0">
                <a:latin typeface="Gill Sans MT" panose="020B0502020104020203" pitchFamily="34" charset="0"/>
                <a:cs typeface="Arial" panose="020B0604020202020204" pitchFamily="34" charset="0"/>
              </a:rPr>
              <a:t> articulating its stance for both the African continent and the World, and</a:t>
            </a:r>
          </a:p>
          <a:p>
            <a:pPr marL="285750" lvl="0" indent="-285750" algn="just">
              <a:buFont typeface="Arial" panose="020B0604020202020204" pitchFamily="34" charset="0"/>
              <a:buChar char="•"/>
            </a:pPr>
            <a:endParaRPr lang="en-ZA" sz="2200" dirty="0">
              <a:latin typeface="Gill Sans MT" panose="020B0502020104020203" pitchFamily="34" charset="0"/>
              <a:cs typeface="Arial" panose="020B0604020202020204" pitchFamily="34" charset="0"/>
            </a:endParaRPr>
          </a:p>
          <a:p>
            <a:pPr marL="285750" indent="-285750" algn="just">
              <a:buFont typeface="Arial" panose="020B0604020202020204" pitchFamily="34" charset="0"/>
              <a:buChar char="•"/>
            </a:pPr>
            <a:r>
              <a:rPr lang="en-ZA" sz="2200" dirty="0">
                <a:latin typeface="Gill Sans MT" panose="020B0502020104020203" pitchFamily="34" charset="0"/>
                <a:cs typeface="Arial" panose="020B0604020202020204" pitchFamily="34" charset="0"/>
              </a:rPr>
              <a:t>Limited use of Tourism diplomacy to drive the country’s Tourism economic aspirations.</a:t>
            </a:r>
          </a:p>
          <a:p>
            <a:pPr marL="285750" lvl="0" indent="-285750" algn="just">
              <a:buFont typeface="Arial" panose="020B0604020202020204" pitchFamily="34" charset="0"/>
              <a:buChar char="•"/>
            </a:pPr>
            <a:endParaRPr lang="en-ZA" sz="2200" dirty="0"/>
          </a:p>
        </p:txBody>
      </p:sp>
      <p:sp>
        <p:nvSpPr>
          <p:cNvPr id="8" name="TextBox 7">
            <a:extLst>
              <a:ext uri="{FF2B5EF4-FFF2-40B4-BE49-F238E27FC236}">
                <a16:creationId xmlns:a16="http://schemas.microsoft.com/office/drawing/2014/main" xmlns="" id="{AF3C9D94-80CA-4DC4-8BB2-9E2C28FCCC8A}"/>
              </a:ext>
            </a:extLst>
          </p:cNvPr>
          <p:cNvSpPr txBox="1"/>
          <p:nvPr/>
        </p:nvSpPr>
        <p:spPr>
          <a:xfrm>
            <a:off x="4656839" y="436492"/>
            <a:ext cx="3963286" cy="4943661"/>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pPr algn="just"/>
            <a:r>
              <a:rPr lang="en-ZA" sz="2200" b="1" dirty="0">
                <a:latin typeface="Gill Sans MT" panose="020B0502020104020203" pitchFamily="34" charset="0"/>
                <a:cs typeface="Arial" panose="020B0604020202020204" pitchFamily="34" charset="0"/>
              </a:rPr>
              <a:t>Key proposals</a:t>
            </a:r>
          </a:p>
          <a:p>
            <a:pPr algn="just"/>
            <a:r>
              <a:rPr lang="en-ZA" sz="2200" dirty="0">
                <a:latin typeface="Gill Sans MT" panose="020B0502020104020203" pitchFamily="34" charset="0"/>
                <a:cs typeface="Arial" panose="020B0604020202020204" pitchFamily="34" charset="0"/>
              </a:rPr>
              <a:t>Tourism is a pillar of economic diplomacy. South Africa as a destination within the region boasting products spanning beyond its borders needs to:</a:t>
            </a:r>
            <a:endParaRPr lang="en-ZA" sz="2200" b="1" dirty="0">
              <a:latin typeface="Gill Sans MT" panose="020B0502020104020203" pitchFamily="34" charset="0"/>
              <a:cs typeface="Arial" panose="020B0604020202020204" pitchFamily="34" charset="0"/>
            </a:endParaRPr>
          </a:p>
          <a:p>
            <a:pPr marL="342900" indent="-342900" algn="just">
              <a:lnSpc>
                <a:spcPct val="107000"/>
              </a:lnSpc>
              <a:spcBef>
                <a:spcPts val="1200"/>
              </a:spcBef>
              <a:buFont typeface="Symbol" panose="05050102010706020507" pitchFamily="18" charset="2"/>
              <a:buChar char=""/>
            </a:pPr>
            <a:r>
              <a:rPr lang="en-US" sz="2200" dirty="0">
                <a:latin typeface="Gill Sans MT" panose="020B0502020104020203" pitchFamily="34" charset="0"/>
                <a:cs typeface="Arial" panose="020B0604020202020204" pitchFamily="34" charset="0"/>
              </a:rPr>
              <a:t>Implement the SADC Tourism programme aligned to Agenda 2063.</a:t>
            </a:r>
          </a:p>
          <a:p>
            <a:pPr marL="342900" indent="-342900" algn="just">
              <a:lnSpc>
                <a:spcPct val="107000"/>
              </a:lnSpc>
              <a:spcBef>
                <a:spcPts val="1200"/>
              </a:spcBef>
              <a:buFont typeface="Symbol" panose="05050102010706020507" pitchFamily="18" charset="2"/>
              <a:buChar char=""/>
            </a:pPr>
            <a:r>
              <a:rPr lang="en-US" sz="2200" dirty="0">
                <a:latin typeface="Gill Sans MT" panose="020B0502020104020203" pitchFamily="34" charset="0"/>
                <a:cs typeface="Arial" panose="020B0604020202020204" pitchFamily="34" charset="0"/>
              </a:rPr>
              <a:t>Implement a framework to support missions for tourism development and promotion.</a:t>
            </a:r>
            <a:endParaRPr lang="en-ZA" sz="2200" b="1" dirty="0">
              <a:latin typeface="Gill Sans MT" panose="020B0502020104020203" pitchFamily="34" charset="0"/>
              <a:cs typeface="Arial" panose="020B0604020202020204" pitchFamily="34" charset="0"/>
            </a:endParaRPr>
          </a:p>
          <a:p>
            <a:pPr algn="just"/>
            <a:endParaRPr lang="en-ZA" sz="2200" b="1" dirty="0">
              <a:latin typeface="Arial" panose="020B0604020202020204" pitchFamily="34" charset="0"/>
              <a:cs typeface="Arial" panose="020B0604020202020204" pitchFamily="34" charset="0"/>
            </a:endParaRPr>
          </a:p>
        </p:txBody>
      </p:sp>
      <p:sp>
        <p:nvSpPr>
          <p:cNvPr id="11" name="Footer Placeholder 1">
            <a:extLst>
              <a:ext uri="{FF2B5EF4-FFF2-40B4-BE49-F238E27FC236}">
                <a16:creationId xmlns:a16="http://schemas.microsoft.com/office/drawing/2014/main" xmlns="" id="{376EF331-CFFF-47F7-8DA2-6F1452D311AB}"/>
              </a:ext>
            </a:extLst>
          </p:cNvPr>
          <p:cNvSpPr txBox="1">
            <a:spLocks/>
          </p:cNvSpPr>
          <p:nvPr/>
        </p:nvSpPr>
        <p:spPr>
          <a:xfrm>
            <a:off x="628650" y="6356350"/>
            <a:ext cx="657769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900" i="1" dirty="0">
              <a:solidFill>
                <a:schemeClr val="bg1">
                  <a:lumMod val="65000"/>
                </a:schemeClr>
              </a:solidFill>
              <a:latin typeface="Arial" panose="020B0604020202020204" pitchFamily="34" charset="0"/>
              <a:cs typeface="Arial" panose="020B0604020202020204" pitchFamily="34" charset="0"/>
            </a:endParaRPr>
          </a:p>
        </p:txBody>
      </p:sp>
      <p:sp>
        <p:nvSpPr>
          <p:cNvPr id="3" name="TextBox 2"/>
          <p:cNvSpPr txBox="1"/>
          <p:nvPr/>
        </p:nvSpPr>
        <p:spPr>
          <a:xfrm>
            <a:off x="8401050" y="6172200"/>
            <a:ext cx="466494" cy="369332"/>
          </a:xfrm>
          <a:prstGeom prst="rect">
            <a:avLst/>
          </a:prstGeom>
          <a:noFill/>
        </p:spPr>
        <p:txBody>
          <a:bodyPr wrap="square" rtlCol="0">
            <a:spAutoFit/>
          </a:bodyPr>
          <a:lstStyle/>
          <a:p>
            <a:r>
              <a:rPr lang="en-US" dirty="0"/>
              <a:t>22</a:t>
            </a:r>
            <a:endParaRPr lang="en-ZA" dirty="0"/>
          </a:p>
        </p:txBody>
      </p:sp>
    </p:spTree>
    <p:extLst>
      <p:ext uri="{BB962C8B-B14F-4D97-AF65-F5344CB8AC3E}">
        <p14:creationId xmlns:p14="http://schemas.microsoft.com/office/powerpoint/2010/main" xmlns="" val="2984396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0" y="-21037"/>
            <a:ext cx="9144000" cy="435816"/>
          </a:xfrm>
        </p:spPr>
        <p:txBody>
          <a:bodyPr>
            <a:noAutofit/>
          </a:bodyPr>
          <a:lstStyle/>
          <a:p>
            <a:r>
              <a:rPr lang="en-US" sz="2400" dirty="0"/>
              <a:t>P</a:t>
            </a:r>
            <a:r>
              <a:rPr lang="en-ZA" sz="2400" dirty="0"/>
              <a:t>olicy proposals: </a:t>
            </a:r>
            <a:r>
              <a:rPr lang="en-ZA" sz="2000" dirty="0"/>
              <a:t>Tourism investment </a:t>
            </a:r>
          </a:p>
        </p:txBody>
      </p:sp>
      <p:sp>
        <p:nvSpPr>
          <p:cNvPr id="8" name="TextBox 7">
            <a:extLst>
              <a:ext uri="{FF2B5EF4-FFF2-40B4-BE49-F238E27FC236}">
                <a16:creationId xmlns:a16="http://schemas.microsoft.com/office/drawing/2014/main" xmlns="" id="{AF3C9D94-80CA-4DC4-8BB2-9E2C28FCCC8A}"/>
              </a:ext>
            </a:extLst>
          </p:cNvPr>
          <p:cNvSpPr txBox="1"/>
          <p:nvPr/>
        </p:nvSpPr>
        <p:spPr>
          <a:xfrm>
            <a:off x="5118756" y="424206"/>
            <a:ext cx="3928724" cy="6015493"/>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r>
              <a:rPr lang="en-ZA" b="1" dirty="0">
                <a:latin typeface="Gill Sans MT" panose="020B0502020104020203" pitchFamily="34" charset="0"/>
                <a:cs typeface="Arial" panose="020B0604020202020204" pitchFamily="34" charset="0"/>
              </a:rPr>
              <a:t>Key proposals</a:t>
            </a: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Times New Roman" panose="02020603050405020304" pitchFamily="18" charset="0"/>
                <a:cs typeface="Arial" panose="020B0604020202020204" pitchFamily="34" charset="0"/>
              </a:rPr>
              <a:t>Promote South Africa as a preferred destination for Tourism investment by packaging solid investment opportunities;</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Times New Roman" panose="02020603050405020304" pitchFamily="18" charset="0"/>
                <a:cs typeface="Arial" panose="020B0604020202020204" pitchFamily="34" charset="0"/>
              </a:rPr>
              <a:t>Promote Tourism as an appealing sector for domestic investors;</a:t>
            </a: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cs typeface="Arial" panose="020B0604020202020204" pitchFamily="34" charset="0"/>
              </a:rPr>
              <a:t>Incorporate rural opportunities for investment;</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Times New Roman" panose="02020603050405020304" pitchFamily="18" charset="0"/>
                <a:cs typeface="Arial" panose="020B0604020202020204" pitchFamily="34" charset="0"/>
              </a:rPr>
              <a:t>Develop capacity to package high impact Tourism projects;  </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Times New Roman" panose="02020603050405020304" pitchFamily="18" charset="0"/>
                <a:cs typeface="Arial" panose="020B0604020202020204" pitchFamily="34" charset="0"/>
              </a:rPr>
              <a:t>Continuously work towards policy certainty by facilitating removal of regulatory barriers; and </a:t>
            </a: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Times New Roman" panose="02020603050405020304" pitchFamily="18" charset="0"/>
                <a:cs typeface="Arial" panose="020B0604020202020204" pitchFamily="34" charset="0"/>
              </a:rPr>
              <a:t>Strengthen the capacity of government to monitor investment trends, including supply gaps.</a:t>
            </a:r>
            <a:endParaRPr lang="en-ZA" dirty="0">
              <a:latin typeface="Gill Sans MT" panose="020B0502020104020203"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0F8F9AF1-C83F-4D49-96AA-C7B3BA435C4F}"/>
              </a:ext>
            </a:extLst>
          </p:cNvPr>
          <p:cNvSpPr txBox="1"/>
          <p:nvPr/>
        </p:nvSpPr>
        <p:spPr>
          <a:xfrm>
            <a:off x="96520" y="424206"/>
            <a:ext cx="4937393" cy="6149632"/>
          </a:xfrm>
          <a:prstGeom prst="rect">
            <a:avLst/>
          </a:prstGeom>
          <a:solidFill>
            <a:schemeClr val="accent4">
              <a:lumMod val="20000"/>
              <a:lumOff val="80000"/>
            </a:schemeClr>
          </a:solidFill>
        </p:spPr>
        <p:txBody>
          <a:bodyPr wrap="square" rtlCol="0">
            <a:spAutoFit/>
          </a:bodyPr>
          <a:lstStyle/>
          <a:p>
            <a:r>
              <a:rPr lang="en-US" b="1" dirty="0">
                <a:latin typeface="Gill Sans MT" panose="020B0502020104020203" pitchFamily="34" charset="0"/>
                <a:cs typeface="Arial" panose="020B0604020202020204" pitchFamily="34" charset="0"/>
              </a:rPr>
              <a:t>U</a:t>
            </a:r>
            <a:r>
              <a:rPr lang="en-ZA" b="1" dirty="0">
                <a:latin typeface="Gill Sans MT" panose="020B0502020104020203" pitchFamily="34" charset="0"/>
                <a:cs typeface="Arial" panose="020B0604020202020204" pitchFamily="34" charset="0"/>
              </a:rPr>
              <a:t>nderstanding problem</a:t>
            </a:r>
          </a:p>
          <a:p>
            <a:pPr algn="just"/>
            <a:r>
              <a:rPr lang="en-ZA" dirty="0">
                <a:latin typeface="Gill Sans MT" panose="020B0502020104020203" pitchFamily="34" charset="0"/>
                <a:cs typeface="Arial" panose="020B0604020202020204" pitchFamily="34" charset="0"/>
              </a:rPr>
              <a:t>Inadequate investment in the Tourism economy constrains Tourism growth, resulting in</a:t>
            </a:r>
            <a:r>
              <a:rPr lang="en-GB" dirty="0">
                <a:latin typeface="Gill Sans MT" panose="020B0502020104020203" pitchFamily="34" charset="0"/>
                <a:cs typeface="Arial" panose="020B0604020202020204" pitchFamily="34" charset="0"/>
              </a:rPr>
              <a:t> :</a:t>
            </a: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Times New Roman" panose="02020603050405020304" pitchFamily="18" charset="0"/>
                <a:cs typeface="Arial" panose="020B0604020202020204" pitchFamily="34" charset="0"/>
              </a:rPr>
              <a:t>Lack of investment in rural and peri-urban areas located near major attractions,</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Times New Roman" panose="02020603050405020304" pitchFamily="18" charset="0"/>
                <a:cs typeface="Arial" panose="020B0604020202020204" pitchFamily="34" charset="0"/>
              </a:rPr>
              <a:t>Limited appreciation of the potential of Tourism to contribute significantly to economic development,</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Times New Roman" panose="02020603050405020304" pitchFamily="18" charset="0"/>
                <a:cs typeface="Arial" panose="020B0604020202020204" pitchFamily="34" charset="0"/>
              </a:rPr>
              <a:t>Limited and incoherent national Tourism investment strategy partly underpinned by the split competence between national and provincial government,</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Times New Roman" panose="02020603050405020304" pitchFamily="18" charset="0"/>
                <a:cs typeface="Arial" panose="020B0604020202020204" pitchFamily="34" charset="0"/>
              </a:rPr>
              <a:t>Absence of an institutional champion</a:t>
            </a:r>
            <a:r>
              <a:rPr lang="en-GB" dirty="0">
                <a:latin typeface="Gill Sans MT" panose="020B0502020104020203" pitchFamily="34" charset="0"/>
                <a:ea typeface="Calibri" panose="020F0502020204030204" pitchFamily="34" charset="0"/>
                <a:cs typeface="Arial" panose="020B0604020202020204" pitchFamily="34" charset="0"/>
              </a:rPr>
              <a:t>  </a:t>
            </a:r>
            <a:r>
              <a:rPr lang="en-ZA" dirty="0">
                <a:latin typeface="Gill Sans MT" panose="020B0502020104020203" pitchFamily="34" charset="0"/>
                <a:ea typeface="Times New Roman" panose="02020603050405020304" pitchFamily="18" charset="0"/>
                <a:cs typeface="Arial" panose="020B0604020202020204" pitchFamily="34" charset="0"/>
              </a:rPr>
              <a:t> at all levels of government,</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Times New Roman" panose="02020603050405020304" pitchFamily="18" charset="0"/>
                <a:cs typeface="Arial" panose="020B0604020202020204" pitchFamily="34" charset="0"/>
              </a:rPr>
              <a:t>Urban bias in investment interest, and</a:t>
            </a:r>
            <a:endParaRPr lang="en-ZA" dirty="0">
              <a:latin typeface="Gill Sans MT" panose="020B0502020104020203" pitchFamily="34" charset="0"/>
              <a:ea typeface="Calibri" panose="020F0502020204030204" pitchFamily="34" charset="0"/>
              <a:cs typeface="Arial" panose="020B0604020202020204" pitchFamily="34" charset="0"/>
            </a:endParaRPr>
          </a:p>
          <a:p>
            <a:pPr marL="342900" lvl="0" indent="-342900" algn="just">
              <a:lnSpc>
                <a:spcPct val="107000"/>
              </a:lnSpc>
              <a:spcBef>
                <a:spcPts val="1200"/>
              </a:spcBef>
              <a:spcAft>
                <a:spcPts val="0"/>
              </a:spcAft>
              <a:buFont typeface="Symbol" panose="05050102010706020507" pitchFamily="18" charset="2"/>
              <a:buChar char=""/>
            </a:pPr>
            <a:r>
              <a:rPr lang="en-ZA" dirty="0">
                <a:latin typeface="Gill Sans MT" panose="020B0502020104020203" pitchFamily="34" charset="0"/>
                <a:ea typeface="Times New Roman" panose="02020603050405020304" pitchFamily="18" charset="0"/>
                <a:cs typeface="Arial" panose="020B0604020202020204" pitchFamily="34" charset="0"/>
              </a:rPr>
              <a:t>Lack of Tourism demand scenarios to inform supply.</a:t>
            </a:r>
            <a:endParaRPr lang="en-ZA" sz="1600" dirty="0">
              <a:latin typeface="Arial" panose="020B0604020202020204" pitchFamily="34" charset="0"/>
              <a:ea typeface="Calibri" panose="020F0502020204030204" pitchFamily="34" charset="0"/>
              <a:cs typeface="Arial" panose="020B0604020202020204" pitchFamily="34" charset="0"/>
            </a:endParaRPr>
          </a:p>
        </p:txBody>
      </p:sp>
      <p:sp>
        <p:nvSpPr>
          <p:cNvPr id="11" name="Footer Placeholder 1">
            <a:extLst>
              <a:ext uri="{FF2B5EF4-FFF2-40B4-BE49-F238E27FC236}">
                <a16:creationId xmlns:a16="http://schemas.microsoft.com/office/drawing/2014/main" xmlns="" id="{376EF331-CFFF-47F7-8DA2-6F1452D311AB}"/>
              </a:ext>
            </a:extLst>
          </p:cNvPr>
          <p:cNvSpPr txBox="1">
            <a:spLocks/>
          </p:cNvSpPr>
          <p:nvPr/>
        </p:nvSpPr>
        <p:spPr>
          <a:xfrm>
            <a:off x="628650" y="6356350"/>
            <a:ext cx="657769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900" i="1" dirty="0">
              <a:solidFill>
                <a:schemeClr val="bg1">
                  <a:lumMod val="65000"/>
                </a:schemeClr>
              </a:solidFill>
              <a:latin typeface="Arial" panose="020B0604020202020204" pitchFamily="34" charset="0"/>
              <a:cs typeface="Arial" panose="020B0604020202020204" pitchFamily="34" charset="0"/>
            </a:endParaRPr>
          </a:p>
        </p:txBody>
      </p:sp>
      <p:sp>
        <p:nvSpPr>
          <p:cNvPr id="3" name="TextBox 2"/>
          <p:cNvSpPr txBox="1"/>
          <p:nvPr/>
        </p:nvSpPr>
        <p:spPr>
          <a:xfrm>
            <a:off x="8305800" y="6354246"/>
            <a:ext cx="657225" cy="369332"/>
          </a:xfrm>
          <a:prstGeom prst="rect">
            <a:avLst/>
          </a:prstGeom>
          <a:noFill/>
        </p:spPr>
        <p:txBody>
          <a:bodyPr wrap="square" rtlCol="0">
            <a:spAutoFit/>
          </a:bodyPr>
          <a:lstStyle/>
          <a:p>
            <a:r>
              <a:rPr lang="en-US" dirty="0"/>
              <a:t>23</a:t>
            </a:r>
            <a:endParaRPr lang="en-ZA" dirty="0"/>
          </a:p>
        </p:txBody>
      </p:sp>
    </p:spTree>
    <p:extLst>
      <p:ext uri="{BB962C8B-B14F-4D97-AF65-F5344CB8AC3E}">
        <p14:creationId xmlns:p14="http://schemas.microsoft.com/office/powerpoint/2010/main" xmlns="" val="1896377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3DDB131-4EC5-4A44-BAF4-0F690A419951}"/>
              </a:ext>
            </a:extLst>
          </p:cNvPr>
          <p:cNvSpPr>
            <a:spLocks noGrp="1"/>
          </p:cNvSpPr>
          <p:nvPr>
            <p:ph type="title"/>
          </p:nvPr>
        </p:nvSpPr>
        <p:spPr>
          <a:xfrm>
            <a:off x="0" y="0"/>
            <a:ext cx="9144000" cy="687897"/>
          </a:xfrm>
        </p:spPr>
        <p:txBody>
          <a:bodyPr/>
          <a:lstStyle/>
          <a:p>
            <a:r>
              <a:rPr lang="en-US" dirty="0">
                <a:latin typeface="Arial" panose="020B0604020202020204" pitchFamily="34" charset="0"/>
                <a:cs typeface="Arial" panose="020B0604020202020204" pitchFamily="34" charset="0"/>
              </a:rPr>
              <a:t> 	</a:t>
            </a:r>
            <a:r>
              <a:rPr lang="en-US" dirty="0">
                <a:cs typeface="Arial" panose="020B0604020202020204" pitchFamily="34" charset="0"/>
              </a:rPr>
              <a:t>Next Steps</a:t>
            </a:r>
            <a:endParaRPr lang="en-ZA" dirty="0">
              <a:cs typeface="Arial" panose="020B0604020202020204" pitchFamily="34" charset="0"/>
            </a:endParaRPr>
          </a:p>
        </p:txBody>
      </p:sp>
      <p:sp>
        <p:nvSpPr>
          <p:cNvPr id="5" name="Content Placeholder 4">
            <a:extLst>
              <a:ext uri="{FF2B5EF4-FFF2-40B4-BE49-F238E27FC236}">
                <a16:creationId xmlns:a16="http://schemas.microsoft.com/office/drawing/2014/main" xmlns="" id="{2217A826-6CDC-42D7-97E8-30F0CCAE3B21}"/>
              </a:ext>
            </a:extLst>
          </p:cNvPr>
          <p:cNvSpPr>
            <a:spLocks noGrp="1"/>
          </p:cNvSpPr>
          <p:nvPr>
            <p:ph idx="1"/>
          </p:nvPr>
        </p:nvSpPr>
        <p:spPr>
          <a:xfrm>
            <a:off x="351813" y="857250"/>
            <a:ext cx="8420712" cy="4864819"/>
          </a:xfrm>
        </p:spPr>
        <p:txBody>
          <a:bodyPr>
            <a:normAutofit/>
          </a:bodyPr>
          <a:lstStyle/>
          <a:p>
            <a:pPr marL="0" indent="0" algn="just">
              <a:lnSpc>
                <a:spcPct val="100000"/>
              </a:lnSpc>
              <a:buNone/>
              <a:defRPr/>
            </a:pPr>
            <a:endParaRPr lang="en-US" b="1" dirty="0">
              <a:cs typeface="Arial" panose="020B0604020202020204" pitchFamily="34" charset="0"/>
            </a:endParaRPr>
          </a:p>
          <a:p>
            <a:pPr lvl="1" algn="just">
              <a:lnSpc>
                <a:spcPct val="100000"/>
              </a:lnSpc>
              <a:defRPr/>
            </a:pPr>
            <a:r>
              <a:rPr lang="en-US" sz="3200" dirty="0">
                <a:cs typeface="Arial" panose="020B0604020202020204" pitchFamily="34" charset="0"/>
              </a:rPr>
              <a:t>Cluster and Cabinet Process</a:t>
            </a:r>
            <a:endParaRPr lang="en-ZA" sz="3200" dirty="0">
              <a:cs typeface="Arial" panose="020B0604020202020204" pitchFamily="34" charset="0"/>
            </a:endParaRPr>
          </a:p>
          <a:p>
            <a:pPr lvl="1" algn="just">
              <a:lnSpc>
                <a:spcPct val="100000"/>
              </a:lnSpc>
              <a:defRPr/>
            </a:pPr>
            <a:r>
              <a:rPr lang="en-US" sz="3200" dirty="0">
                <a:cs typeface="Arial" panose="020B0604020202020204" pitchFamily="34" charset="0"/>
              </a:rPr>
              <a:t>Publishing for public comments</a:t>
            </a:r>
          </a:p>
          <a:p>
            <a:pPr lvl="1" algn="just">
              <a:lnSpc>
                <a:spcPct val="100000"/>
              </a:lnSpc>
              <a:defRPr/>
            </a:pPr>
            <a:r>
              <a:rPr lang="en-US" sz="3200" dirty="0">
                <a:cs typeface="Arial" panose="020B0604020202020204" pitchFamily="34" charset="0"/>
              </a:rPr>
              <a:t>Cabinet Approval </a:t>
            </a:r>
            <a:endParaRPr lang="en-ZA" sz="3200" dirty="0">
              <a:cs typeface="Arial" panose="020B0604020202020204" pitchFamily="34" charset="0"/>
            </a:endParaRPr>
          </a:p>
        </p:txBody>
      </p:sp>
      <p:sp>
        <p:nvSpPr>
          <p:cNvPr id="8" name="Slide Number Placeholder 7"/>
          <p:cNvSpPr>
            <a:spLocks noGrp="1"/>
          </p:cNvSpPr>
          <p:nvPr>
            <p:ph type="sldNum" sz="quarter" idx="12"/>
          </p:nvPr>
        </p:nvSpPr>
        <p:spPr/>
        <p:txBody>
          <a:bodyPr/>
          <a:lstStyle/>
          <a:p>
            <a:fld id="{B7400369-66F7-4E90-B9E8-E7C30E015ADE}" type="slidenum">
              <a:rPr lang="en-ZA" sz="900" smtClean="0">
                <a:solidFill>
                  <a:prstClr val="white">
                    <a:lumMod val="65000"/>
                  </a:prstClr>
                </a:solidFill>
                <a:latin typeface="Arial" panose="020B0604020202020204" pitchFamily="34" charset="0"/>
                <a:cs typeface="Arial" panose="020B0604020202020204" pitchFamily="34" charset="0"/>
              </a:rPr>
              <a:pPr/>
              <a:t>24</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9" name="Footer Placeholder 8"/>
          <p:cNvSpPr>
            <a:spLocks noGrp="1"/>
          </p:cNvSpPr>
          <p:nvPr>
            <p:ph type="ftr" sz="quarter" idx="11"/>
          </p:nvPr>
        </p:nvSpPr>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27584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50" y="790575"/>
            <a:ext cx="7886700" cy="4926831"/>
          </a:xfrm>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7200" dirty="0">
                <a:solidFill>
                  <a:srgbClr val="F26500"/>
                </a:solidFill>
              </a:rPr>
              <a:t>THANK  YOU</a:t>
            </a:r>
            <a:endParaRPr lang="en-ZA" sz="7200" dirty="0">
              <a:solidFill>
                <a:srgbClr val="F26500"/>
              </a:solidFill>
            </a:endParaRPr>
          </a:p>
        </p:txBody>
      </p:sp>
      <p:sp>
        <p:nvSpPr>
          <p:cNvPr id="8" name="Slide Number Placeholder 7"/>
          <p:cNvSpPr>
            <a:spLocks noGrp="1"/>
          </p:cNvSpPr>
          <p:nvPr>
            <p:ph type="sldNum" sz="quarter" idx="12"/>
          </p:nvPr>
        </p:nvSpPr>
        <p:spPr/>
        <p:txBody>
          <a:bodyPr/>
          <a:lstStyle/>
          <a:p>
            <a:fld id="{B7400369-66F7-4E90-B9E8-E7C30E015ADE}" type="slidenum">
              <a:rPr lang="en-ZA" sz="900" smtClean="0">
                <a:solidFill>
                  <a:prstClr val="white">
                    <a:lumMod val="65000"/>
                  </a:prstClr>
                </a:solidFill>
                <a:latin typeface="Arial" panose="020B0604020202020204" pitchFamily="34" charset="0"/>
                <a:cs typeface="Arial" panose="020B0604020202020204" pitchFamily="34" charset="0"/>
              </a:rPr>
              <a:pPr/>
              <a:t>25</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9" name="Footer Placeholder 8"/>
          <p:cNvSpPr>
            <a:spLocks noGrp="1"/>
          </p:cNvSpPr>
          <p:nvPr>
            <p:ph type="ftr" sz="quarter" idx="11"/>
          </p:nvPr>
        </p:nvSpPr>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98220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549"/>
            <a:ext cx="9144000" cy="582325"/>
          </a:xfrm>
        </p:spPr>
        <p:txBody>
          <a:bodyPr>
            <a:noAutofit/>
          </a:bodyPr>
          <a:lstStyle/>
          <a:p>
            <a:r>
              <a:rPr lang="en-ZA" sz="3800" dirty="0"/>
              <a:t>Background</a:t>
            </a:r>
            <a:endParaRPr lang="en-ZA" sz="3800" dirty="0">
              <a:cs typeface="Arial" panose="020B0604020202020204" pitchFamily="34" charset="0"/>
            </a:endParaRPr>
          </a:p>
        </p:txBody>
      </p:sp>
      <p:sp>
        <p:nvSpPr>
          <p:cNvPr id="5" name="Content Placeholder 4"/>
          <p:cNvSpPr>
            <a:spLocks noGrp="1"/>
          </p:cNvSpPr>
          <p:nvPr>
            <p:ph idx="1"/>
          </p:nvPr>
        </p:nvSpPr>
        <p:spPr>
          <a:xfrm>
            <a:off x="269698" y="640596"/>
            <a:ext cx="8604604" cy="5715755"/>
          </a:xfrm>
        </p:spPr>
        <p:txBody>
          <a:bodyPr>
            <a:normAutofit fontScale="25000" lnSpcReduction="20000"/>
          </a:bodyPr>
          <a:lstStyle/>
          <a:p>
            <a:pPr algn="just">
              <a:lnSpc>
                <a:spcPct val="120000"/>
              </a:lnSpc>
              <a:spcBef>
                <a:spcPts val="0"/>
              </a:spcBef>
              <a:defRPr/>
            </a:pPr>
            <a:r>
              <a:rPr lang="en-ZA" sz="8000" dirty="0">
                <a:cs typeface="Arial" panose="020B0604020202020204" pitchFamily="34" charset="0"/>
              </a:rPr>
              <a:t>Department of Tourism embarked on a process to review the overarching policy framework guiding the tourism sector in the country (i.e. Tourism White Paper, 1996).</a:t>
            </a:r>
          </a:p>
          <a:p>
            <a:pPr algn="just">
              <a:lnSpc>
                <a:spcPct val="120000"/>
              </a:lnSpc>
              <a:spcBef>
                <a:spcPts val="0"/>
              </a:spcBef>
              <a:defRPr/>
            </a:pPr>
            <a:endParaRPr lang="en-ZA" sz="8000" dirty="0">
              <a:cs typeface="Arial" panose="020B0604020202020204" pitchFamily="34" charset="0"/>
            </a:endParaRPr>
          </a:p>
          <a:p>
            <a:pPr algn="just">
              <a:lnSpc>
                <a:spcPct val="120000"/>
              </a:lnSpc>
              <a:spcBef>
                <a:spcPts val="0"/>
              </a:spcBef>
              <a:defRPr/>
            </a:pPr>
            <a:r>
              <a:rPr lang="en-US" sz="8000" dirty="0">
                <a:cs typeface="Arial" panose="020B0604020202020204" pitchFamily="34" charset="0"/>
              </a:rPr>
              <a:t>T</a:t>
            </a:r>
            <a:r>
              <a:rPr lang="en-ZA" sz="8000" dirty="0">
                <a:cs typeface="Arial" panose="020B0604020202020204" pitchFamily="34" charset="0"/>
              </a:rPr>
              <a:t>he seven member Minister’s Advisory Panel was appointed in October 2020  to drive the policy review process.</a:t>
            </a:r>
          </a:p>
          <a:p>
            <a:pPr algn="just">
              <a:lnSpc>
                <a:spcPct val="120000"/>
              </a:lnSpc>
              <a:spcBef>
                <a:spcPts val="0"/>
              </a:spcBef>
              <a:defRPr/>
            </a:pPr>
            <a:endParaRPr lang="en-ZA" sz="8000" dirty="0">
              <a:cs typeface="Arial" panose="020B0604020202020204" pitchFamily="34" charset="0"/>
            </a:endParaRPr>
          </a:p>
          <a:p>
            <a:pPr algn="just">
              <a:lnSpc>
                <a:spcPct val="120000"/>
              </a:lnSpc>
              <a:spcBef>
                <a:spcPts val="0"/>
              </a:spcBef>
              <a:defRPr/>
            </a:pPr>
            <a:r>
              <a:rPr lang="en-US" sz="8000" dirty="0">
                <a:cs typeface="Arial" panose="020B0604020202020204" pitchFamily="34" charset="0"/>
              </a:rPr>
              <a:t>Preliminary analysis, thematic areas identified and</a:t>
            </a:r>
            <a:r>
              <a:rPr lang="en-ZA" sz="8000" dirty="0">
                <a:cs typeface="Arial" panose="020B0604020202020204" pitchFamily="34" charset="0"/>
              </a:rPr>
              <a:t> consultation with broad tourism stakeholders conducted</a:t>
            </a:r>
            <a:r>
              <a:rPr lang="en-US" sz="8000" dirty="0">
                <a:cs typeface="Arial" panose="020B0604020202020204" pitchFamily="34" charset="0"/>
              </a:rPr>
              <a:t>  to organise the policy review process.</a:t>
            </a:r>
          </a:p>
          <a:p>
            <a:pPr algn="just">
              <a:lnSpc>
                <a:spcPct val="120000"/>
              </a:lnSpc>
              <a:spcBef>
                <a:spcPts val="0"/>
              </a:spcBef>
              <a:defRPr/>
            </a:pPr>
            <a:endParaRPr lang="en-ZA" sz="8000" dirty="0">
              <a:cs typeface="Arial" panose="020B0604020202020204" pitchFamily="34" charset="0"/>
            </a:endParaRPr>
          </a:p>
          <a:p>
            <a:pPr algn="just">
              <a:lnSpc>
                <a:spcPct val="120000"/>
              </a:lnSpc>
              <a:spcBef>
                <a:spcPts val="0"/>
              </a:spcBef>
              <a:defRPr/>
            </a:pPr>
            <a:r>
              <a:rPr lang="en-US" sz="8000" dirty="0">
                <a:cs typeface="Arial" panose="020B0604020202020204" pitchFamily="34" charset="0"/>
              </a:rPr>
              <a:t>Subsequently, </a:t>
            </a:r>
            <a:r>
              <a:rPr lang="en-ZA" sz="8000" dirty="0">
                <a:cs typeface="Arial" panose="020B0604020202020204" pitchFamily="34" charset="0"/>
              </a:rPr>
              <a:t>the Panel developed the Green Paper on the Promotion and Development of Tourism in South Africa, with key policy proposals. </a:t>
            </a:r>
          </a:p>
          <a:p>
            <a:pPr algn="just">
              <a:lnSpc>
                <a:spcPct val="120000"/>
              </a:lnSpc>
              <a:spcBef>
                <a:spcPts val="0"/>
              </a:spcBef>
              <a:defRPr/>
            </a:pPr>
            <a:endParaRPr lang="en-ZA" sz="8000" dirty="0">
              <a:cs typeface="Arial" panose="020B0604020202020204" pitchFamily="34" charset="0"/>
            </a:endParaRPr>
          </a:p>
          <a:p>
            <a:pPr algn="just">
              <a:lnSpc>
                <a:spcPct val="120000"/>
              </a:lnSpc>
              <a:spcBef>
                <a:spcPts val="0"/>
              </a:spcBef>
              <a:defRPr/>
            </a:pPr>
            <a:r>
              <a:rPr lang="en-ZA" sz="8000" dirty="0">
                <a:cs typeface="Arial" panose="020B0604020202020204" pitchFamily="34" charset="0"/>
              </a:rPr>
              <a:t>External consultation was approved and process to consult stakeholders started in November 2022.</a:t>
            </a:r>
          </a:p>
          <a:p>
            <a:pPr algn="just">
              <a:lnSpc>
                <a:spcPct val="120000"/>
              </a:lnSpc>
              <a:spcBef>
                <a:spcPts val="0"/>
              </a:spcBef>
              <a:defRPr/>
            </a:pPr>
            <a:endParaRPr lang="en-US" sz="8000" dirty="0">
              <a:cs typeface="Arial" panose="020B0604020202020204" pitchFamily="34" charset="0"/>
            </a:endParaRPr>
          </a:p>
          <a:p>
            <a:pPr algn="just">
              <a:lnSpc>
                <a:spcPct val="120000"/>
              </a:lnSpc>
              <a:spcBef>
                <a:spcPts val="0"/>
              </a:spcBef>
              <a:defRPr/>
            </a:pPr>
            <a:r>
              <a:rPr lang="en-US" sz="8000" dirty="0">
                <a:cs typeface="Arial" panose="020B0604020202020204" pitchFamily="34" charset="0"/>
              </a:rPr>
              <a:t>C</a:t>
            </a:r>
            <a:r>
              <a:rPr lang="en-ZA" sz="8000" dirty="0">
                <a:cs typeface="Arial" panose="020B0604020202020204" pitchFamily="34" charset="0"/>
              </a:rPr>
              <a:t>urrently working towards tabling the document at Clusters and Cabinet for public comments. </a:t>
            </a:r>
          </a:p>
        </p:txBody>
      </p:sp>
      <p:sp>
        <p:nvSpPr>
          <p:cNvPr id="8" name="Slide Number Placeholder 7"/>
          <p:cNvSpPr>
            <a:spLocks noGrp="1"/>
          </p:cNvSpPr>
          <p:nvPr>
            <p:ph type="sldNum" sz="quarter" idx="12"/>
          </p:nvPr>
        </p:nvSpPr>
        <p:spPr/>
        <p:txBody>
          <a:bodyPr/>
          <a:lstStyle/>
          <a:p>
            <a:fld id="{B7400369-66F7-4E90-B9E8-E7C30E015ADE}" type="slidenum">
              <a:rPr lang="en-ZA" sz="900" smtClean="0">
                <a:solidFill>
                  <a:prstClr val="white">
                    <a:lumMod val="65000"/>
                  </a:prstClr>
                </a:solidFill>
                <a:latin typeface="Arial" panose="020B0604020202020204" pitchFamily="34" charset="0"/>
                <a:cs typeface="Arial" panose="020B0604020202020204" pitchFamily="34" charset="0"/>
              </a:rPr>
              <a:pPr/>
              <a:t>3</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9" name="Footer Placeholder 8"/>
          <p:cNvSpPr>
            <a:spLocks noGrp="1"/>
          </p:cNvSpPr>
          <p:nvPr>
            <p:ph type="ftr" sz="quarter" idx="11"/>
          </p:nvPr>
        </p:nvSpPr>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88968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A90BFFC-1B99-46F9-93E2-08C849D82A77}"/>
              </a:ext>
            </a:extLst>
          </p:cNvPr>
          <p:cNvSpPr>
            <a:spLocks noGrp="1"/>
          </p:cNvSpPr>
          <p:nvPr>
            <p:ph type="title"/>
          </p:nvPr>
        </p:nvSpPr>
        <p:spPr>
          <a:xfrm>
            <a:off x="0" y="1"/>
            <a:ext cx="9144000" cy="490193"/>
          </a:xfrm>
        </p:spPr>
        <p:txBody>
          <a:bodyPr>
            <a:normAutofit fontScale="90000"/>
          </a:bodyPr>
          <a:lstStyle/>
          <a:p>
            <a:r>
              <a:rPr lang="en-US" sz="3800" dirty="0"/>
              <a:t>Overall Challenge </a:t>
            </a:r>
            <a:endParaRPr lang="en-ZA" sz="3800" dirty="0"/>
          </a:p>
        </p:txBody>
      </p:sp>
      <p:sp>
        <p:nvSpPr>
          <p:cNvPr id="5" name="Content Placeholder 4">
            <a:extLst>
              <a:ext uri="{FF2B5EF4-FFF2-40B4-BE49-F238E27FC236}">
                <a16:creationId xmlns:a16="http://schemas.microsoft.com/office/drawing/2014/main" xmlns="" id="{005137B8-CFDA-44EE-8BF8-35A42A38788A}"/>
              </a:ext>
            </a:extLst>
          </p:cNvPr>
          <p:cNvSpPr>
            <a:spLocks noGrp="1"/>
          </p:cNvSpPr>
          <p:nvPr>
            <p:ph idx="1"/>
          </p:nvPr>
        </p:nvSpPr>
        <p:spPr>
          <a:xfrm>
            <a:off x="161925" y="638175"/>
            <a:ext cx="8886826" cy="5112176"/>
          </a:xfrm>
        </p:spPr>
        <p:txBody>
          <a:bodyPr>
            <a:normAutofit fontScale="92500" lnSpcReduction="10000"/>
          </a:bodyPr>
          <a:lstStyle/>
          <a:p>
            <a:pPr algn="just"/>
            <a:r>
              <a:rPr lang="en-ZA" sz="2100" dirty="0">
                <a:latin typeface="Arial" panose="020B0604020202020204" pitchFamily="34" charset="0"/>
                <a:cs typeface="Arial" panose="020B0604020202020204" pitchFamily="34" charset="0"/>
              </a:rPr>
              <a:t>South Africa’s Tourism economy has yet to  exploit fully its potential.</a:t>
            </a:r>
          </a:p>
          <a:p>
            <a:pPr algn="just"/>
            <a:r>
              <a:rPr lang="en-ZA" sz="2100" dirty="0">
                <a:latin typeface="Arial" panose="020B0604020202020204" pitchFamily="34" charset="0"/>
                <a:cs typeface="Arial" panose="020B0604020202020204" pitchFamily="34" charset="0"/>
              </a:rPr>
              <a:t>This is despite the significant successes registered since pursuance of tourism growth in a comprehensive manner, as signalled by the White Paper.</a:t>
            </a:r>
          </a:p>
          <a:p>
            <a:pPr algn="just"/>
            <a:r>
              <a:rPr lang="en-US" sz="2100" dirty="0">
                <a:latin typeface="Arial" panose="020B0604020202020204" pitchFamily="34" charset="0"/>
                <a:cs typeface="Arial" panose="020B0604020202020204" pitchFamily="34" charset="0"/>
              </a:rPr>
              <a:t>As South Africa looks to national recovery post pandemic, there are huge expectations for travel and tourism. </a:t>
            </a:r>
          </a:p>
          <a:p>
            <a:pPr algn="just"/>
            <a:r>
              <a:rPr lang="en-US" sz="2100" dirty="0">
                <a:latin typeface="Arial" panose="020B0604020202020204" pitchFamily="34" charset="0"/>
                <a:cs typeface="Arial" panose="020B0604020202020204" pitchFamily="34" charset="0"/>
              </a:rPr>
              <a:t>South Africa, as a globally competitive destination, has secured its position as having the largest travel &amp; tourism industry in Sub-Saharan Africa.</a:t>
            </a:r>
          </a:p>
          <a:p>
            <a:pPr algn="just"/>
            <a:r>
              <a:rPr lang="en-US" sz="2100" dirty="0">
                <a:latin typeface="Arial" panose="020B0604020202020204" pitchFamily="34" charset="0"/>
                <a:cs typeface="Arial" panose="020B0604020202020204" pitchFamily="34" charset="0"/>
              </a:rPr>
              <a:t>It also registered threefold in direct employment from just over 200 000 in 1995 to 739 657 in 2018.</a:t>
            </a:r>
          </a:p>
          <a:p>
            <a:pPr algn="just"/>
            <a:r>
              <a:rPr lang="en-US" sz="2100" dirty="0">
                <a:latin typeface="Arial" panose="020B0604020202020204" pitchFamily="34" charset="0"/>
                <a:cs typeface="Arial" panose="020B0604020202020204" pitchFamily="34" charset="0"/>
              </a:rPr>
              <a:t>This labour proven absorption is significant for the overall economy in which unemployment remains a major developmental challenge.</a:t>
            </a:r>
          </a:p>
          <a:p>
            <a:pPr algn="just"/>
            <a:r>
              <a:rPr lang="en-ZA" sz="2100" dirty="0">
                <a:latin typeface="Arial" panose="020B0604020202020204" pitchFamily="34" charset="0"/>
                <a:cs typeface="Arial" panose="020B0604020202020204" pitchFamily="34" charset="0"/>
              </a:rPr>
              <a:t>Notwithstanding the gains, the latest assessment in the Economic Survey of South Africa notes that the sector lags relative to its potential and considerable resources.</a:t>
            </a:r>
          </a:p>
          <a:p>
            <a:pPr algn="just"/>
            <a:r>
              <a:rPr lang="en-ZA" sz="2100" dirty="0">
                <a:latin typeface="Arial" panose="020B0604020202020204" pitchFamily="34" charset="0"/>
                <a:cs typeface="Arial" panose="020B0604020202020204" pitchFamily="34" charset="0"/>
              </a:rPr>
              <a:t>The need to stimulate sustainable, inclusive tourism growth in line with its unrealised potential has also been recognised in various country-level economic revitalisation policies and strategies. </a:t>
            </a:r>
          </a:p>
          <a:p>
            <a:endParaRPr lang="en-ZA" dirty="0"/>
          </a:p>
        </p:txBody>
      </p:sp>
      <p:sp>
        <p:nvSpPr>
          <p:cNvPr id="8" name="Slide Number Placeholder 7"/>
          <p:cNvSpPr>
            <a:spLocks noGrp="1"/>
          </p:cNvSpPr>
          <p:nvPr>
            <p:ph type="sldNum" sz="quarter" idx="12"/>
          </p:nvPr>
        </p:nvSpPr>
        <p:spPr/>
        <p:txBody>
          <a:bodyPr/>
          <a:lstStyle/>
          <a:p>
            <a:fld id="{B7400369-66F7-4E90-B9E8-E7C30E015ADE}" type="slidenum">
              <a:rPr lang="en-ZA" sz="900" smtClean="0">
                <a:solidFill>
                  <a:prstClr val="white">
                    <a:lumMod val="65000"/>
                  </a:prstClr>
                </a:solidFill>
                <a:latin typeface="Arial" panose="020B0604020202020204" pitchFamily="34" charset="0"/>
                <a:cs typeface="Arial" panose="020B0604020202020204" pitchFamily="34" charset="0"/>
              </a:rPr>
              <a:pPr/>
              <a:t>4</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9" name="Footer Placeholder 8"/>
          <p:cNvSpPr>
            <a:spLocks noGrp="1"/>
          </p:cNvSpPr>
          <p:nvPr>
            <p:ph type="ftr" sz="quarter" idx="11"/>
          </p:nvPr>
        </p:nvSpPr>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4732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5142" y="7077"/>
            <a:ext cx="8837883" cy="516799"/>
          </a:xfrm>
        </p:spPr>
        <p:txBody>
          <a:bodyPr>
            <a:noAutofit/>
          </a:bodyPr>
          <a:lstStyle/>
          <a:p>
            <a:pPr>
              <a:lnSpc>
                <a:spcPct val="80000"/>
              </a:lnSpc>
              <a:spcBef>
                <a:spcPts val="1000"/>
              </a:spcBef>
            </a:pPr>
            <a:r>
              <a:rPr lang="en-US" sz="2800" dirty="0">
                <a:cs typeface="Arial" panose="020B0604020202020204" pitchFamily="34" charset="0"/>
              </a:rPr>
              <a:t>Policy vision and guiding principles</a:t>
            </a:r>
            <a:r>
              <a:rPr lang="en-ZA" sz="2800" dirty="0">
                <a:cs typeface="Arial" panose="020B0604020202020204" pitchFamily="34" charset="0"/>
              </a:rPr>
              <a:t> </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779061053"/>
              </p:ext>
            </p:extLst>
          </p:nvPr>
        </p:nvGraphicFramePr>
        <p:xfrm>
          <a:off x="1" y="512195"/>
          <a:ext cx="9143999" cy="6209281"/>
        </p:xfrm>
        <a:graphic>
          <a:graphicData uri="http://schemas.openxmlformats.org/drawingml/2006/table">
            <a:tbl>
              <a:tblPr firstRow="1" bandRow="1">
                <a:tableStyleId>{21E4AEA4-8DFA-4A89-87EB-49C32662AFE0}</a:tableStyleId>
              </a:tblPr>
              <a:tblGrid>
                <a:gridCol w="1099334">
                  <a:extLst>
                    <a:ext uri="{9D8B030D-6E8A-4147-A177-3AD203B41FA5}">
                      <a16:colId xmlns:a16="http://schemas.microsoft.com/office/drawing/2014/main" xmlns="" val="20000"/>
                    </a:ext>
                  </a:extLst>
                </a:gridCol>
                <a:gridCol w="8044665">
                  <a:extLst>
                    <a:ext uri="{9D8B030D-6E8A-4147-A177-3AD203B41FA5}">
                      <a16:colId xmlns:a16="http://schemas.microsoft.com/office/drawing/2014/main" xmlns="" val="20001"/>
                    </a:ext>
                  </a:extLst>
                </a:gridCol>
              </a:tblGrid>
              <a:tr h="2199249">
                <a:tc>
                  <a:txBody>
                    <a:bodyPr/>
                    <a:lstStyle/>
                    <a:p>
                      <a:pPr marL="0" algn="l" defTabSz="914400" rtl="0" eaLnBrk="1" latinLnBrk="0" hangingPunct="1">
                        <a:lnSpc>
                          <a:spcPct val="80000"/>
                        </a:lnSpc>
                        <a:spcBef>
                          <a:spcPts val="0"/>
                        </a:spcBef>
                      </a:pPr>
                      <a:r>
                        <a:rPr kumimoji="0" lang="en-ZA" sz="1600" b="1" i="0" u="none" strike="noStrike" kern="1200" cap="none" spc="0" normalizeH="0" baseline="0" dirty="0">
                          <a:ln>
                            <a:noFill/>
                          </a:ln>
                          <a:solidFill>
                            <a:srgbClr val="000000"/>
                          </a:solidFill>
                          <a:effectLst/>
                          <a:uLnTx/>
                          <a:uFillTx/>
                          <a:latin typeface="Gill Sans MT" panose="020B0502020104020203" pitchFamily="34" charset="0"/>
                          <a:ea typeface="Segoe UI" panose="020B0502040204020203" pitchFamily="34" charset="0"/>
                          <a:cs typeface="Segoe UI" panose="020B0502040204020203" pitchFamily="34" charset="0"/>
                        </a:rPr>
                        <a:t>VISION</a:t>
                      </a:r>
                    </a:p>
                  </a:txBody>
                  <a:tcPr marL="80976" marR="80976"/>
                </a:tc>
                <a:tc>
                  <a:txBody>
                    <a:bodyPr/>
                    <a:lstStyle/>
                    <a:p>
                      <a:pPr marL="0" indent="0" algn="just" defTabSz="914400" rtl="0" eaLnBrk="1" latinLnBrk="0" hangingPunct="1">
                        <a:lnSpc>
                          <a:spcPct val="80000"/>
                        </a:lnSpc>
                        <a:spcBef>
                          <a:spcPts val="0"/>
                        </a:spcBef>
                        <a:buNone/>
                      </a:pP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At the heart of the new policy for tourism is the central vision for national tourism:</a:t>
                      </a:r>
                    </a:p>
                    <a:p>
                      <a:pPr marL="0" indent="0" algn="just" defTabSz="914400" rtl="0" eaLnBrk="1" latinLnBrk="0" hangingPunct="1">
                        <a:lnSpc>
                          <a:spcPct val="80000"/>
                        </a:lnSpc>
                        <a:spcBef>
                          <a:spcPts val="0"/>
                        </a:spcBef>
                        <a:buNone/>
                      </a:pPr>
                      <a:endParaRPr kumimoji="0" lang="en-ZA" sz="1600" b="1"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endParaRPr>
                    </a:p>
                    <a:p>
                      <a:pPr marL="0" indent="0" algn="just" defTabSz="914400" rtl="0" eaLnBrk="1" latinLnBrk="0" hangingPunct="1">
                        <a:lnSpc>
                          <a:spcPct val="80000"/>
                        </a:lnSpc>
                        <a:spcBef>
                          <a:spcPts val="0"/>
                        </a:spcBef>
                        <a:buNone/>
                      </a:pPr>
                      <a:r>
                        <a:rPr kumimoji="0" lang="en-ZA" sz="1600" b="1"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“To sustainably and competitively grow the South African economy through an inclusive, inspiring, visitor-oriented Tourism sector that consistently:</a:t>
                      </a:r>
                    </a:p>
                    <a:p>
                      <a:pPr marL="0" indent="0" algn="just" defTabSz="914400" rtl="0" eaLnBrk="1" latinLnBrk="0" hangingPunct="1">
                        <a:lnSpc>
                          <a:spcPct val="80000"/>
                        </a:lnSpc>
                        <a:spcBef>
                          <a:spcPts val="0"/>
                        </a:spcBef>
                        <a:buNone/>
                      </a:pPr>
                      <a:endParaRPr kumimoji="0" lang="en-ZA"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endParaRP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ZA"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Leverages innovation as the basis of creative, compelling experience development and delivery,</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ZA"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Builds partnerships to strengthen sector’s impact nationally, regionally and globally,</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GB"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Addresses </a:t>
                      </a:r>
                      <a:r>
                        <a:rPr kumimoji="0" lang="en-ZA"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barriers to Tourism growth, and</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ZA"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Responds to the social cohesion imperatives of the country.”</a:t>
                      </a:r>
                    </a:p>
                  </a:txBody>
                  <a:tcPr marL="80976" marR="80976"/>
                </a:tc>
                <a:extLst>
                  <a:ext uri="{0D108BD9-81ED-4DB2-BD59-A6C34878D82A}">
                    <a16:rowId xmlns:a16="http://schemas.microsoft.com/office/drawing/2014/main" xmlns="" val="10000"/>
                  </a:ext>
                </a:extLst>
              </a:tr>
              <a:tr h="4010032">
                <a:tc>
                  <a:txBody>
                    <a:bodyPr/>
                    <a:lstStyle/>
                    <a:p>
                      <a:pPr marL="0" algn="l" defTabSz="914400" rtl="0" eaLnBrk="1" latinLnBrk="0" hangingPunct="1">
                        <a:lnSpc>
                          <a:spcPct val="80000"/>
                        </a:lnSpc>
                        <a:spcBef>
                          <a:spcPts val="0"/>
                        </a:spcBef>
                      </a:pPr>
                      <a:r>
                        <a:rPr kumimoji="0" lang="en-US" sz="1600" b="1"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Guiding principles </a:t>
                      </a:r>
                      <a:endParaRPr kumimoji="0" lang="en-ZA" sz="1600" b="1" i="0" u="none" strike="noStrike" kern="1200" cap="none" spc="0" normalizeH="0" baseline="0" dirty="0">
                        <a:ln>
                          <a:noFill/>
                        </a:ln>
                        <a:solidFill>
                          <a:srgbClr val="000000"/>
                        </a:solidFill>
                        <a:effectLst/>
                        <a:uLnTx/>
                        <a:uFillTx/>
                        <a:latin typeface="Gill Sans MT" panose="020B0502020104020203" pitchFamily="34" charset="0"/>
                        <a:ea typeface="Segoe UI" panose="020B0502040204020203" pitchFamily="34" charset="0"/>
                        <a:cs typeface="Segoe UI" panose="020B0502040204020203" pitchFamily="34" charset="0"/>
                      </a:endParaRPr>
                    </a:p>
                  </a:txBody>
                  <a:tcPr marL="80976" marR="80976"/>
                </a:tc>
                <a:tc>
                  <a:txBody>
                    <a:bodyPr/>
                    <a:lstStyle/>
                    <a:p>
                      <a:pPr marL="0" lvl="0" indent="0" algn="l" defTabSz="914400" rtl="0" eaLnBrk="1" latinLnBrk="0" hangingPunct="1">
                        <a:lnSpc>
                          <a:spcPct val="80000"/>
                        </a:lnSpc>
                        <a:spcBef>
                          <a:spcPts val="0"/>
                        </a:spcBef>
                        <a:buNone/>
                      </a:pPr>
                      <a:r>
                        <a:rPr kumimoji="0" lang="en-US" sz="1600" b="1"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The new policy document is grounded in the following tenets:</a:t>
                      </a:r>
                    </a:p>
                    <a:p>
                      <a:pPr marL="0" lvl="0" indent="0" algn="l" defTabSz="914400" rtl="0" eaLnBrk="1" latinLnBrk="0" hangingPunct="1">
                        <a:lnSpc>
                          <a:spcPct val="80000"/>
                        </a:lnSpc>
                        <a:spcBef>
                          <a:spcPts val="0"/>
                        </a:spcBef>
                        <a:buNone/>
                      </a:pPr>
                      <a:endParaRPr kumimoji="0" lang="en-ZA" sz="1600" b="1"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endParaRP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South Africa as a destination values its connectedness to the Continent and the SADC region in particular, and seeks to foster this interdependence through the design of the tourism experience.</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Tourism is a multi-stakeholder </a:t>
                      </a:r>
                      <a:r>
                        <a:rPr kumimoji="0" lang="en-US" sz="1600" b="0" i="0" u="none" strike="noStrike" kern="1200" cap="none" spc="0" normalizeH="0" baseline="0" dirty="0" err="1">
                          <a:ln>
                            <a:noFill/>
                          </a:ln>
                          <a:solidFill>
                            <a:srgbClr val="000000"/>
                          </a:solidFill>
                          <a:effectLst/>
                          <a:uLnTx/>
                          <a:uFillTx/>
                          <a:latin typeface="Gill Sans MT" panose="020B0502020104020203" pitchFamily="34" charset="0"/>
                          <a:cs typeface="Segoe UI" panose="020B0502040204020203" pitchFamily="34" charset="0"/>
                        </a:rPr>
                        <a:t>endeavour</a:t>
                      </a: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 and relationships of mutual cooperation are critical for the sector’s success.</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Advocating for a shared vision within government, business and other stakeholders for the common purpose of job growth in the tourism sector.</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Placing the visitor at the core of all tourism </a:t>
                      </a:r>
                      <a:r>
                        <a:rPr kumimoji="0" lang="en-US" sz="1600" b="0" i="0" u="none" strike="noStrike" kern="1200" cap="none" spc="0" normalizeH="0" baseline="0" dirty="0" err="1">
                          <a:ln>
                            <a:noFill/>
                          </a:ln>
                          <a:solidFill>
                            <a:srgbClr val="000000"/>
                          </a:solidFill>
                          <a:effectLst/>
                          <a:uLnTx/>
                          <a:uFillTx/>
                          <a:latin typeface="Gill Sans MT" panose="020B0502020104020203" pitchFamily="34" charset="0"/>
                          <a:cs typeface="Segoe UI" panose="020B0502040204020203" pitchFamily="34" charset="0"/>
                        </a:rPr>
                        <a:t>programmes</a:t>
                      </a: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The sector re-affirms its commitment to Responsible Tourism based on sustainable social, economic and environmental practices throughout the value-chain.</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Cultivating a sector that is cognisant of its transformative and socio-economic role.</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Upholding of human rights and non-discrimination in the provision of products and services.</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Promote and develop tourism for the benefit of the Republic and for enjoyment of all its residents and foreign visitors</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Promoting a shift to scaled tourism development projects with impact on the overall destination.</a:t>
                      </a:r>
                    </a:p>
                    <a:p>
                      <a:pPr marL="285750" lvl="0" indent="-285750" algn="just" defTabSz="914400" rtl="0" eaLnBrk="1" latinLnBrk="0" hangingPunct="1">
                        <a:lnSpc>
                          <a:spcPct val="80000"/>
                        </a:lnSpc>
                        <a:spcBef>
                          <a:spcPts val="0"/>
                        </a:spcBef>
                        <a:buFont typeface="Arial" panose="020B0604020202020204" pitchFamily="34" charset="0"/>
                        <a:buChar char="•"/>
                      </a:pPr>
                      <a:r>
                        <a:rPr kumimoji="0" lang="en-US"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rPr>
                        <a:t>Addressing historical barriers to growth in tourism and resulting employment. </a:t>
                      </a:r>
                      <a:endParaRPr kumimoji="0" lang="en-ZA" sz="1600" b="0" i="0" u="none" strike="noStrike" kern="1200" cap="none" spc="0" normalizeH="0" baseline="0" dirty="0">
                        <a:ln>
                          <a:noFill/>
                        </a:ln>
                        <a:solidFill>
                          <a:srgbClr val="000000"/>
                        </a:solidFill>
                        <a:effectLst/>
                        <a:uLnTx/>
                        <a:uFillTx/>
                        <a:latin typeface="Gill Sans MT" panose="020B0502020104020203" pitchFamily="34" charset="0"/>
                        <a:cs typeface="Segoe UI" panose="020B0502040204020203" pitchFamily="34" charset="0"/>
                      </a:endParaRPr>
                    </a:p>
                  </a:txBody>
                  <a:tcPr marL="80976" marR="80976"/>
                </a:tc>
                <a:extLst>
                  <a:ext uri="{0D108BD9-81ED-4DB2-BD59-A6C34878D82A}">
                    <a16:rowId xmlns:a16="http://schemas.microsoft.com/office/drawing/2014/main" xmlns="" val="10001"/>
                  </a:ext>
                </a:extLst>
              </a:tr>
            </a:tbl>
          </a:graphicData>
        </a:graphic>
      </p:graphicFrame>
      <p:sp>
        <p:nvSpPr>
          <p:cNvPr id="7" name="Slide Number Placeholder 6"/>
          <p:cNvSpPr>
            <a:spLocks noGrp="1"/>
          </p:cNvSpPr>
          <p:nvPr>
            <p:ph type="sldNum" sz="quarter" idx="12"/>
          </p:nvPr>
        </p:nvSpPr>
        <p:spPr/>
        <p:txBody>
          <a:bodyPr/>
          <a:lstStyle/>
          <a:p>
            <a:fld id="{B7400369-66F7-4E90-B9E8-E7C30E015ADE}" type="slidenum">
              <a:rPr lang="en-ZA" sz="900" smtClean="0">
                <a:solidFill>
                  <a:prstClr val="white">
                    <a:lumMod val="65000"/>
                  </a:prstClr>
                </a:solidFill>
                <a:latin typeface="Arial" panose="020B0604020202020204" pitchFamily="34" charset="0"/>
                <a:cs typeface="Arial" panose="020B0604020202020204" pitchFamily="34" charset="0"/>
              </a:rPr>
              <a:pPr/>
              <a:t>5</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9" name="Footer Placeholder 8"/>
          <p:cNvSpPr>
            <a:spLocks noGrp="1"/>
          </p:cNvSpPr>
          <p:nvPr>
            <p:ph type="ftr" sz="quarter" idx="11"/>
          </p:nvPr>
        </p:nvSpPr>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63092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3403"/>
            <a:ext cx="9144000" cy="608194"/>
          </a:xfrm>
        </p:spPr>
        <p:txBody>
          <a:bodyPr>
            <a:normAutofit fontScale="90000"/>
          </a:bodyPr>
          <a:lstStyle/>
          <a:p>
            <a:r>
              <a:rPr lang="en-US" sz="4000" dirty="0"/>
              <a:t>Policy Objectives</a:t>
            </a:r>
            <a:endParaRPr lang="en-ZA" sz="3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927969513"/>
              </p:ext>
            </p:extLst>
          </p:nvPr>
        </p:nvGraphicFramePr>
        <p:xfrm>
          <a:off x="352425" y="895546"/>
          <a:ext cx="8706734" cy="4835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fld id="{B7400369-66F7-4E90-B9E8-E7C30E015ADE}" type="slidenum">
              <a:rPr lang="en-ZA" sz="900" smtClean="0">
                <a:solidFill>
                  <a:prstClr val="white">
                    <a:lumMod val="65000"/>
                  </a:prstClr>
                </a:solidFill>
                <a:latin typeface="Arial" panose="020B0604020202020204" pitchFamily="34" charset="0"/>
                <a:cs typeface="Arial" panose="020B0604020202020204" pitchFamily="34" charset="0"/>
              </a:rPr>
              <a:pPr/>
              <a:t>6</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9" name="Footer Placeholder 8"/>
          <p:cNvSpPr>
            <a:spLocks noGrp="1"/>
          </p:cNvSpPr>
          <p:nvPr>
            <p:ph type="ftr" sz="quarter" idx="11"/>
          </p:nvPr>
        </p:nvSpPr>
        <p:spPr/>
        <p:txBody>
          <a:bodyPr/>
          <a:lstStyle/>
          <a:p>
            <a:r>
              <a:rPr lang="en-US" sz="900" i="1">
                <a:solidFill>
                  <a:prstClr val="white">
                    <a:lumMod val="65000"/>
                  </a:prstClr>
                </a:solidFill>
                <a:latin typeface="Arial" panose="020B0604020202020204" pitchFamily="34" charset="0"/>
                <a:cs typeface="Arial" panose="020B0604020202020204" pitchFamily="34" charset="0"/>
              </a:rPr>
              <a:t>Green Paper on the Development and Promotion of Tourism in SA. - 30 May 2023 -PC</a:t>
            </a:r>
            <a:endParaRPr lang="en-ZA" sz="900" i="1"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74872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0" y="-6378"/>
            <a:ext cx="9144000" cy="530087"/>
          </a:xfrm>
        </p:spPr>
        <p:txBody>
          <a:bodyPr>
            <a:normAutofit/>
          </a:bodyPr>
          <a:lstStyle/>
          <a:p>
            <a:r>
              <a:rPr lang="en-US" sz="2800" dirty="0"/>
              <a:t>P</a:t>
            </a:r>
            <a:r>
              <a:rPr lang="en-ZA" sz="2800" dirty="0"/>
              <a:t>olicy proposals: Tourism governance &amp; cooperation  </a:t>
            </a:r>
          </a:p>
        </p:txBody>
      </p:sp>
      <p:sp>
        <p:nvSpPr>
          <p:cNvPr id="7" name="TextBox 6">
            <a:extLst>
              <a:ext uri="{FF2B5EF4-FFF2-40B4-BE49-F238E27FC236}">
                <a16:creationId xmlns:a16="http://schemas.microsoft.com/office/drawing/2014/main" xmlns="" id="{AAF0CBE0-0B36-4FEC-BF2B-BA2294F6C212}"/>
              </a:ext>
            </a:extLst>
          </p:cNvPr>
          <p:cNvSpPr txBox="1"/>
          <p:nvPr/>
        </p:nvSpPr>
        <p:spPr>
          <a:xfrm>
            <a:off x="150122" y="821608"/>
            <a:ext cx="3601746" cy="4278094"/>
          </a:xfrm>
          <a:prstGeom prst="rect">
            <a:avLst/>
          </a:prstGeom>
          <a:solidFill>
            <a:schemeClr val="accent5">
              <a:lumMod val="20000"/>
              <a:lumOff val="80000"/>
            </a:schemeClr>
          </a:solidFill>
        </p:spPr>
        <p:txBody>
          <a:bodyPr wrap="square" rtlCol="0">
            <a:spAutoFit/>
          </a:bodyPr>
          <a:lstStyle/>
          <a:p>
            <a:r>
              <a:rPr lang="en-US" sz="2000" b="1" dirty="0">
                <a:latin typeface="Gill Sans MT" panose="020B0502020104020203" pitchFamily="34" charset="0"/>
                <a:cs typeface="Arial" panose="020B0604020202020204" pitchFamily="34" charset="0"/>
              </a:rPr>
              <a:t>Understanding the problem </a:t>
            </a:r>
          </a:p>
          <a:p>
            <a:endParaRPr lang="en-ZA" sz="2000" b="1" dirty="0">
              <a:latin typeface="Gill Sans MT" panose="020B0502020104020203" pitchFamily="34" charset="0"/>
              <a:cs typeface="Arial" panose="020B0604020202020204" pitchFamily="34" charset="0"/>
            </a:endParaRPr>
          </a:p>
          <a:p>
            <a:pPr marL="171450" indent="-171450" algn="just">
              <a:buFont typeface="Arial" panose="020B0604020202020204" pitchFamily="34" charset="0"/>
              <a:buChar char="•"/>
            </a:pPr>
            <a:r>
              <a:rPr lang="en-US" sz="2000" dirty="0">
                <a:latin typeface="Gill Sans MT" panose="020B0502020104020203" pitchFamily="34" charset="0"/>
                <a:cs typeface="Arial" panose="020B0604020202020204" pitchFamily="34" charset="0"/>
              </a:rPr>
              <a:t>Fragmented planning  and delivery of tourism slowing progress and undermining impact.  </a:t>
            </a:r>
          </a:p>
          <a:p>
            <a:pPr algn="just"/>
            <a:endParaRPr lang="en-US" sz="2000" dirty="0">
              <a:latin typeface="Gill Sans MT" panose="020B0502020104020203" pitchFamily="34" charset="0"/>
              <a:cs typeface="Arial" panose="020B0604020202020204" pitchFamily="34" charset="0"/>
            </a:endParaRPr>
          </a:p>
          <a:p>
            <a:pPr marL="171450" indent="-171450" algn="just">
              <a:buFont typeface="Arial" panose="020B0604020202020204" pitchFamily="34" charset="0"/>
              <a:buChar char="•"/>
            </a:pPr>
            <a:r>
              <a:rPr lang="en-ZA" sz="2000" dirty="0">
                <a:latin typeface="Gill Sans MT" panose="020B0502020104020203" pitchFamily="34" charset="0"/>
                <a:ea typeface="Calibri" panose="020F0502020204030204" pitchFamily="34" charset="0"/>
                <a:cs typeface="Arial" panose="020B0604020202020204" pitchFamily="34" charset="0"/>
              </a:rPr>
              <a:t>Multiple overlapping mandates amongst the three spheres of government promoting uncoordinated individual action to deliver on each separate mandate.</a:t>
            </a:r>
          </a:p>
          <a:p>
            <a:pPr marL="171450" indent="-171450">
              <a:buFont typeface="Arial" panose="020B0604020202020204" pitchFamily="34" charset="0"/>
              <a:buChar char="•"/>
            </a:pPr>
            <a:endParaRPr lang="en-ZA" sz="1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AF3C9D94-80CA-4DC4-8BB2-9E2C28FCCC8A}"/>
              </a:ext>
            </a:extLst>
          </p:cNvPr>
          <p:cNvSpPr txBox="1"/>
          <p:nvPr/>
        </p:nvSpPr>
        <p:spPr>
          <a:xfrm>
            <a:off x="3751868" y="791933"/>
            <a:ext cx="5392132" cy="5509200"/>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pPr algn="just"/>
            <a:r>
              <a:rPr lang="en-ZA" sz="2400" b="1" dirty="0">
                <a:latin typeface="Gill Sans MT" panose="020B0502020104020203" pitchFamily="34" charset="0"/>
                <a:cs typeface="Arial" panose="020B0604020202020204" pitchFamily="34" charset="0"/>
              </a:rPr>
              <a:t>Key proposals  </a:t>
            </a:r>
          </a:p>
          <a:p>
            <a:pPr algn="just"/>
            <a:endParaRPr lang="en-ZA" sz="2400" b="1" dirty="0">
              <a:solidFill>
                <a:srgbClr val="FF0000"/>
              </a:solidFill>
              <a:latin typeface="Gill Sans MT" panose="020B0502020104020203" pitchFamily="34" charset="0"/>
              <a:cs typeface="Arial" panose="020B0604020202020204" pitchFamily="34" charset="0"/>
            </a:endParaRPr>
          </a:p>
          <a:p>
            <a:pPr marL="180975" indent="-180975" algn="just">
              <a:buFont typeface="Arial" panose="020B0604020202020204" pitchFamily="34" charset="0"/>
              <a:buChar char="•"/>
            </a:pPr>
            <a:r>
              <a:rPr lang="en-US" sz="2400" dirty="0">
                <a:latin typeface="Gill Sans MT" panose="020B0502020104020203" pitchFamily="34" charset="0"/>
                <a:cs typeface="Arial" panose="020B0604020202020204" pitchFamily="34" charset="0"/>
              </a:rPr>
              <a:t> </a:t>
            </a:r>
            <a:r>
              <a:rPr lang="en-US" sz="2000" dirty="0">
                <a:latin typeface="Gill Sans MT" panose="020B0502020104020203" pitchFamily="34" charset="0"/>
                <a:cs typeface="Arial" panose="020B0604020202020204" pitchFamily="34" charset="0"/>
              </a:rPr>
              <a:t>Harmonisation in the delivery of the tourism mandate by spheres of government in line with the Constitution and national tourism policy.</a:t>
            </a:r>
            <a:endParaRPr lang="en-ZA" sz="2000" dirty="0">
              <a:latin typeface="Gill Sans MT" panose="020B0502020104020203" pitchFamily="34" charset="0"/>
              <a:cs typeface="Arial" panose="020B0604020202020204" pitchFamily="34" charset="0"/>
            </a:endParaRPr>
          </a:p>
          <a:p>
            <a:pPr marL="180975" indent="-180975" algn="just">
              <a:buFont typeface="Arial" panose="020B0604020202020204" pitchFamily="34" charset="0"/>
              <a:buChar char="•"/>
            </a:pPr>
            <a:r>
              <a:rPr lang="en-US" sz="2000" dirty="0">
                <a:latin typeface="Gill Sans MT" panose="020B0502020104020203" pitchFamily="34" charset="0"/>
                <a:cs typeface="Arial" panose="020B0604020202020204" pitchFamily="34" charset="0"/>
              </a:rPr>
              <a:t>One country’s marketing message reflecting the diversity of the destination (provinces and municipalities) and products</a:t>
            </a:r>
            <a:r>
              <a:rPr lang="en-ZA" sz="2000" dirty="0">
                <a:latin typeface="Gill Sans MT" panose="020B0502020104020203" pitchFamily="34" charset="0"/>
                <a:cs typeface="Arial" panose="020B0604020202020204" pitchFamily="34" charset="0"/>
              </a:rPr>
              <a:t>.</a:t>
            </a:r>
          </a:p>
          <a:p>
            <a:pPr marL="180975" indent="-180975" algn="just">
              <a:buFont typeface="Arial" panose="020B0604020202020204" pitchFamily="34" charset="0"/>
              <a:buChar char="•"/>
            </a:pPr>
            <a:r>
              <a:rPr lang="en-GB" sz="2000" dirty="0">
                <a:latin typeface="Gill Sans MT" panose="020B0502020104020203" pitchFamily="34" charset="0"/>
                <a:ea typeface="Calibri" panose="020F0502020204030204" pitchFamily="34" charset="0"/>
                <a:cs typeface="Arial" panose="020B0604020202020204" pitchFamily="34" charset="0"/>
              </a:rPr>
              <a:t>Exploring the enhancement of the role tourism should play in the development and promotion of nature-based tourism, particularly in national, provincial parks.</a:t>
            </a:r>
            <a:endParaRPr lang="en-ZA" sz="2000" dirty="0">
              <a:latin typeface="Gill Sans MT" panose="020B0502020104020203" pitchFamily="34" charset="0"/>
              <a:cs typeface="Arial" panose="020B0604020202020204" pitchFamily="34" charset="0"/>
            </a:endParaRPr>
          </a:p>
          <a:p>
            <a:pPr marL="180975" indent="-180975" algn="just">
              <a:buFont typeface="Arial" panose="020B0604020202020204" pitchFamily="34" charset="0"/>
              <a:buChar char="•"/>
            </a:pPr>
            <a:r>
              <a:rPr lang="en-ZA" sz="2000" dirty="0">
                <a:latin typeface="Gill Sans MT" panose="020B0502020104020203" pitchFamily="34" charset="0"/>
                <a:cs typeface="Arial" panose="020B0604020202020204" pitchFamily="34" charset="0"/>
              </a:rPr>
              <a:t>A forum where the leader of government interacts with Tourism stakeholders from both the public and private sectors regularly, to oversee the implementation of agreed programmes.</a:t>
            </a:r>
          </a:p>
        </p:txBody>
      </p:sp>
      <p:sp>
        <p:nvSpPr>
          <p:cNvPr id="4" name="TextBox 3"/>
          <p:cNvSpPr txBox="1"/>
          <p:nvPr/>
        </p:nvSpPr>
        <p:spPr>
          <a:xfrm>
            <a:off x="8458200" y="6384691"/>
            <a:ext cx="552450" cy="369332"/>
          </a:xfrm>
          <a:prstGeom prst="rect">
            <a:avLst/>
          </a:prstGeom>
          <a:noFill/>
        </p:spPr>
        <p:txBody>
          <a:bodyPr wrap="square" rtlCol="0">
            <a:spAutoFit/>
          </a:bodyPr>
          <a:lstStyle/>
          <a:p>
            <a:r>
              <a:rPr lang="en-US" dirty="0"/>
              <a:t>7</a:t>
            </a:r>
            <a:endParaRPr lang="en-ZA" dirty="0"/>
          </a:p>
        </p:txBody>
      </p:sp>
    </p:spTree>
    <p:extLst>
      <p:ext uri="{BB962C8B-B14F-4D97-AF65-F5344CB8AC3E}">
        <p14:creationId xmlns:p14="http://schemas.microsoft.com/office/powerpoint/2010/main" xmlns="" val="3174754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276454" y="88113"/>
            <a:ext cx="8591091" cy="530087"/>
          </a:xfrm>
        </p:spPr>
        <p:txBody>
          <a:bodyPr>
            <a:normAutofit/>
          </a:bodyPr>
          <a:lstStyle/>
          <a:p>
            <a:r>
              <a:rPr lang="en-US" sz="2800" dirty="0"/>
              <a:t>P</a:t>
            </a:r>
            <a:r>
              <a:rPr lang="en-ZA" sz="2800" dirty="0"/>
              <a:t>olicy proposals: Safety &amp; security management </a:t>
            </a:r>
          </a:p>
        </p:txBody>
      </p:sp>
      <p:sp>
        <p:nvSpPr>
          <p:cNvPr id="8" name="TextBox 7">
            <a:extLst>
              <a:ext uri="{FF2B5EF4-FFF2-40B4-BE49-F238E27FC236}">
                <a16:creationId xmlns:a16="http://schemas.microsoft.com/office/drawing/2014/main" xmlns="" id="{AF3C9D94-80CA-4DC4-8BB2-9E2C28FCCC8A}"/>
              </a:ext>
            </a:extLst>
          </p:cNvPr>
          <p:cNvSpPr txBox="1"/>
          <p:nvPr/>
        </p:nvSpPr>
        <p:spPr>
          <a:xfrm>
            <a:off x="4477732" y="568959"/>
            <a:ext cx="4553853" cy="6186309"/>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r>
              <a:rPr lang="en-ZA" b="1" dirty="0">
                <a:latin typeface="Gill Sans MT" panose="020B0502020104020203" pitchFamily="34" charset="0"/>
                <a:cs typeface="Arial" panose="020B0604020202020204" pitchFamily="34" charset="0"/>
              </a:rPr>
              <a:t>Key proposals  </a:t>
            </a:r>
          </a:p>
          <a:p>
            <a:endParaRPr lang="en-ZA" b="1" dirty="0">
              <a:latin typeface="Gill Sans MT" panose="020B0502020104020203" pitchFamily="34" charset="0"/>
              <a:cs typeface="Arial" panose="020B0604020202020204" pitchFamily="34" charset="0"/>
            </a:endParaRPr>
          </a:p>
          <a:p>
            <a:pPr marL="180975" indent="-180975" algn="just">
              <a:buFont typeface="Arial" panose="020B0604020202020204" pitchFamily="34" charset="0"/>
              <a:buChar char="•"/>
            </a:pPr>
            <a:r>
              <a:rPr lang="en-ZA" b="1" dirty="0">
                <a:latin typeface="Gill Sans MT" panose="020B0502020104020203" pitchFamily="34" charset="0"/>
                <a:cs typeface="Arial" panose="020B0604020202020204" pitchFamily="34" charset="0"/>
              </a:rPr>
              <a:t>Intelligence-Based Tourist Safety Programme</a:t>
            </a:r>
            <a:r>
              <a:rPr lang="en-ZA" dirty="0">
                <a:latin typeface="Gill Sans MT" panose="020B0502020104020203" pitchFamily="34" charset="0"/>
                <a:cs typeface="Arial" panose="020B0604020202020204" pitchFamily="34" charset="0"/>
              </a:rPr>
              <a:t>: A central, shared, research-based tourist safety response programme nationally, facilitated through formal stakeholder institutional arrangements and supported by increased sensitisation of communities and the media on the value of Tourism.</a:t>
            </a:r>
          </a:p>
          <a:p>
            <a:pPr marL="180975" indent="-180975" algn="just">
              <a:buFont typeface="Arial" panose="020B0604020202020204" pitchFamily="34" charset="0"/>
              <a:buChar char="•"/>
            </a:pPr>
            <a:r>
              <a:rPr lang="en-ZA" b="1" dirty="0">
                <a:latin typeface="Gill Sans MT" panose="020B0502020104020203" pitchFamily="34" charset="0"/>
                <a:cs typeface="Arial" panose="020B0604020202020204" pitchFamily="34" charset="0"/>
              </a:rPr>
              <a:t>Active Alignment: </a:t>
            </a:r>
            <a:r>
              <a:rPr lang="en-ZA" dirty="0">
                <a:latin typeface="Gill Sans MT" panose="020B0502020104020203" pitchFamily="34" charset="0"/>
                <a:cs typeface="Arial" panose="020B0604020202020204" pitchFamily="34" charset="0"/>
              </a:rPr>
              <a:t>Address crime impacting tourists in high tourist areas using the combined efforts of stakeholders, communities, law enforcement agencies, the justice system and technology security advances.</a:t>
            </a:r>
          </a:p>
          <a:p>
            <a:pPr marL="180975" indent="-180975" algn="just">
              <a:buFont typeface="Arial" panose="020B0604020202020204" pitchFamily="34" charset="0"/>
              <a:buChar char="•"/>
            </a:pPr>
            <a:r>
              <a:rPr lang="en-ZA" b="1" dirty="0">
                <a:latin typeface="Gill Sans MT" panose="020B0502020104020203" pitchFamily="34" charset="0"/>
                <a:cs typeface="Arial" panose="020B0604020202020204" pitchFamily="34" charset="0"/>
              </a:rPr>
              <a:t>Dedicated Tourism Safety Support</a:t>
            </a:r>
            <a:r>
              <a:rPr lang="en-ZA" dirty="0">
                <a:latin typeface="Gill Sans MT" panose="020B0502020104020203" pitchFamily="34" charset="0"/>
                <a:cs typeface="Arial" panose="020B0604020202020204" pitchFamily="34" charset="0"/>
              </a:rPr>
              <a:t>: In partnership with the SAPS, investigate the establishment of a specialised police unit with capacity for focused preventative measures and the swift resolution of incidents involving tourists</a:t>
            </a:r>
            <a:r>
              <a:rPr lang="en-ZA" dirty="0">
                <a:latin typeface="Gill Sans MT" panose="020B0502020104020203" pitchFamily="34" charset="0"/>
              </a:rPr>
              <a:t>.                 </a:t>
            </a:r>
          </a:p>
        </p:txBody>
      </p:sp>
      <p:sp>
        <p:nvSpPr>
          <p:cNvPr id="9" name="TextBox 8">
            <a:extLst>
              <a:ext uri="{FF2B5EF4-FFF2-40B4-BE49-F238E27FC236}">
                <a16:creationId xmlns:a16="http://schemas.microsoft.com/office/drawing/2014/main" xmlns="" id="{0F8F9AF1-C83F-4D49-96AA-C7B3BA435C4F}"/>
              </a:ext>
            </a:extLst>
          </p:cNvPr>
          <p:cNvSpPr txBox="1"/>
          <p:nvPr/>
        </p:nvSpPr>
        <p:spPr>
          <a:xfrm>
            <a:off x="203698" y="749063"/>
            <a:ext cx="4274034" cy="5539978"/>
          </a:xfrm>
          <a:prstGeom prst="rect">
            <a:avLst/>
          </a:prstGeom>
          <a:solidFill>
            <a:schemeClr val="accent4">
              <a:lumMod val="20000"/>
              <a:lumOff val="80000"/>
            </a:schemeClr>
          </a:solidFill>
        </p:spPr>
        <p:txBody>
          <a:bodyPr wrap="square" rtlCol="0">
            <a:spAutoFit/>
          </a:bodyPr>
          <a:lstStyle/>
          <a:p>
            <a:r>
              <a:rPr lang="en-US" b="1" dirty="0">
                <a:latin typeface="Gill Sans MT" panose="020B0502020104020203" pitchFamily="34" charset="0"/>
                <a:cs typeface="Arial" panose="020B0604020202020204" pitchFamily="34" charset="0"/>
              </a:rPr>
              <a:t>U</a:t>
            </a:r>
            <a:r>
              <a:rPr lang="en-ZA" b="1" dirty="0">
                <a:latin typeface="Gill Sans MT" panose="020B0502020104020203" pitchFamily="34" charset="0"/>
                <a:cs typeface="Arial" panose="020B0604020202020204" pitchFamily="34" charset="0"/>
              </a:rPr>
              <a:t>nderstanding the problem</a:t>
            </a:r>
          </a:p>
          <a:p>
            <a:endParaRPr lang="en-ZA" b="1" dirty="0">
              <a:latin typeface="Gill Sans MT" panose="020B0502020104020203" pitchFamily="34" charset="0"/>
              <a:cs typeface="Arial" panose="020B0604020202020204" pitchFamily="34" charset="0"/>
            </a:endParaRPr>
          </a:p>
          <a:p>
            <a:pPr marL="84138" indent="-84138" algn="just">
              <a:buFont typeface="Arial" panose="020B0604020202020204" pitchFamily="34" charset="0"/>
              <a:buChar char="•"/>
            </a:pPr>
            <a:r>
              <a:rPr lang="en-US" dirty="0">
                <a:latin typeface="Gill Sans MT" panose="020B0502020104020203" pitchFamily="34" charset="0"/>
                <a:cs typeface="Arial" panose="020B0604020202020204" pitchFamily="34" charset="0"/>
              </a:rPr>
              <a:t>Country’s image negatively affected by crime involving tourists &amp; high levels of crime reported broadly in the destination.</a:t>
            </a:r>
          </a:p>
          <a:p>
            <a:pPr marL="84138" indent="-84138" algn="just">
              <a:buFont typeface="Arial" panose="020B0604020202020204" pitchFamily="34" charset="0"/>
              <a:buChar char="•"/>
            </a:pPr>
            <a:r>
              <a:rPr lang="en-US" dirty="0">
                <a:latin typeface="Gill Sans MT" panose="020B0502020104020203" pitchFamily="34" charset="0"/>
                <a:cs typeface="Arial" panose="020B0604020202020204" pitchFamily="34" charset="0"/>
              </a:rPr>
              <a:t>This negatively impact desire to visit South Africa by international tourist &amp; a deterrent to self-drive domestic tourists.</a:t>
            </a:r>
          </a:p>
          <a:p>
            <a:pPr marL="84138" indent="-84138" algn="just">
              <a:buFont typeface="Arial" panose="020B0604020202020204" pitchFamily="34" charset="0"/>
              <a:buChar char="•"/>
            </a:pPr>
            <a:r>
              <a:rPr lang="en-US" dirty="0">
                <a:latin typeface="Gill Sans MT" panose="020B0502020104020203" pitchFamily="34" charset="0"/>
                <a:cs typeface="Arial" panose="020B0604020202020204" pitchFamily="34" charset="0"/>
              </a:rPr>
              <a:t>Perceived risk related to community service delivery protest adding to the outlook of an unsafe destination.</a:t>
            </a:r>
          </a:p>
          <a:p>
            <a:pPr marL="84138" indent="-84138" algn="just">
              <a:buFont typeface="Arial" panose="020B0604020202020204" pitchFamily="34" charset="0"/>
              <a:buChar char="•"/>
            </a:pPr>
            <a:r>
              <a:rPr lang="en-US" dirty="0">
                <a:latin typeface="Gill Sans MT" panose="020B0502020104020203" pitchFamily="34" charset="0"/>
                <a:cs typeface="Arial" panose="020B0604020202020204" pitchFamily="34" charset="0"/>
              </a:rPr>
              <a:t>Current measures not providing prompt resolution of crimes against tourists. </a:t>
            </a:r>
          </a:p>
          <a:p>
            <a:pPr marL="84138" indent="-84138" algn="just">
              <a:buFont typeface="Arial" panose="020B0604020202020204" pitchFamily="34" charset="0"/>
              <a:buChar char="•"/>
            </a:pPr>
            <a:r>
              <a:rPr lang="en-US" dirty="0">
                <a:latin typeface="Gill Sans MT" panose="020B0502020104020203" pitchFamily="34" charset="0"/>
                <a:cs typeface="Arial" panose="020B0604020202020204" pitchFamily="34" charset="0"/>
              </a:rPr>
              <a:t>Insufficient use of technology for increased effectiveness, particularly for tourist hotspots and supporting visitors traveling in groups.</a:t>
            </a:r>
          </a:p>
          <a:p>
            <a:pPr marL="84138" indent="-84138" algn="just">
              <a:buFont typeface="Arial" panose="020B0604020202020204" pitchFamily="34" charset="0"/>
              <a:buChar char="•"/>
            </a:pPr>
            <a:r>
              <a:rPr lang="en-US" dirty="0">
                <a:latin typeface="Gill Sans MT" panose="020B0502020104020203" pitchFamily="34" charset="0"/>
                <a:cs typeface="Arial" panose="020B0604020202020204" pitchFamily="34" charset="0"/>
              </a:rPr>
              <a:t>Limited understanding of contribution of tourism to the economy not addressed.</a:t>
            </a:r>
          </a:p>
          <a:p>
            <a:pPr marL="84138" indent="-84138">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3" name="TextBox 2"/>
          <p:cNvSpPr txBox="1"/>
          <p:nvPr/>
        </p:nvSpPr>
        <p:spPr>
          <a:xfrm>
            <a:off x="8353425" y="6385936"/>
            <a:ext cx="590550" cy="369332"/>
          </a:xfrm>
          <a:prstGeom prst="rect">
            <a:avLst/>
          </a:prstGeom>
          <a:noFill/>
        </p:spPr>
        <p:txBody>
          <a:bodyPr wrap="square" rtlCol="0">
            <a:spAutoFit/>
          </a:bodyPr>
          <a:lstStyle/>
          <a:p>
            <a:r>
              <a:rPr lang="en-US" dirty="0"/>
              <a:t>8</a:t>
            </a:r>
            <a:endParaRPr lang="en-ZA" dirty="0"/>
          </a:p>
        </p:txBody>
      </p:sp>
    </p:spTree>
    <p:extLst>
      <p:ext uri="{BB962C8B-B14F-4D97-AF65-F5344CB8AC3E}">
        <p14:creationId xmlns:p14="http://schemas.microsoft.com/office/powerpoint/2010/main" xmlns="" val="2127024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5C611-BBA6-42A3-9595-860353469DA1}"/>
              </a:ext>
            </a:extLst>
          </p:cNvPr>
          <p:cNvSpPr>
            <a:spLocks noGrp="1"/>
          </p:cNvSpPr>
          <p:nvPr>
            <p:ph type="title"/>
          </p:nvPr>
        </p:nvSpPr>
        <p:spPr>
          <a:xfrm>
            <a:off x="276454" y="34865"/>
            <a:ext cx="8591091" cy="365125"/>
          </a:xfrm>
        </p:spPr>
        <p:txBody>
          <a:bodyPr>
            <a:normAutofit fontScale="90000"/>
          </a:bodyPr>
          <a:lstStyle/>
          <a:p>
            <a:r>
              <a:rPr lang="en-US" sz="2800" dirty="0"/>
              <a:t>P</a:t>
            </a:r>
            <a:r>
              <a:rPr lang="en-ZA" sz="2800" dirty="0"/>
              <a:t>olicy proposals: Transformation  </a:t>
            </a:r>
          </a:p>
        </p:txBody>
      </p:sp>
      <p:sp>
        <p:nvSpPr>
          <p:cNvPr id="7" name="TextBox 6">
            <a:extLst>
              <a:ext uri="{FF2B5EF4-FFF2-40B4-BE49-F238E27FC236}">
                <a16:creationId xmlns:a16="http://schemas.microsoft.com/office/drawing/2014/main" xmlns="" id="{AAF0CBE0-0B36-4FEC-BF2B-BA2294F6C212}"/>
              </a:ext>
            </a:extLst>
          </p:cNvPr>
          <p:cNvSpPr txBox="1"/>
          <p:nvPr/>
        </p:nvSpPr>
        <p:spPr>
          <a:xfrm>
            <a:off x="95250" y="523874"/>
            <a:ext cx="3562350" cy="5632311"/>
          </a:xfrm>
          <a:prstGeom prst="rect">
            <a:avLst/>
          </a:prstGeom>
          <a:solidFill>
            <a:schemeClr val="accent5">
              <a:lumMod val="20000"/>
              <a:lumOff val="80000"/>
            </a:schemeClr>
          </a:solidFill>
        </p:spPr>
        <p:txBody>
          <a:bodyPr wrap="square" rtlCol="0">
            <a:spAutoFit/>
          </a:bodyPr>
          <a:lstStyle/>
          <a:p>
            <a:r>
              <a:rPr lang="en-US" sz="1600" b="1" dirty="0">
                <a:latin typeface="Gill Sans MT" panose="020B0502020104020203" pitchFamily="34" charset="0"/>
                <a:cs typeface="Arial" panose="020B0604020202020204" pitchFamily="34" charset="0"/>
              </a:rPr>
              <a:t>Understanding the problem </a:t>
            </a:r>
          </a:p>
          <a:p>
            <a:endParaRPr lang="en-ZA" sz="1200" b="1" dirty="0">
              <a:latin typeface="Gill Sans MT" panose="020B0502020104020203" pitchFamily="34" charset="0"/>
              <a:cs typeface="Arial" panose="020B0604020202020204" pitchFamily="34" charset="0"/>
            </a:endParaRPr>
          </a:p>
          <a:p>
            <a:pPr marL="171450" indent="-171450" algn="just">
              <a:buFont typeface="Arial" panose="020B0604020202020204" pitchFamily="34" charset="0"/>
              <a:buChar char="•"/>
            </a:pPr>
            <a:r>
              <a:rPr lang="en-US" sz="1600" dirty="0">
                <a:latin typeface="Gill Sans MT" panose="020B0502020104020203" pitchFamily="34" charset="0"/>
                <a:cs typeface="Arial" panose="020B0604020202020204" pitchFamily="34" charset="0"/>
              </a:rPr>
              <a:t>Poor market access &amp; opportunity persist for the previously disadvantaged along with low economic integration and entrepreneurship as a result of:</a:t>
            </a:r>
          </a:p>
          <a:p>
            <a:pPr marL="285750" indent="-285750" algn="just">
              <a:buFont typeface="Wingdings" panose="05000000000000000000" pitchFamily="2" charset="2"/>
              <a:buChar char="ü"/>
            </a:pPr>
            <a:r>
              <a:rPr lang="en-US" sz="1400" dirty="0">
                <a:latin typeface="Gill Sans MT" panose="020B0502020104020203" pitchFamily="34" charset="0"/>
                <a:cs typeface="Arial" panose="020B0604020202020204" pitchFamily="34" charset="0"/>
              </a:rPr>
              <a:t>sector’s limited number of large enterprises to drive transformation &amp; predominantly family owned presents unique transformation challenges.</a:t>
            </a:r>
          </a:p>
          <a:p>
            <a:pPr marL="285750" indent="-285750" algn="just">
              <a:buFont typeface="Wingdings" panose="05000000000000000000" pitchFamily="2" charset="2"/>
              <a:buChar char="ü"/>
            </a:pPr>
            <a:r>
              <a:rPr lang="en-US" sz="1400" dirty="0">
                <a:latin typeface="Gill Sans MT" panose="020B0502020104020203" pitchFamily="34" charset="0"/>
                <a:cs typeface="Arial" panose="020B0604020202020204" pitchFamily="34" charset="0"/>
              </a:rPr>
              <a:t>funding shortages &amp; artificial barriers to entry persist.</a:t>
            </a:r>
          </a:p>
          <a:p>
            <a:pPr marL="285750" indent="-285750" algn="just">
              <a:buFont typeface="Wingdings" panose="05000000000000000000" pitchFamily="2" charset="2"/>
              <a:buChar char="ü"/>
            </a:pPr>
            <a:r>
              <a:rPr lang="en-US" sz="1400" dirty="0">
                <a:latin typeface="Gill Sans MT" panose="020B0502020104020203" pitchFamily="34" charset="0"/>
                <a:cs typeface="Arial" panose="020B0604020202020204" pitchFamily="34" charset="0"/>
              </a:rPr>
              <a:t>low levels of community beneficiation for communities adjacent to protected areas</a:t>
            </a:r>
          </a:p>
          <a:p>
            <a:pPr marL="285750" indent="-285750" algn="just">
              <a:buFont typeface="Wingdings" panose="05000000000000000000" pitchFamily="2" charset="2"/>
              <a:buChar char="ü"/>
            </a:pPr>
            <a:r>
              <a:rPr lang="en-US" sz="1400" dirty="0">
                <a:latin typeface="Gill Sans MT" panose="020B0502020104020203" pitchFamily="34" charset="0"/>
                <a:cs typeface="Arial" panose="020B0604020202020204" pitchFamily="34" charset="0"/>
              </a:rPr>
              <a:t>Protected areas owned by state regulated through Generic Codes of Good Practice, not adapted to address concession challenges &amp; other distinctive tourism challenges. </a:t>
            </a:r>
          </a:p>
          <a:p>
            <a:pPr marL="285750" indent="-285750" algn="just">
              <a:buFont typeface="Wingdings" panose="05000000000000000000" pitchFamily="2" charset="2"/>
              <a:buChar char="ü"/>
            </a:pPr>
            <a:r>
              <a:rPr lang="en-US" sz="1400" dirty="0">
                <a:latin typeface="Gill Sans MT" panose="020B0502020104020203" pitchFamily="34" charset="0"/>
                <a:cs typeface="Arial" panose="020B0604020202020204" pitchFamily="34" charset="0"/>
              </a:rPr>
              <a:t>Skills development programmes insufficiently targeted for adequate preparation of youth &amp; young adults entering work environment and those seeking entrepreneurship.</a:t>
            </a:r>
            <a:endParaRPr lang="en-ZA" sz="1400" dirty="0">
              <a:latin typeface="Gill Sans MT" panose="020B0502020104020203"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AF3C9D94-80CA-4DC4-8BB2-9E2C28FCCC8A}"/>
              </a:ext>
            </a:extLst>
          </p:cNvPr>
          <p:cNvSpPr txBox="1"/>
          <p:nvPr/>
        </p:nvSpPr>
        <p:spPr>
          <a:xfrm>
            <a:off x="3784208" y="399990"/>
            <a:ext cx="5264541" cy="6186309"/>
          </a:xfrm>
          <a:prstGeom prst="rect">
            <a:avLst/>
          </a:prstGeom>
          <a:solidFill>
            <a:schemeClr val="accent6">
              <a:lumMod val="20000"/>
              <a:lumOff val="80000"/>
            </a:schemeClr>
          </a:solidFill>
          <a:ln>
            <a:solidFill>
              <a:schemeClr val="accent4">
                <a:lumMod val="20000"/>
                <a:lumOff val="80000"/>
              </a:schemeClr>
            </a:solidFill>
          </a:ln>
        </p:spPr>
        <p:txBody>
          <a:bodyPr wrap="square" rtlCol="0">
            <a:spAutoFit/>
          </a:bodyPr>
          <a:lstStyle/>
          <a:p>
            <a:pPr algn="just"/>
            <a:r>
              <a:rPr lang="en-ZA" b="1" dirty="0">
                <a:latin typeface="Gill Sans MT" panose="020B0502020104020203" pitchFamily="34" charset="0"/>
                <a:cs typeface="Arial" panose="020B0604020202020204" pitchFamily="34" charset="0"/>
              </a:rPr>
              <a:t>Key proposals  </a:t>
            </a:r>
          </a:p>
          <a:p>
            <a:pPr marL="180975" indent="-180975" algn="just">
              <a:buFont typeface="Arial" panose="020B0604020202020204" pitchFamily="34" charset="0"/>
              <a:buChar char="•"/>
            </a:pPr>
            <a:r>
              <a:rPr lang="en-ZA" dirty="0">
                <a:latin typeface="Gill Sans MT" panose="020B0502020104020203" pitchFamily="34" charset="0"/>
                <a:cs typeface="Arial" panose="020B0604020202020204" pitchFamily="34" charset="0"/>
              </a:rPr>
              <a:t>Strengthen the gains achieved thus far in the implementation of Tourism BEE Codes to contribute to the transformation effort. </a:t>
            </a:r>
          </a:p>
          <a:p>
            <a:pPr marL="180975" indent="-180975" algn="just">
              <a:buFont typeface="Arial" panose="020B0604020202020204" pitchFamily="34" charset="0"/>
              <a:buChar char="•"/>
            </a:pPr>
            <a:r>
              <a:rPr lang="en-ZA" dirty="0">
                <a:latin typeface="Gill Sans MT" panose="020B0502020104020203" pitchFamily="34" charset="0"/>
                <a:cs typeface="Arial" panose="020B0604020202020204" pitchFamily="34" charset="0"/>
              </a:rPr>
              <a:t>Strengthen the framework for concessions working with National Treasury to promote transformation through the use public owned tourism assets.</a:t>
            </a:r>
          </a:p>
          <a:p>
            <a:pPr marL="180975" indent="-180975" algn="just">
              <a:buFont typeface="Arial" panose="020B0604020202020204" pitchFamily="34" charset="0"/>
              <a:buChar char="•"/>
            </a:pPr>
            <a:r>
              <a:rPr lang="en-ZA" dirty="0">
                <a:latin typeface="Gill Sans MT" panose="020B0502020104020203" pitchFamily="34" charset="0"/>
                <a:cs typeface="Arial" panose="020B0604020202020204" pitchFamily="34" charset="0"/>
              </a:rPr>
              <a:t>Mechanisms to recognise comprehensive internal skills development programmes by industry with the objective of more inclusive upward mobility of employees to be instituted.</a:t>
            </a:r>
          </a:p>
          <a:p>
            <a:pPr marL="180975" indent="-180975" algn="just">
              <a:buFont typeface="Arial" panose="020B0604020202020204" pitchFamily="34" charset="0"/>
              <a:buChar char="•"/>
            </a:pPr>
            <a:r>
              <a:rPr lang="en-ZA" dirty="0">
                <a:latin typeface="Gill Sans MT" panose="020B0502020104020203" pitchFamily="34" charset="0"/>
                <a:cs typeface="Arial" panose="020B0604020202020204" pitchFamily="34" charset="0"/>
              </a:rPr>
              <a:t>Increased recognition of the apprenticeship-linked employment of new entrants to the sector.</a:t>
            </a:r>
          </a:p>
          <a:p>
            <a:pPr marL="180975" indent="-180975" algn="just">
              <a:buFont typeface="Arial" panose="020B0604020202020204" pitchFamily="34" charset="0"/>
              <a:buChar char="•"/>
            </a:pPr>
            <a:r>
              <a:rPr lang="en-ZA" dirty="0">
                <a:latin typeface="Gill Sans MT" panose="020B0502020104020203" pitchFamily="34" charset="0"/>
                <a:cs typeface="Arial" panose="020B0604020202020204" pitchFamily="34" charset="0"/>
              </a:rPr>
              <a:t>Updated transformation framework for the sector incorporating levers for transformation for scaled empowerment of previously disadvantaged groups developed by the private and public sector.</a:t>
            </a:r>
          </a:p>
          <a:p>
            <a:pPr marL="180975" indent="-180975" algn="just">
              <a:buFont typeface="Arial" panose="020B0604020202020204" pitchFamily="34" charset="0"/>
              <a:buChar char="•"/>
            </a:pPr>
            <a:r>
              <a:rPr lang="en-ZA" dirty="0">
                <a:latin typeface="Gill Sans MT" panose="020B0502020104020203" pitchFamily="34" charset="0"/>
                <a:cs typeface="Arial" panose="020B0604020202020204" pitchFamily="34" charset="0"/>
              </a:rPr>
              <a:t>Facilitation of a formalised sector-wide commitment to jointly address Tourism sector imbalances should be pursued.</a:t>
            </a:r>
          </a:p>
          <a:p>
            <a:pPr marL="180975" indent="-180975" algn="just">
              <a:buFont typeface="Arial" panose="020B0604020202020204" pitchFamily="34" charset="0"/>
              <a:buChar char="•"/>
            </a:pPr>
            <a:r>
              <a:rPr lang="en-ZA" dirty="0">
                <a:latin typeface="Gill Sans MT" panose="020B0502020104020203" pitchFamily="34" charset="0"/>
                <a:ea typeface="Calibri" panose="020F0502020204030204" pitchFamily="34" charset="0"/>
                <a:cs typeface="Arial" panose="020B0604020202020204" pitchFamily="34" charset="0"/>
              </a:rPr>
              <a:t>Strengthen mechanisms for access to finance by SMMEs to promote transformation. </a:t>
            </a:r>
            <a:endParaRPr lang="en-ZA" sz="1600" dirty="0">
              <a:latin typeface="Arial" panose="020B0604020202020204" pitchFamily="34" charset="0"/>
              <a:cs typeface="Arial" panose="020B0604020202020204" pitchFamily="34" charset="0"/>
            </a:endParaRPr>
          </a:p>
        </p:txBody>
      </p:sp>
      <p:sp>
        <p:nvSpPr>
          <p:cNvPr id="3" name="TextBox 2"/>
          <p:cNvSpPr txBox="1"/>
          <p:nvPr/>
        </p:nvSpPr>
        <p:spPr>
          <a:xfrm>
            <a:off x="8277225" y="6334125"/>
            <a:ext cx="685800" cy="369332"/>
          </a:xfrm>
          <a:prstGeom prst="rect">
            <a:avLst/>
          </a:prstGeom>
          <a:noFill/>
        </p:spPr>
        <p:txBody>
          <a:bodyPr wrap="square" rtlCol="0">
            <a:spAutoFit/>
          </a:bodyPr>
          <a:lstStyle/>
          <a:p>
            <a:r>
              <a:rPr lang="en-US" dirty="0"/>
              <a:t>      9</a:t>
            </a:r>
            <a:endParaRPr lang="en-ZA" dirty="0"/>
          </a:p>
        </p:txBody>
      </p:sp>
    </p:spTree>
    <p:extLst>
      <p:ext uri="{BB962C8B-B14F-4D97-AF65-F5344CB8AC3E}">
        <p14:creationId xmlns:p14="http://schemas.microsoft.com/office/powerpoint/2010/main" xmlns="" val="215812525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4" id="{5B2BDCB8-2D38-4E51-A163-8CCC057C192A}" vid="{364663F6-3048-4148-8A89-BCA10B840077}"/>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4" id="{5B2BDCB8-2D38-4E51-A163-8CCC057C192A}" vid="{364663F6-3048-4148-8A89-BCA10B84007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D0E1901EE17E4CB2FF6406D581EBBF" ma:contentTypeVersion="3" ma:contentTypeDescription="Create a new document." ma:contentTypeScope="" ma:versionID="8641437d2410243f4d78d7b9eae4b4a5">
  <xsd:schema xmlns:xsd="http://www.w3.org/2001/XMLSchema" xmlns:xs="http://www.w3.org/2001/XMLSchema" xmlns:p="http://schemas.microsoft.com/office/2006/metadata/properties" xmlns:ns3="edf77a81-05c1-48e8-8ecc-8ba519171d4d" targetNamespace="http://schemas.microsoft.com/office/2006/metadata/properties" ma:root="true" ma:fieldsID="d668a44f2839de6862d5564757afdcf5" ns3:_="">
    <xsd:import namespace="edf77a81-05c1-48e8-8ecc-8ba519171d4d"/>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f77a81-05c1-48e8-8ecc-8ba519171d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23BF70-7132-4416-8108-CFB5F447111B}">
  <ds:schemaRefs>
    <ds:schemaRef ds:uri="http://schemas.microsoft.com/office/2006/documentManagement/types"/>
    <ds:schemaRef ds:uri="http://purl.org/dc/terms/"/>
    <ds:schemaRef ds:uri="http://www.w3.org/XML/1998/namespace"/>
    <ds:schemaRef ds:uri="http://schemas.openxmlformats.org/package/2006/metadata/core-properties"/>
    <ds:schemaRef ds:uri="edf77a81-05c1-48e8-8ecc-8ba519171d4d"/>
    <ds:schemaRef ds:uri="http://purl.org/dc/dcmitype/"/>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662869C2-20C6-4648-8621-3512C92FCF78}">
  <ds:schemaRefs>
    <ds:schemaRef ds:uri="http://schemas.microsoft.com/sharepoint/v3/contenttype/forms"/>
  </ds:schemaRefs>
</ds:datastoreItem>
</file>

<file path=customXml/itemProps3.xml><?xml version="1.0" encoding="utf-8"?>
<ds:datastoreItem xmlns:ds="http://schemas.openxmlformats.org/officeDocument/2006/customXml" ds:itemID="{8AC5C065-F505-45A5-B062-09D03DA16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f77a81-05c1-48e8-8ecc-8ba519171d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2016_PowerPoint presentation template - Natasja (official)</Template>
  <TotalTime>8549</TotalTime>
  <Words>4119</Words>
  <Application>Microsoft Office PowerPoint</Application>
  <PresentationFormat>On-screen Show (4:3)</PresentationFormat>
  <Paragraphs>381</Paragraphs>
  <Slides>25</Slides>
  <Notes>5</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1_Office Theme</vt:lpstr>
      <vt:lpstr>2_Office Theme</vt:lpstr>
      <vt:lpstr>Slide 1</vt:lpstr>
      <vt:lpstr>Presentation outline </vt:lpstr>
      <vt:lpstr>Background</vt:lpstr>
      <vt:lpstr>Overall Challenge </vt:lpstr>
      <vt:lpstr>Policy vision and guiding principles </vt:lpstr>
      <vt:lpstr>Policy Objectives</vt:lpstr>
      <vt:lpstr>Policy proposals: Tourism governance &amp; cooperation  </vt:lpstr>
      <vt:lpstr>Policy proposals: Safety &amp; security management </vt:lpstr>
      <vt:lpstr>Policy proposals: Transformation  </vt:lpstr>
      <vt:lpstr>Policy proposals: Embracing technology </vt:lpstr>
      <vt:lpstr>Policy proposals: Crisis management </vt:lpstr>
      <vt:lpstr>Policy proposals: Accessing the destination </vt:lpstr>
      <vt:lpstr>Policy proposals: Quality visitor service </vt:lpstr>
      <vt:lpstr>Policy proposals: Skills supply and employment  </vt:lpstr>
      <vt:lpstr>Policy proposals: Skills supply and employment cont..  </vt:lpstr>
      <vt:lpstr>Policy proposals: Tourist services (tour guiding, tour operators and travel agents)</vt:lpstr>
      <vt:lpstr>Policy proposals: Prioritising rural &amp; peri-urban tourism </vt:lpstr>
      <vt:lpstr>Policy proposals: Enhancing domestic tourism for destination resilience </vt:lpstr>
      <vt:lpstr>Policy proposals: Destination marketing &amp; branding  </vt:lpstr>
      <vt:lpstr>Policy proposals: Responsible tourism for the destination  </vt:lpstr>
      <vt:lpstr>Policy proposals: Knowledge management, research and insights </vt:lpstr>
      <vt:lpstr>Policy proposals: Tourism diplomacy </vt:lpstr>
      <vt:lpstr>Policy proposals: Tourism investment </vt:lpstr>
      <vt:lpstr>  Next Steps</vt:lpstr>
      <vt:lpstr>Slide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PKS Budget Presentation for MTEF</dc:title>
  <dc:creator>Itumeleng Rabotapi</dc:creator>
  <cp:lastModifiedBy>USER</cp:lastModifiedBy>
  <cp:revision>1230</cp:revision>
  <cp:lastPrinted>2023-05-25T08:24:44Z</cp:lastPrinted>
  <dcterms:created xsi:type="dcterms:W3CDTF">2016-09-21T07:18:03Z</dcterms:created>
  <dcterms:modified xsi:type="dcterms:W3CDTF">2023-05-31T07:34:41Z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0x0101006FD0E1901EE17E4CB2FF6406D581EBBF</vt:lpwstr>
  </property>
</Properties>
</file>