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93" r:id="rId2"/>
    <p:sldId id="284" r:id="rId3"/>
    <p:sldId id="262" r:id="rId4"/>
    <p:sldId id="263" r:id="rId5"/>
    <p:sldId id="264" r:id="rId6"/>
    <p:sldId id="315" r:id="rId7"/>
    <p:sldId id="279" r:id="rId8"/>
    <p:sldId id="336" r:id="rId9"/>
    <p:sldId id="261" r:id="rId10"/>
    <p:sldId id="257" r:id="rId11"/>
    <p:sldId id="285" r:id="rId12"/>
    <p:sldId id="269" r:id="rId13"/>
    <p:sldId id="271" r:id="rId14"/>
    <p:sldId id="272" r:id="rId15"/>
    <p:sldId id="278" r:id="rId16"/>
    <p:sldId id="34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 Heading Title" id="{C21007F3-C850-6C4C-BBE9-8621B8588966}">
          <p14:sldIdLst>
            <p14:sldId id="293"/>
            <p14:sldId id="284"/>
            <p14:sldId id="262"/>
            <p14:sldId id="263"/>
            <p14:sldId id="264"/>
            <p14:sldId id="315"/>
            <p14:sldId id="279"/>
            <p14:sldId id="336"/>
            <p14:sldId id="261"/>
            <p14:sldId id="257"/>
            <p14:sldId id="285"/>
            <p14:sldId id="269"/>
            <p14:sldId id="271"/>
            <p14:sldId id="272"/>
            <p14:sldId id="278"/>
            <p14:sldId id="349"/>
            <p14:sldId id="258"/>
          </p14:sldIdLst>
        </p14:section>
        <p14:section name="Sub Heading" id="{3630AC2E-A1B8-4C42-986D-7DE7F7B2C189}">
          <p14:sldIdLst/>
        </p14:section>
        <p14:section name="Colour Slides" id="{D3DB104D-4461-2241-B4CD-B638F651E8E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342">
          <p15:clr>
            <a:srgbClr val="A4A3A4"/>
          </p15:clr>
        </p15:guide>
        <p15:guide id="2" pos="2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DE2E6"/>
    <a:srgbClr val="7F6600"/>
    <a:srgbClr val="FECF13"/>
    <a:srgbClr val="764C29"/>
    <a:srgbClr val="D17446"/>
    <a:srgbClr val="515E2B"/>
    <a:srgbClr val="3A441B"/>
    <a:srgbClr val="364019"/>
    <a:srgbClr val="343E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87852" autoAdjust="0"/>
  </p:normalViewPr>
  <p:slideViewPr>
    <p:cSldViewPr snapToGrid="0" snapToObjects="1">
      <p:cViewPr varScale="1">
        <p:scale>
          <a:sx n="64" d="100"/>
          <a:sy n="64" d="100"/>
        </p:scale>
        <p:origin x="-1560" y="-96"/>
      </p:cViewPr>
      <p:guideLst>
        <p:guide orient="horz" pos="2342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8F10-D628-EF41-BC13-17266753C1A6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D500-B4EA-DB4A-925B-FDFC88BF4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99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8D500-B4EA-DB4A-925B-FDFC88BF49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Listed equity decreased by 20.8% as a result of economic inactivity experienced in March 2020 due to COVID-19, a downgrade in credit ratings and interest rate cuts that were imposed by the Reserve Bank.</a:t>
            </a:r>
          </a:p>
          <a:p>
            <a:r>
              <a:rPr lang="en-GB" dirty="0"/>
              <a:t>Domestic bonds decreased by 2.1% as a result of negative fair value adjustments.</a:t>
            </a:r>
          </a:p>
          <a:p>
            <a:r>
              <a:rPr lang="en-GB" dirty="0"/>
              <a:t>Domestic unlisted equities decreased by 2.6% .</a:t>
            </a:r>
          </a:p>
          <a:p>
            <a:r>
              <a:rPr lang="en-GB" dirty="0"/>
              <a:t>Foreign collective investments schemes increased by 9.4% as a result of positive fair value adjustments and investments to new asset managers.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8D500-B4EA-DB4A-925B-FDFC88BF49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.jpgPowerpoint Backgrounds_202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5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118360"/>
            <a:ext cx="7352665" cy="133096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135" y="3449320"/>
            <a:ext cx="6400800" cy="925195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2.jpgPowerpoint Backgrounds_2022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635"/>
            <a:ext cx="9144000" cy="6560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118360"/>
            <a:ext cx="7352665" cy="133096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135" y="3449320"/>
            <a:ext cx="6400800" cy="925195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3.jpgPowerpoint Backgrounds_2022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270" y="0"/>
            <a:ext cx="9142095" cy="6560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118360"/>
            <a:ext cx="7352665" cy="133096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135" y="3449320"/>
            <a:ext cx="6400800" cy="925195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4.jpgPowerpoint Backgrounds_2022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5" y="-635"/>
            <a:ext cx="9142730" cy="6560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118360"/>
            <a:ext cx="7352665" cy="133096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135" y="3449320"/>
            <a:ext cx="6400800" cy="925195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5.jpgPowerpoint Backgrounds_2022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5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337820"/>
            <a:ext cx="7595235" cy="681990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>
              <a:defRPr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70" y="1471930"/>
            <a:ext cx="7123430" cy="46659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6.jpgPowerpoint Backgrounds_2022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635"/>
            <a:ext cx="9144000" cy="6660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13000" y="337820"/>
            <a:ext cx="7595235" cy="681990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>
              <a:defRPr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63370" y="1471930"/>
            <a:ext cx="7123430" cy="46659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Powerpoint Backgrounds_20227.jpgPowerpoint Backgrounds_2022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60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13000" y="337820"/>
            <a:ext cx="7595235" cy="681990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>
              <a:defRPr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63370" y="1471930"/>
            <a:ext cx="7123430" cy="46659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3681-1F58-734B-9BC4-E2935A654EFA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A022A-15D2-FD4E-AC3D-8D2BDCFC1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:\Tsalena\GEPF\GEPF Annual Report Ads\2022\H1.pngH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390" y="2513013"/>
            <a:ext cx="7378065" cy="1529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4450" y="1446473"/>
            <a:ext cx="80393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GEPF investment portfolio increased by R201 billion, an increase of 9.6%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28676" y="1475488"/>
            <a:ext cx="305774" cy="305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4450" y="1991227"/>
            <a:ext cx="1306195" cy="330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(R’BILLION)</a:t>
            </a:r>
            <a:endParaRPr lang="en-ZA" b="1" dirty="0"/>
          </a:p>
        </p:txBody>
      </p:sp>
      <p:sp>
        <p:nvSpPr>
          <p:cNvPr id="6" name="Title 1"/>
          <p:cNvSpPr txBox="1"/>
          <p:nvPr/>
        </p:nvSpPr>
        <p:spPr>
          <a:xfrm>
            <a:off x="2016109" y="75247"/>
            <a:ext cx="6621780" cy="724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GROWTH INVESTMENT PORTFOLIO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598" y="2322062"/>
            <a:ext cx="6301122" cy="26728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103698" y="189328"/>
            <a:ext cx="6621780" cy="724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GROWTH INVESTMENT PORTFOLIO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397" y="3738801"/>
            <a:ext cx="7507316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bonds increased as a result of additions and positive fair value adjustments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collective investments schemes increased as a result of positive fair value adjustments and investments to new asset managers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35" y="1872326"/>
            <a:ext cx="8123095" cy="15893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214952" y="84849"/>
            <a:ext cx="8816903" cy="97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ON INVESTMENT</a:t>
            </a:r>
          </a:p>
          <a:p>
            <a:r>
              <a:rPr lang="en-US" sz="1200" b="1" dirty="0">
                <a:solidFill>
                  <a:srgbClr val="695F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RETURN PERCENTAGES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0408" y="1568106"/>
            <a:ext cx="294380" cy="305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8288" y="1651613"/>
            <a:ext cx="85017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reporting period, the GEPF investments yielded an average positive return of 11.1%</a:t>
            </a:r>
            <a:endParaRPr lang="en-ZA" sz="2000" b="1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391" y="2086336"/>
            <a:ext cx="6984012" cy="2929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160905" y="289560"/>
            <a:ext cx="6260465" cy="54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CONTRIBUTIONS RECEIVED AND ACCRUED</a:t>
            </a:r>
            <a:r>
              <a:rPr lang="en-US" altLang="en-ZA" sz="1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br>
              <a:rPr lang="en-ZA" sz="1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CONTRIBUTIONS RECEIVED</a:t>
            </a:r>
            <a:endParaRPr lang="en-US" altLang="en-ZA" sz="1700" b="1" baseline="30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2823" y="1319142"/>
            <a:ext cx="305774" cy="305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7045" y="1318895"/>
            <a:ext cx="671512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GEPF receives a percentage of members’ pensionable salaries as contributions. Contributions income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by 0.53% during the reporting period, from R81.57 billion in 2021 to R81.99 billion in 2022.</a:t>
            </a:r>
            <a:endParaRPr lang="en-ZA" sz="2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4036" y="2210260"/>
            <a:ext cx="1306195" cy="330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(R’BILLION)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597" y="2541095"/>
            <a:ext cx="7157545" cy="25138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413072" y="0"/>
            <a:ext cx="9221689" cy="97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8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 AWARDED</a:t>
            </a:r>
          </a:p>
          <a:p>
            <a:pPr fontAlgn="auto">
              <a:lnSpc>
                <a:spcPts val="1800"/>
              </a:lnSpc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 IN BENEFITS AWARDED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6286" y="1542860"/>
            <a:ext cx="1306195" cy="330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(R’BILLION)</a:t>
            </a:r>
            <a:endParaRPr lang="en-ZA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7278" y="1237551"/>
            <a:ext cx="305774" cy="305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4502" y="1205784"/>
            <a:ext cx="798405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 payments increased by R25 billion to R136 billion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575" y="1911160"/>
            <a:ext cx="6239025" cy="33612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5" descr="Artboar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95" y="3532864"/>
            <a:ext cx="7123430" cy="781685"/>
          </a:xfrm>
          <a:prstGeom prst="rect">
            <a:avLst/>
          </a:prstGeom>
        </p:spPr>
      </p:pic>
      <p:pic>
        <p:nvPicPr>
          <p:cNvPr id="27" name="Picture 26" descr="Artboar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40" y="3201394"/>
            <a:ext cx="2834640" cy="426720"/>
          </a:xfrm>
          <a:prstGeom prst="rect">
            <a:avLst/>
          </a:prstGeom>
        </p:spPr>
      </p:pic>
      <p:sp>
        <p:nvSpPr>
          <p:cNvPr id="28" name="Text Box 27"/>
          <p:cNvSpPr txBox="1"/>
          <p:nvPr/>
        </p:nvSpPr>
        <p:spPr>
          <a:xfrm>
            <a:off x="2685415" y="3230604"/>
            <a:ext cx="1742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b="1">
                <a:solidFill>
                  <a:srgbClr val="764C29"/>
                </a:solidFill>
                <a:latin typeface="Arial Black" panose="020B0A04020102020204" charset="0"/>
                <a:cs typeface="Arial Black" panose="020B0A04020102020204" charset="0"/>
              </a:rPr>
              <a:t>Resignation.</a:t>
            </a:r>
          </a:p>
        </p:txBody>
      </p:sp>
      <p:pic>
        <p:nvPicPr>
          <p:cNvPr id="6" name="Content Placeholder 5" descr="Artboard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43380" y="2136499"/>
            <a:ext cx="7123430" cy="781685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2540270" y="144107"/>
            <a:ext cx="9221689" cy="63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GEPF BENEFITS</a:t>
            </a:r>
            <a:endParaRPr lang="en-ZA" sz="28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371725" y="2250347"/>
            <a:ext cx="61836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33 627</a:t>
            </a:r>
            <a:r>
              <a:rPr lang="en-ZA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cases processed and finalised of members retiring. The total value of gratuities paid was </a:t>
            </a: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R21.4 billion</a:t>
            </a:r>
            <a:r>
              <a:rPr lang="en-ZA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annuities amounted to </a:t>
            </a: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R62.3 billion</a:t>
            </a:r>
            <a:r>
              <a:rPr lang="en-US" altLang="en-ZA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347305" y="3657324"/>
            <a:ext cx="63623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R33.8 billion </a:t>
            </a:r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was paid in resignation benefits to 20 659 beneficiaries during the reporting period</a:t>
            </a:r>
            <a:r>
              <a:rPr lang="en-US" alt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pic>
        <p:nvPicPr>
          <p:cNvPr id="24" name="Picture 23" descr="Artboar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805029"/>
            <a:ext cx="2834640" cy="42672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2692400" y="1834239"/>
            <a:ext cx="16605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b="1">
                <a:solidFill>
                  <a:srgbClr val="764C29"/>
                </a:solidFill>
                <a:latin typeface="Arial Black" panose="020B0A04020102020204" charset="0"/>
                <a:cs typeface="Arial Black" panose="020B0A04020102020204" charset="0"/>
              </a:rPr>
              <a:t>Retirement.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5" descr="Artboar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51" y="2986212"/>
            <a:ext cx="7123430" cy="781685"/>
          </a:xfrm>
          <a:prstGeom prst="rect">
            <a:avLst/>
          </a:prstGeom>
        </p:spPr>
      </p:pic>
      <p:pic>
        <p:nvPicPr>
          <p:cNvPr id="27" name="Picture 26" descr="Artboar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96" y="2654742"/>
            <a:ext cx="2834640" cy="426720"/>
          </a:xfrm>
          <a:prstGeom prst="rect">
            <a:avLst/>
          </a:prstGeom>
        </p:spPr>
      </p:pic>
      <p:sp>
        <p:nvSpPr>
          <p:cNvPr id="28" name="Text Box 27"/>
          <p:cNvSpPr txBox="1"/>
          <p:nvPr/>
        </p:nvSpPr>
        <p:spPr>
          <a:xfrm>
            <a:off x="2217171" y="2683952"/>
            <a:ext cx="12077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b="1">
                <a:solidFill>
                  <a:srgbClr val="764C29"/>
                </a:solidFill>
                <a:latin typeface="Arial Black" panose="020B0A04020102020204" charset="0"/>
                <a:cs typeface="Arial Black" panose="020B0A04020102020204" charset="0"/>
              </a:rPr>
              <a:t>Funeral.</a:t>
            </a:r>
          </a:p>
        </p:txBody>
      </p:sp>
      <p:pic>
        <p:nvPicPr>
          <p:cNvPr id="6" name="Content Placeholder 5" descr="Artboard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75136" y="1589847"/>
            <a:ext cx="7123430" cy="781685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2540270" y="144107"/>
            <a:ext cx="9221689" cy="63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GEPF BENEFITS</a:t>
            </a:r>
            <a:endParaRPr lang="en-ZA" sz="28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904751" y="1685097"/>
            <a:ext cx="61836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Clr>
                <a:srgbClr val="70AD47"/>
              </a:buClr>
              <a:buSzPct val="150000"/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R14.8 billion</a:t>
            </a:r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paid in death benefits during the reporting period  to 11 776 beneficiaries </a:t>
            </a:r>
            <a:endParaRPr lang="en-ZA" altLang="en-Z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919622" y="3082725"/>
            <a:ext cx="616875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Clr>
                <a:srgbClr val="70AD47"/>
              </a:buClr>
              <a:buSzPct val="150000"/>
              <a:buFont typeface="Arial" panose="020B0604020202020204" pitchFamily="34" charset="0"/>
            </a:pP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37 798</a:t>
            </a:r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funeral benefit claims processed and paid and an amount of</a:t>
            </a: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R550.1 million</a:t>
            </a:r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was paid to beneficiaries during the reporting period.</a:t>
            </a:r>
            <a:endParaRPr lang="en-ZA" altLang="en-Z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4" name="Picture 23" descr="Artboar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81" y="1258377"/>
            <a:ext cx="2834640" cy="42672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2224156" y="1287587"/>
            <a:ext cx="9950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b="1">
                <a:solidFill>
                  <a:srgbClr val="764C29"/>
                </a:solidFill>
                <a:latin typeface="Arial Black" panose="020B0A04020102020204" charset="0"/>
                <a:cs typeface="Arial Black" panose="020B0A04020102020204" charset="0"/>
              </a:rPr>
              <a:t>Death.</a:t>
            </a:r>
          </a:p>
        </p:txBody>
      </p:sp>
      <p:pic>
        <p:nvPicPr>
          <p:cNvPr id="11" name="Content Placeholder 5" descr="Artboar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06" y="4382577"/>
            <a:ext cx="7123430" cy="781685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1919622" y="4477827"/>
            <a:ext cx="61836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Clr>
                <a:srgbClr val="70AD47"/>
              </a:buClr>
              <a:buSzPct val="150000"/>
              <a:buFont typeface="Arial" panose="020B0604020202020204" pitchFamily="34" charset="0"/>
            </a:pP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R551m </a:t>
            </a:r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paid in orphan’s annuities during the reporting period. </a:t>
            </a: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9 824 children</a:t>
            </a:r>
            <a:r>
              <a:rPr lang="en-Z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are currently receiving this benefit from the GEPF.</a:t>
            </a:r>
            <a:r>
              <a:rPr lang="en-Z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endParaRPr lang="en-ZA" altLang="en-ZA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4" name="Picture 13" descr="Artboar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51" y="4051107"/>
            <a:ext cx="2834640" cy="426720"/>
          </a:xfrm>
          <a:prstGeom prst="rect">
            <a:avLst/>
          </a:prstGeom>
        </p:spPr>
      </p:pic>
      <p:sp>
        <p:nvSpPr>
          <p:cNvPr id="16" name="Text Box 24"/>
          <p:cNvSpPr txBox="1"/>
          <p:nvPr/>
        </p:nvSpPr>
        <p:spPr>
          <a:xfrm>
            <a:off x="2225426" y="4080317"/>
            <a:ext cx="21615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b="1" dirty="0">
                <a:solidFill>
                  <a:srgbClr val="764C29"/>
                </a:solidFill>
                <a:latin typeface="Arial Black" panose="020B0A04020102020204" charset="0"/>
                <a:cs typeface="Arial Black" panose="020B0A04020102020204" charset="0"/>
              </a:rPr>
              <a:t>Child’s Pension.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35255" y="2123967"/>
            <a:ext cx="887301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ZA" sz="48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825115" y="284480"/>
            <a:ext cx="5483860" cy="80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ZA" sz="4400" b="1" baseline="30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IS THE GEPF?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3015" y="2633980"/>
            <a:ext cx="53105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1 261 363 members</a:t>
            </a:r>
          </a:p>
          <a:p>
            <a:pPr fontAlgn="auto">
              <a:lnSpc>
                <a:spcPts val="3000"/>
              </a:lnSpc>
            </a:pP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lnSpc>
                <a:spcPts val="3000"/>
              </a:lnSpc>
            </a:pPr>
            <a:r>
              <a:rPr lang="en-ZA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499 726 pensioners and beneficiaries</a:t>
            </a:r>
          </a:p>
          <a:p>
            <a:pPr fontAlgn="auto">
              <a:lnSpc>
                <a:spcPts val="3000"/>
              </a:lnSpc>
            </a:pPr>
            <a:endParaRPr lang="en-ZA" sz="1600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3000"/>
              </a:lnSpc>
            </a:pPr>
            <a:endParaRPr lang="en-US" sz="1600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3000"/>
              </a:lnSpc>
            </a:pP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Under Management</a:t>
            </a:r>
          </a:p>
          <a:p>
            <a:pPr fontAlgn="auto">
              <a:lnSpc>
                <a:spcPts val="3000"/>
              </a:lnSpc>
            </a:pPr>
            <a:endParaRPr lang="en-ZA" altLang="en-US" sz="1600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3000"/>
              </a:lnSpc>
            </a:pPr>
            <a:endParaRPr lang="en-ZA" altLang="en-US" sz="1600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8360" y="1786890"/>
            <a:ext cx="65468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70AD47"/>
              </a:buClr>
              <a:buSzPct val="150000"/>
              <a:defRPr/>
            </a:pPr>
            <a:r>
              <a:rPr lang="en-ZA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Africa’s largest pension fund established by the</a:t>
            </a:r>
            <a:r>
              <a:rPr lang="en-US" altLang="en-ZA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Employees Pension Law of 1996</a:t>
            </a:r>
            <a:r>
              <a:rPr lang="en-US" altLang="en-ZA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7794" y="1786932"/>
            <a:ext cx="402180" cy="402180"/>
          </a:xfrm>
          <a:prstGeom prst="rect">
            <a:avLst/>
          </a:prstGeom>
        </p:spPr>
      </p:pic>
      <p:pic>
        <p:nvPicPr>
          <p:cNvPr id="3" name="Picture 2" descr="2-3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30" y="4354830"/>
            <a:ext cx="3323590" cy="794385"/>
          </a:xfrm>
          <a:prstGeom prst="rect">
            <a:avLst/>
          </a:prstGeom>
        </p:spPr>
      </p:pic>
      <p:pic>
        <p:nvPicPr>
          <p:cNvPr id="5" name="Picture 4" descr="peo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30" y="2665951"/>
            <a:ext cx="3215640" cy="1256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tboar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962275"/>
            <a:ext cx="4194175" cy="499745"/>
          </a:xfrm>
          <a:prstGeom prst="rect">
            <a:avLst/>
          </a:prstGeom>
        </p:spPr>
      </p:pic>
      <p:pic>
        <p:nvPicPr>
          <p:cNvPr id="14" name="Picture 13" descr="Artboar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429000"/>
            <a:ext cx="4194175" cy="499745"/>
          </a:xfrm>
          <a:prstGeom prst="rect">
            <a:avLst/>
          </a:prstGeom>
        </p:spPr>
      </p:pic>
      <p:pic>
        <p:nvPicPr>
          <p:cNvPr id="15" name="Picture 14" descr="Artboar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905250"/>
            <a:ext cx="4194175" cy="499745"/>
          </a:xfrm>
          <a:prstGeom prst="rect">
            <a:avLst/>
          </a:prstGeom>
        </p:spPr>
      </p:pic>
      <p:pic>
        <p:nvPicPr>
          <p:cNvPr id="16" name="Picture 15" descr="Artboar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4381500"/>
            <a:ext cx="4194175" cy="499745"/>
          </a:xfrm>
          <a:prstGeom prst="rect">
            <a:avLst/>
          </a:prstGeom>
        </p:spPr>
      </p:pic>
      <p:pic>
        <p:nvPicPr>
          <p:cNvPr id="17" name="Picture 16" descr="Artboar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4848225"/>
            <a:ext cx="4194175" cy="499745"/>
          </a:xfrm>
          <a:prstGeom prst="rect">
            <a:avLst/>
          </a:prstGeom>
        </p:spPr>
      </p:pic>
      <p:pic>
        <p:nvPicPr>
          <p:cNvPr id="7" name="Picture 6" descr="Artboar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1462405"/>
            <a:ext cx="7670165" cy="841375"/>
          </a:xfrm>
          <a:prstGeom prst="rect">
            <a:avLst/>
          </a:prstGeom>
        </p:spPr>
      </p:pic>
      <p:pic>
        <p:nvPicPr>
          <p:cNvPr id="10" name="Picture 9" descr="Artboar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2224405"/>
            <a:ext cx="7670165" cy="841375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2007870" y="142875"/>
            <a:ext cx="7136130" cy="113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ZA" sz="3800" b="1" i="0" u="none" strike="noStrike" kern="1200" cap="none" spc="0" normalizeH="0" baseline="300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AND WHAT DOES THE GEPF DO?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2119630" y="1485265"/>
            <a:ext cx="8067040" cy="135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ZA" sz="1500" b="1" kern="600" dirty="0">
                <a:solidFill>
                  <a:schemeClr val="accent2">
                    <a:lumMod val="50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ZA" sz="1500" kern="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provide pensions and other related benefits as determined in </a:t>
            </a:r>
          </a:p>
          <a:p>
            <a:pPr marL="0" marR="0" lvl="0" indent="0" defTabSz="457200" fontAlgn="auto">
              <a:lnSpc>
                <a:spcPct val="80000"/>
              </a:lnSpc>
              <a:spcBef>
                <a:spcPts val="600"/>
              </a:spcBef>
              <a:spcAft>
                <a:spcPts val="2400"/>
              </a:spcAft>
              <a:buClr>
                <a:srgbClr val="70AD47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ZA" sz="1500" kern="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GEP Law to members, pensioners and their beneficiaries</a:t>
            </a:r>
            <a:r>
              <a:rPr lang="en-US" altLang="en-ZA" sz="1500" kern="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500" kern="6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7745" rtl="0" fontAlgn="auto">
              <a:lnSpc>
                <a:spcPct val="20000"/>
              </a:lnSpc>
              <a:spcAft>
                <a:spcPts val="600"/>
              </a:spcAft>
              <a:buClrTx/>
              <a:buSzPct val="150000"/>
              <a:buFont typeface="Arial" panose="020B0604020202020204" pitchFamily="34" charset="0"/>
              <a:buNone/>
              <a:defRPr/>
            </a:pPr>
            <a:r>
              <a:rPr lang="en-ZA" sz="1500" kern="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GEPF manages and administers pensions and related benefits on</a:t>
            </a:r>
          </a:p>
          <a:p>
            <a:pPr marL="0" marR="0" lvl="0" indent="0" algn="l" defTabSz="457200" rtl="0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en-ZA" sz="1500" kern="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behalf of government employees in South Africa</a:t>
            </a:r>
            <a:r>
              <a:rPr lang="en-US" altLang="en-ZA" sz="1500" kern="6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ZA" sz="15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943100" y="3005455"/>
            <a:ext cx="8067040" cy="135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95" marR="0" lvl="0" indent="-252095" algn="l" defTabSz="1007745" rtl="0" fontAlgn="auto">
              <a:lnSpc>
                <a:spcPct val="90000"/>
              </a:lnSpc>
              <a:spcBef>
                <a:spcPts val="1100"/>
              </a:spcBef>
              <a:spcAft>
                <a:spcPts val="1000"/>
              </a:spcAft>
              <a:buClr>
                <a:srgbClr val="70AD47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ZA" alt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invest funds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marR="0" lvl="0" indent="-252095" algn="l" defTabSz="1007745" rtl="0" fontAlgn="auto">
              <a:lnSpc>
                <a:spcPct val="90000"/>
              </a:lnSpc>
              <a:spcBef>
                <a:spcPts val="1100"/>
              </a:spcBef>
              <a:spcAft>
                <a:spcPts val="1000"/>
              </a:spcAft>
              <a:buClr>
                <a:srgbClr val="70AD47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we pay monthly pensions</a:t>
            </a:r>
            <a:endParaRPr lang="en-ZA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marR="0" lvl="0" indent="-252095" algn="l" defTabSz="1007745" rtl="0" fontAlgn="auto">
              <a:lnSpc>
                <a:spcPct val="90000"/>
              </a:lnSpc>
              <a:spcBef>
                <a:spcPts val="1100"/>
              </a:spcBef>
              <a:spcAft>
                <a:spcPts val="1000"/>
              </a:spcAft>
              <a:buClr>
                <a:srgbClr val="70AD47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we pay monthly child pensions</a:t>
            </a:r>
            <a:endParaRPr lang="en-ZA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marR="0" lvl="0" indent="-252095" algn="l" defTabSz="1007745" rtl="0" fontAlgn="auto">
              <a:lnSpc>
                <a:spcPct val="90000"/>
              </a:lnSpc>
              <a:spcBef>
                <a:spcPts val="1100"/>
              </a:spcBef>
              <a:spcAft>
                <a:spcPts val="1000"/>
              </a:spcAft>
              <a:buClr>
                <a:srgbClr val="70AD47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we pay spouse pensions</a:t>
            </a:r>
            <a:endParaRPr lang="en-ZA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marR="0" lvl="0" indent="-252095" algn="l" defTabSz="1007745" rtl="0" fontAlgn="auto">
              <a:lnSpc>
                <a:spcPct val="90000"/>
              </a:lnSpc>
              <a:spcBef>
                <a:spcPts val="1100"/>
              </a:spcBef>
              <a:spcAft>
                <a:spcPts val="1000"/>
              </a:spcAft>
              <a:buClr>
                <a:srgbClr val="70AD47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we pay funeral and resignation benefits</a:t>
            </a:r>
            <a:endParaRPr kumimoji="0" lang="en-ZA" sz="15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622651" y="145793"/>
            <a:ext cx="9221689" cy="97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baseline="30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pic>
        <p:nvPicPr>
          <p:cNvPr id="8" name="Picture 7" descr="J:\Tsalena\GEPF\GEPF Annual Report Ads\2022\GEPF AR Marketing Banners\rSC\BG-Assets\BoD.pngBo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690" y="2185670"/>
            <a:ext cx="7672070" cy="2486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622651" y="145793"/>
            <a:ext cx="9221689" cy="97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baseline="30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pic>
        <p:nvPicPr>
          <p:cNvPr id="3" name="Picture 2" descr="J:\Tsalena\GEPF\GEPF Annual Report Ads\2022\GEPF AR Marketing Banners\rSC\BG-Assets\GOVERNANCE.pngGOVERNANC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71027" y="1305243"/>
            <a:ext cx="9619615" cy="38436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77515" y="2432861"/>
            <a:ext cx="214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Members and employers have equal representation on the Board.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971165" y="3227070"/>
            <a:ext cx="1980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640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Board shall manage the Fund in terms of the powers, and duties conferred upon it as per the GEP Law</a:t>
            </a:r>
            <a:r>
              <a:rPr lang="en-US" sz="900" b="1" dirty="0">
                <a:solidFill>
                  <a:srgbClr val="3640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774315" y="4114841"/>
            <a:ext cx="2177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Board ensures the effective and efficient administration of the Fund and is accountable for the investment performance.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474773" y="1892562"/>
            <a:ext cx="240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  </a:t>
            </a:r>
            <a:r>
              <a:rPr lang="en-US" sz="11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8  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Employer representatives.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810510" y="1640840"/>
            <a:ext cx="2141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43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Executive Authority: </a:t>
            </a:r>
          </a:p>
          <a:p>
            <a:r>
              <a:rPr lang="en-US" sz="1400" b="1" dirty="0">
                <a:solidFill>
                  <a:srgbClr val="343E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Board of Trustees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37494" y="2378711"/>
            <a:ext cx="273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640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    6       </a:t>
            </a:r>
            <a:r>
              <a:rPr lang="en-US" sz="1200" b="1" dirty="0">
                <a:solidFill>
                  <a:srgbClr val="3640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Employee representatives.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607368" y="2785110"/>
            <a:ext cx="2141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  1     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Pensioner representative.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522879" y="3229610"/>
            <a:ext cx="2141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A44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1 </a:t>
            </a:r>
            <a:r>
              <a:rPr lang="en-US" sz="1020" b="1" dirty="0">
                <a:solidFill>
                  <a:srgbClr val="3A44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       </a:t>
            </a:r>
            <a:r>
              <a:rPr lang="en-US" sz="1200" b="1" dirty="0">
                <a:solidFill>
                  <a:srgbClr val="3A44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506020202030204" charset="0"/>
                <a:cs typeface="Arial Narrow" panose="020B0506020202030204" charset="0"/>
              </a:rPr>
              <a:t>Forces representative.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tboar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45" y="3660775"/>
            <a:ext cx="3803650" cy="417195"/>
          </a:xfrm>
          <a:prstGeom prst="rect">
            <a:avLst/>
          </a:prstGeom>
        </p:spPr>
      </p:pic>
      <p:pic>
        <p:nvPicPr>
          <p:cNvPr id="11" name="Picture 10" descr="Artboar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30" y="4015105"/>
            <a:ext cx="3098800" cy="368935"/>
          </a:xfrm>
          <a:prstGeom prst="rect">
            <a:avLst/>
          </a:prstGeom>
        </p:spPr>
      </p:pic>
      <p:pic>
        <p:nvPicPr>
          <p:cNvPr id="6" name="Picture 5" descr="Artboar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30" y="4314190"/>
            <a:ext cx="3098800" cy="368935"/>
          </a:xfrm>
          <a:prstGeom prst="rect">
            <a:avLst/>
          </a:prstGeom>
        </p:spPr>
      </p:pic>
      <p:pic>
        <p:nvPicPr>
          <p:cNvPr id="8" name="Picture 7" descr="Artboar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30" y="4607560"/>
            <a:ext cx="3098800" cy="368935"/>
          </a:xfrm>
          <a:prstGeom prst="rect">
            <a:avLst/>
          </a:prstGeom>
        </p:spPr>
      </p:pic>
      <p:pic>
        <p:nvPicPr>
          <p:cNvPr id="16" name="Picture 15" descr="Artboar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30" y="4908550"/>
            <a:ext cx="3098800" cy="36893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2631" y="3640768"/>
            <a:ext cx="5194300" cy="15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1000"/>
              </a:spcAft>
            </a:pPr>
            <a:r>
              <a:rPr lang="en-Z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Service Providers:</a:t>
            </a:r>
          </a:p>
          <a:p>
            <a:pPr marL="285750" indent="-285750" fontAlgn="auto">
              <a:spcAft>
                <a:spcPts val="1000"/>
              </a:spcAft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ZA" sz="1100" dirty="0">
                <a:solidFill>
                  <a:srgbClr val="515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Auditors</a:t>
            </a:r>
          </a:p>
          <a:p>
            <a:pPr marL="285750" indent="-285750" fontAlgn="auto">
              <a:spcAft>
                <a:spcPts val="1000"/>
              </a:spcAft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ZA" sz="1100" dirty="0">
                <a:solidFill>
                  <a:srgbClr val="515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Actuarial Valuator</a:t>
            </a:r>
          </a:p>
          <a:p>
            <a:pPr marL="285750" indent="-285750" fontAlgn="auto">
              <a:spcAft>
                <a:spcPts val="1000"/>
              </a:spcAft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ZA" sz="1100" dirty="0">
                <a:solidFill>
                  <a:srgbClr val="515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marL="285750" indent="-285750" fontAlgn="auto">
              <a:spcAft>
                <a:spcPts val="1000"/>
              </a:spcAft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ZA" sz="1100" dirty="0">
                <a:solidFill>
                  <a:srgbClr val="515E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Unlisted Investment Valuators</a:t>
            </a:r>
          </a:p>
        </p:txBody>
      </p:sp>
      <p:pic>
        <p:nvPicPr>
          <p:cNvPr id="3" name="Picture 2" descr="Asset 6@1.5x-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605" y="1308735"/>
            <a:ext cx="6664960" cy="2126615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2622651" y="46098"/>
            <a:ext cx="9221689" cy="97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OPERATING MODEL</a:t>
            </a:r>
            <a:endParaRPr lang="en-ZA" sz="2800" b="1" baseline="30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788807" y="183806"/>
            <a:ext cx="7355193" cy="733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YEAR 2021/22 RESULTS</a:t>
            </a:r>
            <a:r>
              <a:rPr kumimoji="0" lang="en-US" alt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7" name="Content Placeholder 6" descr="Artboar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690" y="1162685"/>
            <a:ext cx="7123430" cy="781685"/>
          </a:xfrm>
          <a:prstGeom prst="rect">
            <a:avLst/>
          </a:prstGeom>
        </p:spPr>
      </p:pic>
      <p:sp>
        <p:nvSpPr>
          <p:cNvPr id="15" name="Content Placeholder 2"/>
          <p:cNvSpPr txBox="1"/>
          <p:nvPr/>
        </p:nvSpPr>
        <p:spPr>
          <a:xfrm>
            <a:off x="2318385" y="1285240"/>
            <a:ext cx="5495290" cy="337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95" indent="-252095" algn="l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58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2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indent="-252095" algn="l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GLOBAL ECONOMIC RECOVERY WITH DISRUPTIONS</a:t>
            </a:r>
            <a:endParaRPr kumimoji="0" lang="en-ZA" sz="1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  <a:sym typeface="+mn-e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3765" y="1950085"/>
            <a:ext cx="7123430" cy="781685"/>
            <a:chOff x="1679" y="3671"/>
            <a:chExt cx="11218" cy="1231"/>
          </a:xfrm>
        </p:grpSpPr>
        <p:pic>
          <p:nvPicPr>
            <p:cNvPr id="16" name="Content Placeholder 6" descr="Artboard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9" y="3671"/>
              <a:ext cx="11218" cy="1231"/>
            </a:xfrm>
            <a:prstGeom prst="rect">
              <a:avLst/>
            </a:prstGeom>
          </p:spPr>
        </p:pic>
        <p:sp>
          <p:nvSpPr>
            <p:cNvPr id="17" name="Content Placeholder 2"/>
            <p:cNvSpPr txBox="1"/>
            <p:nvPr/>
          </p:nvSpPr>
          <p:spPr>
            <a:xfrm>
              <a:off x="3025" y="3765"/>
              <a:ext cx="9429" cy="6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2095" indent="-252095" algn="l" defTabSz="1007745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Char char="•"/>
                <a:defRPr sz="30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65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84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403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58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77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96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2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1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300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HIGHEST ANNUAL GROWTH RATE IN MORE THAN A DECADE FOR SOUTH AFRICA</a:t>
              </a:r>
              <a:endParaRPr kumimoji="0" lang="en-GB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73835" y="2614930"/>
            <a:ext cx="7123430" cy="781685"/>
            <a:chOff x="2891" y="4833"/>
            <a:chExt cx="11218" cy="1231"/>
          </a:xfrm>
        </p:grpSpPr>
        <p:pic>
          <p:nvPicPr>
            <p:cNvPr id="19" name="Content Placeholder 6" descr="Artboard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1" y="4833"/>
              <a:ext cx="11218" cy="1231"/>
            </a:xfrm>
            <a:prstGeom prst="rect">
              <a:avLst/>
            </a:prstGeom>
          </p:spPr>
        </p:pic>
        <p:sp>
          <p:nvSpPr>
            <p:cNvPr id="20" name="Content Placeholder 2"/>
            <p:cNvSpPr txBox="1"/>
            <p:nvPr/>
          </p:nvSpPr>
          <p:spPr>
            <a:xfrm>
              <a:off x="4232" y="5039"/>
              <a:ext cx="9445" cy="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2095" indent="-252095" algn="l" defTabSz="1007745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Char char="•"/>
                <a:defRPr sz="30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65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84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403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58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77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96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2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1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300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HIGHLY CORRELATED DOMESTIC EQUITY MARKET</a:t>
              </a:r>
              <a:endParaRPr kumimoji="0" lang="en-GB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9160" y="3411855"/>
            <a:ext cx="7123430" cy="781685"/>
            <a:chOff x="1530" y="5991"/>
            <a:chExt cx="11218" cy="1231"/>
          </a:xfrm>
        </p:grpSpPr>
        <p:pic>
          <p:nvPicPr>
            <p:cNvPr id="22" name="Content Placeholder 6" descr="Artboard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0" y="5991"/>
              <a:ext cx="11218" cy="1231"/>
            </a:xfrm>
            <a:prstGeom prst="rect">
              <a:avLst/>
            </a:prstGeom>
          </p:spPr>
        </p:pic>
        <p:sp>
          <p:nvSpPr>
            <p:cNvPr id="23" name="Content Placeholder 2"/>
            <p:cNvSpPr txBox="1"/>
            <p:nvPr/>
          </p:nvSpPr>
          <p:spPr>
            <a:xfrm>
              <a:off x="2871" y="6227"/>
              <a:ext cx="9445" cy="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2095" indent="-252095" algn="l" defTabSz="1007745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Char char="•"/>
                <a:defRPr sz="30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65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84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403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58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77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96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2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1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300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RESILIENT LOCAL BOND MARKET</a:t>
              </a:r>
              <a:endParaRPr kumimoji="0" lang="en-GB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77315" y="4102100"/>
            <a:ext cx="7123430" cy="781685"/>
            <a:chOff x="1530" y="5991"/>
            <a:chExt cx="11218" cy="1231"/>
          </a:xfrm>
        </p:grpSpPr>
        <p:pic>
          <p:nvPicPr>
            <p:cNvPr id="29" name="Content Placeholder 6" descr="Artboard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0" y="5991"/>
              <a:ext cx="11218" cy="1231"/>
            </a:xfrm>
            <a:prstGeom prst="rect">
              <a:avLst/>
            </a:prstGeom>
          </p:spPr>
        </p:pic>
        <p:sp>
          <p:nvSpPr>
            <p:cNvPr id="30" name="Content Placeholder 2"/>
            <p:cNvSpPr txBox="1"/>
            <p:nvPr/>
          </p:nvSpPr>
          <p:spPr>
            <a:xfrm>
              <a:off x="2871" y="6227"/>
              <a:ext cx="9445" cy="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2095" indent="-252095" algn="l" defTabSz="1007745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Char char="•"/>
                <a:defRPr sz="30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65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84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403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58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77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96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2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1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300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RUSSIA-UKRAINE CONFLICT</a:t>
              </a:r>
              <a:endParaRPr kumimoji="0" lang="en-GB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1050" y="4944745"/>
            <a:ext cx="7123430" cy="781685"/>
            <a:chOff x="1530" y="5991"/>
            <a:chExt cx="11218" cy="1231"/>
          </a:xfrm>
        </p:grpSpPr>
        <p:pic>
          <p:nvPicPr>
            <p:cNvPr id="33" name="Content Placeholder 6" descr="Artboard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0" y="5991"/>
              <a:ext cx="11218" cy="1231"/>
            </a:xfrm>
            <a:prstGeom prst="rect">
              <a:avLst/>
            </a:prstGeom>
          </p:spPr>
        </p:pic>
        <p:sp>
          <p:nvSpPr>
            <p:cNvPr id="34" name="Content Placeholder 2"/>
            <p:cNvSpPr txBox="1"/>
            <p:nvPr/>
          </p:nvSpPr>
          <p:spPr>
            <a:xfrm>
              <a:off x="2871" y="6227"/>
              <a:ext cx="9445" cy="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2095" indent="-252095" algn="l" defTabSz="1007745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Char char="•"/>
                <a:defRPr sz="30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65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84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403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58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77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965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2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10" indent="-252095" algn="l" defTabSz="1007745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300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GLOBAL ENERGY SUPPLY CONCERNS</a:t>
              </a:r>
              <a:endParaRPr kumimoji="0" lang="en-GB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861590" y="138762"/>
            <a:ext cx="7755467" cy="733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7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YEAR 2021/22 ADMINISTRATIVE HIGHLIGHTS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39900" y="505460"/>
            <a:ext cx="6205220" cy="6078220"/>
            <a:chOff x="2878" y="1432"/>
            <a:chExt cx="8476" cy="8477"/>
          </a:xfrm>
        </p:grpSpPr>
        <p:pic>
          <p:nvPicPr>
            <p:cNvPr id="2" name="Picture 1" descr="J:\Tsalena\GEPF\GEPF Annual Report Ads\2022\GEPF AR Marketing Banners\rSC\BG-Assets\Comb.pngCom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878" y="1432"/>
              <a:ext cx="8476" cy="8477"/>
            </a:xfrm>
            <a:prstGeom prst="rect">
              <a:avLst/>
            </a:prstGeom>
          </p:spPr>
        </p:pic>
        <p:sp>
          <p:nvSpPr>
            <p:cNvPr id="11" name="TextBox 4"/>
            <p:cNvSpPr txBox="1"/>
            <p:nvPr/>
          </p:nvSpPr>
          <p:spPr>
            <a:xfrm>
              <a:off x="7795" y="2590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R2.3 </a:t>
              </a: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7795" y="3183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ZA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trilion</a:t>
              </a: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7795" y="3828"/>
              <a:ext cx="2699" cy="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ZA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Investment Portfolio</a:t>
              </a: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595" y="2842"/>
              <a:ext cx="2699" cy="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R</a:t>
              </a:r>
              <a:r>
                <a:rPr lang="en-US" altLang="en-ZA" sz="24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136</a:t>
              </a:r>
              <a:r>
                <a:rPr lang="en-ZA" sz="24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 </a:t>
              </a: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3595" y="3288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ZA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billion</a:t>
              </a:r>
            </a:p>
          </p:txBody>
        </p:sp>
        <p:sp>
          <p:nvSpPr>
            <p:cNvPr id="18" name="TextBox 4"/>
            <p:cNvSpPr txBox="1"/>
            <p:nvPr/>
          </p:nvSpPr>
          <p:spPr>
            <a:xfrm>
              <a:off x="3595" y="3933"/>
              <a:ext cx="2699" cy="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Z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Benefits</a:t>
              </a:r>
              <a:br>
                <a:rPr lang="en-US" altLang="en-Z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r>
                <a:rPr lang="en-US" altLang="en-ZA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PaId</a:t>
              </a: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5642" y="4255"/>
              <a:ext cx="2699" cy="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9.6%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5394" y="5002"/>
              <a:ext cx="3134" cy="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ZA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Increase in Investment </a:t>
              </a:r>
              <a:br>
                <a:rPr lang="en-US" altLang="en-ZA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r>
                <a:rPr lang="en-US" altLang="en-ZA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Portfolio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349" y="6122"/>
              <a:ext cx="3134" cy="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Growth in Reserves</a:t>
              </a:r>
              <a:br>
                <a:rPr lang="en-US" alt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r>
                <a:rPr lang="en-US" altLang="en-ZA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over 10 years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3595" y="5407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8.6%</a:t>
              </a: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7681" y="5439"/>
              <a:ext cx="2699" cy="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2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R255.7 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7677" y="5834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altLang="en-US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billion</a:t>
              </a: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7689" y="6410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alt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Net </a:t>
              </a:r>
              <a:r>
                <a:rPr lang="en-US" altLang="en-ZA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Investment</a:t>
              </a:r>
              <a:br>
                <a:rPr lang="en-US" altLang="en-ZA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r>
                <a:rPr lang="en-ZA" alt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Income</a:t>
              </a: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402" y="7378"/>
              <a:ext cx="3134" cy="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alt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Return on Investment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5588" y="6723"/>
              <a:ext cx="2699" cy="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altLang="en-US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11.1</a:t>
              </a:r>
              <a:r>
                <a:rPr lang="en-US" sz="2800" b="1" dirty="0">
                  <a:solidFill>
                    <a:schemeClr val="bg1"/>
                  </a:solidFill>
                  <a:latin typeface="Arial Black" panose="020B0A04020102020204" charset="0"/>
                  <a:cs typeface="Arial Black" panose="020B0A04020102020204" charset="0"/>
                  <a:sym typeface="+mn-ea"/>
                </a:rPr>
                <a:t>%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951753" y="0"/>
            <a:ext cx="9221689" cy="97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020" y="1453741"/>
            <a:ext cx="860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Assets of the fund grew at an average rate of 8.60% during the 2013-2022 period.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0186" y="1435719"/>
            <a:ext cx="305774" cy="305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7677" y="1755244"/>
            <a:ext cx="1306195" cy="330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(R’BILLION)</a:t>
            </a:r>
            <a:endParaRPr lang="en-ZA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677" y="2086079"/>
            <a:ext cx="7020309" cy="2829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613</Words>
  <Application>Microsoft Office PowerPoint</Application>
  <PresentationFormat>On-screen Show (4:3)</PresentationFormat>
  <Paragraphs>96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 Private</dc:creator>
  <cp:lastModifiedBy>USER</cp:lastModifiedBy>
  <cp:revision>204</cp:revision>
  <dcterms:created xsi:type="dcterms:W3CDTF">2015-04-20T14:23:00Z</dcterms:created>
  <dcterms:modified xsi:type="dcterms:W3CDTF">2023-05-30T07:37:06Z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C525FDB2EA494366AAAB6FCA006DBE13</vt:lpwstr>
  </property>
  <property fmtid="{D5CDD505-2E9C-101B-9397-08002B2CF9AE}" pid="3" name="KSOProductBuildVer">
    <vt:lpwstr>1033-11.2.0.11341</vt:lpwstr>
  </property>
</Properties>
</file>