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8" r:id="rId1"/>
  </p:sldMasterIdLst>
  <p:notesMasterIdLst>
    <p:notesMasterId r:id="rId31"/>
  </p:notesMasterIdLst>
  <p:sldIdLst>
    <p:sldId id="256" r:id="rId2"/>
    <p:sldId id="637" r:id="rId3"/>
    <p:sldId id="730" r:id="rId4"/>
    <p:sldId id="731" r:id="rId5"/>
    <p:sldId id="732" r:id="rId6"/>
    <p:sldId id="715" r:id="rId7"/>
    <p:sldId id="716" r:id="rId8"/>
    <p:sldId id="717" r:id="rId9"/>
    <p:sldId id="718" r:id="rId10"/>
    <p:sldId id="719" r:id="rId11"/>
    <p:sldId id="720" r:id="rId12"/>
    <p:sldId id="721" r:id="rId13"/>
    <p:sldId id="722" r:id="rId14"/>
    <p:sldId id="723" r:id="rId15"/>
    <p:sldId id="724" r:id="rId16"/>
    <p:sldId id="725" r:id="rId17"/>
    <p:sldId id="726" r:id="rId18"/>
    <p:sldId id="727" r:id="rId19"/>
    <p:sldId id="733" r:id="rId20"/>
    <p:sldId id="728" r:id="rId21"/>
    <p:sldId id="729" r:id="rId22"/>
    <p:sldId id="713" r:id="rId23"/>
    <p:sldId id="714" r:id="rId24"/>
    <p:sldId id="734" r:id="rId25"/>
    <p:sldId id="735" r:id="rId26"/>
    <p:sldId id="736" r:id="rId27"/>
    <p:sldId id="737" r:id="rId28"/>
    <p:sldId id="738" r:id="rId29"/>
    <p:sldId id="67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CB7166-2937-298C-163C-2999FF674A28}" name="Letsepa Pakkies" initials="LP" userId="S::Letsepa.Pakkies@Treasury.gov.za::48149dfc-4a77-4286-ac51-c5cb3143be41" providerId="AD"/>
  <p188:author id="{B676DD8E-1A47-E03B-2276-A8845AE19590}" name="Olorato Tlhoaele" initials="OT" userId="S::Olorato.Tlhoaele@Treasury.gov.za::59bc2c6f-5116-45f1-8acd-cac925a7e17d" providerId="AD"/>
  <p188:author id="{AED955D6-311F-9B0C-6CA0-2F728D6C3E0C}" name="Zethu Ncube" initials="Z.N" userId="Zethu Ncub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80" autoAdjust="0"/>
    <p:restoredTop sz="94650"/>
  </p:normalViewPr>
  <p:slideViewPr>
    <p:cSldViewPr snapToGrid="0" snapToObjects="1">
      <p:cViewPr varScale="1">
        <p:scale>
          <a:sx n="54" d="100"/>
          <a:sy n="54" d="100"/>
        </p:scale>
        <p:origin x="-90" y="-462"/>
      </p:cViewPr>
      <p:guideLst>
        <p:guide orient="horz" pos="1049"/>
        <p:guide orient="horz" pos="777"/>
        <p:guide orient="horz" pos="157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4565\AppData\Local\Microsoft\Windows\INetCache\Content.Outlook\U5PGFFI5\Updated%20Q4%202022.23%20expenditur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6"/>
          <c:order val="0"/>
          <c:tx>
            <c:strRef>
              <c:f>Sheet1!$I$1</c:f>
              <c:strCache>
                <c:ptCount val="1"/>
                <c:pt idx="0">
                  <c:v>Underspending/ Overspending</c:v>
                </c:pt>
              </c:strCache>
            </c:strRef>
          </c:tx>
          <c:spPr>
            <a:solidFill>
              <a:srgbClr val="C00000"/>
            </a:solidFill>
            <a:ln w="9525" cap="flat" cmpd="sng" algn="ctr">
              <a:solidFill>
                <a:schemeClr val="tx1">
                  <a:alpha val="50000"/>
                </a:schemeClr>
              </a:solidFill>
              <a:round/>
            </a:ln>
            <a:effectLst/>
          </c:spPr>
          <c:dLbls>
            <c:spPr>
              <a:noFill/>
              <a:ln>
                <a:solidFill>
                  <a:schemeClr val="tx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Sheet1!$B$2:$B$11</c:f>
              <c:strCache>
                <c:ptCount val="10"/>
                <c:pt idx="0">
                  <c:v>DSD</c:v>
                </c:pt>
                <c:pt idx="1">
                  <c:v>COGTA</c:v>
                </c:pt>
                <c:pt idx="2">
                  <c:v>Health</c:v>
                </c:pt>
                <c:pt idx="3">
                  <c:v>NT</c:v>
                </c:pt>
                <c:pt idx="4">
                  <c:v>DWS</c:v>
                </c:pt>
                <c:pt idx="5">
                  <c:v>DHS</c:v>
                </c:pt>
                <c:pt idx="6">
                  <c:v>DoT</c:v>
                </c:pt>
                <c:pt idx="7">
                  <c:v>DHET</c:v>
                </c:pt>
                <c:pt idx="8">
                  <c:v>DALRRD</c:v>
                </c:pt>
                <c:pt idx="9">
                  <c:v>DHF</c:v>
                </c:pt>
              </c:strCache>
            </c:strRef>
          </c:cat>
          <c:val>
            <c:numRef>
              <c:f>Sheet1!$I$2:$I$11</c:f>
              <c:numCache>
                <c:formatCode>#,##0</c:formatCode>
                <c:ptCount val="10"/>
                <c:pt idx="0">
                  <c:v>6434.3807024299749</c:v>
                </c:pt>
                <c:pt idx="1">
                  <c:v>4317.9603196400121</c:v>
                </c:pt>
                <c:pt idx="2">
                  <c:v>1679.5753770100127</c:v>
                </c:pt>
                <c:pt idx="3">
                  <c:v>1346.2789533800026</c:v>
                </c:pt>
                <c:pt idx="4">
                  <c:v>861.59510943999703</c:v>
                </c:pt>
                <c:pt idx="5">
                  <c:v>621.1380309000017</c:v>
                </c:pt>
                <c:pt idx="6">
                  <c:v>591.02596502999938</c:v>
                </c:pt>
                <c:pt idx="7">
                  <c:v>462.91584660000808</c:v>
                </c:pt>
                <c:pt idx="8">
                  <c:v>427.88287442999717</c:v>
                </c:pt>
                <c:pt idx="9">
                  <c:v>398.20103813999594</c:v>
                </c:pt>
              </c:numCache>
            </c:numRef>
          </c:val>
          <c:extLst xmlns:c16r2="http://schemas.microsoft.com/office/drawing/2015/06/chart">
            <c:ext xmlns:c16="http://schemas.microsoft.com/office/drawing/2014/chart" uri="{C3380CC4-5D6E-409C-BE32-E72D297353CC}">
              <c16:uniqueId val="{00000000-6133-4603-BADF-D97893C79EA2}"/>
            </c:ext>
          </c:extLst>
        </c:ser>
        <c:dLbls>
          <c:showVal val="1"/>
        </c:dLbls>
        <c:gapWidth val="65"/>
        <c:axId val="95529984"/>
        <c:axId val="97645312"/>
      </c:barChart>
      <c:catAx>
        <c:axId val="95529984"/>
        <c:scaling>
          <c:orientation val="minMax"/>
        </c:scaling>
        <c:axPos val="b"/>
        <c:numFmt formatCode="General" sourceLinked="1"/>
        <c:majorTickMark val="none"/>
        <c:tickLblPos val="low"/>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97645312"/>
        <c:crosses val="autoZero"/>
        <c:auto val="1"/>
        <c:lblAlgn val="ctr"/>
        <c:lblOffset val="100"/>
      </c:catAx>
      <c:valAx>
        <c:axId val="9764531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tickLblPos val="none"/>
        <c:crossAx val="95529984"/>
        <c:crosses val="autoZero"/>
        <c:crossBetween val="between"/>
      </c:valAx>
      <c:spPr>
        <a:noFill/>
        <a:ln>
          <a:noFill/>
        </a:ln>
        <a:effectLst/>
      </c:spPr>
    </c:plotArea>
    <c:legend>
      <c:legendPos val="b"/>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73B8BA-33B0-40B5-B448-63BEFB906ED9}"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ZA"/>
        </a:p>
      </dgm:t>
    </dgm:pt>
    <dgm:pt modelId="{984D33A1-04C1-4C69-B9F8-610EE9CB9739}">
      <dgm:prSet phldrT="[Text]"/>
      <dgm:spPr>
        <a:solidFill>
          <a:schemeClr val="bg2"/>
        </a:solidFill>
      </dgm:spPr>
      <dgm:t>
        <a:bodyPr/>
        <a:lstStyle/>
        <a:p>
          <a:r>
            <a:rPr lang="en-ZA" dirty="0">
              <a:solidFill>
                <a:schemeClr val="tx1"/>
              </a:solidFill>
            </a:rPr>
            <a:t>Spending summary</a:t>
          </a:r>
        </a:p>
      </dgm:t>
    </dgm:pt>
    <dgm:pt modelId="{AC2D2E6F-3E14-4AD7-B493-5D7E20310EE7}" type="parTrans" cxnId="{26189584-E2DB-46F0-AB46-73DBFDAC1910}">
      <dgm:prSet/>
      <dgm:spPr/>
      <dgm:t>
        <a:bodyPr/>
        <a:lstStyle/>
        <a:p>
          <a:endParaRPr lang="en-ZA"/>
        </a:p>
      </dgm:t>
    </dgm:pt>
    <dgm:pt modelId="{97BE672F-9772-4F54-8E1F-2E3762CAB33F}" type="sibTrans" cxnId="{26189584-E2DB-46F0-AB46-73DBFDAC1910}">
      <dgm:prSet/>
      <dgm:spPr/>
      <dgm:t>
        <a:bodyPr/>
        <a:lstStyle/>
        <a:p>
          <a:endParaRPr lang="en-ZA"/>
        </a:p>
      </dgm:t>
    </dgm:pt>
    <dgm:pt modelId="{60E74922-FB38-4656-B7C5-B0AE1DC2D897}">
      <dgm:prSet phldrT="[Text]"/>
      <dgm:spPr>
        <a:solidFill>
          <a:schemeClr val="bg2"/>
        </a:solidFill>
      </dgm:spPr>
      <dgm:t>
        <a:bodyPr/>
        <a:lstStyle/>
        <a:p>
          <a:r>
            <a:rPr lang="en-ZA" dirty="0">
              <a:solidFill>
                <a:schemeClr val="tx1"/>
              </a:solidFill>
            </a:rPr>
            <a:t>Higher than projected expenditure</a:t>
          </a:r>
        </a:p>
      </dgm:t>
    </dgm:pt>
    <dgm:pt modelId="{2EFA830F-6B02-48AF-81C4-E14677F60619}" type="parTrans" cxnId="{FD7B4397-8B08-4B2F-B946-624172D173CF}">
      <dgm:prSet/>
      <dgm:spPr>
        <a:ln>
          <a:solidFill>
            <a:schemeClr val="tx1"/>
          </a:solidFill>
        </a:ln>
      </dgm:spPr>
      <dgm:t>
        <a:bodyPr/>
        <a:lstStyle/>
        <a:p>
          <a:endParaRPr lang="en-ZA" dirty="0"/>
        </a:p>
      </dgm:t>
    </dgm:pt>
    <dgm:pt modelId="{F260D2DE-EAB3-4E48-B4B5-95C5DB8C9850}" type="sibTrans" cxnId="{FD7B4397-8B08-4B2F-B946-624172D173CF}">
      <dgm:prSet/>
      <dgm:spPr/>
      <dgm:t>
        <a:bodyPr/>
        <a:lstStyle/>
        <a:p>
          <a:endParaRPr lang="en-ZA"/>
        </a:p>
      </dgm:t>
    </dgm:pt>
    <dgm:pt modelId="{D0FDC6E8-B81A-4C60-ABD8-46DFDFB9D857}">
      <dgm:prSet phldrT="[Text]"/>
      <dgm:spPr>
        <a:solidFill>
          <a:schemeClr val="bg2"/>
        </a:solidFill>
      </dgm:spPr>
      <dgm:t>
        <a:bodyPr/>
        <a:lstStyle/>
        <a:p>
          <a:r>
            <a:rPr lang="en-ZA" dirty="0">
              <a:solidFill>
                <a:schemeClr val="tx1"/>
              </a:solidFill>
            </a:rPr>
            <a:t>Personnel</a:t>
          </a:r>
          <a:r>
            <a:rPr lang="en-ZA" dirty="0"/>
            <a:t> </a:t>
          </a:r>
          <a:r>
            <a:rPr lang="en-ZA" dirty="0">
              <a:solidFill>
                <a:schemeClr val="tx1"/>
              </a:solidFill>
            </a:rPr>
            <a:t>expenditure</a:t>
          </a:r>
        </a:p>
      </dgm:t>
    </dgm:pt>
    <dgm:pt modelId="{EABFE6AC-D2D9-49BF-ABAB-074052F27D41}" type="parTrans" cxnId="{35D025C5-20FE-4EEF-9AE8-DFD789F27816}">
      <dgm:prSet/>
      <dgm:spPr>
        <a:ln>
          <a:solidFill>
            <a:schemeClr val="tx1"/>
          </a:solidFill>
        </a:ln>
      </dgm:spPr>
      <dgm:t>
        <a:bodyPr/>
        <a:lstStyle/>
        <a:p>
          <a:endParaRPr lang="en-ZA" dirty="0"/>
        </a:p>
      </dgm:t>
    </dgm:pt>
    <dgm:pt modelId="{5D6F437D-7C8A-4362-A3B8-03222E846A21}" type="sibTrans" cxnId="{35D025C5-20FE-4EEF-9AE8-DFD789F27816}">
      <dgm:prSet/>
      <dgm:spPr/>
      <dgm:t>
        <a:bodyPr/>
        <a:lstStyle/>
        <a:p>
          <a:endParaRPr lang="en-ZA"/>
        </a:p>
      </dgm:t>
    </dgm:pt>
    <dgm:pt modelId="{70E197EA-5F18-4603-A50D-A991854740C9}">
      <dgm:prSet phldrT="[Text]"/>
      <dgm:spPr>
        <a:solidFill>
          <a:schemeClr val="bg2"/>
        </a:solidFill>
      </dgm:spPr>
      <dgm:t>
        <a:bodyPr/>
        <a:lstStyle/>
        <a:p>
          <a:r>
            <a:rPr lang="en-ZA" dirty="0">
              <a:solidFill>
                <a:schemeClr val="tx1"/>
              </a:solidFill>
            </a:rPr>
            <a:t>Lower than projected expenditure</a:t>
          </a:r>
        </a:p>
      </dgm:t>
    </dgm:pt>
    <dgm:pt modelId="{F11A67A1-A353-4B1A-AEB7-C50F6568981E}" type="sibTrans" cxnId="{A815B486-91D4-4736-B84C-60F608F2C53A}">
      <dgm:prSet/>
      <dgm:spPr/>
      <dgm:t>
        <a:bodyPr/>
        <a:lstStyle/>
        <a:p>
          <a:endParaRPr lang="en-ZA"/>
        </a:p>
      </dgm:t>
    </dgm:pt>
    <dgm:pt modelId="{BACB9240-2AF1-46D2-ACB5-D1E1B3C22716}" type="parTrans" cxnId="{A815B486-91D4-4736-B84C-60F608F2C53A}">
      <dgm:prSet/>
      <dgm:spPr>
        <a:ln>
          <a:solidFill>
            <a:schemeClr val="tx1"/>
          </a:solidFill>
        </a:ln>
      </dgm:spPr>
      <dgm:t>
        <a:bodyPr/>
        <a:lstStyle/>
        <a:p>
          <a:endParaRPr lang="en-ZA" dirty="0"/>
        </a:p>
      </dgm:t>
    </dgm:pt>
    <dgm:pt modelId="{4B14A8CE-DA40-4EE7-A184-5336CE495D15}" type="pres">
      <dgm:prSet presAssocID="{4D73B8BA-33B0-40B5-B448-63BEFB906ED9}" presName="mainComposite" presStyleCnt="0">
        <dgm:presLayoutVars>
          <dgm:chPref val="1"/>
          <dgm:dir/>
          <dgm:animOne val="branch"/>
          <dgm:animLvl val="lvl"/>
          <dgm:resizeHandles val="exact"/>
        </dgm:presLayoutVars>
      </dgm:prSet>
      <dgm:spPr/>
      <dgm:t>
        <a:bodyPr/>
        <a:lstStyle/>
        <a:p>
          <a:endParaRPr lang="en-US"/>
        </a:p>
      </dgm:t>
    </dgm:pt>
    <dgm:pt modelId="{67DB4FA1-59D5-4E84-A752-891038838850}" type="pres">
      <dgm:prSet presAssocID="{4D73B8BA-33B0-40B5-B448-63BEFB906ED9}" presName="hierFlow" presStyleCnt="0"/>
      <dgm:spPr/>
    </dgm:pt>
    <dgm:pt modelId="{44074BDD-5D48-496C-8845-56C053155502}" type="pres">
      <dgm:prSet presAssocID="{4D73B8BA-33B0-40B5-B448-63BEFB906ED9}" presName="hierChild1" presStyleCnt="0">
        <dgm:presLayoutVars>
          <dgm:chPref val="1"/>
          <dgm:animOne val="branch"/>
          <dgm:animLvl val="lvl"/>
        </dgm:presLayoutVars>
      </dgm:prSet>
      <dgm:spPr/>
    </dgm:pt>
    <dgm:pt modelId="{8ED9A30A-5FCB-4FDC-9B1C-D4BC00F10E13}" type="pres">
      <dgm:prSet presAssocID="{984D33A1-04C1-4C69-B9F8-610EE9CB9739}" presName="Name17" presStyleCnt="0"/>
      <dgm:spPr/>
    </dgm:pt>
    <dgm:pt modelId="{D3B5E161-F765-48D7-A7B7-B8317AA9C93D}" type="pres">
      <dgm:prSet presAssocID="{984D33A1-04C1-4C69-B9F8-610EE9CB9739}" presName="level1Shape" presStyleLbl="node0" presStyleIdx="0" presStyleCnt="1">
        <dgm:presLayoutVars>
          <dgm:chPref val="3"/>
        </dgm:presLayoutVars>
      </dgm:prSet>
      <dgm:spPr/>
      <dgm:t>
        <a:bodyPr/>
        <a:lstStyle/>
        <a:p>
          <a:endParaRPr lang="en-US"/>
        </a:p>
      </dgm:t>
    </dgm:pt>
    <dgm:pt modelId="{D462B85E-CACA-40B0-8A87-BB8554C1B94C}" type="pres">
      <dgm:prSet presAssocID="{984D33A1-04C1-4C69-B9F8-610EE9CB9739}" presName="hierChild2" presStyleCnt="0"/>
      <dgm:spPr/>
    </dgm:pt>
    <dgm:pt modelId="{1C594856-16DE-4B74-9195-2C9849F8F136}" type="pres">
      <dgm:prSet presAssocID="{2EFA830F-6B02-48AF-81C4-E14677F60619}" presName="Name25" presStyleLbl="parChTrans1D2" presStyleIdx="0" presStyleCnt="3"/>
      <dgm:spPr/>
      <dgm:t>
        <a:bodyPr/>
        <a:lstStyle/>
        <a:p>
          <a:endParaRPr lang="en-US"/>
        </a:p>
      </dgm:t>
    </dgm:pt>
    <dgm:pt modelId="{A3453925-0A52-4E96-8F5E-A674341CB66D}" type="pres">
      <dgm:prSet presAssocID="{2EFA830F-6B02-48AF-81C4-E14677F60619}" presName="connTx" presStyleLbl="parChTrans1D2" presStyleIdx="0" presStyleCnt="3"/>
      <dgm:spPr/>
      <dgm:t>
        <a:bodyPr/>
        <a:lstStyle/>
        <a:p>
          <a:endParaRPr lang="en-US"/>
        </a:p>
      </dgm:t>
    </dgm:pt>
    <dgm:pt modelId="{4F8155E2-2990-48C7-9145-DBDDEDDE7B94}" type="pres">
      <dgm:prSet presAssocID="{60E74922-FB38-4656-B7C5-B0AE1DC2D897}" presName="Name30" presStyleCnt="0"/>
      <dgm:spPr/>
    </dgm:pt>
    <dgm:pt modelId="{FDDE5686-38E4-4287-AAD9-BD2BCA698B9A}" type="pres">
      <dgm:prSet presAssocID="{60E74922-FB38-4656-B7C5-B0AE1DC2D897}" presName="level2Shape" presStyleLbl="node2" presStyleIdx="0" presStyleCnt="3"/>
      <dgm:spPr/>
      <dgm:t>
        <a:bodyPr/>
        <a:lstStyle/>
        <a:p>
          <a:endParaRPr lang="en-US"/>
        </a:p>
      </dgm:t>
    </dgm:pt>
    <dgm:pt modelId="{74380B6A-8661-4DAE-A801-6187D7B7A130}" type="pres">
      <dgm:prSet presAssocID="{60E74922-FB38-4656-B7C5-B0AE1DC2D897}" presName="hierChild3" presStyleCnt="0"/>
      <dgm:spPr/>
    </dgm:pt>
    <dgm:pt modelId="{D985CF3A-D0F8-458E-BFFD-D635637896F2}" type="pres">
      <dgm:prSet presAssocID="{BACB9240-2AF1-46D2-ACB5-D1E1B3C22716}" presName="Name25" presStyleLbl="parChTrans1D2" presStyleIdx="1" presStyleCnt="3"/>
      <dgm:spPr/>
      <dgm:t>
        <a:bodyPr/>
        <a:lstStyle/>
        <a:p>
          <a:endParaRPr lang="en-US"/>
        </a:p>
      </dgm:t>
    </dgm:pt>
    <dgm:pt modelId="{CBBE9187-5AE9-4223-9272-D1E9C32B8A20}" type="pres">
      <dgm:prSet presAssocID="{BACB9240-2AF1-46D2-ACB5-D1E1B3C22716}" presName="connTx" presStyleLbl="parChTrans1D2" presStyleIdx="1" presStyleCnt="3"/>
      <dgm:spPr/>
      <dgm:t>
        <a:bodyPr/>
        <a:lstStyle/>
        <a:p>
          <a:endParaRPr lang="en-US"/>
        </a:p>
      </dgm:t>
    </dgm:pt>
    <dgm:pt modelId="{5E61BAC5-FBC5-4E47-8244-4097BD0B96FB}" type="pres">
      <dgm:prSet presAssocID="{70E197EA-5F18-4603-A50D-A991854740C9}" presName="Name30" presStyleCnt="0"/>
      <dgm:spPr/>
    </dgm:pt>
    <dgm:pt modelId="{8A512A03-65B9-4D4E-BBD2-6EE45D4195EE}" type="pres">
      <dgm:prSet presAssocID="{70E197EA-5F18-4603-A50D-A991854740C9}" presName="level2Shape" presStyleLbl="node2" presStyleIdx="1" presStyleCnt="3" custLinFactNeighborY="0"/>
      <dgm:spPr/>
      <dgm:t>
        <a:bodyPr/>
        <a:lstStyle/>
        <a:p>
          <a:endParaRPr lang="en-US"/>
        </a:p>
      </dgm:t>
    </dgm:pt>
    <dgm:pt modelId="{2BD49669-AFB5-4CA5-8FE1-7479C82CFFB0}" type="pres">
      <dgm:prSet presAssocID="{70E197EA-5F18-4603-A50D-A991854740C9}" presName="hierChild3" presStyleCnt="0"/>
      <dgm:spPr/>
    </dgm:pt>
    <dgm:pt modelId="{305999C0-D38C-445D-A141-BC62739DE3F6}" type="pres">
      <dgm:prSet presAssocID="{EABFE6AC-D2D9-49BF-ABAB-074052F27D41}" presName="Name25" presStyleLbl="parChTrans1D2" presStyleIdx="2" presStyleCnt="3"/>
      <dgm:spPr/>
      <dgm:t>
        <a:bodyPr/>
        <a:lstStyle/>
        <a:p>
          <a:endParaRPr lang="en-US"/>
        </a:p>
      </dgm:t>
    </dgm:pt>
    <dgm:pt modelId="{BF05CC77-63DA-44CE-8399-1FEC32C20452}" type="pres">
      <dgm:prSet presAssocID="{EABFE6AC-D2D9-49BF-ABAB-074052F27D41}" presName="connTx" presStyleLbl="parChTrans1D2" presStyleIdx="2" presStyleCnt="3"/>
      <dgm:spPr/>
      <dgm:t>
        <a:bodyPr/>
        <a:lstStyle/>
        <a:p>
          <a:endParaRPr lang="en-US"/>
        </a:p>
      </dgm:t>
    </dgm:pt>
    <dgm:pt modelId="{926FCF35-D9A1-48D2-8A30-BA93B06FFCB2}" type="pres">
      <dgm:prSet presAssocID="{D0FDC6E8-B81A-4C60-ABD8-46DFDFB9D857}" presName="Name30" presStyleCnt="0"/>
      <dgm:spPr/>
    </dgm:pt>
    <dgm:pt modelId="{CC211A9D-5EAB-42CA-B56E-704CED24612C}" type="pres">
      <dgm:prSet presAssocID="{D0FDC6E8-B81A-4C60-ABD8-46DFDFB9D857}" presName="level2Shape" presStyleLbl="node2" presStyleIdx="2" presStyleCnt="3"/>
      <dgm:spPr/>
      <dgm:t>
        <a:bodyPr/>
        <a:lstStyle/>
        <a:p>
          <a:endParaRPr lang="en-US"/>
        </a:p>
      </dgm:t>
    </dgm:pt>
    <dgm:pt modelId="{8EC01FD3-6825-4637-A1C4-4AD29974DA3D}" type="pres">
      <dgm:prSet presAssocID="{D0FDC6E8-B81A-4C60-ABD8-46DFDFB9D857}" presName="hierChild3" presStyleCnt="0"/>
      <dgm:spPr/>
    </dgm:pt>
    <dgm:pt modelId="{7EBFD7DF-E26A-42A9-A9F8-D592895B8F75}" type="pres">
      <dgm:prSet presAssocID="{4D73B8BA-33B0-40B5-B448-63BEFB906ED9}" presName="bgShapesFlow" presStyleCnt="0"/>
      <dgm:spPr/>
    </dgm:pt>
  </dgm:ptLst>
  <dgm:cxnLst>
    <dgm:cxn modelId="{268C92D1-4C9F-4E5D-A71C-0EC5DDB9D79D}" type="presOf" srcId="{BACB9240-2AF1-46D2-ACB5-D1E1B3C22716}" destId="{D985CF3A-D0F8-458E-BFFD-D635637896F2}" srcOrd="0" destOrd="0" presId="urn:microsoft.com/office/officeart/2005/8/layout/hierarchy5"/>
    <dgm:cxn modelId="{3D96A8DD-C4BA-4C0C-8A33-7B28FF2B2D88}" type="presOf" srcId="{EABFE6AC-D2D9-49BF-ABAB-074052F27D41}" destId="{BF05CC77-63DA-44CE-8399-1FEC32C20452}" srcOrd="1" destOrd="0" presId="urn:microsoft.com/office/officeart/2005/8/layout/hierarchy5"/>
    <dgm:cxn modelId="{DA9F1986-5E8C-423B-824A-097133674ECB}" type="presOf" srcId="{BACB9240-2AF1-46D2-ACB5-D1E1B3C22716}" destId="{CBBE9187-5AE9-4223-9272-D1E9C32B8A20}" srcOrd="1" destOrd="0" presId="urn:microsoft.com/office/officeart/2005/8/layout/hierarchy5"/>
    <dgm:cxn modelId="{90BCA536-85F1-4204-BE15-F443A3C6F606}" type="presOf" srcId="{984D33A1-04C1-4C69-B9F8-610EE9CB9739}" destId="{D3B5E161-F765-48D7-A7B7-B8317AA9C93D}" srcOrd="0" destOrd="0" presId="urn:microsoft.com/office/officeart/2005/8/layout/hierarchy5"/>
    <dgm:cxn modelId="{40D0F6CD-A677-423D-B90D-5DF308CC1B26}" type="presOf" srcId="{4D73B8BA-33B0-40B5-B448-63BEFB906ED9}" destId="{4B14A8CE-DA40-4EE7-A184-5336CE495D15}" srcOrd="0" destOrd="0" presId="urn:microsoft.com/office/officeart/2005/8/layout/hierarchy5"/>
    <dgm:cxn modelId="{5575327B-8C13-4438-A31B-E848275904DC}" type="presOf" srcId="{D0FDC6E8-B81A-4C60-ABD8-46DFDFB9D857}" destId="{CC211A9D-5EAB-42CA-B56E-704CED24612C}" srcOrd="0" destOrd="0" presId="urn:microsoft.com/office/officeart/2005/8/layout/hierarchy5"/>
    <dgm:cxn modelId="{FD7B4397-8B08-4B2F-B946-624172D173CF}" srcId="{984D33A1-04C1-4C69-B9F8-610EE9CB9739}" destId="{60E74922-FB38-4656-B7C5-B0AE1DC2D897}" srcOrd="0" destOrd="0" parTransId="{2EFA830F-6B02-48AF-81C4-E14677F60619}" sibTransId="{F260D2DE-EAB3-4E48-B4B5-95C5DB8C9850}"/>
    <dgm:cxn modelId="{35D025C5-20FE-4EEF-9AE8-DFD789F27816}" srcId="{984D33A1-04C1-4C69-B9F8-610EE9CB9739}" destId="{D0FDC6E8-B81A-4C60-ABD8-46DFDFB9D857}" srcOrd="2" destOrd="0" parTransId="{EABFE6AC-D2D9-49BF-ABAB-074052F27D41}" sibTransId="{5D6F437D-7C8A-4362-A3B8-03222E846A21}"/>
    <dgm:cxn modelId="{A1B51DE0-5EFA-448D-8FB8-5C29C42016AB}" type="presOf" srcId="{EABFE6AC-D2D9-49BF-ABAB-074052F27D41}" destId="{305999C0-D38C-445D-A141-BC62739DE3F6}" srcOrd="0" destOrd="0" presId="urn:microsoft.com/office/officeart/2005/8/layout/hierarchy5"/>
    <dgm:cxn modelId="{1D04D7DB-F2C5-4263-8BD6-EEC3744FFF7C}" type="presOf" srcId="{2EFA830F-6B02-48AF-81C4-E14677F60619}" destId="{1C594856-16DE-4B74-9195-2C9849F8F136}" srcOrd="0" destOrd="0" presId="urn:microsoft.com/office/officeart/2005/8/layout/hierarchy5"/>
    <dgm:cxn modelId="{A470D451-74D0-482E-923B-A096A2748BD7}" type="presOf" srcId="{2EFA830F-6B02-48AF-81C4-E14677F60619}" destId="{A3453925-0A52-4E96-8F5E-A674341CB66D}" srcOrd="1" destOrd="0" presId="urn:microsoft.com/office/officeart/2005/8/layout/hierarchy5"/>
    <dgm:cxn modelId="{046515F1-32A3-45E3-A94B-2265C8285107}" type="presOf" srcId="{70E197EA-5F18-4603-A50D-A991854740C9}" destId="{8A512A03-65B9-4D4E-BBD2-6EE45D4195EE}" srcOrd="0" destOrd="0" presId="urn:microsoft.com/office/officeart/2005/8/layout/hierarchy5"/>
    <dgm:cxn modelId="{13B63B83-A55B-4FF4-8E63-6E542C669CAD}" type="presOf" srcId="{60E74922-FB38-4656-B7C5-B0AE1DC2D897}" destId="{FDDE5686-38E4-4287-AAD9-BD2BCA698B9A}" srcOrd="0" destOrd="0" presId="urn:microsoft.com/office/officeart/2005/8/layout/hierarchy5"/>
    <dgm:cxn modelId="{26189584-E2DB-46F0-AB46-73DBFDAC1910}" srcId="{4D73B8BA-33B0-40B5-B448-63BEFB906ED9}" destId="{984D33A1-04C1-4C69-B9F8-610EE9CB9739}" srcOrd="0" destOrd="0" parTransId="{AC2D2E6F-3E14-4AD7-B493-5D7E20310EE7}" sibTransId="{97BE672F-9772-4F54-8E1F-2E3762CAB33F}"/>
    <dgm:cxn modelId="{A815B486-91D4-4736-B84C-60F608F2C53A}" srcId="{984D33A1-04C1-4C69-B9F8-610EE9CB9739}" destId="{70E197EA-5F18-4603-A50D-A991854740C9}" srcOrd="1" destOrd="0" parTransId="{BACB9240-2AF1-46D2-ACB5-D1E1B3C22716}" sibTransId="{F11A67A1-A353-4B1A-AEB7-C50F6568981E}"/>
    <dgm:cxn modelId="{7B24A4C7-72BD-4DD0-9A2D-13194AD28DDE}" type="presParOf" srcId="{4B14A8CE-DA40-4EE7-A184-5336CE495D15}" destId="{67DB4FA1-59D5-4E84-A752-891038838850}" srcOrd="0" destOrd="0" presId="urn:microsoft.com/office/officeart/2005/8/layout/hierarchy5"/>
    <dgm:cxn modelId="{5429D38E-1174-4C8B-8437-83F3BA2932EF}" type="presParOf" srcId="{67DB4FA1-59D5-4E84-A752-891038838850}" destId="{44074BDD-5D48-496C-8845-56C053155502}" srcOrd="0" destOrd="0" presId="urn:microsoft.com/office/officeart/2005/8/layout/hierarchy5"/>
    <dgm:cxn modelId="{3AFF9606-1469-42EE-9778-B498F5848DBA}" type="presParOf" srcId="{44074BDD-5D48-496C-8845-56C053155502}" destId="{8ED9A30A-5FCB-4FDC-9B1C-D4BC00F10E13}" srcOrd="0" destOrd="0" presId="urn:microsoft.com/office/officeart/2005/8/layout/hierarchy5"/>
    <dgm:cxn modelId="{0885B3F7-17E0-44ED-A969-21407516697A}" type="presParOf" srcId="{8ED9A30A-5FCB-4FDC-9B1C-D4BC00F10E13}" destId="{D3B5E161-F765-48D7-A7B7-B8317AA9C93D}" srcOrd="0" destOrd="0" presId="urn:microsoft.com/office/officeart/2005/8/layout/hierarchy5"/>
    <dgm:cxn modelId="{00BFF58C-F4AE-497D-A9F3-7DDDABD4D9FD}" type="presParOf" srcId="{8ED9A30A-5FCB-4FDC-9B1C-D4BC00F10E13}" destId="{D462B85E-CACA-40B0-8A87-BB8554C1B94C}" srcOrd="1" destOrd="0" presId="urn:microsoft.com/office/officeart/2005/8/layout/hierarchy5"/>
    <dgm:cxn modelId="{2C824ADE-FD97-4560-A910-465A05474E28}" type="presParOf" srcId="{D462B85E-CACA-40B0-8A87-BB8554C1B94C}" destId="{1C594856-16DE-4B74-9195-2C9849F8F136}" srcOrd="0" destOrd="0" presId="urn:microsoft.com/office/officeart/2005/8/layout/hierarchy5"/>
    <dgm:cxn modelId="{B8584A4C-E48E-4469-8849-8C7D0CC06EA9}" type="presParOf" srcId="{1C594856-16DE-4B74-9195-2C9849F8F136}" destId="{A3453925-0A52-4E96-8F5E-A674341CB66D}" srcOrd="0" destOrd="0" presId="urn:microsoft.com/office/officeart/2005/8/layout/hierarchy5"/>
    <dgm:cxn modelId="{C4F323C5-8605-4547-B6C4-46BDB5F28E99}" type="presParOf" srcId="{D462B85E-CACA-40B0-8A87-BB8554C1B94C}" destId="{4F8155E2-2990-48C7-9145-DBDDEDDE7B94}" srcOrd="1" destOrd="0" presId="urn:microsoft.com/office/officeart/2005/8/layout/hierarchy5"/>
    <dgm:cxn modelId="{6A5D87B5-64BB-448E-AA49-25DA4222244E}" type="presParOf" srcId="{4F8155E2-2990-48C7-9145-DBDDEDDE7B94}" destId="{FDDE5686-38E4-4287-AAD9-BD2BCA698B9A}" srcOrd="0" destOrd="0" presId="urn:microsoft.com/office/officeart/2005/8/layout/hierarchy5"/>
    <dgm:cxn modelId="{BC125B06-6AD0-4E3A-924C-726D5B75BE0B}" type="presParOf" srcId="{4F8155E2-2990-48C7-9145-DBDDEDDE7B94}" destId="{74380B6A-8661-4DAE-A801-6187D7B7A130}" srcOrd="1" destOrd="0" presId="urn:microsoft.com/office/officeart/2005/8/layout/hierarchy5"/>
    <dgm:cxn modelId="{A6400013-70F5-49E1-A801-80F4452C255A}" type="presParOf" srcId="{D462B85E-CACA-40B0-8A87-BB8554C1B94C}" destId="{D985CF3A-D0F8-458E-BFFD-D635637896F2}" srcOrd="2" destOrd="0" presId="urn:microsoft.com/office/officeart/2005/8/layout/hierarchy5"/>
    <dgm:cxn modelId="{0587DF2C-6F81-4AD4-8F74-46CE438B45C6}" type="presParOf" srcId="{D985CF3A-D0F8-458E-BFFD-D635637896F2}" destId="{CBBE9187-5AE9-4223-9272-D1E9C32B8A20}" srcOrd="0" destOrd="0" presId="urn:microsoft.com/office/officeart/2005/8/layout/hierarchy5"/>
    <dgm:cxn modelId="{54825DED-755E-410D-8DA3-B4ED442EAB00}" type="presParOf" srcId="{D462B85E-CACA-40B0-8A87-BB8554C1B94C}" destId="{5E61BAC5-FBC5-4E47-8244-4097BD0B96FB}" srcOrd="3" destOrd="0" presId="urn:microsoft.com/office/officeart/2005/8/layout/hierarchy5"/>
    <dgm:cxn modelId="{A21F32C2-3604-4E5E-9C66-19C4A0186508}" type="presParOf" srcId="{5E61BAC5-FBC5-4E47-8244-4097BD0B96FB}" destId="{8A512A03-65B9-4D4E-BBD2-6EE45D4195EE}" srcOrd="0" destOrd="0" presId="urn:microsoft.com/office/officeart/2005/8/layout/hierarchy5"/>
    <dgm:cxn modelId="{1A531FDD-0B62-451B-8C55-31B0DD0CD95D}" type="presParOf" srcId="{5E61BAC5-FBC5-4E47-8244-4097BD0B96FB}" destId="{2BD49669-AFB5-4CA5-8FE1-7479C82CFFB0}" srcOrd="1" destOrd="0" presId="urn:microsoft.com/office/officeart/2005/8/layout/hierarchy5"/>
    <dgm:cxn modelId="{525B9B40-950A-401E-9885-71C318EC16D9}" type="presParOf" srcId="{D462B85E-CACA-40B0-8A87-BB8554C1B94C}" destId="{305999C0-D38C-445D-A141-BC62739DE3F6}" srcOrd="4" destOrd="0" presId="urn:microsoft.com/office/officeart/2005/8/layout/hierarchy5"/>
    <dgm:cxn modelId="{2BE8FDF0-EA8E-4930-AA9E-D41940AB16AC}" type="presParOf" srcId="{305999C0-D38C-445D-A141-BC62739DE3F6}" destId="{BF05CC77-63DA-44CE-8399-1FEC32C20452}" srcOrd="0" destOrd="0" presId="urn:microsoft.com/office/officeart/2005/8/layout/hierarchy5"/>
    <dgm:cxn modelId="{6B998987-598E-4E35-A52A-6A89FE174A26}" type="presParOf" srcId="{D462B85E-CACA-40B0-8A87-BB8554C1B94C}" destId="{926FCF35-D9A1-48D2-8A30-BA93B06FFCB2}" srcOrd="5" destOrd="0" presId="urn:microsoft.com/office/officeart/2005/8/layout/hierarchy5"/>
    <dgm:cxn modelId="{5970A9AA-EF1A-441B-BB87-485696161BDB}" type="presParOf" srcId="{926FCF35-D9A1-48D2-8A30-BA93B06FFCB2}" destId="{CC211A9D-5EAB-42CA-B56E-704CED24612C}" srcOrd="0" destOrd="0" presId="urn:microsoft.com/office/officeart/2005/8/layout/hierarchy5"/>
    <dgm:cxn modelId="{16DA25ED-4550-4B60-8E3B-BA38FA42F35F}" type="presParOf" srcId="{926FCF35-D9A1-48D2-8A30-BA93B06FFCB2}" destId="{8EC01FD3-6825-4637-A1C4-4AD29974DA3D}" srcOrd="1" destOrd="0" presId="urn:microsoft.com/office/officeart/2005/8/layout/hierarchy5"/>
    <dgm:cxn modelId="{EEF00B7D-4CF6-4810-A5AE-06563A35D023}" type="presParOf" srcId="{4B14A8CE-DA40-4EE7-A184-5336CE495D15}" destId="{7EBFD7DF-E26A-42A9-A9F8-D592895B8F75}" srcOrd="1" destOrd="0" presId="urn:microsoft.com/office/officeart/2005/8/layout/hierarchy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59E834-EAF5-4A05-A973-941B4BF3338F}" type="doc">
      <dgm:prSet loTypeId="urn:microsoft.com/office/officeart/2008/layout/HalfCircleOrganizationChart" loCatId="hierarchy" qsTypeId="urn:microsoft.com/office/officeart/2005/8/quickstyle/simple1" qsCatId="simple" csTypeId="urn:microsoft.com/office/officeart/2005/8/colors/accent0_1" csCatId="mainScheme" phldr="1"/>
      <dgm:spPr/>
      <dgm:t>
        <a:bodyPr/>
        <a:lstStyle/>
        <a:p>
          <a:endParaRPr lang="en-ZA"/>
        </a:p>
      </dgm:t>
    </dgm:pt>
    <dgm:pt modelId="{67E59FA2-C3F5-4D3E-9AFD-790BBDF3D5DD}">
      <dgm:prSet custT="1"/>
      <dgm:spPr/>
      <dgm:t>
        <a:bodyPr/>
        <a:lstStyle/>
        <a:p>
          <a:r>
            <a:rPr lang="en-GB" sz="1600" dirty="0"/>
            <a:t>R31.7 billion at the end of 2022/23</a:t>
          </a:r>
          <a:endParaRPr lang="en-ZA" sz="1600" dirty="0"/>
        </a:p>
      </dgm:t>
    </dgm:pt>
    <dgm:pt modelId="{CF1BFF0A-3E46-40EE-B29C-E44DAE7CD842}" type="parTrans" cxnId="{B7BCC7A8-4478-481C-B4C8-BCA3322C6D82}">
      <dgm:prSet/>
      <dgm:spPr/>
      <dgm:t>
        <a:bodyPr/>
        <a:lstStyle/>
        <a:p>
          <a:endParaRPr lang="en-ZA"/>
        </a:p>
      </dgm:t>
    </dgm:pt>
    <dgm:pt modelId="{221BC005-B179-4A26-B620-7EFCE152C50D}" type="sibTrans" cxnId="{B7BCC7A8-4478-481C-B4C8-BCA3322C6D82}">
      <dgm:prSet/>
      <dgm:spPr/>
      <dgm:t>
        <a:bodyPr/>
        <a:lstStyle/>
        <a:p>
          <a:endParaRPr lang="en-ZA"/>
        </a:p>
      </dgm:t>
    </dgm:pt>
    <dgm:pt modelId="{F18F06F2-7C3B-40C1-975D-80DD8E3153FE}" type="pres">
      <dgm:prSet presAssocID="{8659E834-EAF5-4A05-A973-941B4BF3338F}" presName="Name0" presStyleCnt="0">
        <dgm:presLayoutVars>
          <dgm:orgChart val="1"/>
          <dgm:chPref val="1"/>
          <dgm:dir/>
          <dgm:animOne val="branch"/>
          <dgm:animLvl val="lvl"/>
          <dgm:resizeHandles/>
        </dgm:presLayoutVars>
      </dgm:prSet>
      <dgm:spPr/>
      <dgm:t>
        <a:bodyPr/>
        <a:lstStyle/>
        <a:p>
          <a:endParaRPr lang="en-US"/>
        </a:p>
      </dgm:t>
    </dgm:pt>
    <dgm:pt modelId="{A949BAF2-66BF-46D0-9266-B7F51A242024}" type="pres">
      <dgm:prSet presAssocID="{67E59FA2-C3F5-4D3E-9AFD-790BBDF3D5DD}" presName="hierRoot1" presStyleCnt="0">
        <dgm:presLayoutVars>
          <dgm:hierBranch val="init"/>
        </dgm:presLayoutVars>
      </dgm:prSet>
      <dgm:spPr/>
    </dgm:pt>
    <dgm:pt modelId="{6AC02016-FDCC-4916-9716-351AB9223F76}" type="pres">
      <dgm:prSet presAssocID="{67E59FA2-C3F5-4D3E-9AFD-790BBDF3D5DD}" presName="rootComposite1" presStyleCnt="0"/>
      <dgm:spPr/>
    </dgm:pt>
    <dgm:pt modelId="{DCF8BE13-D1A3-461F-A011-E2C72E49A693}" type="pres">
      <dgm:prSet presAssocID="{67E59FA2-C3F5-4D3E-9AFD-790BBDF3D5DD}" presName="rootText1" presStyleLbl="alignAcc1" presStyleIdx="0" presStyleCnt="0" custLinFactNeighborX="3166" custLinFactNeighborY="0">
        <dgm:presLayoutVars>
          <dgm:chPref val="3"/>
        </dgm:presLayoutVars>
      </dgm:prSet>
      <dgm:spPr/>
      <dgm:t>
        <a:bodyPr/>
        <a:lstStyle/>
        <a:p>
          <a:endParaRPr lang="en-US"/>
        </a:p>
      </dgm:t>
    </dgm:pt>
    <dgm:pt modelId="{0D64992B-DD07-4A63-B31E-93D3C6F21DCF}" type="pres">
      <dgm:prSet presAssocID="{67E59FA2-C3F5-4D3E-9AFD-790BBDF3D5DD}" presName="topArc1" presStyleLbl="parChTrans1D1" presStyleIdx="0" presStyleCnt="2"/>
      <dgm:spPr>
        <a:ln>
          <a:solidFill>
            <a:srgbClr val="B20E0F"/>
          </a:solidFill>
        </a:ln>
      </dgm:spPr>
    </dgm:pt>
    <dgm:pt modelId="{3FC71166-89D9-4754-BF89-AF6739ADD314}" type="pres">
      <dgm:prSet presAssocID="{67E59FA2-C3F5-4D3E-9AFD-790BBDF3D5DD}" presName="bottomArc1" presStyleLbl="parChTrans1D1" presStyleIdx="1" presStyleCnt="2"/>
      <dgm:spPr>
        <a:ln>
          <a:solidFill>
            <a:srgbClr val="B20E0F"/>
          </a:solidFill>
        </a:ln>
      </dgm:spPr>
    </dgm:pt>
    <dgm:pt modelId="{F47506A4-5386-450C-9687-DD1DA5ECEA9C}" type="pres">
      <dgm:prSet presAssocID="{67E59FA2-C3F5-4D3E-9AFD-790BBDF3D5DD}" presName="topConnNode1" presStyleLbl="node1" presStyleIdx="0" presStyleCnt="0"/>
      <dgm:spPr/>
      <dgm:t>
        <a:bodyPr/>
        <a:lstStyle/>
        <a:p>
          <a:endParaRPr lang="en-US"/>
        </a:p>
      </dgm:t>
    </dgm:pt>
    <dgm:pt modelId="{7E87E64A-7ED3-4B64-90E3-799E7081EF0C}" type="pres">
      <dgm:prSet presAssocID="{67E59FA2-C3F5-4D3E-9AFD-790BBDF3D5DD}" presName="hierChild2" presStyleCnt="0"/>
      <dgm:spPr/>
    </dgm:pt>
    <dgm:pt modelId="{4C1B11A6-0CCF-4AD5-9FEA-BF919421D906}" type="pres">
      <dgm:prSet presAssocID="{67E59FA2-C3F5-4D3E-9AFD-790BBDF3D5DD}" presName="hierChild3" presStyleCnt="0"/>
      <dgm:spPr/>
    </dgm:pt>
  </dgm:ptLst>
  <dgm:cxnLst>
    <dgm:cxn modelId="{A77767E5-06E3-49AD-8111-9EE5222AE011}" type="presOf" srcId="{8659E834-EAF5-4A05-A973-941B4BF3338F}" destId="{F18F06F2-7C3B-40C1-975D-80DD8E3153FE}" srcOrd="0" destOrd="0" presId="urn:microsoft.com/office/officeart/2008/layout/HalfCircleOrganizationChart"/>
    <dgm:cxn modelId="{B365BCE3-B8DD-4C6C-BC06-74D3F5F33297}" type="presOf" srcId="{67E59FA2-C3F5-4D3E-9AFD-790BBDF3D5DD}" destId="{F47506A4-5386-450C-9687-DD1DA5ECEA9C}" srcOrd="1" destOrd="0" presId="urn:microsoft.com/office/officeart/2008/layout/HalfCircleOrganizationChart"/>
    <dgm:cxn modelId="{E9416251-3F26-4D1C-817F-1E28A6567CAA}" type="presOf" srcId="{67E59FA2-C3F5-4D3E-9AFD-790BBDF3D5DD}" destId="{DCF8BE13-D1A3-461F-A011-E2C72E49A693}" srcOrd="0" destOrd="0" presId="urn:microsoft.com/office/officeart/2008/layout/HalfCircleOrganizationChart"/>
    <dgm:cxn modelId="{B7BCC7A8-4478-481C-B4C8-BCA3322C6D82}" srcId="{8659E834-EAF5-4A05-A973-941B4BF3338F}" destId="{67E59FA2-C3F5-4D3E-9AFD-790BBDF3D5DD}" srcOrd="0" destOrd="0" parTransId="{CF1BFF0A-3E46-40EE-B29C-E44DAE7CD842}" sibTransId="{221BC005-B179-4A26-B620-7EFCE152C50D}"/>
    <dgm:cxn modelId="{6B4B837A-4070-4CBA-9F7A-7C572F2C8217}" type="presParOf" srcId="{F18F06F2-7C3B-40C1-975D-80DD8E3153FE}" destId="{A949BAF2-66BF-46D0-9266-B7F51A242024}" srcOrd="0" destOrd="0" presId="urn:microsoft.com/office/officeart/2008/layout/HalfCircleOrganizationChart"/>
    <dgm:cxn modelId="{6EEDA685-2C5E-4E54-9CE7-DF6D7A8F547E}" type="presParOf" srcId="{A949BAF2-66BF-46D0-9266-B7F51A242024}" destId="{6AC02016-FDCC-4916-9716-351AB9223F76}" srcOrd="0" destOrd="0" presId="urn:microsoft.com/office/officeart/2008/layout/HalfCircleOrganizationChart"/>
    <dgm:cxn modelId="{253FCC2E-1C8D-4CAA-A5A0-A664A83FC89B}" type="presParOf" srcId="{6AC02016-FDCC-4916-9716-351AB9223F76}" destId="{DCF8BE13-D1A3-461F-A011-E2C72E49A693}" srcOrd="0" destOrd="0" presId="urn:microsoft.com/office/officeart/2008/layout/HalfCircleOrganizationChart"/>
    <dgm:cxn modelId="{426D6D95-A0B2-4898-AA98-6339A808DAA2}" type="presParOf" srcId="{6AC02016-FDCC-4916-9716-351AB9223F76}" destId="{0D64992B-DD07-4A63-B31E-93D3C6F21DCF}" srcOrd="1" destOrd="0" presId="urn:microsoft.com/office/officeart/2008/layout/HalfCircleOrganizationChart"/>
    <dgm:cxn modelId="{3060B206-0A31-436F-BD44-477F811D1D1C}" type="presParOf" srcId="{6AC02016-FDCC-4916-9716-351AB9223F76}" destId="{3FC71166-89D9-4754-BF89-AF6739ADD314}" srcOrd="2" destOrd="0" presId="urn:microsoft.com/office/officeart/2008/layout/HalfCircleOrganizationChart"/>
    <dgm:cxn modelId="{3C0A5AC7-97A8-4817-9EBF-0C06B6E9E0D1}" type="presParOf" srcId="{6AC02016-FDCC-4916-9716-351AB9223F76}" destId="{F47506A4-5386-450C-9687-DD1DA5ECEA9C}" srcOrd="3" destOrd="0" presId="urn:microsoft.com/office/officeart/2008/layout/HalfCircleOrganizationChart"/>
    <dgm:cxn modelId="{F4FEB5FD-16DF-4D95-BCC8-0B1651F6C881}" type="presParOf" srcId="{A949BAF2-66BF-46D0-9266-B7F51A242024}" destId="{7E87E64A-7ED3-4B64-90E3-799E7081EF0C}" srcOrd="1" destOrd="0" presId="urn:microsoft.com/office/officeart/2008/layout/HalfCircleOrganizationChart"/>
    <dgm:cxn modelId="{8CC70ED2-52FF-4076-8359-ECC06A13E2A2}" type="presParOf" srcId="{A949BAF2-66BF-46D0-9266-B7F51A242024}" destId="{4C1B11A6-0CCF-4AD5-9FEA-BF919421D906}" srcOrd="2" destOrd="0" presId="urn:microsoft.com/office/officeart/2008/layout/HalfCircleOrganizationChar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59E834-EAF5-4A05-A973-941B4BF3338F}" type="doc">
      <dgm:prSet loTypeId="urn:microsoft.com/office/officeart/2008/layout/HalfCircleOrganizationChart" loCatId="hierarchy" qsTypeId="urn:microsoft.com/office/officeart/2005/8/quickstyle/simple1" qsCatId="simple" csTypeId="urn:microsoft.com/office/officeart/2005/8/colors/accent0_1" csCatId="mainScheme" phldr="1"/>
      <dgm:spPr/>
      <dgm:t>
        <a:bodyPr/>
        <a:lstStyle/>
        <a:p>
          <a:endParaRPr lang="en-ZA"/>
        </a:p>
      </dgm:t>
    </dgm:pt>
    <dgm:pt modelId="{67E59FA2-C3F5-4D3E-9AFD-790BBDF3D5DD}">
      <dgm:prSet custT="1"/>
      <dgm:spPr/>
      <dgm:t>
        <a:bodyPr/>
        <a:lstStyle/>
        <a:p>
          <a:r>
            <a:rPr lang="en-GB" sz="1600" dirty="0"/>
            <a:t>R7.9 billion at the end of 2022/23</a:t>
          </a:r>
          <a:endParaRPr lang="en-ZA" sz="1600" dirty="0"/>
        </a:p>
      </dgm:t>
    </dgm:pt>
    <dgm:pt modelId="{CF1BFF0A-3E46-40EE-B29C-E44DAE7CD842}" type="parTrans" cxnId="{B7BCC7A8-4478-481C-B4C8-BCA3322C6D82}">
      <dgm:prSet/>
      <dgm:spPr/>
      <dgm:t>
        <a:bodyPr/>
        <a:lstStyle/>
        <a:p>
          <a:endParaRPr lang="en-ZA"/>
        </a:p>
      </dgm:t>
    </dgm:pt>
    <dgm:pt modelId="{221BC005-B179-4A26-B620-7EFCE152C50D}" type="sibTrans" cxnId="{B7BCC7A8-4478-481C-B4C8-BCA3322C6D82}">
      <dgm:prSet/>
      <dgm:spPr/>
      <dgm:t>
        <a:bodyPr/>
        <a:lstStyle/>
        <a:p>
          <a:endParaRPr lang="en-ZA"/>
        </a:p>
      </dgm:t>
    </dgm:pt>
    <dgm:pt modelId="{F18F06F2-7C3B-40C1-975D-80DD8E3153FE}" type="pres">
      <dgm:prSet presAssocID="{8659E834-EAF5-4A05-A973-941B4BF3338F}" presName="Name0" presStyleCnt="0">
        <dgm:presLayoutVars>
          <dgm:orgChart val="1"/>
          <dgm:chPref val="1"/>
          <dgm:dir/>
          <dgm:animOne val="branch"/>
          <dgm:animLvl val="lvl"/>
          <dgm:resizeHandles/>
        </dgm:presLayoutVars>
      </dgm:prSet>
      <dgm:spPr/>
      <dgm:t>
        <a:bodyPr/>
        <a:lstStyle/>
        <a:p>
          <a:endParaRPr lang="en-US"/>
        </a:p>
      </dgm:t>
    </dgm:pt>
    <dgm:pt modelId="{A949BAF2-66BF-46D0-9266-B7F51A242024}" type="pres">
      <dgm:prSet presAssocID="{67E59FA2-C3F5-4D3E-9AFD-790BBDF3D5DD}" presName="hierRoot1" presStyleCnt="0">
        <dgm:presLayoutVars>
          <dgm:hierBranch val="init"/>
        </dgm:presLayoutVars>
      </dgm:prSet>
      <dgm:spPr/>
    </dgm:pt>
    <dgm:pt modelId="{6AC02016-FDCC-4916-9716-351AB9223F76}" type="pres">
      <dgm:prSet presAssocID="{67E59FA2-C3F5-4D3E-9AFD-790BBDF3D5DD}" presName="rootComposite1" presStyleCnt="0"/>
      <dgm:spPr/>
    </dgm:pt>
    <dgm:pt modelId="{DCF8BE13-D1A3-461F-A011-E2C72E49A693}" type="pres">
      <dgm:prSet presAssocID="{67E59FA2-C3F5-4D3E-9AFD-790BBDF3D5DD}" presName="rootText1" presStyleLbl="alignAcc1" presStyleIdx="0" presStyleCnt="0" custLinFactNeighborX="3166" custLinFactNeighborY="0">
        <dgm:presLayoutVars>
          <dgm:chPref val="3"/>
        </dgm:presLayoutVars>
      </dgm:prSet>
      <dgm:spPr/>
      <dgm:t>
        <a:bodyPr/>
        <a:lstStyle/>
        <a:p>
          <a:endParaRPr lang="en-US"/>
        </a:p>
      </dgm:t>
    </dgm:pt>
    <dgm:pt modelId="{0D64992B-DD07-4A63-B31E-93D3C6F21DCF}" type="pres">
      <dgm:prSet presAssocID="{67E59FA2-C3F5-4D3E-9AFD-790BBDF3D5DD}" presName="topArc1" presStyleLbl="parChTrans1D1" presStyleIdx="0" presStyleCnt="2"/>
      <dgm:spPr>
        <a:ln>
          <a:solidFill>
            <a:srgbClr val="B20E0F"/>
          </a:solidFill>
        </a:ln>
      </dgm:spPr>
    </dgm:pt>
    <dgm:pt modelId="{3FC71166-89D9-4754-BF89-AF6739ADD314}" type="pres">
      <dgm:prSet presAssocID="{67E59FA2-C3F5-4D3E-9AFD-790BBDF3D5DD}" presName="bottomArc1" presStyleLbl="parChTrans1D1" presStyleIdx="1" presStyleCnt="2"/>
      <dgm:spPr>
        <a:ln>
          <a:solidFill>
            <a:srgbClr val="B20E0F"/>
          </a:solidFill>
        </a:ln>
      </dgm:spPr>
    </dgm:pt>
    <dgm:pt modelId="{F47506A4-5386-450C-9687-DD1DA5ECEA9C}" type="pres">
      <dgm:prSet presAssocID="{67E59FA2-C3F5-4D3E-9AFD-790BBDF3D5DD}" presName="topConnNode1" presStyleLbl="node1" presStyleIdx="0" presStyleCnt="0"/>
      <dgm:spPr/>
      <dgm:t>
        <a:bodyPr/>
        <a:lstStyle/>
        <a:p>
          <a:endParaRPr lang="en-US"/>
        </a:p>
      </dgm:t>
    </dgm:pt>
    <dgm:pt modelId="{7E87E64A-7ED3-4B64-90E3-799E7081EF0C}" type="pres">
      <dgm:prSet presAssocID="{67E59FA2-C3F5-4D3E-9AFD-790BBDF3D5DD}" presName="hierChild2" presStyleCnt="0"/>
      <dgm:spPr/>
    </dgm:pt>
    <dgm:pt modelId="{4C1B11A6-0CCF-4AD5-9FEA-BF919421D906}" type="pres">
      <dgm:prSet presAssocID="{67E59FA2-C3F5-4D3E-9AFD-790BBDF3D5DD}" presName="hierChild3" presStyleCnt="0"/>
      <dgm:spPr/>
    </dgm:pt>
  </dgm:ptLst>
  <dgm:cxnLst>
    <dgm:cxn modelId="{A77767E5-06E3-49AD-8111-9EE5222AE011}" type="presOf" srcId="{8659E834-EAF5-4A05-A973-941B4BF3338F}" destId="{F18F06F2-7C3B-40C1-975D-80DD8E3153FE}" srcOrd="0" destOrd="0" presId="urn:microsoft.com/office/officeart/2008/layout/HalfCircleOrganizationChart"/>
    <dgm:cxn modelId="{B365BCE3-B8DD-4C6C-BC06-74D3F5F33297}" type="presOf" srcId="{67E59FA2-C3F5-4D3E-9AFD-790BBDF3D5DD}" destId="{F47506A4-5386-450C-9687-DD1DA5ECEA9C}" srcOrd="1" destOrd="0" presId="urn:microsoft.com/office/officeart/2008/layout/HalfCircleOrganizationChart"/>
    <dgm:cxn modelId="{E9416251-3F26-4D1C-817F-1E28A6567CAA}" type="presOf" srcId="{67E59FA2-C3F5-4D3E-9AFD-790BBDF3D5DD}" destId="{DCF8BE13-D1A3-461F-A011-E2C72E49A693}" srcOrd="0" destOrd="0" presId="urn:microsoft.com/office/officeart/2008/layout/HalfCircleOrganizationChart"/>
    <dgm:cxn modelId="{B7BCC7A8-4478-481C-B4C8-BCA3322C6D82}" srcId="{8659E834-EAF5-4A05-A973-941B4BF3338F}" destId="{67E59FA2-C3F5-4D3E-9AFD-790BBDF3D5DD}" srcOrd="0" destOrd="0" parTransId="{CF1BFF0A-3E46-40EE-B29C-E44DAE7CD842}" sibTransId="{221BC005-B179-4A26-B620-7EFCE152C50D}"/>
    <dgm:cxn modelId="{6B4B837A-4070-4CBA-9F7A-7C572F2C8217}" type="presParOf" srcId="{F18F06F2-7C3B-40C1-975D-80DD8E3153FE}" destId="{A949BAF2-66BF-46D0-9266-B7F51A242024}" srcOrd="0" destOrd="0" presId="urn:microsoft.com/office/officeart/2008/layout/HalfCircleOrganizationChart"/>
    <dgm:cxn modelId="{6EEDA685-2C5E-4E54-9CE7-DF6D7A8F547E}" type="presParOf" srcId="{A949BAF2-66BF-46D0-9266-B7F51A242024}" destId="{6AC02016-FDCC-4916-9716-351AB9223F76}" srcOrd="0" destOrd="0" presId="urn:microsoft.com/office/officeart/2008/layout/HalfCircleOrganizationChart"/>
    <dgm:cxn modelId="{253FCC2E-1C8D-4CAA-A5A0-A664A83FC89B}" type="presParOf" srcId="{6AC02016-FDCC-4916-9716-351AB9223F76}" destId="{DCF8BE13-D1A3-461F-A011-E2C72E49A693}" srcOrd="0" destOrd="0" presId="urn:microsoft.com/office/officeart/2008/layout/HalfCircleOrganizationChart"/>
    <dgm:cxn modelId="{426D6D95-A0B2-4898-AA98-6339A808DAA2}" type="presParOf" srcId="{6AC02016-FDCC-4916-9716-351AB9223F76}" destId="{0D64992B-DD07-4A63-B31E-93D3C6F21DCF}" srcOrd="1" destOrd="0" presId="urn:microsoft.com/office/officeart/2008/layout/HalfCircleOrganizationChart"/>
    <dgm:cxn modelId="{3060B206-0A31-436F-BD44-477F811D1D1C}" type="presParOf" srcId="{6AC02016-FDCC-4916-9716-351AB9223F76}" destId="{3FC71166-89D9-4754-BF89-AF6739ADD314}" srcOrd="2" destOrd="0" presId="urn:microsoft.com/office/officeart/2008/layout/HalfCircleOrganizationChart"/>
    <dgm:cxn modelId="{3C0A5AC7-97A8-4817-9EBF-0C06B6E9E0D1}" type="presParOf" srcId="{6AC02016-FDCC-4916-9716-351AB9223F76}" destId="{F47506A4-5386-450C-9687-DD1DA5ECEA9C}" srcOrd="3" destOrd="0" presId="urn:microsoft.com/office/officeart/2008/layout/HalfCircleOrganizationChart"/>
    <dgm:cxn modelId="{F4FEB5FD-16DF-4D95-BCC8-0B1651F6C881}" type="presParOf" srcId="{A949BAF2-66BF-46D0-9266-B7F51A242024}" destId="{7E87E64A-7ED3-4B64-90E3-799E7081EF0C}" srcOrd="1" destOrd="0" presId="urn:microsoft.com/office/officeart/2008/layout/HalfCircleOrganizationChart"/>
    <dgm:cxn modelId="{8CC70ED2-52FF-4076-8359-ECC06A13E2A2}" type="presParOf" srcId="{A949BAF2-66BF-46D0-9266-B7F51A242024}" destId="{4C1B11A6-0CCF-4AD5-9FEA-BF919421D906}" srcOrd="2" destOrd="0" presId="urn:microsoft.com/office/officeart/2008/layout/HalfCircleOrganizationChart"/>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B5E161-F765-48D7-A7B7-B8317AA9C93D}">
      <dsp:nvSpPr>
        <dsp:cNvPr id="0" name=""/>
        <dsp:cNvSpPr/>
      </dsp:nvSpPr>
      <dsp:spPr>
        <a:xfrm>
          <a:off x="95249" y="1416843"/>
          <a:ext cx="2460625" cy="1230312"/>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ZA" sz="2600" kern="1200" dirty="0">
              <a:solidFill>
                <a:schemeClr val="tx1"/>
              </a:solidFill>
            </a:rPr>
            <a:t>Spending summary</a:t>
          </a:r>
        </a:p>
      </dsp:txBody>
      <dsp:txXfrm>
        <a:off x="95249" y="1416843"/>
        <a:ext cx="2460625" cy="1230312"/>
      </dsp:txXfrm>
    </dsp:sp>
    <dsp:sp modelId="{1C594856-16DE-4B74-9195-2C9849F8F136}">
      <dsp:nvSpPr>
        <dsp:cNvPr id="0" name=""/>
        <dsp:cNvSpPr/>
      </dsp:nvSpPr>
      <dsp:spPr>
        <a:xfrm rot="18289469">
          <a:off x="2186232" y="1297324"/>
          <a:ext cx="1723535" cy="54492"/>
        </a:xfrm>
        <a:custGeom>
          <a:avLst/>
          <a:gdLst/>
          <a:ahLst/>
          <a:cxnLst/>
          <a:rect l="0" t="0" r="0" b="0"/>
          <a:pathLst>
            <a:path>
              <a:moveTo>
                <a:pt x="0" y="27246"/>
              </a:moveTo>
              <a:lnTo>
                <a:pt x="1723535" y="27246"/>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ZA" sz="600" kern="1200" dirty="0"/>
        </a:p>
      </dsp:txBody>
      <dsp:txXfrm rot="18289469">
        <a:off x="3004911" y="1281481"/>
        <a:ext cx="86176" cy="86176"/>
      </dsp:txXfrm>
    </dsp:sp>
    <dsp:sp modelId="{FDDE5686-38E4-4287-AAD9-BD2BCA698B9A}">
      <dsp:nvSpPr>
        <dsp:cNvPr id="0" name=""/>
        <dsp:cNvSpPr/>
      </dsp:nvSpPr>
      <dsp:spPr>
        <a:xfrm>
          <a:off x="3540125" y="1984"/>
          <a:ext cx="2460625" cy="1230312"/>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ZA" sz="2600" kern="1200" dirty="0">
              <a:solidFill>
                <a:schemeClr val="tx1"/>
              </a:solidFill>
            </a:rPr>
            <a:t>Higher than projected expenditure</a:t>
          </a:r>
        </a:p>
      </dsp:txBody>
      <dsp:txXfrm>
        <a:off x="3540125" y="1984"/>
        <a:ext cx="2460625" cy="1230312"/>
      </dsp:txXfrm>
    </dsp:sp>
    <dsp:sp modelId="{D985CF3A-D0F8-458E-BFFD-D635637896F2}">
      <dsp:nvSpPr>
        <dsp:cNvPr id="0" name=""/>
        <dsp:cNvSpPr/>
      </dsp:nvSpPr>
      <dsp:spPr>
        <a:xfrm>
          <a:off x="2555874" y="2004753"/>
          <a:ext cx="984250" cy="54492"/>
        </a:xfrm>
        <a:custGeom>
          <a:avLst/>
          <a:gdLst/>
          <a:ahLst/>
          <a:cxnLst/>
          <a:rect l="0" t="0" r="0" b="0"/>
          <a:pathLst>
            <a:path>
              <a:moveTo>
                <a:pt x="0" y="27246"/>
              </a:moveTo>
              <a:lnTo>
                <a:pt x="984250" y="27246"/>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dirty="0"/>
        </a:p>
      </dsp:txBody>
      <dsp:txXfrm>
        <a:off x="3023393" y="2007393"/>
        <a:ext cx="49212" cy="49212"/>
      </dsp:txXfrm>
    </dsp:sp>
    <dsp:sp modelId="{8A512A03-65B9-4D4E-BBD2-6EE45D4195EE}">
      <dsp:nvSpPr>
        <dsp:cNvPr id="0" name=""/>
        <dsp:cNvSpPr/>
      </dsp:nvSpPr>
      <dsp:spPr>
        <a:xfrm>
          <a:off x="3540125" y="1416843"/>
          <a:ext cx="2460625" cy="1230312"/>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ZA" sz="2600" kern="1200" dirty="0">
              <a:solidFill>
                <a:schemeClr val="tx1"/>
              </a:solidFill>
            </a:rPr>
            <a:t>Lower than projected expenditure</a:t>
          </a:r>
        </a:p>
      </dsp:txBody>
      <dsp:txXfrm>
        <a:off x="3540125" y="1416843"/>
        <a:ext cx="2460625" cy="1230312"/>
      </dsp:txXfrm>
    </dsp:sp>
    <dsp:sp modelId="{305999C0-D38C-445D-A141-BC62739DE3F6}">
      <dsp:nvSpPr>
        <dsp:cNvPr id="0" name=""/>
        <dsp:cNvSpPr/>
      </dsp:nvSpPr>
      <dsp:spPr>
        <a:xfrm rot="3310531">
          <a:off x="2186232" y="2712183"/>
          <a:ext cx="1723535" cy="54492"/>
        </a:xfrm>
        <a:custGeom>
          <a:avLst/>
          <a:gdLst/>
          <a:ahLst/>
          <a:cxnLst/>
          <a:rect l="0" t="0" r="0" b="0"/>
          <a:pathLst>
            <a:path>
              <a:moveTo>
                <a:pt x="0" y="27246"/>
              </a:moveTo>
              <a:lnTo>
                <a:pt x="1723535" y="27246"/>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ZA" sz="600" kern="1200" dirty="0"/>
        </a:p>
      </dsp:txBody>
      <dsp:txXfrm rot="3310531">
        <a:off x="3004911" y="2696341"/>
        <a:ext cx="86176" cy="86176"/>
      </dsp:txXfrm>
    </dsp:sp>
    <dsp:sp modelId="{CC211A9D-5EAB-42CA-B56E-704CED24612C}">
      <dsp:nvSpPr>
        <dsp:cNvPr id="0" name=""/>
        <dsp:cNvSpPr/>
      </dsp:nvSpPr>
      <dsp:spPr>
        <a:xfrm>
          <a:off x="3540125" y="2831703"/>
          <a:ext cx="2460625" cy="1230312"/>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ZA" sz="2600" kern="1200" dirty="0">
              <a:solidFill>
                <a:schemeClr val="tx1"/>
              </a:solidFill>
            </a:rPr>
            <a:t>Personnel</a:t>
          </a:r>
          <a:r>
            <a:rPr lang="en-ZA" sz="2600" kern="1200" dirty="0"/>
            <a:t> </a:t>
          </a:r>
          <a:r>
            <a:rPr lang="en-ZA" sz="2600" kern="1200" dirty="0">
              <a:solidFill>
                <a:schemeClr val="tx1"/>
              </a:solidFill>
            </a:rPr>
            <a:t>expenditure</a:t>
          </a:r>
        </a:p>
      </dsp:txBody>
      <dsp:txXfrm>
        <a:off x="3540125" y="2831703"/>
        <a:ext cx="2460625" cy="123031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64992B-DD07-4A63-B31E-93D3C6F21DCF}">
      <dsp:nvSpPr>
        <dsp:cNvPr id="0" name=""/>
        <dsp:cNvSpPr/>
      </dsp:nvSpPr>
      <dsp:spPr>
        <a:xfrm>
          <a:off x="688955" y="344731"/>
          <a:ext cx="1376566" cy="1376566"/>
        </a:xfrm>
        <a:prstGeom prst="arc">
          <a:avLst>
            <a:gd name="adj1" fmla="val 13200000"/>
            <a:gd name="adj2" fmla="val 19200000"/>
          </a:avLst>
        </a:prstGeom>
        <a:noFill/>
        <a:ln w="12700" cap="flat" cmpd="sng" algn="ctr">
          <a:solidFill>
            <a:srgbClr val="B20E0F"/>
          </a:solidFill>
          <a:prstDash val="solid"/>
          <a:miter lim="800000"/>
        </a:ln>
        <a:effectLst/>
      </dsp:spPr>
      <dsp:style>
        <a:lnRef idx="2">
          <a:scrgbClr r="0" g="0" b="0"/>
        </a:lnRef>
        <a:fillRef idx="0">
          <a:scrgbClr r="0" g="0" b="0"/>
        </a:fillRef>
        <a:effectRef idx="0">
          <a:scrgbClr r="0" g="0" b="0"/>
        </a:effectRef>
        <a:fontRef idx="minor"/>
      </dsp:style>
    </dsp:sp>
    <dsp:sp modelId="{3FC71166-89D9-4754-BF89-AF6739ADD314}">
      <dsp:nvSpPr>
        <dsp:cNvPr id="0" name=""/>
        <dsp:cNvSpPr/>
      </dsp:nvSpPr>
      <dsp:spPr>
        <a:xfrm>
          <a:off x="688955" y="344731"/>
          <a:ext cx="1376566" cy="1376566"/>
        </a:xfrm>
        <a:prstGeom prst="arc">
          <a:avLst>
            <a:gd name="adj1" fmla="val 2400000"/>
            <a:gd name="adj2" fmla="val 8400000"/>
          </a:avLst>
        </a:prstGeom>
        <a:noFill/>
        <a:ln w="12700" cap="flat" cmpd="sng" algn="ctr">
          <a:solidFill>
            <a:srgbClr val="B20E0F"/>
          </a:solidFill>
          <a:prstDash val="solid"/>
          <a:miter lim="800000"/>
        </a:ln>
        <a:effectLst/>
      </dsp:spPr>
      <dsp:style>
        <a:lnRef idx="2">
          <a:scrgbClr r="0" g="0" b="0"/>
        </a:lnRef>
        <a:fillRef idx="0">
          <a:scrgbClr r="0" g="0" b="0"/>
        </a:fillRef>
        <a:effectRef idx="0">
          <a:scrgbClr r="0" g="0" b="0"/>
        </a:effectRef>
        <a:fontRef idx="minor"/>
      </dsp:style>
    </dsp:sp>
    <dsp:sp modelId="{DCF8BE13-D1A3-461F-A011-E2C72E49A693}">
      <dsp:nvSpPr>
        <dsp:cNvPr id="0" name=""/>
        <dsp:cNvSpPr/>
      </dsp:nvSpPr>
      <dsp:spPr>
        <a:xfrm>
          <a:off x="672" y="592513"/>
          <a:ext cx="2753133" cy="88100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a:t>R31.7 billion at the end of 2022/23</a:t>
          </a:r>
          <a:endParaRPr lang="en-ZA" sz="1600" kern="1200" dirty="0"/>
        </a:p>
      </dsp:txBody>
      <dsp:txXfrm>
        <a:off x="672" y="592513"/>
        <a:ext cx="2753133" cy="88100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64992B-DD07-4A63-B31E-93D3C6F21DCF}">
      <dsp:nvSpPr>
        <dsp:cNvPr id="0" name=""/>
        <dsp:cNvSpPr/>
      </dsp:nvSpPr>
      <dsp:spPr>
        <a:xfrm>
          <a:off x="688955" y="344731"/>
          <a:ext cx="1376566" cy="1376566"/>
        </a:xfrm>
        <a:prstGeom prst="arc">
          <a:avLst>
            <a:gd name="adj1" fmla="val 13200000"/>
            <a:gd name="adj2" fmla="val 19200000"/>
          </a:avLst>
        </a:prstGeom>
        <a:noFill/>
        <a:ln w="12700" cap="flat" cmpd="sng" algn="ctr">
          <a:solidFill>
            <a:srgbClr val="B20E0F"/>
          </a:solidFill>
          <a:prstDash val="solid"/>
          <a:miter lim="800000"/>
        </a:ln>
        <a:effectLst/>
      </dsp:spPr>
      <dsp:style>
        <a:lnRef idx="2">
          <a:scrgbClr r="0" g="0" b="0"/>
        </a:lnRef>
        <a:fillRef idx="0">
          <a:scrgbClr r="0" g="0" b="0"/>
        </a:fillRef>
        <a:effectRef idx="0">
          <a:scrgbClr r="0" g="0" b="0"/>
        </a:effectRef>
        <a:fontRef idx="minor"/>
      </dsp:style>
    </dsp:sp>
    <dsp:sp modelId="{3FC71166-89D9-4754-BF89-AF6739ADD314}">
      <dsp:nvSpPr>
        <dsp:cNvPr id="0" name=""/>
        <dsp:cNvSpPr/>
      </dsp:nvSpPr>
      <dsp:spPr>
        <a:xfrm>
          <a:off x="688955" y="344731"/>
          <a:ext cx="1376566" cy="1376566"/>
        </a:xfrm>
        <a:prstGeom prst="arc">
          <a:avLst>
            <a:gd name="adj1" fmla="val 2400000"/>
            <a:gd name="adj2" fmla="val 8400000"/>
          </a:avLst>
        </a:prstGeom>
        <a:noFill/>
        <a:ln w="12700" cap="flat" cmpd="sng" algn="ctr">
          <a:solidFill>
            <a:srgbClr val="B20E0F"/>
          </a:solidFill>
          <a:prstDash val="solid"/>
          <a:miter lim="800000"/>
        </a:ln>
        <a:effectLst/>
      </dsp:spPr>
      <dsp:style>
        <a:lnRef idx="2">
          <a:scrgbClr r="0" g="0" b="0"/>
        </a:lnRef>
        <a:fillRef idx="0">
          <a:scrgbClr r="0" g="0" b="0"/>
        </a:fillRef>
        <a:effectRef idx="0">
          <a:scrgbClr r="0" g="0" b="0"/>
        </a:effectRef>
        <a:fontRef idx="minor"/>
      </dsp:style>
    </dsp:sp>
    <dsp:sp modelId="{DCF8BE13-D1A3-461F-A011-E2C72E49A693}">
      <dsp:nvSpPr>
        <dsp:cNvPr id="0" name=""/>
        <dsp:cNvSpPr/>
      </dsp:nvSpPr>
      <dsp:spPr>
        <a:xfrm>
          <a:off x="672" y="592513"/>
          <a:ext cx="2753133" cy="88100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a:t>R7.9 billion at the end of 2022/23</a:t>
          </a:r>
          <a:endParaRPr lang="en-ZA" sz="1600" kern="1200" dirty="0"/>
        </a:p>
      </dsp:txBody>
      <dsp:txXfrm>
        <a:off x="672" y="592513"/>
        <a:ext cx="2753133" cy="8810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E039C-83F2-E147-9F2D-75C6A621E4DA}" type="datetimeFigureOut">
              <a:rPr lang="en-US" smtClean="0"/>
              <a:pPr/>
              <a:t>6/2/2023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0E784-2655-D944-8273-D13A0E562E37}" type="slidenum">
              <a:rPr lang="en-US" smtClean="0"/>
              <a:pPr/>
              <a:t>‹#›</a:t>
            </a:fld>
            <a:endParaRPr lang="en-US"/>
          </a:p>
        </p:txBody>
      </p:sp>
    </p:spTree>
    <p:extLst>
      <p:ext uri="{BB962C8B-B14F-4D97-AF65-F5344CB8AC3E}">
        <p14:creationId xmlns:p14="http://schemas.microsoft.com/office/powerpoint/2010/main" xmlns=""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E0E784-2655-D944-8273-D13A0E562E37}" type="slidenum">
              <a:rPr lang="en-US" smtClean="0"/>
              <a:pPr/>
              <a:t>1</a:t>
            </a:fld>
            <a:endParaRPr lang="en-US" dirty="0"/>
          </a:p>
        </p:txBody>
      </p:sp>
    </p:spTree>
    <p:extLst>
      <p:ext uri="{BB962C8B-B14F-4D97-AF65-F5344CB8AC3E}">
        <p14:creationId xmlns:p14="http://schemas.microsoft.com/office/powerpoint/2010/main" xmlns="" val="1880260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1200"/>
              </a:spcBef>
              <a:spcAft>
                <a:spcPts val="1200"/>
              </a:spcAft>
            </a:pPr>
            <a:r>
              <a:rPr lang="en-GB" sz="1800" b="1" dirty="0">
                <a:effectLst/>
                <a:latin typeface="Arial" panose="020B0604020202020204" pitchFamily="34" charset="0"/>
                <a:ea typeface="Calibri" panose="020F0502020204030204" pitchFamily="34" charset="0"/>
              </a:rPr>
              <a:t>Higher Education and Training:</a:t>
            </a:r>
            <a:r>
              <a:rPr lang="en-GB" sz="1800" dirty="0">
                <a:effectLst/>
                <a:latin typeface="Arial" panose="020B0604020202020204" pitchFamily="34" charset="0"/>
                <a:ea typeface="Calibri" panose="020F0502020204030204" pitchFamily="34" charset="0"/>
              </a:rPr>
              <a:t> majority of the underspending was incurred under compensation of employees underspending is mainly due to delays in the implementation of the Post-Provisioning Norms, which will place TVET employees on the department’s payroll system.</a:t>
            </a:r>
            <a:endParaRPr lang="en-ZA"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xmlns="" val="2491330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1200"/>
              </a:spcBef>
              <a:spcAft>
                <a:spcPts val="1200"/>
              </a:spcAft>
            </a:pPr>
            <a:r>
              <a:rPr lang="en-GB" sz="1800" b="1" dirty="0">
                <a:effectLst/>
                <a:latin typeface="Arial" panose="020B0604020202020204" pitchFamily="34" charset="0"/>
                <a:ea typeface="Calibri" panose="020F0502020204030204" pitchFamily="34" charset="0"/>
              </a:rPr>
              <a:t>Home Affairs:</a:t>
            </a:r>
            <a:r>
              <a:rPr lang="en-GB" sz="1800" dirty="0">
                <a:effectLst/>
                <a:latin typeface="Arial" panose="020B0604020202020204" pitchFamily="34" charset="0"/>
                <a:ea typeface="Calibri" panose="020F0502020204030204" pitchFamily="34" charset="0"/>
              </a:rPr>
              <a:t> underspending is mainly due to delays in the appointment of graduate recruits responsible for the digitisation of records and delays in filling of vacant funded posts.</a:t>
            </a:r>
            <a:endParaRPr lang="en-ZA"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xmlns="" val="754907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1200"/>
              </a:spcBef>
              <a:spcAft>
                <a:spcPts val="1200"/>
              </a:spcAft>
            </a:pPr>
            <a:r>
              <a:rPr lang="en-GB" sz="1800" b="1" dirty="0">
                <a:effectLst/>
                <a:latin typeface="Arial" panose="020B0604020202020204" pitchFamily="34" charset="0"/>
                <a:ea typeface="Calibri" panose="020F0502020204030204" pitchFamily="34" charset="0"/>
              </a:rPr>
              <a:t>Agriculture, Land Reform and Rural Development:</a:t>
            </a:r>
            <a:r>
              <a:rPr lang="en-GB" sz="1800" dirty="0">
                <a:effectLst/>
                <a:latin typeface="Arial" panose="020B0604020202020204" pitchFamily="34" charset="0"/>
                <a:ea typeface="Calibri" panose="020F0502020204030204" pitchFamily="34" charset="0"/>
              </a:rPr>
              <a:t> underspending is mainly due to vacancies owing to the delay experienced in the finalisation of job descriptions for the OSD posts and the delays with the completion of the Personnel Suitability Check. The department is in consultation with the DPSA to resolve the issue of job descriptions regarding the OSD posts.</a:t>
            </a:r>
            <a:endParaRPr lang="en-ZA"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xmlns="" val="427582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xmlns="" val="295992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1200"/>
              </a:spcBef>
              <a:spcAft>
                <a:spcPts val="1200"/>
              </a:spcAft>
            </a:pPr>
            <a:r>
              <a:rPr lang="en-GB" sz="1800" dirty="0">
                <a:effectLst/>
                <a:latin typeface="Arial" panose="020B0604020202020204" pitchFamily="34" charset="0"/>
                <a:ea typeface="Calibri" panose="020F0502020204030204" pitchFamily="34" charset="0"/>
              </a:rPr>
              <a:t>The preliminary expenditure estimate for the 2022/23 financial year is R1.09 trillion, which represents an underspending of R15.9 billion or 1.4 per cent against the available budget of R1.10 trillion. The largest underspending was on transfers and subsidies (R10.3 billion), followed by goods and services (R4.2 billion), payment for financial assets (R1.4 billion) and payment for capital assets (R955.4 million). Compensation of employees and interest and rent on land overspent by R923.6 million and R6.5 million respectively. Expenditure for COVID-19 activities amounted to R31.7 billion at the end 2022/23 financial year mainly under the department of Social Development relating to the R350 social relief of distress grant. The disaster spending amounted to R7.9 billion, it includes R3.9 billion on the Municipal Disaster Recovery Grant under the department of Cooperative Governance, and R2.0 billion under the department of Agriculture, Land Reform and Rural Development for combatting animal and plants diseases outbreaks, cold spells and veld fires.</a:t>
            </a:r>
            <a:endParaRPr lang="en-ZA"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xmlns="" val="362063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1200"/>
              </a:spcBef>
              <a:spcAft>
                <a:spcPts val="1200"/>
              </a:spcAft>
            </a:pPr>
            <a:r>
              <a:rPr lang="en-GB" sz="1800" b="1" dirty="0">
                <a:effectLst/>
                <a:latin typeface="Arial" panose="020B0604020202020204" pitchFamily="34" charset="0"/>
                <a:ea typeface="Calibri" panose="020F0502020204030204" pitchFamily="34" charset="0"/>
              </a:rPr>
              <a:t>Cooperative Governance</a:t>
            </a:r>
            <a:r>
              <a:rPr lang="en-GB" sz="1800" dirty="0">
                <a:effectLst/>
                <a:latin typeface="Arial" panose="020B0604020202020204" pitchFamily="34" charset="0"/>
                <a:ea typeface="Calibri" panose="020F0502020204030204" pitchFamily="34" charset="0"/>
              </a:rPr>
              <a:t>: majority of the underspending was incurred under transfers and subsidies largely as a result of the offsetting of the local government equitable share against rollovers funds that were not approved and not transferred back into the national revenue fund.</a:t>
            </a:r>
            <a:endParaRPr lang="en-ZA" sz="1800" dirty="0">
              <a:effectLst/>
              <a:latin typeface="Arial" panose="020B0604020202020204" pitchFamily="34" charset="0"/>
              <a:ea typeface="Calibri" panose="020F0502020204030204" pitchFamily="34" charset="0"/>
            </a:endParaRPr>
          </a:p>
          <a:p>
            <a:pPr marL="0" marR="0" lvl="0" indent="0" algn="just" defTabSz="914400" rtl="0" eaLnBrk="1" fontAlgn="auto" latinLnBrk="0" hangingPunct="1">
              <a:lnSpc>
                <a:spcPct val="100000"/>
              </a:lnSpc>
              <a:spcBef>
                <a:spcPts val="1200"/>
              </a:spcBef>
              <a:spcAft>
                <a:spcPts val="1200"/>
              </a:spcAft>
              <a:buClrTx/>
              <a:buSzTx/>
              <a:buFontTx/>
              <a:buNone/>
              <a:tabLst/>
              <a:defRPr/>
            </a:pPr>
            <a:r>
              <a:rPr lang="en-GB" sz="1800" b="1" dirty="0">
                <a:effectLst/>
                <a:latin typeface="Arial" panose="020B0604020202020204" pitchFamily="34" charset="0"/>
                <a:ea typeface="Calibri" panose="020F0502020204030204" pitchFamily="34" charset="0"/>
              </a:rPr>
              <a:t>National Treasury</a:t>
            </a:r>
            <a:r>
              <a:rPr lang="en-GB" sz="1800" dirty="0">
                <a:effectLst/>
                <a:latin typeface="Arial" panose="020B0604020202020204" pitchFamily="34" charset="0"/>
                <a:ea typeface="Calibri" panose="020F0502020204030204" pitchFamily="34" charset="0"/>
              </a:rPr>
              <a:t>: The underspending is mainly due to; (1) the Land and Agricultural Development Bank of South Africa for which a payment for guaranteed debt was made as a direct charge against the National Revenue Fund in terms of the Public Finance Management Act under payment for financial assets, (2) goods and services for the renewal of annual license support and maintenance for the Integrated Financial Management System and delays in implementing various projects within the Office of the Chief Procurement Officer that are currently at various stages of the procurement process and (3) transfers and subsidies for the Post-Retirement Medical Scheme due to the increased mortality rate of the pre-1992 members, resulting in a decline in membership and on the  SA Citizen Force relating to the death of the members/ beneficiaries, suspension of life certificates and review cases.</a:t>
            </a:r>
            <a:endParaRPr lang="en-ZA" sz="1800" dirty="0">
              <a:effectLst/>
              <a:latin typeface="Arial" panose="020B0604020202020204" pitchFamily="34" charset="0"/>
              <a:ea typeface="Calibri" panose="020F0502020204030204" pitchFamily="34" charset="0"/>
            </a:endParaRPr>
          </a:p>
          <a:p>
            <a:pPr algn="just">
              <a:spcBef>
                <a:spcPts val="1200"/>
              </a:spcBef>
              <a:spcAft>
                <a:spcPts val="1200"/>
              </a:spcAft>
            </a:pPr>
            <a:r>
              <a:rPr lang="en-GB" sz="1800" b="1" dirty="0">
                <a:effectLst/>
                <a:latin typeface="Arial" panose="020B0604020202020204" pitchFamily="34" charset="0"/>
                <a:ea typeface="Calibri" panose="020F0502020204030204" pitchFamily="34" charset="0"/>
              </a:rPr>
              <a:t>Higher Education and Training</a:t>
            </a:r>
            <a:r>
              <a:rPr lang="en-GB" sz="1800" dirty="0">
                <a:effectLst/>
                <a:latin typeface="Arial" panose="020B0604020202020204" pitchFamily="34" charset="0"/>
                <a:ea typeface="Calibri" panose="020F0502020204030204" pitchFamily="34" charset="0"/>
              </a:rPr>
              <a:t>: majority of the underspending was incurred under compensation of employees underspending is mainly due to delays in the implementation of the Post-Provisioning Norms, which will place TVET employees on the department’s payroll system.</a:t>
            </a:r>
          </a:p>
          <a:p>
            <a:pPr marL="0" marR="0" lvl="0" indent="0" algn="just" defTabSz="914400" rtl="0" eaLnBrk="1" fontAlgn="auto" latinLnBrk="0" hangingPunct="1">
              <a:lnSpc>
                <a:spcPct val="100000"/>
              </a:lnSpc>
              <a:spcBef>
                <a:spcPts val="1200"/>
              </a:spcBef>
              <a:spcAft>
                <a:spcPts val="1200"/>
              </a:spcAft>
              <a:buClrTx/>
              <a:buSzTx/>
              <a:buFontTx/>
              <a:buNone/>
              <a:tabLst/>
              <a:defRPr/>
            </a:pPr>
            <a:r>
              <a:rPr lang="en-GB" sz="1800" b="1" dirty="0">
                <a:effectLst/>
                <a:latin typeface="Arial" panose="020B0604020202020204" pitchFamily="34" charset="0"/>
                <a:ea typeface="Calibri" panose="020F0502020204030204" pitchFamily="34" charset="0"/>
              </a:rPr>
              <a:t>Health:</a:t>
            </a:r>
            <a:r>
              <a:rPr lang="en-GB" sz="1800" dirty="0">
                <a:effectLst/>
                <a:latin typeface="Arial" panose="020B0604020202020204" pitchFamily="34" charset="0"/>
                <a:ea typeface="Calibri" panose="020F0502020204030204" pitchFamily="34" charset="0"/>
              </a:rPr>
              <a:t> The underspending was mainly incurred under goods and services mostly because of COVID-19 vaccines not being procured and low spending against NHI-related allocations; and capital assets due to delays in the Limpopo Academic Hospital project.</a:t>
            </a:r>
            <a:endParaRPr lang="en-ZA" sz="1800" dirty="0">
              <a:effectLst/>
              <a:latin typeface="Arial" panose="020B0604020202020204" pitchFamily="34" charset="0"/>
              <a:ea typeface="Calibri" panose="020F0502020204030204" pitchFamily="34" charset="0"/>
            </a:endParaRPr>
          </a:p>
          <a:p>
            <a:pPr algn="just">
              <a:spcBef>
                <a:spcPts val="1200"/>
              </a:spcBef>
              <a:spcAft>
                <a:spcPts val="1200"/>
              </a:spcAft>
            </a:pPr>
            <a:endParaRPr lang="en-ZA"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xmlns="" val="64129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rial" panose="020B0604020202020204" pitchFamily="34" charset="0"/>
                <a:ea typeface="Calibri" panose="020F0502020204030204" pitchFamily="34" charset="0"/>
              </a:rPr>
              <a:t>Social Development:</a:t>
            </a:r>
            <a:r>
              <a:rPr lang="en-GB" sz="1800" dirty="0">
                <a:effectLst/>
                <a:latin typeface="Arial" panose="020B0604020202020204" pitchFamily="34" charset="0"/>
                <a:ea typeface="Calibri" panose="020F0502020204030204" pitchFamily="34" charset="0"/>
              </a:rPr>
              <a:t> underspending mainly under transfers and subsidies is mainly due to the COVID-19 SRD grant as a result of the lower than anticipated uptake of the grant following implementation of stringent income verification measures intended at improving targeting of the poorest.</a:t>
            </a:r>
            <a:endParaRPr lang="en-ZA"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rial" panose="020B0604020202020204" pitchFamily="34" charset="0"/>
                <a:ea typeface="Calibri" panose="020F0502020204030204" pitchFamily="34" charset="0"/>
              </a:rPr>
              <a:t>Human Settlements:</a:t>
            </a:r>
            <a:r>
              <a:rPr lang="en-GB" sz="1800" dirty="0">
                <a:effectLst/>
                <a:latin typeface="Arial" panose="020B0604020202020204" pitchFamily="34" charset="0"/>
                <a:ea typeface="Calibri" panose="020F0502020204030204" pitchFamily="34" charset="0"/>
              </a:rPr>
              <a:t> underspending mainly under transfers and subsidies and goods and services due to; (1) the partial transfer of the Provincial Emergency Housing Grant which is only disbursed when there are qualifying and approved applications and (2) goods and services such as consultants and computer services from delays in the recruitment process for appointing professional services and delays in procuring computer equipment.  </a:t>
            </a:r>
            <a:endParaRPr lang="en-ZA"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rial" panose="020B0604020202020204" pitchFamily="34" charset="0"/>
                <a:ea typeface="Calibri" panose="020F0502020204030204" pitchFamily="34" charset="0"/>
              </a:rPr>
              <a:t>Transport:</a:t>
            </a:r>
            <a:r>
              <a:rPr lang="en-GB" sz="1800" dirty="0">
                <a:effectLst/>
                <a:latin typeface="Arial" panose="020B0604020202020204" pitchFamily="34" charset="0"/>
                <a:ea typeface="Calibri" panose="020F0502020204030204" pitchFamily="34" charset="0"/>
              </a:rPr>
              <a:t> The underspending mainly attributed to transfer and subsidies and good and services. This is mainly due to the tender cancellation for the </a:t>
            </a:r>
            <a:r>
              <a:rPr lang="en-GB" sz="1800" dirty="0" err="1">
                <a:effectLst/>
                <a:latin typeface="Arial" panose="020B0604020202020204" pitchFamily="34" charset="0"/>
                <a:ea typeface="Calibri" panose="020F0502020204030204" pitchFamily="34" charset="0"/>
              </a:rPr>
              <a:t>S’hamba</a:t>
            </a:r>
            <a:r>
              <a:rPr lang="en-GB" sz="1800" dirty="0">
                <a:effectLst/>
                <a:latin typeface="Arial" panose="020B0604020202020204" pitchFamily="34" charset="0"/>
                <a:ea typeface="Calibri" panose="020F0502020204030204" pitchFamily="34" charset="0"/>
              </a:rPr>
              <a:t> </a:t>
            </a:r>
            <a:r>
              <a:rPr lang="en-GB" sz="1800" dirty="0" err="1">
                <a:effectLst/>
                <a:latin typeface="Arial" panose="020B0604020202020204" pitchFamily="34" charset="0"/>
                <a:ea typeface="Calibri" panose="020F0502020204030204" pitchFamily="34" charset="0"/>
              </a:rPr>
              <a:t>Sonke</a:t>
            </a:r>
            <a:r>
              <a:rPr lang="en-GB" sz="1800" dirty="0">
                <a:effectLst/>
                <a:latin typeface="Arial" panose="020B0604020202020204" pitchFamily="34" charset="0"/>
                <a:ea typeface="Calibri" panose="020F0502020204030204" pitchFamily="34" charset="0"/>
              </a:rPr>
              <a:t> development programme, and the road transport legislative review project. Transfers to Road Traffic Infringement Agency for the Administrative Adjudication of Road Traffic Offences national rollout have been halted pending the outcome of the constitutional court ruling. </a:t>
            </a:r>
            <a:endParaRPr lang="en-ZA"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rial" panose="020B0604020202020204" pitchFamily="34" charset="0"/>
                <a:ea typeface="Calibri" panose="020F0502020204030204" pitchFamily="34" charset="0"/>
              </a:rPr>
              <a:t>Water and Sanitation</a:t>
            </a:r>
            <a:r>
              <a:rPr lang="en-GB" sz="1800" dirty="0">
                <a:effectLst/>
                <a:latin typeface="Arial" panose="020B0604020202020204" pitchFamily="34" charset="0"/>
                <a:ea typeface="Calibri" panose="020F0502020204030204" pitchFamily="34" charset="0"/>
              </a:rPr>
              <a:t>: underspending was incurred under the payments for capital assets mainly on the Schedule 6B Indirect Portions of both the Regional Bulk Infrastructure Grant and Water Services Infrastructure Grant Bucket Eradication Programme and Drought Intervention projects.  The reasons being delays by implementing agents to appoint contractors,</a:t>
            </a:r>
            <a:r>
              <a:rPr lang="en-GB" sz="1800" dirty="0">
                <a:solidFill>
                  <a:srgbClr val="FF0000"/>
                </a:solidFill>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cancellation of contracts due to under performance by contractors, as well as the ongoing theft and vandalism to infrastructure and generators.</a:t>
            </a:r>
            <a:endParaRPr lang="en-ZA" sz="180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xmlns="" val="3307472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200"/>
              </a:lnSpc>
              <a:spcAft>
                <a:spcPts val="600"/>
              </a:spcAft>
            </a:pPr>
            <a:r>
              <a:rPr lang="en-GB"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Defence: </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overspending was incurred under</a:t>
            </a:r>
            <a:r>
              <a:rPr lang="en-GB"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compensation of employees due to the compensation of employees’ ceiling which does not support the current personnel numbers of the department. Under transfers and subsidies, the overspending is mainly due to the higher than anticipated payment to the Government Employees Pension Fund’s liability for the mobility exit mechanism of South African National Defence Force personnel.</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200"/>
              </a:lnSpc>
              <a:spcAft>
                <a:spcPts val="6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Statistics South Africa: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majority of the overspending was incurred under good and services due to the payment of contract workers, as well as travel and subsistence for the 2022 population census project. This was as a result of the extension of the population census project from March 2022 to May 2022. The department submitted a request to the National Treasury to rollover funds from the 2021/22 underspending to mitigate against the overspending in 2022/23. In addition, the department has also prioritised funds from other activities and/or programmes in order to partially defray the overspending on the census project.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600"/>
              </a:spcBef>
              <a:spcAft>
                <a:spcPts val="600"/>
              </a:spcAft>
              <a:buFont typeface="Arial" panose="020B0604020202020204" pitchFamily="34" charset="0"/>
              <a:buNone/>
            </a:pPr>
            <a:endParaRPr lang="en-ZA" sz="1200" dirty="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xmlns="" val="1384077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90170" algn="l"/>
                <a:tab pos="6570980" algn="l"/>
              </a:tabLst>
            </a:pPr>
            <a:r>
              <a:rPr lang="en-US" sz="1800" dirty="0">
                <a:solidFill>
                  <a:schemeClr val="bg1"/>
                </a:solidFill>
                <a:effectLst/>
                <a:latin typeface="Arial" panose="020B0604020202020204" pitchFamily="34" charset="0"/>
                <a:ea typeface="Calibri" panose="020F0502020204030204" pitchFamily="34" charset="0"/>
              </a:rPr>
              <a:t>The higher than projected spending was recorded due to the implementation of cost-of-living adjustments for the department’s employees in November 2022, which included backdated payments from April 2022</a:t>
            </a:r>
            <a:endParaRPr lang="en-ZA" sz="1800" b="1" dirty="0">
              <a:solidFill>
                <a:schemeClr val="bg1"/>
              </a:solidFill>
            </a:endParaRPr>
          </a:p>
          <a:p>
            <a:pPr algn="just">
              <a:lnSpc>
                <a:spcPct val="115000"/>
              </a:lnSpc>
              <a:spcBef>
                <a:spcPts val="1200"/>
              </a:spcBef>
              <a:spcAft>
                <a:spcPts val="1000"/>
              </a:spcAft>
              <a:tabLst>
                <a:tab pos="90170" algn="l"/>
                <a:tab pos="6570980" algn="l"/>
              </a:tabLs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xmlns="" val="3272559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90170" algn="l"/>
                <a:tab pos="6570980" algn="l"/>
              </a:tabLst>
            </a:pPr>
            <a:r>
              <a:rPr lang="en-US" sz="1800" dirty="0">
                <a:solidFill>
                  <a:schemeClr val="bg1"/>
                </a:solidFill>
                <a:effectLst/>
                <a:latin typeface="Arial" panose="020B0604020202020204" pitchFamily="34" charset="0"/>
                <a:ea typeface="Calibri" panose="020F0502020204030204" pitchFamily="34" charset="0"/>
              </a:rPr>
              <a:t>The higher than projected spending was recorded due to the implementation of cost-of-living adjustments for the department’s employees in November 2022, which included backdated payments from April 2022</a:t>
            </a:r>
            <a:endParaRPr lang="en-ZA" sz="1800" b="1" dirty="0">
              <a:solidFill>
                <a:schemeClr val="bg1"/>
              </a:solidFill>
            </a:endParaRPr>
          </a:p>
          <a:p>
            <a:pPr algn="just">
              <a:lnSpc>
                <a:spcPct val="115000"/>
              </a:lnSpc>
              <a:spcBef>
                <a:spcPts val="1200"/>
              </a:spcBef>
              <a:spcAft>
                <a:spcPts val="1000"/>
              </a:spcAft>
              <a:tabLst>
                <a:tab pos="90170" algn="l"/>
                <a:tab pos="6570980" algn="l"/>
              </a:tabLs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xmlns="" val="1921675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1200"/>
              </a:spcBef>
              <a:spcAft>
                <a:spcPts val="1200"/>
              </a:spcAft>
            </a:pPr>
            <a:r>
              <a:rPr lang="en-GB" sz="1800" b="1" dirty="0">
                <a:effectLst/>
                <a:latin typeface="Arial" panose="020B0604020202020204" pitchFamily="34" charset="0"/>
                <a:ea typeface="Calibri" panose="020F0502020204030204" pitchFamily="34" charset="0"/>
              </a:rPr>
              <a:t>Defence:</a:t>
            </a:r>
            <a:r>
              <a:rPr lang="en-GB" sz="1800" dirty="0">
                <a:effectLst/>
                <a:latin typeface="Arial" panose="020B0604020202020204" pitchFamily="34" charset="0"/>
                <a:ea typeface="Calibri" panose="020F0502020204030204" pitchFamily="34" charset="0"/>
              </a:rPr>
              <a:t> overspending is due to the compensation of employees ceiling which does not support the current personnel numbers of the department. The department has managed to significantly decrease personnel headcount in 2022/23. However, this was still insufficient to bridge the gap between the budget and compensation of employees ceiling.</a:t>
            </a:r>
            <a:endParaRPr lang="en-ZA"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xmlns="" val="3381548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1200"/>
              </a:spcBef>
              <a:spcAft>
                <a:spcPts val="1200"/>
              </a:spcAft>
            </a:pPr>
            <a:r>
              <a:rPr lang="en-GB" sz="1800" b="1" dirty="0">
                <a:effectLst/>
                <a:latin typeface="Arial" panose="020B0604020202020204" pitchFamily="34" charset="0"/>
                <a:ea typeface="Calibri" panose="020F0502020204030204" pitchFamily="34" charset="0"/>
              </a:rPr>
              <a:t>Environment, Forestry and Fisheries:</a:t>
            </a:r>
            <a:r>
              <a:rPr lang="en-GB" sz="1800" dirty="0">
                <a:effectLst/>
                <a:latin typeface="Arial" panose="020B0604020202020204" pitchFamily="34" charset="0"/>
                <a:ea typeface="Calibri" panose="020F0502020204030204" pitchFamily="34" charset="0"/>
              </a:rPr>
              <a:t> the overspending is mainly due to the Waste Bureau and Waste Phakisa projects being paid on PERSAL. The officials for these projects are on contract and included in the total allocation towards the Waste Bureau and Waste Phakisa, however, the officials do not form part of the departmental compensation of employees’ allocation.</a:t>
            </a:r>
            <a:endParaRPr lang="en-ZA"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xmlns="" val="246066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BC98657-56FD-481B-A8CE-21B79978079B}"/>
              </a:ext>
            </a:extLst>
          </p:cNvPr>
          <p:cNvPicPr>
            <a:picLocks noChangeAspect="1"/>
          </p:cNvPicPr>
          <p:nvPr userDrawn="1"/>
        </p:nvPicPr>
        <p:blipFill>
          <a:blip r:embed="rId2"/>
          <a:srcRect/>
          <a:stretch/>
        </p:blipFill>
        <p:spPr>
          <a:xfrm>
            <a:off x="8621" y="-3804"/>
            <a:ext cx="9125474"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pPr/>
              <a:t>2023/06/02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pPr/>
              <a:t>2023/06/02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pPr/>
              <a:t>2023/06/02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pic>
        <p:nvPicPr>
          <p:cNvPr id="7" name="Picture 6">
            <a:extLst>
              <a:ext uri="{FF2B5EF4-FFF2-40B4-BE49-F238E27FC236}">
                <a16:creationId xmlns:a16="http://schemas.microsoft.com/office/drawing/2014/main" xmlns="" id="{76048793-A9B0-4323-BD17-F5F4550ED8A6}"/>
              </a:ext>
            </a:extLst>
          </p:cNvPr>
          <p:cNvPicPr>
            <a:picLocks noChangeAspect="1"/>
          </p:cNvPicPr>
          <p:nvPr userDrawn="1"/>
        </p:nvPicPr>
        <p:blipFill>
          <a:blip r:embed="rId2"/>
          <a:srcRect/>
          <a:stretch/>
        </p:blipFill>
        <p:spPr>
          <a:xfrm>
            <a:off x="0" y="0"/>
            <a:ext cx="9125474"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pPr/>
              <a:t>2023/06/02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pPr/>
              <a:t>2023/06/02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pPr/>
              <a:t>2023/06/02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pPr/>
              <a:t>2023/06/02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pPr/>
              <a:t>2023/06/02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pPr/>
              <a:t>2023/06/02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pPr/>
              <a:t>2023/06/02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pPr/>
              <a:t>‹#›</a:t>
            </a:fld>
            <a:endParaRPr lang="en-US"/>
          </a:p>
        </p:txBody>
      </p:sp>
    </p:spTree>
    <p:extLst>
      <p:ext uri="{BB962C8B-B14F-4D97-AF65-F5344CB8AC3E}">
        <p14:creationId xmlns:p14="http://schemas.microsoft.com/office/powerpoint/2010/main" xmlns=""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diagramQuickStyle" Target="../diagrams/quickStyle3.xml"/><Relationship Id="rId3" Type="http://schemas.openxmlformats.org/officeDocument/2006/relationships/image" Target="../media/image6.png"/><Relationship Id="rId7" Type="http://schemas.openxmlformats.org/officeDocument/2006/relationships/diagramColors" Target="../diagrams/colors2.xml"/><Relationship Id="rId12" Type="http://schemas.openxmlformats.org/officeDocument/2006/relationships/diagramLayout" Target="../diagrams/layout3.xml"/><Relationship Id="rId2" Type="http://schemas.openxmlformats.org/officeDocument/2006/relationships/notesSlide" Target="../notesSlides/notesSlide2.xml"/><Relationship Id="rId16"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Data" Target="../diagrams/data3.xml"/><Relationship Id="rId5" Type="http://schemas.openxmlformats.org/officeDocument/2006/relationships/diagramLayout" Target="../diagrams/layout2.xml"/><Relationship Id="rId15" Type="http://schemas.microsoft.com/office/2007/relationships/diagramDrawing" Target="../diagrams/drawing3.xml"/><Relationship Id="rId10" Type="http://schemas.openxmlformats.org/officeDocument/2006/relationships/image" Target="../media/image8.png"/><Relationship Id="rId4" Type="http://schemas.openxmlformats.org/officeDocument/2006/relationships/diagramData" Target="../diagrams/data2.xml"/><Relationship Id="rId9" Type="http://schemas.openxmlformats.org/officeDocument/2006/relationships/image" Target="../media/image7.jpeg"/><Relationship Id="rId14" Type="http://schemas.openxmlformats.org/officeDocument/2006/relationships/diagramColors" Target="../diagrams/colors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97840" y="1141629"/>
            <a:ext cx="5645614" cy="1483508"/>
          </a:xfrm>
        </p:spPr>
        <p:txBody>
          <a:bodyPr lIns="0" tIns="0" anchor="b">
            <a:normAutofit/>
          </a:bodyPr>
          <a:lstStyle/>
          <a:p>
            <a:pPr algn="r">
              <a:lnSpc>
                <a:spcPts val="3600"/>
              </a:lnSpc>
            </a:pPr>
            <a:r>
              <a:rPr lang="en-US" sz="3800" b="1" dirty="0">
                <a:solidFill>
                  <a:schemeClr val="bg1"/>
                </a:solidFill>
                <a:latin typeface="+mn-lt"/>
              </a:rPr>
              <a:t>2022/23 </a:t>
            </a:r>
            <a:r>
              <a:rPr lang="en-US" sz="3800" b="1" dirty="0" smtClean="0">
                <a:solidFill>
                  <a:schemeClr val="bg1"/>
                </a:solidFill>
                <a:latin typeface="+mn-lt"/>
              </a:rPr>
              <a:t>Q4 </a:t>
            </a:r>
            <a:r>
              <a:rPr lang="en-US" sz="3800" b="1" dirty="0">
                <a:solidFill>
                  <a:schemeClr val="bg1"/>
                </a:solidFill>
                <a:latin typeface="+mn-lt"/>
              </a:rPr>
              <a:t>SPENDING OUTCOMES  </a:t>
            </a:r>
          </a:p>
        </p:txBody>
      </p:sp>
      <p:sp>
        <p:nvSpPr>
          <p:cNvPr id="6" name="TextBox 5"/>
          <p:cNvSpPr txBox="1"/>
          <p:nvPr/>
        </p:nvSpPr>
        <p:spPr>
          <a:xfrm>
            <a:off x="6380480" y="1135366"/>
            <a:ext cx="2124693" cy="528350"/>
          </a:xfrm>
          <a:prstGeom prst="rect">
            <a:avLst/>
          </a:prstGeom>
          <a:noFill/>
        </p:spPr>
        <p:txBody>
          <a:bodyPr wrap="square" rtlCol="0">
            <a:spAutoFit/>
          </a:bodyPr>
          <a:lstStyle/>
          <a:p>
            <a:pPr marL="0" marR="0" lvl="0" indent="0" algn="l" defTabSz="914400" rtl="0" eaLnBrk="1" fontAlgn="auto" latinLnBrk="0" hangingPunct="1">
              <a:lnSpc>
                <a:spcPts val="172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PRESENTED BY:</a:t>
            </a:r>
          </a:p>
          <a:p>
            <a:pPr marL="0" marR="0" lvl="0" indent="0" algn="l" defTabSz="914400" rtl="0" eaLnBrk="1" fontAlgn="auto" latinLnBrk="0" hangingPunct="1">
              <a:lnSpc>
                <a:spcPts val="172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Public Finance</a:t>
            </a:r>
          </a:p>
        </p:txBody>
      </p:sp>
      <p:sp>
        <p:nvSpPr>
          <p:cNvPr id="5" name="TextBox 4">
            <a:extLst>
              <a:ext uri="{FF2B5EF4-FFF2-40B4-BE49-F238E27FC236}">
                <a16:creationId xmlns:a16="http://schemas.microsoft.com/office/drawing/2014/main" xmlns="" id="{FCE24F6B-B8C1-8A40-0124-EABEB854E8FE}"/>
              </a:ext>
            </a:extLst>
          </p:cNvPr>
          <p:cNvSpPr txBox="1"/>
          <p:nvPr/>
        </p:nvSpPr>
        <p:spPr>
          <a:xfrm>
            <a:off x="6380479" y="2649740"/>
            <a:ext cx="2124693" cy="739241"/>
          </a:xfrm>
          <a:prstGeom prst="rect">
            <a:avLst/>
          </a:prstGeom>
          <a:noFill/>
        </p:spPr>
        <p:txBody>
          <a:bodyPr wrap="square">
            <a:spAutoFit/>
          </a:bodyPr>
          <a:lstStyle/>
          <a:p>
            <a:pPr>
              <a:lnSpc>
                <a:spcPts val="1720"/>
              </a:lnSpc>
            </a:pPr>
            <a:endParaRPr lang="en-US" sz="1400" i="1" dirty="0">
              <a:solidFill>
                <a:schemeClr val="bg1"/>
              </a:solidFill>
            </a:endParaRPr>
          </a:p>
          <a:p>
            <a:pPr>
              <a:lnSpc>
                <a:spcPts val="1720"/>
              </a:lnSpc>
            </a:pPr>
            <a:endParaRPr lang="en-US" sz="1400" b="1" dirty="0">
              <a:solidFill>
                <a:schemeClr val="bg1"/>
              </a:solidFill>
            </a:endParaRPr>
          </a:p>
          <a:p>
            <a:pPr>
              <a:lnSpc>
                <a:spcPts val="1720"/>
              </a:lnSpc>
            </a:pPr>
            <a:r>
              <a:rPr lang="en-US" sz="1400" b="1" dirty="0">
                <a:solidFill>
                  <a:schemeClr val="bg1"/>
                </a:solidFill>
              </a:rPr>
              <a:t>Date: </a:t>
            </a:r>
            <a:r>
              <a:rPr lang="en-US" sz="1400" b="1" dirty="0" smtClean="0">
                <a:solidFill>
                  <a:schemeClr val="bg1"/>
                </a:solidFill>
              </a:rPr>
              <a:t>May </a:t>
            </a:r>
            <a:r>
              <a:rPr lang="en-US" sz="1400" b="1" dirty="0">
                <a:solidFill>
                  <a:schemeClr val="bg1"/>
                </a:solidFill>
              </a:rPr>
              <a:t>2023</a:t>
            </a:r>
          </a:p>
        </p:txBody>
      </p:sp>
    </p:spTree>
    <p:extLst>
      <p:ext uri="{BB962C8B-B14F-4D97-AF65-F5344CB8AC3E}">
        <p14:creationId xmlns:p14="http://schemas.microsoft.com/office/powerpoint/2010/main" xmlns="" val="301266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288099" y="321543"/>
            <a:ext cx="8536487" cy="945715"/>
          </a:xfrm>
        </p:spPr>
        <p:txBody>
          <a:bodyPr>
            <a:normAutofit/>
          </a:bodyPr>
          <a:lstStyle/>
          <a:p>
            <a:r>
              <a:rPr lang="en-ZA" sz="2800" dirty="0"/>
              <a:t>SUMMARY OF SPENDING: </a:t>
            </a:r>
            <a:r>
              <a:rPr lang="en-ZA" sz="2800" dirty="0" err="1" smtClean="0"/>
              <a:t>COGTA</a:t>
            </a:r>
            <a:r>
              <a:rPr lang="en-ZA" sz="2800" dirty="0" smtClean="0"/>
              <a:t> </a:t>
            </a:r>
            <a:endParaRPr lang="en-ZA" sz="2800" dirty="0"/>
          </a:p>
        </p:txBody>
      </p:sp>
      <p:pic>
        <p:nvPicPr>
          <p:cNvPr id="2" name="Picture 1"/>
          <p:cNvPicPr>
            <a:picLocks noChangeAspect="1"/>
          </p:cNvPicPr>
          <p:nvPr/>
        </p:nvPicPr>
        <p:blipFill>
          <a:blip r:embed="rId2"/>
          <a:stretch>
            <a:fillRect/>
          </a:stretch>
        </p:blipFill>
        <p:spPr>
          <a:xfrm>
            <a:off x="150212" y="1114425"/>
            <a:ext cx="8861984" cy="809241"/>
          </a:xfrm>
          <a:prstGeom prst="rect">
            <a:avLst/>
          </a:prstGeom>
        </p:spPr>
      </p:pic>
      <p:sp>
        <p:nvSpPr>
          <p:cNvPr id="3" name="Rectangle 2"/>
          <p:cNvSpPr/>
          <p:nvPr/>
        </p:nvSpPr>
        <p:spPr>
          <a:xfrm>
            <a:off x="150212" y="2050009"/>
            <a:ext cx="8861984" cy="1200329"/>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majority of the underspending was incurred under transfers and subsidies largely as a result of the offsetting of the local government equitable share against rollovers funds that were not approved and not transferred back into the national revenue </a:t>
            </a:r>
            <a:r>
              <a:rPr lang="en-GB" dirty="0" smtClean="0">
                <a:latin typeface="Calibri" panose="020F0502020204030204" pitchFamily="34" charset="0"/>
                <a:ea typeface="Calibri" panose="020F0502020204030204" pitchFamily="34" charset="0"/>
                <a:cs typeface="Times New Roman" panose="02020603050405020304" pitchFamily="18" charset="0"/>
              </a:rPr>
              <a:t>fund</a:t>
            </a:r>
          </a:p>
          <a:p>
            <a:r>
              <a:rPr lang="en-GB" dirty="0" smtClean="0">
                <a:latin typeface="Calibri" panose="020F0502020204030204" pitchFamily="34" charset="0"/>
                <a:cs typeface="Times New Roman" panose="02020603050405020304" pitchFamily="18" charset="0"/>
              </a:rPr>
              <a:t>LIST THE MUNICIPALITIES </a:t>
            </a:r>
            <a:endParaRPr lang="en-ZA" dirty="0"/>
          </a:p>
        </p:txBody>
      </p:sp>
    </p:spTree>
    <p:extLst>
      <p:ext uri="{BB962C8B-B14F-4D97-AF65-F5344CB8AC3E}">
        <p14:creationId xmlns:p14="http://schemas.microsoft.com/office/powerpoint/2010/main" xmlns="" val="3136337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288099" y="321543"/>
            <a:ext cx="8536487" cy="945715"/>
          </a:xfrm>
        </p:spPr>
        <p:txBody>
          <a:bodyPr>
            <a:normAutofit/>
          </a:bodyPr>
          <a:lstStyle/>
          <a:p>
            <a:r>
              <a:rPr lang="en-ZA" sz="2800" dirty="0"/>
              <a:t>SUMMARY OF SPENDING: </a:t>
            </a:r>
            <a:r>
              <a:rPr lang="en-ZA" sz="2800" dirty="0" smtClean="0"/>
              <a:t>HEALTH  </a:t>
            </a:r>
            <a:endParaRPr lang="en-ZA" sz="2800" dirty="0"/>
          </a:p>
        </p:txBody>
      </p:sp>
      <p:pic>
        <p:nvPicPr>
          <p:cNvPr id="2" name="Picture 1"/>
          <p:cNvPicPr>
            <a:picLocks noChangeAspect="1"/>
          </p:cNvPicPr>
          <p:nvPr/>
        </p:nvPicPr>
        <p:blipFill>
          <a:blip r:embed="rId2"/>
          <a:stretch>
            <a:fillRect/>
          </a:stretch>
        </p:blipFill>
        <p:spPr>
          <a:xfrm>
            <a:off x="133736" y="1064998"/>
            <a:ext cx="8878460" cy="810746"/>
          </a:xfrm>
          <a:prstGeom prst="rect">
            <a:avLst/>
          </a:prstGeom>
        </p:spPr>
      </p:pic>
      <p:sp>
        <p:nvSpPr>
          <p:cNvPr id="3" name="Rectangle 2"/>
          <p:cNvSpPr/>
          <p:nvPr/>
        </p:nvSpPr>
        <p:spPr>
          <a:xfrm>
            <a:off x="133736" y="1875744"/>
            <a:ext cx="8878460" cy="1200329"/>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The underspending was mainly incurred under goods and services mostly because of </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r>
              <a:rPr lang="en-GB"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COVID-19 </a:t>
            </a:r>
            <a:r>
              <a:rPr lang="en-GB"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vaccines not being procured </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r>
              <a:rPr lang="en-GB" dirty="0">
                <a:solidFill>
                  <a:srgbClr val="C00000"/>
                </a:solidFill>
                <a:latin typeface="Calibri" panose="020F0502020204030204" pitchFamily="34" charset="0"/>
                <a:ea typeface="Calibri" panose="020F0502020204030204" pitchFamily="34" charset="0"/>
                <a:cs typeface="Times New Roman" panose="02020603050405020304" pitchFamily="18" charset="0"/>
              </a:rPr>
              <a:t>L</a:t>
            </a:r>
            <a:r>
              <a:rPr lang="en-GB"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ow </a:t>
            </a:r>
            <a:r>
              <a:rPr lang="en-GB" dirty="0">
                <a:solidFill>
                  <a:srgbClr val="C00000"/>
                </a:solidFill>
                <a:latin typeface="Calibri" panose="020F0502020204030204" pitchFamily="34" charset="0"/>
                <a:ea typeface="Calibri" panose="020F0502020204030204" pitchFamily="34" charset="0"/>
                <a:cs typeface="Times New Roman" panose="02020603050405020304" pitchFamily="18" charset="0"/>
              </a:rPr>
              <a:t>spending against </a:t>
            </a:r>
            <a:r>
              <a:rPr lang="en-GB"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NHI</a:t>
            </a:r>
            <a:r>
              <a:rPr lang="en-GB" dirty="0">
                <a:solidFill>
                  <a:srgbClr val="C00000"/>
                </a:solidFill>
                <a:latin typeface="Calibri" panose="020F0502020204030204" pitchFamily="34" charset="0"/>
                <a:ea typeface="Calibri" panose="020F0502020204030204" pitchFamily="34" charset="0"/>
                <a:cs typeface="Times New Roman" panose="02020603050405020304" pitchFamily="18" charset="0"/>
              </a:rPr>
              <a:t>-related </a:t>
            </a:r>
            <a:r>
              <a:rPr lang="en-GB"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allocations</a:t>
            </a:r>
          </a:p>
          <a:p>
            <a:r>
              <a:rPr lang="en-GB" dirty="0">
                <a:solidFill>
                  <a:srgbClr val="C00000"/>
                </a:solidFill>
                <a:latin typeface="Calibri" panose="020F0502020204030204" pitchFamily="34" charset="0"/>
                <a:ea typeface="Calibri" panose="020F0502020204030204" pitchFamily="34" charset="0"/>
                <a:cs typeface="Times New Roman" panose="02020603050405020304" pitchFamily="18" charset="0"/>
              </a:rPr>
              <a:t>C</a:t>
            </a:r>
            <a:r>
              <a:rPr lang="en-GB"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apital </a:t>
            </a:r>
            <a:r>
              <a:rPr lang="en-GB" dirty="0">
                <a:solidFill>
                  <a:srgbClr val="C00000"/>
                </a:solidFill>
                <a:latin typeface="Calibri" panose="020F0502020204030204" pitchFamily="34" charset="0"/>
                <a:ea typeface="Calibri" panose="020F0502020204030204" pitchFamily="34" charset="0"/>
                <a:cs typeface="Times New Roman" panose="02020603050405020304" pitchFamily="18" charset="0"/>
              </a:rPr>
              <a:t>assets due to delays in the Limpopo Academic Hospital project.</a:t>
            </a:r>
            <a:endParaRPr lang="en-ZA" dirty="0">
              <a:solidFill>
                <a:srgbClr val="C00000"/>
              </a:solidFill>
            </a:endParaRPr>
          </a:p>
        </p:txBody>
      </p:sp>
    </p:spTree>
    <p:extLst>
      <p:ext uri="{BB962C8B-B14F-4D97-AF65-F5344CB8AC3E}">
        <p14:creationId xmlns:p14="http://schemas.microsoft.com/office/powerpoint/2010/main" xmlns="" val="4093007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288099" y="321543"/>
            <a:ext cx="8536487" cy="945715"/>
          </a:xfrm>
        </p:spPr>
        <p:txBody>
          <a:bodyPr>
            <a:normAutofit/>
          </a:bodyPr>
          <a:lstStyle/>
          <a:p>
            <a:r>
              <a:rPr lang="en-ZA" sz="2800" dirty="0"/>
              <a:t>SUMMARY OF SPENDING: </a:t>
            </a:r>
            <a:r>
              <a:rPr lang="en-ZA" sz="2800" dirty="0" smtClean="0"/>
              <a:t>NATIONAL TREASURY </a:t>
            </a:r>
            <a:endParaRPr lang="en-ZA" sz="2800" dirty="0"/>
          </a:p>
        </p:txBody>
      </p:sp>
      <p:pic>
        <p:nvPicPr>
          <p:cNvPr id="2" name="Picture 1"/>
          <p:cNvPicPr>
            <a:picLocks noChangeAspect="1"/>
          </p:cNvPicPr>
          <p:nvPr/>
        </p:nvPicPr>
        <p:blipFill>
          <a:blip r:embed="rId2"/>
          <a:stretch>
            <a:fillRect/>
          </a:stretch>
        </p:blipFill>
        <p:spPr>
          <a:xfrm>
            <a:off x="133736" y="1089712"/>
            <a:ext cx="8861983" cy="809241"/>
          </a:xfrm>
          <a:prstGeom prst="rect">
            <a:avLst/>
          </a:prstGeom>
        </p:spPr>
      </p:pic>
      <p:sp>
        <p:nvSpPr>
          <p:cNvPr id="3" name="Rectangle 2"/>
          <p:cNvSpPr/>
          <p:nvPr/>
        </p:nvSpPr>
        <p:spPr>
          <a:xfrm>
            <a:off x="125350" y="1905506"/>
            <a:ext cx="8861983" cy="3139321"/>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The underspending is mainly due </a:t>
            </a:r>
            <a:r>
              <a:rPr lang="en-GB" dirty="0" smtClean="0">
                <a:latin typeface="Calibri" panose="020F0502020204030204" pitchFamily="34" charset="0"/>
                <a:ea typeface="Calibri" panose="020F0502020204030204" pitchFamily="34" charset="0"/>
                <a:cs typeface="Times New Roman" panose="02020603050405020304" pitchFamily="18" charset="0"/>
              </a:rPr>
              <a:t>to </a:t>
            </a:r>
          </a:p>
          <a:p>
            <a:r>
              <a:rPr lang="en-GB" dirty="0" smtClean="0">
                <a:latin typeface="Calibri" panose="020F0502020204030204" pitchFamily="34" charset="0"/>
                <a:ea typeface="Calibri" panose="020F0502020204030204" pitchFamily="34" charset="0"/>
                <a:cs typeface="Times New Roman" panose="02020603050405020304" pitchFamily="18" charset="0"/>
              </a:rPr>
              <a:t>the </a:t>
            </a:r>
            <a:r>
              <a:rPr lang="en-GB" dirty="0">
                <a:latin typeface="Calibri" panose="020F0502020204030204" pitchFamily="34" charset="0"/>
                <a:ea typeface="Calibri" panose="020F0502020204030204" pitchFamily="34" charset="0"/>
                <a:cs typeface="Times New Roman" panose="02020603050405020304" pitchFamily="18" charset="0"/>
              </a:rPr>
              <a:t>Land </a:t>
            </a:r>
            <a:r>
              <a:rPr lang="en-GB" dirty="0" smtClean="0">
                <a:latin typeface="Calibri" panose="020F0502020204030204" pitchFamily="34" charset="0"/>
                <a:ea typeface="Calibri" panose="020F0502020204030204" pitchFamily="34" charset="0"/>
                <a:cs typeface="Times New Roman" panose="02020603050405020304" pitchFamily="18" charset="0"/>
              </a:rPr>
              <a:t>Bank for </a:t>
            </a:r>
            <a:r>
              <a:rPr lang="en-GB" dirty="0">
                <a:latin typeface="Calibri" panose="020F0502020204030204" pitchFamily="34" charset="0"/>
                <a:ea typeface="Calibri" panose="020F0502020204030204" pitchFamily="34" charset="0"/>
                <a:cs typeface="Times New Roman" panose="02020603050405020304" pitchFamily="18" charset="0"/>
              </a:rPr>
              <a:t>which a payment for guaranteed debt was made as a direct charge against the </a:t>
            </a:r>
            <a:r>
              <a:rPr lang="en-GB" dirty="0" err="1" smtClean="0">
                <a:latin typeface="Calibri" panose="020F0502020204030204" pitchFamily="34" charset="0"/>
                <a:ea typeface="Calibri" panose="020F0502020204030204" pitchFamily="34" charset="0"/>
                <a:cs typeface="Times New Roman" panose="02020603050405020304" pitchFamily="18" charset="0"/>
              </a:rPr>
              <a:t>NRF</a:t>
            </a:r>
            <a:r>
              <a:rPr lang="en-GB" dirty="0" smtClean="0">
                <a:latin typeface="Calibri" panose="020F0502020204030204" pitchFamily="34" charset="0"/>
                <a:ea typeface="Calibri" panose="020F0502020204030204" pitchFamily="34" charset="0"/>
                <a:cs typeface="Times New Roman" panose="02020603050405020304" pitchFamily="18" charset="0"/>
              </a:rPr>
              <a:t> in </a:t>
            </a:r>
            <a:r>
              <a:rPr lang="en-GB" dirty="0">
                <a:latin typeface="Calibri" panose="020F0502020204030204" pitchFamily="34" charset="0"/>
                <a:ea typeface="Calibri" panose="020F0502020204030204" pitchFamily="34" charset="0"/>
                <a:cs typeface="Times New Roman" panose="02020603050405020304" pitchFamily="18" charset="0"/>
              </a:rPr>
              <a:t>terms of the </a:t>
            </a:r>
            <a:r>
              <a:rPr lang="en-GB" dirty="0" err="1" smtClean="0">
                <a:latin typeface="Calibri" panose="020F0502020204030204" pitchFamily="34" charset="0"/>
                <a:ea typeface="Calibri" panose="020F0502020204030204" pitchFamily="34" charset="0"/>
                <a:cs typeface="Times New Roman" panose="02020603050405020304" pitchFamily="18" charset="0"/>
              </a:rPr>
              <a:t>PFMA</a:t>
            </a:r>
            <a:r>
              <a:rPr lang="en-GB" dirty="0" smtClean="0">
                <a:latin typeface="Calibri" panose="020F0502020204030204" pitchFamily="34" charset="0"/>
                <a:ea typeface="Calibri" panose="020F0502020204030204" pitchFamily="34" charset="0"/>
                <a:cs typeface="Times New Roman" panose="02020603050405020304" pitchFamily="18" charset="0"/>
              </a:rPr>
              <a:t> under </a:t>
            </a:r>
            <a:r>
              <a:rPr lang="en-GB" dirty="0">
                <a:latin typeface="Calibri" panose="020F0502020204030204" pitchFamily="34" charset="0"/>
                <a:ea typeface="Calibri" panose="020F0502020204030204" pitchFamily="34" charset="0"/>
                <a:cs typeface="Times New Roman" panose="02020603050405020304" pitchFamily="18" charset="0"/>
              </a:rPr>
              <a:t>payment for financial </a:t>
            </a:r>
            <a:r>
              <a:rPr lang="en-GB" dirty="0" smtClean="0">
                <a:latin typeface="Calibri" panose="020F0502020204030204" pitchFamily="34" charset="0"/>
                <a:ea typeface="Calibri" panose="020F0502020204030204" pitchFamily="34" charset="0"/>
                <a:cs typeface="Times New Roman" panose="02020603050405020304" pitchFamily="18" charset="0"/>
              </a:rPr>
              <a:t>assets</a:t>
            </a:r>
          </a:p>
          <a:p>
            <a:r>
              <a:rPr lang="en-GB" dirty="0">
                <a:solidFill>
                  <a:srgbClr val="C00000"/>
                </a:solidFill>
                <a:latin typeface="Calibri" panose="020F0502020204030204" pitchFamily="34" charset="0"/>
                <a:ea typeface="Calibri" panose="020F0502020204030204" pitchFamily="34" charset="0"/>
                <a:cs typeface="Times New Roman" panose="02020603050405020304" pitchFamily="18" charset="0"/>
              </a:rPr>
              <a:t>G</a:t>
            </a:r>
            <a:r>
              <a:rPr lang="en-GB"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oods </a:t>
            </a:r>
            <a:r>
              <a:rPr lang="en-GB" dirty="0">
                <a:solidFill>
                  <a:srgbClr val="C00000"/>
                </a:solidFill>
                <a:latin typeface="Calibri" panose="020F0502020204030204" pitchFamily="34" charset="0"/>
                <a:ea typeface="Calibri" panose="020F0502020204030204" pitchFamily="34" charset="0"/>
                <a:cs typeface="Times New Roman" panose="02020603050405020304" pitchFamily="18" charset="0"/>
              </a:rPr>
              <a:t>and services for the renewal of annual license support and maintenance for the Integrated Financial Management </a:t>
            </a:r>
            <a:r>
              <a:rPr lang="en-GB"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System</a:t>
            </a:r>
          </a:p>
          <a:p>
            <a:r>
              <a:rPr lang="en-GB"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Delays </a:t>
            </a:r>
            <a:r>
              <a:rPr lang="en-GB" dirty="0">
                <a:solidFill>
                  <a:srgbClr val="C00000"/>
                </a:solidFill>
                <a:latin typeface="Calibri" panose="020F0502020204030204" pitchFamily="34" charset="0"/>
                <a:ea typeface="Calibri" panose="020F0502020204030204" pitchFamily="34" charset="0"/>
                <a:cs typeface="Times New Roman" panose="02020603050405020304" pitchFamily="18" charset="0"/>
              </a:rPr>
              <a:t>in implementing various projects within the Office of the Chief Procurement Officer that are currently at various stages of the procurement </a:t>
            </a:r>
            <a:r>
              <a:rPr lang="en-GB"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process</a:t>
            </a:r>
          </a:p>
          <a:p>
            <a:r>
              <a:rPr lang="en-GB" dirty="0" smtClean="0">
                <a:latin typeface="Calibri" panose="020F0502020204030204" pitchFamily="34" charset="0"/>
                <a:ea typeface="Calibri" panose="020F0502020204030204" pitchFamily="34" charset="0"/>
                <a:cs typeface="Times New Roman" panose="02020603050405020304" pitchFamily="18" charset="0"/>
              </a:rPr>
              <a:t>Transfers </a:t>
            </a:r>
            <a:r>
              <a:rPr lang="en-GB" dirty="0">
                <a:latin typeface="Calibri" panose="020F0502020204030204" pitchFamily="34" charset="0"/>
                <a:ea typeface="Calibri" panose="020F0502020204030204" pitchFamily="34" charset="0"/>
                <a:cs typeface="Times New Roman" panose="02020603050405020304" pitchFamily="18" charset="0"/>
              </a:rPr>
              <a:t>and subsidies for the Post-Retirement Medical Scheme due to the increased mortality rate of the pre-1992 members, resulting in a decline in </a:t>
            </a:r>
            <a:r>
              <a:rPr lang="en-GB" dirty="0" smtClean="0">
                <a:latin typeface="Calibri" panose="020F0502020204030204" pitchFamily="34" charset="0"/>
                <a:ea typeface="Calibri" panose="020F0502020204030204" pitchFamily="34" charset="0"/>
                <a:cs typeface="Times New Roman" panose="02020603050405020304" pitchFamily="18" charset="0"/>
              </a:rPr>
              <a:t>membership and on the  SA </a:t>
            </a:r>
            <a:r>
              <a:rPr lang="en-GB" dirty="0">
                <a:latin typeface="Calibri" panose="020F0502020204030204" pitchFamily="34" charset="0"/>
                <a:ea typeface="Calibri" panose="020F0502020204030204" pitchFamily="34" charset="0"/>
                <a:cs typeface="Times New Roman" panose="02020603050405020304" pitchFamily="18" charset="0"/>
              </a:rPr>
              <a:t>Citizen Force relating to the death of the members/ beneficiaries, suspension of life certificates and review cases.</a:t>
            </a:r>
            <a:endParaRPr lang="en-ZA" dirty="0"/>
          </a:p>
        </p:txBody>
      </p:sp>
    </p:spTree>
    <p:extLst>
      <p:ext uri="{BB962C8B-B14F-4D97-AF65-F5344CB8AC3E}">
        <p14:creationId xmlns:p14="http://schemas.microsoft.com/office/powerpoint/2010/main" xmlns="" val="369894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288099" y="321543"/>
            <a:ext cx="8536487" cy="945715"/>
          </a:xfrm>
        </p:spPr>
        <p:txBody>
          <a:bodyPr>
            <a:normAutofit/>
          </a:bodyPr>
          <a:lstStyle/>
          <a:p>
            <a:r>
              <a:rPr lang="en-ZA" sz="2800" dirty="0"/>
              <a:t>SUMMARY OF SPENDING: </a:t>
            </a:r>
            <a:r>
              <a:rPr lang="en-ZA" sz="2800" dirty="0" smtClean="0"/>
              <a:t>WATER AND SANITATION </a:t>
            </a:r>
            <a:endParaRPr lang="en-ZA" sz="2800" dirty="0"/>
          </a:p>
        </p:txBody>
      </p:sp>
      <p:pic>
        <p:nvPicPr>
          <p:cNvPr id="2" name="Picture 1"/>
          <p:cNvPicPr>
            <a:picLocks noChangeAspect="1"/>
          </p:cNvPicPr>
          <p:nvPr/>
        </p:nvPicPr>
        <p:blipFill>
          <a:blip r:embed="rId2"/>
          <a:stretch>
            <a:fillRect/>
          </a:stretch>
        </p:blipFill>
        <p:spPr>
          <a:xfrm>
            <a:off x="158449" y="1073236"/>
            <a:ext cx="8804319" cy="803975"/>
          </a:xfrm>
          <a:prstGeom prst="rect">
            <a:avLst/>
          </a:prstGeom>
        </p:spPr>
      </p:pic>
      <p:sp>
        <p:nvSpPr>
          <p:cNvPr id="3" name="Rectangle 2"/>
          <p:cNvSpPr/>
          <p:nvPr/>
        </p:nvSpPr>
        <p:spPr>
          <a:xfrm>
            <a:off x="158448" y="1884580"/>
            <a:ext cx="8804319" cy="1754326"/>
          </a:xfrm>
          <a:prstGeom prst="rect">
            <a:avLst/>
          </a:prstGeom>
        </p:spPr>
        <p:txBody>
          <a:bodyPr wrap="square">
            <a:spAutoFit/>
          </a:bodyPr>
          <a:lstStyle/>
          <a:p>
            <a:pPr algn="just">
              <a:spcBef>
                <a:spcPts val="1200"/>
              </a:spcBef>
              <a:spcAft>
                <a:spcPts val="1200"/>
              </a:spcAft>
            </a:pPr>
            <a:r>
              <a:rPr lang="en-GB" dirty="0">
                <a:ea typeface="Calibri" panose="020F0502020204030204" pitchFamily="34" charset="0"/>
              </a:rPr>
              <a:t>underspending was incurred under the payments for capital assets mainly on the Schedule 6B Indirect Portions of both the Regional Bulk Infrastructure Grant and Water Services Infrastructure Grant Bucket Eradication Programme and Drought Intervention projects.  </a:t>
            </a:r>
            <a:r>
              <a:rPr lang="en-GB" dirty="0">
                <a:solidFill>
                  <a:srgbClr val="C00000"/>
                </a:solidFill>
                <a:ea typeface="Calibri" panose="020F0502020204030204" pitchFamily="34" charset="0"/>
              </a:rPr>
              <a:t>The reasons being delays by implementing agents to appoint contractors, cancellation of contracts due to under performance by contractors, as well as the ongoing theft and vandalism to infrastructure and generators.</a:t>
            </a:r>
            <a:endParaRPr lang="en-ZA" dirty="0">
              <a:solidFill>
                <a:srgbClr val="C00000"/>
              </a:solidFill>
              <a:ea typeface="Calibri" panose="020F0502020204030204" pitchFamily="34" charset="0"/>
            </a:endParaRPr>
          </a:p>
        </p:txBody>
      </p:sp>
    </p:spTree>
    <p:extLst>
      <p:ext uri="{BB962C8B-B14F-4D97-AF65-F5344CB8AC3E}">
        <p14:creationId xmlns:p14="http://schemas.microsoft.com/office/powerpoint/2010/main" xmlns="" val="178209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288099" y="321543"/>
            <a:ext cx="8536487" cy="945715"/>
          </a:xfrm>
        </p:spPr>
        <p:txBody>
          <a:bodyPr>
            <a:normAutofit/>
          </a:bodyPr>
          <a:lstStyle/>
          <a:p>
            <a:r>
              <a:rPr lang="en-ZA" sz="2800" dirty="0"/>
              <a:t>SUMMARY OF SPENDING: </a:t>
            </a:r>
            <a:r>
              <a:rPr lang="en-ZA" sz="2800" dirty="0" smtClean="0"/>
              <a:t>HUMAN SETTLEMENT  </a:t>
            </a:r>
            <a:endParaRPr lang="en-ZA" sz="2800" dirty="0"/>
          </a:p>
        </p:txBody>
      </p:sp>
      <p:pic>
        <p:nvPicPr>
          <p:cNvPr id="2" name="Picture 1"/>
          <p:cNvPicPr>
            <a:picLocks noChangeAspect="1"/>
          </p:cNvPicPr>
          <p:nvPr/>
        </p:nvPicPr>
        <p:blipFill>
          <a:blip r:embed="rId2"/>
          <a:stretch>
            <a:fillRect/>
          </a:stretch>
        </p:blipFill>
        <p:spPr>
          <a:xfrm>
            <a:off x="92547" y="1107902"/>
            <a:ext cx="8936123" cy="816011"/>
          </a:xfrm>
          <a:prstGeom prst="rect">
            <a:avLst/>
          </a:prstGeom>
        </p:spPr>
      </p:pic>
      <p:sp>
        <p:nvSpPr>
          <p:cNvPr id="3" name="Rectangle 2"/>
          <p:cNvSpPr/>
          <p:nvPr/>
        </p:nvSpPr>
        <p:spPr>
          <a:xfrm>
            <a:off x="92547" y="1997839"/>
            <a:ext cx="8936123" cy="1477328"/>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underspending mainly under transfers and subsidies and goods and services due to; </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r>
              <a:rPr lang="en-GB"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the </a:t>
            </a:r>
            <a:r>
              <a:rPr lang="en-GB" dirty="0">
                <a:solidFill>
                  <a:srgbClr val="C00000"/>
                </a:solidFill>
                <a:latin typeface="Calibri" panose="020F0502020204030204" pitchFamily="34" charset="0"/>
                <a:ea typeface="Calibri" panose="020F0502020204030204" pitchFamily="34" charset="0"/>
                <a:cs typeface="Times New Roman" panose="02020603050405020304" pitchFamily="18" charset="0"/>
              </a:rPr>
              <a:t>partial transfer of the Provincial Emergency Housing Grant which is only disbursed when there are qualifying and approved </a:t>
            </a:r>
            <a:r>
              <a:rPr lang="en-GB"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applications</a:t>
            </a:r>
          </a:p>
          <a:p>
            <a:r>
              <a:rPr lang="en-GB"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goods </a:t>
            </a:r>
            <a:r>
              <a:rPr lang="en-GB" dirty="0">
                <a:solidFill>
                  <a:srgbClr val="C00000"/>
                </a:solidFill>
                <a:latin typeface="Calibri" panose="020F0502020204030204" pitchFamily="34" charset="0"/>
                <a:ea typeface="Calibri" panose="020F0502020204030204" pitchFamily="34" charset="0"/>
                <a:cs typeface="Times New Roman" panose="02020603050405020304" pitchFamily="18" charset="0"/>
              </a:rPr>
              <a:t>and services such as consultants and computer services from delays in the recruitment process for appointing professional services and delays in procuring computer </a:t>
            </a:r>
            <a:r>
              <a:rPr lang="en-GB"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equipment </a:t>
            </a:r>
            <a:endParaRPr lang="en-ZA" dirty="0">
              <a:solidFill>
                <a:srgbClr val="C00000"/>
              </a:solidFill>
            </a:endParaRPr>
          </a:p>
        </p:txBody>
      </p:sp>
    </p:spTree>
    <p:extLst>
      <p:ext uri="{BB962C8B-B14F-4D97-AF65-F5344CB8AC3E}">
        <p14:creationId xmlns:p14="http://schemas.microsoft.com/office/powerpoint/2010/main" xmlns="" val="3643359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288099" y="321543"/>
            <a:ext cx="8536487" cy="945715"/>
          </a:xfrm>
        </p:spPr>
        <p:txBody>
          <a:bodyPr>
            <a:normAutofit/>
          </a:bodyPr>
          <a:lstStyle/>
          <a:p>
            <a:r>
              <a:rPr lang="en-ZA" sz="2800" dirty="0"/>
              <a:t>SUMMARY OF SPENDING: </a:t>
            </a:r>
            <a:r>
              <a:rPr lang="en-ZA" sz="2800" dirty="0" smtClean="0"/>
              <a:t>TRANSPORT  </a:t>
            </a:r>
            <a:endParaRPr lang="en-ZA" sz="2800" dirty="0"/>
          </a:p>
        </p:txBody>
      </p:sp>
      <p:pic>
        <p:nvPicPr>
          <p:cNvPr id="2" name="Picture 1"/>
          <p:cNvPicPr>
            <a:picLocks noChangeAspect="1"/>
          </p:cNvPicPr>
          <p:nvPr/>
        </p:nvPicPr>
        <p:blipFill>
          <a:blip r:embed="rId2"/>
          <a:stretch>
            <a:fillRect/>
          </a:stretch>
        </p:blipFill>
        <p:spPr>
          <a:xfrm>
            <a:off x="117260" y="1077524"/>
            <a:ext cx="8960837" cy="818268"/>
          </a:xfrm>
          <a:prstGeom prst="rect">
            <a:avLst/>
          </a:prstGeom>
        </p:spPr>
      </p:pic>
      <p:sp>
        <p:nvSpPr>
          <p:cNvPr id="3" name="Rectangle 2"/>
          <p:cNvSpPr/>
          <p:nvPr/>
        </p:nvSpPr>
        <p:spPr>
          <a:xfrm>
            <a:off x="117259" y="1859340"/>
            <a:ext cx="8960837" cy="1754326"/>
          </a:xfrm>
          <a:prstGeom prst="rect">
            <a:avLst/>
          </a:prstGeom>
        </p:spPr>
        <p:txBody>
          <a:bodyPr wrap="square">
            <a:spAutoFit/>
          </a:bodyPr>
          <a:lstStyle/>
          <a:p>
            <a:pPr algn="just"/>
            <a:r>
              <a:rPr lang="en-GB" dirty="0">
                <a:ea typeface="Calibri" panose="020F0502020204030204" pitchFamily="34" charset="0"/>
              </a:rPr>
              <a:t>The underspending mainly attributed to transfer and subsidies and good and services. </a:t>
            </a:r>
            <a:r>
              <a:rPr lang="en-GB" dirty="0">
                <a:solidFill>
                  <a:srgbClr val="C00000"/>
                </a:solidFill>
                <a:ea typeface="Calibri" panose="020F0502020204030204" pitchFamily="34" charset="0"/>
              </a:rPr>
              <a:t>This is mainly due to the tender cancellation for the </a:t>
            </a:r>
            <a:r>
              <a:rPr lang="en-GB" dirty="0" err="1">
                <a:solidFill>
                  <a:srgbClr val="C00000"/>
                </a:solidFill>
                <a:ea typeface="Calibri" panose="020F0502020204030204" pitchFamily="34" charset="0"/>
              </a:rPr>
              <a:t>S’hamba</a:t>
            </a:r>
            <a:r>
              <a:rPr lang="en-GB" dirty="0">
                <a:solidFill>
                  <a:srgbClr val="C00000"/>
                </a:solidFill>
                <a:ea typeface="Calibri" panose="020F0502020204030204" pitchFamily="34" charset="0"/>
              </a:rPr>
              <a:t> </a:t>
            </a:r>
            <a:r>
              <a:rPr lang="en-GB" dirty="0" err="1">
                <a:solidFill>
                  <a:srgbClr val="C00000"/>
                </a:solidFill>
                <a:ea typeface="Calibri" panose="020F0502020204030204" pitchFamily="34" charset="0"/>
              </a:rPr>
              <a:t>Sonke</a:t>
            </a:r>
            <a:r>
              <a:rPr lang="en-GB" dirty="0">
                <a:solidFill>
                  <a:srgbClr val="C00000"/>
                </a:solidFill>
                <a:ea typeface="Calibri" panose="020F0502020204030204" pitchFamily="34" charset="0"/>
              </a:rPr>
              <a:t> development programme, and the road transport legislative review </a:t>
            </a:r>
            <a:r>
              <a:rPr lang="en-GB" dirty="0" smtClean="0">
                <a:solidFill>
                  <a:srgbClr val="C00000"/>
                </a:solidFill>
                <a:ea typeface="Calibri" panose="020F0502020204030204" pitchFamily="34" charset="0"/>
              </a:rPr>
              <a:t>project</a:t>
            </a:r>
          </a:p>
          <a:p>
            <a:pPr algn="just"/>
            <a:r>
              <a:rPr lang="en-GB" dirty="0" smtClean="0">
                <a:solidFill>
                  <a:srgbClr val="C00000"/>
                </a:solidFill>
                <a:ea typeface="Calibri" panose="020F0502020204030204" pitchFamily="34" charset="0"/>
              </a:rPr>
              <a:t>Transfers </a:t>
            </a:r>
            <a:r>
              <a:rPr lang="en-GB" dirty="0">
                <a:solidFill>
                  <a:srgbClr val="C00000"/>
                </a:solidFill>
                <a:ea typeface="Calibri" panose="020F0502020204030204" pitchFamily="34" charset="0"/>
              </a:rPr>
              <a:t>to Road Traffic Infringement Agency for the Administrative Adjudication of Road Traffic Offences national rollout have been halted pending the outcome of the constitutional court </a:t>
            </a:r>
            <a:r>
              <a:rPr lang="en-GB" dirty="0" smtClean="0">
                <a:solidFill>
                  <a:srgbClr val="C00000"/>
                </a:solidFill>
                <a:ea typeface="Calibri" panose="020F0502020204030204" pitchFamily="34" charset="0"/>
              </a:rPr>
              <a:t>ruling</a:t>
            </a:r>
            <a:endParaRPr lang="en-ZA" dirty="0">
              <a:solidFill>
                <a:srgbClr val="C00000"/>
              </a:solidFill>
              <a:ea typeface="Calibri" panose="020F0502020204030204" pitchFamily="34" charset="0"/>
            </a:endParaRPr>
          </a:p>
        </p:txBody>
      </p:sp>
    </p:spTree>
    <p:extLst>
      <p:ext uri="{BB962C8B-B14F-4D97-AF65-F5344CB8AC3E}">
        <p14:creationId xmlns:p14="http://schemas.microsoft.com/office/powerpoint/2010/main" xmlns="" val="368968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288099" y="321543"/>
            <a:ext cx="8536487" cy="945715"/>
          </a:xfrm>
        </p:spPr>
        <p:txBody>
          <a:bodyPr>
            <a:normAutofit/>
          </a:bodyPr>
          <a:lstStyle/>
          <a:p>
            <a:r>
              <a:rPr lang="en-ZA" sz="2800" dirty="0"/>
              <a:t>SUMMARY OF SPENDING: </a:t>
            </a:r>
            <a:r>
              <a:rPr lang="en-ZA" sz="2800" dirty="0" err="1" smtClean="0"/>
              <a:t>DHET</a:t>
            </a:r>
            <a:r>
              <a:rPr lang="en-ZA" sz="2800" dirty="0" smtClean="0"/>
              <a:t> </a:t>
            </a:r>
            <a:endParaRPr lang="en-ZA" sz="2800" dirty="0"/>
          </a:p>
        </p:txBody>
      </p:sp>
      <p:pic>
        <p:nvPicPr>
          <p:cNvPr id="2" name="Picture 1"/>
          <p:cNvPicPr>
            <a:picLocks noChangeAspect="1"/>
          </p:cNvPicPr>
          <p:nvPr/>
        </p:nvPicPr>
        <p:blipFill>
          <a:blip r:embed="rId2"/>
          <a:stretch>
            <a:fillRect/>
          </a:stretch>
        </p:blipFill>
        <p:spPr>
          <a:xfrm>
            <a:off x="100785" y="1048522"/>
            <a:ext cx="8960838" cy="818268"/>
          </a:xfrm>
          <a:prstGeom prst="rect">
            <a:avLst/>
          </a:prstGeom>
        </p:spPr>
      </p:pic>
      <p:sp>
        <p:nvSpPr>
          <p:cNvPr id="3" name="Rectangle 2"/>
          <p:cNvSpPr/>
          <p:nvPr/>
        </p:nvSpPr>
        <p:spPr>
          <a:xfrm>
            <a:off x="9203" y="1866790"/>
            <a:ext cx="9052419" cy="1508105"/>
          </a:xfrm>
          <a:prstGeom prst="rect">
            <a:avLst/>
          </a:prstGeom>
        </p:spPr>
        <p:txBody>
          <a:bodyPr wrap="square">
            <a:spAutoFit/>
          </a:bodyPr>
          <a:lstStyle/>
          <a:p>
            <a:pPr algn="just">
              <a:spcBef>
                <a:spcPts val="1200"/>
              </a:spcBef>
              <a:spcAft>
                <a:spcPts val="1200"/>
              </a:spcAft>
            </a:pPr>
            <a:r>
              <a:rPr lang="en-GB" dirty="0">
                <a:ea typeface="Calibri" panose="020F0502020204030204" pitchFamily="34" charset="0"/>
              </a:rPr>
              <a:t>majority of the underspending was incurred under compensation of employees underspending is mainly due to delays in the implementation of the Post-Provisioning Norms, which will place </a:t>
            </a:r>
            <a:r>
              <a:rPr lang="en-GB" dirty="0" err="1">
                <a:ea typeface="Calibri" panose="020F0502020204030204" pitchFamily="34" charset="0"/>
              </a:rPr>
              <a:t>TVET</a:t>
            </a:r>
            <a:r>
              <a:rPr lang="en-GB" dirty="0">
                <a:ea typeface="Calibri" panose="020F0502020204030204" pitchFamily="34" charset="0"/>
              </a:rPr>
              <a:t> employees on the department’s payroll system</a:t>
            </a:r>
            <a:r>
              <a:rPr lang="en-GB" dirty="0" smtClean="0">
                <a:ea typeface="Calibri" panose="020F0502020204030204" pitchFamily="34" charset="0"/>
              </a:rPr>
              <a:t>.</a:t>
            </a:r>
          </a:p>
          <a:p>
            <a:pPr algn="just">
              <a:spcBef>
                <a:spcPts val="1200"/>
              </a:spcBef>
              <a:spcAft>
                <a:spcPts val="1200"/>
              </a:spcAft>
            </a:pPr>
            <a:r>
              <a:rPr lang="en-GB" dirty="0" smtClean="0">
                <a:ea typeface="Calibri" panose="020F0502020204030204" pitchFamily="34" charset="0"/>
              </a:rPr>
              <a:t>PLEASE PROVIDE A SIMPLER EXPLANATION </a:t>
            </a:r>
            <a:endParaRPr lang="en-ZA" dirty="0">
              <a:ea typeface="Calibri" panose="020F0502020204030204" pitchFamily="34" charset="0"/>
            </a:endParaRPr>
          </a:p>
        </p:txBody>
      </p:sp>
    </p:spTree>
    <p:extLst>
      <p:ext uri="{BB962C8B-B14F-4D97-AF65-F5344CB8AC3E}">
        <p14:creationId xmlns:p14="http://schemas.microsoft.com/office/powerpoint/2010/main" xmlns="" val="3322038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288099" y="321543"/>
            <a:ext cx="8536487" cy="945715"/>
          </a:xfrm>
        </p:spPr>
        <p:txBody>
          <a:bodyPr>
            <a:normAutofit/>
          </a:bodyPr>
          <a:lstStyle/>
          <a:p>
            <a:r>
              <a:rPr lang="en-ZA" sz="2800" dirty="0"/>
              <a:t>SUMMARY OF SPENDING: </a:t>
            </a:r>
            <a:r>
              <a:rPr lang="en-ZA" sz="2800" dirty="0" err="1" smtClean="0"/>
              <a:t>DALRRD</a:t>
            </a:r>
            <a:r>
              <a:rPr lang="en-ZA" sz="2800" dirty="0" smtClean="0"/>
              <a:t> </a:t>
            </a:r>
            <a:endParaRPr lang="en-ZA" sz="2800" dirty="0"/>
          </a:p>
        </p:txBody>
      </p:sp>
      <p:pic>
        <p:nvPicPr>
          <p:cNvPr id="2" name="Picture 1"/>
          <p:cNvPicPr>
            <a:picLocks noChangeAspect="1"/>
          </p:cNvPicPr>
          <p:nvPr/>
        </p:nvPicPr>
        <p:blipFill>
          <a:blip r:embed="rId2"/>
          <a:stretch>
            <a:fillRect/>
          </a:stretch>
        </p:blipFill>
        <p:spPr>
          <a:xfrm>
            <a:off x="100785" y="1267258"/>
            <a:ext cx="8911410" cy="813755"/>
          </a:xfrm>
          <a:prstGeom prst="rect">
            <a:avLst/>
          </a:prstGeom>
        </p:spPr>
      </p:pic>
      <p:sp>
        <p:nvSpPr>
          <p:cNvPr id="3" name="Rectangle 2"/>
          <p:cNvSpPr/>
          <p:nvPr/>
        </p:nvSpPr>
        <p:spPr>
          <a:xfrm>
            <a:off x="100785" y="2081013"/>
            <a:ext cx="2736198" cy="369332"/>
          </a:xfrm>
          <a:prstGeom prst="rect">
            <a:avLst/>
          </a:prstGeom>
        </p:spPr>
        <p:txBody>
          <a:bodyPr wrap="none">
            <a:spAutoFit/>
          </a:bodyPr>
          <a:lstStyle/>
          <a:p>
            <a:r>
              <a:rPr lang="en-GB" dirty="0">
                <a:ea typeface="Calibri" panose="020F0502020204030204" pitchFamily="34" charset="0"/>
              </a:rPr>
              <a:t>PLEASE PROVIDE </a:t>
            </a:r>
            <a:r>
              <a:rPr lang="en-GB" dirty="0" smtClean="0">
                <a:ea typeface="Calibri" panose="020F0502020204030204" pitchFamily="34" charset="0"/>
              </a:rPr>
              <a:t>REASONS </a:t>
            </a:r>
            <a:endParaRPr lang="en-ZA" dirty="0"/>
          </a:p>
        </p:txBody>
      </p:sp>
    </p:spTree>
    <p:extLst>
      <p:ext uri="{BB962C8B-B14F-4D97-AF65-F5344CB8AC3E}">
        <p14:creationId xmlns:p14="http://schemas.microsoft.com/office/powerpoint/2010/main" xmlns="" val="1337654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288099" y="321543"/>
            <a:ext cx="8536487" cy="945715"/>
          </a:xfrm>
        </p:spPr>
        <p:txBody>
          <a:bodyPr>
            <a:normAutofit/>
          </a:bodyPr>
          <a:lstStyle/>
          <a:p>
            <a:r>
              <a:rPr lang="en-ZA" sz="2800" dirty="0"/>
              <a:t>SUMMARY OF SPENDING: </a:t>
            </a:r>
            <a:r>
              <a:rPr lang="en-ZA" sz="2800" dirty="0" smtClean="0"/>
              <a:t>HOME AFFAIRS</a:t>
            </a:r>
            <a:endParaRPr lang="en-ZA" sz="2800" dirty="0"/>
          </a:p>
        </p:txBody>
      </p:sp>
      <p:pic>
        <p:nvPicPr>
          <p:cNvPr id="2" name="Picture 1"/>
          <p:cNvPicPr>
            <a:picLocks noChangeAspect="1"/>
          </p:cNvPicPr>
          <p:nvPr/>
        </p:nvPicPr>
        <p:blipFill>
          <a:blip r:embed="rId2"/>
          <a:stretch>
            <a:fillRect/>
          </a:stretch>
        </p:blipFill>
        <p:spPr>
          <a:xfrm>
            <a:off x="174926" y="1032047"/>
            <a:ext cx="8837270" cy="806984"/>
          </a:xfrm>
          <a:prstGeom prst="rect">
            <a:avLst/>
          </a:prstGeom>
        </p:spPr>
      </p:pic>
      <p:sp>
        <p:nvSpPr>
          <p:cNvPr id="3" name="Rectangle 2"/>
          <p:cNvSpPr/>
          <p:nvPr/>
        </p:nvSpPr>
        <p:spPr>
          <a:xfrm>
            <a:off x="174926" y="1839031"/>
            <a:ext cx="2683299" cy="369332"/>
          </a:xfrm>
          <a:prstGeom prst="rect">
            <a:avLst/>
          </a:prstGeom>
        </p:spPr>
        <p:txBody>
          <a:bodyPr wrap="none">
            <a:spAutoFit/>
          </a:bodyPr>
          <a:lstStyle/>
          <a:p>
            <a:r>
              <a:rPr lang="en-GB" dirty="0">
                <a:ea typeface="Calibri" panose="020F0502020204030204" pitchFamily="34" charset="0"/>
              </a:rPr>
              <a:t>PLEASE </a:t>
            </a:r>
            <a:r>
              <a:rPr lang="en-GB" dirty="0" smtClean="0">
                <a:ea typeface="Calibri" panose="020F0502020204030204" pitchFamily="34" charset="0"/>
              </a:rPr>
              <a:t>PROVIDE REASON  </a:t>
            </a:r>
            <a:endParaRPr lang="en-ZA" dirty="0"/>
          </a:p>
        </p:txBody>
      </p:sp>
    </p:spTree>
    <p:extLst>
      <p:ext uri="{BB962C8B-B14F-4D97-AF65-F5344CB8AC3E}">
        <p14:creationId xmlns:p14="http://schemas.microsoft.com/office/powerpoint/2010/main" xmlns="" val="2029310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95D268D-A53D-94D7-F773-402D06D8A912}"/>
              </a:ext>
            </a:extLst>
          </p:cNvPr>
          <p:cNvPicPr>
            <a:picLocks noChangeAspect="1"/>
          </p:cNvPicPr>
          <p:nvPr/>
        </p:nvPicPr>
        <p:blipFill>
          <a:blip r:embed="rId3"/>
          <a:stretch>
            <a:fillRect/>
          </a:stretch>
        </p:blipFill>
        <p:spPr>
          <a:xfrm>
            <a:off x="209820" y="1375973"/>
            <a:ext cx="7874005" cy="4788869"/>
          </a:xfrm>
          <a:prstGeom prst="rect">
            <a:avLst/>
          </a:prstGeom>
        </p:spPr>
      </p:pic>
      <p:sp>
        <p:nvSpPr>
          <p:cNvPr id="2" name="Title 1"/>
          <p:cNvSpPr>
            <a:spLocks noGrp="1"/>
          </p:cNvSpPr>
          <p:nvPr>
            <p:ph type="title"/>
          </p:nvPr>
        </p:nvSpPr>
        <p:spPr>
          <a:xfrm>
            <a:off x="0" y="0"/>
            <a:ext cx="7434072" cy="1207008"/>
          </a:xfrm>
        </p:spPr>
        <p:txBody>
          <a:bodyPr/>
          <a:lstStyle/>
          <a:p>
            <a:r>
              <a:rPr lang="en-US" dirty="0"/>
              <a:t>Summary of spending </a:t>
            </a:r>
          </a:p>
        </p:txBody>
      </p:sp>
      <p:sp>
        <p:nvSpPr>
          <p:cNvPr id="6" name="Slide Number Placeholder 3"/>
          <p:cNvSpPr>
            <a:spLocks noGrp="1"/>
          </p:cNvSpPr>
          <p:nvPr>
            <p:ph type="sldNum" sz="quarter" idx="4294967295"/>
          </p:nvPr>
        </p:nvSpPr>
        <p:spPr>
          <a:xfrm>
            <a:off x="7239000" y="6400800"/>
            <a:ext cx="1905000" cy="457200"/>
          </a:xfrm>
          <a:prstGeom prst="rect">
            <a:avLst/>
          </a:prstGeom>
        </p:spPr>
        <p:txBody>
          <a:bodyPr/>
          <a:lstStyle/>
          <a:p>
            <a:pPr>
              <a:defRPr/>
            </a:pPr>
            <a:fld id="{18CC9CFB-5521-4678-B011-3614EFC0CBEB}" type="slidenum">
              <a:rPr lang="en-US" smtClean="0">
                <a:solidFill>
                  <a:srgbClr val="808080"/>
                </a:solidFill>
              </a:rPr>
              <a:pPr>
                <a:defRPr/>
              </a:pPr>
              <a:t>19</a:t>
            </a:fld>
            <a:endParaRPr lang="en-US" sz="1400" b="0" dirty="0">
              <a:solidFill>
                <a:srgbClr val="000000"/>
              </a:solidFill>
              <a:latin typeface="Arial"/>
            </a:endParaRPr>
          </a:p>
        </p:txBody>
      </p:sp>
      <p:sp>
        <p:nvSpPr>
          <p:cNvPr id="14" name="Rectangle 13">
            <a:extLst>
              <a:ext uri="{FF2B5EF4-FFF2-40B4-BE49-F238E27FC236}">
                <a16:creationId xmlns:a16="http://schemas.microsoft.com/office/drawing/2014/main" xmlns="" id="{9FF57E46-E38A-4412-B3DD-CD8FAADD6B3F}"/>
              </a:ext>
            </a:extLst>
          </p:cNvPr>
          <p:cNvSpPr/>
          <p:nvPr/>
        </p:nvSpPr>
        <p:spPr>
          <a:xfrm>
            <a:off x="2208235" y="5642280"/>
            <a:ext cx="1508801" cy="1045124"/>
          </a:xfrm>
          <a:prstGeom prst="rect">
            <a:avLst/>
          </a:prstGeom>
          <a:solidFill>
            <a:srgbClr val="F2F2F2"/>
          </a:solidFill>
          <a:ln>
            <a:solidFill>
              <a:srgbClr val="B2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R798.2 million or 26.6 per cent overspending</a:t>
            </a:r>
          </a:p>
        </p:txBody>
      </p:sp>
      <p:sp>
        <p:nvSpPr>
          <p:cNvPr id="19" name="Rectangle 18">
            <a:extLst>
              <a:ext uri="{FF2B5EF4-FFF2-40B4-BE49-F238E27FC236}">
                <a16:creationId xmlns:a16="http://schemas.microsoft.com/office/drawing/2014/main" xmlns="" id="{1C45CFC6-E91E-8FFC-8448-C30206AF36AC}"/>
              </a:ext>
            </a:extLst>
          </p:cNvPr>
          <p:cNvSpPr/>
          <p:nvPr/>
        </p:nvSpPr>
        <p:spPr>
          <a:xfrm>
            <a:off x="5541493" y="5584276"/>
            <a:ext cx="1508801" cy="1045124"/>
          </a:xfrm>
          <a:prstGeom prst="rect">
            <a:avLst/>
          </a:prstGeom>
          <a:solidFill>
            <a:srgbClr val="F2F2F2"/>
          </a:solidFill>
          <a:ln>
            <a:solidFill>
              <a:srgbClr val="B2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R2.98 billion or 5.8 per cent overspending</a:t>
            </a:r>
          </a:p>
        </p:txBody>
      </p:sp>
    </p:spTree>
    <p:extLst>
      <p:ext uri="{BB962C8B-B14F-4D97-AF65-F5344CB8AC3E}">
        <p14:creationId xmlns:p14="http://schemas.microsoft.com/office/powerpoint/2010/main" xmlns="" val="2922975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697B74FA-2C58-43C2-A718-68CA7D6E3110}"/>
              </a:ext>
            </a:extLst>
          </p:cNvPr>
          <p:cNvGraphicFramePr/>
          <p:nvPr>
            <p:extLst>
              <p:ext uri="{D42A27DB-BD31-4B8C-83A1-F6EECF244321}">
                <p14:modId xmlns:p14="http://schemas.microsoft.com/office/powerpoint/2010/main" xmlns="" val="256632167"/>
              </p:ext>
            </p:extLst>
          </p:nvPr>
        </p:nvGraphicFramePr>
        <p:xfrm>
          <a:off x="141247" y="153883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xmlns="" id="{213F4B93-EA1F-4C88-A244-6B92C484EF22}"/>
              </a:ext>
            </a:extLst>
          </p:cNvPr>
          <p:cNvPicPr>
            <a:picLocks noChangeAspect="1"/>
          </p:cNvPicPr>
          <p:nvPr/>
        </p:nvPicPr>
        <p:blipFill>
          <a:blip r:embed="rId7"/>
          <a:stretch>
            <a:fillRect/>
          </a:stretch>
        </p:blipFill>
        <p:spPr>
          <a:xfrm>
            <a:off x="6441284" y="943218"/>
            <a:ext cx="2619375" cy="1743075"/>
          </a:xfrm>
          <a:prstGeom prst="rect">
            <a:avLst/>
          </a:prstGeom>
        </p:spPr>
      </p:pic>
      <p:pic>
        <p:nvPicPr>
          <p:cNvPr id="6" name="Picture 5">
            <a:extLst>
              <a:ext uri="{FF2B5EF4-FFF2-40B4-BE49-F238E27FC236}">
                <a16:creationId xmlns:a16="http://schemas.microsoft.com/office/drawing/2014/main" xmlns="" id="{C77B1B17-36A3-47EE-8DE8-3815C1F0C48E}"/>
              </a:ext>
            </a:extLst>
          </p:cNvPr>
          <p:cNvPicPr>
            <a:picLocks noChangeAspect="1"/>
          </p:cNvPicPr>
          <p:nvPr/>
        </p:nvPicPr>
        <p:blipFill>
          <a:blip r:embed="rId8"/>
          <a:stretch>
            <a:fillRect/>
          </a:stretch>
        </p:blipFill>
        <p:spPr>
          <a:xfrm>
            <a:off x="6798470" y="3966130"/>
            <a:ext cx="1905000" cy="1520957"/>
          </a:xfrm>
          <a:prstGeom prst="rect">
            <a:avLst/>
          </a:prstGeom>
        </p:spPr>
      </p:pic>
      <p:pic>
        <p:nvPicPr>
          <p:cNvPr id="7" name="Picture 6">
            <a:extLst>
              <a:ext uri="{FF2B5EF4-FFF2-40B4-BE49-F238E27FC236}">
                <a16:creationId xmlns:a16="http://schemas.microsoft.com/office/drawing/2014/main" xmlns="" id="{709D2263-CEB6-4E2B-BC08-D038797C0866}"/>
              </a:ext>
            </a:extLst>
          </p:cNvPr>
          <p:cNvPicPr>
            <a:picLocks noChangeAspect="1"/>
          </p:cNvPicPr>
          <p:nvPr/>
        </p:nvPicPr>
        <p:blipFill>
          <a:blip r:embed="rId9"/>
          <a:stretch>
            <a:fillRect/>
          </a:stretch>
        </p:blipFill>
        <p:spPr>
          <a:xfrm>
            <a:off x="6679405" y="2518567"/>
            <a:ext cx="2143125" cy="1618662"/>
          </a:xfrm>
          <a:prstGeom prst="rect">
            <a:avLst/>
          </a:prstGeom>
        </p:spPr>
      </p:pic>
      <p:sp>
        <p:nvSpPr>
          <p:cNvPr id="8" name="Title 1"/>
          <p:cNvSpPr>
            <a:spLocks noGrp="1"/>
          </p:cNvSpPr>
          <p:nvPr>
            <p:ph type="title"/>
          </p:nvPr>
        </p:nvSpPr>
        <p:spPr>
          <a:xfrm>
            <a:off x="288099" y="540526"/>
            <a:ext cx="8536487" cy="945715"/>
          </a:xfrm>
        </p:spPr>
        <p:txBody>
          <a:bodyPr>
            <a:normAutofit/>
          </a:bodyPr>
          <a:lstStyle/>
          <a:p>
            <a:r>
              <a:rPr lang="en-ZA" sz="2800" dirty="0"/>
              <a:t>SUMMARY OF SPENDING  </a:t>
            </a:r>
          </a:p>
        </p:txBody>
      </p:sp>
    </p:spTree>
    <p:extLst>
      <p:ext uri="{BB962C8B-B14F-4D97-AF65-F5344CB8AC3E}">
        <p14:creationId xmlns:p14="http://schemas.microsoft.com/office/powerpoint/2010/main" xmlns="" val="3074330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288099" y="321543"/>
            <a:ext cx="8536487" cy="945715"/>
          </a:xfrm>
        </p:spPr>
        <p:txBody>
          <a:bodyPr>
            <a:normAutofit/>
          </a:bodyPr>
          <a:lstStyle/>
          <a:p>
            <a:r>
              <a:rPr lang="en-ZA" sz="2800" dirty="0"/>
              <a:t>SUMMARY OF SPENDING: </a:t>
            </a:r>
            <a:r>
              <a:rPr lang="en-ZA" sz="2800" dirty="0" smtClean="0"/>
              <a:t>STATISTICS SOUTH AFRICA </a:t>
            </a:r>
            <a:endParaRPr lang="en-ZA" sz="2800" dirty="0"/>
          </a:p>
        </p:txBody>
      </p:sp>
      <p:pic>
        <p:nvPicPr>
          <p:cNvPr id="2" name="Picture 1"/>
          <p:cNvPicPr>
            <a:picLocks noChangeAspect="1"/>
          </p:cNvPicPr>
          <p:nvPr/>
        </p:nvPicPr>
        <p:blipFill>
          <a:blip r:embed="rId2"/>
          <a:stretch>
            <a:fillRect/>
          </a:stretch>
        </p:blipFill>
        <p:spPr>
          <a:xfrm>
            <a:off x="117261" y="1267258"/>
            <a:ext cx="8946020" cy="816915"/>
          </a:xfrm>
          <a:prstGeom prst="rect">
            <a:avLst/>
          </a:prstGeom>
        </p:spPr>
      </p:pic>
      <p:sp>
        <p:nvSpPr>
          <p:cNvPr id="3" name="Rectangle 2"/>
          <p:cNvSpPr/>
          <p:nvPr/>
        </p:nvSpPr>
        <p:spPr>
          <a:xfrm>
            <a:off x="117261" y="2084173"/>
            <a:ext cx="8946021" cy="2308324"/>
          </a:xfrm>
          <a:prstGeom prst="rect">
            <a:avLst/>
          </a:prstGeom>
        </p:spPr>
        <p:txBody>
          <a:bodyPr wrap="square">
            <a:spAutoFit/>
          </a:bodyPr>
          <a:lstStyle/>
          <a:p>
            <a:r>
              <a:rPr lang="en-GB" dirty="0">
                <a:ea typeface="Calibri" panose="020F0502020204030204" pitchFamily="34" charset="0"/>
              </a:rPr>
              <a:t>majority of the overspending was incurred under good and services due to the payment of contract workers, as well as travel and subsistence for the 2022 population census project. This was as a result of the extension of the population census project from March 2022 to May 2022. The department submitted a request to the National Treasury to rollover funds from the 2021/22 underspending to mitigate against the overspending in 2022/23. In addition, the department has also prioritised funds from other activities and/or programmes in order to partially defray the overspending on the census </a:t>
            </a:r>
            <a:r>
              <a:rPr lang="en-GB" dirty="0" smtClean="0">
                <a:ea typeface="Calibri" panose="020F0502020204030204" pitchFamily="34" charset="0"/>
              </a:rPr>
              <a:t>project</a:t>
            </a:r>
          </a:p>
          <a:p>
            <a:r>
              <a:rPr lang="en-US" dirty="0" smtClean="0"/>
              <a:t>BUT THEY STILL OVERSPENT </a:t>
            </a:r>
            <a:endParaRPr lang="en-GB" dirty="0"/>
          </a:p>
        </p:txBody>
      </p:sp>
    </p:spTree>
    <p:extLst>
      <p:ext uri="{BB962C8B-B14F-4D97-AF65-F5344CB8AC3E}">
        <p14:creationId xmlns:p14="http://schemas.microsoft.com/office/powerpoint/2010/main" xmlns="" val="937690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288099" y="321543"/>
            <a:ext cx="8536487" cy="945715"/>
          </a:xfrm>
        </p:spPr>
        <p:txBody>
          <a:bodyPr>
            <a:normAutofit/>
          </a:bodyPr>
          <a:lstStyle/>
          <a:p>
            <a:r>
              <a:rPr lang="en-ZA" sz="2800" dirty="0"/>
              <a:t>SUMMARY OF SPENDING: </a:t>
            </a:r>
            <a:r>
              <a:rPr lang="en-ZA" sz="2800" dirty="0" smtClean="0"/>
              <a:t>DEFENCE </a:t>
            </a:r>
            <a:endParaRPr lang="en-ZA" sz="2800" dirty="0"/>
          </a:p>
        </p:txBody>
      </p:sp>
      <p:sp>
        <p:nvSpPr>
          <p:cNvPr id="2" name="Rectangle 1"/>
          <p:cNvSpPr/>
          <p:nvPr/>
        </p:nvSpPr>
        <p:spPr>
          <a:xfrm>
            <a:off x="84309" y="1859340"/>
            <a:ext cx="8985550" cy="1754326"/>
          </a:xfrm>
          <a:prstGeom prst="rect">
            <a:avLst/>
          </a:prstGeom>
        </p:spPr>
        <p:txBody>
          <a:bodyPr wrap="square">
            <a:spAutoFit/>
          </a:bodyPr>
          <a:lstStyle/>
          <a:p>
            <a:r>
              <a:rPr lang="en-GB" dirty="0">
                <a:solidFill>
                  <a:srgbClr val="000000"/>
                </a:solidFill>
                <a:latin typeface="Arial" panose="020B0604020202020204" pitchFamily="34" charset="0"/>
                <a:ea typeface="Calibri" panose="020F0502020204030204" pitchFamily="34" charset="0"/>
              </a:rPr>
              <a:t>the overspending was incurred under</a:t>
            </a:r>
            <a:r>
              <a:rPr lang="en-GB" b="1" dirty="0">
                <a:solidFill>
                  <a:srgbClr val="000000"/>
                </a:solidFill>
                <a:latin typeface="Arial" panose="020B0604020202020204" pitchFamily="34" charset="0"/>
                <a:ea typeface="Calibri" panose="020F0502020204030204" pitchFamily="34" charset="0"/>
              </a:rPr>
              <a:t> </a:t>
            </a:r>
            <a:r>
              <a:rPr lang="en-GB" dirty="0">
                <a:solidFill>
                  <a:srgbClr val="000000"/>
                </a:solidFill>
                <a:latin typeface="Arial" panose="020B0604020202020204" pitchFamily="34" charset="0"/>
                <a:ea typeface="Calibri" panose="020F0502020204030204" pitchFamily="34" charset="0"/>
              </a:rPr>
              <a:t>compensation of employees due to the compensation of employees’ ceiling which does not support the current personnel numbers of the department. Under transfers and subsidies, the overspending is mainly due to the higher than anticipated payment to the Government Employees Pension Fund’s liability for the mobility exit mechanism of South African National Defence Force personnel.</a:t>
            </a:r>
            <a:endParaRPr lang="en-ZA" dirty="0"/>
          </a:p>
        </p:txBody>
      </p:sp>
      <p:pic>
        <p:nvPicPr>
          <p:cNvPr id="3" name="Picture 2"/>
          <p:cNvPicPr>
            <a:picLocks noChangeAspect="1"/>
          </p:cNvPicPr>
          <p:nvPr/>
        </p:nvPicPr>
        <p:blipFill>
          <a:blip r:embed="rId2"/>
          <a:stretch>
            <a:fillRect/>
          </a:stretch>
        </p:blipFill>
        <p:spPr>
          <a:xfrm>
            <a:off x="84308" y="1077524"/>
            <a:ext cx="8985551" cy="820525"/>
          </a:xfrm>
          <a:prstGeom prst="rect">
            <a:avLst/>
          </a:prstGeom>
        </p:spPr>
      </p:pic>
    </p:spTree>
    <p:extLst>
      <p:ext uri="{BB962C8B-B14F-4D97-AF65-F5344CB8AC3E}">
        <p14:creationId xmlns:p14="http://schemas.microsoft.com/office/powerpoint/2010/main" xmlns="" val="1030088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7239000" y="6359703"/>
            <a:ext cx="1905000" cy="457200"/>
          </a:xfrm>
          <a:prstGeom prst="rect">
            <a:avLst/>
          </a:prstGeom>
        </p:spPr>
        <p:txBody>
          <a:bodyPr/>
          <a:lstStyle/>
          <a:p>
            <a:pPr>
              <a:defRPr/>
            </a:pPr>
            <a:fld id="{18CC9CFB-5521-4678-B011-3614EFC0CBEB}" type="slidenum">
              <a:rPr lang="en-US" smtClean="0">
                <a:solidFill>
                  <a:srgbClr val="808080"/>
                </a:solidFill>
              </a:rPr>
              <a:pPr>
                <a:defRPr/>
              </a:pPr>
              <a:t>22</a:t>
            </a:fld>
            <a:endParaRPr lang="en-US" sz="1400" b="0" dirty="0">
              <a:solidFill>
                <a:srgbClr val="000000"/>
              </a:solidFill>
              <a:latin typeface="Arial"/>
            </a:endParaRPr>
          </a:p>
        </p:txBody>
      </p:sp>
      <p:sp>
        <p:nvSpPr>
          <p:cNvPr id="10" name="Title 1"/>
          <p:cNvSpPr txBox="1">
            <a:spLocks/>
          </p:cNvSpPr>
          <p:nvPr/>
        </p:nvSpPr>
        <p:spPr>
          <a:xfrm>
            <a:off x="288099" y="540526"/>
            <a:ext cx="8536487" cy="945715"/>
          </a:xfrm>
          <a:prstGeom prst="rect">
            <a:avLst/>
          </a:prstGeom>
        </p:spPr>
        <p:txBody>
          <a:bodyPr vert="horz" lIns="91440" tIns="45720" rIns="91440" bIns="45720" rtlCol="0" anchor="ctr">
            <a:normAutofit/>
          </a:bodyPr>
          <a:lstStyle>
            <a:lvl1pPr algn="l" defTabSz="685800" rtl="0" eaLnBrk="1" latinLnBrk="0" hangingPunct="1">
              <a:lnSpc>
                <a:spcPts val="3000"/>
              </a:lnSpc>
              <a:spcBef>
                <a:spcPct val="0"/>
              </a:spcBef>
              <a:buNone/>
              <a:defRPr sz="3500" b="1" kern="1200">
                <a:solidFill>
                  <a:schemeClr val="tx1"/>
                </a:solidFill>
                <a:latin typeface="+mj-lt"/>
                <a:ea typeface="+mj-ea"/>
                <a:cs typeface="+mj-cs"/>
              </a:defRPr>
            </a:lvl1pPr>
          </a:lstStyle>
          <a:p>
            <a:r>
              <a:rPr lang="en-GB" sz="2800" dirty="0"/>
              <a:t>DISASTER FUNDING FRAMEWORK POST THE 2022 </a:t>
            </a:r>
            <a:r>
              <a:rPr lang="en-GB" sz="2800" dirty="0" err="1"/>
              <a:t>MTBPS</a:t>
            </a:r>
            <a:endParaRPr lang="en-ZA" sz="2800" dirty="0"/>
          </a:p>
        </p:txBody>
      </p:sp>
      <p:sp>
        <p:nvSpPr>
          <p:cNvPr id="4" name="Rectangle 5"/>
          <p:cNvSpPr>
            <a:spLocks noChangeArrowheads="1"/>
          </p:cNvSpPr>
          <p:nvPr/>
        </p:nvSpPr>
        <p:spPr bwMode="auto">
          <a:xfrm>
            <a:off x="156294" y="1296701"/>
            <a:ext cx="8608766" cy="36933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Immediate response grants for the 2022/23 financial year</a:t>
            </a:r>
            <a:endParaRPr kumimoji="0" lang="en-ZA" altLang="en-US"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ZA"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Disaster relief grants were allocated a total of R1 billion in the 2022 </a:t>
            </a:r>
            <a:r>
              <a:rPr kumimoji="0" lang="en-ZA"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DoRA</a:t>
            </a:r>
            <a:endParaRPr kumimoji="0" lang="en-ZA"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ZA"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Due to the response that was required for the April 2022 floods, by the time of the tabling of the 2022 </a:t>
            </a:r>
            <a:r>
              <a:rPr kumimoji="0" lang="en-ZA"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MTBPS</a:t>
            </a:r>
            <a:r>
              <a:rPr kumimoji="0" lang="en-ZA"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three of the four disaster relief grants had been depleted, with only R38 million remaining in the</a:t>
            </a:r>
            <a:r>
              <a:rPr kumimoji="0" lang="en-ZA" altLang="en-US" b="0" i="0" u="none" strike="noStrike" cap="none" normalizeH="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ZA"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MEHG</a:t>
            </a:r>
            <a:endParaRPr lang="en-ZA" altLang="en-US" dirty="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ZA" altLang="en-US" dirty="0">
                <a:latin typeface="Calibri" panose="020F0502020204030204" pitchFamily="34" charset="0"/>
                <a:ea typeface="Calibri" panose="020F0502020204030204" pitchFamily="34" charset="0"/>
                <a:cs typeface="Times New Roman" panose="02020603050405020304" pitchFamily="18" charset="0"/>
              </a:rPr>
              <a:t>Due to patterns from previous years showing that disasters typically occur in the summer season, in the 2022 </a:t>
            </a:r>
            <a:r>
              <a:rPr lang="en-ZA" altLang="en-US" dirty="0" err="1">
                <a:latin typeface="Calibri" panose="020F0502020204030204" pitchFamily="34" charset="0"/>
                <a:ea typeface="Calibri" panose="020F0502020204030204" pitchFamily="34" charset="0"/>
                <a:cs typeface="Times New Roman" panose="02020603050405020304" pitchFamily="18" charset="0"/>
              </a:rPr>
              <a:t>DoRA</a:t>
            </a:r>
            <a:r>
              <a:rPr lang="en-ZA" altLang="en-US" dirty="0">
                <a:latin typeface="Calibri" panose="020F0502020204030204" pitchFamily="34" charset="0"/>
                <a:ea typeface="Calibri" panose="020F0502020204030204" pitchFamily="34" charset="0"/>
                <a:cs typeface="Times New Roman" panose="02020603050405020304" pitchFamily="18" charset="0"/>
              </a:rPr>
              <a:t> Act, a total of R694.5 million was added to the disaster relief grants that had been depleted, to enable for response in the event that a disaster occurs in the remaining months of the current financial year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ZA" altLang="en-US" dirty="0">
                <a:latin typeface="Calibri" panose="020F0502020204030204" pitchFamily="34" charset="0"/>
                <a:ea typeface="Calibri" panose="020F0502020204030204" pitchFamily="34" charset="0"/>
                <a:cs typeface="Times New Roman" panose="02020603050405020304" pitchFamily="18" charset="0"/>
              </a:rPr>
              <a:t>Only R38.6 million has been allocated to municipalities post the </a:t>
            </a:r>
            <a:r>
              <a:rPr lang="en-ZA" altLang="en-US" dirty="0" err="1">
                <a:latin typeface="Calibri" panose="020F0502020204030204" pitchFamily="34" charset="0"/>
                <a:ea typeface="Calibri" panose="020F0502020204030204" pitchFamily="34" charset="0"/>
                <a:cs typeface="Times New Roman" panose="02020603050405020304" pitchFamily="18" charset="0"/>
              </a:rPr>
              <a:t>MTBPS</a:t>
            </a:r>
            <a:r>
              <a:rPr lang="en-ZA" altLang="en-US" dirty="0">
                <a:latin typeface="Calibri" panose="020F0502020204030204" pitchFamily="34" charset="0"/>
                <a:ea typeface="Calibri" panose="020F0502020204030204" pitchFamily="34" charset="0"/>
                <a:cs typeface="Times New Roman" panose="02020603050405020304" pitchFamily="18" charset="0"/>
              </a:rPr>
              <a:t>, from the </a:t>
            </a:r>
            <a:r>
              <a:rPr lang="en-ZA" altLang="en-US" dirty="0" err="1">
                <a:latin typeface="Calibri" panose="020F0502020204030204" pitchFamily="34" charset="0"/>
                <a:ea typeface="Calibri" panose="020F0502020204030204" pitchFamily="34" charset="0"/>
                <a:cs typeface="Times New Roman" panose="02020603050405020304" pitchFamily="18" charset="0"/>
              </a:rPr>
              <a:t>MEHG</a:t>
            </a:r>
            <a:endParaRPr lang="en-ZA" altLang="en-US" dirty="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ZA" altLang="en-US" dirty="0">
                <a:latin typeface="Calibri" panose="020F0502020204030204" pitchFamily="34" charset="0"/>
                <a:ea typeface="Calibri" panose="020F0502020204030204" pitchFamily="34" charset="0"/>
                <a:cs typeface="Times New Roman" panose="02020603050405020304" pitchFamily="18" charset="0"/>
              </a:rPr>
              <a:t>This leaves R447 million available for immediate response for provinces in the remaining months of the 2022/23 financial year; and R248 for municipalities</a:t>
            </a:r>
            <a:endParaRPr lang="en-ZA" altLang="en-US" dirty="0"/>
          </a:p>
        </p:txBody>
      </p:sp>
      <p:pic>
        <p:nvPicPr>
          <p:cNvPr id="4100"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6293" y="4990020"/>
            <a:ext cx="8805199" cy="16892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61398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7239000" y="6359703"/>
            <a:ext cx="1905000" cy="457200"/>
          </a:xfrm>
          <a:prstGeom prst="rect">
            <a:avLst/>
          </a:prstGeom>
        </p:spPr>
        <p:txBody>
          <a:bodyPr/>
          <a:lstStyle/>
          <a:p>
            <a:pPr>
              <a:defRPr/>
            </a:pPr>
            <a:fld id="{18CC9CFB-5521-4678-B011-3614EFC0CBEB}" type="slidenum">
              <a:rPr lang="en-US" smtClean="0">
                <a:solidFill>
                  <a:srgbClr val="808080"/>
                </a:solidFill>
              </a:rPr>
              <a:pPr>
                <a:defRPr/>
              </a:pPr>
              <a:t>23</a:t>
            </a:fld>
            <a:endParaRPr lang="en-US" sz="1400" b="0" dirty="0">
              <a:solidFill>
                <a:srgbClr val="000000"/>
              </a:solidFill>
              <a:latin typeface="Arial"/>
            </a:endParaRPr>
          </a:p>
        </p:txBody>
      </p:sp>
      <p:sp>
        <p:nvSpPr>
          <p:cNvPr id="10" name="Title 1"/>
          <p:cNvSpPr txBox="1">
            <a:spLocks/>
          </p:cNvSpPr>
          <p:nvPr/>
        </p:nvSpPr>
        <p:spPr>
          <a:xfrm>
            <a:off x="288099" y="540526"/>
            <a:ext cx="8536487" cy="945715"/>
          </a:xfrm>
          <a:prstGeom prst="rect">
            <a:avLst/>
          </a:prstGeom>
        </p:spPr>
        <p:txBody>
          <a:bodyPr vert="horz" lIns="91440" tIns="45720" rIns="91440" bIns="45720" rtlCol="0" anchor="ctr">
            <a:normAutofit/>
          </a:bodyPr>
          <a:lstStyle>
            <a:lvl1pPr algn="l" defTabSz="685800" rtl="0" eaLnBrk="1" latinLnBrk="0" hangingPunct="1">
              <a:lnSpc>
                <a:spcPts val="3000"/>
              </a:lnSpc>
              <a:spcBef>
                <a:spcPct val="0"/>
              </a:spcBef>
              <a:buNone/>
              <a:defRPr sz="3500" b="1" kern="1200">
                <a:solidFill>
                  <a:schemeClr val="tx1"/>
                </a:solidFill>
                <a:latin typeface="+mj-lt"/>
                <a:ea typeface="+mj-ea"/>
                <a:cs typeface="+mj-cs"/>
              </a:defRPr>
            </a:lvl1pPr>
          </a:lstStyle>
          <a:p>
            <a:r>
              <a:rPr lang="en-GB" sz="2800" dirty="0"/>
              <a:t>DISASTER FUNDING FRAMEWORK POST THE 2022 </a:t>
            </a:r>
            <a:r>
              <a:rPr lang="en-GB" sz="2800" dirty="0" err="1"/>
              <a:t>MTBPS</a:t>
            </a:r>
            <a:endParaRPr lang="en-ZA" sz="2800" dirty="0"/>
          </a:p>
        </p:txBody>
      </p:sp>
      <p:sp>
        <p:nvSpPr>
          <p:cNvPr id="2" name="Rectangle 1"/>
          <p:cNvSpPr/>
          <p:nvPr/>
        </p:nvSpPr>
        <p:spPr>
          <a:xfrm>
            <a:off x="152401" y="1541445"/>
            <a:ext cx="8672186" cy="3466334"/>
          </a:xfrm>
          <a:prstGeom prst="rect">
            <a:avLst/>
          </a:prstGeom>
        </p:spPr>
        <p:txBody>
          <a:bodyPr wrap="square">
            <a:spAutoFit/>
          </a:bodyPr>
          <a:lstStyle/>
          <a:p>
            <a:pPr algn="just">
              <a:lnSpc>
                <a:spcPct val="107000"/>
              </a:lnSpc>
              <a:spcAft>
                <a:spcPts val="800"/>
              </a:spcAft>
            </a:pPr>
            <a:r>
              <a:rPr lang="en-ZA" b="1" dirty="0"/>
              <a:t>Other sources of funding for immediate response</a:t>
            </a:r>
            <a:endParaRPr lang="en-ZA" dirty="0"/>
          </a:p>
          <a:p>
            <a:pPr algn="just">
              <a:lnSpc>
                <a:spcPct val="107000"/>
              </a:lnSpc>
              <a:spcAft>
                <a:spcPts val="800"/>
              </a:spcAft>
            </a:pPr>
            <a:r>
              <a:rPr lang="en-ZA" i="1" u="sng" dirty="0">
                <a:latin typeface="Calibri" panose="020F0502020204030204" pitchFamily="34" charset="0"/>
                <a:ea typeface="Calibri" panose="020F0502020204030204" pitchFamily="34" charset="0"/>
                <a:cs typeface="Times New Roman" panose="02020603050405020304" pitchFamily="18" charset="0"/>
              </a:rPr>
              <a:t>Reprioritisation within existing budgets - </a:t>
            </a:r>
            <a:r>
              <a:rPr lang="en-ZA" dirty="0"/>
              <a:t>National, provincial and local organs of state may financially contribute to response efforts and post-disaster recovery and rehabilitation</a:t>
            </a:r>
            <a:endParaRPr lang="en-ZA"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i="1" u="sng" dirty="0">
                <a:latin typeface="Calibri" panose="020F0502020204030204" pitchFamily="34" charset="0"/>
                <a:ea typeface="Calibri" panose="020F0502020204030204" pitchFamily="34" charset="0"/>
                <a:cs typeface="Times New Roman" panose="02020603050405020304" pitchFamily="18" charset="0"/>
              </a:rPr>
              <a:t>Reprioritising grant funds - </a:t>
            </a:r>
            <a:r>
              <a:rPr lang="en-ZA" dirty="0">
                <a:latin typeface="Calibri" panose="020F0502020204030204" pitchFamily="34" charset="0"/>
                <a:ea typeface="Calibri" panose="020F0502020204030204" pitchFamily="34" charset="0"/>
                <a:cs typeface="Times New Roman" panose="02020603050405020304" pitchFamily="18" charset="0"/>
              </a:rPr>
              <a:t>Funds from other conditional grants to provinces and municipalities may also be reallocated to pay for the alleviation of the impact of a declared disaster. Municipalities have some scope to reprioritise as they are currently in the 2nd month of the 3rd quarter, their financial year ending in June</a:t>
            </a:r>
          </a:p>
          <a:p>
            <a:pPr algn="just">
              <a:lnSpc>
                <a:spcPct val="107000"/>
              </a:lnSpc>
              <a:spcAft>
                <a:spcPts val="800"/>
              </a:spcAft>
            </a:pPr>
            <a:r>
              <a:rPr lang="en-ZA" b="1" dirty="0">
                <a:latin typeface="Calibri" panose="020F0502020204030204" pitchFamily="34" charset="0"/>
                <a:ea typeface="Calibri" panose="020F0502020204030204" pitchFamily="34" charset="0"/>
                <a:cs typeface="Times New Roman" panose="02020603050405020304" pitchFamily="18" charset="0"/>
              </a:rPr>
              <a:t>Post-disaster repair and recovery</a:t>
            </a:r>
            <a:endParaRPr lang="en-ZA"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dirty="0">
                <a:latin typeface="Calibri" panose="020F0502020204030204" pitchFamily="34" charset="0"/>
                <a:ea typeface="Calibri" panose="020F0502020204030204" pitchFamily="34" charset="0"/>
                <a:cs typeface="Times New Roman" panose="02020603050405020304" pitchFamily="18" charset="0"/>
              </a:rPr>
              <a:t>Following a disaster, the repair and rebuilding of damaged infrastructure is typically funded through ring-fenced allocations in the next Budget or Adjustment Budget. </a:t>
            </a:r>
          </a:p>
        </p:txBody>
      </p:sp>
    </p:spTree>
    <p:extLst>
      <p:ext uri="{BB962C8B-B14F-4D97-AF65-F5344CB8AC3E}">
        <p14:creationId xmlns:p14="http://schemas.microsoft.com/office/powerpoint/2010/main" xmlns="" val="5236969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34072" cy="1207008"/>
          </a:xfrm>
        </p:spPr>
        <p:txBody>
          <a:bodyPr/>
          <a:lstStyle/>
          <a:p>
            <a:r>
              <a:rPr lang="en-US" dirty="0"/>
              <a:t>Summary of spending</a:t>
            </a:r>
          </a:p>
        </p:txBody>
      </p:sp>
      <p:sp>
        <p:nvSpPr>
          <p:cNvPr id="6" name="Slide Number Placeholder 3"/>
          <p:cNvSpPr>
            <a:spLocks noGrp="1"/>
          </p:cNvSpPr>
          <p:nvPr>
            <p:ph type="sldNum" sz="quarter" idx="4294967295"/>
          </p:nvPr>
        </p:nvSpPr>
        <p:spPr>
          <a:xfrm>
            <a:off x="7239000" y="6359703"/>
            <a:ext cx="1905000" cy="457200"/>
          </a:xfrm>
          <a:prstGeom prst="rect">
            <a:avLst/>
          </a:prstGeom>
        </p:spPr>
        <p:txBody>
          <a:bodyPr/>
          <a:lstStyle/>
          <a:p>
            <a:pPr>
              <a:defRPr/>
            </a:pPr>
            <a:fld id="{18CC9CFB-5521-4678-B011-3614EFC0CBEB}" type="slidenum">
              <a:rPr lang="en-US" smtClean="0">
                <a:solidFill>
                  <a:srgbClr val="808080"/>
                </a:solidFill>
              </a:rPr>
              <a:pPr>
                <a:defRPr/>
              </a:pPr>
              <a:t>24</a:t>
            </a:fld>
            <a:endParaRPr lang="en-US" sz="1400" b="0" dirty="0">
              <a:solidFill>
                <a:srgbClr val="000000"/>
              </a:solidFill>
              <a:latin typeface="Arial"/>
            </a:endParaRPr>
          </a:p>
        </p:txBody>
      </p:sp>
      <p:sp>
        <p:nvSpPr>
          <p:cNvPr id="4" name="Rectangle 3"/>
          <p:cNvSpPr/>
          <p:nvPr/>
        </p:nvSpPr>
        <p:spPr>
          <a:xfrm>
            <a:off x="0" y="1236106"/>
            <a:ext cx="9144000" cy="338554"/>
          </a:xfrm>
          <a:prstGeom prst="rect">
            <a:avLst/>
          </a:prstGeom>
        </p:spPr>
        <p:txBody>
          <a:bodyPr wrap="square">
            <a:spAutoFit/>
          </a:bodyPr>
          <a:lstStyle/>
          <a:p>
            <a:pPr algn="just">
              <a:spcBef>
                <a:spcPts val="600"/>
              </a:spcBef>
              <a:spcAft>
                <a:spcPts val="600"/>
              </a:spcAft>
            </a:pPr>
            <a:r>
              <a:rPr lang="en-US" sz="1600" b="1" dirty="0">
                <a:ea typeface="Calibri" panose="020F0502020204030204" pitchFamily="34" charset="0"/>
              </a:rPr>
              <a:t>Personnel spending and vacancy rates </a:t>
            </a:r>
            <a:endParaRPr lang="en-US" sz="1600" b="1" dirty="0">
              <a:solidFill>
                <a:srgbClr val="FF0000"/>
              </a:solidFill>
              <a:highlight>
                <a:srgbClr val="FFFF00"/>
              </a:highlight>
              <a:ea typeface="Calibri" panose="020F0502020204030204" pitchFamily="34" charset="0"/>
            </a:endParaRPr>
          </a:p>
        </p:txBody>
      </p:sp>
      <p:sp>
        <p:nvSpPr>
          <p:cNvPr id="19" name="Arrow: Chevron 18">
            <a:extLst>
              <a:ext uri="{FF2B5EF4-FFF2-40B4-BE49-F238E27FC236}">
                <a16:creationId xmlns:a16="http://schemas.microsoft.com/office/drawing/2014/main" xmlns="" id="{794B5755-C092-4BF4-8DC6-46C9DB856DDC}"/>
              </a:ext>
            </a:extLst>
          </p:cNvPr>
          <p:cNvSpPr/>
          <p:nvPr/>
        </p:nvSpPr>
        <p:spPr>
          <a:xfrm>
            <a:off x="3308280" y="1905108"/>
            <a:ext cx="5590302" cy="943272"/>
          </a:xfrm>
          <a:prstGeom prst="chevron">
            <a:avLst/>
          </a:prstGeom>
          <a:solidFill>
            <a:srgbClr val="A5A5A5"/>
          </a:solidFill>
        </p:spPr>
        <p:style>
          <a:lnRef idx="2">
            <a:schemeClr val="lt1">
              <a:hueOff val="0"/>
              <a:satOff val="0"/>
              <a:lumOff val="0"/>
              <a:alphaOff val="0"/>
            </a:schemeClr>
          </a:lnRef>
          <a:fillRef idx="1">
            <a:scrgbClr r="0" g="0" b="0"/>
          </a:fillRef>
          <a:effectRef idx="0">
            <a:schemeClr val="accent3">
              <a:hueOff val="2710599"/>
              <a:satOff val="100000"/>
              <a:lumOff val="-14706"/>
              <a:alphaOff val="0"/>
            </a:schemeClr>
          </a:effectRef>
          <a:fontRef idx="minor">
            <a:schemeClr val="lt1"/>
          </a:fontRef>
        </p:style>
        <p:txBody>
          <a:bodyPr/>
          <a:lstStyle/>
          <a:p>
            <a:pPr defTabSz="711200">
              <a:lnSpc>
                <a:spcPct val="90000"/>
              </a:lnSpc>
              <a:spcBef>
                <a:spcPct val="0"/>
              </a:spcBef>
              <a:spcAft>
                <a:spcPct val="35000"/>
              </a:spcAft>
            </a:pPr>
            <a:r>
              <a:rPr lang="en-GB" sz="1400" dirty="0">
                <a:solidFill>
                  <a:schemeClr val="bg1"/>
                </a:solidFill>
                <a:ea typeface="Calibri" panose="020F0502020204030204" pitchFamily="34" charset="0"/>
              </a:rPr>
              <a:t>Overspending is due to the compensation of employees ceiling which does not support the current personnel numbers of the department. The department has managed to significantly decrease personnel headcount in 2022/23</a:t>
            </a:r>
            <a:r>
              <a:rPr lang="en-GB" sz="1400" dirty="0">
                <a:solidFill>
                  <a:schemeClr val="bg1"/>
                </a:solidFill>
                <a:highlight>
                  <a:srgbClr val="800080"/>
                </a:highlight>
                <a:ea typeface="Calibri" panose="020F0502020204030204" pitchFamily="34" charset="0"/>
              </a:rPr>
              <a:t>. </a:t>
            </a:r>
          </a:p>
        </p:txBody>
      </p:sp>
      <p:pic>
        <p:nvPicPr>
          <p:cNvPr id="11" name="Picture 10">
            <a:extLst>
              <a:ext uri="{FF2B5EF4-FFF2-40B4-BE49-F238E27FC236}">
                <a16:creationId xmlns:a16="http://schemas.microsoft.com/office/drawing/2014/main" xmlns="" id="{BFA93DDC-092E-490A-ADFF-6796CEB38713}"/>
              </a:ext>
            </a:extLst>
          </p:cNvPr>
          <p:cNvPicPr>
            <a:picLocks noChangeAspect="1"/>
          </p:cNvPicPr>
          <p:nvPr/>
        </p:nvPicPr>
        <p:blipFill>
          <a:blip r:embed="rId3"/>
          <a:stretch>
            <a:fillRect/>
          </a:stretch>
        </p:blipFill>
        <p:spPr>
          <a:xfrm>
            <a:off x="448945" y="1905108"/>
            <a:ext cx="2633302" cy="943272"/>
          </a:xfrm>
          <a:prstGeom prst="rect">
            <a:avLst/>
          </a:prstGeom>
        </p:spPr>
      </p:pic>
      <p:pic>
        <p:nvPicPr>
          <p:cNvPr id="3" name="Picture 2">
            <a:extLst>
              <a:ext uri="{FF2B5EF4-FFF2-40B4-BE49-F238E27FC236}">
                <a16:creationId xmlns:a16="http://schemas.microsoft.com/office/drawing/2014/main" xmlns="" id="{567D2D5A-1F38-5F3D-C3B4-DE93BF454DE0}"/>
              </a:ext>
            </a:extLst>
          </p:cNvPr>
          <p:cNvPicPr>
            <a:picLocks noChangeAspect="1"/>
          </p:cNvPicPr>
          <p:nvPr/>
        </p:nvPicPr>
        <p:blipFill>
          <a:blip r:embed="rId4"/>
          <a:stretch>
            <a:fillRect/>
          </a:stretch>
        </p:blipFill>
        <p:spPr>
          <a:xfrm>
            <a:off x="0" y="3071207"/>
            <a:ext cx="4590686" cy="2737341"/>
          </a:xfrm>
          <a:prstGeom prst="rect">
            <a:avLst/>
          </a:prstGeom>
          <a:ln>
            <a:solidFill>
              <a:schemeClr val="tx1"/>
            </a:solidFill>
          </a:ln>
        </p:spPr>
      </p:pic>
      <p:pic>
        <p:nvPicPr>
          <p:cNvPr id="5" name="Picture 4">
            <a:extLst>
              <a:ext uri="{FF2B5EF4-FFF2-40B4-BE49-F238E27FC236}">
                <a16:creationId xmlns:a16="http://schemas.microsoft.com/office/drawing/2014/main" xmlns="" id="{3C829D0A-DD39-FE0C-CF74-94C357A81FBC}"/>
              </a:ext>
            </a:extLst>
          </p:cNvPr>
          <p:cNvPicPr>
            <a:picLocks noChangeAspect="1"/>
          </p:cNvPicPr>
          <p:nvPr/>
        </p:nvPicPr>
        <p:blipFill>
          <a:blip r:embed="rId5"/>
          <a:stretch>
            <a:fillRect/>
          </a:stretch>
        </p:blipFill>
        <p:spPr>
          <a:xfrm>
            <a:off x="4590686" y="3071206"/>
            <a:ext cx="4584589" cy="2737341"/>
          </a:xfrm>
          <a:prstGeom prst="rect">
            <a:avLst/>
          </a:prstGeom>
          <a:ln>
            <a:solidFill>
              <a:schemeClr val="tx1"/>
            </a:solidFill>
          </a:ln>
        </p:spPr>
      </p:pic>
    </p:spTree>
    <p:extLst>
      <p:ext uri="{BB962C8B-B14F-4D97-AF65-F5344CB8AC3E}">
        <p14:creationId xmlns:p14="http://schemas.microsoft.com/office/powerpoint/2010/main" xmlns="" val="2261515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34072" cy="1207008"/>
          </a:xfrm>
        </p:spPr>
        <p:txBody>
          <a:bodyPr/>
          <a:lstStyle/>
          <a:p>
            <a:r>
              <a:rPr lang="en-US" dirty="0"/>
              <a:t>Summary of spending </a:t>
            </a:r>
          </a:p>
        </p:txBody>
      </p:sp>
      <p:sp>
        <p:nvSpPr>
          <p:cNvPr id="6" name="Slide Number Placeholder 3"/>
          <p:cNvSpPr>
            <a:spLocks noGrp="1"/>
          </p:cNvSpPr>
          <p:nvPr>
            <p:ph type="sldNum" sz="quarter" idx="4294967295"/>
          </p:nvPr>
        </p:nvSpPr>
        <p:spPr>
          <a:xfrm>
            <a:off x="7239000" y="6359703"/>
            <a:ext cx="1905000" cy="457200"/>
          </a:xfrm>
          <a:prstGeom prst="rect">
            <a:avLst/>
          </a:prstGeom>
        </p:spPr>
        <p:txBody>
          <a:bodyPr/>
          <a:lstStyle/>
          <a:p>
            <a:pPr>
              <a:defRPr/>
            </a:pPr>
            <a:fld id="{18CC9CFB-5521-4678-B011-3614EFC0CBEB}" type="slidenum">
              <a:rPr lang="en-US" smtClean="0">
                <a:solidFill>
                  <a:srgbClr val="808080"/>
                </a:solidFill>
              </a:rPr>
              <a:pPr>
                <a:defRPr/>
              </a:pPr>
              <a:t>25</a:t>
            </a:fld>
            <a:endParaRPr lang="en-US" sz="1400" b="0" dirty="0">
              <a:solidFill>
                <a:srgbClr val="000000"/>
              </a:solidFill>
              <a:latin typeface="Arial"/>
            </a:endParaRPr>
          </a:p>
        </p:txBody>
      </p:sp>
      <p:sp>
        <p:nvSpPr>
          <p:cNvPr id="4" name="Rectangle 3"/>
          <p:cNvSpPr/>
          <p:nvPr/>
        </p:nvSpPr>
        <p:spPr>
          <a:xfrm>
            <a:off x="0" y="1236106"/>
            <a:ext cx="9144000" cy="338554"/>
          </a:xfrm>
          <a:prstGeom prst="rect">
            <a:avLst/>
          </a:prstGeom>
        </p:spPr>
        <p:txBody>
          <a:bodyPr wrap="square">
            <a:spAutoFit/>
          </a:bodyPr>
          <a:lstStyle/>
          <a:p>
            <a:pPr algn="just">
              <a:spcBef>
                <a:spcPts val="600"/>
              </a:spcBef>
              <a:spcAft>
                <a:spcPts val="600"/>
              </a:spcAft>
            </a:pPr>
            <a:r>
              <a:rPr lang="en-US" sz="1600" b="1" dirty="0">
                <a:ea typeface="Calibri" panose="020F0502020204030204" pitchFamily="34" charset="0"/>
              </a:rPr>
              <a:t>Personnel spending and vacancy rates</a:t>
            </a:r>
            <a:endParaRPr lang="en-US" sz="1600" b="1" dirty="0">
              <a:solidFill>
                <a:srgbClr val="FF0000"/>
              </a:solidFill>
              <a:ea typeface="Calibri" panose="020F0502020204030204" pitchFamily="34" charset="0"/>
            </a:endParaRPr>
          </a:p>
        </p:txBody>
      </p:sp>
      <p:sp>
        <p:nvSpPr>
          <p:cNvPr id="19" name="Arrow: Chevron 18">
            <a:extLst>
              <a:ext uri="{FF2B5EF4-FFF2-40B4-BE49-F238E27FC236}">
                <a16:creationId xmlns:a16="http://schemas.microsoft.com/office/drawing/2014/main" xmlns="" id="{794B5755-C092-4BF4-8DC6-46C9DB856DDC}"/>
              </a:ext>
            </a:extLst>
          </p:cNvPr>
          <p:cNvSpPr/>
          <p:nvPr/>
        </p:nvSpPr>
        <p:spPr>
          <a:xfrm>
            <a:off x="3308280" y="1905108"/>
            <a:ext cx="5590302" cy="943272"/>
          </a:xfrm>
          <a:prstGeom prst="chevron">
            <a:avLst/>
          </a:prstGeom>
          <a:solidFill>
            <a:srgbClr val="A5A5A5"/>
          </a:solidFill>
        </p:spPr>
        <p:style>
          <a:lnRef idx="2">
            <a:schemeClr val="lt1">
              <a:hueOff val="0"/>
              <a:satOff val="0"/>
              <a:lumOff val="0"/>
              <a:alphaOff val="0"/>
            </a:schemeClr>
          </a:lnRef>
          <a:fillRef idx="1">
            <a:scrgbClr r="0" g="0" b="0"/>
          </a:fillRef>
          <a:effectRef idx="0">
            <a:schemeClr val="accent3">
              <a:hueOff val="2710599"/>
              <a:satOff val="100000"/>
              <a:lumOff val="-14706"/>
              <a:alphaOff val="0"/>
            </a:schemeClr>
          </a:effectRef>
          <a:fontRef idx="minor">
            <a:schemeClr val="lt1"/>
          </a:fontRef>
        </p:style>
        <p:txBody>
          <a:bodyPr/>
          <a:lstStyle/>
          <a:p>
            <a:pPr>
              <a:tabLst>
                <a:tab pos="90170" algn="l"/>
                <a:tab pos="6570980" algn="l"/>
              </a:tabLst>
            </a:pPr>
            <a:r>
              <a:rPr lang="en-GB" sz="1400" dirty="0"/>
              <a:t>Overspending is mainly due to the Waste Bureau and Waste Phakisa projects being paid on PERSAL. However, the officials do not form part of the departmental compensation of employees’ allocation.</a:t>
            </a:r>
            <a:endParaRPr lang="en-ZA" sz="1400" dirty="0"/>
          </a:p>
        </p:txBody>
      </p:sp>
      <p:pic>
        <p:nvPicPr>
          <p:cNvPr id="8" name="Picture 7">
            <a:extLst>
              <a:ext uri="{FF2B5EF4-FFF2-40B4-BE49-F238E27FC236}">
                <a16:creationId xmlns:a16="http://schemas.microsoft.com/office/drawing/2014/main" xmlns="" id="{05D3F467-A65A-830A-73EF-2B370A340452}"/>
              </a:ext>
            </a:extLst>
          </p:cNvPr>
          <p:cNvPicPr>
            <a:picLocks noChangeAspect="1"/>
          </p:cNvPicPr>
          <p:nvPr/>
        </p:nvPicPr>
        <p:blipFill>
          <a:blip r:embed="rId3"/>
          <a:stretch>
            <a:fillRect/>
          </a:stretch>
        </p:blipFill>
        <p:spPr>
          <a:xfrm>
            <a:off x="4576619" y="3196059"/>
            <a:ext cx="4567381" cy="2753377"/>
          </a:xfrm>
          <a:prstGeom prst="rect">
            <a:avLst/>
          </a:prstGeom>
          <a:ln>
            <a:solidFill>
              <a:schemeClr val="tx1"/>
            </a:solidFill>
          </a:ln>
        </p:spPr>
      </p:pic>
      <p:pic>
        <p:nvPicPr>
          <p:cNvPr id="11" name="Picture 10">
            <a:extLst>
              <a:ext uri="{FF2B5EF4-FFF2-40B4-BE49-F238E27FC236}">
                <a16:creationId xmlns:a16="http://schemas.microsoft.com/office/drawing/2014/main" xmlns="" id="{A6360DA3-CB72-D41F-B6E7-3CADB6F8099B}"/>
              </a:ext>
            </a:extLst>
          </p:cNvPr>
          <p:cNvPicPr>
            <a:picLocks noChangeAspect="1"/>
          </p:cNvPicPr>
          <p:nvPr/>
        </p:nvPicPr>
        <p:blipFill>
          <a:blip r:embed="rId4"/>
          <a:stretch>
            <a:fillRect/>
          </a:stretch>
        </p:blipFill>
        <p:spPr>
          <a:xfrm>
            <a:off x="-23304" y="3196058"/>
            <a:ext cx="4590686" cy="2753377"/>
          </a:xfrm>
          <a:prstGeom prst="rect">
            <a:avLst/>
          </a:prstGeom>
          <a:ln>
            <a:solidFill>
              <a:schemeClr val="tx1"/>
            </a:solidFill>
          </a:ln>
        </p:spPr>
      </p:pic>
      <p:pic>
        <p:nvPicPr>
          <p:cNvPr id="5" name="Picture 4">
            <a:extLst>
              <a:ext uri="{FF2B5EF4-FFF2-40B4-BE49-F238E27FC236}">
                <a16:creationId xmlns:a16="http://schemas.microsoft.com/office/drawing/2014/main" xmlns="" id="{A3331C99-03F8-9580-8709-3AF3ECF1F56F}"/>
              </a:ext>
            </a:extLst>
          </p:cNvPr>
          <p:cNvPicPr>
            <a:picLocks noChangeAspect="1"/>
          </p:cNvPicPr>
          <p:nvPr/>
        </p:nvPicPr>
        <p:blipFill rotWithShape="1">
          <a:blip r:embed="rId5"/>
          <a:srcRect t="21420" b="28816"/>
          <a:stretch/>
        </p:blipFill>
        <p:spPr>
          <a:xfrm>
            <a:off x="114788" y="1922338"/>
            <a:ext cx="3053625" cy="926042"/>
          </a:xfrm>
          <a:prstGeom prst="rect">
            <a:avLst/>
          </a:prstGeom>
        </p:spPr>
      </p:pic>
    </p:spTree>
    <p:extLst>
      <p:ext uri="{BB962C8B-B14F-4D97-AF65-F5344CB8AC3E}">
        <p14:creationId xmlns:p14="http://schemas.microsoft.com/office/powerpoint/2010/main" xmlns="" val="2779146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34072" cy="1207008"/>
          </a:xfrm>
        </p:spPr>
        <p:txBody>
          <a:bodyPr/>
          <a:lstStyle/>
          <a:p>
            <a:r>
              <a:rPr lang="en-US" dirty="0"/>
              <a:t>Summary of spending</a:t>
            </a:r>
          </a:p>
        </p:txBody>
      </p:sp>
      <p:sp>
        <p:nvSpPr>
          <p:cNvPr id="6" name="Slide Number Placeholder 3"/>
          <p:cNvSpPr>
            <a:spLocks noGrp="1"/>
          </p:cNvSpPr>
          <p:nvPr>
            <p:ph type="sldNum" sz="quarter" idx="4294967295"/>
          </p:nvPr>
        </p:nvSpPr>
        <p:spPr>
          <a:xfrm>
            <a:off x="7239000" y="6359703"/>
            <a:ext cx="1905000" cy="457200"/>
          </a:xfrm>
          <a:prstGeom prst="rect">
            <a:avLst/>
          </a:prstGeom>
        </p:spPr>
        <p:txBody>
          <a:bodyPr/>
          <a:lstStyle/>
          <a:p>
            <a:pPr>
              <a:defRPr/>
            </a:pPr>
            <a:fld id="{18CC9CFB-5521-4678-B011-3614EFC0CBEB}" type="slidenum">
              <a:rPr lang="en-US" smtClean="0">
                <a:solidFill>
                  <a:srgbClr val="808080"/>
                </a:solidFill>
              </a:rPr>
              <a:pPr>
                <a:defRPr/>
              </a:pPr>
              <a:t>26</a:t>
            </a:fld>
            <a:endParaRPr lang="en-US" sz="1400" b="0" dirty="0">
              <a:solidFill>
                <a:srgbClr val="000000"/>
              </a:solidFill>
              <a:latin typeface="Arial"/>
            </a:endParaRPr>
          </a:p>
        </p:txBody>
      </p:sp>
      <p:sp>
        <p:nvSpPr>
          <p:cNvPr id="4" name="Rectangle 3"/>
          <p:cNvSpPr/>
          <p:nvPr/>
        </p:nvSpPr>
        <p:spPr>
          <a:xfrm>
            <a:off x="0" y="1236106"/>
            <a:ext cx="9144000" cy="338554"/>
          </a:xfrm>
          <a:prstGeom prst="rect">
            <a:avLst/>
          </a:prstGeom>
        </p:spPr>
        <p:txBody>
          <a:bodyPr wrap="square">
            <a:spAutoFit/>
          </a:bodyPr>
          <a:lstStyle/>
          <a:p>
            <a:pPr algn="just">
              <a:spcBef>
                <a:spcPts val="600"/>
              </a:spcBef>
              <a:spcAft>
                <a:spcPts val="600"/>
              </a:spcAft>
            </a:pPr>
            <a:r>
              <a:rPr lang="en-US" sz="1600" b="1" dirty="0">
                <a:ea typeface="Calibri" panose="020F0502020204030204" pitchFamily="34" charset="0"/>
              </a:rPr>
              <a:t>Personnel spending and vacancy rates</a:t>
            </a:r>
            <a:endParaRPr lang="en-US" sz="1600" b="1" dirty="0">
              <a:solidFill>
                <a:srgbClr val="FF0000"/>
              </a:solidFill>
              <a:ea typeface="Calibri" panose="020F0502020204030204" pitchFamily="34" charset="0"/>
            </a:endParaRPr>
          </a:p>
        </p:txBody>
      </p:sp>
      <p:sp>
        <p:nvSpPr>
          <p:cNvPr id="19" name="Arrow: Chevron 18">
            <a:extLst>
              <a:ext uri="{FF2B5EF4-FFF2-40B4-BE49-F238E27FC236}">
                <a16:creationId xmlns:a16="http://schemas.microsoft.com/office/drawing/2014/main" xmlns="" id="{794B5755-C092-4BF4-8DC6-46C9DB856DDC}"/>
              </a:ext>
            </a:extLst>
          </p:cNvPr>
          <p:cNvSpPr/>
          <p:nvPr/>
        </p:nvSpPr>
        <p:spPr>
          <a:xfrm>
            <a:off x="3024230" y="1915347"/>
            <a:ext cx="5590302" cy="973360"/>
          </a:xfrm>
          <a:prstGeom prst="chevron">
            <a:avLst/>
          </a:prstGeom>
          <a:solidFill>
            <a:srgbClr val="A5A5A5"/>
          </a:solidFill>
        </p:spPr>
        <p:style>
          <a:lnRef idx="2">
            <a:schemeClr val="lt1">
              <a:hueOff val="0"/>
              <a:satOff val="0"/>
              <a:lumOff val="0"/>
              <a:alphaOff val="0"/>
            </a:schemeClr>
          </a:lnRef>
          <a:fillRef idx="1">
            <a:scrgbClr r="0" g="0" b="0"/>
          </a:fillRef>
          <a:effectRef idx="0">
            <a:schemeClr val="accent3">
              <a:hueOff val="2710599"/>
              <a:satOff val="100000"/>
              <a:lumOff val="-14706"/>
              <a:alphaOff val="0"/>
            </a:schemeClr>
          </a:effectRef>
          <a:fontRef idx="minor">
            <a:schemeClr val="lt1"/>
          </a:fontRef>
        </p:style>
        <p:txBody>
          <a:bodyPr/>
          <a:lstStyle/>
          <a:p>
            <a:pPr defTabSz="711200">
              <a:lnSpc>
                <a:spcPct val="90000"/>
              </a:lnSpc>
              <a:spcBef>
                <a:spcPct val="0"/>
              </a:spcBef>
              <a:spcAft>
                <a:spcPct val="35000"/>
              </a:spcAft>
            </a:pPr>
            <a:r>
              <a:rPr lang="en-GB" sz="1300" dirty="0">
                <a:solidFill>
                  <a:schemeClr val="bg1"/>
                </a:solidFill>
              </a:rPr>
              <a:t>Underspending was incurred under compensation of employees underspending is mainly due to delays in the implementation of the Post-Provisioning Norms, which will place TVET employees on the department’s payroll system.</a:t>
            </a:r>
            <a:endParaRPr lang="en-ZA" sz="1300" dirty="0">
              <a:solidFill>
                <a:schemeClr val="bg1"/>
              </a:solidFill>
            </a:endParaRPr>
          </a:p>
        </p:txBody>
      </p:sp>
      <p:pic>
        <p:nvPicPr>
          <p:cNvPr id="10" name="Picture 9">
            <a:extLst>
              <a:ext uri="{FF2B5EF4-FFF2-40B4-BE49-F238E27FC236}">
                <a16:creationId xmlns:a16="http://schemas.microsoft.com/office/drawing/2014/main" xmlns="" id="{020E548C-EA0E-4044-B06E-C4A60F2AD58F}"/>
              </a:ext>
            </a:extLst>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628294" y="1905108"/>
            <a:ext cx="2395936" cy="943272"/>
          </a:xfrm>
          <a:prstGeom prst="rect">
            <a:avLst/>
          </a:prstGeom>
          <a:noFill/>
          <a:ln>
            <a:noFill/>
          </a:ln>
        </p:spPr>
      </p:pic>
      <p:pic>
        <p:nvPicPr>
          <p:cNvPr id="7" name="Picture 6">
            <a:extLst>
              <a:ext uri="{FF2B5EF4-FFF2-40B4-BE49-F238E27FC236}">
                <a16:creationId xmlns:a16="http://schemas.microsoft.com/office/drawing/2014/main" xmlns="" id="{27A5CF76-1946-3007-55E4-D601C72EC53E}"/>
              </a:ext>
            </a:extLst>
          </p:cNvPr>
          <p:cNvPicPr>
            <a:picLocks noChangeAspect="1"/>
          </p:cNvPicPr>
          <p:nvPr/>
        </p:nvPicPr>
        <p:blipFill>
          <a:blip r:embed="rId4"/>
          <a:stretch>
            <a:fillRect/>
          </a:stretch>
        </p:blipFill>
        <p:spPr>
          <a:xfrm>
            <a:off x="0" y="3275578"/>
            <a:ext cx="4541300" cy="2743438"/>
          </a:xfrm>
          <a:prstGeom prst="rect">
            <a:avLst/>
          </a:prstGeom>
          <a:ln>
            <a:solidFill>
              <a:schemeClr val="tx1"/>
            </a:solidFill>
          </a:ln>
        </p:spPr>
      </p:pic>
      <p:pic>
        <p:nvPicPr>
          <p:cNvPr id="8" name="Picture 7">
            <a:extLst>
              <a:ext uri="{FF2B5EF4-FFF2-40B4-BE49-F238E27FC236}">
                <a16:creationId xmlns:a16="http://schemas.microsoft.com/office/drawing/2014/main" xmlns="" id="{E3B98CF4-EDCB-50E1-9E98-A6C4D83926C4}"/>
              </a:ext>
            </a:extLst>
          </p:cNvPr>
          <p:cNvPicPr>
            <a:picLocks noChangeAspect="1"/>
          </p:cNvPicPr>
          <p:nvPr/>
        </p:nvPicPr>
        <p:blipFill>
          <a:blip r:embed="rId5"/>
          <a:stretch>
            <a:fillRect/>
          </a:stretch>
        </p:blipFill>
        <p:spPr>
          <a:xfrm>
            <a:off x="4541300" y="3275578"/>
            <a:ext cx="4584589" cy="2743438"/>
          </a:xfrm>
          <a:prstGeom prst="rect">
            <a:avLst/>
          </a:prstGeom>
          <a:ln>
            <a:solidFill>
              <a:schemeClr val="tx1"/>
            </a:solidFill>
          </a:ln>
        </p:spPr>
      </p:pic>
    </p:spTree>
    <p:extLst>
      <p:ext uri="{BB962C8B-B14F-4D97-AF65-F5344CB8AC3E}">
        <p14:creationId xmlns:p14="http://schemas.microsoft.com/office/powerpoint/2010/main" xmlns="" val="1829940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34072" cy="1207008"/>
          </a:xfrm>
        </p:spPr>
        <p:txBody>
          <a:bodyPr/>
          <a:lstStyle/>
          <a:p>
            <a:r>
              <a:rPr lang="en-US" dirty="0"/>
              <a:t>Summary of spending </a:t>
            </a:r>
          </a:p>
        </p:txBody>
      </p:sp>
      <p:sp>
        <p:nvSpPr>
          <p:cNvPr id="6" name="Slide Number Placeholder 3"/>
          <p:cNvSpPr>
            <a:spLocks noGrp="1"/>
          </p:cNvSpPr>
          <p:nvPr>
            <p:ph type="sldNum" sz="quarter" idx="4294967295"/>
          </p:nvPr>
        </p:nvSpPr>
        <p:spPr>
          <a:xfrm>
            <a:off x="7239000" y="6359703"/>
            <a:ext cx="1905000" cy="457200"/>
          </a:xfrm>
          <a:prstGeom prst="rect">
            <a:avLst/>
          </a:prstGeom>
        </p:spPr>
        <p:txBody>
          <a:bodyPr/>
          <a:lstStyle/>
          <a:p>
            <a:pPr>
              <a:defRPr/>
            </a:pPr>
            <a:fld id="{18CC9CFB-5521-4678-B011-3614EFC0CBEB}" type="slidenum">
              <a:rPr lang="en-US" smtClean="0">
                <a:solidFill>
                  <a:srgbClr val="808080"/>
                </a:solidFill>
              </a:rPr>
              <a:pPr>
                <a:defRPr/>
              </a:pPr>
              <a:t>27</a:t>
            </a:fld>
            <a:endParaRPr lang="en-US" sz="1400" b="0" dirty="0">
              <a:solidFill>
                <a:srgbClr val="000000"/>
              </a:solidFill>
              <a:latin typeface="Arial"/>
            </a:endParaRPr>
          </a:p>
        </p:txBody>
      </p:sp>
      <p:sp>
        <p:nvSpPr>
          <p:cNvPr id="4" name="Rectangle 3"/>
          <p:cNvSpPr/>
          <p:nvPr/>
        </p:nvSpPr>
        <p:spPr>
          <a:xfrm>
            <a:off x="0" y="1236106"/>
            <a:ext cx="9144000" cy="338554"/>
          </a:xfrm>
          <a:prstGeom prst="rect">
            <a:avLst/>
          </a:prstGeom>
        </p:spPr>
        <p:txBody>
          <a:bodyPr wrap="square">
            <a:spAutoFit/>
          </a:bodyPr>
          <a:lstStyle/>
          <a:p>
            <a:pPr algn="just">
              <a:spcBef>
                <a:spcPts val="600"/>
              </a:spcBef>
              <a:spcAft>
                <a:spcPts val="600"/>
              </a:spcAft>
            </a:pPr>
            <a:r>
              <a:rPr lang="en-US" sz="1600" b="1" dirty="0">
                <a:ea typeface="Calibri" panose="020F0502020204030204" pitchFamily="34" charset="0"/>
              </a:rPr>
              <a:t>Personnel spending and vacancy rates</a:t>
            </a:r>
            <a:endParaRPr lang="en-US" sz="1600" b="1" dirty="0">
              <a:solidFill>
                <a:srgbClr val="FF0000"/>
              </a:solidFill>
              <a:ea typeface="Calibri" panose="020F0502020204030204" pitchFamily="34" charset="0"/>
            </a:endParaRPr>
          </a:p>
        </p:txBody>
      </p:sp>
      <p:sp>
        <p:nvSpPr>
          <p:cNvPr id="19" name="Arrow: Chevron 18">
            <a:extLst>
              <a:ext uri="{FF2B5EF4-FFF2-40B4-BE49-F238E27FC236}">
                <a16:creationId xmlns:a16="http://schemas.microsoft.com/office/drawing/2014/main" xmlns="" id="{794B5755-C092-4BF4-8DC6-46C9DB856DDC}"/>
              </a:ext>
            </a:extLst>
          </p:cNvPr>
          <p:cNvSpPr/>
          <p:nvPr/>
        </p:nvSpPr>
        <p:spPr>
          <a:xfrm>
            <a:off x="3308280" y="1905108"/>
            <a:ext cx="5590302" cy="943272"/>
          </a:xfrm>
          <a:prstGeom prst="chevron">
            <a:avLst/>
          </a:prstGeom>
          <a:solidFill>
            <a:srgbClr val="A5A5A5"/>
          </a:solidFill>
        </p:spPr>
        <p:style>
          <a:lnRef idx="2">
            <a:schemeClr val="lt1">
              <a:hueOff val="0"/>
              <a:satOff val="0"/>
              <a:lumOff val="0"/>
              <a:alphaOff val="0"/>
            </a:schemeClr>
          </a:lnRef>
          <a:fillRef idx="1">
            <a:scrgbClr r="0" g="0" b="0"/>
          </a:fillRef>
          <a:effectRef idx="0">
            <a:schemeClr val="accent3">
              <a:hueOff val="2710599"/>
              <a:satOff val="100000"/>
              <a:lumOff val="-14706"/>
              <a:alphaOff val="0"/>
            </a:schemeClr>
          </a:effectRef>
          <a:fontRef idx="minor">
            <a:schemeClr val="lt1"/>
          </a:fontRef>
        </p:style>
        <p:txBody>
          <a:bodyPr/>
          <a:lstStyle/>
          <a:p>
            <a:pPr>
              <a:tabLst>
                <a:tab pos="90170" algn="l"/>
                <a:tab pos="6570980" algn="l"/>
              </a:tabLst>
            </a:pPr>
            <a:r>
              <a:rPr lang="en-GB" sz="1400" dirty="0"/>
              <a:t>Underspending is mainly due to delays in the appointment of graduate recruits responsible for the digitisation of records and delays in filling of vacant funded posts.</a:t>
            </a:r>
            <a:endParaRPr lang="en-ZA" sz="1400" dirty="0"/>
          </a:p>
        </p:txBody>
      </p:sp>
      <p:pic>
        <p:nvPicPr>
          <p:cNvPr id="8" name="Picture 7">
            <a:extLst>
              <a:ext uri="{FF2B5EF4-FFF2-40B4-BE49-F238E27FC236}">
                <a16:creationId xmlns:a16="http://schemas.microsoft.com/office/drawing/2014/main" xmlns="" id="{ED3A775A-7BC1-561A-84E2-EDFC02F59ECE}"/>
              </a:ext>
            </a:extLst>
          </p:cNvPr>
          <p:cNvPicPr>
            <a:picLocks noChangeAspect="1"/>
          </p:cNvPicPr>
          <p:nvPr/>
        </p:nvPicPr>
        <p:blipFill>
          <a:blip r:embed="rId3"/>
          <a:stretch>
            <a:fillRect/>
          </a:stretch>
        </p:blipFill>
        <p:spPr>
          <a:xfrm>
            <a:off x="-14066" y="3196057"/>
            <a:ext cx="4590686" cy="2753377"/>
          </a:xfrm>
          <a:prstGeom prst="rect">
            <a:avLst/>
          </a:prstGeom>
          <a:ln>
            <a:solidFill>
              <a:schemeClr val="tx1"/>
            </a:solidFill>
          </a:ln>
        </p:spPr>
      </p:pic>
      <p:pic>
        <p:nvPicPr>
          <p:cNvPr id="9" name="Picture 8">
            <a:extLst>
              <a:ext uri="{FF2B5EF4-FFF2-40B4-BE49-F238E27FC236}">
                <a16:creationId xmlns:a16="http://schemas.microsoft.com/office/drawing/2014/main" xmlns="" id="{8CC9E7D1-AEF3-4E46-382C-8E707FEE17E0}"/>
              </a:ext>
            </a:extLst>
          </p:cNvPr>
          <p:cNvPicPr>
            <a:picLocks noChangeAspect="1"/>
          </p:cNvPicPr>
          <p:nvPr/>
        </p:nvPicPr>
        <p:blipFill>
          <a:blip r:embed="rId4"/>
          <a:stretch>
            <a:fillRect/>
          </a:stretch>
        </p:blipFill>
        <p:spPr>
          <a:xfrm>
            <a:off x="4576620" y="3196057"/>
            <a:ext cx="4584589" cy="2753377"/>
          </a:xfrm>
          <a:prstGeom prst="rect">
            <a:avLst/>
          </a:prstGeom>
          <a:ln>
            <a:solidFill>
              <a:schemeClr val="tx1"/>
            </a:solidFill>
          </a:ln>
        </p:spPr>
      </p:pic>
      <p:pic>
        <p:nvPicPr>
          <p:cNvPr id="5" name="Picture 4">
            <a:extLst>
              <a:ext uri="{FF2B5EF4-FFF2-40B4-BE49-F238E27FC236}">
                <a16:creationId xmlns:a16="http://schemas.microsoft.com/office/drawing/2014/main" xmlns="" id="{2E9B79CF-DCE1-3EAA-F171-789FA4A78FB4}"/>
              </a:ext>
            </a:extLst>
          </p:cNvPr>
          <p:cNvPicPr>
            <a:picLocks noChangeAspect="1"/>
          </p:cNvPicPr>
          <p:nvPr/>
        </p:nvPicPr>
        <p:blipFill>
          <a:blip r:embed="rId5"/>
          <a:stretch>
            <a:fillRect/>
          </a:stretch>
        </p:blipFill>
        <p:spPr>
          <a:xfrm>
            <a:off x="118739" y="1905108"/>
            <a:ext cx="3054361" cy="908383"/>
          </a:xfrm>
          <a:prstGeom prst="rect">
            <a:avLst/>
          </a:prstGeom>
        </p:spPr>
      </p:pic>
    </p:spTree>
    <p:extLst>
      <p:ext uri="{BB962C8B-B14F-4D97-AF65-F5344CB8AC3E}">
        <p14:creationId xmlns:p14="http://schemas.microsoft.com/office/powerpoint/2010/main" xmlns="" val="3488884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34072" cy="1207008"/>
          </a:xfrm>
        </p:spPr>
        <p:txBody>
          <a:bodyPr/>
          <a:lstStyle/>
          <a:p>
            <a:r>
              <a:rPr lang="en-US" dirty="0"/>
              <a:t>Summary of spending </a:t>
            </a:r>
          </a:p>
        </p:txBody>
      </p:sp>
      <p:sp>
        <p:nvSpPr>
          <p:cNvPr id="6" name="Slide Number Placeholder 3"/>
          <p:cNvSpPr>
            <a:spLocks noGrp="1"/>
          </p:cNvSpPr>
          <p:nvPr>
            <p:ph type="sldNum" sz="quarter" idx="4294967295"/>
          </p:nvPr>
        </p:nvSpPr>
        <p:spPr>
          <a:xfrm>
            <a:off x="7239000" y="6359703"/>
            <a:ext cx="1905000" cy="457200"/>
          </a:xfrm>
          <a:prstGeom prst="rect">
            <a:avLst/>
          </a:prstGeom>
        </p:spPr>
        <p:txBody>
          <a:bodyPr/>
          <a:lstStyle/>
          <a:p>
            <a:pPr>
              <a:defRPr/>
            </a:pPr>
            <a:fld id="{18CC9CFB-5521-4678-B011-3614EFC0CBEB}" type="slidenum">
              <a:rPr lang="en-US" smtClean="0">
                <a:solidFill>
                  <a:srgbClr val="808080"/>
                </a:solidFill>
              </a:rPr>
              <a:pPr>
                <a:defRPr/>
              </a:pPr>
              <a:t>28</a:t>
            </a:fld>
            <a:endParaRPr lang="en-US" sz="1400" b="0" dirty="0">
              <a:solidFill>
                <a:srgbClr val="000000"/>
              </a:solidFill>
              <a:latin typeface="Arial"/>
            </a:endParaRPr>
          </a:p>
        </p:txBody>
      </p:sp>
      <p:sp>
        <p:nvSpPr>
          <p:cNvPr id="4" name="Rectangle 3"/>
          <p:cNvSpPr/>
          <p:nvPr/>
        </p:nvSpPr>
        <p:spPr>
          <a:xfrm>
            <a:off x="0" y="1236106"/>
            <a:ext cx="9144000" cy="338554"/>
          </a:xfrm>
          <a:prstGeom prst="rect">
            <a:avLst/>
          </a:prstGeom>
        </p:spPr>
        <p:txBody>
          <a:bodyPr wrap="square">
            <a:spAutoFit/>
          </a:bodyPr>
          <a:lstStyle/>
          <a:p>
            <a:pPr algn="just">
              <a:spcBef>
                <a:spcPts val="600"/>
              </a:spcBef>
              <a:spcAft>
                <a:spcPts val="600"/>
              </a:spcAft>
            </a:pPr>
            <a:r>
              <a:rPr lang="en-US" sz="1600" b="1" dirty="0">
                <a:ea typeface="Calibri" panose="020F0502020204030204" pitchFamily="34" charset="0"/>
              </a:rPr>
              <a:t>Personnel spending and vacancy rates</a:t>
            </a:r>
            <a:endParaRPr lang="en-US" sz="1600" b="1" dirty="0">
              <a:solidFill>
                <a:srgbClr val="FF0000"/>
              </a:solidFill>
              <a:ea typeface="Calibri" panose="020F0502020204030204" pitchFamily="34" charset="0"/>
            </a:endParaRPr>
          </a:p>
        </p:txBody>
      </p:sp>
      <p:sp>
        <p:nvSpPr>
          <p:cNvPr id="19" name="Arrow: Chevron 18">
            <a:extLst>
              <a:ext uri="{FF2B5EF4-FFF2-40B4-BE49-F238E27FC236}">
                <a16:creationId xmlns:a16="http://schemas.microsoft.com/office/drawing/2014/main" xmlns="" id="{794B5755-C092-4BF4-8DC6-46C9DB856DDC}"/>
              </a:ext>
            </a:extLst>
          </p:cNvPr>
          <p:cNvSpPr/>
          <p:nvPr/>
        </p:nvSpPr>
        <p:spPr>
          <a:xfrm>
            <a:off x="3308280" y="1905108"/>
            <a:ext cx="5590302" cy="943272"/>
          </a:xfrm>
          <a:prstGeom prst="chevron">
            <a:avLst/>
          </a:prstGeom>
          <a:solidFill>
            <a:srgbClr val="A5A5A5"/>
          </a:solidFill>
        </p:spPr>
        <p:style>
          <a:lnRef idx="2">
            <a:schemeClr val="lt1">
              <a:hueOff val="0"/>
              <a:satOff val="0"/>
              <a:lumOff val="0"/>
              <a:alphaOff val="0"/>
            </a:schemeClr>
          </a:lnRef>
          <a:fillRef idx="1">
            <a:scrgbClr r="0" g="0" b="0"/>
          </a:fillRef>
          <a:effectRef idx="0">
            <a:schemeClr val="accent3">
              <a:hueOff val="2710599"/>
              <a:satOff val="100000"/>
              <a:lumOff val="-14706"/>
              <a:alphaOff val="0"/>
            </a:schemeClr>
          </a:effectRef>
          <a:fontRef idx="minor">
            <a:schemeClr val="lt1"/>
          </a:fontRef>
        </p:style>
        <p:txBody>
          <a:bodyPr/>
          <a:lstStyle/>
          <a:p>
            <a:pPr>
              <a:tabLst>
                <a:tab pos="90170" algn="l"/>
                <a:tab pos="6570980" algn="l"/>
              </a:tabLst>
            </a:pPr>
            <a:r>
              <a:rPr lang="en-GB" sz="1400" dirty="0"/>
              <a:t>Underspending is mainly due to vacancies owing to the delay experienced in the finalisation of job descriptions for the OSD posts and the delays with the completion of the Personnel Suitability Check. </a:t>
            </a:r>
            <a:endParaRPr lang="en-ZA" sz="1400" dirty="0"/>
          </a:p>
        </p:txBody>
      </p:sp>
      <p:pic>
        <p:nvPicPr>
          <p:cNvPr id="5" name="Picture 4">
            <a:extLst>
              <a:ext uri="{FF2B5EF4-FFF2-40B4-BE49-F238E27FC236}">
                <a16:creationId xmlns:a16="http://schemas.microsoft.com/office/drawing/2014/main" xmlns="" id="{36020254-5F3A-066C-7149-5921079C9E89}"/>
              </a:ext>
            </a:extLst>
          </p:cNvPr>
          <p:cNvPicPr>
            <a:picLocks noChangeAspect="1"/>
          </p:cNvPicPr>
          <p:nvPr/>
        </p:nvPicPr>
        <p:blipFill>
          <a:blip r:embed="rId3"/>
          <a:stretch>
            <a:fillRect/>
          </a:stretch>
        </p:blipFill>
        <p:spPr>
          <a:xfrm>
            <a:off x="4576620" y="3196058"/>
            <a:ext cx="4584589" cy="2753377"/>
          </a:xfrm>
          <a:prstGeom prst="rect">
            <a:avLst/>
          </a:prstGeom>
          <a:ln>
            <a:solidFill>
              <a:schemeClr val="tx1"/>
            </a:solidFill>
          </a:ln>
        </p:spPr>
      </p:pic>
      <p:pic>
        <p:nvPicPr>
          <p:cNvPr id="7" name="Picture 6">
            <a:extLst>
              <a:ext uri="{FF2B5EF4-FFF2-40B4-BE49-F238E27FC236}">
                <a16:creationId xmlns:a16="http://schemas.microsoft.com/office/drawing/2014/main" xmlns="" id="{EB25E720-702D-5029-50DA-3ADEAFF7B414}"/>
              </a:ext>
            </a:extLst>
          </p:cNvPr>
          <p:cNvPicPr>
            <a:picLocks noChangeAspect="1"/>
          </p:cNvPicPr>
          <p:nvPr/>
        </p:nvPicPr>
        <p:blipFill>
          <a:blip r:embed="rId4"/>
          <a:stretch>
            <a:fillRect/>
          </a:stretch>
        </p:blipFill>
        <p:spPr>
          <a:xfrm>
            <a:off x="-23305" y="3196057"/>
            <a:ext cx="4590686" cy="2753377"/>
          </a:xfrm>
          <a:prstGeom prst="rect">
            <a:avLst/>
          </a:prstGeom>
          <a:ln>
            <a:solidFill>
              <a:schemeClr val="tx1"/>
            </a:solidFill>
          </a:ln>
        </p:spPr>
      </p:pic>
      <p:pic>
        <p:nvPicPr>
          <p:cNvPr id="8" name="Picture 7">
            <a:extLst>
              <a:ext uri="{FF2B5EF4-FFF2-40B4-BE49-F238E27FC236}">
                <a16:creationId xmlns:a16="http://schemas.microsoft.com/office/drawing/2014/main" xmlns="" id="{626B81B6-8FEF-29CB-4C31-F53BF7F3C9D7}"/>
              </a:ext>
            </a:extLst>
          </p:cNvPr>
          <p:cNvPicPr>
            <a:picLocks noChangeAspect="1"/>
          </p:cNvPicPr>
          <p:nvPr/>
        </p:nvPicPr>
        <p:blipFill>
          <a:blip r:embed="rId5"/>
          <a:stretch>
            <a:fillRect/>
          </a:stretch>
        </p:blipFill>
        <p:spPr>
          <a:xfrm>
            <a:off x="131802" y="1915926"/>
            <a:ext cx="3054361" cy="938865"/>
          </a:xfrm>
          <a:prstGeom prst="rect">
            <a:avLst/>
          </a:prstGeom>
        </p:spPr>
      </p:pic>
    </p:spTree>
    <p:extLst>
      <p:ext uri="{BB962C8B-B14F-4D97-AF65-F5344CB8AC3E}">
        <p14:creationId xmlns:p14="http://schemas.microsoft.com/office/powerpoint/2010/main" xmlns="" val="2378265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370" y="2646997"/>
            <a:ext cx="3468455" cy="1178726"/>
          </a:xfrm>
        </p:spPr>
        <p:txBody>
          <a:bodyPr vert="horz" lIns="91440" tIns="45720" rIns="91440" bIns="45720" rtlCol="0" anchor="b">
            <a:normAutofit/>
          </a:bodyPr>
          <a:lstStyle/>
          <a:p>
            <a:pPr>
              <a:lnSpc>
                <a:spcPct val="90000"/>
              </a:lnSpc>
            </a:pPr>
            <a:r>
              <a:rPr lang="en-US" sz="4300" kern="1200" dirty="0">
                <a:solidFill>
                  <a:schemeClr val="tx1"/>
                </a:solidFill>
                <a:latin typeface="+mj-lt"/>
                <a:ea typeface="+mj-ea"/>
                <a:cs typeface="+mj-cs"/>
              </a:rPr>
              <a:t>Thank you</a:t>
            </a:r>
          </a:p>
        </p:txBody>
      </p:sp>
      <p:pic>
        <p:nvPicPr>
          <p:cNvPr id="5" name="Picture 4">
            <a:extLst>
              <a:ext uri="{FF2B5EF4-FFF2-40B4-BE49-F238E27FC236}">
                <a16:creationId xmlns:a16="http://schemas.microsoft.com/office/drawing/2014/main" xmlns="" id="{280B7C87-FC21-44E8-898D-67838B8F8735}"/>
              </a:ext>
            </a:extLst>
          </p:cNvPr>
          <p:cNvPicPr>
            <a:picLocks noChangeAspect="1"/>
          </p:cNvPicPr>
          <p:nvPr/>
        </p:nvPicPr>
        <p:blipFill>
          <a:blip r:embed="rId3"/>
          <a:stretch>
            <a:fillRect/>
          </a:stretch>
        </p:blipFill>
        <p:spPr>
          <a:xfrm>
            <a:off x="3776171" y="1225863"/>
            <a:ext cx="5135296" cy="4760617"/>
          </a:xfrm>
          <a:prstGeom prst="rect">
            <a:avLst/>
          </a:prstGeom>
        </p:spPr>
      </p:pic>
      <p:sp>
        <p:nvSpPr>
          <p:cNvPr id="6" name="Slide Number Placeholder 3"/>
          <p:cNvSpPr>
            <a:spLocks noGrp="1"/>
          </p:cNvSpPr>
          <p:nvPr>
            <p:ph type="sldNum" sz="quarter" idx="4294967295"/>
          </p:nvPr>
        </p:nvSpPr>
        <p:spPr>
          <a:xfrm>
            <a:off x="6457950" y="6356350"/>
            <a:ext cx="2057400" cy="365125"/>
          </a:xfrm>
          <a:prstGeom prst="rect">
            <a:avLst/>
          </a:prstGeom>
        </p:spPr>
        <p:txBody>
          <a:bodyPr vert="horz" lIns="91440" tIns="45720" rIns="91440" bIns="45720" rtlCol="0" anchor="ctr">
            <a:normAutofit/>
          </a:bodyPr>
          <a:lstStyle/>
          <a:p>
            <a:pPr>
              <a:spcAft>
                <a:spcPts val="600"/>
              </a:spcAft>
              <a:defRPr/>
            </a:pPr>
            <a:fld id="{18CC9CFB-5521-4678-B011-3614EFC0CBEB}" type="slidenum">
              <a:rPr lang="en-US" smtClean="0"/>
              <a:pPr>
                <a:spcAft>
                  <a:spcPts val="600"/>
                </a:spcAft>
                <a:defRPr/>
              </a:pPr>
              <a:t>29</a:t>
            </a:fld>
            <a:endParaRPr lang="en-US" b="0" dirty="0"/>
          </a:p>
        </p:txBody>
      </p:sp>
    </p:spTree>
    <p:extLst>
      <p:ext uri="{BB962C8B-B14F-4D97-AF65-F5344CB8AC3E}">
        <p14:creationId xmlns:p14="http://schemas.microsoft.com/office/powerpoint/2010/main" xmlns="" val="217083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B535D64-743F-1FFB-B606-3E6FA8ABF501}"/>
              </a:ext>
            </a:extLst>
          </p:cNvPr>
          <p:cNvPicPr>
            <a:picLocks noChangeAspect="1"/>
          </p:cNvPicPr>
          <p:nvPr/>
        </p:nvPicPr>
        <p:blipFill>
          <a:blip r:embed="rId3"/>
          <a:stretch>
            <a:fillRect/>
          </a:stretch>
        </p:blipFill>
        <p:spPr>
          <a:xfrm>
            <a:off x="0" y="534010"/>
            <a:ext cx="4587397" cy="2744612"/>
          </a:xfrm>
          <a:prstGeom prst="rect">
            <a:avLst/>
          </a:prstGeom>
          <a:ln>
            <a:solidFill>
              <a:schemeClr val="tx1"/>
            </a:solidFill>
          </a:ln>
        </p:spPr>
      </p:pic>
      <p:sp>
        <p:nvSpPr>
          <p:cNvPr id="2" name="Title 1"/>
          <p:cNvSpPr>
            <a:spLocks noGrp="1"/>
          </p:cNvSpPr>
          <p:nvPr>
            <p:ph type="title"/>
          </p:nvPr>
        </p:nvSpPr>
        <p:spPr>
          <a:xfrm>
            <a:off x="418313" y="-367611"/>
            <a:ext cx="7434072" cy="1207008"/>
          </a:xfrm>
        </p:spPr>
        <p:txBody>
          <a:bodyPr/>
          <a:lstStyle/>
          <a:p>
            <a:r>
              <a:rPr lang="en-US" dirty="0"/>
              <a:t>Summary of spending </a:t>
            </a:r>
          </a:p>
        </p:txBody>
      </p:sp>
      <p:sp>
        <p:nvSpPr>
          <p:cNvPr id="6" name="Slide Number Placeholder 3"/>
          <p:cNvSpPr>
            <a:spLocks noGrp="1"/>
          </p:cNvSpPr>
          <p:nvPr>
            <p:ph type="sldNum" sz="quarter" idx="4294967295"/>
          </p:nvPr>
        </p:nvSpPr>
        <p:spPr>
          <a:xfrm>
            <a:off x="7239000" y="6400800"/>
            <a:ext cx="1905000" cy="457200"/>
          </a:xfrm>
          <a:prstGeom prst="rect">
            <a:avLst/>
          </a:prstGeom>
        </p:spPr>
        <p:txBody>
          <a:bodyPr/>
          <a:lstStyle/>
          <a:p>
            <a:pPr>
              <a:defRPr/>
            </a:pPr>
            <a:fld id="{18CC9CFB-5521-4678-B011-3614EFC0CBEB}" type="slidenum">
              <a:rPr lang="en-US" smtClean="0">
                <a:solidFill>
                  <a:srgbClr val="808080"/>
                </a:solidFill>
              </a:rPr>
              <a:pPr>
                <a:defRPr/>
              </a:pPr>
              <a:t>3</a:t>
            </a:fld>
            <a:endParaRPr lang="en-US" sz="1400" b="0" dirty="0">
              <a:solidFill>
                <a:srgbClr val="000000"/>
              </a:solidFill>
              <a:latin typeface="Arial"/>
            </a:endParaRPr>
          </a:p>
        </p:txBody>
      </p:sp>
      <p:graphicFrame>
        <p:nvGraphicFramePr>
          <p:cNvPr id="21" name="Diagram 20">
            <a:extLst>
              <a:ext uri="{FF2B5EF4-FFF2-40B4-BE49-F238E27FC236}">
                <a16:creationId xmlns:a16="http://schemas.microsoft.com/office/drawing/2014/main" xmlns="" id="{30F90D77-BFD3-4C36-BB46-7D3E49ACE775}"/>
              </a:ext>
            </a:extLst>
          </p:cNvPr>
          <p:cNvGraphicFramePr/>
          <p:nvPr>
            <p:extLst/>
          </p:nvPr>
        </p:nvGraphicFramePr>
        <p:xfrm>
          <a:off x="4799010" y="3321862"/>
          <a:ext cx="2753806" cy="20660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3" name="Picture 22" descr="A picture containing plant&#10;&#10;Description automatically generated">
            <a:extLst>
              <a:ext uri="{FF2B5EF4-FFF2-40B4-BE49-F238E27FC236}">
                <a16:creationId xmlns:a16="http://schemas.microsoft.com/office/drawing/2014/main" xmlns="" id="{995BB329-BA8D-4E6C-99F7-9856AD3C6E41}"/>
              </a:ext>
            </a:extLst>
          </p:cNvPr>
          <p:cNvPicPr>
            <a:picLocks noChangeAspect="1"/>
          </p:cNvPicPr>
          <p:nvPr/>
        </p:nvPicPr>
        <p:blipFill>
          <a:blip r:embed="rId9"/>
          <a:stretch>
            <a:fillRect/>
          </a:stretch>
        </p:blipFill>
        <p:spPr>
          <a:xfrm>
            <a:off x="884987" y="3347563"/>
            <a:ext cx="2419350" cy="1885950"/>
          </a:xfrm>
          <a:prstGeom prst="rect">
            <a:avLst/>
          </a:prstGeom>
        </p:spPr>
      </p:pic>
      <p:cxnSp>
        <p:nvCxnSpPr>
          <p:cNvPr id="25" name="Straight Arrow Connector 24">
            <a:extLst>
              <a:ext uri="{FF2B5EF4-FFF2-40B4-BE49-F238E27FC236}">
                <a16:creationId xmlns:a16="http://schemas.microsoft.com/office/drawing/2014/main" xmlns="" id="{13BC6D72-0ED4-4AFE-8E19-3139847D74CC}"/>
              </a:ext>
            </a:extLst>
          </p:cNvPr>
          <p:cNvCxnSpPr/>
          <p:nvPr/>
        </p:nvCxnSpPr>
        <p:spPr>
          <a:xfrm>
            <a:off x="3401869" y="4354877"/>
            <a:ext cx="120207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Oval 12">
            <a:extLst>
              <a:ext uri="{FF2B5EF4-FFF2-40B4-BE49-F238E27FC236}">
                <a16:creationId xmlns:a16="http://schemas.microsoft.com/office/drawing/2014/main" xmlns="" id="{E8386765-78F1-476F-96B5-9D17C657DF84}"/>
              </a:ext>
            </a:extLst>
          </p:cNvPr>
          <p:cNvSpPr/>
          <p:nvPr/>
        </p:nvSpPr>
        <p:spPr>
          <a:xfrm>
            <a:off x="478287" y="1275859"/>
            <a:ext cx="1809886" cy="8808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R15.8 billion or 1.4 per cent underspending against the available budget of R1.1 trillion </a:t>
            </a:r>
          </a:p>
        </p:txBody>
      </p:sp>
      <p:pic>
        <p:nvPicPr>
          <p:cNvPr id="8" name="Picture 7">
            <a:extLst>
              <a:ext uri="{FF2B5EF4-FFF2-40B4-BE49-F238E27FC236}">
                <a16:creationId xmlns:a16="http://schemas.microsoft.com/office/drawing/2014/main" xmlns="" id="{DF3EB4AE-80E8-7F2D-2C4D-C2DC97BF7416}"/>
              </a:ext>
            </a:extLst>
          </p:cNvPr>
          <p:cNvPicPr>
            <a:picLocks noChangeAspect="1"/>
          </p:cNvPicPr>
          <p:nvPr/>
        </p:nvPicPr>
        <p:blipFill>
          <a:blip r:embed="rId10"/>
          <a:stretch>
            <a:fillRect/>
          </a:stretch>
        </p:blipFill>
        <p:spPr>
          <a:xfrm>
            <a:off x="884987" y="5241248"/>
            <a:ext cx="1984519" cy="1332670"/>
          </a:xfrm>
          <a:prstGeom prst="rect">
            <a:avLst/>
          </a:prstGeom>
        </p:spPr>
      </p:pic>
      <p:graphicFrame>
        <p:nvGraphicFramePr>
          <p:cNvPr id="14" name="Diagram 13">
            <a:extLst>
              <a:ext uri="{FF2B5EF4-FFF2-40B4-BE49-F238E27FC236}">
                <a16:creationId xmlns:a16="http://schemas.microsoft.com/office/drawing/2014/main" xmlns="" id="{744E4A70-B3AB-730B-6591-B84DD7EADBE5}"/>
              </a:ext>
            </a:extLst>
          </p:cNvPr>
          <p:cNvGraphicFramePr/>
          <p:nvPr>
            <p:extLst/>
          </p:nvPr>
        </p:nvGraphicFramePr>
        <p:xfrm>
          <a:off x="4799010" y="4791970"/>
          <a:ext cx="2753806" cy="206603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cxnSp>
        <p:nvCxnSpPr>
          <p:cNvPr id="15" name="Straight Arrow Connector 14">
            <a:extLst>
              <a:ext uri="{FF2B5EF4-FFF2-40B4-BE49-F238E27FC236}">
                <a16:creationId xmlns:a16="http://schemas.microsoft.com/office/drawing/2014/main" xmlns="" id="{5A47C79D-A6E5-EE53-8739-DD66AABF8184}"/>
              </a:ext>
            </a:extLst>
          </p:cNvPr>
          <p:cNvCxnSpPr/>
          <p:nvPr/>
        </p:nvCxnSpPr>
        <p:spPr>
          <a:xfrm>
            <a:off x="3401869" y="5824985"/>
            <a:ext cx="120207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6" name="Picture 15">
            <a:extLst>
              <a:ext uri="{FF2B5EF4-FFF2-40B4-BE49-F238E27FC236}">
                <a16:creationId xmlns:a16="http://schemas.microsoft.com/office/drawing/2014/main" xmlns="" id="{77AE16AB-6FE8-1797-886F-AED0976A1044}"/>
              </a:ext>
            </a:extLst>
          </p:cNvPr>
          <p:cNvPicPr>
            <a:picLocks noChangeAspect="1"/>
          </p:cNvPicPr>
          <p:nvPr/>
        </p:nvPicPr>
        <p:blipFill>
          <a:blip r:embed="rId16"/>
          <a:stretch>
            <a:fillRect/>
          </a:stretch>
        </p:blipFill>
        <p:spPr>
          <a:xfrm>
            <a:off x="4609803" y="540341"/>
            <a:ext cx="4578493" cy="2737341"/>
          </a:xfrm>
          <a:prstGeom prst="rect">
            <a:avLst/>
          </a:prstGeom>
          <a:ln>
            <a:solidFill>
              <a:schemeClr val="tx1"/>
            </a:solidFill>
          </a:ln>
        </p:spPr>
      </p:pic>
    </p:spTree>
    <p:extLst>
      <p:ext uri="{BB962C8B-B14F-4D97-AF65-F5344CB8AC3E}">
        <p14:creationId xmlns:p14="http://schemas.microsoft.com/office/powerpoint/2010/main" xmlns="" val="521973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021500A-6CD6-3D9D-A27C-30F8A4827253}"/>
              </a:ext>
            </a:extLst>
          </p:cNvPr>
          <p:cNvPicPr>
            <a:picLocks noChangeAspect="1"/>
          </p:cNvPicPr>
          <p:nvPr/>
        </p:nvPicPr>
        <p:blipFill>
          <a:blip r:embed="rId3"/>
          <a:stretch>
            <a:fillRect/>
          </a:stretch>
        </p:blipFill>
        <p:spPr>
          <a:xfrm>
            <a:off x="256202" y="1317128"/>
            <a:ext cx="7794493" cy="4740511"/>
          </a:xfrm>
          <a:prstGeom prst="rect">
            <a:avLst/>
          </a:prstGeom>
        </p:spPr>
      </p:pic>
      <p:sp>
        <p:nvSpPr>
          <p:cNvPr id="2" name="Title 1"/>
          <p:cNvSpPr>
            <a:spLocks noGrp="1"/>
          </p:cNvSpPr>
          <p:nvPr>
            <p:ph type="title"/>
          </p:nvPr>
        </p:nvSpPr>
        <p:spPr>
          <a:xfrm>
            <a:off x="0" y="0"/>
            <a:ext cx="7434072" cy="1207008"/>
          </a:xfrm>
        </p:spPr>
        <p:txBody>
          <a:bodyPr/>
          <a:lstStyle/>
          <a:p>
            <a:r>
              <a:rPr lang="en-US" dirty="0"/>
              <a:t>Summary of spending </a:t>
            </a:r>
          </a:p>
        </p:txBody>
      </p:sp>
      <p:sp>
        <p:nvSpPr>
          <p:cNvPr id="6" name="Slide Number Placeholder 3"/>
          <p:cNvSpPr>
            <a:spLocks noGrp="1"/>
          </p:cNvSpPr>
          <p:nvPr>
            <p:ph type="sldNum" sz="quarter" idx="4294967295"/>
          </p:nvPr>
        </p:nvSpPr>
        <p:spPr>
          <a:xfrm>
            <a:off x="7239000" y="6608342"/>
            <a:ext cx="1905000" cy="457200"/>
          </a:xfrm>
          <a:prstGeom prst="rect">
            <a:avLst/>
          </a:prstGeom>
        </p:spPr>
        <p:txBody>
          <a:bodyPr/>
          <a:lstStyle/>
          <a:p>
            <a:pPr>
              <a:defRPr/>
            </a:pPr>
            <a:fld id="{18CC9CFB-5521-4678-B011-3614EFC0CBEB}" type="slidenum">
              <a:rPr lang="en-US" smtClean="0">
                <a:solidFill>
                  <a:srgbClr val="808080"/>
                </a:solidFill>
              </a:rPr>
              <a:pPr>
                <a:defRPr/>
              </a:pPr>
              <a:t>4</a:t>
            </a:fld>
            <a:endParaRPr lang="en-US" sz="1400" b="0" dirty="0">
              <a:solidFill>
                <a:srgbClr val="000000"/>
              </a:solidFill>
              <a:latin typeface="Arial"/>
            </a:endParaRPr>
          </a:p>
        </p:txBody>
      </p:sp>
      <p:sp>
        <p:nvSpPr>
          <p:cNvPr id="18" name="Rectangle 17">
            <a:extLst>
              <a:ext uri="{FF2B5EF4-FFF2-40B4-BE49-F238E27FC236}">
                <a16:creationId xmlns:a16="http://schemas.microsoft.com/office/drawing/2014/main" xmlns="" id="{10A62D73-CA6F-428C-8DCF-4908B4E29FC7}"/>
              </a:ext>
            </a:extLst>
          </p:cNvPr>
          <p:cNvSpPr/>
          <p:nvPr/>
        </p:nvSpPr>
        <p:spPr>
          <a:xfrm>
            <a:off x="1252572" y="5623119"/>
            <a:ext cx="1142615" cy="938674"/>
          </a:xfrm>
          <a:prstGeom prst="rect">
            <a:avLst/>
          </a:prstGeom>
          <a:solidFill>
            <a:srgbClr val="F2F2F2"/>
          </a:solidFill>
          <a:ln>
            <a:solidFill>
              <a:srgbClr val="B2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R4.3 billion or 3.8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per cent underspending</a:t>
            </a: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41435F88-55C8-C307-8C70-8D67AC6AB888}"/>
              </a:ext>
            </a:extLst>
          </p:cNvPr>
          <p:cNvSpPr/>
          <p:nvPr/>
        </p:nvSpPr>
        <p:spPr>
          <a:xfrm>
            <a:off x="6623657" y="5622367"/>
            <a:ext cx="1142615" cy="938674"/>
          </a:xfrm>
          <a:prstGeom prst="rect">
            <a:avLst/>
          </a:prstGeom>
          <a:solidFill>
            <a:srgbClr val="F2F2F2"/>
          </a:solidFill>
          <a:ln>
            <a:solidFill>
              <a:srgbClr val="B2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R1.7 billion or 2.6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per cent </a:t>
            </a:r>
            <a:r>
              <a:rPr lang="en-GB" sz="1200" b="1" dirty="0">
                <a:solidFill>
                  <a:prstClr val="black"/>
                </a:solidFill>
                <a:latin typeface="Calibri" panose="020F0502020204030204"/>
              </a:rPr>
              <a:t>underspending</a:t>
            </a: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D687D509-D9E4-F3F0-1FAC-78AB04052F75}"/>
              </a:ext>
            </a:extLst>
          </p:cNvPr>
          <p:cNvSpPr/>
          <p:nvPr/>
        </p:nvSpPr>
        <p:spPr>
          <a:xfrm>
            <a:off x="3169372" y="5622367"/>
            <a:ext cx="1142615" cy="938674"/>
          </a:xfrm>
          <a:prstGeom prst="rect">
            <a:avLst/>
          </a:prstGeom>
          <a:solidFill>
            <a:srgbClr val="F2F2F2"/>
          </a:solidFill>
          <a:ln>
            <a:solidFill>
              <a:srgbClr val="B2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R1.3 billion or 3.5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per cent underspending</a:t>
            </a: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xmlns="" id="{005961FA-8214-5DB9-8CF1-3B89F38474A3}"/>
              </a:ext>
            </a:extLst>
          </p:cNvPr>
          <p:cNvSpPr/>
          <p:nvPr/>
        </p:nvSpPr>
        <p:spPr>
          <a:xfrm>
            <a:off x="4972003" y="5623119"/>
            <a:ext cx="1142615" cy="938674"/>
          </a:xfrm>
          <a:prstGeom prst="rect">
            <a:avLst/>
          </a:prstGeom>
          <a:solidFill>
            <a:srgbClr val="F2F2F2"/>
          </a:solidFill>
          <a:ln>
            <a:solidFill>
              <a:srgbClr val="B2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R462.9 million or 0.4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per cent </a:t>
            </a:r>
            <a:r>
              <a:rPr lang="en-GB" sz="1200" b="1" dirty="0">
                <a:solidFill>
                  <a:prstClr val="black"/>
                </a:solidFill>
                <a:latin typeface="Calibri" panose="020F0502020204030204"/>
              </a:rPr>
              <a:t>underspending</a:t>
            </a: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811531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3C6D46A-BDDF-FE58-2B8B-C2DE0BAFD114}"/>
              </a:ext>
            </a:extLst>
          </p:cNvPr>
          <p:cNvPicPr>
            <a:picLocks noChangeAspect="1"/>
          </p:cNvPicPr>
          <p:nvPr/>
        </p:nvPicPr>
        <p:blipFill>
          <a:blip r:embed="rId3"/>
          <a:stretch>
            <a:fillRect/>
          </a:stretch>
        </p:blipFill>
        <p:spPr>
          <a:xfrm>
            <a:off x="136933" y="1277371"/>
            <a:ext cx="8052909" cy="4897676"/>
          </a:xfrm>
          <a:prstGeom prst="rect">
            <a:avLst/>
          </a:prstGeom>
        </p:spPr>
      </p:pic>
      <p:sp>
        <p:nvSpPr>
          <p:cNvPr id="2" name="Title 1"/>
          <p:cNvSpPr>
            <a:spLocks noGrp="1"/>
          </p:cNvSpPr>
          <p:nvPr>
            <p:ph type="title"/>
          </p:nvPr>
        </p:nvSpPr>
        <p:spPr>
          <a:xfrm>
            <a:off x="0" y="0"/>
            <a:ext cx="7434072" cy="1207008"/>
          </a:xfrm>
        </p:spPr>
        <p:txBody>
          <a:bodyPr/>
          <a:lstStyle/>
          <a:p>
            <a:r>
              <a:rPr lang="en-US" dirty="0"/>
              <a:t>Summary of spending </a:t>
            </a:r>
          </a:p>
        </p:txBody>
      </p:sp>
      <p:sp>
        <p:nvSpPr>
          <p:cNvPr id="6" name="Slide Number Placeholder 3"/>
          <p:cNvSpPr>
            <a:spLocks noGrp="1"/>
          </p:cNvSpPr>
          <p:nvPr>
            <p:ph type="sldNum" sz="quarter" idx="4294967295"/>
          </p:nvPr>
        </p:nvSpPr>
        <p:spPr>
          <a:xfrm>
            <a:off x="7239000" y="6453963"/>
            <a:ext cx="1905000" cy="457200"/>
          </a:xfrm>
          <a:prstGeom prst="rect">
            <a:avLst/>
          </a:prstGeom>
        </p:spPr>
        <p:txBody>
          <a:bodyPr/>
          <a:lstStyle/>
          <a:p>
            <a:pPr>
              <a:defRPr/>
            </a:pPr>
            <a:fld id="{18CC9CFB-5521-4678-B011-3614EFC0CBEB}" type="slidenum">
              <a:rPr lang="en-US" smtClean="0">
                <a:solidFill>
                  <a:srgbClr val="808080"/>
                </a:solidFill>
              </a:rPr>
              <a:pPr>
                <a:defRPr/>
              </a:pPr>
              <a:t>5</a:t>
            </a:fld>
            <a:endParaRPr lang="en-US" sz="1400" b="0" dirty="0">
              <a:solidFill>
                <a:srgbClr val="000000"/>
              </a:solidFill>
              <a:latin typeface="Arial"/>
            </a:endParaRPr>
          </a:p>
        </p:txBody>
      </p:sp>
      <p:sp>
        <p:nvSpPr>
          <p:cNvPr id="18" name="Rectangle 17">
            <a:extLst>
              <a:ext uri="{FF2B5EF4-FFF2-40B4-BE49-F238E27FC236}">
                <a16:creationId xmlns:a16="http://schemas.microsoft.com/office/drawing/2014/main" xmlns="" id="{10A62D73-CA6F-428C-8DCF-4908B4E29FC7}"/>
              </a:ext>
            </a:extLst>
          </p:cNvPr>
          <p:cNvSpPr/>
          <p:nvPr/>
        </p:nvSpPr>
        <p:spPr>
          <a:xfrm>
            <a:off x="1252572" y="5623119"/>
            <a:ext cx="1142615" cy="938674"/>
          </a:xfrm>
          <a:prstGeom prst="rect">
            <a:avLst/>
          </a:prstGeom>
          <a:solidFill>
            <a:srgbClr val="F2F2F2"/>
          </a:solidFill>
          <a:ln>
            <a:solidFill>
              <a:srgbClr val="B2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R6.4 billion or 2.6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per cent </a:t>
            </a:r>
            <a:r>
              <a:rPr lang="en-GB" sz="1200" b="1" dirty="0">
                <a:solidFill>
                  <a:prstClr val="black"/>
                </a:solidFill>
                <a:latin typeface="Calibri" panose="020F0502020204030204"/>
              </a:rPr>
              <a:t>underspending</a:t>
            </a: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41435F88-55C8-C307-8C70-8D67AC6AB888}"/>
              </a:ext>
            </a:extLst>
          </p:cNvPr>
          <p:cNvSpPr/>
          <p:nvPr/>
        </p:nvSpPr>
        <p:spPr>
          <a:xfrm>
            <a:off x="6623657" y="5622367"/>
            <a:ext cx="1142615" cy="938674"/>
          </a:xfrm>
          <a:prstGeom prst="rect">
            <a:avLst/>
          </a:prstGeom>
          <a:solidFill>
            <a:srgbClr val="F2F2F2"/>
          </a:solidFill>
          <a:ln>
            <a:solidFill>
              <a:srgbClr val="B2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R861.6 million or 4.6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per cent </a:t>
            </a:r>
            <a:r>
              <a:rPr lang="en-GB" sz="1200" b="1" dirty="0">
                <a:solidFill>
                  <a:prstClr val="black"/>
                </a:solidFill>
                <a:latin typeface="Calibri" panose="020F0502020204030204"/>
              </a:rPr>
              <a:t>underspending</a:t>
            </a: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D687D509-D9E4-F3F0-1FAC-78AB04052F75}"/>
              </a:ext>
            </a:extLst>
          </p:cNvPr>
          <p:cNvSpPr/>
          <p:nvPr/>
        </p:nvSpPr>
        <p:spPr>
          <a:xfrm>
            <a:off x="3169372" y="5622367"/>
            <a:ext cx="1142615" cy="938674"/>
          </a:xfrm>
          <a:prstGeom prst="rect">
            <a:avLst/>
          </a:prstGeom>
          <a:solidFill>
            <a:srgbClr val="F2F2F2"/>
          </a:solidFill>
          <a:ln>
            <a:solidFill>
              <a:srgbClr val="B2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R621.3 million or 1.9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per cent </a:t>
            </a:r>
            <a:r>
              <a:rPr lang="en-GB" sz="1200" b="1" dirty="0">
                <a:solidFill>
                  <a:prstClr val="black"/>
                </a:solidFill>
                <a:latin typeface="Calibri" panose="020F0502020204030204"/>
              </a:rPr>
              <a:t>underspending</a:t>
            </a: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xmlns="" id="{005961FA-8214-5DB9-8CF1-3B89F38474A3}"/>
              </a:ext>
            </a:extLst>
          </p:cNvPr>
          <p:cNvSpPr/>
          <p:nvPr/>
        </p:nvSpPr>
        <p:spPr>
          <a:xfrm>
            <a:off x="4972003" y="5623119"/>
            <a:ext cx="1142615" cy="938674"/>
          </a:xfrm>
          <a:prstGeom prst="rect">
            <a:avLst/>
          </a:prstGeom>
          <a:solidFill>
            <a:srgbClr val="F2F2F2"/>
          </a:solidFill>
          <a:ln>
            <a:solidFill>
              <a:srgbClr val="B2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alibri" panose="020F0502020204030204"/>
              </a:rPr>
              <a:t>R591 million or 0.6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per cent underspending</a:t>
            </a: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628011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288099" y="321543"/>
            <a:ext cx="8536487" cy="945715"/>
          </a:xfrm>
        </p:spPr>
        <p:txBody>
          <a:bodyPr>
            <a:normAutofit/>
          </a:bodyPr>
          <a:lstStyle/>
          <a:p>
            <a:r>
              <a:rPr lang="en-ZA" sz="2800" dirty="0"/>
              <a:t>SUMMARY OF SPENDING: Underspending </a:t>
            </a:r>
          </a:p>
        </p:txBody>
      </p:sp>
      <p:pic>
        <p:nvPicPr>
          <p:cNvPr id="2" name="Picture 1"/>
          <p:cNvPicPr>
            <a:picLocks noChangeAspect="1"/>
          </p:cNvPicPr>
          <p:nvPr/>
        </p:nvPicPr>
        <p:blipFill>
          <a:blip r:embed="rId2"/>
          <a:stretch>
            <a:fillRect/>
          </a:stretch>
        </p:blipFill>
        <p:spPr>
          <a:xfrm>
            <a:off x="137707" y="1217830"/>
            <a:ext cx="8837269" cy="806985"/>
          </a:xfrm>
          <a:prstGeom prst="rect">
            <a:avLst/>
          </a:prstGeom>
        </p:spPr>
      </p:pic>
      <p:sp>
        <p:nvSpPr>
          <p:cNvPr id="3" name="Rectangle 2"/>
          <p:cNvSpPr/>
          <p:nvPr/>
        </p:nvSpPr>
        <p:spPr>
          <a:xfrm>
            <a:off x="0" y="897926"/>
            <a:ext cx="1527534" cy="338554"/>
          </a:xfrm>
          <a:prstGeom prst="rect">
            <a:avLst/>
          </a:prstGeom>
        </p:spPr>
        <p:txBody>
          <a:bodyPr wrap="none">
            <a:spAutoFit/>
          </a:bodyPr>
          <a:lstStyle/>
          <a:p>
            <a:r>
              <a:rPr lang="en-ZA" altLang="en-US" sz="1600" b="1" dirty="0" smtClean="0">
                <a:latin typeface="Calibri" panose="020F0502020204030204" pitchFamily="34" charset="0"/>
                <a:ea typeface="Calibri" panose="020F0502020204030204" pitchFamily="34" charset="0"/>
                <a:cs typeface="Times New Roman" panose="02020603050405020304" pitchFamily="18" charset="0"/>
              </a:rPr>
              <a:t>Total allocation </a:t>
            </a:r>
          </a:p>
        </p:txBody>
      </p:sp>
      <p:pic>
        <p:nvPicPr>
          <p:cNvPr id="4" name="Picture 3"/>
          <p:cNvPicPr>
            <a:picLocks noChangeAspect="1"/>
          </p:cNvPicPr>
          <p:nvPr/>
        </p:nvPicPr>
        <p:blipFill>
          <a:blip r:embed="rId3"/>
          <a:stretch>
            <a:fillRect/>
          </a:stretch>
        </p:blipFill>
        <p:spPr>
          <a:xfrm>
            <a:off x="137706" y="2342135"/>
            <a:ext cx="8837270" cy="806984"/>
          </a:xfrm>
          <a:prstGeom prst="rect">
            <a:avLst/>
          </a:prstGeom>
        </p:spPr>
      </p:pic>
      <p:sp>
        <p:nvSpPr>
          <p:cNvPr id="17" name="Rectangle 16"/>
          <p:cNvSpPr/>
          <p:nvPr/>
        </p:nvSpPr>
        <p:spPr>
          <a:xfrm>
            <a:off x="111210" y="1989436"/>
            <a:ext cx="2700739" cy="338554"/>
          </a:xfrm>
          <a:prstGeom prst="rect">
            <a:avLst/>
          </a:prstGeom>
        </p:spPr>
        <p:txBody>
          <a:bodyPr wrap="none">
            <a:spAutoFit/>
          </a:bodyPr>
          <a:lstStyle/>
          <a:p>
            <a:r>
              <a:rPr lang="en-ZA" altLang="en-US" sz="1600" b="1" dirty="0" smtClean="0">
                <a:latin typeface="Calibri" panose="020F0502020204030204" pitchFamily="34" charset="0"/>
                <a:ea typeface="Calibri" panose="020F0502020204030204" pitchFamily="34" charset="0"/>
                <a:cs typeface="Times New Roman" panose="02020603050405020304" pitchFamily="18" charset="0"/>
              </a:rPr>
              <a:t>Compensation of employees  </a:t>
            </a:r>
          </a:p>
        </p:txBody>
      </p:sp>
      <p:pic>
        <p:nvPicPr>
          <p:cNvPr id="5" name="Picture 4"/>
          <p:cNvPicPr>
            <a:picLocks noChangeAspect="1"/>
          </p:cNvPicPr>
          <p:nvPr/>
        </p:nvPicPr>
        <p:blipFill>
          <a:blip r:embed="rId4"/>
          <a:stretch>
            <a:fillRect/>
          </a:stretch>
        </p:blipFill>
        <p:spPr>
          <a:xfrm>
            <a:off x="137707" y="3466439"/>
            <a:ext cx="8837269" cy="806984"/>
          </a:xfrm>
          <a:prstGeom prst="rect">
            <a:avLst/>
          </a:prstGeom>
        </p:spPr>
      </p:pic>
      <p:sp>
        <p:nvSpPr>
          <p:cNvPr id="18" name="Rectangle 17"/>
          <p:cNvSpPr/>
          <p:nvPr/>
        </p:nvSpPr>
        <p:spPr>
          <a:xfrm>
            <a:off x="164754" y="3122136"/>
            <a:ext cx="1869614" cy="338554"/>
          </a:xfrm>
          <a:prstGeom prst="rect">
            <a:avLst/>
          </a:prstGeom>
        </p:spPr>
        <p:txBody>
          <a:bodyPr wrap="none">
            <a:spAutoFit/>
          </a:bodyPr>
          <a:lstStyle/>
          <a:p>
            <a:r>
              <a:rPr lang="en-US" altLang="en-US" sz="1600" b="1" dirty="0" smtClean="0">
                <a:latin typeface="Calibri" panose="020F0502020204030204" pitchFamily="34" charset="0"/>
                <a:ea typeface="Calibri" panose="020F0502020204030204" pitchFamily="34" charset="0"/>
                <a:cs typeface="Times New Roman" panose="02020603050405020304" pitchFamily="18" charset="0"/>
              </a:rPr>
              <a:t>Goods and services </a:t>
            </a:r>
            <a:endParaRPr lang="en-ZA" altLang="en-US" sz="1600" b="1"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111209" y="4269467"/>
            <a:ext cx="1000210" cy="338554"/>
          </a:xfrm>
          <a:prstGeom prst="rect">
            <a:avLst/>
          </a:prstGeom>
        </p:spPr>
        <p:txBody>
          <a:bodyPr wrap="none">
            <a:spAutoFit/>
          </a:bodyPr>
          <a:lstStyle/>
          <a:p>
            <a:r>
              <a:rPr lang="en-ZA" altLang="en-US" sz="1600" b="1" dirty="0" smtClean="0">
                <a:latin typeface="Calibri" panose="020F0502020204030204" pitchFamily="34" charset="0"/>
                <a:ea typeface="Calibri" panose="020F0502020204030204" pitchFamily="34" charset="0"/>
                <a:cs typeface="Times New Roman" panose="02020603050405020304" pitchFamily="18" charset="0"/>
              </a:rPr>
              <a:t>Transfers </a:t>
            </a:r>
          </a:p>
        </p:txBody>
      </p:sp>
      <p:pic>
        <p:nvPicPr>
          <p:cNvPr id="6" name="Picture 5"/>
          <p:cNvPicPr>
            <a:picLocks noChangeAspect="1"/>
          </p:cNvPicPr>
          <p:nvPr/>
        </p:nvPicPr>
        <p:blipFill>
          <a:blip r:embed="rId5"/>
          <a:stretch>
            <a:fillRect/>
          </a:stretch>
        </p:blipFill>
        <p:spPr>
          <a:xfrm>
            <a:off x="111209" y="4603421"/>
            <a:ext cx="8837270" cy="806984"/>
          </a:xfrm>
          <a:prstGeom prst="rect">
            <a:avLst/>
          </a:prstGeom>
        </p:spPr>
      </p:pic>
      <p:pic>
        <p:nvPicPr>
          <p:cNvPr id="7" name="Picture 6"/>
          <p:cNvPicPr>
            <a:picLocks noChangeAspect="1"/>
          </p:cNvPicPr>
          <p:nvPr/>
        </p:nvPicPr>
        <p:blipFill>
          <a:blip r:embed="rId6"/>
          <a:stretch>
            <a:fillRect/>
          </a:stretch>
        </p:blipFill>
        <p:spPr>
          <a:xfrm>
            <a:off x="111209" y="5810198"/>
            <a:ext cx="8863767" cy="809404"/>
          </a:xfrm>
          <a:prstGeom prst="rect">
            <a:avLst/>
          </a:prstGeom>
        </p:spPr>
      </p:pic>
      <p:sp>
        <p:nvSpPr>
          <p:cNvPr id="22" name="Rectangle 21"/>
          <p:cNvSpPr/>
          <p:nvPr/>
        </p:nvSpPr>
        <p:spPr>
          <a:xfrm>
            <a:off x="95042" y="5416791"/>
            <a:ext cx="2578206" cy="338554"/>
          </a:xfrm>
          <a:prstGeom prst="rect">
            <a:avLst/>
          </a:prstGeom>
        </p:spPr>
        <p:txBody>
          <a:bodyPr wrap="none">
            <a:spAutoFit/>
          </a:bodyPr>
          <a:lstStyle/>
          <a:p>
            <a:r>
              <a:rPr lang="en-ZA" altLang="en-US" sz="1600" b="1" dirty="0" smtClean="0">
                <a:latin typeface="Calibri" panose="020F0502020204030204" pitchFamily="34" charset="0"/>
                <a:ea typeface="Calibri" panose="020F0502020204030204" pitchFamily="34" charset="0"/>
                <a:cs typeface="Times New Roman" panose="02020603050405020304" pitchFamily="18" charset="0"/>
              </a:rPr>
              <a:t>Payments for capital assets  </a:t>
            </a:r>
          </a:p>
        </p:txBody>
      </p:sp>
    </p:spTree>
    <p:extLst>
      <p:ext uri="{BB962C8B-B14F-4D97-AF65-F5344CB8AC3E}">
        <p14:creationId xmlns:p14="http://schemas.microsoft.com/office/powerpoint/2010/main" xmlns="" val="3055224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288099" y="321543"/>
            <a:ext cx="8536487" cy="945715"/>
          </a:xfrm>
        </p:spPr>
        <p:txBody>
          <a:bodyPr>
            <a:normAutofit/>
          </a:bodyPr>
          <a:lstStyle/>
          <a:p>
            <a:r>
              <a:rPr lang="en-ZA" sz="2800" dirty="0"/>
              <a:t>SUMMARY OF SPENDING: Underspending </a:t>
            </a:r>
          </a:p>
        </p:txBody>
      </p:sp>
      <p:pic>
        <p:nvPicPr>
          <p:cNvPr id="3" name="Picture 2"/>
          <p:cNvPicPr/>
          <p:nvPr/>
        </p:nvPicPr>
        <p:blipFill>
          <a:blip r:embed="rId2">
            <a:extLst>
              <a:ext uri="{28A0092B-C50C-407E-A947-70E740481C1C}">
                <a14:useLocalDpi xmlns:a14="http://schemas.microsoft.com/office/drawing/2010/main" xmlns="" val="0"/>
              </a:ext>
            </a:extLst>
          </a:blip>
          <a:srcRect/>
          <a:stretch>
            <a:fillRect/>
          </a:stretch>
        </p:blipFill>
        <p:spPr bwMode="auto">
          <a:xfrm>
            <a:off x="159478" y="985065"/>
            <a:ext cx="8877430" cy="5531065"/>
          </a:xfrm>
          <a:prstGeom prst="rect">
            <a:avLst/>
          </a:prstGeom>
          <a:noFill/>
        </p:spPr>
      </p:pic>
    </p:spTree>
    <p:extLst>
      <p:ext uri="{BB962C8B-B14F-4D97-AF65-F5344CB8AC3E}">
        <p14:creationId xmlns:p14="http://schemas.microsoft.com/office/powerpoint/2010/main" xmlns="" val="1136976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288099" y="321543"/>
            <a:ext cx="8536487" cy="945715"/>
          </a:xfrm>
        </p:spPr>
        <p:txBody>
          <a:bodyPr>
            <a:normAutofit/>
          </a:bodyPr>
          <a:lstStyle/>
          <a:p>
            <a:r>
              <a:rPr lang="en-ZA" sz="2800" dirty="0"/>
              <a:t>SUMMARY OF SPENDING: Underspending </a:t>
            </a:r>
          </a:p>
        </p:txBody>
      </p:sp>
      <p:graphicFrame>
        <p:nvGraphicFramePr>
          <p:cNvPr id="3" name="Chart 2"/>
          <p:cNvGraphicFramePr>
            <a:graphicFrameLocks/>
          </p:cNvGraphicFramePr>
          <p:nvPr>
            <p:extLst>
              <p:ext uri="{D42A27DB-BD31-4B8C-83A1-F6EECF244321}">
                <p14:modId xmlns:p14="http://schemas.microsoft.com/office/powerpoint/2010/main" xmlns="" val="3406669279"/>
              </p:ext>
            </p:extLst>
          </p:nvPr>
        </p:nvGraphicFramePr>
        <p:xfrm>
          <a:off x="288099" y="1087845"/>
          <a:ext cx="8382000" cy="53578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360476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288099" y="321543"/>
            <a:ext cx="8536487" cy="945715"/>
          </a:xfrm>
        </p:spPr>
        <p:txBody>
          <a:bodyPr>
            <a:normAutofit/>
          </a:bodyPr>
          <a:lstStyle/>
          <a:p>
            <a:r>
              <a:rPr lang="en-ZA" sz="2800" dirty="0"/>
              <a:t>SUMMARY OF SPENDING: </a:t>
            </a:r>
            <a:r>
              <a:rPr lang="en-ZA" sz="2800" dirty="0" smtClean="0"/>
              <a:t>SOCIAL DEVELOPMENT  </a:t>
            </a:r>
            <a:endParaRPr lang="en-ZA" sz="2800" dirty="0"/>
          </a:p>
        </p:txBody>
      </p:sp>
      <p:pic>
        <p:nvPicPr>
          <p:cNvPr id="2" name="Picture 1"/>
          <p:cNvPicPr>
            <a:picLocks noChangeAspect="1"/>
          </p:cNvPicPr>
          <p:nvPr/>
        </p:nvPicPr>
        <p:blipFill>
          <a:blip r:embed="rId2"/>
          <a:stretch>
            <a:fillRect/>
          </a:stretch>
        </p:blipFill>
        <p:spPr>
          <a:xfrm>
            <a:off x="92547" y="1045286"/>
            <a:ext cx="8960838" cy="818268"/>
          </a:xfrm>
          <a:prstGeom prst="rect">
            <a:avLst/>
          </a:prstGeom>
        </p:spPr>
      </p:pic>
      <p:sp>
        <p:nvSpPr>
          <p:cNvPr id="3" name="Rectangle 2"/>
          <p:cNvSpPr/>
          <p:nvPr/>
        </p:nvSpPr>
        <p:spPr>
          <a:xfrm>
            <a:off x="92547" y="1997346"/>
            <a:ext cx="8960838" cy="1200329"/>
          </a:xfrm>
          <a:prstGeom prst="rect">
            <a:avLst/>
          </a:prstGeom>
        </p:spPr>
        <p:txBody>
          <a:bodyPr wrap="square">
            <a:spAutoFit/>
          </a:bodyPr>
          <a:lstStyle/>
          <a:p>
            <a:r>
              <a:rPr lang="en-GB"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underspending mainly under transfers and subsidies is mainly due to the COVID-19 SRD grant as a result of the lower than anticipated uptake of the grant following implementation of stringent income verification measures intended at improving targeting of the </a:t>
            </a:r>
            <a:r>
              <a:rPr lang="en-GB"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qualifying population </a:t>
            </a:r>
            <a:endParaRPr lang="en-ZA" dirty="0">
              <a:solidFill>
                <a:schemeClr val="accent1">
                  <a:lumMod val="75000"/>
                </a:schemeClr>
              </a:solidFill>
            </a:endParaRPr>
          </a:p>
        </p:txBody>
      </p:sp>
    </p:spTree>
    <p:extLst>
      <p:ext uri="{BB962C8B-B14F-4D97-AF65-F5344CB8AC3E}">
        <p14:creationId xmlns:p14="http://schemas.microsoft.com/office/powerpoint/2010/main" xmlns="" val="2184905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6710</TotalTime>
  <Words>2466</Words>
  <Application>Microsoft Office PowerPoint</Application>
  <PresentationFormat>On-screen Show (4:3)</PresentationFormat>
  <Paragraphs>145</Paragraphs>
  <Slides>29</Slides>
  <Notes>13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2022/23 Q4 SPENDING OUTCOMES  </vt:lpstr>
      <vt:lpstr>SUMMARY OF SPENDING  </vt:lpstr>
      <vt:lpstr>Summary of spending </vt:lpstr>
      <vt:lpstr>Summary of spending </vt:lpstr>
      <vt:lpstr>Summary of spending </vt:lpstr>
      <vt:lpstr>SUMMARY OF SPENDING: Underspending </vt:lpstr>
      <vt:lpstr>SUMMARY OF SPENDING: Underspending </vt:lpstr>
      <vt:lpstr>SUMMARY OF SPENDING: Underspending </vt:lpstr>
      <vt:lpstr>SUMMARY OF SPENDING: SOCIAL DEVELOPMENT  </vt:lpstr>
      <vt:lpstr>SUMMARY OF SPENDING: COGTA </vt:lpstr>
      <vt:lpstr>SUMMARY OF SPENDING: HEALTH  </vt:lpstr>
      <vt:lpstr>SUMMARY OF SPENDING: NATIONAL TREASURY </vt:lpstr>
      <vt:lpstr>SUMMARY OF SPENDING: WATER AND SANITATION </vt:lpstr>
      <vt:lpstr>SUMMARY OF SPENDING: HUMAN SETTLEMENT  </vt:lpstr>
      <vt:lpstr>SUMMARY OF SPENDING: TRANSPORT  </vt:lpstr>
      <vt:lpstr>SUMMARY OF SPENDING: DHET </vt:lpstr>
      <vt:lpstr>SUMMARY OF SPENDING: DALRRD </vt:lpstr>
      <vt:lpstr>SUMMARY OF SPENDING: HOME AFFAIRS</vt:lpstr>
      <vt:lpstr>Summary of spending </vt:lpstr>
      <vt:lpstr>SUMMARY OF SPENDING: STATISTICS SOUTH AFRICA </vt:lpstr>
      <vt:lpstr>SUMMARY OF SPENDING: DEFENCE </vt:lpstr>
      <vt:lpstr>Slide 22</vt:lpstr>
      <vt:lpstr>Slide 23</vt:lpstr>
      <vt:lpstr>Summary of spending</vt:lpstr>
      <vt:lpstr>Summary of spending </vt:lpstr>
      <vt:lpstr>Summary of spending</vt:lpstr>
      <vt:lpstr>Summary of spending </vt:lpstr>
      <vt:lpstr>Summary of spending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Monique</cp:lastModifiedBy>
  <cp:revision>172</cp:revision>
  <dcterms:created xsi:type="dcterms:W3CDTF">2017-06-12T08:43:34Z</dcterms:created>
  <dcterms:modified xsi:type="dcterms:W3CDTF">2023-06-02T09:29:07Z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c4247e-447d-4732-af29-2e529a4288f1_Enabled">
    <vt:lpwstr>true</vt:lpwstr>
  </property>
  <property fmtid="{D5CDD505-2E9C-101B-9397-08002B2CF9AE}" pid="3" name="MSIP_Label_93c4247e-447d-4732-af29-2e529a4288f1_SetDate">
    <vt:lpwstr>2022-09-29T11:19:13Z</vt:lpwstr>
  </property>
  <property fmtid="{D5CDD505-2E9C-101B-9397-08002B2CF9AE}" pid="4" name="MSIP_Label_93c4247e-447d-4732-af29-2e529a4288f1_Method">
    <vt:lpwstr>Standard</vt:lpwstr>
  </property>
  <property fmtid="{D5CDD505-2E9C-101B-9397-08002B2CF9AE}" pid="5" name="MSIP_Label_93c4247e-447d-4732-af29-2e529a4288f1_Name">
    <vt:lpwstr>93c4247e-447d-4732-af29-2e529a4288f1</vt:lpwstr>
  </property>
  <property fmtid="{D5CDD505-2E9C-101B-9397-08002B2CF9AE}" pid="6" name="MSIP_Label_93c4247e-447d-4732-af29-2e529a4288f1_SiteId">
    <vt:lpwstr>1a45348f-02b4-4f9a-a7a8-7786f6dd3245</vt:lpwstr>
  </property>
  <property fmtid="{D5CDD505-2E9C-101B-9397-08002B2CF9AE}" pid="7" name="MSIP_Label_93c4247e-447d-4732-af29-2e529a4288f1_ActionId">
    <vt:lpwstr>7171a3b9-e4ab-4fb5-bb8c-b1d03d86cad9</vt:lpwstr>
  </property>
  <property fmtid="{D5CDD505-2E9C-101B-9397-08002B2CF9AE}" pid="8" name="MSIP_Label_93c4247e-447d-4732-af29-2e529a4288f1_ContentBits">
    <vt:lpwstr>0</vt:lpwstr>
  </property>
</Properties>
</file>