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 id="2147483792" r:id="rId2"/>
  </p:sldMasterIdLst>
  <p:notesMasterIdLst>
    <p:notesMasterId r:id="rId17"/>
  </p:notesMasterIdLst>
  <p:handoutMasterIdLst>
    <p:handoutMasterId r:id="rId18"/>
  </p:handoutMasterIdLst>
  <p:sldIdLst>
    <p:sldId id="362" r:id="rId3"/>
    <p:sldId id="289" r:id="rId4"/>
    <p:sldId id="291" r:id="rId5"/>
    <p:sldId id="360" r:id="rId6"/>
    <p:sldId id="292" r:id="rId7"/>
    <p:sldId id="296" r:id="rId8"/>
    <p:sldId id="297" r:id="rId9"/>
    <p:sldId id="311" r:id="rId10"/>
    <p:sldId id="293" r:id="rId11"/>
    <p:sldId id="368" r:id="rId12"/>
    <p:sldId id="298" r:id="rId13"/>
    <p:sldId id="300" r:id="rId14"/>
    <p:sldId id="301" r:id="rId15"/>
    <p:sldId id="367" r:id="rId16"/>
  </p:sldIdLst>
  <p:sldSz cx="9144000" cy="721836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274"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6600"/>
    <a:srgbClr val="005D28"/>
    <a:srgbClr val="FFFFFF"/>
    <a:srgbClr val="4A7EBB"/>
    <a:srgbClr val="D8A851"/>
    <a:srgbClr val="825B32"/>
    <a:srgbClr val="BB8F53"/>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11" autoAdjust="0"/>
    <p:restoredTop sz="94660"/>
  </p:normalViewPr>
  <p:slideViewPr>
    <p:cSldViewPr>
      <p:cViewPr varScale="1">
        <p:scale>
          <a:sx n="69" d="100"/>
          <a:sy n="69" d="100"/>
        </p:scale>
        <p:origin x="-1698" y="-114"/>
      </p:cViewPr>
      <p:guideLst>
        <p:guide orient="horz" pos="2274"/>
        <p:guide pos="288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6C1D3BE2-72DA-4EC5-88C7-831043EA94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a:extLst>
              <a:ext uri="{FF2B5EF4-FFF2-40B4-BE49-F238E27FC236}">
                <a16:creationId xmlns:a16="http://schemas.microsoft.com/office/drawing/2014/main" xmlns="" id="{4C0431C8-0CFA-4832-BFA1-AA1247D331F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146D1B8-A1E4-4021-BA0F-5DDA3C679761}" type="datetimeFigureOut">
              <a:rPr lang="en-ZA" smtClean="0"/>
              <a:pPr/>
              <a:t>2023/05/30</a:t>
            </a:fld>
            <a:endParaRPr lang="en-ZA"/>
          </a:p>
        </p:txBody>
      </p:sp>
      <p:sp>
        <p:nvSpPr>
          <p:cNvPr id="4" name="Footer Placeholder 3">
            <a:extLst>
              <a:ext uri="{FF2B5EF4-FFF2-40B4-BE49-F238E27FC236}">
                <a16:creationId xmlns:a16="http://schemas.microsoft.com/office/drawing/2014/main" xmlns="" id="{07782002-7A67-495E-80C5-19B29EAC19A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a:extLst>
              <a:ext uri="{FF2B5EF4-FFF2-40B4-BE49-F238E27FC236}">
                <a16:creationId xmlns:a16="http://schemas.microsoft.com/office/drawing/2014/main" xmlns="" id="{FA77B4F4-8554-43D7-9856-A09F713F239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14C7E1F-9D41-4765-9A10-AEE8DB113143}" type="slidenum">
              <a:rPr lang="en-ZA" smtClean="0"/>
              <a:pPr/>
              <a:t>‹#›</a:t>
            </a:fld>
            <a:endParaRPr lang="en-ZA"/>
          </a:p>
        </p:txBody>
      </p:sp>
    </p:spTree>
    <p:extLst>
      <p:ext uri="{BB962C8B-B14F-4D97-AF65-F5344CB8AC3E}">
        <p14:creationId xmlns:p14="http://schemas.microsoft.com/office/powerpoint/2010/main" xmlns="" val="3449964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A69520-BF42-4A21-A0BA-E4DB2A2196C2}" type="datetimeFigureOut">
              <a:rPr lang="en-ZA" smtClean="0"/>
              <a:pPr/>
              <a:t>2023/05/30</a:t>
            </a:fld>
            <a:endParaRPr lang="en-ZA"/>
          </a:p>
        </p:txBody>
      </p:sp>
      <p:sp>
        <p:nvSpPr>
          <p:cNvPr id="4" name="Slide Image Placeholder 3"/>
          <p:cNvSpPr>
            <a:spLocks noGrp="1" noRot="1" noChangeAspect="1"/>
          </p:cNvSpPr>
          <p:nvPr>
            <p:ph type="sldImg" idx="2"/>
          </p:nvPr>
        </p:nvSpPr>
        <p:spPr>
          <a:xfrm>
            <a:off x="1474788" y="1143000"/>
            <a:ext cx="3908425"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D5B9FB-13E6-4360-9182-154E5A75CABA}" type="slidenum">
              <a:rPr lang="en-ZA" smtClean="0"/>
              <a:pPr/>
              <a:t>‹#›</a:t>
            </a:fld>
            <a:endParaRPr lang="en-ZA"/>
          </a:p>
        </p:txBody>
      </p:sp>
    </p:spTree>
    <p:extLst>
      <p:ext uri="{BB962C8B-B14F-4D97-AF65-F5344CB8AC3E}">
        <p14:creationId xmlns:p14="http://schemas.microsoft.com/office/powerpoint/2010/main" xmlns="" val="106922411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42372"/>
            <a:ext cx="7772400" cy="1547269"/>
          </a:xfrm>
        </p:spPr>
        <p:txBody>
          <a:bodyPr/>
          <a:lstStyle/>
          <a:p>
            <a:r>
              <a:rPr lang="en-US"/>
              <a:t>Click to edit Master title style</a:t>
            </a:r>
            <a:endParaRPr lang="en-ZA"/>
          </a:p>
        </p:txBody>
      </p:sp>
      <p:sp>
        <p:nvSpPr>
          <p:cNvPr id="3" name="Subtitle 2"/>
          <p:cNvSpPr>
            <a:spLocks noGrp="1"/>
          </p:cNvSpPr>
          <p:nvPr>
            <p:ph type="subTitle" idx="1"/>
          </p:nvPr>
        </p:nvSpPr>
        <p:spPr>
          <a:xfrm>
            <a:off x="1371600" y="4090406"/>
            <a:ext cx="6400800" cy="184469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E56C246A-3078-4669-B9FB-6626B745E6EF}" type="datetime1">
              <a:rPr lang="en-ZA" smtClean="0"/>
              <a:pPr/>
              <a:t>2023/05/30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1880595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7E3741CB-A465-4477-AAFA-AB46746F9C8E}" type="datetime1">
              <a:rPr lang="en-ZA" smtClean="0"/>
              <a:pPr/>
              <a:t>2023/05/30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3679084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89070"/>
            <a:ext cx="2057400" cy="6159001"/>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89070"/>
            <a:ext cx="6019800" cy="61590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FB1D604B-7F60-43C4-86F7-0ED338921089}" type="datetime1">
              <a:rPr lang="en-ZA" smtClean="0"/>
              <a:pPr/>
              <a:t>2023/05/30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32775647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42372"/>
            <a:ext cx="7772400" cy="1547269"/>
          </a:xfrm>
        </p:spPr>
        <p:txBody>
          <a:bodyPr/>
          <a:lstStyle/>
          <a:p>
            <a:r>
              <a:rPr lang="en-US"/>
              <a:t>Click to edit Master title style</a:t>
            </a:r>
            <a:endParaRPr lang="en-ZA"/>
          </a:p>
        </p:txBody>
      </p:sp>
      <p:sp>
        <p:nvSpPr>
          <p:cNvPr id="3" name="Subtitle 2"/>
          <p:cNvSpPr>
            <a:spLocks noGrp="1"/>
          </p:cNvSpPr>
          <p:nvPr>
            <p:ph type="subTitle" idx="1"/>
          </p:nvPr>
        </p:nvSpPr>
        <p:spPr>
          <a:xfrm>
            <a:off x="1371600" y="4090406"/>
            <a:ext cx="6400800" cy="184469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3A343C75-458A-45A6-A267-F41BA641BF52}" type="datetime1">
              <a:rPr lang="en-ZA" smtClean="0"/>
              <a:pPr/>
              <a:t>2023/05/30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17915999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61667354-D483-49E6-9F09-83B383EC4E95}" type="datetime1">
              <a:rPr lang="en-ZA" smtClean="0"/>
              <a:pPr/>
              <a:t>2023/05/30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11604000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638467"/>
            <a:ext cx="7772400" cy="1433647"/>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3059451"/>
            <a:ext cx="7772400" cy="157901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F191083-6150-4C64-BCB2-BD2B23E9696F}" type="datetime1">
              <a:rPr lang="en-ZA" smtClean="0"/>
              <a:pPr/>
              <a:t>2023/05/30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2561323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84285"/>
            <a:ext cx="4038600" cy="47637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84285"/>
            <a:ext cx="4038600" cy="47637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5ECA46A9-ABA0-416E-9322-3E0DE92717DF}" type="datetime1">
              <a:rPr lang="en-ZA" smtClean="0"/>
              <a:pPr/>
              <a:t>2023/05/30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1507734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615778"/>
            <a:ext cx="4040188" cy="67337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289157"/>
            <a:ext cx="4040188" cy="415891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6" y="1615778"/>
            <a:ext cx="4041775" cy="67337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6" y="2289157"/>
            <a:ext cx="4041775" cy="415891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5D1EA198-A410-4007-BFBA-9B127BA4FAF2}" type="datetime1">
              <a:rPr lang="en-ZA" smtClean="0"/>
              <a:pPr/>
              <a:t>2023/05/30</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6573334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254444E1-49D9-47F7-A682-2588D73C8322}" type="datetime1">
              <a:rPr lang="en-ZA" smtClean="0"/>
              <a:pPr/>
              <a:t>2023/05/30</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9949402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ADD0E6-E145-4B74-ABA6-E79E9F97A40B}" type="datetime1">
              <a:rPr lang="en-ZA" smtClean="0"/>
              <a:pPr/>
              <a:t>2023/05/30</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12955906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87398"/>
            <a:ext cx="3008313" cy="1223112"/>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87398"/>
            <a:ext cx="5111750" cy="61606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1" y="1510510"/>
            <a:ext cx="3008313" cy="49375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210F841-A240-4F5A-A779-1F0820E79797}" type="datetime1">
              <a:rPr lang="en-ZA" smtClean="0"/>
              <a:pPr/>
              <a:t>2023/05/30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2439993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01A1CBF1-14F1-48E2-9D4B-E33EFEF46F71}" type="datetime1">
              <a:rPr lang="en-ZA" smtClean="0"/>
              <a:pPr/>
              <a:t>2023/05/30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40678155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052854"/>
            <a:ext cx="5486400" cy="59651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44974"/>
            <a:ext cx="5486400" cy="433101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ZA"/>
          </a:p>
        </p:txBody>
      </p:sp>
      <p:sp>
        <p:nvSpPr>
          <p:cNvPr id="4" name="Text Placeholder 3"/>
          <p:cNvSpPr>
            <a:spLocks noGrp="1"/>
          </p:cNvSpPr>
          <p:nvPr>
            <p:ph type="body" sz="half" idx="2"/>
          </p:nvPr>
        </p:nvSpPr>
        <p:spPr>
          <a:xfrm>
            <a:off x="1792288" y="5649372"/>
            <a:ext cx="5486400" cy="8471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BBB8427-2B25-4DCB-9648-C7981CC58E47}" type="datetime1">
              <a:rPr lang="en-ZA" smtClean="0"/>
              <a:pPr/>
              <a:t>2023/05/30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14088317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CFC5A1D3-B2C1-420B-B32F-4E7D6F6E102B}" type="datetime1">
              <a:rPr lang="en-ZA" smtClean="0"/>
              <a:pPr/>
              <a:t>2023/05/30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35578316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89070"/>
            <a:ext cx="2057400" cy="6159001"/>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89070"/>
            <a:ext cx="6019800" cy="61590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6D54EE0C-3E1F-4060-9919-34E41B42C163}" type="datetime1">
              <a:rPr lang="en-ZA" smtClean="0"/>
              <a:pPr/>
              <a:t>2023/05/30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1845548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638467"/>
            <a:ext cx="7772400" cy="1433647"/>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3059451"/>
            <a:ext cx="7772400" cy="157901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A44788F-1C49-46C2-A06E-4B51C69E54B8}" type="datetime1">
              <a:rPr lang="en-ZA" smtClean="0"/>
              <a:pPr/>
              <a:t>2023/05/30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2848031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84285"/>
            <a:ext cx="4038600" cy="47637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84285"/>
            <a:ext cx="4038600" cy="47637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4BD41F7E-10D3-47A1-9283-2E7C8D7026AD}" type="datetime1">
              <a:rPr lang="en-ZA" smtClean="0"/>
              <a:pPr/>
              <a:t>2023/05/30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208467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615778"/>
            <a:ext cx="4040188" cy="67337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289157"/>
            <a:ext cx="4040188" cy="415891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6" y="1615778"/>
            <a:ext cx="4041775" cy="67337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6" y="2289157"/>
            <a:ext cx="4041775" cy="415891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C972037E-1A2B-42D0-9AA2-28DB9B53BC07}" type="datetime1">
              <a:rPr lang="en-ZA" smtClean="0"/>
              <a:pPr/>
              <a:t>2023/05/30</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1174501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CB4E198C-85D2-4CD3-B7B5-348770847732}" type="datetime1">
              <a:rPr lang="en-ZA" smtClean="0"/>
              <a:pPr/>
              <a:t>2023/05/30</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2909138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23B7E6-8215-41F3-B095-61A63207D201}" type="datetime1">
              <a:rPr lang="en-ZA" smtClean="0"/>
              <a:pPr/>
              <a:t>2023/05/30</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2244970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87398"/>
            <a:ext cx="3008313" cy="1223112"/>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87398"/>
            <a:ext cx="5111750" cy="61606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1" y="1510510"/>
            <a:ext cx="3008313" cy="49375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6B51AD6-004E-47A8-A24F-890B9863BCF1}" type="datetime1">
              <a:rPr lang="en-ZA" smtClean="0"/>
              <a:pPr/>
              <a:t>2023/05/30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3605831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052854"/>
            <a:ext cx="5486400" cy="59651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44974"/>
            <a:ext cx="5486400" cy="433101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ZA"/>
          </a:p>
        </p:txBody>
      </p:sp>
      <p:sp>
        <p:nvSpPr>
          <p:cNvPr id="4" name="Text Placeholder 3"/>
          <p:cNvSpPr>
            <a:spLocks noGrp="1"/>
          </p:cNvSpPr>
          <p:nvPr>
            <p:ph type="body" sz="half" idx="2"/>
          </p:nvPr>
        </p:nvSpPr>
        <p:spPr>
          <a:xfrm>
            <a:off x="1792288" y="5649372"/>
            <a:ext cx="5486400" cy="8471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D815AF0-265E-4642-AECA-5649AE19B67C}" type="datetime1">
              <a:rPr lang="en-ZA" smtClean="0"/>
              <a:pPr/>
              <a:t>2023/05/30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2821871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89069"/>
            <a:ext cx="8229600" cy="1203061"/>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84285"/>
            <a:ext cx="8229600" cy="476378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690354"/>
            <a:ext cx="2133600" cy="384311"/>
          </a:xfrm>
          <a:prstGeom prst="rect">
            <a:avLst/>
          </a:prstGeom>
        </p:spPr>
        <p:txBody>
          <a:bodyPr vert="horz" lIns="91440" tIns="45720" rIns="91440" bIns="45720" rtlCol="0" anchor="ctr"/>
          <a:lstStyle>
            <a:lvl1pPr algn="l">
              <a:defRPr sz="1200">
                <a:solidFill>
                  <a:schemeClr val="tx1">
                    <a:tint val="75000"/>
                  </a:schemeClr>
                </a:solidFill>
              </a:defRPr>
            </a:lvl1pPr>
          </a:lstStyle>
          <a:p>
            <a:fld id="{7B62A058-6AEB-421C-95AD-D5D0D724C381}" type="datetime1">
              <a:rPr lang="en-ZA" smtClean="0"/>
              <a:pPr/>
              <a:t>2023/05/30</a:t>
            </a:fld>
            <a:endParaRPr lang="en-ZA"/>
          </a:p>
        </p:txBody>
      </p:sp>
      <p:sp>
        <p:nvSpPr>
          <p:cNvPr id="5" name="Footer Placeholder 4"/>
          <p:cNvSpPr>
            <a:spLocks noGrp="1"/>
          </p:cNvSpPr>
          <p:nvPr>
            <p:ph type="ftr" sz="quarter" idx="3"/>
          </p:nvPr>
        </p:nvSpPr>
        <p:spPr>
          <a:xfrm>
            <a:off x="3124200" y="6690354"/>
            <a:ext cx="2895600" cy="3843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690354"/>
            <a:ext cx="2133600" cy="384311"/>
          </a:xfrm>
          <a:prstGeom prst="rect">
            <a:avLst/>
          </a:prstGeom>
        </p:spPr>
        <p:txBody>
          <a:bodyPr vert="horz" lIns="91440" tIns="45720" rIns="91440" bIns="45720" rtlCol="0" anchor="ctr"/>
          <a:lstStyle>
            <a:lvl1pPr algn="r">
              <a:defRPr sz="1200">
                <a:solidFill>
                  <a:schemeClr val="tx1">
                    <a:tint val="75000"/>
                  </a:schemeClr>
                </a:solidFill>
              </a:defRPr>
            </a:lvl1p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3608452578"/>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89069"/>
            <a:ext cx="8229600" cy="1203061"/>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84285"/>
            <a:ext cx="8229600" cy="476378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690354"/>
            <a:ext cx="2133600" cy="384311"/>
          </a:xfrm>
          <a:prstGeom prst="rect">
            <a:avLst/>
          </a:prstGeom>
        </p:spPr>
        <p:txBody>
          <a:bodyPr vert="horz" lIns="91440" tIns="45720" rIns="91440" bIns="45720" rtlCol="0" anchor="ctr"/>
          <a:lstStyle>
            <a:lvl1pPr algn="l">
              <a:defRPr sz="1200">
                <a:solidFill>
                  <a:schemeClr val="tx1">
                    <a:tint val="75000"/>
                  </a:schemeClr>
                </a:solidFill>
              </a:defRPr>
            </a:lvl1pPr>
          </a:lstStyle>
          <a:p>
            <a:fld id="{7A88709A-A2B1-40C0-BB35-4A0A0859F37C}" type="datetime1">
              <a:rPr lang="en-ZA" smtClean="0"/>
              <a:pPr/>
              <a:t>2023/05/30</a:t>
            </a:fld>
            <a:endParaRPr lang="en-ZA"/>
          </a:p>
        </p:txBody>
      </p:sp>
      <p:sp>
        <p:nvSpPr>
          <p:cNvPr id="5" name="Footer Placeholder 4"/>
          <p:cNvSpPr>
            <a:spLocks noGrp="1"/>
          </p:cNvSpPr>
          <p:nvPr>
            <p:ph type="ftr" sz="quarter" idx="3"/>
          </p:nvPr>
        </p:nvSpPr>
        <p:spPr>
          <a:xfrm>
            <a:off x="3124200" y="6690354"/>
            <a:ext cx="2895600" cy="3843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690354"/>
            <a:ext cx="2133600" cy="384311"/>
          </a:xfrm>
          <a:prstGeom prst="rect">
            <a:avLst/>
          </a:prstGeom>
        </p:spPr>
        <p:txBody>
          <a:bodyPr vert="horz" lIns="91440" tIns="45720" rIns="91440" bIns="45720" rtlCol="0" anchor="ctr"/>
          <a:lstStyle>
            <a:lvl1pPr algn="r">
              <a:defRPr sz="1200">
                <a:solidFill>
                  <a:schemeClr val="tx1">
                    <a:tint val="75000"/>
                  </a:schemeClr>
                </a:solidFill>
              </a:defRPr>
            </a:lvl1p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55595043"/>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545E4C-231F-7447-8D25-A63D22F92139}"/>
              </a:ext>
            </a:extLst>
          </p:cNvPr>
          <p:cNvSpPr>
            <a:spLocks noGrp="1"/>
          </p:cNvSpPr>
          <p:nvPr>
            <p:ph type="title"/>
          </p:nvPr>
        </p:nvSpPr>
        <p:spPr>
          <a:xfrm>
            <a:off x="683568" y="944885"/>
            <a:ext cx="8208912" cy="4536504"/>
          </a:xfrm>
        </p:spPr>
        <p:txBody>
          <a:bodyPr>
            <a:noAutofit/>
          </a:bodyPr>
          <a:lstStyle/>
          <a:p>
            <a:r>
              <a:rPr lang="en-ZA" sz="2400" b="1" cap="small" dirty="0">
                <a:solidFill>
                  <a:srgbClr val="252525"/>
                </a:solidFill>
                <a:latin typeface="Arial" panose="020B0604020202020204" pitchFamily="34" charset="0"/>
                <a:ea typeface="Arial" panose="020B0604020202020204" pitchFamily="34" charset="0"/>
              </a:rPr>
              <a:t>Briefing on the Inter-Ministerial Task Team on Ingonyama Trust, as established by the President in 2019</a:t>
            </a:r>
            <a:r>
              <a:rPr lang="en-ZA" sz="2400" b="1" cap="small" dirty="0">
                <a:effectLst/>
                <a:latin typeface="Arial" panose="020B0604020202020204" pitchFamily="34" charset="0"/>
                <a:ea typeface="Calibri" panose="020F0502020204030204" pitchFamily="34" charset="0"/>
                <a:cs typeface="Arial" panose="020B0604020202020204" pitchFamily="34" charset="0"/>
              </a:rPr>
              <a:t/>
            </a:r>
            <a:br>
              <a:rPr lang="en-ZA" sz="2400" b="1" cap="small" dirty="0">
                <a:effectLst/>
                <a:latin typeface="Arial" panose="020B0604020202020204" pitchFamily="34" charset="0"/>
                <a:ea typeface="Calibri" panose="020F0502020204030204" pitchFamily="34" charset="0"/>
                <a:cs typeface="Arial" panose="020B0604020202020204" pitchFamily="34" charset="0"/>
              </a:rPr>
            </a:br>
            <a:r>
              <a:rPr lang="en-GB" sz="2400" b="1" cap="all" dirty="0">
                <a:effectLst/>
                <a:latin typeface="Arial" panose="020B0604020202020204" pitchFamily="34" charset="0"/>
                <a:ea typeface="Calibri" panose="020F0502020204030204" pitchFamily="34" charset="0"/>
                <a:cs typeface="Arial" panose="020B0604020202020204" pitchFamily="34" charset="0"/>
              </a:rPr>
              <a:t/>
            </a:r>
            <a:br>
              <a:rPr lang="en-GB" sz="2400" b="1" cap="all" dirty="0">
                <a:effectLst/>
                <a:latin typeface="Arial" panose="020B0604020202020204" pitchFamily="34" charset="0"/>
                <a:ea typeface="Calibri" panose="020F0502020204030204" pitchFamily="34" charset="0"/>
                <a:cs typeface="Arial" panose="020B0604020202020204" pitchFamily="34" charset="0"/>
              </a:rPr>
            </a:br>
            <a:r>
              <a:rPr lang="en-ZA" sz="2400" b="1" cap="all" dirty="0">
                <a:latin typeface="Arial" panose="020B0604020202020204" pitchFamily="34" charset="0"/>
                <a:ea typeface="Calibri" panose="020F0502020204030204" pitchFamily="34" charset="0"/>
                <a:cs typeface="Arial" panose="020B0604020202020204" pitchFamily="34" charset="0"/>
              </a:rPr>
              <a:t>TUESDAY</a:t>
            </a:r>
            <a:r>
              <a:rPr lang="en-ZA" sz="2400" b="1" cap="all" dirty="0">
                <a:effectLst/>
                <a:latin typeface="Arial" panose="020B0604020202020204" pitchFamily="34" charset="0"/>
                <a:ea typeface="Calibri" panose="020F0502020204030204" pitchFamily="34" charset="0"/>
                <a:cs typeface="Arial" panose="020B0604020202020204" pitchFamily="34" charset="0"/>
              </a:rPr>
              <a:t>, </a:t>
            </a:r>
            <a:r>
              <a:rPr lang="en-ZA" sz="2400" b="1" cap="all" dirty="0">
                <a:latin typeface="Arial" panose="020B0604020202020204" pitchFamily="34" charset="0"/>
                <a:ea typeface="Calibri" panose="020F0502020204030204" pitchFamily="34" charset="0"/>
                <a:cs typeface="Arial" panose="020B0604020202020204" pitchFamily="34" charset="0"/>
              </a:rPr>
              <a:t>30</a:t>
            </a:r>
            <a:r>
              <a:rPr lang="en-ZA" sz="2400" b="1" cap="all" dirty="0">
                <a:effectLst/>
                <a:latin typeface="Arial" panose="020B0604020202020204" pitchFamily="34" charset="0"/>
                <a:ea typeface="Calibri" panose="020F0502020204030204" pitchFamily="34" charset="0"/>
                <a:cs typeface="Arial" panose="020B0604020202020204" pitchFamily="34" charset="0"/>
              </a:rPr>
              <a:t> May 2023  </a:t>
            </a:r>
            <a:br>
              <a:rPr lang="en-ZA" sz="2400" b="1" cap="all" dirty="0">
                <a:effectLst/>
                <a:latin typeface="Arial" panose="020B0604020202020204" pitchFamily="34" charset="0"/>
                <a:ea typeface="Calibri" panose="020F0502020204030204" pitchFamily="34" charset="0"/>
                <a:cs typeface="Arial" panose="020B0604020202020204" pitchFamily="34" charset="0"/>
              </a:rPr>
            </a:br>
            <a:r>
              <a:rPr lang="en-ZA" sz="2400" b="1" cap="all" dirty="0">
                <a:effectLst/>
                <a:latin typeface="Arial" panose="020B0604020202020204" pitchFamily="34" charset="0"/>
                <a:ea typeface="Calibri" panose="020F0502020204030204" pitchFamily="34" charset="0"/>
                <a:cs typeface="Arial" panose="020B0604020202020204" pitchFamily="34" charset="0"/>
              </a:rPr>
              <a:t> </a:t>
            </a:r>
          </a:p>
        </p:txBody>
      </p:sp>
      <p:sp>
        <p:nvSpPr>
          <p:cNvPr id="6" name="Slide Number Placeholder 5">
            <a:extLst>
              <a:ext uri="{FF2B5EF4-FFF2-40B4-BE49-F238E27FC236}">
                <a16:creationId xmlns:a16="http://schemas.microsoft.com/office/drawing/2014/main" xmlns="" id="{0E6692BF-0B26-4A1E-98F0-48176409FE48}"/>
              </a:ext>
            </a:extLst>
          </p:cNvPr>
          <p:cNvSpPr>
            <a:spLocks noGrp="1"/>
          </p:cNvSpPr>
          <p:nvPr>
            <p:ph type="sldNum" sz="quarter" idx="12"/>
          </p:nvPr>
        </p:nvSpPr>
        <p:spPr/>
        <p:txBody>
          <a:bodyPr/>
          <a:lstStyle/>
          <a:p>
            <a:fld id="{480C018F-9127-4D43-B1E6-A6981D16A09C}" type="slidenum">
              <a:rPr lang="en-ZA" smtClean="0"/>
              <a:pPr/>
              <a:t>1</a:t>
            </a:fld>
            <a:endParaRPr lang="en-ZA"/>
          </a:p>
        </p:txBody>
      </p:sp>
    </p:spTree>
    <p:extLst>
      <p:ext uri="{BB962C8B-B14F-4D97-AF65-F5344CB8AC3E}">
        <p14:creationId xmlns:p14="http://schemas.microsoft.com/office/powerpoint/2010/main" xmlns="" val="2950391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7884F3-4E7B-C648-A5BC-358D0407BAC6}"/>
              </a:ext>
            </a:extLst>
          </p:cNvPr>
          <p:cNvSpPr>
            <a:spLocks noGrp="1"/>
          </p:cNvSpPr>
          <p:nvPr>
            <p:ph type="title"/>
          </p:nvPr>
        </p:nvSpPr>
        <p:spPr>
          <a:xfrm>
            <a:off x="488759" y="289070"/>
            <a:ext cx="8229600" cy="1015855"/>
          </a:xfrm>
          <a:solidFill>
            <a:srgbClr val="006600"/>
          </a:solidFill>
        </p:spPr>
        <p:txBody>
          <a:bodyPr anchor="ctr">
            <a:noAutofit/>
          </a:bodyPr>
          <a:lstStyle/>
          <a:p>
            <a:r>
              <a:rPr lang="en-US" sz="2000" b="1" cap="all" dirty="0">
                <a:latin typeface="Arial" panose="020B0604020202020204" pitchFamily="34" charset="0"/>
                <a:cs typeface="Arial" panose="020B0604020202020204" pitchFamily="34" charset="0"/>
              </a:rPr>
              <a:t>MATTERS OF CONCERN</a:t>
            </a:r>
          </a:p>
        </p:txBody>
      </p:sp>
      <p:sp>
        <p:nvSpPr>
          <p:cNvPr id="3" name="Content Placeholder 2">
            <a:extLst>
              <a:ext uri="{FF2B5EF4-FFF2-40B4-BE49-F238E27FC236}">
                <a16:creationId xmlns:a16="http://schemas.microsoft.com/office/drawing/2014/main" xmlns="" id="{8D153532-D691-ED4A-875D-6C2EAEDA8FF1}"/>
              </a:ext>
            </a:extLst>
          </p:cNvPr>
          <p:cNvSpPr>
            <a:spLocks noGrp="1"/>
          </p:cNvSpPr>
          <p:nvPr>
            <p:ph idx="1"/>
          </p:nvPr>
        </p:nvSpPr>
        <p:spPr>
          <a:xfrm>
            <a:off x="488759" y="1318961"/>
            <a:ext cx="8229600" cy="4090420"/>
          </a:xfrm>
        </p:spPr>
        <p:txBody>
          <a:bodyPr>
            <a:normAutofit/>
          </a:bodyPr>
          <a:lstStyle/>
          <a:p>
            <a:pPr algn="just">
              <a:buFont typeface="Arial" panose="020B0604020202020204" pitchFamily="34" charset="0"/>
              <a:buChar char="−"/>
            </a:pPr>
            <a:r>
              <a:rPr lang="en-ZA" sz="2000" b="1" dirty="0">
                <a:solidFill>
                  <a:srgbClr val="252525"/>
                </a:solidFill>
                <a:latin typeface="Arial" panose="020B0604020202020204" pitchFamily="34" charset="0"/>
                <a:ea typeface="Arial" panose="020B0604020202020204" pitchFamily="34" charset="0"/>
              </a:rPr>
              <a:t>Instability at HR Level</a:t>
            </a:r>
          </a:p>
          <a:p>
            <a:pPr marL="719138" lvl="1" indent="-363538" algn="just">
              <a:lnSpc>
                <a:spcPct val="107000"/>
              </a:lnSpc>
              <a:buFont typeface="Courier New" panose="02070309020205020404" pitchFamily="49" charset="0"/>
              <a:buChar char="o"/>
            </a:pPr>
            <a:r>
              <a:rPr lang="en-ZA" sz="1600" dirty="0">
                <a:solidFill>
                  <a:srgbClr val="252525"/>
                </a:solidFill>
                <a:latin typeface="Arial" panose="020B0604020202020204" pitchFamily="34" charset="0"/>
                <a:ea typeface="Arial" panose="020B0604020202020204" pitchFamily="34" charset="0"/>
                <a:cs typeface="Times New Roman" panose="02020603050405020304" pitchFamily="18" charset="0"/>
              </a:rPr>
              <a:t>There were suspensions of senior management between January and July 2020.  A CCMA process resulted in such managers returning to work.</a:t>
            </a:r>
          </a:p>
          <a:p>
            <a:pPr marL="719138" lvl="1" indent="-363538" algn="just">
              <a:lnSpc>
                <a:spcPct val="107000"/>
              </a:lnSpc>
              <a:buFont typeface="Courier New" panose="02070309020205020404" pitchFamily="49" charset="0"/>
              <a:buChar char="o"/>
            </a:pPr>
            <a:endParaRPr lang="en-ZA" sz="700" dirty="0">
              <a:latin typeface="Calibri" panose="020F0502020204030204" pitchFamily="34" charset="0"/>
              <a:ea typeface="Times New Roman" panose="02020603050405020304" pitchFamily="18" charset="0"/>
              <a:cs typeface="Times New Roman" panose="02020603050405020304" pitchFamily="18" charset="0"/>
            </a:endParaRPr>
          </a:p>
          <a:p>
            <a:pPr marL="719138" lvl="1" indent="-363538" algn="just">
              <a:lnSpc>
                <a:spcPct val="107000"/>
              </a:lnSpc>
              <a:buFont typeface="Courier New" panose="02070309020205020404" pitchFamily="49" charset="0"/>
              <a:buChar char="o"/>
            </a:pPr>
            <a:r>
              <a:rPr lang="en-ZA" sz="1600" dirty="0">
                <a:solidFill>
                  <a:srgbClr val="252525"/>
                </a:solidFill>
                <a:latin typeface="Arial" panose="020B0604020202020204" pitchFamily="34" charset="0"/>
                <a:ea typeface="Arial" panose="020B0604020202020204" pitchFamily="34" charset="0"/>
                <a:cs typeface="Times New Roman" panose="02020603050405020304" pitchFamily="18" charset="0"/>
              </a:rPr>
              <a:t>There were about 7 other staff members that were suspended which led to capacity issues. Six (6) of these officials had been on suspension for about 5 years.  They were eventually brought back in December 2021.</a:t>
            </a:r>
          </a:p>
          <a:p>
            <a:pPr marL="355600" lvl="1" indent="0" algn="just">
              <a:lnSpc>
                <a:spcPct val="107000"/>
              </a:lnSpc>
              <a:buNone/>
            </a:pPr>
            <a:endParaRPr lang="en-ZA" sz="1600" dirty="0">
              <a:solidFill>
                <a:srgbClr val="252525"/>
              </a:solidFill>
              <a:latin typeface="Arial" panose="020B0604020202020204" pitchFamily="34" charset="0"/>
              <a:ea typeface="Arial" panose="020B0604020202020204" pitchFamily="34" charset="0"/>
              <a:cs typeface="Times New Roman" panose="02020603050405020304" pitchFamily="18" charset="0"/>
            </a:endParaRPr>
          </a:p>
          <a:p>
            <a:pPr marL="719138" lvl="1" indent="-363538" algn="just">
              <a:lnSpc>
                <a:spcPct val="107000"/>
              </a:lnSpc>
              <a:buFont typeface="Courier New" panose="02070309020205020404" pitchFamily="49" charset="0"/>
              <a:buChar char="o"/>
            </a:pPr>
            <a:endParaRPr lang="en-ZA" sz="700" dirty="0">
              <a:latin typeface="Calibri" panose="020F0502020204030204" pitchFamily="34" charset="0"/>
              <a:ea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ZA" sz="2000" b="1" dirty="0">
                <a:solidFill>
                  <a:srgbClr val="252525"/>
                </a:solidFill>
                <a:latin typeface="Arial" panose="020B0604020202020204" pitchFamily="34" charset="0"/>
                <a:ea typeface="Arial" panose="020B0604020202020204" pitchFamily="34" charset="0"/>
              </a:rPr>
              <a:t>Disbursement of funds to Beneficial Communities</a:t>
            </a:r>
          </a:p>
          <a:p>
            <a:pPr lvl="1" indent="-387350" algn="just">
              <a:buFont typeface="Courier New" panose="02070309020205020404" pitchFamily="49" charset="0"/>
              <a:buChar char="o"/>
            </a:pPr>
            <a:r>
              <a:rPr lang="en-ZA" sz="1600" dirty="0">
                <a:solidFill>
                  <a:srgbClr val="252525"/>
                </a:solidFill>
                <a:latin typeface="Arial" panose="020B0604020202020204" pitchFamily="34" charset="0"/>
                <a:ea typeface="Arial" panose="020B0604020202020204" pitchFamily="34" charset="0"/>
              </a:rPr>
              <a:t>The Minister and department impressed upon the board on developing a clear policy on disbursements to communities</a:t>
            </a:r>
          </a:p>
          <a:p>
            <a:pPr lvl="1" indent="-387350" algn="just">
              <a:buFont typeface="Courier New" panose="02070309020205020404" pitchFamily="49" charset="0"/>
              <a:buChar char="o"/>
            </a:pPr>
            <a:endParaRPr lang="en-US" sz="1600" dirty="0">
              <a:latin typeface="Arial" panose="020B0604020202020204" pitchFamily="34" charset="0"/>
              <a:cs typeface="Arial" panose="020B0604020202020204" pitchFamily="34" charset="0"/>
            </a:endParaRPr>
          </a:p>
        </p:txBody>
      </p:sp>
      <p:sp>
        <p:nvSpPr>
          <p:cNvPr id="7" name="Slide Number Placeholder 6">
            <a:extLst>
              <a:ext uri="{FF2B5EF4-FFF2-40B4-BE49-F238E27FC236}">
                <a16:creationId xmlns:a16="http://schemas.microsoft.com/office/drawing/2014/main" xmlns="" id="{F9316CF4-5F8F-48B0-A72C-78890A1C4390}"/>
              </a:ext>
            </a:extLst>
          </p:cNvPr>
          <p:cNvSpPr>
            <a:spLocks noGrp="1"/>
          </p:cNvSpPr>
          <p:nvPr>
            <p:ph type="sldNum" sz="quarter" idx="12"/>
          </p:nvPr>
        </p:nvSpPr>
        <p:spPr/>
        <p:txBody>
          <a:bodyPr/>
          <a:lstStyle/>
          <a:p>
            <a:fld id="{480C018F-9127-4D43-B1E6-A6981D16A09C}" type="slidenum">
              <a:rPr lang="en-ZA" smtClean="0"/>
              <a:pPr/>
              <a:t>10</a:t>
            </a:fld>
            <a:endParaRPr lang="en-ZA"/>
          </a:p>
        </p:txBody>
      </p:sp>
    </p:spTree>
    <p:extLst>
      <p:ext uri="{BB962C8B-B14F-4D97-AF65-F5344CB8AC3E}">
        <p14:creationId xmlns:p14="http://schemas.microsoft.com/office/powerpoint/2010/main" xmlns="" val="446527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7884F3-4E7B-C648-A5BC-358D0407BAC6}"/>
              </a:ext>
            </a:extLst>
          </p:cNvPr>
          <p:cNvSpPr>
            <a:spLocks noGrp="1"/>
          </p:cNvSpPr>
          <p:nvPr>
            <p:ph type="title"/>
          </p:nvPr>
        </p:nvSpPr>
        <p:spPr>
          <a:xfrm>
            <a:off x="457200" y="289069"/>
            <a:ext cx="8229600" cy="1375895"/>
          </a:xfrm>
          <a:solidFill>
            <a:srgbClr val="006600"/>
          </a:solidFill>
        </p:spPr>
        <p:txBody>
          <a:bodyPr anchor="ctr">
            <a:noAutofit/>
          </a:bodyPr>
          <a:lstStyle/>
          <a:p>
            <a:r>
              <a:rPr lang="en-US" sz="2000" b="1" cap="all" dirty="0">
                <a:latin typeface="Arial" panose="020B0604020202020204" pitchFamily="34" charset="0"/>
                <a:cs typeface="Arial" panose="020B0604020202020204" pitchFamily="34" charset="0"/>
              </a:rPr>
              <a:t>MATTERS OF CONCERN</a:t>
            </a:r>
            <a:br>
              <a:rPr lang="en-US" sz="2000" b="1" cap="all" dirty="0">
                <a:latin typeface="Arial" panose="020B0604020202020204" pitchFamily="34" charset="0"/>
                <a:cs typeface="Arial" panose="020B0604020202020204" pitchFamily="34" charset="0"/>
              </a:rPr>
            </a:br>
            <a:endParaRPr lang="en-US" sz="2000" b="1" cap="all"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8D153532-D691-ED4A-875D-6C2EAEDA8FF1}"/>
              </a:ext>
            </a:extLst>
          </p:cNvPr>
          <p:cNvSpPr>
            <a:spLocks noGrp="1"/>
          </p:cNvSpPr>
          <p:nvPr>
            <p:ph idx="1"/>
          </p:nvPr>
        </p:nvSpPr>
        <p:spPr>
          <a:xfrm>
            <a:off x="251520" y="1744718"/>
            <a:ext cx="8712968" cy="3952695"/>
          </a:xfrm>
        </p:spPr>
        <p:txBody>
          <a:bodyPr>
            <a:normAutofit/>
          </a:bodyPr>
          <a:lstStyle/>
          <a:p>
            <a:pPr algn="just">
              <a:lnSpc>
                <a:spcPct val="107000"/>
              </a:lnSpc>
              <a:spcAft>
                <a:spcPts val="0"/>
              </a:spcAft>
              <a:buFont typeface="Arial" panose="020B0604020202020204" pitchFamily="34" charset="0"/>
              <a:buChar char="−"/>
            </a:pPr>
            <a:r>
              <a:rPr lang="en-ZA" sz="1900" b="1" dirty="0">
                <a:solidFill>
                  <a:srgbClr val="252525"/>
                </a:solidFill>
                <a:latin typeface="Arial" panose="020B0604020202020204" pitchFamily="34" charset="0"/>
                <a:ea typeface="Arial" panose="020B0604020202020204" pitchFamily="34" charset="0"/>
                <a:cs typeface="Arial" panose="020B0604020202020204" pitchFamily="34" charset="0"/>
              </a:rPr>
              <a:t>Transfer of R293 Townships</a:t>
            </a:r>
            <a:endParaRPr lang="en-ZA" sz="1900" dirty="0">
              <a:latin typeface="Arial" panose="020B0604020202020204" pitchFamily="34" charset="0"/>
              <a:ea typeface="Times New Roman" panose="02020603050405020304" pitchFamily="18" charset="0"/>
              <a:cs typeface="Arial" panose="020B0604020202020204" pitchFamily="34" charset="0"/>
            </a:endParaRPr>
          </a:p>
          <a:p>
            <a:pPr marL="719138" lvl="1" indent="-363538" algn="just">
              <a:lnSpc>
                <a:spcPct val="107000"/>
              </a:lnSpc>
              <a:buFont typeface="Courier New" panose="02070309020205020404" pitchFamily="49" charset="0"/>
              <a:buChar char="o"/>
            </a:pPr>
            <a:r>
              <a:rPr lang="en-ZA" sz="1900" dirty="0">
                <a:solidFill>
                  <a:srgbClr val="252525"/>
                </a:solidFill>
                <a:latin typeface="Arial" panose="020B0604020202020204" pitchFamily="34" charset="0"/>
                <a:ea typeface="Arial" panose="020B0604020202020204" pitchFamily="34" charset="0"/>
                <a:cs typeface="Arial" panose="020B0604020202020204" pitchFamily="34" charset="0"/>
              </a:rPr>
              <a:t>This is another matter which the Board had to resolve working with KZN COGTA and KZN Human Settlements.</a:t>
            </a:r>
          </a:p>
          <a:p>
            <a:pPr marL="719138" lvl="1" indent="-363538" algn="just">
              <a:lnSpc>
                <a:spcPct val="107000"/>
              </a:lnSpc>
              <a:buFont typeface="Courier New" panose="02070309020205020404" pitchFamily="49" charset="0"/>
              <a:buChar char="o"/>
            </a:pPr>
            <a:endParaRPr lang="en-ZA" sz="1900" dirty="0">
              <a:latin typeface="Arial" panose="020B0604020202020204" pitchFamily="34" charset="0"/>
              <a:ea typeface="Times New Roman" panose="02020603050405020304" pitchFamily="18" charset="0"/>
              <a:cs typeface="Arial" panose="020B0604020202020204" pitchFamily="34" charset="0"/>
            </a:endParaRPr>
          </a:p>
          <a:p>
            <a:pPr marL="719138" lvl="1" indent="-363538" algn="just">
              <a:lnSpc>
                <a:spcPct val="107000"/>
              </a:lnSpc>
              <a:buFont typeface="Courier New" panose="02070309020205020404" pitchFamily="49" charset="0"/>
              <a:buChar char="o"/>
            </a:pPr>
            <a:r>
              <a:rPr lang="en-ZA" sz="1900" dirty="0">
                <a:solidFill>
                  <a:srgbClr val="252525"/>
                </a:solidFill>
                <a:latin typeface="Arial" panose="020B0604020202020204" pitchFamily="34" charset="0"/>
                <a:ea typeface="Arial" panose="020B0604020202020204" pitchFamily="34" charset="0"/>
                <a:cs typeface="Arial" panose="020B0604020202020204" pitchFamily="34" charset="0"/>
              </a:rPr>
              <a:t>The Board will have to reestablishment lines of communication and deal with these matters together with the Provincial Government.</a:t>
            </a:r>
          </a:p>
          <a:p>
            <a:pPr marL="355600" lvl="1" indent="0" algn="just">
              <a:lnSpc>
                <a:spcPct val="107000"/>
              </a:lnSpc>
              <a:buNone/>
            </a:pPr>
            <a:endParaRPr lang="en-ZA" sz="1900" dirty="0">
              <a:latin typeface="Arial" panose="020B0604020202020204" pitchFamily="34" charset="0"/>
              <a:ea typeface="Times New Roman" panose="02020603050405020304" pitchFamily="18" charset="0"/>
              <a:cs typeface="Arial" panose="020B0604020202020204" pitchFamily="34" charset="0"/>
            </a:endParaRPr>
          </a:p>
          <a:p>
            <a:pPr algn="just">
              <a:lnSpc>
                <a:spcPct val="107000"/>
              </a:lnSpc>
              <a:spcAft>
                <a:spcPts val="0"/>
              </a:spcAft>
              <a:buFont typeface="Arial" panose="020B0604020202020204" pitchFamily="34" charset="0"/>
              <a:buChar char="−"/>
            </a:pPr>
            <a:r>
              <a:rPr lang="en-ZA" sz="1900" b="1" dirty="0">
                <a:solidFill>
                  <a:srgbClr val="252525"/>
                </a:solidFill>
                <a:latin typeface="Arial" panose="020B0604020202020204" pitchFamily="34" charset="0"/>
                <a:ea typeface="Arial" panose="020B0604020202020204" pitchFamily="34" charset="0"/>
                <a:cs typeface="Arial" panose="020B0604020202020204" pitchFamily="34" charset="0"/>
              </a:rPr>
              <a:t>The surveying of Ingonyama Trust Land and how Surveyor Generals can assist the conclusion of the process. </a:t>
            </a:r>
            <a:endParaRPr lang="en-ZA" sz="1900" dirty="0">
              <a:latin typeface="Arial" panose="020B0604020202020204" pitchFamily="34" charset="0"/>
              <a:ea typeface="Times New Roman" panose="02020603050405020304" pitchFamily="18" charset="0"/>
              <a:cs typeface="Arial" panose="020B0604020202020204" pitchFamily="34" charset="0"/>
            </a:endParaRPr>
          </a:p>
          <a:p>
            <a:pPr marL="719138" lvl="1" indent="-363538" algn="just">
              <a:lnSpc>
                <a:spcPct val="107000"/>
              </a:lnSpc>
              <a:buFont typeface="Courier New" panose="02070309020205020404" pitchFamily="49" charset="0"/>
              <a:buChar char="o"/>
            </a:pPr>
            <a:r>
              <a:rPr lang="en-ZA" sz="1900" dirty="0">
                <a:solidFill>
                  <a:srgbClr val="252525"/>
                </a:solidFill>
                <a:latin typeface="Arial" panose="020B0604020202020204" pitchFamily="34" charset="0"/>
                <a:ea typeface="Arial" panose="020B0604020202020204" pitchFamily="34" charset="0"/>
                <a:cs typeface="Arial" panose="020B0604020202020204" pitchFamily="34" charset="0"/>
              </a:rPr>
              <a:t>Most of the IT land is surveyed and the Department has committed itself to provide assistance in the event of necessity.</a:t>
            </a:r>
            <a:endParaRPr lang="en-ZA" sz="1900" dirty="0">
              <a:latin typeface="Arial" panose="020B0604020202020204" pitchFamily="34" charset="0"/>
              <a:ea typeface="Times New Roman" panose="02020603050405020304" pitchFamily="18" charset="0"/>
              <a:cs typeface="Arial" panose="020B0604020202020204" pitchFamily="34" charset="0"/>
            </a:endParaRPr>
          </a:p>
          <a:p>
            <a:pPr marL="457200" lvl="1" indent="0">
              <a:buNone/>
            </a:pPr>
            <a:endParaRPr lang="en-US" sz="2000" dirty="0">
              <a:latin typeface="Arial" panose="020B0604020202020204" pitchFamily="34" charset="0"/>
              <a:cs typeface="Arial" panose="020B0604020202020204" pitchFamily="34" charset="0"/>
            </a:endParaRPr>
          </a:p>
        </p:txBody>
      </p:sp>
      <p:sp>
        <p:nvSpPr>
          <p:cNvPr id="7" name="Slide Number Placeholder 6">
            <a:extLst>
              <a:ext uri="{FF2B5EF4-FFF2-40B4-BE49-F238E27FC236}">
                <a16:creationId xmlns:a16="http://schemas.microsoft.com/office/drawing/2014/main" xmlns="" id="{43788937-9419-451C-8A04-B7ED486F5E87}"/>
              </a:ext>
            </a:extLst>
          </p:cNvPr>
          <p:cNvSpPr>
            <a:spLocks noGrp="1"/>
          </p:cNvSpPr>
          <p:nvPr>
            <p:ph type="sldNum" sz="quarter" idx="12"/>
          </p:nvPr>
        </p:nvSpPr>
        <p:spPr/>
        <p:txBody>
          <a:bodyPr/>
          <a:lstStyle/>
          <a:p>
            <a:fld id="{480C018F-9127-4D43-B1E6-A6981D16A09C}" type="slidenum">
              <a:rPr lang="en-ZA" smtClean="0"/>
              <a:pPr/>
              <a:t>11</a:t>
            </a:fld>
            <a:endParaRPr lang="en-ZA"/>
          </a:p>
        </p:txBody>
      </p:sp>
    </p:spTree>
    <p:extLst>
      <p:ext uri="{BB962C8B-B14F-4D97-AF65-F5344CB8AC3E}">
        <p14:creationId xmlns:p14="http://schemas.microsoft.com/office/powerpoint/2010/main" xmlns="" val="4042885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7884F3-4E7B-C648-A5BC-358D0407BAC6}"/>
              </a:ext>
            </a:extLst>
          </p:cNvPr>
          <p:cNvSpPr>
            <a:spLocks noGrp="1"/>
          </p:cNvSpPr>
          <p:nvPr>
            <p:ph type="title"/>
          </p:nvPr>
        </p:nvSpPr>
        <p:spPr>
          <a:xfrm>
            <a:off x="0" y="8782"/>
            <a:ext cx="9036496" cy="1296144"/>
          </a:xfrm>
          <a:solidFill>
            <a:srgbClr val="006600"/>
          </a:solidFill>
        </p:spPr>
        <p:txBody>
          <a:bodyPr anchor="ctr">
            <a:noAutofit/>
          </a:bodyPr>
          <a:lstStyle/>
          <a:p>
            <a:r>
              <a:rPr lang="en-US" sz="2000" b="1" cap="all" dirty="0">
                <a:latin typeface="Arial" panose="020B0604020202020204" pitchFamily="34" charset="0"/>
                <a:cs typeface="Arial" panose="020B0604020202020204" pitchFamily="34" charset="0"/>
              </a:rPr>
              <a:t>MATTERS OF CONCERN</a:t>
            </a:r>
            <a:br>
              <a:rPr lang="en-US" sz="2000" b="1" cap="all" dirty="0">
                <a:latin typeface="Arial" panose="020B0604020202020204" pitchFamily="34" charset="0"/>
                <a:cs typeface="Arial" panose="020B0604020202020204" pitchFamily="34" charset="0"/>
              </a:rPr>
            </a:br>
            <a:endParaRPr lang="en-US" sz="2000" b="1" cap="all"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8D153532-D691-ED4A-875D-6C2EAEDA8FF1}"/>
              </a:ext>
            </a:extLst>
          </p:cNvPr>
          <p:cNvSpPr>
            <a:spLocks noGrp="1"/>
          </p:cNvSpPr>
          <p:nvPr>
            <p:ph idx="1"/>
          </p:nvPr>
        </p:nvSpPr>
        <p:spPr>
          <a:xfrm>
            <a:off x="-53752" y="1264528"/>
            <a:ext cx="9144000" cy="5400599"/>
          </a:xfrm>
        </p:spPr>
        <p:txBody>
          <a:bodyPr>
            <a:normAutofit/>
          </a:bodyPr>
          <a:lstStyle/>
          <a:p>
            <a:pPr algn="just">
              <a:lnSpc>
                <a:spcPct val="107000"/>
              </a:lnSpc>
              <a:spcAft>
                <a:spcPts val="0"/>
              </a:spcAft>
              <a:buFont typeface="Arial" panose="020B0604020202020204" pitchFamily="34" charset="0"/>
              <a:buChar char="−"/>
            </a:pPr>
            <a:r>
              <a:rPr lang="en-ZA" sz="1700" b="1" dirty="0">
                <a:solidFill>
                  <a:srgbClr val="252525"/>
                </a:solidFill>
                <a:latin typeface="Arial" panose="020B0604020202020204" pitchFamily="34" charset="0"/>
                <a:ea typeface="Arial" panose="020B0604020202020204" pitchFamily="34" charset="0"/>
                <a:cs typeface="Arial" panose="020B0604020202020204" pitchFamily="34" charset="0"/>
              </a:rPr>
              <a:t>Financial Management and Budgeting</a:t>
            </a:r>
            <a:endParaRPr lang="en-ZA" sz="1700" dirty="0">
              <a:latin typeface="Arial" panose="020B0604020202020204" pitchFamily="34" charset="0"/>
              <a:ea typeface="Times New Roman" panose="02020603050405020304" pitchFamily="18" charset="0"/>
              <a:cs typeface="Arial" panose="020B0604020202020204" pitchFamily="34" charset="0"/>
            </a:endParaRPr>
          </a:p>
          <a:p>
            <a:pPr lvl="1" algn="just">
              <a:buFont typeface="Courier New" panose="02070309020205020404" pitchFamily="49" charset="0"/>
              <a:buChar char="o"/>
            </a:pPr>
            <a:r>
              <a:rPr lang="en-ZA" sz="1700" dirty="0">
                <a:solidFill>
                  <a:srgbClr val="252525"/>
                </a:solidFill>
                <a:latin typeface="Arial" panose="020B0604020202020204" pitchFamily="34" charset="0"/>
                <a:ea typeface="Arial" panose="020B0604020202020204" pitchFamily="34" charset="0"/>
                <a:cs typeface="Arial" panose="020B0604020202020204" pitchFamily="34" charset="0"/>
              </a:rPr>
              <a:t>Capacity was made for the ITB, in the form of an acting CFO, which has resulted in the Board obtaining unqualified audit outcomes for the first time, for two financial years in succession.</a:t>
            </a:r>
            <a:endParaRPr lang="en-ZA" sz="1700" dirty="0">
              <a:latin typeface="Arial" panose="020B0604020202020204" pitchFamily="34" charset="0"/>
              <a:cs typeface="Arial" panose="020B0604020202020204" pitchFamily="34" charset="0"/>
            </a:endParaRPr>
          </a:p>
          <a:p>
            <a:pPr marL="457200" lvl="1" indent="0" algn="just">
              <a:buNone/>
            </a:pPr>
            <a:endParaRPr lang="en-ZA" sz="1700" dirty="0">
              <a:latin typeface="Arial" panose="020B0604020202020204" pitchFamily="34" charset="0"/>
              <a:cs typeface="Arial" panose="020B0604020202020204" pitchFamily="34" charset="0"/>
            </a:endParaRPr>
          </a:p>
          <a:p>
            <a:pPr lvl="1" algn="just">
              <a:buFont typeface="Courier New" panose="02070309020205020404" pitchFamily="49" charset="0"/>
              <a:buChar char="o"/>
            </a:pPr>
            <a:r>
              <a:rPr lang="en-ZA" sz="1700" dirty="0">
                <a:solidFill>
                  <a:srgbClr val="252525"/>
                </a:solidFill>
                <a:latin typeface="Arial" panose="020B0604020202020204" pitchFamily="34" charset="0"/>
                <a:ea typeface="Arial" panose="020B0604020202020204" pitchFamily="34" charset="0"/>
                <a:cs typeface="Arial" panose="020B0604020202020204" pitchFamily="34" charset="0"/>
              </a:rPr>
              <a:t>Organisational structural issues that manifest themselves as budgetary issues have been identified for the Board to design the necessary interventions.</a:t>
            </a:r>
          </a:p>
          <a:p>
            <a:pPr lvl="1" algn="just">
              <a:buFont typeface="Courier New" panose="02070309020205020404" pitchFamily="49" charset="0"/>
              <a:buChar char="o"/>
            </a:pPr>
            <a:endParaRPr lang="en-US" sz="1700" dirty="0">
              <a:solidFill>
                <a:srgbClr val="252525"/>
              </a:solidFill>
              <a:latin typeface="Arial" panose="020B0604020202020204" pitchFamily="34" charset="0"/>
              <a:cs typeface="Arial" panose="020B0604020202020204" pitchFamily="34" charset="0"/>
            </a:endParaRPr>
          </a:p>
          <a:p>
            <a:pPr algn="just">
              <a:buFont typeface="Arial" panose="020B0604020202020204" pitchFamily="34" charset="0"/>
              <a:buChar char="−"/>
            </a:pPr>
            <a:r>
              <a:rPr lang="en-US" sz="1700" b="1" dirty="0">
                <a:solidFill>
                  <a:srgbClr val="252525"/>
                </a:solidFill>
                <a:latin typeface="Arial" panose="020B0604020202020204" pitchFamily="34" charset="0"/>
                <a:cs typeface="Arial" panose="020B0604020202020204" pitchFamily="34" charset="0"/>
              </a:rPr>
              <a:t>Ingonyama Holdings</a:t>
            </a:r>
          </a:p>
          <a:p>
            <a:pPr lvl="1" indent="-387350" algn="just">
              <a:buFont typeface="Courier New" panose="02070309020205020404" pitchFamily="49" charset="0"/>
              <a:buChar char="o"/>
            </a:pPr>
            <a:r>
              <a:rPr lang="en-US" sz="1700" dirty="0">
                <a:solidFill>
                  <a:srgbClr val="252525"/>
                </a:solidFill>
                <a:latin typeface="Arial" panose="020B0604020202020204" pitchFamily="34" charset="0"/>
                <a:cs typeface="Arial" panose="020B0604020202020204" pitchFamily="34" charset="0"/>
              </a:rPr>
              <a:t>In 2019 Ingonyama Trust incorporated an entity that would operate as its commercial wing.</a:t>
            </a:r>
          </a:p>
          <a:p>
            <a:pPr lvl="1" indent="-387350" algn="just">
              <a:buFont typeface="Courier New" panose="02070309020205020404" pitchFamily="49" charset="0"/>
              <a:buChar char="o"/>
            </a:pPr>
            <a:r>
              <a:rPr lang="en-US" sz="1700" dirty="0">
                <a:solidFill>
                  <a:srgbClr val="252525"/>
                </a:solidFill>
                <a:latin typeface="Arial" panose="020B0604020202020204" pitchFamily="34" charset="0"/>
                <a:cs typeface="Arial" panose="020B0604020202020204" pitchFamily="34" charset="0"/>
              </a:rPr>
              <a:t>The role of Ingonyama Holdings was unclear at the time whether it would play any role in the disbursement of benefits to Trust beneficiaries.</a:t>
            </a:r>
          </a:p>
          <a:p>
            <a:pPr lvl="1" indent="-387350" algn="just">
              <a:buFont typeface="Courier New" panose="02070309020205020404" pitchFamily="49" charset="0"/>
              <a:buChar char="o"/>
            </a:pPr>
            <a:r>
              <a:rPr lang="en-US" sz="1700" dirty="0">
                <a:solidFill>
                  <a:srgbClr val="252525"/>
                </a:solidFill>
                <a:latin typeface="Arial" panose="020B0604020202020204" pitchFamily="34" charset="0"/>
                <a:cs typeface="Arial" panose="020B0604020202020204" pitchFamily="34" charset="0"/>
              </a:rPr>
              <a:t>It has now emerged that there are accountability issues in relation to this entity and the new Board will have to deal with these issues. </a:t>
            </a:r>
            <a:endParaRPr lang="en-ZA" sz="1700" dirty="0">
              <a:latin typeface="Arial" panose="020B0604020202020204" pitchFamily="34" charset="0"/>
              <a:cs typeface="Arial" panose="020B0604020202020204" pitchFamily="34" charset="0"/>
            </a:endParaRPr>
          </a:p>
          <a:p>
            <a:pPr lvl="1"/>
            <a:endParaRPr lang="en-US" sz="2000" dirty="0">
              <a:latin typeface="Arial" panose="020B0604020202020204" pitchFamily="34" charset="0"/>
              <a:cs typeface="Arial" panose="020B0604020202020204" pitchFamily="34" charset="0"/>
            </a:endParaRPr>
          </a:p>
        </p:txBody>
      </p:sp>
      <p:sp>
        <p:nvSpPr>
          <p:cNvPr id="7" name="Slide Number Placeholder 6">
            <a:extLst>
              <a:ext uri="{FF2B5EF4-FFF2-40B4-BE49-F238E27FC236}">
                <a16:creationId xmlns:a16="http://schemas.microsoft.com/office/drawing/2014/main" xmlns="" id="{F39433B8-B8C9-4247-A963-40697491A921}"/>
              </a:ext>
            </a:extLst>
          </p:cNvPr>
          <p:cNvSpPr>
            <a:spLocks noGrp="1"/>
          </p:cNvSpPr>
          <p:nvPr>
            <p:ph type="sldNum" sz="quarter" idx="12"/>
          </p:nvPr>
        </p:nvSpPr>
        <p:spPr/>
        <p:txBody>
          <a:bodyPr/>
          <a:lstStyle/>
          <a:p>
            <a:fld id="{480C018F-9127-4D43-B1E6-A6981D16A09C}" type="slidenum">
              <a:rPr lang="en-ZA" smtClean="0"/>
              <a:pPr/>
              <a:t>12</a:t>
            </a:fld>
            <a:endParaRPr lang="en-ZA"/>
          </a:p>
        </p:txBody>
      </p:sp>
    </p:spTree>
    <p:extLst>
      <p:ext uri="{BB962C8B-B14F-4D97-AF65-F5344CB8AC3E}">
        <p14:creationId xmlns:p14="http://schemas.microsoft.com/office/powerpoint/2010/main" xmlns="" val="3449001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7884F3-4E7B-C648-A5BC-358D0407BAC6}"/>
              </a:ext>
            </a:extLst>
          </p:cNvPr>
          <p:cNvSpPr>
            <a:spLocks noGrp="1"/>
          </p:cNvSpPr>
          <p:nvPr>
            <p:ph type="title"/>
          </p:nvPr>
        </p:nvSpPr>
        <p:spPr>
          <a:xfrm>
            <a:off x="457200" y="289069"/>
            <a:ext cx="8229600" cy="1375895"/>
          </a:xfrm>
          <a:solidFill>
            <a:srgbClr val="006600"/>
          </a:solidFill>
        </p:spPr>
        <p:txBody>
          <a:bodyPr anchor="ctr">
            <a:noAutofit/>
          </a:bodyPr>
          <a:lstStyle/>
          <a:p>
            <a:r>
              <a:rPr lang="en-US" sz="2000" b="1" cap="all" dirty="0">
                <a:latin typeface="Arial" panose="020B0604020202020204" pitchFamily="34" charset="0"/>
                <a:cs typeface="Arial" panose="020B0604020202020204" pitchFamily="34" charset="0"/>
              </a:rPr>
              <a:t>CURRENT PROGRESS </a:t>
            </a:r>
            <a:br>
              <a:rPr lang="en-US" sz="2000" b="1" cap="all" dirty="0">
                <a:latin typeface="Arial" panose="020B0604020202020204" pitchFamily="34" charset="0"/>
                <a:cs typeface="Arial" panose="020B0604020202020204" pitchFamily="34" charset="0"/>
              </a:rPr>
            </a:br>
            <a:endParaRPr lang="en-US" sz="2000" b="1" cap="all"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8D153532-D691-ED4A-875D-6C2EAEDA8FF1}"/>
              </a:ext>
            </a:extLst>
          </p:cNvPr>
          <p:cNvSpPr>
            <a:spLocks noGrp="1"/>
          </p:cNvSpPr>
          <p:nvPr>
            <p:ph idx="1"/>
          </p:nvPr>
        </p:nvSpPr>
        <p:spPr>
          <a:xfrm>
            <a:off x="251520" y="1744718"/>
            <a:ext cx="8435280" cy="3952695"/>
          </a:xfrm>
        </p:spPr>
        <p:txBody>
          <a:bodyPr>
            <a:normAutofit fontScale="62500" lnSpcReduction="20000"/>
          </a:bodyPr>
          <a:lstStyle/>
          <a:p>
            <a:pPr algn="just">
              <a:lnSpc>
                <a:spcPct val="120000"/>
              </a:lnSpc>
              <a:spcBef>
                <a:spcPts val="0"/>
              </a:spcBef>
              <a:buFont typeface="Arial" panose="020B0604020202020204" pitchFamily="34" charset="0"/>
              <a:buChar char="−"/>
            </a:pPr>
            <a:r>
              <a:rPr lang="en-ZA" sz="2600" b="1" dirty="0">
                <a:solidFill>
                  <a:srgbClr val="252525"/>
                </a:solidFill>
                <a:latin typeface="Arial" panose="020B0604020202020204" pitchFamily="34" charset="0"/>
                <a:ea typeface="Arial" panose="020B0604020202020204" pitchFamily="34" charset="0"/>
                <a:cs typeface="Arial" panose="020B0604020202020204" pitchFamily="34" charset="0"/>
              </a:rPr>
              <a:t>Where are we today?</a:t>
            </a:r>
            <a:endParaRPr lang="en-ZA" sz="2600" dirty="0">
              <a:latin typeface="Arial" panose="020B0604020202020204" pitchFamily="34" charset="0"/>
              <a:ea typeface="Times New Roman" panose="02020603050405020304" pitchFamily="18" charset="0"/>
              <a:cs typeface="Arial" panose="020B0604020202020204" pitchFamily="34" charset="0"/>
            </a:endParaRPr>
          </a:p>
          <a:p>
            <a:pPr marL="719138" lvl="1" indent="-363538" algn="just">
              <a:lnSpc>
                <a:spcPct val="120000"/>
              </a:lnSpc>
              <a:spcBef>
                <a:spcPts val="0"/>
              </a:spcBef>
              <a:buFont typeface="Courier New" panose="02070309020205020404" pitchFamily="49" charset="0"/>
              <a:buChar char="o"/>
            </a:pPr>
            <a:r>
              <a:rPr lang="en-ZA" sz="2600" dirty="0">
                <a:solidFill>
                  <a:srgbClr val="252525"/>
                </a:solidFill>
                <a:latin typeface="Arial" panose="020B0604020202020204" pitchFamily="34" charset="0"/>
                <a:ea typeface="Arial" panose="020B0604020202020204" pitchFamily="34" charset="0"/>
                <a:cs typeface="Arial" panose="020B0604020202020204" pitchFamily="34" charset="0"/>
              </a:rPr>
              <a:t>The consultation with </a:t>
            </a:r>
            <a:r>
              <a:rPr lang="en-ZA" sz="2600" dirty="0" err="1">
                <a:solidFill>
                  <a:srgbClr val="252525"/>
                </a:solidFill>
                <a:latin typeface="Arial" panose="020B0604020202020204" pitchFamily="34" charset="0"/>
                <a:ea typeface="Arial" panose="020B0604020202020204" pitchFamily="34" charset="0"/>
                <a:cs typeface="Arial" panose="020B0604020202020204" pitchFamily="34" charset="0"/>
              </a:rPr>
              <a:t>ISilo</a:t>
            </a:r>
            <a:r>
              <a:rPr lang="en-ZA" sz="2600" dirty="0">
                <a:solidFill>
                  <a:srgbClr val="252525"/>
                </a:solidFill>
                <a:latin typeface="Arial" panose="020B0604020202020204" pitchFamily="34" charset="0"/>
                <a:ea typeface="Arial" panose="020B0604020202020204" pitchFamily="34" charset="0"/>
                <a:cs typeface="Arial" panose="020B0604020202020204" pitchFamily="34" charset="0"/>
              </a:rPr>
              <a:t>, Premier and the Chairperson of the Provincial House commenced in October 2022 for the appointment of the Board. </a:t>
            </a:r>
            <a:endParaRPr lang="en-ZA" sz="2600" dirty="0">
              <a:latin typeface="Arial" panose="020B0604020202020204" pitchFamily="34" charset="0"/>
              <a:ea typeface="Times New Roman" panose="02020603050405020304" pitchFamily="18" charset="0"/>
              <a:cs typeface="Arial" panose="020B0604020202020204" pitchFamily="34" charset="0"/>
            </a:endParaRPr>
          </a:p>
          <a:p>
            <a:pPr marL="719138" lvl="1" indent="-363538" algn="just">
              <a:lnSpc>
                <a:spcPct val="120000"/>
              </a:lnSpc>
              <a:spcBef>
                <a:spcPts val="0"/>
              </a:spcBef>
              <a:buFont typeface="Courier New" panose="02070309020205020404" pitchFamily="49" charset="0"/>
              <a:buChar char="o"/>
            </a:pPr>
            <a:endParaRPr lang="en-ZA" sz="2600" dirty="0">
              <a:latin typeface="Arial" panose="020B0604020202020204" pitchFamily="34" charset="0"/>
              <a:ea typeface="Times New Roman" panose="02020603050405020304" pitchFamily="18" charset="0"/>
              <a:cs typeface="Arial" panose="020B0604020202020204" pitchFamily="34" charset="0"/>
            </a:endParaRPr>
          </a:p>
          <a:p>
            <a:pPr marL="719138" lvl="1" indent="-363538" algn="just">
              <a:lnSpc>
                <a:spcPct val="120000"/>
              </a:lnSpc>
              <a:spcBef>
                <a:spcPts val="0"/>
              </a:spcBef>
              <a:buFont typeface="Courier New" panose="02070309020205020404" pitchFamily="49" charset="0"/>
              <a:buChar char="o"/>
            </a:pPr>
            <a:r>
              <a:rPr lang="en-ZA" sz="2600" dirty="0">
                <a:solidFill>
                  <a:srgbClr val="252525"/>
                </a:solidFill>
                <a:latin typeface="Arial" panose="020B0604020202020204" pitchFamily="34" charset="0"/>
                <a:ea typeface="Arial" panose="020B0604020202020204" pitchFamily="34" charset="0"/>
                <a:cs typeface="Arial" panose="020B0604020202020204" pitchFamily="34" charset="0"/>
              </a:rPr>
              <a:t>The full board has now been announced and they comprise of the following:-</a:t>
            </a:r>
            <a:r>
              <a:rPr lang="en-ZA" sz="2600" dirty="0">
                <a:latin typeface="Arial" panose="020B0604020202020204" pitchFamily="34" charset="0"/>
                <a:ea typeface="Times New Roman" panose="02020603050405020304" pitchFamily="18" charset="0"/>
                <a:cs typeface="Arial" panose="020B0604020202020204" pitchFamily="34" charset="0"/>
              </a:rPr>
              <a:t> </a:t>
            </a:r>
          </a:p>
          <a:p>
            <a:pPr marL="1074738" lvl="2" indent="-274638" algn="just">
              <a:lnSpc>
                <a:spcPct val="120000"/>
              </a:lnSpc>
              <a:spcBef>
                <a:spcPts val="0"/>
              </a:spcBef>
              <a:buNone/>
            </a:pPr>
            <a:r>
              <a:rPr lang="en-ZA" sz="2600" dirty="0">
                <a:solidFill>
                  <a:srgbClr val="252525"/>
                </a:solidFill>
                <a:latin typeface="Arial" panose="020B0604020202020204" pitchFamily="34" charset="0"/>
                <a:ea typeface="Arial" panose="020B0604020202020204" pitchFamily="34" charset="0"/>
                <a:cs typeface="Arial" panose="020B0604020202020204" pitchFamily="34" charset="0"/>
              </a:rPr>
              <a:t>1.  Inkosi </a:t>
            </a:r>
            <a:r>
              <a:rPr lang="en-ZA" sz="2600" dirty="0" err="1">
                <a:solidFill>
                  <a:srgbClr val="252525"/>
                </a:solidFill>
                <a:latin typeface="Arial" panose="020B0604020202020204" pitchFamily="34" charset="0"/>
                <a:ea typeface="Arial" panose="020B0604020202020204" pitchFamily="34" charset="0"/>
                <a:cs typeface="Arial" panose="020B0604020202020204" pitchFamily="34" charset="0"/>
              </a:rPr>
              <a:t>Thanduyise</a:t>
            </a:r>
            <a:r>
              <a:rPr lang="en-ZA" sz="2600" dirty="0">
                <a:solidFill>
                  <a:srgbClr val="252525"/>
                </a:solidFill>
                <a:latin typeface="Arial" panose="020B0604020202020204" pitchFamily="34" charset="0"/>
                <a:ea typeface="Arial" panose="020B0604020202020204" pitchFamily="34" charset="0"/>
                <a:cs typeface="Arial" panose="020B0604020202020204" pitchFamily="34" charset="0"/>
              </a:rPr>
              <a:t> </a:t>
            </a:r>
            <a:r>
              <a:rPr lang="en-ZA" sz="2600" dirty="0" err="1">
                <a:solidFill>
                  <a:srgbClr val="252525"/>
                </a:solidFill>
                <a:latin typeface="Arial" panose="020B0604020202020204" pitchFamily="34" charset="0"/>
                <a:ea typeface="Arial" panose="020B0604020202020204" pitchFamily="34" charset="0"/>
                <a:cs typeface="Arial" panose="020B0604020202020204" pitchFamily="34" charset="0"/>
              </a:rPr>
              <a:t>Mzimela</a:t>
            </a:r>
            <a:r>
              <a:rPr lang="en-ZA" sz="2600" dirty="0">
                <a:solidFill>
                  <a:srgbClr val="252525"/>
                </a:solidFill>
                <a:latin typeface="Arial" panose="020B0604020202020204" pitchFamily="34" charset="0"/>
                <a:ea typeface="Arial" panose="020B0604020202020204" pitchFamily="34" charset="0"/>
                <a:cs typeface="Arial" panose="020B0604020202020204" pitchFamily="34" charset="0"/>
              </a:rPr>
              <a:t> – Chairperson </a:t>
            </a:r>
            <a:endParaRPr lang="en-ZA" sz="2600" dirty="0">
              <a:latin typeface="Arial" panose="020B0604020202020204" pitchFamily="34" charset="0"/>
              <a:ea typeface="Times New Roman" panose="02020603050405020304" pitchFamily="18" charset="0"/>
              <a:cs typeface="Arial" panose="020B0604020202020204" pitchFamily="34" charset="0"/>
            </a:endParaRPr>
          </a:p>
          <a:p>
            <a:pPr marL="1074738" lvl="2" indent="-274638" algn="just">
              <a:lnSpc>
                <a:spcPct val="120000"/>
              </a:lnSpc>
              <a:spcBef>
                <a:spcPts val="0"/>
              </a:spcBef>
              <a:buNone/>
            </a:pPr>
            <a:r>
              <a:rPr lang="en-ZA" sz="2600" dirty="0">
                <a:solidFill>
                  <a:srgbClr val="252525"/>
                </a:solidFill>
                <a:latin typeface="Arial" panose="020B0604020202020204" pitchFamily="34" charset="0"/>
                <a:ea typeface="Arial" panose="020B0604020202020204" pitchFamily="34" charset="0"/>
                <a:cs typeface="Arial" panose="020B0604020202020204" pitchFamily="34" charset="0"/>
              </a:rPr>
              <a:t>2.  Adv. Linda Zama – Vice Chairperson</a:t>
            </a:r>
            <a:endParaRPr lang="en-ZA" sz="2600" dirty="0">
              <a:latin typeface="Arial" panose="020B0604020202020204" pitchFamily="34" charset="0"/>
              <a:ea typeface="Times New Roman" panose="02020603050405020304" pitchFamily="18" charset="0"/>
              <a:cs typeface="Arial" panose="020B0604020202020204" pitchFamily="34" charset="0"/>
            </a:endParaRPr>
          </a:p>
          <a:p>
            <a:pPr marL="1074738" lvl="2" indent="-274638" algn="just">
              <a:lnSpc>
                <a:spcPct val="120000"/>
              </a:lnSpc>
              <a:spcBef>
                <a:spcPts val="0"/>
              </a:spcBef>
              <a:buNone/>
            </a:pPr>
            <a:r>
              <a:rPr lang="en-ZA" sz="2600" dirty="0">
                <a:solidFill>
                  <a:srgbClr val="252525"/>
                </a:solidFill>
                <a:latin typeface="Arial" panose="020B0604020202020204" pitchFamily="34" charset="0"/>
                <a:ea typeface="Arial" panose="020B0604020202020204" pitchFamily="34" charset="0"/>
                <a:cs typeface="Arial" panose="020B0604020202020204" pitchFamily="34" charset="0"/>
              </a:rPr>
              <a:t>3.  Ms Nomusa Zulu</a:t>
            </a:r>
            <a:endParaRPr lang="en-ZA" sz="2600" dirty="0">
              <a:latin typeface="Arial" panose="020B0604020202020204" pitchFamily="34" charset="0"/>
              <a:ea typeface="Times New Roman" panose="02020603050405020304" pitchFamily="18" charset="0"/>
              <a:cs typeface="Arial" panose="020B0604020202020204" pitchFamily="34" charset="0"/>
            </a:endParaRPr>
          </a:p>
          <a:p>
            <a:pPr marL="1074738" lvl="2" indent="-274638" algn="just">
              <a:lnSpc>
                <a:spcPct val="120000"/>
              </a:lnSpc>
              <a:spcBef>
                <a:spcPts val="0"/>
              </a:spcBef>
              <a:buNone/>
            </a:pPr>
            <a:r>
              <a:rPr lang="en-ZA" sz="2600" dirty="0">
                <a:solidFill>
                  <a:srgbClr val="252525"/>
                </a:solidFill>
                <a:latin typeface="Arial" panose="020B0604020202020204" pitchFamily="34" charset="0"/>
                <a:ea typeface="Arial" panose="020B0604020202020204" pitchFamily="34" charset="0"/>
                <a:cs typeface="Arial" panose="020B0604020202020204" pitchFamily="34" charset="0"/>
              </a:rPr>
              <a:t>4.  Dr </a:t>
            </a:r>
            <a:r>
              <a:rPr lang="en-ZA" sz="2600" dirty="0" err="1">
                <a:solidFill>
                  <a:srgbClr val="252525"/>
                </a:solidFill>
                <a:latin typeface="Arial" panose="020B0604020202020204" pitchFamily="34" charset="0"/>
                <a:ea typeface="Arial" panose="020B0604020202020204" pitchFamily="34" charset="0"/>
                <a:cs typeface="Arial" panose="020B0604020202020204" pitchFamily="34" charset="0"/>
              </a:rPr>
              <a:t>Thandi</a:t>
            </a:r>
            <a:r>
              <a:rPr lang="en-ZA" sz="2600" dirty="0">
                <a:solidFill>
                  <a:srgbClr val="252525"/>
                </a:solidFill>
                <a:latin typeface="Arial" panose="020B0604020202020204" pitchFamily="34" charset="0"/>
                <a:ea typeface="Arial" panose="020B0604020202020204" pitchFamily="34" charset="0"/>
                <a:cs typeface="Arial" panose="020B0604020202020204" pitchFamily="34" charset="0"/>
              </a:rPr>
              <a:t> Dlamini</a:t>
            </a:r>
            <a:endParaRPr lang="en-ZA" sz="2600" dirty="0">
              <a:latin typeface="Arial" panose="020B0604020202020204" pitchFamily="34" charset="0"/>
              <a:ea typeface="Times New Roman" panose="02020603050405020304" pitchFamily="18" charset="0"/>
              <a:cs typeface="Arial" panose="020B0604020202020204" pitchFamily="34" charset="0"/>
            </a:endParaRPr>
          </a:p>
          <a:p>
            <a:pPr marL="1074738" lvl="2" indent="-274638" algn="just">
              <a:lnSpc>
                <a:spcPct val="120000"/>
              </a:lnSpc>
              <a:spcBef>
                <a:spcPts val="0"/>
              </a:spcBef>
              <a:buNone/>
            </a:pPr>
            <a:r>
              <a:rPr lang="en-ZA" sz="2600" dirty="0">
                <a:solidFill>
                  <a:srgbClr val="252525"/>
                </a:solidFill>
                <a:latin typeface="Arial" panose="020B0604020202020204" pitchFamily="34" charset="0"/>
                <a:ea typeface="Arial" panose="020B0604020202020204" pitchFamily="34" charset="0"/>
                <a:cs typeface="Arial" panose="020B0604020202020204" pitchFamily="34" charset="0"/>
              </a:rPr>
              <a:t>5.  Inkosi </a:t>
            </a:r>
            <a:r>
              <a:rPr lang="en-ZA" sz="2600" dirty="0" err="1">
                <a:solidFill>
                  <a:srgbClr val="252525"/>
                </a:solidFill>
                <a:latin typeface="Arial" panose="020B0604020202020204" pitchFamily="34" charset="0"/>
                <a:ea typeface="Arial" panose="020B0604020202020204" pitchFamily="34" charset="0"/>
                <a:cs typeface="Arial" panose="020B0604020202020204" pitchFamily="34" charset="0"/>
              </a:rPr>
              <a:t>Sibonelo</a:t>
            </a:r>
            <a:r>
              <a:rPr lang="en-ZA" sz="2600" dirty="0">
                <a:solidFill>
                  <a:srgbClr val="252525"/>
                </a:solidFill>
                <a:latin typeface="Arial" panose="020B0604020202020204" pitchFamily="34" charset="0"/>
                <a:ea typeface="Arial" panose="020B0604020202020204" pitchFamily="34" charset="0"/>
                <a:cs typeface="Arial" panose="020B0604020202020204" pitchFamily="34" charset="0"/>
              </a:rPr>
              <a:t> N Mkhize</a:t>
            </a:r>
            <a:endParaRPr lang="en-ZA" sz="2600" dirty="0">
              <a:latin typeface="Arial" panose="020B0604020202020204" pitchFamily="34" charset="0"/>
              <a:ea typeface="Times New Roman" panose="02020603050405020304" pitchFamily="18" charset="0"/>
              <a:cs typeface="Arial" panose="020B0604020202020204" pitchFamily="34" charset="0"/>
            </a:endParaRPr>
          </a:p>
          <a:p>
            <a:pPr marL="1074738" lvl="2" indent="-274638" algn="just">
              <a:lnSpc>
                <a:spcPct val="120000"/>
              </a:lnSpc>
              <a:spcBef>
                <a:spcPts val="0"/>
              </a:spcBef>
              <a:buNone/>
            </a:pPr>
            <a:r>
              <a:rPr lang="en-ZA" sz="2600" dirty="0">
                <a:solidFill>
                  <a:srgbClr val="252525"/>
                </a:solidFill>
                <a:latin typeface="Arial" panose="020B0604020202020204" pitchFamily="34" charset="0"/>
                <a:ea typeface="Arial" panose="020B0604020202020204" pitchFamily="34" charset="0"/>
                <a:cs typeface="Arial" panose="020B0604020202020204" pitchFamily="34" charset="0"/>
              </a:rPr>
              <a:t>6.  Inkosi </a:t>
            </a:r>
            <a:r>
              <a:rPr lang="en-ZA" sz="2600" dirty="0" err="1">
                <a:solidFill>
                  <a:srgbClr val="252525"/>
                </a:solidFill>
                <a:latin typeface="Arial" panose="020B0604020202020204" pitchFamily="34" charset="0"/>
                <a:ea typeface="Arial" panose="020B0604020202020204" pitchFamily="34" charset="0"/>
                <a:cs typeface="Arial" panose="020B0604020202020204" pitchFamily="34" charset="0"/>
              </a:rPr>
              <a:t>Phallang</a:t>
            </a:r>
            <a:r>
              <a:rPr lang="en-ZA" sz="2600" dirty="0">
                <a:solidFill>
                  <a:srgbClr val="252525"/>
                </a:solidFill>
                <a:latin typeface="Arial" panose="020B0604020202020204" pitchFamily="34" charset="0"/>
                <a:ea typeface="Arial" panose="020B0604020202020204" pitchFamily="34" charset="0"/>
                <a:cs typeface="Arial" panose="020B0604020202020204" pitchFamily="34" charset="0"/>
              </a:rPr>
              <a:t> BN Molefe</a:t>
            </a:r>
            <a:endParaRPr lang="en-ZA" sz="2600" dirty="0">
              <a:latin typeface="Arial" panose="020B0604020202020204" pitchFamily="34" charset="0"/>
              <a:ea typeface="Times New Roman" panose="02020603050405020304" pitchFamily="18" charset="0"/>
              <a:cs typeface="Arial" panose="020B0604020202020204" pitchFamily="34" charset="0"/>
            </a:endParaRPr>
          </a:p>
          <a:p>
            <a:pPr marL="1074738" lvl="2" indent="-274638" algn="just">
              <a:lnSpc>
                <a:spcPct val="120000"/>
              </a:lnSpc>
              <a:spcBef>
                <a:spcPts val="0"/>
              </a:spcBef>
              <a:buNone/>
            </a:pPr>
            <a:r>
              <a:rPr lang="en-ZA" sz="2600" dirty="0">
                <a:solidFill>
                  <a:srgbClr val="252525"/>
                </a:solidFill>
                <a:latin typeface="Arial" panose="020B0604020202020204" pitchFamily="34" charset="0"/>
                <a:ea typeface="Arial" panose="020B0604020202020204" pitchFamily="34" charset="0"/>
                <a:cs typeface="Arial" panose="020B0604020202020204" pitchFamily="34" charset="0"/>
              </a:rPr>
              <a:t>7.  Inkosi </a:t>
            </a:r>
            <a:r>
              <a:rPr lang="en-ZA" sz="2600" dirty="0" err="1">
                <a:solidFill>
                  <a:srgbClr val="252525"/>
                </a:solidFill>
                <a:latin typeface="Arial" panose="020B0604020202020204" pitchFamily="34" charset="0"/>
                <a:ea typeface="Arial" panose="020B0604020202020204" pitchFamily="34" charset="0"/>
                <a:cs typeface="Arial" panose="020B0604020202020204" pitchFamily="34" charset="0"/>
              </a:rPr>
              <a:t>Mabudu</a:t>
            </a:r>
            <a:r>
              <a:rPr lang="en-ZA" sz="2600" dirty="0">
                <a:solidFill>
                  <a:srgbClr val="252525"/>
                </a:solidFill>
                <a:latin typeface="Arial" panose="020B0604020202020204" pitchFamily="34" charset="0"/>
                <a:ea typeface="Arial" panose="020B0604020202020204" pitchFamily="34" charset="0"/>
                <a:cs typeface="Arial" panose="020B0604020202020204" pitchFamily="34" charset="0"/>
              </a:rPr>
              <a:t> I </a:t>
            </a:r>
            <a:r>
              <a:rPr lang="en-ZA" sz="2600" dirty="0" err="1">
                <a:solidFill>
                  <a:srgbClr val="252525"/>
                </a:solidFill>
                <a:latin typeface="Arial" panose="020B0604020202020204" pitchFamily="34" charset="0"/>
                <a:ea typeface="Arial" panose="020B0604020202020204" pitchFamily="34" charset="0"/>
                <a:cs typeface="Arial" panose="020B0604020202020204" pitchFamily="34" charset="0"/>
              </a:rPr>
              <a:t>Tembe</a:t>
            </a:r>
            <a:endParaRPr lang="en-ZA" sz="2600" dirty="0">
              <a:latin typeface="Arial" panose="020B0604020202020204" pitchFamily="34" charset="0"/>
              <a:ea typeface="Times New Roman" panose="02020603050405020304" pitchFamily="18" charset="0"/>
              <a:cs typeface="Arial" panose="020B0604020202020204" pitchFamily="34" charset="0"/>
            </a:endParaRPr>
          </a:p>
          <a:p>
            <a:pPr marL="1074738" lvl="2" indent="-274638" algn="just">
              <a:lnSpc>
                <a:spcPct val="120000"/>
              </a:lnSpc>
              <a:spcBef>
                <a:spcPts val="0"/>
              </a:spcBef>
              <a:buNone/>
            </a:pPr>
            <a:r>
              <a:rPr lang="en-ZA" sz="2600" dirty="0">
                <a:solidFill>
                  <a:srgbClr val="252525"/>
                </a:solidFill>
                <a:latin typeface="Arial" panose="020B0604020202020204" pitchFamily="34" charset="0"/>
                <a:ea typeface="Arial" panose="020B0604020202020204" pitchFamily="34" charset="0"/>
                <a:cs typeface="Arial" panose="020B0604020202020204" pitchFamily="34" charset="0"/>
              </a:rPr>
              <a:t>8.  Ms Lisa Del Grande</a:t>
            </a:r>
          </a:p>
          <a:p>
            <a:pPr marL="1074738" lvl="2" indent="-274638" algn="just">
              <a:lnSpc>
                <a:spcPct val="120000"/>
              </a:lnSpc>
              <a:spcBef>
                <a:spcPts val="0"/>
              </a:spcBef>
              <a:buNone/>
            </a:pPr>
            <a:r>
              <a:rPr lang="en-ZA" sz="2600" dirty="0">
                <a:solidFill>
                  <a:srgbClr val="252525"/>
                </a:solidFill>
                <a:latin typeface="Arial" panose="020B0604020202020204" pitchFamily="34" charset="0"/>
                <a:ea typeface="Times New Roman" panose="02020603050405020304" pitchFamily="18" charset="0"/>
                <a:cs typeface="Arial" panose="020B0604020202020204" pitchFamily="34" charset="0"/>
              </a:rPr>
              <a:t>9.  Mr </a:t>
            </a:r>
            <a:r>
              <a:rPr lang="en-ZA" sz="2800" dirty="0" err="1">
                <a:solidFill>
                  <a:srgbClr val="000000"/>
                </a:solidFill>
                <a:latin typeface="Arial" panose="020B0604020202020204" pitchFamily="34" charset="0"/>
                <a:ea typeface="Times New Roman" panose="02020603050405020304" pitchFamily="18" charset="0"/>
              </a:rPr>
              <a:t>Ntambudzeni</a:t>
            </a:r>
            <a:r>
              <a:rPr lang="en-ZA" sz="2800" dirty="0">
                <a:solidFill>
                  <a:srgbClr val="000000"/>
                </a:solidFill>
                <a:latin typeface="Arial" panose="020B0604020202020204" pitchFamily="34" charset="0"/>
                <a:ea typeface="Times New Roman" panose="02020603050405020304" pitchFamily="18" charset="0"/>
              </a:rPr>
              <a:t> </a:t>
            </a:r>
            <a:r>
              <a:rPr lang="en-ZA" sz="2600" dirty="0">
                <a:solidFill>
                  <a:srgbClr val="252525"/>
                </a:solidFill>
                <a:latin typeface="Arial" panose="020B0604020202020204" pitchFamily="34" charset="0"/>
                <a:ea typeface="Times New Roman" panose="02020603050405020304" pitchFamily="18" charset="0"/>
                <a:cs typeface="Arial" panose="020B0604020202020204" pitchFamily="34" charset="0"/>
              </a:rPr>
              <a:t>D </a:t>
            </a:r>
            <a:r>
              <a:rPr lang="en-ZA" sz="2600" dirty="0" err="1">
                <a:solidFill>
                  <a:srgbClr val="252525"/>
                </a:solidFill>
                <a:latin typeface="Arial" panose="020B0604020202020204" pitchFamily="34" charset="0"/>
                <a:ea typeface="Times New Roman" panose="02020603050405020304" pitchFamily="18" charset="0"/>
                <a:cs typeface="Arial" panose="020B0604020202020204" pitchFamily="34" charset="0"/>
              </a:rPr>
              <a:t>Matamela</a:t>
            </a:r>
            <a:endParaRPr lang="en-ZA" sz="2600" dirty="0">
              <a:latin typeface="Arial" panose="020B0604020202020204" pitchFamily="34" charset="0"/>
              <a:ea typeface="Times New Roman" panose="02020603050405020304" pitchFamily="18" charset="0"/>
              <a:cs typeface="Arial" panose="020B0604020202020204" pitchFamily="34" charset="0"/>
            </a:endParaRPr>
          </a:p>
          <a:p>
            <a:pPr lvl="1">
              <a:lnSpc>
                <a:spcPct val="120000"/>
              </a:lnSpc>
              <a:spcBef>
                <a:spcPts val="0"/>
              </a:spcBef>
            </a:pPr>
            <a:endParaRPr lang="en-US" sz="2000" dirty="0">
              <a:latin typeface="Arial" panose="020B0604020202020204" pitchFamily="34" charset="0"/>
              <a:cs typeface="Arial" panose="020B0604020202020204" pitchFamily="34" charset="0"/>
            </a:endParaRPr>
          </a:p>
        </p:txBody>
      </p:sp>
      <p:sp>
        <p:nvSpPr>
          <p:cNvPr id="7" name="Slide Number Placeholder 6">
            <a:extLst>
              <a:ext uri="{FF2B5EF4-FFF2-40B4-BE49-F238E27FC236}">
                <a16:creationId xmlns:a16="http://schemas.microsoft.com/office/drawing/2014/main" xmlns="" id="{CA02DA75-5C8D-40F6-B02D-EBA2FFBFE001}"/>
              </a:ext>
            </a:extLst>
          </p:cNvPr>
          <p:cNvSpPr>
            <a:spLocks noGrp="1"/>
          </p:cNvSpPr>
          <p:nvPr>
            <p:ph type="sldNum" sz="quarter" idx="12"/>
          </p:nvPr>
        </p:nvSpPr>
        <p:spPr/>
        <p:txBody>
          <a:bodyPr/>
          <a:lstStyle/>
          <a:p>
            <a:fld id="{480C018F-9127-4D43-B1E6-A6981D16A09C}" type="slidenum">
              <a:rPr lang="en-ZA" smtClean="0"/>
              <a:pPr/>
              <a:t>13</a:t>
            </a:fld>
            <a:endParaRPr lang="en-ZA"/>
          </a:p>
        </p:txBody>
      </p:sp>
    </p:spTree>
    <p:extLst>
      <p:ext uri="{BB962C8B-B14F-4D97-AF65-F5344CB8AC3E}">
        <p14:creationId xmlns:p14="http://schemas.microsoft.com/office/powerpoint/2010/main" xmlns="" val="20571063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07316E-D1FA-4CC5-AC93-30C29BAC2928}"/>
              </a:ext>
            </a:extLst>
          </p:cNvPr>
          <p:cNvSpPr>
            <a:spLocks noGrp="1"/>
          </p:cNvSpPr>
          <p:nvPr>
            <p:ph type="title"/>
          </p:nvPr>
        </p:nvSpPr>
        <p:spPr>
          <a:xfrm>
            <a:off x="457200" y="872877"/>
            <a:ext cx="8229600" cy="4608511"/>
          </a:xfrm>
        </p:spPr>
        <p:txBody>
          <a:bodyPr>
            <a:normAutofit/>
          </a:bodyPr>
          <a:lstStyle/>
          <a:p>
            <a:r>
              <a:rPr lang="en-US" sz="6600" b="1" dirty="0">
                <a:latin typeface="Arial Black" panose="020B0A04020102020204" pitchFamily="34" charset="0"/>
              </a:rPr>
              <a:t>THANK YOU</a:t>
            </a:r>
            <a:endParaRPr lang="en-ZA" sz="6600" b="1" dirty="0">
              <a:latin typeface="Arial Black" panose="020B0A04020102020204" pitchFamily="34" charset="0"/>
            </a:endParaRPr>
          </a:p>
        </p:txBody>
      </p:sp>
      <p:sp>
        <p:nvSpPr>
          <p:cNvPr id="6" name="Slide Number Placeholder 5">
            <a:extLst>
              <a:ext uri="{FF2B5EF4-FFF2-40B4-BE49-F238E27FC236}">
                <a16:creationId xmlns:a16="http://schemas.microsoft.com/office/drawing/2014/main" xmlns="" id="{9FF8741D-DCE7-43D6-9A03-E8DF78043F97}"/>
              </a:ext>
            </a:extLst>
          </p:cNvPr>
          <p:cNvSpPr>
            <a:spLocks noGrp="1"/>
          </p:cNvSpPr>
          <p:nvPr>
            <p:ph type="sldNum" sz="quarter" idx="12"/>
          </p:nvPr>
        </p:nvSpPr>
        <p:spPr/>
        <p:txBody>
          <a:bodyPr/>
          <a:lstStyle/>
          <a:p>
            <a:fld id="{480C018F-9127-4D43-B1E6-A6981D16A09C}" type="slidenum">
              <a:rPr lang="en-ZA" smtClean="0"/>
              <a:pPr/>
              <a:t>14</a:t>
            </a:fld>
            <a:endParaRPr lang="en-ZA"/>
          </a:p>
        </p:txBody>
      </p:sp>
    </p:spTree>
    <p:extLst>
      <p:ext uri="{BB962C8B-B14F-4D97-AF65-F5344CB8AC3E}">
        <p14:creationId xmlns:p14="http://schemas.microsoft.com/office/powerpoint/2010/main" xmlns="" val="2712439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7884F3-4E7B-C648-A5BC-358D0407BAC6}"/>
              </a:ext>
            </a:extLst>
          </p:cNvPr>
          <p:cNvSpPr>
            <a:spLocks noGrp="1"/>
          </p:cNvSpPr>
          <p:nvPr>
            <p:ph type="title"/>
          </p:nvPr>
        </p:nvSpPr>
        <p:spPr>
          <a:solidFill>
            <a:srgbClr val="006600"/>
          </a:solidFill>
        </p:spPr>
        <p:txBody>
          <a:bodyPr anchor="ctr">
            <a:noAutofit/>
          </a:bodyPr>
          <a:lstStyle/>
          <a:p>
            <a:r>
              <a:rPr lang="en-US" sz="2000" b="1" cap="all" dirty="0">
                <a:latin typeface="Arial" panose="020B0604020202020204" pitchFamily="34" charset="0"/>
                <a:cs typeface="Arial" panose="020B0604020202020204" pitchFamily="34" charset="0"/>
              </a:rPr>
              <a:t>Purpose </a:t>
            </a:r>
          </a:p>
        </p:txBody>
      </p:sp>
      <p:sp>
        <p:nvSpPr>
          <p:cNvPr id="3" name="Content Placeholder 2">
            <a:extLst>
              <a:ext uri="{FF2B5EF4-FFF2-40B4-BE49-F238E27FC236}">
                <a16:creationId xmlns:a16="http://schemas.microsoft.com/office/drawing/2014/main" xmlns="" id="{8D153532-D691-ED4A-875D-6C2EAEDA8FF1}"/>
              </a:ext>
            </a:extLst>
          </p:cNvPr>
          <p:cNvSpPr>
            <a:spLocks noGrp="1"/>
          </p:cNvSpPr>
          <p:nvPr>
            <p:ph idx="1"/>
          </p:nvPr>
        </p:nvSpPr>
        <p:spPr>
          <a:xfrm>
            <a:off x="457200" y="1880989"/>
            <a:ext cx="8229600" cy="3899690"/>
          </a:xfrm>
        </p:spPr>
        <p:txBody>
          <a:bodyPr>
            <a:normAutofit/>
          </a:bodyPr>
          <a:lstStyle/>
          <a:p>
            <a:endParaRPr lang="en-US" sz="24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To brief the Portfolio Committee on the Inter-Ministerial Task Team on Ingonyama Trust.</a:t>
            </a:r>
            <a:r>
              <a:rPr lang="en-ZA" sz="2000"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p:txBody>
      </p:sp>
      <p:sp>
        <p:nvSpPr>
          <p:cNvPr id="7" name="Slide Number Placeholder 6">
            <a:extLst>
              <a:ext uri="{FF2B5EF4-FFF2-40B4-BE49-F238E27FC236}">
                <a16:creationId xmlns:a16="http://schemas.microsoft.com/office/drawing/2014/main" xmlns="" id="{24606668-2A89-49B3-A811-5405CB0EDB4A}"/>
              </a:ext>
            </a:extLst>
          </p:cNvPr>
          <p:cNvSpPr>
            <a:spLocks noGrp="1"/>
          </p:cNvSpPr>
          <p:nvPr>
            <p:ph type="sldNum" sz="quarter" idx="12"/>
          </p:nvPr>
        </p:nvSpPr>
        <p:spPr/>
        <p:txBody>
          <a:bodyPr/>
          <a:lstStyle/>
          <a:p>
            <a:fld id="{480C018F-9127-4D43-B1E6-A6981D16A09C}" type="slidenum">
              <a:rPr lang="en-ZA" smtClean="0"/>
              <a:pPr/>
              <a:t>2</a:t>
            </a:fld>
            <a:endParaRPr lang="en-ZA"/>
          </a:p>
        </p:txBody>
      </p:sp>
    </p:spTree>
    <p:extLst>
      <p:ext uri="{BB962C8B-B14F-4D97-AF65-F5344CB8AC3E}">
        <p14:creationId xmlns:p14="http://schemas.microsoft.com/office/powerpoint/2010/main" xmlns="" val="2459289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7884F3-4E7B-C648-A5BC-358D0407BAC6}"/>
              </a:ext>
            </a:extLst>
          </p:cNvPr>
          <p:cNvSpPr>
            <a:spLocks noGrp="1"/>
          </p:cNvSpPr>
          <p:nvPr>
            <p:ph type="title"/>
          </p:nvPr>
        </p:nvSpPr>
        <p:spPr>
          <a:xfrm>
            <a:off x="467060" y="8781"/>
            <a:ext cx="8229600" cy="936104"/>
          </a:xfrm>
          <a:solidFill>
            <a:srgbClr val="006600"/>
          </a:solidFill>
        </p:spPr>
        <p:txBody>
          <a:bodyPr anchor="ctr">
            <a:noAutofit/>
          </a:bodyPr>
          <a:lstStyle/>
          <a:p>
            <a:r>
              <a:rPr lang="en-ZA" sz="2000" b="1" cap="all" dirty="0">
                <a:latin typeface="Arial" panose="020B0604020202020204" pitchFamily="34" charset="0"/>
                <a:cs typeface="Arial" panose="020B0604020202020204" pitchFamily="34" charset="0"/>
              </a:rPr>
              <a:t>Background</a:t>
            </a:r>
            <a:endParaRPr lang="en-US" sz="2000" b="1" cap="all"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8D153532-D691-ED4A-875D-6C2EAEDA8FF1}"/>
              </a:ext>
            </a:extLst>
          </p:cNvPr>
          <p:cNvSpPr>
            <a:spLocks noGrp="1"/>
          </p:cNvSpPr>
          <p:nvPr>
            <p:ph idx="1"/>
          </p:nvPr>
        </p:nvSpPr>
        <p:spPr>
          <a:xfrm>
            <a:off x="130666" y="872877"/>
            <a:ext cx="8833822" cy="4968552"/>
          </a:xfrm>
        </p:spPr>
        <p:txBody>
          <a:bodyPr>
            <a:noAutofit/>
          </a:bodyPr>
          <a:lstStyle/>
          <a:p>
            <a:pPr algn="just"/>
            <a:r>
              <a:rPr lang="en-US" sz="1800" dirty="0">
                <a:latin typeface="Arial" panose="020B0604020202020204" pitchFamily="34" charset="0"/>
                <a:cs typeface="Arial" panose="020B0604020202020204" pitchFamily="34" charset="0"/>
              </a:rPr>
              <a:t>In November 2017, the High Level Panel on the Assessment of Key Legislation and the Acceleration of Fundamental Change, published a report that, amongst other things, was critical of Ingonyama Trust and the institution of traditional leadership in general.</a:t>
            </a:r>
          </a:p>
          <a:p>
            <a:pPr marL="0" indent="0" algn="just">
              <a:buNone/>
            </a:pPr>
            <a:endParaRPr lang="en-US" sz="1800" dirty="0">
              <a:latin typeface="Arial" panose="020B0604020202020204" pitchFamily="34" charset="0"/>
              <a:cs typeface="Arial" panose="020B0604020202020204" pitchFamily="34" charset="0"/>
            </a:endParaRPr>
          </a:p>
          <a:p>
            <a:pPr algn="just"/>
            <a:r>
              <a:rPr lang="en-US" sz="1800" dirty="0">
                <a:latin typeface="Arial" panose="020B0604020202020204" pitchFamily="34" charset="0"/>
                <a:cs typeface="Arial" panose="020B0604020202020204" pitchFamily="34" charset="0"/>
              </a:rPr>
              <a:t>During the year 2019 there was a heightened public discourse on a policy recommendation regarding the possible expropriation of land without compensation.  In view of the High Level Panel’s recommendation regarding the possible repeal of Ingonyama Trust Act, there was then a suspicion amongst traditional leaders in KwaZulu-Natal that there was a link between the High Level Panel’s recommendation and the possible expropriation of Ingonyama Trust land without compensation.   This led to a brief meeting between King </a:t>
            </a:r>
            <a:r>
              <a:rPr lang="en-US" sz="1800" dirty="0" err="1">
                <a:latin typeface="Arial" panose="020B0604020202020204" pitchFamily="34" charset="0"/>
                <a:cs typeface="Arial" panose="020B0604020202020204" pitchFamily="34" charset="0"/>
              </a:rPr>
              <a:t>Zwelithini</a:t>
            </a:r>
            <a:r>
              <a:rPr lang="en-US" sz="1800" dirty="0">
                <a:latin typeface="Arial" panose="020B0604020202020204" pitchFamily="34" charset="0"/>
                <a:cs typeface="Arial" panose="020B0604020202020204" pitchFamily="34" charset="0"/>
              </a:rPr>
              <a:t> and the President where they agreed to further engagements.</a:t>
            </a:r>
          </a:p>
          <a:p>
            <a:pPr algn="just"/>
            <a:endParaRPr lang="en-US" sz="1800" dirty="0">
              <a:latin typeface="Arial" panose="020B0604020202020204" pitchFamily="34" charset="0"/>
              <a:cs typeface="Arial" panose="020B0604020202020204" pitchFamily="34" charset="0"/>
            </a:endParaRPr>
          </a:p>
          <a:p>
            <a:pPr algn="just"/>
            <a:r>
              <a:rPr lang="en-US" sz="1800" dirty="0">
                <a:latin typeface="Arial" panose="020B0604020202020204" pitchFamily="34" charset="0"/>
                <a:cs typeface="Arial" panose="020B0604020202020204" pitchFamily="34" charset="0"/>
              </a:rPr>
              <a:t>The President then established an Inter-Ministerial Task Team, comprising of a few Cabinet Ministers and the Premier of KwaZulu-Natal to take the preliminary discussion with King </a:t>
            </a:r>
            <a:r>
              <a:rPr lang="en-US" sz="1800" dirty="0" err="1">
                <a:latin typeface="Arial" panose="020B0604020202020204" pitchFamily="34" charset="0"/>
                <a:cs typeface="Arial" panose="020B0604020202020204" pitchFamily="34" charset="0"/>
              </a:rPr>
              <a:t>Zwelithini</a:t>
            </a:r>
            <a:r>
              <a:rPr lang="en-US" sz="1800" dirty="0">
                <a:latin typeface="Arial" panose="020B0604020202020204" pitchFamily="34" charset="0"/>
                <a:cs typeface="Arial" panose="020B0604020202020204" pitchFamily="34" charset="0"/>
              </a:rPr>
              <a:t> forward.</a:t>
            </a:r>
          </a:p>
        </p:txBody>
      </p:sp>
      <p:sp>
        <p:nvSpPr>
          <p:cNvPr id="7" name="Slide Number Placeholder 6">
            <a:extLst>
              <a:ext uri="{FF2B5EF4-FFF2-40B4-BE49-F238E27FC236}">
                <a16:creationId xmlns:a16="http://schemas.microsoft.com/office/drawing/2014/main" xmlns="" id="{DBEF0E9D-EBD3-44AC-96BD-E7AD9573C76E}"/>
              </a:ext>
            </a:extLst>
          </p:cNvPr>
          <p:cNvSpPr>
            <a:spLocks noGrp="1"/>
          </p:cNvSpPr>
          <p:nvPr>
            <p:ph type="sldNum" sz="quarter" idx="12"/>
          </p:nvPr>
        </p:nvSpPr>
        <p:spPr/>
        <p:txBody>
          <a:bodyPr/>
          <a:lstStyle/>
          <a:p>
            <a:fld id="{480C018F-9127-4D43-B1E6-A6981D16A09C}" type="slidenum">
              <a:rPr lang="en-ZA" smtClean="0"/>
              <a:pPr/>
              <a:t>3</a:t>
            </a:fld>
            <a:endParaRPr lang="en-ZA"/>
          </a:p>
        </p:txBody>
      </p:sp>
    </p:spTree>
    <p:extLst>
      <p:ext uri="{BB962C8B-B14F-4D97-AF65-F5344CB8AC3E}">
        <p14:creationId xmlns:p14="http://schemas.microsoft.com/office/powerpoint/2010/main" xmlns="" val="3702211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7884F3-4E7B-C648-A5BC-358D0407BAC6}"/>
              </a:ext>
            </a:extLst>
          </p:cNvPr>
          <p:cNvSpPr>
            <a:spLocks noGrp="1"/>
          </p:cNvSpPr>
          <p:nvPr>
            <p:ph type="title"/>
          </p:nvPr>
        </p:nvSpPr>
        <p:spPr>
          <a:xfrm>
            <a:off x="467060" y="296814"/>
            <a:ext cx="8229600" cy="936104"/>
          </a:xfrm>
          <a:solidFill>
            <a:srgbClr val="006600"/>
          </a:solidFill>
        </p:spPr>
        <p:txBody>
          <a:bodyPr anchor="ctr">
            <a:noAutofit/>
          </a:bodyPr>
          <a:lstStyle/>
          <a:p>
            <a:r>
              <a:rPr lang="en-ZA" sz="2000" b="1" cap="all" dirty="0">
                <a:latin typeface="Arial" panose="020B0604020202020204" pitchFamily="34" charset="0"/>
                <a:cs typeface="Arial" panose="020B0604020202020204" pitchFamily="34" charset="0"/>
              </a:rPr>
              <a:t>Purpose of the inter-ministerial committee</a:t>
            </a:r>
            <a:endParaRPr lang="en-US" sz="2000" b="1" cap="all"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8D153532-D691-ED4A-875D-6C2EAEDA8FF1}"/>
              </a:ext>
            </a:extLst>
          </p:cNvPr>
          <p:cNvSpPr>
            <a:spLocks noGrp="1"/>
          </p:cNvSpPr>
          <p:nvPr>
            <p:ph idx="1"/>
          </p:nvPr>
        </p:nvSpPr>
        <p:spPr>
          <a:xfrm>
            <a:off x="130666" y="1376933"/>
            <a:ext cx="8568952" cy="4536504"/>
          </a:xfrm>
        </p:spPr>
        <p:txBody>
          <a:bodyPr>
            <a:noAutofit/>
          </a:bodyPr>
          <a:lstStyle/>
          <a:p>
            <a:pPr algn="just">
              <a:buFont typeface="Arial" panose="020B0604020202020204" pitchFamily="34" charset="0"/>
              <a:buChar char="−"/>
            </a:pPr>
            <a:r>
              <a:rPr lang="en-ZA" sz="2000" dirty="0">
                <a:solidFill>
                  <a:srgbClr val="252525"/>
                </a:solidFill>
                <a:latin typeface="Arial" panose="020B0604020202020204" pitchFamily="34" charset="0"/>
                <a:ea typeface="Arial" panose="020B0604020202020204" pitchFamily="34" charset="0"/>
              </a:rPr>
              <a:t>The purpose of the task team was to prepare for the meeting of President </a:t>
            </a:r>
            <a:r>
              <a:rPr lang="en-ZA" sz="2000" dirty="0" err="1">
                <a:solidFill>
                  <a:srgbClr val="252525"/>
                </a:solidFill>
                <a:latin typeface="Arial" panose="020B0604020202020204" pitchFamily="34" charset="0"/>
                <a:ea typeface="Arial" panose="020B0604020202020204" pitchFamily="34" charset="0"/>
              </a:rPr>
              <a:t>Ramaphosa</a:t>
            </a:r>
            <a:r>
              <a:rPr lang="en-ZA" sz="2000" dirty="0">
                <a:solidFill>
                  <a:srgbClr val="252525"/>
                </a:solidFill>
                <a:latin typeface="Arial" panose="020B0604020202020204" pitchFamily="34" charset="0"/>
                <a:ea typeface="Arial" panose="020B0604020202020204" pitchFamily="34" charset="0"/>
              </a:rPr>
              <a:t> and </a:t>
            </a:r>
            <a:r>
              <a:rPr lang="en-ZA" sz="2000" dirty="0" err="1">
                <a:solidFill>
                  <a:srgbClr val="252525"/>
                </a:solidFill>
                <a:latin typeface="Arial" panose="020B0604020202020204" pitchFamily="34" charset="0"/>
                <a:ea typeface="Arial" panose="020B0604020202020204" pitchFamily="34" charset="0"/>
              </a:rPr>
              <a:t>ISilo</a:t>
            </a:r>
            <a:r>
              <a:rPr lang="en-ZA" sz="2000" dirty="0">
                <a:solidFill>
                  <a:srgbClr val="252525"/>
                </a:solidFill>
                <a:latin typeface="Arial" panose="020B0604020202020204" pitchFamily="34" charset="0"/>
                <a:ea typeface="Arial" panose="020B0604020202020204" pitchFamily="34" charset="0"/>
              </a:rPr>
              <a:t> (King </a:t>
            </a:r>
            <a:r>
              <a:rPr lang="en-ZA" sz="2000" dirty="0" err="1">
                <a:solidFill>
                  <a:srgbClr val="252525"/>
                </a:solidFill>
                <a:latin typeface="Arial" panose="020B0604020202020204" pitchFamily="34" charset="0"/>
                <a:ea typeface="Arial" panose="020B0604020202020204" pitchFamily="34" charset="0"/>
              </a:rPr>
              <a:t>Zwelithini</a:t>
            </a:r>
            <a:r>
              <a:rPr lang="en-ZA" sz="2000" dirty="0">
                <a:solidFill>
                  <a:srgbClr val="252525"/>
                </a:solidFill>
                <a:latin typeface="Arial" panose="020B0604020202020204" pitchFamily="34" charset="0"/>
                <a:ea typeface="Arial" panose="020B0604020202020204" pitchFamily="34" charset="0"/>
              </a:rPr>
              <a:t> </a:t>
            </a:r>
            <a:r>
              <a:rPr lang="en-ZA" sz="2000" dirty="0" err="1">
                <a:solidFill>
                  <a:srgbClr val="252525"/>
                </a:solidFill>
                <a:latin typeface="Arial" panose="020B0604020202020204" pitchFamily="34" charset="0"/>
                <a:ea typeface="Arial" panose="020B0604020202020204" pitchFamily="34" charset="0"/>
              </a:rPr>
              <a:t>KaBhekuzulu</a:t>
            </a:r>
            <a:r>
              <a:rPr lang="en-ZA" sz="2000" dirty="0">
                <a:solidFill>
                  <a:srgbClr val="252525"/>
                </a:solidFill>
                <a:latin typeface="Arial" panose="020B0604020202020204" pitchFamily="34" charset="0"/>
                <a:ea typeface="Arial" panose="020B0604020202020204" pitchFamily="34" charset="0"/>
              </a:rPr>
              <a:t>).</a:t>
            </a:r>
          </a:p>
          <a:p>
            <a:pPr marL="0" indent="0" algn="just">
              <a:buNone/>
            </a:pPr>
            <a:endParaRPr lang="en-ZA" sz="2000" dirty="0">
              <a:solidFill>
                <a:srgbClr val="252525"/>
              </a:solidFill>
              <a:latin typeface="Arial" panose="020B0604020202020204" pitchFamily="34" charset="0"/>
              <a:ea typeface="Arial" panose="020B0604020202020204" pitchFamily="34" charset="0"/>
            </a:endParaRPr>
          </a:p>
          <a:p>
            <a:pPr algn="just">
              <a:buFont typeface="Arial" panose="020B0604020202020204" pitchFamily="34" charset="0"/>
              <a:buChar char="−"/>
            </a:pPr>
            <a:r>
              <a:rPr lang="en-US" sz="2000" dirty="0">
                <a:latin typeface="Arial" panose="020B0604020202020204" pitchFamily="34" charset="0"/>
                <a:cs typeface="Arial" panose="020B0604020202020204" pitchFamily="34" charset="0"/>
              </a:rPr>
              <a:t>The preparations included addressing concerns that had been raised </a:t>
            </a:r>
            <a:r>
              <a:rPr lang="en-US" sz="2000" dirty="0">
                <a:solidFill>
                  <a:srgbClr val="000000"/>
                </a:solidFill>
                <a:latin typeface="Arial" panose="020B0604020202020204" pitchFamily="34" charset="0"/>
              </a:rPr>
              <a:t>regarding a supposed government position with respect to Ingonyama Trust.</a:t>
            </a:r>
            <a:endParaRPr lang="en-US" sz="2000" dirty="0">
              <a:latin typeface="Arial" panose="020B0604020202020204" pitchFamily="34" charset="0"/>
              <a:cs typeface="Arial" panose="020B0604020202020204" pitchFamily="34" charset="0"/>
            </a:endParaRPr>
          </a:p>
          <a:p>
            <a:pPr marL="0" indent="0" algn="just">
              <a:buNone/>
            </a:pPr>
            <a:endParaRPr lang="en-US" sz="1500" dirty="0">
              <a:latin typeface="Arial" panose="020B0604020202020204" pitchFamily="34" charset="0"/>
              <a:cs typeface="Arial" panose="020B0604020202020204" pitchFamily="34" charset="0"/>
            </a:endParaRPr>
          </a:p>
        </p:txBody>
      </p:sp>
      <p:sp>
        <p:nvSpPr>
          <p:cNvPr id="7" name="Slide Number Placeholder 6">
            <a:extLst>
              <a:ext uri="{FF2B5EF4-FFF2-40B4-BE49-F238E27FC236}">
                <a16:creationId xmlns:a16="http://schemas.microsoft.com/office/drawing/2014/main" xmlns="" id="{2C02BEC1-7F45-4AD8-A811-7F572390D140}"/>
              </a:ext>
            </a:extLst>
          </p:cNvPr>
          <p:cNvSpPr>
            <a:spLocks noGrp="1"/>
          </p:cNvSpPr>
          <p:nvPr>
            <p:ph type="sldNum" sz="quarter" idx="12"/>
          </p:nvPr>
        </p:nvSpPr>
        <p:spPr/>
        <p:txBody>
          <a:bodyPr/>
          <a:lstStyle/>
          <a:p>
            <a:fld id="{480C018F-9127-4D43-B1E6-A6981D16A09C}" type="slidenum">
              <a:rPr lang="en-ZA" smtClean="0"/>
              <a:pPr/>
              <a:t>4</a:t>
            </a:fld>
            <a:endParaRPr lang="en-ZA"/>
          </a:p>
        </p:txBody>
      </p:sp>
    </p:spTree>
    <p:extLst>
      <p:ext uri="{BB962C8B-B14F-4D97-AF65-F5344CB8AC3E}">
        <p14:creationId xmlns:p14="http://schemas.microsoft.com/office/powerpoint/2010/main" xmlns="" val="1544820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7884F3-4E7B-C648-A5BC-358D0407BAC6}"/>
              </a:ext>
            </a:extLst>
          </p:cNvPr>
          <p:cNvSpPr>
            <a:spLocks noGrp="1"/>
          </p:cNvSpPr>
          <p:nvPr>
            <p:ph type="title"/>
          </p:nvPr>
        </p:nvSpPr>
        <p:spPr>
          <a:xfrm>
            <a:off x="457200" y="80789"/>
            <a:ext cx="8229600" cy="943847"/>
          </a:xfrm>
          <a:solidFill>
            <a:srgbClr val="006600"/>
          </a:solidFill>
        </p:spPr>
        <p:txBody>
          <a:bodyPr anchor="ctr">
            <a:noAutofit/>
          </a:bodyPr>
          <a:lstStyle/>
          <a:p>
            <a:r>
              <a:rPr lang="en-ZA" sz="2000" b="1" dirty="0">
                <a:latin typeface="Arial" panose="020B0604020202020204" pitchFamily="34" charset="0"/>
                <a:ea typeface="Arial" panose="020B0604020202020204" pitchFamily="34" charset="0"/>
              </a:rPr>
              <a:t>THE INTER-MINISTERIAL TASK TEAM’S APPROACH ON ITS MANDATE</a:t>
            </a:r>
            <a:r>
              <a:rPr lang="en-US" sz="2000" b="1" cap="all" dirty="0">
                <a:latin typeface="Arial" panose="020B0604020202020204" pitchFamily="34" charset="0"/>
                <a:cs typeface="Arial" panose="020B0604020202020204" pitchFamily="34" charset="0"/>
              </a:rPr>
              <a:t/>
            </a:r>
            <a:br>
              <a:rPr lang="en-US" sz="2000" b="1" cap="all" dirty="0">
                <a:latin typeface="Arial" panose="020B0604020202020204" pitchFamily="34" charset="0"/>
                <a:cs typeface="Arial" panose="020B0604020202020204" pitchFamily="34" charset="0"/>
              </a:rPr>
            </a:br>
            <a:endParaRPr lang="en-US" sz="2000" b="1" cap="all"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8D153532-D691-ED4A-875D-6C2EAEDA8FF1}"/>
              </a:ext>
            </a:extLst>
          </p:cNvPr>
          <p:cNvSpPr>
            <a:spLocks noGrp="1"/>
          </p:cNvSpPr>
          <p:nvPr>
            <p:ph idx="1"/>
          </p:nvPr>
        </p:nvSpPr>
        <p:spPr>
          <a:xfrm>
            <a:off x="179512" y="944885"/>
            <a:ext cx="8856984" cy="4680520"/>
          </a:xfrm>
        </p:spPr>
        <p:txBody>
          <a:bodyPr>
            <a:noAutofit/>
          </a:bodyPr>
          <a:lstStyle/>
          <a:p>
            <a:pPr marL="0" indent="0" algn="just">
              <a:buNone/>
            </a:pPr>
            <a:endParaRPr lang="en-US" sz="1700" dirty="0">
              <a:latin typeface="Arial" panose="020B0604020202020204" pitchFamily="34" charset="0"/>
              <a:cs typeface="Arial" panose="020B0604020202020204" pitchFamily="34" charset="0"/>
            </a:endParaRPr>
          </a:p>
          <a:p>
            <a:pPr algn="just">
              <a:buFont typeface="Arial" panose="020B0604020202020204" pitchFamily="34" charset="0"/>
              <a:buChar char="−"/>
            </a:pPr>
            <a:r>
              <a:rPr lang="en-US" sz="1700" dirty="0">
                <a:latin typeface="Arial" panose="020B0604020202020204" pitchFamily="34" charset="0"/>
                <a:cs typeface="Arial" panose="020B0604020202020204" pitchFamily="34" charset="0"/>
              </a:rPr>
              <a:t>The Inter-Ministerial Task Team noted that issues that had been raised in relation to Ingonyama Trust were actually broader issues of land tenure and land administration that had become </a:t>
            </a:r>
            <a:r>
              <a:rPr lang="en-US" sz="1700" dirty="0" err="1">
                <a:latin typeface="Arial" panose="020B0604020202020204" pitchFamily="34" charset="0"/>
                <a:cs typeface="Arial" panose="020B0604020202020204" pitchFamily="34" charset="0"/>
              </a:rPr>
              <a:t>unncesarily</a:t>
            </a:r>
            <a:r>
              <a:rPr lang="en-US" sz="1700" dirty="0">
                <a:latin typeface="Arial" panose="020B0604020202020204" pitchFamily="34" charset="0"/>
                <a:cs typeface="Arial" panose="020B0604020202020204" pitchFamily="34" charset="0"/>
              </a:rPr>
              <a:t> </a:t>
            </a:r>
            <a:r>
              <a:rPr lang="en-US" sz="1700" dirty="0" err="1">
                <a:latin typeface="Arial" panose="020B0604020202020204" pitchFamily="34" charset="0"/>
                <a:cs typeface="Arial" panose="020B0604020202020204" pitchFamily="34" charset="0"/>
              </a:rPr>
              <a:t>policised</a:t>
            </a:r>
            <a:r>
              <a:rPr lang="en-US" sz="1700" dirty="0">
                <a:latin typeface="Arial" panose="020B0604020202020204" pitchFamily="34" charset="0"/>
                <a:cs typeface="Arial" panose="020B0604020202020204" pitchFamily="34" charset="0"/>
              </a:rPr>
              <a:t>.  The view was that Government needed to initiate a macro policy and legislative review that would culminate in the promulgation of a law of general application that would improve security of tenure across the country.</a:t>
            </a:r>
          </a:p>
          <a:p>
            <a:pPr marL="0" indent="0" algn="just">
              <a:buNone/>
            </a:pPr>
            <a:endParaRPr lang="en-US" sz="1700" dirty="0">
              <a:latin typeface="Arial" panose="020B0604020202020204" pitchFamily="34" charset="0"/>
              <a:cs typeface="Arial" panose="020B0604020202020204" pitchFamily="34" charset="0"/>
            </a:endParaRPr>
          </a:p>
          <a:p>
            <a:pPr algn="just">
              <a:buFont typeface="Arial" panose="020B0604020202020204" pitchFamily="34" charset="0"/>
              <a:buChar char="−"/>
            </a:pPr>
            <a:r>
              <a:rPr lang="en-US" sz="1700" dirty="0">
                <a:latin typeface="Arial" panose="020B0604020202020204" pitchFamily="34" charset="0"/>
                <a:cs typeface="Arial" panose="020B0604020202020204" pitchFamily="34" charset="0"/>
              </a:rPr>
              <a:t>In as far as Ingonyama Trust appeared to experience governance related challenges, the IMTT took the view that the supervising department (Agriculture, Land Reform and Rural Development) had to help Ingonyama Trust to deal with such challenges.</a:t>
            </a:r>
          </a:p>
          <a:p>
            <a:pPr marL="0" indent="0" algn="just">
              <a:buNone/>
            </a:pPr>
            <a:endParaRPr lang="en-US" sz="1700" dirty="0">
              <a:latin typeface="Arial" panose="020B0604020202020204" pitchFamily="34" charset="0"/>
              <a:cs typeface="Arial" panose="020B0604020202020204" pitchFamily="34" charset="0"/>
            </a:endParaRPr>
          </a:p>
        </p:txBody>
      </p:sp>
      <p:sp>
        <p:nvSpPr>
          <p:cNvPr id="7" name="Slide Number Placeholder 6">
            <a:extLst>
              <a:ext uri="{FF2B5EF4-FFF2-40B4-BE49-F238E27FC236}">
                <a16:creationId xmlns:a16="http://schemas.microsoft.com/office/drawing/2014/main" xmlns="" id="{44D8E5A4-3ACD-4FF6-96D3-B84EBA45EC59}"/>
              </a:ext>
            </a:extLst>
          </p:cNvPr>
          <p:cNvSpPr>
            <a:spLocks noGrp="1"/>
          </p:cNvSpPr>
          <p:nvPr>
            <p:ph type="sldNum" sz="quarter" idx="12"/>
          </p:nvPr>
        </p:nvSpPr>
        <p:spPr/>
        <p:txBody>
          <a:bodyPr/>
          <a:lstStyle/>
          <a:p>
            <a:fld id="{480C018F-9127-4D43-B1E6-A6981D16A09C}" type="slidenum">
              <a:rPr lang="en-ZA" smtClean="0"/>
              <a:pPr/>
              <a:t>5</a:t>
            </a:fld>
            <a:endParaRPr lang="en-ZA"/>
          </a:p>
        </p:txBody>
      </p:sp>
    </p:spTree>
    <p:extLst>
      <p:ext uri="{BB962C8B-B14F-4D97-AF65-F5344CB8AC3E}">
        <p14:creationId xmlns:p14="http://schemas.microsoft.com/office/powerpoint/2010/main" xmlns="" val="582090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7884F3-4E7B-C648-A5BC-358D0407BAC6}"/>
              </a:ext>
            </a:extLst>
          </p:cNvPr>
          <p:cNvSpPr>
            <a:spLocks noGrp="1"/>
          </p:cNvSpPr>
          <p:nvPr>
            <p:ph type="title"/>
          </p:nvPr>
        </p:nvSpPr>
        <p:spPr>
          <a:xfrm>
            <a:off x="457200" y="289070"/>
            <a:ext cx="8229600" cy="943847"/>
          </a:xfrm>
          <a:solidFill>
            <a:srgbClr val="006600"/>
          </a:solidFill>
        </p:spPr>
        <p:txBody>
          <a:bodyPr anchor="ctr">
            <a:noAutofit/>
          </a:bodyPr>
          <a:lstStyle/>
          <a:p>
            <a:r>
              <a:rPr lang="en-US" sz="2000" b="1" cap="all" dirty="0">
                <a:latin typeface="Arial" panose="020B0604020202020204" pitchFamily="34" charset="0"/>
                <a:cs typeface="Arial" panose="020B0604020202020204" pitchFamily="34" charset="0"/>
              </a:rPr>
              <a:t>GOVERNMENT INTERVENTIONS ON INGONYAMA TRUST</a:t>
            </a:r>
            <a:r>
              <a:rPr lang="en-US" sz="2000" b="1" cap="all" dirty="0">
                <a:solidFill>
                  <a:schemeClr val="bg1"/>
                </a:solidFill>
                <a:latin typeface="Arial" panose="020B0604020202020204" pitchFamily="34" charset="0"/>
                <a:cs typeface="Arial" panose="020B0604020202020204" pitchFamily="34" charset="0"/>
              </a:rPr>
              <a:t/>
            </a:r>
            <a:br>
              <a:rPr lang="en-US" sz="2000" b="1" cap="all" dirty="0">
                <a:solidFill>
                  <a:schemeClr val="bg1"/>
                </a:solidFill>
                <a:latin typeface="Arial" panose="020B0604020202020204" pitchFamily="34" charset="0"/>
                <a:cs typeface="Arial" panose="020B0604020202020204" pitchFamily="34" charset="0"/>
              </a:rPr>
            </a:br>
            <a:endParaRPr lang="en-US" sz="2000" b="1" cap="all" dirty="0">
              <a:solidFill>
                <a:schemeClr val="bg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8D153532-D691-ED4A-875D-6C2EAEDA8FF1}"/>
              </a:ext>
            </a:extLst>
          </p:cNvPr>
          <p:cNvSpPr>
            <a:spLocks noGrp="1"/>
          </p:cNvSpPr>
          <p:nvPr>
            <p:ph idx="1"/>
          </p:nvPr>
        </p:nvSpPr>
        <p:spPr>
          <a:xfrm>
            <a:off x="395536" y="1448941"/>
            <a:ext cx="8424936" cy="4331738"/>
          </a:xfrm>
        </p:spPr>
        <p:txBody>
          <a:bodyPr>
            <a:normAutofit/>
          </a:bodyPr>
          <a:lstStyle/>
          <a:p>
            <a:pPr lvl="0" algn="just">
              <a:lnSpc>
                <a:spcPct val="107000"/>
              </a:lnSpc>
              <a:buFontTx/>
              <a:buChar char="−"/>
            </a:pPr>
            <a:r>
              <a:rPr lang="en-ZA" sz="2000" dirty="0">
                <a:solidFill>
                  <a:srgbClr val="252525"/>
                </a:solidFill>
                <a:latin typeface="Arial" panose="020B0604020202020204" pitchFamily="34" charset="0"/>
                <a:ea typeface="Arial" panose="020B0604020202020204" pitchFamily="34" charset="0"/>
                <a:cs typeface="Arial" panose="020B0604020202020204" pitchFamily="34" charset="0"/>
              </a:rPr>
              <a:t>The Minister initiated consultations with </a:t>
            </a:r>
            <a:r>
              <a:rPr lang="en-ZA" sz="2000" dirty="0" err="1">
                <a:solidFill>
                  <a:srgbClr val="252525"/>
                </a:solidFill>
                <a:latin typeface="Arial" panose="020B0604020202020204" pitchFamily="34" charset="0"/>
                <a:ea typeface="Arial" panose="020B0604020202020204" pitchFamily="34" charset="0"/>
                <a:cs typeface="Arial" panose="020B0604020202020204" pitchFamily="34" charset="0"/>
              </a:rPr>
              <a:t>ISilo</a:t>
            </a:r>
            <a:r>
              <a:rPr lang="en-ZA" sz="2000" dirty="0">
                <a:solidFill>
                  <a:srgbClr val="252525"/>
                </a:solidFill>
                <a:latin typeface="Arial" panose="020B0604020202020204" pitchFamily="34" charset="0"/>
                <a:ea typeface="Arial" panose="020B0604020202020204" pitchFamily="34" charset="0"/>
                <a:cs typeface="Arial" panose="020B0604020202020204" pitchFamily="34" charset="0"/>
              </a:rPr>
              <a:t> </a:t>
            </a:r>
            <a:r>
              <a:rPr lang="en-ZA" sz="2000" dirty="0" err="1">
                <a:solidFill>
                  <a:srgbClr val="252525"/>
                </a:solidFill>
                <a:latin typeface="Arial" panose="020B0604020202020204" pitchFamily="34" charset="0"/>
                <a:ea typeface="Arial" panose="020B0604020202020204" pitchFamily="34" charset="0"/>
                <a:cs typeface="Arial" panose="020B0604020202020204" pitchFamily="34" charset="0"/>
              </a:rPr>
              <a:t>Samabandla</a:t>
            </a:r>
            <a:r>
              <a:rPr lang="en-ZA" sz="2000" dirty="0">
                <a:solidFill>
                  <a:srgbClr val="252525"/>
                </a:solidFill>
                <a:latin typeface="Arial" panose="020B0604020202020204" pitchFamily="34" charset="0"/>
                <a:ea typeface="Arial" panose="020B0604020202020204" pitchFamily="34" charset="0"/>
                <a:cs typeface="Arial" panose="020B0604020202020204" pitchFamily="34" charset="0"/>
              </a:rPr>
              <a:t> (King </a:t>
            </a:r>
            <a:r>
              <a:rPr lang="en-ZA" sz="2000" dirty="0" err="1">
                <a:solidFill>
                  <a:srgbClr val="252525"/>
                </a:solidFill>
                <a:latin typeface="Arial" panose="020B0604020202020204" pitchFamily="34" charset="0"/>
                <a:ea typeface="Arial" panose="020B0604020202020204" pitchFamily="34" charset="0"/>
                <a:cs typeface="Arial" panose="020B0604020202020204" pitchFamily="34" charset="0"/>
              </a:rPr>
              <a:t>Zwelithini</a:t>
            </a:r>
            <a:r>
              <a:rPr lang="en-ZA" sz="2000" dirty="0">
                <a:solidFill>
                  <a:srgbClr val="252525"/>
                </a:solidFill>
                <a:latin typeface="Arial" panose="020B0604020202020204" pitchFamily="34" charset="0"/>
                <a:ea typeface="Arial" panose="020B0604020202020204" pitchFamily="34" charset="0"/>
                <a:cs typeface="Arial" panose="020B0604020202020204" pitchFamily="34" charset="0"/>
              </a:rPr>
              <a:t> </a:t>
            </a:r>
            <a:r>
              <a:rPr lang="en-ZA" sz="2000" dirty="0" err="1">
                <a:solidFill>
                  <a:srgbClr val="252525"/>
                </a:solidFill>
                <a:latin typeface="Arial" panose="020B0604020202020204" pitchFamily="34" charset="0"/>
                <a:ea typeface="Arial" panose="020B0604020202020204" pitchFamily="34" charset="0"/>
                <a:cs typeface="Arial" panose="020B0604020202020204" pitchFamily="34" charset="0"/>
              </a:rPr>
              <a:t>KaBhekuzulu</a:t>
            </a:r>
            <a:r>
              <a:rPr lang="en-ZA" sz="2000" dirty="0">
                <a:solidFill>
                  <a:srgbClr val="252525"/>
                </a:solidFill>
                <a:latin typeface="Arial" panose="020B0604020202020204" pitchFamily="34" charset="0"/>
                <a:ea typeface="Arial" panose="020B0604020202020204" pitchFamily="34" charset="0"/>
                <a:cs typeface="Arial" panose="020B0604020202020204" pitchFamily="34" charset="0"/>
              </a:rPr>
              <a:t>) and other relevant parties regarding the possibility of appointing an Interim Board.</a:t>
            </a:r>
          </a:p>
          <a:p>
            <a:pPr lvl="0" algn="just">
              <a:lnSpc>
                <a:spcPct val="107000"/>
              </a:lnSpc>
              <a:buFontTx/>
              <a:buChar char="−"/>
            </a:pPr>
            <a:endParaRPr lang="en-ZA" sz="200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algn="just">
              <a:lnSpc>
                <a:spcPct val="107000"/>
              </a:lnSpc>
              <a:spcAft>
                <a:spcPts val="0"/>
              </a:spcAft>
              <a:buFontTx/>
              <a:buChar char="−"/>
            </a:pPr>
            <a:r>
              <a:rPr lang="en-ZA" sz="2000" dirty="0">
                <a:solidFill>
                  <a:srgbClr val="252525"/>
                </a:solidFill>
                <a:latin typeface="Arial" panose="020B0604020202020204" pitchFamily="34" charset="0"/>
                <a:ea typeface="Arial" panose="020B0604020202020204" pitchFamily="34" charset="0"/>
                <a:cs typeface="Arial" panose="020B0604020202020204" pitchFamily="34" charset="0"/>
              </a:rPr>
              <a:t>An Interim Board was appointed in September 2020.</a:t>
            </a:r>
          </a:p>
          <a:p>
            <a:pPr algn="just">
              <a:lnSpc>
                <a:spcPct val="107000"/>
              </a:lnSpc>
              <a:spcAft>
                <a:spcPts val="0"/>
              </a:spcAft>
              <a:buFontTx/>
              <a:buChar char="−"/>
            </a:pPr>
            <a:endParaRPr lang="en-ZA" sz="2000" dirty="0">
              <a:solidFill>
                <a:srgbClr val="252525"/>
              </a:solidFill>
              <a:latin typeface="Arial" panose="020B0604020202020204" pitchFamily="34" charset="0"/>
              <a:ea typeface="Arial" panose="020B0604020202020204" pitchFamily="34" charset="0"/>
              <a:cs typeface="Arial" panose="020B0604020202020204" pitchFamily="34" charset="0"/>
            </a:endParaRPr>
          </a:p>
          <a:p>
            <a:pPr algn="just">
              <a:lnSpc>
                <a:spcPct val="107000"/>
              </a:lnSpc>
              <a:spcAft>
                <a:spcPts val="0"/>
              </a:spcAft>
              <a:buFontTx/>
              <a:buChar char="−"/>
            </a:pPr>
            <a:r>
              <a:rPr lang="en-ZA" sz="2000" dirty="0">
                <a:solidFill>
                  <a:srgbClr val="252525"/>
                </a:solidFill>
                <a:latin typeface="Arial" panose="020B0604020202020204" pitchFamily="34" charset="0"/>
                <a:ea typeface="Arial" panose="020B0604020202020204" pitchFamily="34" charset="0"/>
                <a:cs typeface="Arial" panose="020B0604020202020204" pitchFamily="34" charset="0"/>
              </a:rPr>
              <a:t>At least two workshops were held with the Board to ensure that there was common understanding on its mandate.</a:t>
            </a:r>
          </a:p>
          <a:p>
            <a:pPr marL="0" indent="0" algn="just">
              <a:lnSpc>
                <a:spcPct val="107000"/>
              </a:lnSpc>
              <a:spcAft>
                <a:spcPts val="0"/>
              </a:spcAft>
              <a:buNone/>
            </a:pPr>
            <a:endParaRPr lang="en-ZA" sz="2000" dirty="0">
              <a:solidFill>
                <a:srgbClr val="252525"/>
              </a:solidFill>
              <a:latin typeface="Arial" panose="020B0604020202020204" pitchFamily="34" charset="0"/>
              <a:ea typeface="Arial" panose="020B0604020202020204" pitchFamily="34" charset="0"/>
              <a:cs typeface="Arial" panose="020B0604020202020204" pitchFamily="34" charset="0"/>
            </a:endParaRPr>
          </a:p>
          <a:p>
            <a:pPr algn="just">
              <a:lnSpc>
                <a:spcPct val="107000"/>
              </a:lnSpc>
              <a:spcAft>
                <a:spcPts val="0"/>
              </a:spcAft>
              <a:buFontTx/>
              <a:buChar char="−"/>
            </a:pPr>
            <a:r>
              <a:rPr lang="en-US" sz="2000" dirty="0">
                <a:solidFill>
                  <a:srgbClr val="252525"/>
                </a:solidFill>
                <a:effectLst/>
                <a:latin typeface="Arial" panose="020B0604020202020204" pitchFamily="34" charset="0"/>
                <a:ea typeface="Times New Roman" panose="02020603050405020304" pitchFamily="18" charset="0"/>
                <a:cs typeface="Arial" panose="020B0604020202020204" pitchFamily="34" charset="0"/>
              </a:rPr>
              <a:t>During the course of interactions with the Board certain matters of concern were identified.</a:t>
            </a:r>
            <a:endParaRPr lang="en-ZA" sz="20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7" name="Slide Number Placeholder 6">
            <a:extLst>
              <a:ext uri="{FF2B5EF4-FFF2-40B4-BE49-F238E27FC236}">
                <a16:creationId xmlns:a16="http://schemas.microsoft.com/office/drawing/2014/main" xmlns="" id="{44CCA912-41D0-4AA5-9E00-2A1C344CBA72}"/>
              </a:ext>
            </a:extLst>
          </p:cNvPr>
          <p:cNvSpPr>
            <a:spLocks noGrp="1"/>
          </p:cNvSpPr>
          <p:nvPr>
            <p:ph type="sldNum" sz="quarter" idx="12"/>
          </p:nvPr>
        </p:nvSpPr>
        <p:spPr/>
        <p:txBody>
          <a:bodyPr/>
          <a:lstStyle/>
          <a:p>
            <a:fld id="{480C018F-9127-4D43-B1E6-A6981D16A09C}" type="slidenum">
              <a:rPr lang="en-ZA" smtClean="0"/>
              <a:pPr/>
              <a:t>6</a:t>
            </a:fld>
            <a:endParaRPr lang="en-ZA"/>
          </a:p>
        </p:txBody>
      </p:sp>
    </p:spTree>
    <p:extLst>
      <p:ext uri="{BB962C8B-B14F-4D97-AF65-F5344CB8AC3E}">
        <p14:creationId xmlns:p14="http://schemas.microsoft.com/office/powerpoint/2010/main" xmlns="" val="8470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7884F3-4E7B-C648-A5BC-358D0407BAC6}"/>
              </a:ext>
            </a:extLst>
          </p:cNvPr>
          <p:cNvSpPr>
            <a:spLocks noGrp="1"/>
          </p:cNvSpPr>
          <p:nvPr>
            <p:ph type="title"/>
          </p:nvPr>
        </p:nvSpPr>
        <p:spPr>
          <a:xfrm>
            <a:off x="457200" y="289070"/>
            <a:ext cx="8229600" cy="943847"/>
          </a:xfrm>
          <a:solidFill>
            <a:srgbClr val="006600"/>
          </a:solidFill>
        </p:spPr>
        <p:txBody>
          <a:bodyPr anchor="ctr">
            <a:noAutofit/>
          </a:bodyPr>
          <a:lstStyle/>
          <a:p>
            <a:r>
              <a:rPr lang="en-US" sz="2000" b="1" cap="all" dirty="0">
                <a:latin typeface="Arial" panose="020B0604020202020204" pitchFamily="34" charset="0"/>
                <a:cs typeface="Arial" panose="020B0604020202020204" pitchFamily="34" charset="0"/>
              </a:rPr>
              <a:t>MATTERS OF CONCERN</a:t>
            </a:r>
          </a:p>
        </p:txBody>
      </p:sp>
      <p:sp>
        <p:nvSpPr>
          <p:cNvPr id="3" name="Content Placeholder 2">
            <a:extLst>
              <a:ext uri="{FF2B5EF4-FFF2-40B4-BE49-F238E27FC236}">
                <a16:creationId xmlns:a16="http://schemas.microsoft.com/office/drawing/2014/main" xmlns="" id="{8D153532-D691-ED4A-875D-6C2EAEDA8FF1}"/>
              </a:ext>
            </a:extLst>
          </p:cNvPr>
          <p:cNvSpPr>
            <a:spLocks noGrp="1"/>
          </p:cNvSpPr>
          <p:nvPr>
            <p:ph idx="1"/>
          </p:nvPr>
        </p:nvSpPr>
        <p:spPr>
          <a:xfrm>
            <a:off x="395536" y="1448941"/>
            <a:ext cx="8424936" cy="4331738"/>
          </a:xfrm>
        </p:spPr>
        <p:txBody>
          <a:bodyPr>
            <a:normAutofit fontScale="40000" lnSpcReduction="20000"/>
          </a:bodyPr>
          <a:lstStyle/>
          <a:p>
            <a:pPr algn="just">
              <a:lnSpc>
                <a:spcPct val="120000"/>
              </a:lnSpc>
              <a:spcBef>
                <a:spcPts val="0"/>
              </a:spcBef>
              <a:buFont typeface="Arial" panose="020B0604020202020204" pitchFamily="34" charset="0"/>
              <a:buChar char="−"/>
            </a:pPr>
            <a:r>
              <a:rPr lang="en-ZA" sz="4000" b="1" dirty="0">
                <a:solidFill>
                  <a:srgbClr val="252525"/>
                </a:solidFill>
                <a:latin typeface="Arial" panose="020B0604020202020204" pitchFamily="34" charset="0"/>
                <a:ea typeface="Arial" panose="020B0604020202020204" pitchFamily="34" charset="0"/>
              </a:rPr>
              <a:t>Litigation</a:t>
            </a:r>
          </a:p>
          <a:p>
            <a:pPr lvl="1" indent="-387350" algn="just">
              <a:lnSpc>
                <a:spcPct val="120000"/>
              </a:lnSpc>
              <a:spcBef>
                <a:spcPts val="0"/>
              </a:spcBef>
              <a:buFont typeface="Courier New" panose="02070309020205020404" pitchFamily="49" charset="0"/>
              <a:buChar char="o"/>
            </a:pPr>
            <a:r>
              <a:rPr lang="en-ZA" sz="4000" dirty="0">
                <a:solidFill>
                  <a:srgbClr val="252525"/>
                </a:solidFill>
                <a:latin typeface="Arial" panose="020B0604020202020204" pitchFamily="34" charset="0"/>
                <a:ea typeface="Arial" panose="020B0604020202020204" pitchFamily="34" charset="0"/>
              </a:rPr>
              <a:t>There were issues of litigation against the Trust arising out of a PTO Conversion Project of the Board which resulted in holders of permission to occupy converting their tenure rights into leases.  Though there was some dispute about the existence of a conversion project, however there are people who felt so strongly that they were coerced and therefore supported the litigation against the Board and the Trust.  This case became generally known as the CASAC Case.</a:t>
            </a:r>
          </a:p>
          <a:p>
            <a:pPr marL="355600" lvl="1" indent="0" algn="just">
              <a:lnSpc>
                <a:spcPct val="120000"/>
              </a:lnSpc>
              <a:spcBef>
                <a:spcPts val="0"/>
              </a:spcBef>
              <a:buNone/>
            </a:pPr>
            <a:endParaRPr lang="en-ZA" sz="4000" dirty="0">
              <a:solidFill>
                <a:srgbClr val="252525"/>
              </a:solidFill>
              <a:latin typeface="Arial" panose="020B0604020202020204" pitchFamily="34" charset="0"/>
              <a:ea typeface="Arial" panose="020B0604020202020204" pitchFamily="34" charset="0"/>
            </a:endParaRPr>
          </a:p>
          <a:p>
            <a:pPr marL="719138" indent="-363538" algn="just">
              <a:lnSpc>
                <a:spcPct val="120000"/>
              </a:lnSpc>
              <a:spcBef>
                <a:spcPts val="0"/>
              </a:spcBef>
              <a:buFont typeface="Courier New" panose="02070309020205020404" pitchFamily="49" charset="0"/>
              <a:buChar char="o"/>
              <a:tabLst>
                <a:tab pos="90170" algn="l"/>
              </a:tabLst>
            </a:pPr>
            <a:r>
              <a:rPr lang="en-ZA" sz="4000" dirty="0">
                <a:latin typeface="Arial" panose="020B0604020202020204" pitchFamily="34" charset="0"/>
                <a:ea typeface="Calibri" panose="020F0502020204030204" pitchFamily="34" charset="0"/>
                <a:cs typeface="Arial" panose="020B0604020202020204" pitchFamily="34" charset="0"/>
              </a:rPr>
              <a:t>Ingonyama Trust lost the case in the High Court</a:t>
            </a:r>
            <a:r>
              <a:rPr lang="en-ZA" sz="4000" dirty="0">
                <a:solidFill>
                  <a:prstClr val="black"/>
                </a:solidFill>
                <a:latin typeface="Arial" panose="020B0604020202020204" pitchFamily="34" charset="0"/>
                <a:ea typeface="Calibri" panose="020F0502020204030204" pitchFamily="34" charset="0"/>
                <a:cs typeface="Arial" panose="020B0604020202020204" pitchFamily="34" charset="0"/>
              </a:rPr>
              <a:t> on 11 June 2021</a:t>
            </a:r>
            <a:r>
              <a:rPr lang="en-ZA" sz="4000" dirty="0">
                <a:latin typeface="Arial" panose="020B0604020202020204" pitchFamily="34" charset="0"/>
                <a:ea typeface="Calibri" panose="020F0502020204030204" pitchFamily="34" charset="0"/>
                <a:cs typeface="Arial" panose="020B0604020202020204" pitchFamily="34" charset="0"/>
              </a:rPr>
              <a:t>.  Despite the Minister advising the Board to accept the outcome, the Board decided to appeal anyway.</a:t>
            </a:r>
          </a:p>
          <a:p>
            <a:pPr marL="355600" indent="0" algn="just">
              <a:lnSpc>
                <a:spcPct val="120000"/>
              </a:lnSpc>
              <a:spcBef>
                <a:spcPts val="0"/>
              </a:spcBef>
              <a:buNone/>
              <a:tabLst>
                <a:tab pos="90170" algn="l"/>
              </a:tabLst>
            </a:pPr>
            <a:endParaRPr lang="en-ZA" sz="4000" dirty="0">
              <a:latin typeface="Arial" panose="020B0604020202020204" pitchFamily="34" charset="0"/>
              <a:ea typeface="Calibri" panose="020F0502020204030204" pitchFamily="34" charset="0"/>
              <a:cs typeface="Arial" panose="020B0604020202020204" pitchFamily="34" charset="0"/>
            </a:endParaRPr>
          </a:p>
          <a:p>
            <a:pPr marL="719138" indent="-363538" algn="just">
              <a:lnSpc>
                <a:spcPct val="120000"/>
              </a:lnSpc>
              <a:spcBef>
                <a:spcPts val="0"/>
              </a:spcBef>
              <a:buFont typeface="Courier New" panose="02070309020205020404" pitchFamily="49" charset="0"/>
              <a:buChar char="o"/>
              <a:tabLst>
                <a:tab pos="90170" algn="l"/>
              </a:tabLst>
            </a:pPr>
            <a:r>
              <a:rPr lang="en-ZA" sz="4000" dirty="0">
                <a:latin typeface="Arial" panose="020B0604020202020204" pitchFamily="34" charset="0"/>
                <a:ea typeface="Calibri" panose="020F0502020204030204" pitchFamily="34" charset="0"/>
                <a:cs typeface="Arial" panose="020B0604020202020204" pitchFamily="34" charset="0"/>
              </a:rPr>
              <a:t>Ingonyama Trust noted an appeal to the KwaZulu-Natal Division of the High Court in Pietermaritzburg (High Court) in July 2021. The Ingonyama Trust’s application for leave to appeal was based on about 35 legal grounds.  One of those grounds was to the effect that two judges (Judge Madondo and the late Judge </a:t>
            </a:r>
            <a:r>
              <a:rPr lang="en-ZA" sz="4000" dirty="0" err="1">
                <a:latin typeface="Arial" panose="020B0604020202020204" pitchFamily="34" charset="0"/>
                <a:ea typeface="Calibri" panose="020F0502020204030204" pitchFamily="34" charset="0"/>
                <a:cs typeface="Arial" panose="020B0604020202020204" pitchFamily="34" charset="0"/>
              </a:rPr>
              <a:t>Mnguni</a:t>
            </a:r>
            <a:r>
              <a:rPr lang="en-ZA" sz="4000" dirty="0">
                <a:latin typeface="Arial" panose="020B0604020202020204" pitchFamily="34" charset="0"/>
                <a:ea typeface="Calibri" panose="020F0502020204030204" pitchFamily="34" charset="0"/>
                <a:cs typeface="Arial" panose="020B0604020202020204" pitchFamily="34" charset="0"/>
              </a:rPr>
              <a:t>) who presided on the matter should have recused themselves (recusal ground).  </a:t>
            </a:r>
          </a:p>
          <a:p>
            <a:pPr marL="355600" indent="0" algn="just">
              <a:spcBef>
                <a:spcPts val="600"/>
              </a:spcBef>
              <a:buNone/>
              <a:tabLst>
                <a:tab pos="90170" algn="l"/>
              </a:tabLst>
            </a:pPr>
            <a:endParaRPr lang="en-ZA" dirty="0">
              <a:latin typeface="Arial" panose="020B0604020202020204" pitchFamily="34" charset="0"/>
              <a:ea typeface="Times New Roman" panose="02020603050405020304" pitchFamily="18" charset="0"/>
              <a:cs typeface="Arial" panose="020B0604020202020204" pitchFamily="34" charset="0"/>
            </a:endParaRPr>
          </a:p>
        </p:txBody>
      </p:sp>
      <p:sp>
        <p:nvSpPr>
          <p:cNvPr id="7" name="Slide Number Placeholder 6">
            <a:extLst>
              <a:ext uri="{FF2B5EF4-FFF2-40B4-BE49-F238E27FC236}">
                <a16:creationId xmlns:a16="http://schemas.microsoft.com/office/drawing/2014/main" xmlns="" id="{B59898C5-F812-4BE7-BD0A-C3DF8EFD0F7E}"/>
              </a:ext>
            </a:extLst>
          </p:cNvPr>
          <p:cNvSpPr>
            <a:spLocks noGrp="1"/>
          </p:cNvSpPr>
          <p:nvPr>
            <p:ph type="sldNum" sz="quarter" idx="12"/>
          </p:nvPr>
        </p:nvSpPr>
        <p:spPr/>
        <p:txBody>
          <a:bodyPr/>
          <a:lstStyle/>
          <a:p>
            <a:fld id="{480C018F-9127-4D43-B1E6-A6981D16A09C}" type="slidenum">
              <a:rPr lang="en-ZA" smtClean="0"/>
              <a:pPr/>
              <a:t>7</a:t>
            </a:fld>
            <a:endParaRPr lang="en-ZA"/>
          </a:p>
        </p:txBody>
      </p:sp>
    </p:spTree>
    <p:extLst>
      <p:ext uri="{BB962C8B-B14F-4D97-AF65-F5344CB8AC3E}">
        <p14:creationId xmlns:p14="http://schemas.microsoft.com/office/powerpoint/2010/main" xmlns="" val="631822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7884F3-4E7B-C648-A5BC-358D0407BAC6}"/>
              </a:ext>
            </a:extLst>
          </p:cNvPr>
          <p:cNvSpPr>
            <a:spLocks noGrp="1"/>
          </p:cNvSpPr>
          <p:nvPr>
            <p:ph type="title"/>
          </p:nvPr>
        </p:nvSpPr>
        <p:spPr>
          <a:xfrm>
            <a:off x="457200" y="289070"/>
            <a:ext cx="8229600" cy="943847"/>
          </a:xfrm>
          <a:solidFill>
            <a:srgbClr val="006600"/>
          </a:solidFill>
        </p:spPr>
        <p:txBody>
          <a:bodyPr anchor="ctr">
            <a:noAutofit/>
          </a:bodyPr>
          <a:lstStyle/>
          <a:p>
            <a:r>
              <a:rPr lang="en-US" sz="2000" b="1" cap="all" dirty="0">
                <a:latin typeface="Arial" panose="020B0604020202020204" pitchFamily="34" charset="0"/>
                <a:cs typeface="Arial" panose="020B0604020202020204" pitchFamily="34" charset="0"/>
              </a:rPr>
              <a:t>MATTERS OF CONCERN</a:t>
            </a:r>
            <a:r>
              <a:rPr lang="en-US" sz="2000" b="1" cap="all" dirty="0">
                <a:solidFill>
                  <a:schemeClr val="bg1"/>
                </a:solidFill>
                <a:latin typeface="Arial" panose="020B0604020202020204" pitchFamily="34" charset="0"/>
                <a:cs typeface="Arial" panose="020B0604020202020204" pitchFamily="34" charset="0"/>
              </a:rPr>
              <a:t/>
            </a:r>
            <a:br>
              <a:rPr lang="en-US" sz="2000" b="1" cap="all" dirty="0">
                <a:solidFill>
                  <a:schemeClr val="bg1"/>
                </a:solidFill>
                <a:latin typeface="Arial" panose="020B0604020202020204" pitchFamily="34" charset="0"/>
                <a:cs typeface="Arial" panose="020B0604020202020204" pitchFamily="34" charset="0"/>
              </a:rPr>
            </a:br>
            <a:endParaRPr lang="en-US" sz="2000" b="1" cap="all" dirty="0">
              <a:solidFill>
                <a:schemeClr val="bg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8D153532-D691-ED4A-875D-6C2EAEDA8FF1}"/>
              </a:ext>
            </a:extLst>
          </p:cNvPr>
          <p:cNvSpPr>
            <a:spLocks noGrp="1"/>
          </p:cNvSpPr>
          <p:nvPr>
            <p:ph idx="1"/>
          </p:nvPr>
        </p:nvSpPr>
        <p:spPr>
          <a:xfrm>
            <a:off x="457200" y="1448941"/>
            <a:ext cx="8229600" cy="4392488"/>
          </a:xfrm>
        </p:spPr>
        <p:txBody>
          <a:bodyPr>
            <a:noAutofit/>
          </a:bodyPr>
          <a:lstStyle/>
          <a:p>
            <a:pPr lvl="0" algn="just">
              <a:lnSpc>
                <a:spcPct val="120000"/>
              </a:lnSpc>
              <a:spcBef>
                <a:spcPts val="0"/>
              </a:spcBef>
              <a:buFont typeface="Arial" panose="020B0604020202020204" pitchFamily="34" charset="0"/>
              <a:buChar char="−"/>
            </a:pPr>
            <a:r>
              <a:rPr lang="en-ZA" sz="1600" b="1" dirty="0">
                <a:solidFill>
                  <a:srgbClr val="252525"/>
                </a:solidFill>
                <a:latin typeface="Arial" panose="020B0604020202020204" pitchFamily="34" charset="0"/>
                <a:ea typeface="Arial" panose="020B0604020202020204" pitchFamily="34" charset="0"/>
              </a:rPr>
              <a:t>Litigation</a:t>
            </a:r>
          </a:p>
          <a:p>
            <a:pPr lvl="1" algn="just">
              <a:lnSpc>
                <a:spcPct val="120000"/>
              </a:lnSpc>
              <a:spcBef>
                <a:spcPts val="0"/>
              </a:spcBef>
              <a:buFont typeface="Courier New" panose="02070309020205020404" pitchFamily="49" charset="0"/>
              <a:buChar char="o"/>
              <a:tabLst>
                <a:tab pos="90170" algn="l"/>
              </a:tabLst>
            </a:pPr>
            <a:r>
              <a:rPr lang="en-ZA" sz="1600" dirty="0">
                <a:latin typeface="Arial" panose="020B0604020202020204" pitchFamily="34" charset="0"/>
                <a:ea typeface="Calibri" panose="020F0502020204030204" pitchFamily="34" charset="0"/>
                <a:cs typeface="Arial" panose="020B0604020202020204" pitchFamily="34" charset="0"/>
              </a:rPr>
              <a:t>In May 2022, the High Court granted Ingonyama Trust leave to appeal against the entire judgment on the basis of all the ordinary legal grounds of appeal that were advanced by Ingonyama Trust, except the recusal ground. </a:t>
            </a:r>
          </a:p>
          <a:p>
            <a:pPr marL="457200" lvl="1" indent="0" algn="just">
              <a:lnSpc>
                <a:spcPct val="120000"/>
              </a:lnSpc>
              <a:spcBef>
                <a:spcPts val="0"/>
              </a:spcBef>
              <a:buNone/>
              <a:tabLst>
                <a:tab pos="90170" algn="l"/>
              </a:tabLst>
            </a:pPr>
            <a:endParaRPr lang="en-ZA" sz="1600" dirty="0">
              <a:latin typeface="Arial" panose="020B0604020202020204" pitchFamily="34" charset="0"/>
              <a:ea typeface="Calibri" panose="020F0502020204030204" pitchFamily="34" charset="0"/>
              <a:cs typeface="Arial" panose="020B0604020202020204" pitchFamily="34" charset="0"/>
            </a:endParaRPr>
          </a:p>
          <a:p>
            <a:pPr lvl="1" algn="just">
              <a:lnSpc>
                <a:spcPct val="120000"/>
              </a:lnSpc>
              <a:spcBef>
                <a:spcPts val="0"/>
              </a:spcBef>
              <a:buFont typeface="Courier New" panose="02070309020205020404" pitchFamily="49" charset="0"/>
              <a:buChar char="o"/>
              <a:tabLst>
                <a:tab pos="90170" algn="l"/>
              </a:tabLst>
            </a:pPr>
            <a:r>
              <a:rPr lang="en-ZA" sz="1600" dirty="0">
                <a:latin typeface="Arial" panose="020B0604020202020204" pitchFamily="34" charset="0"/>
                <a:ea typeface="Calibri" panose="020F0502020204030204" pitchFamily="34" charset="0"/>
                <a:cs typeface="Arial" panose="020B0604020202020204" pitchFamily="34" charset="0"/>
              </a:rPr>
              <a:t>In June 2022, Ingonyama Trust noted (submitted) an appeal to the Supreme Court of Appeal, based on all the grounds that the High Court had accepted.  It also launched a separate application for leave to appeal to the Supreme Court of Appeal, on the recusal ground that was rejected by the High Court.  </a:t>
            </a:r>
          </a:p>
          <a:p>
            <a:pPr marL="457200" lvl="1" indent="0" algn="just">
              <a:lnSpc>
                <a:spcPct val="120000"/>
              </a:lnSpc>
              <a:spcBef>
                <a:spcPts val="0"/>
              </a:spcBef>
              <a:buNone/>
              <a:tabLst>
                <a:tab pos="90170" algn="l"/>
              </a:tabLst>
            </a:pPr>
            <a:endParaRPr lang="en-ZA" sz="1600" dirty="0">
              <a:latin typeface="Arial" panose="020B0604020202020204" pitchFamily="34" charset="0"/>
              <a:ea typeface="Calibri" panose="020F0502020204030204" pitchFamily="34" charset="0"/>
              <a:cs typeface="Arial" panose="020B0604020202020204" pitchFamily="34" charset="0"/>
            </a:endParaRPr>
          </a:p>
          <a:p>
            <a:pPr lvl="1" algn="just">
              <a:lnSpc>
                <a:spcPct val="120000"/>
              </a:lnSpc>
              <a:spcBef>
                <a:spcPts val="0"/>
              </a:spcBef>
              <a:buFont typeface="Courier New" panose="02070309020205020404" pitchFamily="49" charset="0"/>
              <a:buChar char="o"/>
              <a:tabLst>
                <a:tab pos="90170" algn="l"/>
              </a:tabLst>
            </a:pPr>
            <a:r>
              <a:rPr lang="en-ZA" sz="1600" dirty="0">
                <a:latin typeface="Arial" panose="020B0604020202020204" pitchFamily="34" charset="0"/>
                <a:ea typeface="Calibri" panose="020F0502020204030204" pitchFamily="34" charset="0"/>
                <a:cs typeface="Arial" panose="020B0604020202020204" pitchFamily="34" charset="0"/>
              </a:rPr>
              <a:t>If Ingonyama Trust had succeeded on the recusal ground, the effect would have been that the High Court proceedings would be nullified and the matter would be heard from scratch by the High Court.  This possibly necessitated that the leave to appeal application be dealt with first by the Supreme Court of Appeal.  </a:t>
            </a:r>
            <a:endParaRPr lang="en-ZA" sz="1600" dirty="0">
              <a:latin typeface="Arial" panose="020B0604020202020204" pitchFamily="34" charset="0"/>
              <a:ea typeface="Times New Roman" panose="02020603050405020304" pitchFamily="18" charset="0"/>
              <a:cs typeface="Arial" panose="020B0604020202020204" pitchFamily="34" charset="0"/>
            </a:endParaRPr>
          </a:p>
          <a:p>
            <a:pPr lvl="1" algn="just">
              <a:lnSpc>
                <a:spcPct val="120000"/>
              </a:lnSpc>
              <a:spcBef>
                <a:spcPts val="0"/>
              </a:spcBef>
              <a:buFont typeface="Arial" panose="020B0604020202020204" pitchFamily="34" charset="0"/>
              <a:buChar char="−"/>
            </a:pPr>
            <a:endParaRPr lang="en-ZA" sz="1600" b="1" dirty="0">
              <a:solidFill>
                <a:srgbClr val="252525"/>
              </a:solidFill>
              <a:latin typeface="Arial" panose="020B0604020202020204" pitchFamily="34" charset="0"/>
              <a:ea typeface="Arial" panose="020B0604020202020204" pitchFamily="34" charset="0"/>
            </a:endParaRPr>
          </a:p>
        </p:txBody>
      </p:sp>
      <p:sp>
        <p:nvSpPr>
          <p:cNvPr id="7" name="Slide Number Placeholder 6">
            <a:extLst>
              <a:ext uri="{FF2B5EF4-FFF2-40B4-BE49-F238E27FC236}">
                <a16:creationId xmlns:a16="http://schemas.microsoft.com/office/drawing/2014/main" xmlns="" id="{921E0364-00C0-4DD4-A2B9-276063D1D04A}"/>
              </a:ext>
            </a:extLst>
          </p:cNvPr>
          <p:cNvSpPr>
            <a:spLocks noGrp="1"/>
          </p:cNvSpPr>
          <p:nvPr>
            <p:ph type="sldNum" sz="quarter" idx="12"/>
          </p:nvPr>
        </p:nvSpPr>
        <p:spPr/>
        <p:txBody>
          <a:bodyPr/>
          <a:lstStyle/>
          <a:p>
            <a:fld id="{480C018F-9127-4D43-B1E6-A6981D16A09C}" type="slidenum">
              <a:rPr lang="en-ZA" smtClean="0"/>
              <a:pPr/>
              <a:t>8</a:t>
            </a:fld>
            <a:endParaRPr lang="en-ZA"/>
          </a:p>
        </p:txBody>
      </p:sp>
    </p:spTree>
    <p:extLst>
      <p:ext uri="{BB962C8B-B14F-4D97-AF65-F5344CB8AC3E}">
        <p14:creationId xmlns:p14="http://schemas.microsoft.com/office/powerpoint/2010/main" xmlns="" val="3317411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7884F3-4E7B-C648-A5BC-358D0407BAC6}"/>
              </a:ext>
            </a:extLst>
          </p:cNvPr>
          <p:cNvSpPr>
            <a:spLocks noGrp="1"/>
          </p:cNvSpPr>
          <p:nvPr>
            <p:ph type="title"/>
          </p:nvPr>
        </p:nvSpPr>
        <p:spPr>
          <a:xfrm>
            <a:off x="488759" y="289070"/>
            <a:ext cx="8229600" cy="1015855"/>
          </a:xfrm>
          <a:solidFill>
            <a:srgbClr val="006600"/>
          </a:solidFill>
        </p:spPr>
        <p:txBody>
          <a:bodyPr anchor="ctr">
            <a:noAutofit/>
          </a:bodyPr>
          <a:lstStyle/>
          <a:p>
            <a:r>
              <a:rPr lang="en-US" sz="2000" b="1" cap="all" dirty="0">
                <a:latin typeface="Arial" panose="020B0604020202020204" pitchFamily="34" charset="0"/>
                <a:cs typeface="Arial" panose="020B0604020202020204" pitchFamily="34" charset="0"/>
              </a:rPr>
              <a:t>MATTERS OF CONCERN</a:t>
            </a:r>
          </a:p>
        </p:txBody>
      </p:sp>
      <p:sp>
        <p:nvSpPr>
          <p:cNvPr id="3" name="Content Placeholder 2">
            <a:extLst>
              <a:ext uri="{FF2B5EF4-FFF2-40B4-BE49-F238E27FC236}">
                <a16:creationId xmlns:a16="http://schemas.microsoft.com/office/drawing/2014/main" xmlns="" id="{8D153532-D691-ED4A-875D-6C2EAEDA8FF1}"/>
              </a:ext>
            </a:extLst>
          </p:cNvPr>
          <p:cNvSpPr>
            <a:spLocks noGrp="1"/>
          </p:cNvSpPr>
          <p:nvPr>
            <p:ph idx="1"/>
          </p:nvPr>
        </p:nvSpPr>
        <p:spPr>
          <a:xfrm>
            <a:off x="395536" y="1318961"/>
            <a:ext cx="8322823" cy="4666484"/>
          </a:xfrm>
        </p:spPr>
        <p:txBody>
          <a:bodyPr>
            <a:normAutofit/>
          </a:bodyPr>
          <a:lstStyle/>
          <a:p>
            <a:pPr lvl="0" algn="just">
              <a:buFont typeface="Arial" panose="020B0604020202020204" pitchFamily="34" charset="0"/>
              <a:buChar char="−"/>
            </a:pPr>
            <a:r>
              <a:rPr lang="en-ZA" sz="2000" b="1" dirty="0">
                <a:solidFill>
                  <a:srgbClr val="252525"/>
                </a:solidFill>
                <a:latin typeface="Arial" panose="020B0604020202020204" pitchFamily="34" charset="0"/>
                <a:ea typeface="Arial" panose="020B0604020202020204" pitchFamily="34" charset="0"/>
              </a:rPr>
              <a:t>Litigation</a:t>
            </a:r>
          </a:p>
          <a:p>
            <a:pPr marL="719138" lvl="1" indent="-363538" algn="just">
              <a:spcBef>
                <a:spcPts val="600"/>
              </a:spcBef>
              <a:buFont typeface="Courier New" panose="02070309020205020404" pitchFamily="49" charset="0"/>
              <a:buChar char="o"/>
            </a:pPr>
            <a:r>
              <a:rPr lang="en-ZA" sz="1800" dirty="0">
                <a:latin typeface="Arial" panose="020B0604020202020204" pitchFamily="34" charset="0"/>
                <a:ea typeface="Calibri" panose="020F0502020204030204" pitchFamily="34" charset="0"/>
                <a:cs typeface="Arial" panose="020B0604020202020204" pitchFamily="34" charset="0"/>
              </a:rPr>
              <a:t>In August 2022, the Supreme Court of Appeal dismissed Ingonyama Trust’s application for leave to appeal on the recusal ground part.  This does not impact the main application where Ingonyama Trust was granted leave to appeal based on the ordinary legal grounds of appeal.  The said application (appeal) is still to be heard by the Supreme Court of Appeal. </a:t>
            </a:r>
          </a:p>
          <a:p>
            <a:pPr marL="719138" lvl="1" indent="-363538" algn="just">
              <a:spcBef>
                <a:spcPts val="600"/>
              </a:spcBef>
              <a:buFont typeface="Courier New" panose="02070309020205020404" pitchFamily="49" charset="0"/>
              <a:buChar char="o"/>
            </a:pPr>
            <a:r>
              <a:rPr lang="en-ZA" sz="1800" dirty="0">
                <a:latin typeface="Arial" panose="020B0604020202020204" pitchFamily="34" charset="0"/>
                <a:ea typeface="Calibri" panose="020F0502020204030204" pitchFamily="34" charset="0"/>
              </a:rPr>
              <a:t>In September 2022, Ingonyama Trust approached the Constitutional Court for leave to appeal against the order of the Supreme Court of appeal on the recusal ground.  This application was dismissed by the Constitutional Court on the 17 November 2022.  This dismissal only brings an end to the recusal ground of appeal.  The attention will now turn on the appeal in the Supreme Court of Appeal, which is still to be heard.</a:t>
            </a:r>
            <a:endParaRPr lang="en-ZA" sz="1800" dirty="0">
              <a:latin typeface="Times New Roman" panose="02020603050405020304" pitchFamily="18" charset="0"/>
              <a:ea typeface="Times New Roman" panose="02020603050405020304" pitchFamily="18" charset="0"/>
            </a:endParaRPr>
          </a:p>
          <a:p>
            <a:pPr algn="just">
              <a:spcBef>
                <a:spcPts val="600"/>
              </a:spcBef>
              <a:spcAft>
                <a:spcPts val="0"/>
              </a:spcAft>
              <a:tabLst>
                <a:tab pos="90170" algn="l"/>
              </a:tabLst>
            </a:pPr>
            <a:endParaRPr lang="en-ZA" sz="2000" dirty="0">
              <a:latin typeface="Arial" panose="020B0604020202020204" pitchFamily="34" charset="0"/>
              <a:ea typeface="Times New Roman" panose="02020603050405020304" pitchFamily="18"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
        <p:nvSpPr>
          <p:cNvPr id="7" name="Slide Number Placeholder 6">
            <a:extLst>
              <a:ext uri="{FF2B5EF4-FFF2-40B4-BE49-F238E27FC236}">
                <a16:creationId xmlns:a16="http://schemas.microsoft.com/office/drawing/2014/main" xmlns="" id="{B456AEE1-F205-4860-BD35-6DA0EE690FF8}"/>
              </a:ext>
            </a:extLst>
          </p:cNvPr>
          <p:cNvSpPr>
            <a:spLocks noGrp="1"/>
          </p:cNvSpPr>
          <p:nvPr>
            <p:ph type="sldNum" sz="quarter" idx="12"/>
          </p:nvPr>
        </p:nvSpPr>
        <p:spPr/>
        <p:txBody>
          <a:bodyPr/>
          <a:lstStyle/>
          <a:p>
            <a:fld id="{480C018F-9127-4D43-B1E6-A6981D16A09C}" type="slidenum">
              <a:rPr lang="en-ZA" smtClean="0"/>
              <a:pPr/>
              <a:t>9</a:t>
            </a:fld>
            <a:endParaRPr lang="en-ZA"/>
          </a:p>
        </p:txBody>
      </p:sp>
    </p:spTree>
    <p:extLst>
      <p:ext uri="{BB962C8B-B14F-4D97-AF65-F5344CB8AC3E}">
        <p14:creationId xmlns:p14="http://schemas.microsoft.com/office/powerpoint/2010/main" xmlns="" val="312549501"/>
      </p:ext>
    </p:extLst>
  </p:cSld>
  <p:clrMapOvr>
    <a:masterClrMapping/>
  </p:clrMapOvr>
</p:sld>
</file>

<file path=ppt/theme/theme1.xml><?xml version="1.0" encoding="utf-8"?>
<a:theme xmlns:a="http://schemas.openxmlformats.org/drawingml/2006/main" name="Theme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Theme6" id="{9447A282-5BC4-1548-AB94-6F0A70AD81E7}" vid="{C0EA4BFA-1F03-4B4B-A598-5608595E1C5A}"/>
    </a:ext>
  </a:extLst>
</a:theme>
</file>

<file path=ppt/theme/theme2.xml><?xml version="1.0" encoding="utf-8"?>
<a:theme xmlns:a="http://schemas.openxmlformats.org/drawingml/2006/main" name="Theme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Theme4" id="{B5B1B7EC-6D2D-874C-9A0F-20A77F02C9C0}" vid="{D29FE6B4-9610-0744-9EBC-E880961F776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Theme6</Template>
  <TotalTime>3201</TotalTime>
  <Words>1305</Words>
  <Application>Microsoft Office PowerPoint</Application>
  <PresentationFormat>Custom</PresentationFormat>
  <Paragraphs>101</Paragraphs>
  <Slides>14</Slides>
  <Notes>0</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Theme6</vt:lpstr>
      <vt:lpstr>Theme4</vt:lpstr>
      <vt:lpstr>Briefing on the Inter-Ministerial Task Team on Ingonyama Trust, as established by the President in 2019  TUESDAY, 30 May 2023    </vt:lpstr>
      <vt:lpstr>Purpose </vt:lpstr>
      <vt:lpstr>Background</vt:lpstr>
      <vt:lpstr>Purpose of the inter-ministerial committee</vt:lpstr>
      <vt:lpstr>THE INTER-MINISTERIAL TASK TEAM’S APPROACH ON ITS MANDATE </vt:lpstr>
      <vt:lpstr>GOVERNMENT INTERVENTIONS ON INGONYAMA TRUST </vt:lpstr>
      <vt:lpstr>MATTERS OF CONCERN</vt:lpstr>
      <vt:lpstr>MATTERS OF CONCERN </vt:lpstr>
      <vt:lpstr>MATTERS OF CONCERN</vt:lpstr>
      <vt:lpstr>MATTERS OF CONCERN</vt:lpstr>
      <vt:lpstr>MATTERS OF CONCERN </vt:lpstr>
      <vt:lpstr>MATTERS OF CONCERN </vt:lpstr>
      <vt:lpstr>CURRENT PROGRESS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Lehlogonolo Ledwaba</dc:creator>
  <cp:lastModifiedBy>USER</cp:lastModifiedBy>
  <cp:revision>243</cp:revision>
  <cp:lastPrinted>2021-04-21T10:23:45Z</cp:lastPrinted>
  <dcterms:created xsi:type="dcterms:W3CDTF">2020-06-30T11:34:27Z</dcterms:created>
  <dcterms:modified xsi:type="dcterms:W3CDTF">2023-05-30T13:58:02Z</dcterms:modified>
</cp:coreProperties>
</file>