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1047" r:id="rId2"/>
    <p:sldId id="5775" r:id="rId3"/>
    <p:sldId id="5779" r:id="rId4"/>
    <p:sldId id="5778" r:id="rId5"/>
    <p:sldId id="5776" r:id="rId6"/>
    <p:sldId id="5771" r:id="rId7"/>
    <p:sldId id="5777" r:id="rId8"/>
    <p:sldId id="5780" r:id="rId9"/>
    <p:sldId id="5773" r:id="rId10"/>
    <p:sldId id="5784" r:id="rId11"/>
    <p:sldId id="5781" r:id="rId12"/>
    <p:sldId id="5774" r:id="rId13"/>
    <p:sldId id="5785" r:id="rId14"/>
    <p:sldId id="5772" r:id="rId15"/>
    <p:sldId id="5786" r:id="rId16"/>
    <p:sldId id="5783" r:id="rId17"/>
    <p:sldId id="5787" r:id="rId18"/>
    <p:sldId id="5685" r:id="rId19"/>
    <p:sldId id="5790" r:id="rId20"/>
    <p:sldId id="5788" r:id="rId21"/>
    <p:sldId id="5789" r:id="rId22"/>
    <p:sldId id="5791" r:id="rId23"/>
    <p:sldId id="1282" r:id="rId24"/>
    <p:sldId id="4137" r:id="rId25"/>
    <p:sldId id="2768" r:id="rId26"/>
    <p:sldId id="5796" r:id="rId27"/>
    <p:sldId id="5792" r:id="rId28"/>
    <p:sldId id="5826" r:id="rId29"/>
    <p:sldId id="438" r:id="rId30"/>
    <p:sldId id="5828" r:id="rId31"/>
    <p:sldId id="5827" r:id="rId32"/>
    <p:sldId id="5740" r:id="rId33"/>
    <p:sldId id="5829" r:id="rId34"/>
    <p:sldId id="5797" r:id="rId35"/>
    <p:sldId id="5798" r:id="rId36"/>
    <p:sldId id="4290" r:id="rId37"/>
    <p:sldId id="4291" r:id="rId38"/>
    <p:sldId id="5793" r:id="rId39"/>
    <p:sldId id="5800" r:id="rId40"/>
    <p:sldId id="5795" r:id="rId41"/>
    <p:sldId id="5825" r:id="rId42"/>
    <p:sldId id="3948" r:id="rId4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404" autoAdjust="0"/>
  </p:normalViewPr>
  <p:slideViewPr>
    <p:cSldViewPr snapToGrid="0">
      <p:cViewPr varScale="1">
        <p:scale>
          <a:sx n="73" d="100"/>
          <a:sy n="73" d="100"/>
        </p:scale>
        <p:origin x="780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-31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FE23A-D91B-496A-9F9C-3EF778AD306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982D782-116A-4F1F-B79E-EF34967C4E64}">
      <dgm:prSet phldrT="[Text]"/>
      <dgm:spPr/>
      <dgm:t>
        <a:bodyPr/>
        <a:lstStyle/>
        <a:p>
          <a:r>
            <a:rPr lang="en-ZA" dirty="0"/>
            <a:t>Need ID</a:t>
          </a:r>
        </a:p>
      </dgm:t>
    </dgm:pt>
    <dgm:pt modelId="{C44083A6-7FD3-499B-B603-6895A4670AD3}" type="parTrans" cxnId="{80B5FA40-7462-41B7-AC3E-38B156CCE021}">
      <dgm:prSet/>
      <dgm:spPr/>
      <dgm:t>
        <a:bodyPr/>
        <a:lstStyle/>
        <a:p>
          <a:endParaRPr lang="en-ZA"/>
        </a:p>
      </dgm:t>
    </dgm:pt>
    <dgm:pt modelId="{6FEB0AA5-E6B6-4977-9069-CD130563CB38}" type="sibTrans" cxnId="{80B5FA40-7462-41B7-AC3E-38B156CCE021}">
      <dgm:prSet/>
      <dgm:spPr/>
      <dgm:t>
        <a:bodyPr/>
        <a:lstStyle/>
        <a:p>
          <a:endParaRPr lang="en-ZA"/>
        </a:p>
      </dgm:t>
    </dgm:pt>
    <dgm:pt modelId="{346A244E-5854-4CBB-8EB5-863FDD3C9978}">
      <dgm:prSet phldrT="[Text]"/>
      <dgm:spPr>
        <a:solidFill>
          <a:schemeClr val="accent2"/>
        </a:solidFill>
      </dgm:spPr>
      <dgm:t>
        <a:bodyPr/>
        <a:lstStyle/>
        <a:p>
          <a:r>
            <a:rPr lang="en-ZA" dirty="0"/>
            <a:t>Design</a:t>
          </a:r>
        </a:p>
      </dgm:t>
    </dgm:pt>
    <dgm:pt modelId="{EF209090-89DA-4157-9374-B067EE5BBC22}" type="parTrans" cxnId="{93E37736-6473-4A94-9622-97781559549B}">
      <dgm:prSet/>
      <dgm:spPr/>
      <dgm:t>
        <a:bodyPr/>
        <a:lstStyle/>
        <a:p>
          <a:endParaRPr lang="en-ZA"/>
        </a:p>
      </dgm:t>
    </dgm:pt>
    <dgm:pt modelId="{8ADB314A-025F-4121-8974-A977A3A09F10}" type="sibTrans" cxnId="{93E37736-6473-4A94-9622-97781559549B}">
      <dgm:prSet/>
      <dgm:spPr/>
      <dgm:t>
        <a:bodyPr/>
        <a:lstStyle/>
        <a:p>
          <a:endParaRPr lang="en-ZA"/>
        </a:p>
      </dgm:t>
    </dgm:pt>
    <dgm:pt modelId="{012261BF-4123-42E1-8540-7E48D76A784E}">
      <dgm:prSet phldrT="[Text]"/>
      <dgm:spPr>
        <a:solidFill>
          <a:schemeClr val="accent6"/>
        </a:solidFill>
      </dgm:spPr>
      <dgm:t>
        <a:bodyPr/>
        <a:lstStyle/>
        <a:p>
          <a:r>
            <a:rPr lang="en-ZA" dirty="0"/>
            <a:t>Completion</a:t>
          </a:r>
        </a:p>
      </dgm:t>
    </dgm:pt>
    <dgm:pt modelId="{C97C1B1E-0D7C-44CD-8E01-6E5331620081}" type="parTrans" cxnId="{F8497A53-B1AC-4405-9E20-7EAE422F3D27}">
      <dgm:prSet/>
      <dgm:spPr/>
      <dgm:t>
        <a:bodyPr/>
        <a:lstStyle/>
        <a:p>
          <a:endParaRPr lang="en-ZA"/>
        </a:p>
      </dgm:t>
    </dgm:pt>
    <dgm:pt modelId="{16BB938B-4132-44D1-99FD-9C5D9EE0520E}" type="sibTrans" cxnId="{F8497A53-B1AC-4405-9E20-7EAE422F3D27}">
      <dgm:prSet/>
      <dgm:spPr/>
      <dgm:t>
        <a:bodyPr/>
        <a:lstStyle/>
        <a:p>
          <a:endParaRPr lang="en-ZA"/>
        </a:p>
      </dgm:t>
    </dgm:pt>
    <dgm:pt modelId="{60D6F842-6A93-46C2-8C4B-132C1028FCEC}">
      <dgm:prSet/>
      <dgm:spPr>
        <a:solidFill>
          <a:schemeClr val="accent3"/>
        </a:solidFill>
      </dgm:spPr>
      <dgm:t>
        <a:bodyPr/>
        <a:lstStyle/>
        <a:p>
          <a:r>
            <a:rPr lang="en-ZA" dirty="0"/>
            <a:t>Tender</a:t>
          </a:r>
        </a:p>
      </dgm:t>
    </dgm:pt>
    <dgm:pt modelId="{899ED033-A7CB-4B2B-92B4-EA0E9ED35351}" type="parTrans" cxnId="{B37684E0-EC8A-4E89-932C-0FE0F370681F}">
      <dgm:prSet/>
      <dgm:spPr/>
      <dgm:t>
        <a:bodyPr/>
        <a:lstStyle/>
        <a:p>
          <a:endParaRPr lang="en-ZA"/>
        </a:p>
      </dgm:t>
    </dgm:pt>
    <dgm:pt modelId="{3D8EAB1A-DA14-4E26-B241-DE27E80B7C33}" type="sibTrans" cxnId="{B37684E0-EC8A-4E89-932C-0FE0F370681F}">
      <dgm:prSet/>
      <dgm:spPr/>
      <dgm:t>
        <a:bodyPr/>
        <a:lstStyle/>
        <a:p>
          <a:endParaRPr lang="en-ZA"/>
        </a:p>
      </dgm:t>
    </dgm:pt>
    <dgm:pt modelId="{AEC38C13-EEAC-47EB-BBB3-BD11C123722B}">
      <dgm:prSet/>
      <dgm:spPr>
        <a:solidFill>
          <a:schemeClr val="accent4"/>
        </a:solidFill>
      </dgm:spPr>
      <dgm:t>
        <a:bodyPr/>
        <a:lstStyle/>
        <a:p>
          <a:r>
            <a:rPr lang="en-ZA" dirty="0"/>
            <a:t>Construction</a:t>
          </a:r>
        </a:p>
      </dgm:t>
    </dgm:pt>
    <dgm:pt modelId="{2F029871-05F3-45F9-A2D4-9AF438CAEA31}" type="parTrans" cxnId="{91E20D43-3A56-4AB6-AFEB-1F9F8B722410}">
      <dgm:prSet/>
      <dgm:spPr/>
      <dgm:t>
        <a:bodyPr/>
        <a:lstStyle/>
        <a:p>
          <a:endParaRPr lang="en-ZA"/>
        </a:p>
      </dgm:t>
    </dgm:pt>
    <dgm:pt modelId="{C6C6412B-53A3-4C76-8DFE-8C1B7ABD9C3E}" type="sibTrans" cxnId="{91E20D43-3A56-4AB6-AFEB-1F9F8B722410}">
      <dgm:prSet/>
      <dgm:spPr/>
      <dgm:t>
        <a:bodyPr/>
        <a:lstStyle/>
        <a:p>
          <a:endParaRPr lang="en-ZA"/>
        </a:p>
      </dgm:t>
    </dgm:pt>
    <dgm:pt modelId="{9CAAAE49-7354-4DCA-A30E-209E36D44BC6}" type="pres">
      <dgm:prSet presAssocID="{D6EFE23A-D91B-496A-9F9C-3EF778AD3069}" presName="Name0" presStyleCnt="0">
        <dgm:presLayoutVars>
          <dgm:dir/>
          <dgm:animLvl val="lvl"/>
          <dgm:resizeHandles val="exact"/>
        </dgm:presLayoutVars>
      </dgm:prSet>
      <dgm:spPr/>
    </dgm:pt>
    <dgm:pt modelId="{054A0C81-B835-4749-9ABA-B7EB2003A9CA}" type="pres">
      <dgm:prSet presAssocID="{9982D782-116A-4F1F-B79E-EF34967C4E6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42879-E794-4061-B77B-C58242E8A178}" type="pres">
      <dgm:prSet presAssocID="{6FEB0AA5-E6B6-4977-9069-CD130563CB38}" presName="parTxOnlySpace" presStyleCnt="0"/>
      <dgm:spPr/>
    </dgm:pt>
    <dgm:pt modelId="{D28035F1-7E7D-48AC-BCAF-A97D174A154E}" type="pres">
      <dgm:prSet presAssocID="{346A244E-5854-4CBB-8EB5-863FDD3C997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99E5B-79BC-46E1-9687-840B68A8F2C8}" type="pres">
      <dgm:prSet presAssocID="{8ADB314A-025F-4121-8974-A977A3A09F10}" presName="parTxOnlySpace" presStyleCnt="0"/>
      <dgm:spPr/>
    </dgm:pt>
    <dgm:pt modelId="{B7B19F6C-CDD3-43E1-848E-4604DE749D62}" type="pres">
      <dgm:prSet presAssocID="{60D6F842-6A93-46C2-8C4B-132C1028FCE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B1639-9477-4934-846E-A9D8AAA82461}" type="pres">
      <dgm:prSet presAssocID="{3D8EAB1A-DA14-4E26-B241-DE27E80B7C33}" presName="parTxOnlySpace" presStyleCnt="0"/>
      <dgm:spPr/>
    </dgm:pt>
    <dgm:pt modelId="{A3D544D1-5A0C-4EC0-8657-9E41213FDA7A}" type="pres">
      <dgm:prSet presAssocID="{AEC38C13-EEAC-47EB-BBB3-BD11C12372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D64A2-E849-4170-AD69-87E51079F745}" type="pres">
      <dgm:prSet presAssocID="{C6C6412B-53A3-4C76-8DFE-8C1B7ABD9C3E}" presName="parTxOnlySpace" presStyleCnt="0"/>
      <dgm:spPr/>
    </dgm:pt>
    <dgm:pt modelId="{25A569BE-D011-40A5-9B66-62BEB5A2D07A}" type="pres">
      <dgm:prSet presAssocID="{012261BF-4123-42E1-8540-7E48D76A784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684E0-EC8A-4E89-932C-0FE0F370681F}" srcId="{D6EFE23A-D91B-496A-9F9C-3EF778AD3069}" destId="{60D6F842-6A93-46C2-8C4B-132C1028FCEC}" srcOrd="2" destOrd="0" parTransId="{899ED033-A7CB-4B2B-92B4-EA0E9ED35351}" sibTransId="{3D8EAB1A-DA14-4E26-B241-DE27E80B7C33}"/>
    <dgm:cxn modelId="{FE724F9D-E1D5-4BFB-9DA3-8B408E0AE5B2}" type="presOf" srcId="{60D6F842-6A93-46C2-8C4B-132C1028FCEC}" destId="{B7B19F6C-CDD3-43E1-848E-4604DE749D62}" srcOrd="0" destOrd="0" presId="urn:microsoft.com/office/officeart/2005/8/layout/chevron1"/>
    <dgm:cxn modelId="{4E2078A2-B42E-41A5-A5E8-547FADE32AFF}" type="presOf" srcId="{AEC38C13-EEAC-47EB-BBB3-BD11C123722B}" destId="{A3D544D1-5A0C-4EC0-8657-9E41213FDA7A}" srcOrd="0" destOrd="0" presId="urn:microsoft.com/office/officeart/2005/8/layout/chevron1"/>
    <dgm:cxn modelId="{BC19DF0F-6218-4BDC-BB7A-24F361C2C52B}" type="presOf" srcId="{012261BF-4123-42E1-8540-7E48D76A784E}" destId="{25A569BE-D011-40A5-9B66-62BEB5A2D07A}" srcOrd="0" destOrd="0" presId="urn:microsoft.com/office/officeart/2005/8/layout/chevron1"/>
    <dgm:cxn modelId="{80B5FA40-7462-41B7-AC3E-38B156CCE021}" srcId="{D6EFE23A-D91B-496A-9F9C-3EF778AD3069}" destId="{9982D782-116A-4F1F-B79E-EF34967C4E64}" srcOrd="0" destOrd="0" parTransId="{C44083A6-7FD3-499B-B603-6895A4670AD3}" sibTransId="{6FEB0AA5-E6B6-4977-9069-CD130563CB38}"/>
    <dgm:cxn modelId="{93E37736-6473-4A94-9622-97781559549B}" srcId="{D6EFE23A-D91B-496A-9F9C-3EF778AD3069}" destId="{346A244E-5854-4CBB-8EB5-863FDD3C9978}" srcOrd="1" destOrd="0" parTransId="{EF209090-89DA-4157-9374-B067EE5BBC22}" sibTransId="{8ADB314A-025F-4121-8974-A977A3A09F10}"/>
    <dgm:cxn modelId="{336C3B7F-EBF2-4D46-8CE2-796B3A1D21A7}" type="presOf" srcId="{D6EFE23A-D91B-496A-9F9C-3EF778AD3069}" destId="{9CAAAE49-7354-4DCA-A30E-209E36D44BC6}" srcOrd="0" destOrd="0" presId="urn:microsoft.com/office/officeart/2005/8/layout/chevron1"/>
    <dgm:cxn modelId="{260C39CC-0937-4911-A2E5-FF15D8C09929}" type="presOf" srcId="{346A244E-5854-4CBB-8EB5-863FDD3C9978}" destId="{D28035F1-7E7D-48AC-BCAF-A97D174A154E}" srcOrd="0" destOrd="0" presId="urn:microsoft.com/office/officeart/2005/8/layout/chevron1"/>
    <dgm:cxn modelId="{F8497A53-B1AC-4405-9E20-7EAE422F3D27}" srcId="{D6EFE23A-D91B-496A-9F9C-3EF778AD3069}" destId="{012261BF-4123-42E1-8540-7E48D76A784E}" srcOrd="4" destOrd="0" parTransId="{C97C1B1E-0D7C-44CD-8E01-6E5331620081}" sibTransId="{16BB938B-4132-44D1-99FD-9C5D9EE0520E}"/>
    <dgm:cxn modelId="{91E20D43-3A56-4AB6-AFEB-1F9F8B722410}" srcId="{D6EFE23A-D91B-496A-9F9C-3EF778AD3069}" destId="{AEC38C13-EEAC-47EB-BBB3-BD11C123722B}" srcOrd="3" destOrd="0" parTransId="{2F029871-05F3-45F9-A2D4-9AF438CAEA31}" sibTransId="{C6C6412B-53A3-4C76-8DFE-8C1B7ABD9C3E}"/>
    <dgm:cxn modelId="{0B7F997A-0B4B-4E00-8EB9-0A20AD35B1FC}" type="presOf" srcId="{9982D782-116A-4F1F-B79E-EF34967C4E64}" destId="{054A0C81-B835-4749-9ABA-B7EB2003A9CA}" srcOrd="0" destOrd="0" presId="urn:microsoft.com/office/officeart/2005/8/layout/chevron1"/>
    <dgm:cxn modelId="{E3AF3B66-5E27-4516-93E4-EE1B8B071D38}" type="presParOf" srcId="{9CAAAE49-7354-4DCA-A30E-209E36D44BC6}" destId="{054A0C81-B835-4749-9ABA-B7EB2003A9CA}" srcOrd="0" destOrd="0" presId="urn:microsoft.com/office/officeart/2005/8/layout/chevron1"/>
    <dgm:cxn modelId="{122539C7-D4F3-4274-9AAC-412FF4A238DA}" type="presParOf" srcId="{9CAAAE49-7354-4DCA-A30E-209E36D44BC6}" destId="{B7942879-E794-4061-B77B-C58242E8A178}" srcOrd="1" destOrd="0" presId="urn:microsoft.com/office/officeart/2005/8/layout/chevron1"/>
    <dgm:cxn modelId="{8AACCEAE-EF70-4F37-A921-F72655BF546E}" type="presParOf" srcId="{9CAAAE49-7354-4DCA-A30E-209E36D44BC6}" destId="{D28035F1-7E7D-48AC-BCAF-A97D174A154E}" srcOrd="2" destOrd="0" presId="urn:microsoft.com/office/officeart/2005/8/layout/chevron1"/>
    <dgm:cxn modelId="{15823E08-B952-48B3-9CB6-E00746326A75}" type="presParOf" srcId="{9CAAAE49-7354-4DCA-A30E-209E36D44BC6}" destId="{F2999E5B-79BC-46E1-9687-840B68A8F2C8}" srcOrd="3" destOrd="0" presId="urn:microsoft.com/office/officeart/2005/8/layout/chevron1"/>
    <dgm:cxn modelId="{A35C9446-B179-49C7-A55E-9DC175EE930C}" type="presParOf" srcId="{9CAAAE49-7354-4DCA-A30E-209E36D44BC6}" destId="{B7B19F6C-CDD3-43E1-848E-4604DE749D62}" srcOrd="4" destOrd="0" presId="urn:microsoft.com/office/officeart/2005/8/layout/chevron1"/>
    <dgm:cxn modelId="{3E178659-980F-4853-918C-BE1B70F74471}" type="presParOf" srcId="{9CAAAE49-7354-4DCA-A30E-209E36D44BC6}" destId="{DCAB1639-9477-4934-846E-A9D8AAA82461}" srcOrd="5" destOrd="0" presId="urn:microsoft.com/office/officeart/2005/8/layout/chevron1"/>
    <dgm:cxn modelId="{A24E96F2-6AD2-4689-8E15-C2969C83E775}" type="presParOf" srcId="{9CAAAE49-7354-4DCA-A30E-209E36D44BC6}" destId="{A3D544D1-5A0C-4EC0-8657-9E41213FDA7A}" srcOrd="6" destOrd="0" presId="urn:microsoft.com/office/officeart/2005/8/layout/chevron1"/>
    <dgm:cxn modelId="{169F2708-0DB6-4F9D-B43E-31604F45CB90}" type="presParOf" srcId="{9CAAAE49-7354-4DCA-A30E-209E36D44BC6}" destId="{46CD64A2-E849-4170-AD69-87E51079F745}" srcOrd="7" destOrd="0" presId="urn:microsoft.com/office/officeart/2005/8/layout/chevron1"/>
    <dgm:cxn modelId="{D5A981E9-DA11-4467-84E7-93A1801C0B06}" type="presParOf" srcId="{9CAAAE49-7354-4DCA-A30E-209E36D44BC6}" destId="{25A569BE-D011-40A5-9B66-62BEB5A2D07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3F364-B59E-4506-B079-A2DF93DAD7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C8FA5EB-F95E-44D4-96E5-108255AB5E07}">
      <dgm:prSet phldrT="[Text]"/>
      <dgm:spPr>
        <a:solidFill>
          <a:schemeClr val="accent6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GB" dirty="0"/>
            <a:t>HEDCOM approval of</a:t>
          </a:r>
        </a:p>
        <a:p>
          <a:r>
            <a:rPr lang="en-GB" dirty="0"/>
            <a:t> 10-Point Strategy</a:t>
          </a:r>
        </a:p>
        <a:p>
          <a:r>
            <a:rPr lang="en-GB" dirty="0"/>
            <a:t>25-26 Apr 2023</a:t>
          </a:r>
        </a:p>
      </dgm:t>
    </dgm:pt>
    <dgm:pt modelId="{B7C313F4-9CE7-4947-B042-B21CE657912D}" type="parTrans" cxnId="{7E9A1DC7-F1F5-4108-AD2F-0FFEF2FF37F9}">
      <dgm:prSet/>
      <dgm:spPr/>
      <dgm:t>
        <a:bodyPr/>
        <a:lstStyle/>
        <a:p>
          <a:endParaRPr lang="en-GB"/>
        </a:p>
      </dgm:t>
    </dgm:pt>
    <dgm:pt modelId="{3ADA1CF0-B0EC-4CFB-972D-3D10C1692084}" type="sibTrans" cxnId="{7E9A1DC7-F1F5-4108-AD2F-0FFEF2FF37F9}">
      <dgm:prSet/>
      <dgm:spPr/>
      <dgm:t>
        <a:bodyPr/>
        <a:lstStyle/>
        <a:p>
          <a:endParaRPr lang="en-GB"/>
        </a:p>
      </dgm:t>
    </dgm:pt>
    <dgm:pt modelId="{A08B60B0-B524-4B4B-A4DC-EEBF12D928D4}">
      <dgm:prSet phldrT="[Text]"/>
      <dgm:spPr>
        <a:solidFill>
          <a:schemeClr val="accent5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GB" dirty="0"/>
            <a:t>CEM approval of</a:t>
          </a:r>
        </a:p>
        <a:p>
          <a:r>
            <a:rPr lang="en-GB" dirty="0"/>
            <a:t>10-Point Strategy</a:t>
          </a:r>
        </a:p>
        <a:p>
          <a:r>
            <a:rPr lang="en-GB" dirty="0"/>
            <a:t>4-5 May 2023</a:t>
          </a:r>
        </a:p>
      </dgm:t>
    </dgm:pt>
    <dgm:pt modelId="{2A0106B6-5AF2-4AE3-AD31-51846732B545}" type="parTrans" cxnId="{AC79FE05-E87D-4384-BCAA-34F66E301A3A}">
      <dgm:prSet/>
      <dgm:spPr/>
      <dgm:t>
        <a:bodyPr/>
        <a:lstStyle/>
        <a:p>
          <a:endParaRPr lang="en-GB"/>
        </a:p>
      </dgm:t>
    </dgm:pt>
    <dgm:pt modelId="{C4AE25F9-20CF-4231-937A-FCC13C3E4D60}" type="sibTrans" cxnId="{AC79FE05-E87D-4384-BCAA-34F66E301A3A}">
      <dgm:prSet/>
      <dgm:spPr/>
      <dgm:t>
        <a:bodyPr/>
        <a:lstStyle/>
        <a:p>
          <a:endParaRPr lang="en-GB"/>
        </a:p>
      </dgm:t>
    </dgm:pt>
    <dgm:pt modelId="{788D08FF-061B-4D83-AE71-869DBBD66387}">
      <dgm:prSet phldrT="[Text]"/>
      <dgm:spPr>
        <a:solidFill>
          <a:schemeClr val="accent4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GB" dirty="0"/>
            <a:t>Establishment of Workstreams</a:t>
          </a:r>
        </a:p>
        <a:p>
          <a:r>
            <a:rPr lang="en-GB" dirty="0"/>
            <a:t>May 2023</a:t>
          </a:r>
        </a:p>
      </dgm:t>
    </dgm:pt>
    <dgm:pt modelId="{E04CF4C5-45FA-4983-AEBF-A9BD23204F98}" type="parTrans" cxnId="{CE4F17C8-DA84-4D5D-82D6-4579D3998891}">
      <dgm:prSet/>
      <dgm:spPr/>
      <dgm:t>
        <a:bodyPr/>
        <a:lstStyle/>
        <a:p>
          <a:endParaRPr lang="en-GB"/>
        </a:p>
      </dgm:t>
    </dgm:pt>
    <dgm:pt modelId="{9DAD046E-445D-4050-839E-D30803E6282D}" type="sibTrans" cxnId="{CE4F17C8-DA84-4D5D-82D6-4579D3998891}">
      <dgm:prSet/>
      <dgm:spPr/>
      <dgm:t>
        <a:bodyPr/>
        <a:lstStyle/>
        <a:p>
          <a:endParaRPr lang="en-GB"/>
        </a:p>
      </dgm:t>
    </dgm:pt>
    <dgm:pt modelId="{50D68497-1B58-43B1-8D03-DFF346FB3DA7}">
      <dgm:prSet/>
      <dgm:spPr>
        <a:solidFill>
          <a:schemeClr val="accent3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GB" dirty="0"/>
            <a:t>Development of Operational Plans</a:t>
          </a:r>
        </a:p>
        <a:p>
          <a:r>
            <a:rPr lang="en-GB" dirty="0"/>
            <a:t>Jun 2023</a:t>
          </a:r>
        </a:p>
      </dgm:t>
    </dgm:pt>
    <dgm:pt modelId="{BFB3EA82-1BE9-4E28-864A-D47FEDE26B90}" type="parTrans" cxnId="{40DEF219-A568-4758-B988-ECAF444FB76F}">
      <dgm:prSet/>
      <dgm:spPr/>
      <dgm:t>
        <a:bodyPr/>
        <a:lstStyle/>
        <a:p>
          <a:endParaRPr lang="en-GB"/>
        </a:p>
      </dgm:t>
    </dgm:pt>
    <dgm:pt modelId="{E5DC8DFB-0EC2-4A03-AA85-2EF7F9DC9A91}" type="sibTrans" cxnId="{40DEF219-A568-4758-B988-ECAF444FB76F}">
      <dgm:prSet/>
      <dgm:spPr/>
      <dgm:t>
        <a:bodyPr/>
        <a:lstStyle/>
        <a:p>
          <a:endParaRPr lang="en-GB"/>
        </a:p>
      </dgm:t>
    </dgm:pt>
    <dgm:pt modelId="{180B0C53-0ED4-457E-9AC1-50CA8B253F0A}">
      <dgm:prSet/>
      <dgm:spPr>
        <a:solidFill>
          <a:schemeClr val="accent2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GB" dirty="0"/>
            <a:t>Implement</a:t>
          </a:r>
        </a:p>
      </dgm:t>
    </dgm:pt>
    <dgm:pt modelId="{16512221-F205-4111-93B2-8F73A1E3DF8F}" type="parTrans" cxnId="{3D4C808B-415C-4F4A-894F-40BBC9ADD76F}">
      <dgm:prSet/>
      <dgm:spPr/>
      <dgm:t>
        <a:bodyPr/>
        <a:lstStyle/>
        <a:p>
          <a:endParaRPr lang="en-GB"/>
        </a:p>
      </dgm:t>
    </dgm:pt>
    <dgm:pt modelId="{E205DC59-4DB9-4672-8378-7499FA4102C9}" type="sibTrans" cxnId="{3D4C808B-415C-4F4A-894F-40BBC9ADD76F}">
      <dgm:prSet/>
      <dgm:spPr/>
      <dgm:t>
        <a:bodyPr/>
        <a:lstStyle/>
        <a:p>
          <a:endParaRPr lang="en-GB"/>
        </a:p>
      </dgm:t>
    </dgm:pt>
    <dgm:pt modelId="{89A35302-CF7F-4311-BCEA-7DBAECEA7975}" type="pres">
      <dgm:prSet presAssocID="{71D3F364-B59E-4506-B079-A2DF93DAD7D3}" presName="CompostProcess" presStyleCnt="0">
        <dgm:presLayoutVars>
          <dgm:dir/>
          <dgm:resizeHandles val="exact"/>
        </dgm:presLayoutVars>
      </dgm:prSet>
      <dgm:spPr/>
    </dgm:pt>
    <dgm:pt modelId="{9EC248C1-2821-468E-96F9-C4DF49AC6861}" type="pres">
      <dgm:prSet presAssocID="{71D3F364-B59E-4506-B079-A2DF93DAD7D3}" presName="arrow" presStyleLbl="bgShp" presStyleIdx="0" presStyleCnt="1"/>
      <dgm:spPr/>
    </dgm:pt>
    <dgm:pt modelId="{80C80B97-3B9C-49B7-A27A-3C3EADE45569}" type="pres">
      <dgm:prSet presAssocID="{71D3F364-B59E-4506-B079-A2DF93DAD7D3}" presName="linearProcess" presStyleCnt="0"/>
      <dgm:spPr/>
    </dgm:pt>
    <dgm:pt modelId="{F6A1E4E7-5B19-4014-87E1-0AD3571ABDDB}" type="pres">
      <dgm:prSet presAssocID="{4C8FA5EB-F95E-44D4-96E5-108255AB5E07}" presName="textNode" presStyleLbl="node1" presStyleIdx="0" presStyleCnt="5" custLinFactNeighborX="3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00D10-6235-4BB9-88A7-D3C085978F6A}" type="pres">
      <dgm:prSet presAssocID="{3ADA1CF0-B0EC-4CFB-972D-3D10C1692084}" presName="sibTrans" presStyleCnt="0"/>
      <dgm:spPr/>
    </dgm:pt>
    <dgm:pt modelId="{8D74BECD-1216-4C26-B9FF-CAACA0544952}" type="pres">
      <dgm:prSet presAssocID="{A08B60B0-B524-4B4B-A4DC-EEBF12D928D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D5E6F-9110-43B4-B931-9BD7DE1B76B2}" type="pres">
      <dgm:prSet presAssocID="{C4AE25F9-20CF-4231-937A-FCC13C3E4D60}" presName="sibTrans" presStyleCnt="0"/>
      <dgm:spPr/>
    </dgm:pt>
    <dgm:pt modelId="{ED529307-9A9A-49A6-B249-19A5D86A7751}" type="pres">
      <dgm:prSet presAssocID="{788D08FF-061B-4D83-AE71-869DBBD6638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20293-F504-4CEE-A850-D82370BF82EB}" type="pres">
      <dgm:prSet presAssocID="{9DAD046E-445D-4050-839E-D30803E6282D}" presName="sibTrans" presStyleCnt="0"/>
      <dgm:spPr/>
    </dgm:pt>
    <dgm:pt modelId="{DF8D4783-7475-4C68-A8C9-12E6ACF82E73}" type="pres">
      <dgm:prSet presAssocID="{50D68497-1B58-43B1-8D03-DFF346FB3DA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042BE-34C9-4817-AED3-BA5D275ED015}" type="pres">
      <dgm:prSet presAssocID="{E5DC8DFB-0EC2-4A03-AA85-2EF7F9DC9A91}" presName="sibTrans" presStyleCnt="0"/>
      <dgm:spPr/>
    </dgm:pt>
    <dgm:pt modelId="{00380729-9DF7-4FF9-9074-801975E1D5B6}" type="pres">
      <dgm:prSet presAssocID="{180B0C53-0ED4-457E-9AC1-50CA8B253F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C808B-415C-4F4A-894F-40BBC9ADD76F}" srcId="{71D3F364-B59E-4506-B079-A2DF93DAD7D3}" destId="{180B0C53-0ED4-457E-9AC1-50CA8B253F0A}" srcOrd="4" destOrd="0" parTransId="{16512221-F205-4111-93B2-8F73A1E3DF8F}" sibTransId="{E205DC59-4DB9-4672-8378-7499FA4102C9}"/>
    <dgm:cxn modelId="{40DEF219-A568-4758-B988-ECAF444FB76F}" srcId="{71D3F364-B59E-4506-B079-A2DF93DAD7D3}" destId="{50D68497-1B58-43B1-8D03-DFF346FB3DA7}" srcOrd="3" destOrd="0" parTransId="{BFB3EA82-1BE9-4E28-864A-D47FEDE26B90}" sibTransId="{E5DC8DFB-0EC2-4A03-AA85-2EF7F9DC9A91}"/>
    <dgm:cxn modelId="{7E9A1DC7-F1F5-4108-AD2F-0FFEF2FF37F9}" srcId="{71D3F364-B59E-4506-B079-A2DF93DAD7D3}" destId="{4C8FA5EB-F95E-44D4-96E5-108255AB5E07}" srcOrd="0" destOrd="0" parTransId="{B7C313F4-9CE7-4947-B042-B21CE657912D}" sibTransId="{3ADA1CF0-B0EC-4CFB-972D-3D10C1692084}"/>
    <dgm:cxn modelId="{62E8EF2E-390D-4206-8E22-87D950BBFF80}" type="presOf" srcId="{180B0C53-0ED4-457E-9AC1-50CA8B253F0A}" destId="{00380729-9DF7-4FF9-9074-801975E1D5B6}" srcOrd="0" destOrd="0" presId="urn:microsoft.com/office/officeart/2005/8/layout/hProcess9"/>
    <dgm:cxn modelId="{850A5A96-6464-4D6C-A0D7-A883AA0FE087}" type="presOf" srcId="{A08B60B0-B524-4B4B-A4DC-EEBF12D928D4}" destId="{8D74BECD-1216-4C26-B9FF-CAACA0544952}" srcOrd="0" destOrd="0" presId="urn:microsoft.com/office/officeart/2005/8/layout/hProcess9"/>
    <dgm:cxn modelId="{AC79FE05-E87D-4384-BCAA-34F66E301A3A}" srcId="{71D3F364-B59E-4506-B079-A2DF93DAD7D3}" destId="{A08B60B0-B524-4B4B-A4DC-EEBF12D928D4}" srcOrd="1" destOrd="0" parTransId="{2A0106B6-5AF2-4AE3-AD31-51846732B545}" sibTransId="{C4AE25F9-20CF-4231-937A-FCC13C3E4D60}"/>
    <dgm:cxn modelId="{FB9D55C6-6CFF-4117-B83B-5C2CA6C753D8}" type="presOf" srcId="{788D08FF-061B-4D83-AE71-869DBBD66387}" destId="{ED529307-9A9A-49A6-B249-19A5D86A7751}" srcOrd="0" destOrd="0" presId="urn:microsoft.com/office/officeart/2005/8/layout/hProcess9"/>
    <dgm:cxn modelId="{CE4F17C8-DA84-4D5D-82D6-4579D3998891}" srcId="{71D3F364-B59E-4506-B079-A2DF93DAD7D3}" destId="{788D08FF-061B-4D83-AE71-869DBBD66387}" srcOrd="2" destOrd="0" parTransId="{E04CF4C5-45FA-4983-AEBF-A9BD23204F98}" sibTransId="{9DAD046E-445D-4050-839E-D30803E6282D}"/>
    <dgm:cxn modelId="{44D370A6-5985-4D08-A0FD-71B06936EB8E}" type="presOf" srcId="{50D68497-1B58-43B1-8D03-DFF346FB3DA7}" destId="{DF8D4783-7475-4C68-A8C9-12E6ACF82E73}" srcOrd="0" destOrd="0" presId="urn:microsoft.com/office/officeart/2005/8/layout/hProcess9"/>
    <dgm:cxn modelId="{886B6FB7-A55B-44B3-BCF0-31EE04C8B4C1}" type="presOf" srcId="{71D3F364-B59E-4506-B079-A2DF93DAD7D3}" destId="{89A35302-CF7F-4311-BCEA-7DBAECEA7975}" srcOrd="0" destOrd="0" presId="urn:microsoft.com/office/officeart/2005/8/layout/hProcess9"/>
    <dgm:cxn modelId="{152177BB-9B89-40F6-9A67-EADCCAE616F2}" type="presOf" srcId="{4C8FA5EB-F95E-44D4-96E5-108255AB5E07}" destId="{F6A1E4E7-5B19-4014-87E1-0AD3571ABDDB}" srcOrd="0" destOrd="0" presId="urn:microsoft.com/office/officeart/2005/8/layout/hProcess9"/>
    <dgm:cxn modelId="{96862B11-D6B2-4703-B71C-47A6FF2383E9}" type="presParOf" srcId="{89A35302-CF7F-4311-BCEA-7DBAECEA7975}" destId="{9EC248C1-2821-468E-96F9-C4DF49AC6861}" srcOrd="0" destOrd="0" presId="urn:microsoft.com/office/officeart/2005/8/layout/hProcess9"/>
    <dgm:cxn modelId="{7D912978-1375-4183-ABEA-EA2C2F4DBF91}" type="presParOf" srcId="{89A35302-CF7F-4311-BCEA-7DBAECEA7975}" destId="{80C80B97-3B9C-49B7-A27A-3C3EADE45569}" srcOrd="1" destOrd="0" presId="urn:microsoft.com/office/officeart/2005/8/layout/hProcess9"/>
    <dgm:cxn modelId="{2CE0C54F-3419-4F77-8033-C01691F71FB2}" type="presParOf" srcId="{80C80B97-3B9C-49B7-A27A-3C3EADE45569}" destId="{F6A1E4E7-5B19-4014-87E1-0AD3571ABDDB}" srcOrd="0" destOrd="0" presId="urn:microsoft.com/office/officeart/2005/8/layout/hProcess9"/>
    <dgm:cxn modelId="{9AE4ACD3-CCE9-4B6D-B420-72FAE233CAE5}" type="presParOf" srcId="{80C80B97-3B9C-49B7-A27A-3C3EADE45569}" destId="{01D00D10-6235-4BB9-88A7-D3C085978F6A}" srcOrd="1" destOrd="0" presId="urn:microsoft.com/office/officeart/2005/8/layout/hProcess9"/>
    <dgm:cxn modelId="{6CCCBD3D-19D9-4BB7-A037-3A34C9F94AC2}" type="presParOf" srcId="{80C80B97-3B9C-49B7-A27A-3C3EADE45569}" destId="{8D74BECD-1216-4C26-B9FF-CAACA0544952}" srcOrd="2" destOrd="0" presId="urn:microsoft.com/office/officeart/2005/8/layout/hProcess9"/>
    <dgm:cxn modelId="{13E98C61-B47E-4D75-9BB0-6C3364FFC944}" type="presParOf" srcId="{80C80B97-3B9C-49B7-A27A-3C3EADE45569}" destId="{4F9D5E6F-9110-43B4-B931-9BD7DE1B76B2}" srcOrd="3" destOrd="0" presId="urn:microsoft.com/office/officeart/2005/8/layout/hProcess9"/>
    <dgm:cxn modelId="{BA2E35F6-4A3A-4EA2-899F-B9A86EB74480}" type="presParOf" srcId="{80C80B97-3B9C-49B7-A27A-3C3EADE45569}" destId="{ED529307-9A9A-49A6-B249-19A5D86A7751}" srcOrd="4" destOrd="0" presId="urn:microsoft.com/office/officeart/2005/8/layout/hProcess9"/>
    <dgm:cxn modelId="{5863C7CC-8ED0-4720-BE71-17C01585725C}" type="presParOf" srcId="{80C80B97-3B9C-49B7-A27A-3C3EADE45569}" destId="{4BF20293-F504-4CEE-A850-D82370BF82EB}" srcOrd="5" destOrd="0" presId="urn:microsoft.com/office/officeart/2005/8/layout/hProcess9"/>
    <dgm:cxn modelId="{63CD41E0-B9CD-466E-931E-CF0C62CF6365}" type="presParOf" srcId="{80C80B97-3B9C-49B7-A27A-3C3EADE45569}" destId="{DF8D4783-7475-4C68-A8C9-12E6ACF82E73}" srcOrd="6" destOrd="0" presId="urn:microsoft.com/office/officeart/2005/8/layout/hProcess9"/>
    <dgm:cxn modelId="{E6C82DA9-F7C2-4740-B2BB-9F3BD957F08F}" type="presParOf" srcId="{80C80B97-3B9C-49B7-A27A-3C3EADE45569}" destId="{79A042BE-34C9-4817-AED3-BA5D275ED015}" srcOrd="7" destOrd="0" presId="urn:microsoft.com/office/officeart/2005/8/layout/hProcess9"/>
    <dgm:cxn modelId="{4650D5FE-7DE6-4291-9A4A-59203B2BEA67}" type="presParOf" srcId="{80C80B97-3B9C-49B7-A27A-3C3EADE45569}" destId="{00380729-9DF7-4FF9-9074-801975E1D5B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A0C81-B835-4749-9ABA-B7EB2003A9CA}">
      <dsp:nvSpPr>
        <dsp:cNvPr id="0" name=""/>
        <dsp:cNvSpPr/>
      </dsp:nvSpPr>
      <dsp:spPr>
        <a:xfrm>
          <a:off x="2836" y="219422"/>
          <a:ext cx="2524272" cy="1009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/>
            <a:t>Need ID</a:t>
          </a:r>
        </a:p>
      </dsp:txBody>
      <dsp:txXfrm>
        <a:off x="507690" y="219422"/>
        <a:ext cx="1514564" cy="1009708"/>
      </dsp:txXfrm>
    </dsp:sp>
    <dsp:sp modelId="{D28035F1-7E7D-48AC-BCAF-A97D174A154E}">
      <dsp:nvSpPr>
        <dsp:cNvPr id="0" name=""/>
        <dsp:cNvSpPr/>
      </dsp:nvSpPr>
      <dsp:spPr>
        <a:xfrm>
          <a:off x="2274681" y="219422"/>
          <a:ext cx="2524272" cy="100970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/>
            <a:t>Design</a:t>
          </a:r>
        </a:p>
      </dsp:txBody>
      <dsp:txXfrm>
        <a:off x="2779535" y="219422"/>
        <a:ext cx="1514564" cy="1009708"/>
      </dsp:txXfrm>
    </dsp:sp>
    <dsp:sp modelId="{B7B19F6C-CDD3-43E1-848E-4604DE749D62}">
      <dsp:nvSpPr>
        <dsp:cNvPr id="0" name=""/>
        <dsp:cNvSpPr/>
      </dsp:nvSpPr>
      <dsp:spPr>
        <a:xfrm>
          <a:off x="4546526" y="219422"/>
          <a:ext cx="2524272" cy="100970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/>
            <a:t>Tender</a:t>
          </a:r>
        </a:p>
      </dsp:txBody>
      <dsp:txXfrm>
        <a:off x="5051380" y="219422"/>
        <a:ext cx="1514564" cy="1009708"/>
      </dsp:txXfrm>
    </dsp:sp>
    <dsp:sp modelId="{A3D544D1-5A0C-4EC0-8657-9E41213FDA7A}">
      <dsp:nvSpPr>
        <dsp:cNvPr id="0" name=""/>
        <dsp:cNvSpPr/>
      </dsp:nvSpPr>
      <dsp:spPr>
        <a:xfrm>
          <a:off x="6818371" y="219422"/>
          <a:ext cx="2524272" cy="1009708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/>
            <a:t>Construction</a:t>
          </a:r>
        </a:p>
      </dsp:txBody>
      <dsp:txXfrm>
        <a:off x="7323225" y="219422"/>
        <a:ext cx="1514564" cy="1009708"/>
      </dsp:txXfrm>
    </dsp:sp>
    <dsp:sp modelId="{25A569BE-D011-40A5-9B66-62BEB5A2D07A}">
      <dsp:nvSpPr>
        <dsp:cNvPr id="0" name=""/>
        <dsp:cNvSpPr/>
      </dsp:nvSpPr>
      <dsp:spPr>
        <a:xfrm>
          <a:off x="9090216" y="219422"/>
          <a:ext cx="2524272" cy="100970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/>
            <a:t>Completion</a:t>
          </a:r>
        </a:p>
      </dsp:txBody>
      <dsp:txXfrm>
        <a:off x="9595070" y="219422"/>
        <a:ext cx="1514564" cy="1009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248C1-2821-468E-96F9-C4DF49AC6861}">
      <dsp:nvSpPr>
        <dsp:cNvPr id="0" name=""/>
        <dsp:cNvSpPr/>
      </dsp:nvSpPr>
      <dsp:spPr>
        <a:xfrm>
          <a:off x="871299" y="0"/>
          <a:ext cx="9874726" cy="52181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1E4E7-5B19-4014-87E1-0AD3571ABDDB}">
      <dsp:nvSpPr>
        <dsp:cNvPr id="0" name=""/>
        <dsp:cNvSpPr/>
      </dsp:nvSpPr>
      <dsp:spPr>
        <a:xfrm>
          <a:off x="56797" y="1565433"/>
          <a:ext cx="2191454" cy="2087245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HEDCOM approval of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 10-Point Strategy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25-26 Apr 2023</a:t>
          </a:r>
        </a:p>
      </dsp:txBody>
      <dsp:txXfrm>
        <a:off x="158688" y="1667324"/>
        <a:ext cx="1987672" cy="1883463"/>
      </dsp:txXfrm>
    </dsp:sp>
    <dsp:sp modelId="{8D74BECD-1216-4C26-B9FF-CAACA0544952}">
      <dsp:nvSpPr>
        <dsp:cNvPr id="0" name=""/>
        <dsp:cNvSpPr/>
      </dsp:nvSpPr>
      <dsp:spPr>
        <a:xfrm>
          <a:off x="2358395" y="1565433"/>
          <a:ext cx="2191454" cy="2087245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CEM approval of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10-Point Strategy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4-5 May 2023</a:t>
          </a:r>
        </a:p>
      </dsp:txBody>
      <dsp:txXfrm>
        <a:off x="2460286" y="1667324"/>
        <a:ext cx="1987672" cy="1883463"/>
      </dsp:txXfrm>
    </dsp:sp>
    <dsp:sp modelId="{ED529307-9A9A-49A6-B249-19A5D86A7751}">
      <dsp:nvSpPr>
        <dsp:cNvPr id="0" name=""/>
        <dsp:cNvSpPr/>
      </dsp:nvSpPr>
      <dsp:spPr>
        <a:xfrm>
          <a:off x="4712935" y="1565433"/>
          <a:ext cx="2191454" cy="2087245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Establishment of Workstreams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May 2023</a:t>
          </a:r>
        </a:p>
      </dsp:txBody>
      <dsp:txXfrm>
        <a:off x="4814826" y="1667324"/>
        <a:ext cx="1987672" cy="1883463"/>
      </dsp:txXfrm>
    </dsp:sp>
    <dsp:sp modelId="{DF8D4783-7475-4C68-A8C9-12E6ACF82E73}">
      <dsp:nvSpPr>
        <dsp:cNvPr id="0" name=""/>
        <dsp:cNvSpPr/>
      </dsp:nvSpPr>
      <dsp:spPr>
        <a:xfrm>
          <a:off x="7067474" y="1565433"/>
          <a:ext cx="2191454" cy="2087245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Development of Operational Plans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Jun 2023</a:t>
          </a:r>
        </a:p>
      </dsp:txBody>
      <dsp:txXfrm>
        <a:off x="7169365" y="1667324"/>
        <a:ext cx="1987672" cy="1883463"/>
      </dsp:txXfrm>
    </dsp:sp>
    <dsp:sp modelId="{00380729-9DF7-4FF9-9074-801975E1D5B6}">
      <dsp:nvSpPr>
        <dsp:cNvPr id="0" name=""/>
        <dsp:cNvSpPr/>
      </dsp:nvSpPr>
      <dsp:spPr>
        <a:xfrm>
          <a:off x="9422014" y="1565433"/>
          <a:ext cx="2191454" cy="2087245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Implement</a:t>
          </a:r>
        </a:p>
      </dsp:txBody>
      <dsp:txXfrm>
        <a:off x="9523905" y="1667324"/>
        <a:ext cx="1987672" cy="188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F0B8F84-9E07-47B1-84FC-4B21C2F3B01C}" type="datetimeFigureOut">
              <a:rPr lang="en-ZA" smtClean="0"/>
              <a:t>2023/05/26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61FD9B4-7DC6-4E8C-AC99-0F9202DC70C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980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30B74157-DD55-4E80-8665-737AFE1DF314}" type="slidenum">
              <a:rPr lang="en-ZA">
                <a:solidFill>
                  <a:prstClr val="black"/>
                </a:solidFill>
                <a:latin typeface="Calibri"/>
              </a:rPr>
              <a:pPr defTabSz="939363">
                <a:defRPr/>
              </a:pPr>
              <a:t>1</a:t>
            </a:fld>
            <a:endParaRPr lang="en-Z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70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14 Jan R35</a:t>
            </a:r>
            <a:r>
              <a:rPr lang="en-US" baseline="0"/>
              <a:t> 274 (36%)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826">
              <a:defRPr/>
            </a:pPr>
            <a:fld id="{5111CF60-19AC-4D23-8FCA-F4D9E37DC7C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826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644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88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12FD-F097-41F7-AA9A-A988CB8426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704512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08720"/>
            <a:ext cx="11617291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E1FB-30FC-4DF2-BCF4-3AB5211FFE0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4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AA3-DDB1-47CC-8846-77A6E2B2A14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512200" y="2088900"/>
            <a:ext cx="5167600" cy="12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671600" y="450100"/>
            <a:ext cx="6848800" cy="1012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3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87492" y="5470192"/>
            <a:ext cx="9601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Website: www.education.gov.za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Centre: 0800 202 933 | callcentre@dbe.gov.za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witter: @DBE_SA | Facebook: DBE 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84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1439-2095-438C-BEFB-FF6A1884D8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976" y="1170928"/>
            <a:ext cx="10910047" cy="46863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Detailed progress report on school infrastructure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Presentation by the Department of Basic Education</a:t>
            </a:r>
            <a:r>
              <a:rPr lang="en-US" sz="3600" b="1">
                <a:solidFill>
                  <a:srgbClr val="FFC000"/>
                </a:solidFill>
              </a:rPr>
              <a:t/>
            </a:r>
            <a:br>
              <a:rPr lang="en-US" sz="3600" b="1">
                <a:solidFill>
                  <a:srgbClr val="FFC000"/>
                </a:solidFill>
              </a:rPr>
            </a:br>
            <a:r>
              <a:rPr lang="en-US" sz="3600" b="1">
                <a:solidFill>
                  <a:srgbClr val="FFC000"/>
                </a:solidFill>
              </a:rPr>
              <a:t/>
            </a:r>
            <a:br>
              <a:rPr lang="en-US" sz="3600" b="1">
                <a:solidFill>
                  <a:srgbClr val="FFC000"/>
                </a:solidFill>
              </a:rPr>
            </a:br>
            <a:r>
              <a:rPr lang="en-US" sz="3600" b="1">
                <a:solidFill>
                  <a:srgbClr val="FFC000"/>
                </a:solidFill>
              </a:rPr>
              <a:t>30 </a:t>
            </a:r>
            <a:r>
              <a:rPr lang="en-US" sz="3600" b="1" dirty="0">
                <a:solidFill>
                  <a:srgbClr val="FFC000"/>
                </a:solidFill>
              </a:rPr>
              <a:t>May 2023 </a:t>
            </a:r>
            <a:endParaRPr lang="en-ZA" sz="3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AE55-7E06-4976-960B-3D98813CB3CF}" type="slidenum">
              <a:rPr lang="en-ZA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021288"/>
            <a:ext cx="1691680" cy="836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58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3AF4B-4531-42A9-AA2A-5269FD8F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13" y="2240333"/>
            <a:ext cx="7564572" cy="4546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Schools with no water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54" y="820278"/>
            <a:ext cx="11617291" cy="5217444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The SRN 2006 recorded 8 823 schools with no water supply.</a:t>
            </a:r>
          </a:p>
          <a:p>
            <a:pPr>
              <a:buFont typeface="+mj-lt"/>
              <a:buAutoNum type="alphaLcParenR"/>
            </a:pPr>
            <a:r>
              <a:rPr lang="en-GB" dirty="0"/>
              <a:t>In 2011, there were initially 1 117 schools on the ASIDI programme (This number increased to 1 306).</a:t>
            </a:r>
          </a:p>
          <a:p>
            <a:pPr>
              <a:buFont typeface="+mj-lt"/>
              <a:buAutoNum type="alphaLcParenR"/>
            </a:pPr>
            <a:r>
              <a:rPr lang="en-GB" dirty="0"/>
              <a:t>Of the 1 306 water supply projects, 1 292 have been completed. </a:t>
            </a:r>
          </a:p>
          <a:p>
            <a:pPr>
              <a:buFont typeface="+mj-lt"/>
              <a:buAutoNum type="alphaLcParenR"/>
            </a:pPr>
            <a:r>
              <a:rPr lang="en-GB" dirty="0"/>
              <a:t>The remaining 14 water supply projects are scheduled for completion in 2023/24.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B04BD75-CC07-4699-A56D-ACAA499973E5}"/>
              </a:ext>
            </a:extLst>
          </p:cNvPr>
          <p:cNvSpPr/>
          <p:nvPr/>
        </p:nvSpPr>
        <p:spPr>
          <a:xfrm rot="16200000">
            <a:off x="7990250" y="3772174"/>
            <a:ext cx="577516" cy="201685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29FB72-860A-400D-B51D-39EA22A47D42}"/>
              </a:ext>
            </a:extLst>
          </p:cNvPr>
          <p:cNvSpPr/>
          <p:nvPr/>
        </p:nvSpPr>
        <p:spPr>
          <a:xfrm>
            <a:off x="7371979" y="4032092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ASIDI</a:t>
            </a:r>
          </a:p>
        </p:txBody>
      </p:sp>
    </p:spTree>
    <p:extLst>
      <p:ext uri="{BB962C8B-B14F-4D97-AF65-F5344CB8AC3E}">
        <p14:creationId xmlns:p14="http://schemas.microsoft.com/office/powerpoint/2010/main" val="314467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31AA-A6A1-4F16-8A17-79DA063F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F57A-0555-4145-AB19-B099366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E924A-26B7-42D5-AC4B-140DA38E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13" y="1249533"/>
            <a:ext cx="6895173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E : Schools with no electricity supply</a:t>
            </a:r>
          </a:p>
        </p:txBody>
      </p:sp>
    </p:spTree>
    <p:extLst>
      <p:ext uri="{BB962C8B-B14F-4D97-AF65-F5344CB8AC3E}">
        <p14:creationId xmlns:p14="http://schemas.microsoft.com/office/powerpoint/2010/main" val="270922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BF32AF-35D1-4B0E-BB9B-4F96B999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19" y="2155698"/>
            <a:ext cx="7564572" cy="4546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Schools with no electricity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The SRN 2006 recorded 15 263 schools with no electricity supply.</a:t>
            </a:r>
          </a:p>
          <a:p>
            <a:pPr>
              <a:buFont typeface="+mj-lt"/>
              <a:buAutoNum type="alphaLcParenR"/>
            </a:pPr>
            <a:r>
              <a:rPr lang="en-GB" dirty="0"/>
              <a:t>In 2011, there were initially 902 schools on the ASIDI programme (This number decreased to 373).</a:t>
            </a:r>
          </a:p>
          <a:p>
            <a:pPr>
              <a:buFont typeface="+mj-lt"/>
              <a:buAutoNum type="alphaLcParenR"/>
            </a:pPr>
            <a:r>
              <a:rPr lang="en-GB" dirty="0"/>
              <a:t>All of the 373 electricity supply projects have been completed.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C1C737D-81C7-44F1-8456-544C0FEDBC10}"/>
              </a:ext>
            </a:extLst>
          </p:cNvPr>
          <p:cNvSpPr/>
          <p:nvPr/>
        </p:nvSpPr>
        <p:spPr>
          <a:xfrm rot="16200000">
            <a:off x="8030587" y="4090425"/>
            <a:ext cx="577516" cy="193618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FFD4E-6874-4A37-8008-93C564F5CD11}"/>
              </a:ext>
            </a:extLst>
          </p:cNvPr>
          <p:cNvSpPr/>
          <p:nvPr/>
        </p:nvSpPr>
        <p:spPr>
          <a:xfrm>
            <a:off x="7398874" y="4318972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ASIDI</a:t>
            </a:r>
          </a:p>
        </p:txBody>
      </p:sp>
    </p:spTree>
    <p:extLst>
      <p:ext uri="{BB962C8B-B14F-4D97-AF65-F5344CB8AC3E}">
        <p14:creationId xmlns:p14="http://schemas.microsoft.com/office/powerpoint/2010/main" val="51380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F : Schools with no toilets</a:t>
            </a:r>
          </a:p>
        </p:txBody>
      </p:sp>
    </p:spTree>
    <p:extLst>
      <p:ext uri="{BB962C8B-B14F-4D97-AF65-F5344CB8AC3E}">
        <p14:creationId xmlns:p14="http://schemas.microsoft.com/office/powerpoint/2010/main" val="111413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The SRN 2006 recorded 3 265 schools with no toilets.</a:t>
            </a:r>
          </a:p>
          <a:p>
            <a:pPr>
              <a:buFont typeface="+mj-lt"/>
              <a:buAutoNum type="alphaLcParenR"/>
            </a:pPr>
            <a:r>
              <a:rPr lang="en-GB" dirty="0"/>
              <a:t>In 2011, there were initially 701 schools on the ASIDI programme (This number increased to 1 087).</a:t>
            </a:r>
          </a:p>
          <a:p>
            <a:pPr>
              <a:buFont typeface="+mj-lt"/>
              <a:buAutoNum type="alphaLcParenR"/>
            </a:pPr>
            <a:r>
              <a:rPr lang="en-GB" dirty="0"/>
              <a:t>All of the 1087 sanitation projects have been replaced.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Schools with no toilets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E2DFCDD-2774-45EA-8F21-33920931EC04}"/>
              </a:ext>
            </a:extLst>
          </p:cNvPr>
          <p:cNvSpPr/>
          <p:nvPr/>
        </p:nvSpPr>
        <p:spPr>
          <a:xfrm rot="16200000">
            <a:off x="8003694" y="3794588"/>
            <a:ext cx="577516" cy="197203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6BDF2-211E-4690-8732-FE2D77EF880E}"/>
              </a:ext>
            </a:extLst>
          </p:cNvPr>
          <p:cNvSpPr/>
          <p:nvPr/>
        </p:nvSpPr>
        <p:spPr>
          <a:xfrm>
            <a:off x="7371979" y="3969351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ASIDI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A23AB-734C-45D7-83EB-F76A70D3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57" y="1992123"/>
            <a:ext cx="7564572" cy="45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31AA-A6A1-4F16-8A17-79DA063F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EC55A-7198-428E-A628-377FAEAF1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198" y="1436077"/>
            <a:ext cx="6947604" cy="42651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F57A-0555-4145-AB19-B099366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G : Schools dependent on basic pit toilets</a:t>
            </a:r>
          </a:p>
        </p:txBody>
      </p:sp>
    </p:spTree>
    <p:extLst>
      <p:ext uri="{BB962C8B-B14F-4D97-AF65-F5344CB8AC3E}">
        <p14:creationId xmlns:p14="http://schemas.microsoft.com/office/powerpoint/2010/main" val="425881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DA8B1-DEA3-4441-89B1-6F69B06B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5CAF83-698D-4813-B8C8-3BA87E2C99E2}"/>
              </a:ext>
            </a:extLst>
          </p:cNvPr>
          <p:cNvSpPr txBox="1">
            <a:spLocks/>
          </p:cNvSpPr>
          <p:nvPr/>
        </p:nvSpPr>
        <p:spPr>
          <a:xfrm>
            <a:off x="1909028" y="132483"/>
            <a:ext cx="7529051" cy="85725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075" b="1" dirty="0">
                <a:solidFill>
                  <a:schemeClr val="bg1"/>
                </a:solidFill>
              </a:rPr>
              <a:t>IMPORTANT : Different categories of </a:t>
            </a:r>
            <a:r>
              <a:rPr lang="en-ZA" sz="3075" b="1">
                <a:solidFill>
                  <a:schemeClr val="bg1"/>
                </a:solidFill>
              </a:rPr>
              <a:t>pit toilets</a:t>
            </a:r>
            <a:endParaRPr lang="en-ZA" sz="2325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9CDBED-B5EF-4498-AE93-61A5B331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961" y="998742"/>
            <a:ext cx="8712968" cy="391308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sz="2000" dirty="0"/>
              <a:t>Inappropriate </a:t>
            </a:r>
            <a:r>
              <a:rPr lang="en-GB" sz="2000" b="1" dirty="0">
                <a:solidFill>
                  <a:srgbClr val="FF0000"/>
                </a:solidFill>
              </a:rPr>
              <a:t>BASIC PIT TOILETS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Font typeface="+mj-lt"/>
              <a:buAutoNum type="alphaLcParenR" startAt="2"/>
            </a:pPr>
            <a:r>
              <a:rPr lang="en-GB" sz="2000" dirty="0"/>
              <a:t>Appropriate </a:t>
            </a:r>
            <a:r>
              <a:rPr lang="en-GB" sz="2000" b="1" dirty="0">
                <a:solidFill>
                  <a:srgbClr val="FF0000"/>
                </a:solidFill>
              </a:rPr>
              <a:t>VENTILATED IMPROVED PIT TOILETS</a:t>
            </a:r>
          </a:p>
          <a:p>
            <a:pPr lvl="1"/>
            <a:endParaRPr lang="en-GB" sz="25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3D8A0-3934-49D5-996B-61A4E0F1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81" y="1409628"/>
            <a:ext cx="3480130" cy="2196123"/>
          </a:xfrm>
          <a:prstGeom prst="rect">
            <a:avLst/>
          </a:prstGeom>
        </p:spPr>
      </p:pic>
      <p:pic>
        <p:nvPicPr>
          <p:cNvPr id="13" name="Picture 12" descr="A picture containing ground, outdoor, sky, brick&#10;&#10;Description automatically generated">
            <a:extLst>
              <a:ext uri="{FF2B5EF4-FFF2-40B4-BE49-F238E27FC236}">
                <a16:creationId xmlns:a16="http://schemas.microsoft.com/office/drawing/2014/main" id="{33A0B791-9031-402C-B041-C3C70489B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0" y="4107308"/>
            <a:ext cx="2057400" cy="1305514"/>
          </a:xfrm>
          <a:prstGeom prst="rect">
            <a:avLst/>
          </a:prstGeom>
        </p:spPr>
      </p:pic>
      <p:pic>
        <p:nvPicPr>
          <p:cNvPr id="16" name="Picture 15" descr="A picture containing ground, outdoor, concrete, dirt&#10;&#10;Description automatically generated">
            <a:extLst>
              <a:ext uri="{FF2B5EF4-FFF2-40B4-BE49-F238E27FC236}">
                <a16:creationId xmlns:a16="http://schemas.microsoft.com/office/drawing/2014/main" id="{83A039B0-CCA2-4ED8-9256-2836A2F01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45" y="5563974"/>
            <a:ext cx="1933956" cy="1249403"/>
          </a:xfrm>
          <a:prstGeom prst="rect">
            <a:avLst/>
          </a:prstGeom>
        </p:spPr>
      </p:pic>
      <p:pic>
        <p:nvPicPr>
          <p:cNvPr id="17" name="Picture 16" descr="A picture containing grass, outdoor, sky, ground&#10;&#10;Description automatically generated">
            <a:extLst>
              <a:ext uri="{FF2B5EF4-FFF2-40B4-BE49-F238E27FC236}">
                <a16:creationId xmlns:a16="http://schemas.microsoft.com/office/drawing/2014/main" id="{CCB94895-3210-4194-8467-3CBB6B40F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8" y="5546794"/>
            <a:ext cx="2068622" cy="1260626"/>
          </a:xfrm>
          <a:prstGeom prst="rect">
            <a:avLst/>
          </a:prstGeom>
        </p:spPr>
      </p:pic>
      <p:pic>
        <p:nvPicPr>
          <p:cNvPr id="18" name="Picture 17" descr="A picture containing building, sky, brick, outdoor&#10;&#10;Description automatically generated">
            <a:extLst>
              <a:ext uri="{FF2B5EF4-FFF2-40B4-BE49-F238E27FC236}">
                <a16:creationId xmlns:a16="http://schemas.microsoft.com/office/drawing/2014/main" id="{B33038AC-7A0D-4E6E-9B2D-4B65C3E030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16" y="5553426"/>
            <a:ext cx="2143436" cy="1241922"/>
          </a:xfrm>
          <a:prstGeom prst="rect">
            <a:avLst/>
          </a:prstGeom>
        </p:spPr>
      </p:pic>
      <p:pic>
        <p:nvPicPr>
          <p:cNvPr id="19" name="Picture 18" descr="A picture containing bathroom, wall, toilet, indoor&#10;&#10;Description automatically generated">
            <a:extLst>
              <a:ext uri="{FF2B5EF4-FFF2-40B4-BE49-F238E27FC236}">
                <a16:creationId xmlns:a16="http://schemas.microsoft.com/office/drawing/2014/main" id="{11517168-544E-4C6A-907F-19CDE43C5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5546794"/>
            <a:ext cx="1948919" cy="1260626"/>
          </a:xfrm>
          <a:prstGeom prst="rect">
            <a:avLst/>
          </a:prstGeom>
        </p:spPr>
      </p:pic>
      <p:pic>
        <p:nvPicPr>
          <p:cNvPr id="20" name="Picture 19" descr="A bathroom with a toilet and sink&#10;&#10;Description automatically generated with medium confidence">
            <a:extLst>
              <a:ext uri="{FF2B5EF4-FFF2-40B4-BE49-F238E27FC236}">
                <a16:creationId xmlns:a16="http://schemas.microsoft.com/office/drawing/2014/main" id="{5ADDCC5A-FCCF-45C2-969F-7DE36780AB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7" y="4121614"/>
            <a:ext cx="1896548" cy="1312996"/>
          </a:xfrm>
          <a:prstGeom prst="rect">
            <a:avLst/>
          </a:prstGeom>
        </p:spPr>
      </p:pic>
      <p:pic>
        <p:nvPicPr>
          <p:cNvPr id="21" name="Picture 20" descr="A picture containing yellow&#10;&#10;Description automatically generated">
            <a:extLst>
              <a:ext uri="{FF2B5EF4-FFF2-40B4-BE49-F238E27FC236}">
                <a16:creationId xmlns:a16="http://schemas.microsoft.com/office/drawing/2014/main" id="{ED31A94F-18EF-4C76-8480-E9044B7FD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32" y="4097135"/>
            <a:ext cx="2132214" cy="1312996"/>
          </a:xfrm>
          <a:prstGeom prst="rect">
            <a:avLst/>
          </a:prstGeom>
        </p:spPr>
      </p:pic>
      <p:pic>
        <p:nvPicPr>
          <p:cNvPr id="22" name="Picture 21" descr="A picture containing building, grass, sky, outdoor&#10;&#10;Description automatically generated">
            <a:extLst>
              <a:ext uri="{FF2B5EF4-FFF2-40B4-BE49-F238E27FC236}">
                <a16:creationId xmlns:a16="http://schemas.microsoft.com/office/drawing/2014/main" id="{15F19193-3231-47A8-A90D-F5005810E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78" y="4121612"/>
            <a:ext cx="1933956" cy="12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F92786-410E-4096-A69C-7A39EA30C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196" y="908050"/>
            <a:ext cx="9244115" cy="5743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557AD-6775-4E47-9359-650F7B9D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work breakdown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631C7-03F7-4342-BD31-1A8E92E1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7ECF7C6-4CF3-4839-82C9-7BABDD35C736}"/>
              </a:ext>
            </a:extLst>
          </p:cNvPr>
          <p:cNvSpPr/>
          <p:nvPr/>
        </p:nvSpPr>
        <p:spPr>
          <a:xfrm>
            <a:off x="1183344" y="4222373"/>
            <a:ext cx="3738282" cy="331694"/>
          </a:xfrm>
          <a:prstGeom prst="wedgeRoundRectCallout">
            <a:avLst>
              <a:gd name="adj1" fmla="val 60095"/>
              <a:gd name="adj2" fmla="val 19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 Schools that require intervention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15B7AA5-5BDD-48F1-B970-7AD7174FBD3A}"/>
              </a:ext>
            </a:extLst>
          </p:cNvPr>
          <p:cNvSpPr/>
          <p:nvPr/>
        </p:nvSpPr>
        <p:spPr>
          <a:xfrm>
            <a:off x="495352" y="1852630"/>
            <a:ext cx="2600418" cy="331694"/>
          </a:xfrm>
          <a:prstGeom prst="wedgeRoundRectCallout">
            <a:avLst>
              <a:gd name="adj1" fmla="val 63198"/>
              <a:gd name="adj2" fmla="val 19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 Initial list of schools</a:t>
            </a:r>
          </a:p>
        </p:txBody>
      </p:sp>
    </p:spTree>
    <p:extLst>
      <p:ext uri="{BB962C8B-B14F-4D97-AF65-F5344CB8AC3E}">
        <p14:creationId xmlns:p14="http://schemas.microsoft.com/office/powerpoint/2010/main" val="183067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A :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59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Schools dependent on basic pit toilets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The SRN 2006 recorded 9 600 schools dependent on basic pit toilets.</a:t>
            </a:r>
          </a:p>
          <a:p>
            <a:pPr>
              <a:buFont typeface="+mj-lt"/>
              <a:buAutoNum type="alphaLcParenR"/>
            </a:pPr>
            <a:r>
              <a:rPr lang="en-GB" dirty="0"/>
              <a:t>In 2018, there were initially 3 898 schools on the SAFE programme (This number decreased to 3 395).</a:t>
            </a:r>
          </a:p>
          <a:p>
            <a:pPr>
              <a:buFont typeface="+mj-lt"/>
              <a:buAutoNum type="alphaLcParenR"/>
            </a:pPr>
            <a:r>
              <a:rPr lang="en-GB" dirty="0"/>
              <a:t>Of the 3 395 sanitation projects, 2 728 have been completed. </a:t>
            </a:r>
          </a:p>
          <a:p>
            <a:pPr>
              <a:buFont typeface="+mj-lt"/>
              <a:buAutoNum type="alphaLcParenR"/>
            </a:pPr>
            <a:r>
              <a:rPr lang="en-GB" dirty="0"/>
              <a:t>The remaining 667 sanitation projects are scheduled for completion in 2023/24.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DF5DCC6-1F8F-45A1-8317-CB69B7E75469}"/>
              </a:ext>
            </a:extLst>
          </p:cNvPr>
          <p:cNvSpPr/>
          <p:nvPr/>
        </p:nvSpPr>
        <p:spPr>
          <a:xfrm rot="16200000">
            <a:off x="8572594" y="3960070"/>
            <a:ext cx="533214" cy="10757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DAF3E-C0E6-41C7-9A73-F5CB8565D1ED}"/>
              </a:ext>
            </a:extLst>
          </p:cNvPr>
          <p:cNvSpPr/>
          <p:nvPr/>
        </p:nvSpPr>
        <p:spPr>
          <a:xfrm>
            <a:off x="7936417" y="3736259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344EA-4052-4FCB-B28C-76CAD8BC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14" y="2274413"/>
            <a:ext cx="7564572" cy="45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31AA-A6A1-4F16-8A17-79DA063F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5EDDF-CCCE-495D-A939-9BBDEB2B5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000" y="1204819"/>
            <a:ext cx="6876000" cy="44483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F57A-0555-4145-AB19-B099366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H :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59837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Carrot &amp; Stick approach to performance management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0" t="30971" r="64477" b="37085"/>
          <a:stretch/>
        </p:blipFill>
        <p:spPr>
          <a:xfrm>
            <a:off x="3610522" y="2134117"/>
            <a:ext cx="4178549" cy="27083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024" y="1028288"/>
            <a:ext cx="3227294" cy="52084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u="sng" dirty="0">
                <a:cs typeface="Arial" panose="020B0604020202020204" pitchFamily="34" charset="0"/>
              </a:rPr>
              <a:t>STICK: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Monitor progress against agreed baseline </a:t>
            </a:r>
            <a:r>
              <a:rPr lang="en-US" sz="2400" dirty="0" err="1">
                <a:cs typeface="Arial" panose="020B0604020202020204" pitchFamily="34" charset="0"/>
              </a:rPr>
              <a:t>programme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Apply penalties for late completion.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Restrict defaulters from doing business with Government.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48918" y="1028288"/>
            <a:ext cx="3505198" cy="44554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u="sng" dirty="0">
                <a:cs typeface="Arial" panose="020B0604020202020204" pitchFamily="34" charset="0"/>
              </a:rPr>
              <a:t>CARROT: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Ensure prompt payment.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Quick response to concurrence requests.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Standard operating procedures.</a:t>
            </a:r>
          </a:p>
        </p:txBody>
      </p:sp>
    </p:spTree>
    <p:extLst>
      <p:ext uri="{BB962C8B-B14F-4D97-AF65-F5344CB8AC3E}">
        <p14:creationId xmlns:p14="http://schemas.microsoft.com/office/powerpoint/2010/main" val="271385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8EA89-8604-4F50-8AC3-BD8AE100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6962335-839C-4482-A694-9879E5A38A43}"/>
              </a:ext>
            </a:extLst>
          </p:cNvPr>
          <p:cNvSpPr/>
          <p:nvPr/>
        </p:nvSpPr>
        <p:spPr>
          <a:xfrm>
            <a:off x="334963" y="952223"/>
            <a:ext cx="2027991" cy="199855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Capital investment Plan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U-AMP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Budget allocation</a:t>
            </a:r>
          </a:p>
          <a:p>
            <a:pPr marL="342900" indent="-342900" algn="ctr">
              <a:buFont typeface="+mj-lt"/>
              <a:buAutoNum type="arabicPeriod"/>
            </a:pPr>
            <a:endParaRPr lang="en-ZA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EF24BF-E960-43E6-9DCC-99921623CC80}"/>
              </a:ext>
            </a:extLst>
          </p:cNvPr>
          <p:cNvSpPr/>
          <p:nvPr/>
        </p:nvSpPr>
        <p:spPr>
          <a:xfrm>
            <a:off x="2678301" y="952223"/>
            <a:ext cx="2027991" cy="199855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ZA" dirty="0">
                <a:solidFill>
                  <a:schemeClr val="tx1"/>
                </a:solidFill>
              </a:rPr>
              <a:t>Norms &amp; Standards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ZA" dirty="0">
                <a:solidFill>
                  <a:schemeClr val="tx1"/>
                </a:solidFill>
              </a:rPr>
              <a:t>Checklists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ZA" dirty="0">
                <a:solidFill>
                  <a:schemeClr val="tx1"/>
                </a:solidFill>
              </a:rPr>
              <a:t>Competent person sign-off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F858C92-60C0-420A-8954-A0973613BE32}"/>
              </a:ext>
            </a:extLst>
          </p:cNvPr>
          <p:cNvSpPr/>
          <p:nvPr/>
        </p:nvSpPr>
        <p:spPr>
          <a:xfrm>
            <a:off x="5021639" y="952223"/>
            <a:ext cx="2027991" cy="199855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7"/>
            </a:pPr>
            <a:r>
              <a:rPr lang="en-ZA" dirty="0">
                <a:solidFill>
                  <a:schemeClr val="tx1"/>
                </a:solidFill>
              </a:rPr>
              <a:t>BAC report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ZA" dirty="0">
                <a:solidFill>
                  <a:schemeClr val="tx1"/>
                </a:solidFill>
              </a:rPr>
              <a:t>PSU review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ZA" dirty="0">
                <a:solidFill>
                  <a:schemeClr val="tx1"/>
                </a:solidFill>
              </a:rPr>
              <a:t>Concurrence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656202-FA47-405B-9F4F-7FC516553020}"/>
              </a:ext>
            </a:extLst>
          </p:cNvPr>
          <p:cNvSpPr/>
          <p:nvPr/>
        </p:nvSpPr>
        <p:spPr>
          <a:xfrm>
            <a:off x="7364977" y="952223"/>
            <a:ext cx="2027991" cy="199855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0"/>
            </a:pPr>
            <a:r>
              <a:rPr lang="en-ZA" dirty="0">
                <a:solidFill>
                  <a:schemeClr val="tx1"/>
                </a:solidFill>
              </a:rPr>
              <a:t>Principal Agent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ZA" dirty="0">
                <a:solidFill>
                  <a:schemeClr val="tx1"/>
                </a:solidFill>
              </a:rPr>
              <a:t>Site visits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ZA" dirty="0">
                <a:solidFill>
                  <a:schemeClr val="tx1"/>
                </a:solidFill>
              </a:rPr>
              <a:t>Penalties</a:t>
            </a:r>
          </a:p>
          <a:p>
            <a:pPr marL="342900" indent="-342900">
              <a:buFont typeface="+mj-lt"/>
              <a:buAutoNum type="arabicPeriod" startAt="10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02C5E11-F200-4DE6-B861-75C3BE115345}"/>
              </a:ext>
            </a:extLst>
          </p:cNvPr>
          <p:cNvSpPr/>
          <p:nvPr/>
        </p:nvSpPr>
        <p:spPr>
          <a:xfrm>
            <a:off x="9708315" y="952223"/>
            <a:ext cx="2027991" cy="199855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1"/>
            </a:pPr>
            <a:r>
              <a:rPr lang="en-ZA" dirty="0">
                <a:solidFill>
                  <a:schemeClr val="tx1"/>
                </a:solidFill>
              </a:rPr>
              <a:t>Final account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ZA" dirty="0">
                <a:solidFill>
                  <a:schemeClr val="tx1"/>
                </a:solidFill>
              </a:rPr>
              <a:t>Final payment certificate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en-ZA" dirty="0">
                <a:solidFill>
                  <a:schemeClr val="tx1"/>
                </a:solidFill>
              </a:rPr>
              <a:t>Close-out report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E3C890-367F-46E6-A4B8-8C543A4F74EC}"/>
              </a:ext>
            </a:extLst>
          </p:cNvPr>
          <p:cNvSpPr/>
          <p:nvPr/>
        </p:nvSpPr>
        <p:spPr>
          <a:xfrm>
            <a:off x="2678300" y="4537396"/>
            <a:ext cx="3812147" cy="1448553"/>
          </a:xfrm>
          <a:prstGeom prst="wedgeRoundRectCallout">
            <a:avLst>
              <a:gd name="adj1" fmla="val -13545"/>
              <a:gd name="adj2" fmla="val 500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4"/>
            </a:pPr>
            <a:r>
              <a:rPr lang="en-ZA" dirty="0">
                <a:solidFill>
                  <a:schemeClr val="tx1"/>
                </a:solidFill>
              </a:rPr>
              <a:t>One-on-one meetings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ZA" dirty="0">
                <a:solidFill>
                  <a:schemeClr val="tx1"/>
                </a:solidFill>
              </a:rPr>
              <a:t>Executive oversight meetings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ZA" dirty="0">
                <a:solidFill>
                  <a:schemeClr val="tx1"/>
                </a:solidFill>
              </a:rPr>
              <a:t>Ministerial oversight meetings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ZA" dirty="0">
                <a:solidFill>
                  <a:schemeClr val="tx1"/>
                </a:solidFill>
              </a:rPr>
              <a:t>Ad-hoc meetings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A6B518B-798D-4FE3-8177-80EBEF7658A7}"/>
              </a:ext>
            </a:extLst>
          </p:cNvPr>
          <p:cNvSpPr/>
          <p:nvPr/>
        </p:nvSpPr>
        <p:spPr>
          <a:xfrm>
            <a:off x="6892365" y="4537396"/>
            <a:ext cx="3812147" cy="1448553"/>
          </a:xfrm>
          <a:prstGeom prst="wedgeRoundRectCallout">
            <a:avLst>
              <a:gd name="adj1" fmla="val -13545"/>
              <a:gd name="adj2" fmla="val 500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8"/>
            </a:pPr>
            <a:r>
              <a:rPr lang="en-ZA" dirty="0">
                <a:solidFill>
                  <a:schemeClr val="tx1"/>
                </a:solidFill>
              </a:rPr>
              <a:t>PC tracker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ZA" dirty="0">
                <a:solidFill>
                  <a:schemeClr val="tx1"/>
                </a:solidFill>
              </a:rPr>
              <a:t>Portfolio tracker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ZA" dirty="0">
                <a:solidFill>
                  <a:schemeClr val="tx1"/>
                </a:solidFill>
              </a:rPr>
              <a:t>Cashflow tracker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ZA" dirty="0">
                <a:solidFill>
                  <a:schemeClr val="tx1"/>
                </a:solidFill>
              </a:rPr>
              <a:t>BAS expenditure tracker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7429F1E-3A7C-4D4C-834F-909DAA023F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3088842"/>
          <a:ext cx="11617325" cy="144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564F1E1-240D-4696-82A4-6764E4A5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Monitoring over the entire life-cycle of the projects</a:t>
            </a:r>
          </a:p>
        </p:txBody>
      </p:sp>
    </p:spTree>
    <p:extLst>
      <p:ext uri="{BB962C8B-B14F-4D97-AF65-F5344CB8AC3E}">
        <p14:creationId xmlns:p14="http://schemas.microsoft.com/office/powerpoint/2010/main" val="254007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5" y="6392484"/>
            <a:ext cx="1417853" cy="465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9" y="32862"/>
            <a:ext cx="8901955" cy="511155"/>
          </a:xfrm>
        </p:spPr>
        <p:txBody>
          <a:bodyPr>
            <a:noAutofit/>
          </a:bodyPr>
          <a:lstStyle/>
          <a:p>
            <a:r>
              <a:rPr lang="en-ZA" sz="3200" dirty="0">
                <a:latin typeface="+mn-lt"/>
              </a:rPr>
              <a:t>Number of site visits by DBE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63700"/>
              </p:ext>
            </p:extLst>
          </p:nvPr>
        </p:nvGraphicFramePr>
        <p:xfrm>
          <a:off x="1666268" y="914400"/>
          <a:ext cx="8901956" cy="5946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5489">
                  <a:extLst>
                    <a:ext uri="{9D8B030D-6E8A-4147-A177-3AD203B41FA5}">
                      <a16:colId xmlns:a16="http://schemas.microsoft.com/office/drawing/2014/main" val="2690861160"/>
                    </a:ext>
                  </a:extLst>
                </a:gridCol>
                <a:gridCol w="2225489">
                  <a:extLst>
                    <a:ext uri="{9D8B030D-6E8A-4147-A177-3AD203B41FA5}">
                      <a16:colId xmlns:a16="http://schemas.microsoft.com/office/drawing/2014/main" val="3506689234"/>
                    </a:ext>
                  </a:extLst>
                </a:gridCol>
                <a:gridCol w="2225489">
                  <a:extLst>
                    <a:ext uri="{9D8B030D-6E8A-4147-A177-3AD203B41FA5}">
                      <a16:colId xmlns:a16="http://schemas.microsoft.com/office/drawing/2014/main" val="3777781584"/>
                    </a:ext>
                  </a:extLst>
                </a:gridCol>
                <a:gridCol w="2225489">
                  <a:extLst>
                    <a:ext uri="{9D8B030D-6E8A-4147-A177-3AD203B41FA5}">
                      <a16:colId xmlns:a16="http://schemas.microsoft.com/office/drawing/2014/main" val="2299348064"/>
                    </a:ext>
                  </a:extLst>
                </a:gridCol>
              </a:tblGrid>
              <a:tr h="1147674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PROVINCE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NUMBER</a:t>
                      </a:r>
                      <a:r>
                        <a:rPr lang="en-ZA" sz="1600" baseline="0" dirty="0"/>
                        <a:t> OF VISITS INITIATED BY THE DG’S TEAM</a:t>
                      </a:r>
                      <a:endParaRPr lang="en-ZA" sz="16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NUMBER OF VISITS INITIATED BY THE DBE INFRASTRUCTURE TEAM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NUMBER OF VISITS INITIATED BY THE PROJECT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dirty="0"/>
                        <a:t>SUPPORT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dirty="0"/>
                        <a:t>UNIT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7894337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dirty="0"/>
                        <a:t>Eastern Cape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1416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3140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87302922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dirty="0"/>
                        <a:t>Free State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N/A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66617350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dirty="0"/>
                        <a:t>Kwa-Zulu Natal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1161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2256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59164202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dirty="0"/>
                        <a:t>Limpopo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1426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18094758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dirty="0"/>
                        <a:t>Donor Projects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59383826"/>
                  </a:ext>
                </a:extLst>
              </a:tr>
              <a:tr h="799743">
                <a:tc>
                  <a:txBody>
                    <a:bodyPr/>
                    <a:lstStyle/>
                    <a:p>
                      <a:r>
                        <a:rPr lang="en-ZA" sz="2000" b="1" dirty="0"/>
                        <a:t>TOTAL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3043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789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6 822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996963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/>
            <a:fld id="{E2C0AE55-7E06-4976-960B-3D98813CB3CF}" type="slidenum">
              <a:rPr lang="en-Z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01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091240-6803-431A-9730-209CC85D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30" y="2844054"/>
            <a:ext cx="6105053" cy="3438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E9194-EA09-48EA-B553-CA93928C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Progress review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2E3A-B795-449A-810F-142B034D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48" y="1047235"/>
            <a:ext cx="9798424" cy="476352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Weekly meetings with operational teams of Implementing Agents.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Weekly meetings with Executive Management of Implementing Agents.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Weekly progress reports to the Minister &amp; Deputy Minister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5D2F2-3229-49C7-AEF8-58CBE058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917076"/>
            <a:ext cx="2844800" cy="365125"/>
          </a:xfr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1C7B8D-0BC2-45DF-8145-A13AC8566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07" y="4061314"/>
            <a:ext cx="3060000" cy="2327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DD669-968F-47CC-8D46-CD51506FA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060" y="4061316"/>
            <a:ext cx="3060000" cy="2327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DBAE2-9B98-4146-B96F-780837F3D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613" y="4077068"/>
            <a:ext cx="3060000" cy="2312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50BBBEB-46F6-4FEF-AB61-D72521C1E676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05311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C83E-341B-4964-B423-5DAD61B2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Additional built-environment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21DC-E3CE-4D69-BE68-24DA4DB0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3D4A2-0688-4624-A5F9-E347334A6D4E}"/>
              </a:ext>
            </a:extLst>
          </p:cNvPr>
          <p:cNvSpPr/>
          <p:nvPr/>
        </p:nvSpPr>
        <p:spPr>
          <a:xfrm>
            <a:off x="932330" y="1389529"/>
            <a:ext cx="2554941" cy="7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Pre-2018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EC704-9884-49D8-8E2C-C256CF503453}"/>
              </a:ext>
            </a:extLst>
          </p:cNvPr>
          <p:cNvSpPr/>
          <p:nvPr/>
        </p:nvSpPr>
        <p:spPr>
          <a:xfrm>
            <a:off x="3729318" y="1389529"/>
            <a:ext cx="2554941" cy="7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9A407-05EF-45D3-AE55-FA8E0AC7F74F}"/>
              </a:ext>
            </a:extLst>
          </p:cNvPr>
          <p:cNvSpPr/>
          <p:nvPr/>
        </p:nvSpPr>
        <p:spPr>
          <a:xfrm>
            <a:off x="6526306" y="1389529"/>
            <a:ext cx="2554941" cy="7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9D476-6B43-4040-A607-BB35D05F9B26}"/>
              </a:ext>
            </a:extLst>
          </p:cNvPr>
          <p:cNvSpPr/>
          <p:nvPr/>
        </p:nvSpPr>
        <p:spPr>
          <a:xfrm>
            <a:off x="932329" y="2393576"/>
            <a:ext cx="2554941" cy="70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Architect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A7FDF-5B23-4F05-9C26-8E7CE9DE9B03}"/>
              </a:ext>
            </a:extLst>
          </p:cNvPr>
          <p:cNvSpPr/>
          <p:nvPr/>
        </p:nvSpPr>
        <p:spPr>
          <a:xfrm>
            <a:off x="932329" y="3278430"/>
            <a:ext cx="2554941" cy="70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60C02-A4EB-4CA1-B264-D784069B6B17}"/>
              </a:ext>
            </a:extLst>
          </p:cNvPr>
          <p:cNvSpPr/>
          <p:nvPr/>
        </p:nvSpPr>
        <p:spPr>
          <a:xfrm>
            <a:off x="9323294" y="1385363"/>
            <a:ext cx="2554941" cy="7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Post-2019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CD0B1-2CBD-44C0-8D68-7571FC98554D}"/>
              </a:ext>
            </a:extLst>
          </p:cNvPr>
          <p:cNvSpPr/>
          <p:nvPr/>
        </p:nvSpPr>
        <p:spPr>
          <a:xfrm>
            <a:off x="3729318" y="2393576"/>
            <a:ext cx="2554941" cy="70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Architect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CF5FB-0FC8-4C9C-9CE2-AF88F268BA0F}"/>
              </a:ext>
            </a:extLst>
          </p:cNvPr>
          <p:cNvSpPr/>
          <p:nvPr/>
        </p:nvSpPr>
        <p:spPr>
          <a:xfrm>
            <a:off x="3729318" y="3278430"/>
            <a:ext cx="2554941" cy="70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26639-13C1-4453-8B27-AFF66F1F403F}"/>
              </a:ext>
            </a:extLst>
          </p:cNvPr>
          <p:cNvSpPr/>
          <p:nvPr/>
        </p:nvSpPr>
        <p:spPr>
          <a:xfrm>
            <a:off x="3729317" y="4163284"/>
            <a:ext cx="2554941" cy="708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QS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78827F-46D5-4055-A10B-5FD4D547BD74}"/>
              </a:ext>
            </a:extLst>
          </p:cNvPr>
          <p:cNvSpPr/>
          <p:nvPr/>
        </p:nvSpPr>
        <p:spPr>
          <a:xfrm>
            <a:off x="3729316" y="4998199"/>
            <a:ext cx="2554941" cy="708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Project Manager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0A8CC3-E3E1-4B6E-9420-28CE9A7F99D9}"/>
              </a:ext>
            </a:extLst>
          </p:cNvPr>
          <p:cNvSpPr/>
          <p:nvPr/>
        </p:nvSpPr>
        <p:spPr>
          <a:xfrm>
            <a:off x="6526308" y="2393576"/>
            <a:ext cx="2554941" cy="70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Architect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731660-855D-4643-857A-A018039F4B3E}"/>
              </a:ext>
            </a:extLst>
          </p:cNvPr>
          <p:cNvSpPr/>
          <p:nvPr/>
        </p:nvSpPr>
        <p:spPr>
          <a:xfrm>
            <a:off x="6526308" y="3278430"/>
            <a:ext cx="2554941" cy="70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4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9B5330-B63D-4CDF-BDB9-B35CCA89343D}"/>
              </a:ext>
            </a:extLst>
          </p:cNvPr>
          <p:cNvSpPr/>
          <p:nvPr/>
        </p:nvSpPr>
        <p:spPr>
          <a:xfrm>
            <a:off x="6526307" y="4163284"/>
            <a:ext cx="2554941" cy="708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QS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7B1D95-D7B5-4CCE-A478-5DEFE78E295C}"/>
              </a:ext>
            </a:extLst>
          </p:cNvPr>
          <p:cNvSpPr/>
          <p:nvPr/>
        </p:nvSpPr>
        <p:spPr>
          <a:xfrm>
            <a:off x="6526306" y="4998199"/>
            <a:ext cx="2554941" cy="708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Project Manager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CDF559-246E-4612-A3C9-AC9064A35807}"/>
              </a:ext>
            </a:extLst>
          </p:cNvPr>
          <p:cNvSpPr/>
          <p:nvPr/>
        </p:nvSpPr>
        <p:spPr>
          <a:xfrm>
            <a:off x="9323294" y="2393576"/>
            <a:ext cx="2554941" cy="70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Architect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F5D636-0138-4511-844D-4535A1E916C6}"/>
              </a:ext>
            </a:extLst>
          </p:cNvPr>
          <p:cNvSpPr/>
          <p:nvPr/>
        </p:nvSpPr>
        <p:spPr>
          <a:xfrm>
            <a:off x="9323294" y="3278430"/>
            <a:ext cx="2554941" cy="70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5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504CE7-B128-48BC-9C6D-4F9B88E318B7}"/>
              </a:ext>
            </a:extLst>
          </p:cNvPr>
          <p:cNvSpPr/>
          <p:nvPr/>
        </p:nvSpPr>
        <p:spPr>
          <a:xfrm>
            <a:off x="9323293" y="4163284"/>
            <a:ext cx="2554941" cy="708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QS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73B827-ACFE-4B82-9450-B6477E76A35A}"/>
              </a:ext>
            </a:extLst>
          </p:cNvPr>
          <p:cNvSpPr/>
          <p:nvPr/>
        </p:nvSpPr>
        <p:spPr>
          <a:xfrm>
            <a:off x="9323292" y="4998199"/>
            <a:ext cx="2554941" cy="708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Project Manager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5D322-5B9A-45BC-8A7C-E68F75D0618F}"/>
              </a:ext>
            </a:extLst>
          </p:cNvPr>
          <p:cNvSpPr/>
          <p:nvPr/>
        </p:nvSpPr>
        <p:spPr>
          <a:xfrm>
            <a:off x="932329" y="6017523"/>
            <a:ext cx="2554941" cy="708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</a:t>
            </a:r>
          </a:p>
          <a:p>
            <a:pPr algn="ctr"/>
            <a:r>
              <a:rPr lang="en-GB" sz="2400" dirty="0"/>
              <a:t>4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59178-1487-4B51-9BA5-0FF55AF63894}"/>
              </a:ext>
            </a:extLst>
          </p:cNvPr>
          <p:cNvSpPr/>
          <p:nvPr/>
        </p:nvSpPr>
        <p:spPr>
          <a:xfrm>
            <a:off x="3729318" y="6017523"/>
            <a:ext cx="2554941" cy="708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</a:t>
            </a:r>
          </a:p>
          <a:p>
            <a:pPr algn="ctr"/>
            <a:r>
              <a:rPr lang="en-GB" sz="2400" dirty="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F30220-2C55-480F-A076-8AAA24FD9896}"/>
              </a:ext>
            </a:extLst>
          </p:cNvPr>
          <p:cNvSpPr/>
          <p:nvPr/>
        </p:nvSpPr>
        <p:spPr>
          <a:xfrm>
            <a:off x="6526308" y="6017523"/>
            <a:ext cx="2554941" cy="708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</a:t>
            </a:r>
          </a:p>
          <a:p>
            <a:pPr algn="ctr"/>
            <a:r>
              <a:rPr lang="en-GB" sz="2400" dirty="0"/>
              <a:t>10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F7B260-E921-4462-999E-B2AC0C1CDBD6}"/>
              </a:ext>
            </a:extLst>
          </p:cNvPr>
          <p:cNvSpPr/>
          <p:nvPr/>
        </p:nvSpPr>
        <p:spPr>
          <a:xfrm>
            <a:off x="9323294" y="6017523"/>
            <a:ext cx="2554941" cy="708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</a:t>
            </a:r>
          </a:p>
          <a:p>
            <a:pPr algn="ctr"/>
            <a:r>
              <a:rPr lang="en-GB" sz="2400" dirty="0"/>
              <a:t>22 </a:t>
            </a:r>
          </a:p>
        </p:txBody>
      </p:sp>
    </p:spTree>
    <p:extLst>
      <p:ext uri="{BB962C8B-B14F-4D97-AF65-F5344CB8AC3E}">
        <p14:creationId xmlns:p14="http://schemas.microsoft.com/office/powerpoint/2010/main" val="399239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I : EIG performance in 2022/23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65CFA-AD1B-4281-A2AE-4920EB1B6B7C}"/>
              </a:ext>
            </a:extLst>
          </p:cNvPr>
          <p:cNvSpPr/>
          <p:nvPr/>
        </p:nvSpPr>
        <p:spPr>
          <a:xfrm>
            <a:off x="10704512" y="155717"/>
            <a:ext cx="1313895" cy="29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367187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47528" y="-245540"/>
            <a:ext cx="8229600" cy="1154260"/>
          </a:xfrm>
        </p:spPr>
        <p:txBody>
          <a:bodyPr>
            <a:noAutofit/>
          </a:bodyPr>
          <a:lstStyle/>
          <a:p>
            <a:pPr algn="ctr"/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EIG/ES SPLIT – 2022-23</a:t>
            </a:r>
            <a:endParaRPr lang="en-ZA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1384" y="764704"/>
          <a:ext cx="11161240" cy="5400603"/>
        </p:xfrm>
        <a:graphic>
          <a:graphicData uri="http://schemas.openxmlformats.org/drawingml/2006/table">
            <a:tbl>
              <a:tblPr/>
              <a:tblGrid>
                <a:gridCol w="1934615">
                  <a:extLst>
                    <a:ext uri="{9D8B030D-6E8A-4147-A177-3AD203B41FA5}">
                      <a16:colId xmlns:a16="http://schemas.microsoft.com/office/drawing/2014/main" val="4266468410"/>
                    </a:ext>
                  </a:extLst>
                </a:gridCol>
                <a:gridCol w="1881809">
                  <a:extLst>
                    <a:ext uri="{9D8B030D-6E8A-4147-A177-3AD203B41FA5}">
                      <a16:colId xmlns:a16="http://schemas.microsoft.com/office/drawing/2014/main" val="510841791"/>
                    </a:ext>
                  </a:extLst>
                </a:gridCol>
                <a:gridCol w="1987422">
                  <a:extLst>
                    <a:ext uri="{9D8B030D-6E8A-4147-A177-3AD203B41FA5}">
                      <a16:colId xmlns:a16="http://schemas.microsoft.com/office/drawing/2014/main" val="2739757411"/>
                    </a:ext>
                  </a:extLst>
                </a:gridCol>
                <a:gridCol w="1901010">
                  <a:extLst>
                    <a:ext uri="{9D8B030D-6E8A-4147-A177-3AD203B41FA5}">
                      <a16:colId xmlns:a16="http://schemas.microsoft.com/office/drawing/2014/main" val="21147776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7527571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65996824"/>
                    </a:ext>
                  </a:extLst>
                </a:gridCol>
              </a:tblGrid>
              <a:tr h="971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/ EPWP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ES of the TOTAL Allocation          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68381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1,829,305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1,842,212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0557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State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999,268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1,027,637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8685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2,256,620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2,460,712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95887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KwaZulu-Natal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2,934,750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271,821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3,224,623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11876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1,371,984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101,491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1,486,484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5319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1,184,469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1,247,714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42826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717,249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725,470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4823"/>
                  </a:ext>
                </a:extLst>
              </a:tr>
              <a:tr h="4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1,288,722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1,297,549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89541"/>
                  </a:ext>
                </a:extLst>
              </a:tr>
              <a:tr h="455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1,290,062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1,626,195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2,930,295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91231"/>
                  </a:ext>
                </a:extLst>
              </a:tr>
              <a:tr h="455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13 872 429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2 370 267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102 009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16 242 696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52738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50BBBEB-46F6-4FEF-AB61-D72521C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0674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A147-06B8-4B38-BA9F-427C7883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764705"/>
            <a:ext cx="11725836" cy="595677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sz="2000" dirty="0"/>
              <a:t>The Department of Education compiled the </a:t>
            </a:r>
            <a:r>
              <a:rPr lang="en-GB" sz="2000" b="1" dirty="0">
                <a:solidFill>
                  <a:srgbClr val="FF0000"/>
                </a:solidFill>
              </a:rPr>
              <a:t>School Register of Needs (SRN-1996)</a:t>
            </a:r>
            <a:r>
              <a:rPr lang="en-GB" sz="2000" dirty="0"/>
              <a:t>.  This was </a:t>
            </a:r>
            <a:r>
              <a:rPr lang="en-US" sz="2000" dirty="0"/>
              <a:t>the first database that included every school in the country, including their geographical location, the condition of buildings and the facilities available. </a:t>
            </a:r>
          </a:p>
          <a:p>
            <a:pPr>
              <a:buFont typeface="+mj-lt"/>
              <a:buAutoNum type="alphaLcParenR"/>
            </a:pPr>
            <a:r>
              <a:rPr lang="en-US" sz="2000" dirty="0"/>
              <a:t>The Department of Education updated the survey and released the </a:t>
            </a:r>
            <a:r>
              <a:rPr lang="en-GB" sz="2000" b="1" dirty="0">
                <a:solidFill>
                  <a:srgbClr val="FF0000"/>
                </a:solidFill>
              </a:rPr>
              <a:t>School Register of Needs (SRN-2000)</a:t>
            </a:r>
            <a:r>
              <a:rPr lang="en-GB" sz="2000" dirty="0"/>
              <a:t>.  </a:t>
            </a:r>
          </a:p>
          <a:p>
            <a:pPr>
              <a:buFont typeface="+mj-lt"/>
              <a:buAutoNum type="alphaLcParenR"/>
            </a:pPr>
            <a:r>
              <a:rPr lang="en-US" sz="2000" dirty="0"/>
              <a:t>The Department of Education developed the </a:t>
            </a:r>
            <a:r>
              <a:rPr lang="en-US" sz="2000" b="1" dirty="0">
                <a:solidFill>
                  <a:srgbClr val="FF0000"/>
                </a:solidFill>
              </a:rPr>
              <a:t>National Education Infrastructure Management System (NEIMS-2007).  </a:t>
            </a:r>
          </a:p>
          <a:p>
            <a:pPr>
              <a:buFont typeface="+mj-lt"/>
              <a:buAutoNum type="alphaLcParenR"/>
            </a:pPr>
            <a:r>
              <a:rPr lang="en-US" sz="2000" dirty="0"/>
              <a:t>In 2011, the Department of Basic Education launched the </a:t>
            </a:r>
            <a:r>
              <a:rPr lang="en-US" sz="2000" b="1" dirty="0">
                <a:solidFill>
                  <a:srgbClr val="FF0000"/>
                </a:solidFill>
              </a:rPr>
              <a:t>Accelerated School Infrastructure Delivery Initiative (ASIDI-2011)</a:t>
            </a:r>
            <a:r>
              <a:rPr lang="en-US" sz="2000" dirty="0"/>
              <a:t>.  This programme focused on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Appropriate building for schools made entirely of inappropriate materials.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Appropriate water supply to schools with no water.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Appropriate sanitation at schools with no toilets.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Appropriate electricity supply to schools with no electricity supply.</a:t>
            </a:r>
          </a:p>
          <a:p>
            <a:pPr>
              <a:buFont typeface="+mj-lt"/>
              <a:buAutoNum type="alphaLcParenR"/>
            </a:pPr>
            <a:r>
              <a:rPr lang="en-US" sz="2000" dirty="0"/>
              <a:t>In 2018, the Department of Basic Education launched the </a:t>
            </a:r>
            <a:r>
              <a:rPr lang="en-US" sz="2000" b="1" dirty="0">
                <a:solidFill>
                  <a:srgbClr val="FF0000"/>
                </a:solidFill>
              </a:rPr>
              <a:t>Sanitation Appropriate For Education (SAFE-2018) </a:t>
            </a:r>
            <a:r>
              <a:rPr lang="en-US" sz="2000" dirty="0"/>
              <a:t>initiative.  This programme focused on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Appropriate sanitation at schools dependent on basic pit toilets.</a:t>
            </a:r>
          </a:p>
          <a:p>
            <a:pPr>
              <a:buFont typeface="+mj-lt"/>
              <a:buAutoNum type="alphaLcParenR"/>
            </a:pPr>
            <a:r>
              <a:rPr lang="en-GB" sz="2000" dirty="0"/>
              <a:t>Both the ASIDI &amp; SAFE programmes are funded from the School Infrastructure Backlog Grant.  The Department submit weekly progress reports on the ASIDI &amp; SAFE programmes to the Minister </a:t>
            </a:r>
            <a:r>
              <a:rPr lang="en-GB" sz="2000" b="1" dirty="0">
                <a:solidFill>
                  <a:srgbClr val="FF0000"/>
                </a:solidFill>
              </a:rPr>
              <a:t>(DBE-2023).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CBD7-3467-457F-832E-0B08304E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072FB2-9C88-4870-9BEB-DECD8E69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04512" cy="908720"/>
          </a:xfrm>
        </p:spPr>
        <p:txBody>
          <a:bodyPr>
            <a:normAutofit/>
          </a:bodyPr>
          <a:lstStyle/>
          <a:p>
            <a:r>
              <a:rPr lang="en-GB" sz="3200" dirty="0"/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3934441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641C-3029-4356-A775-09C08911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 expenditure 2022/23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A4346-CE7C-15D4-CF54-6B13144A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71" y="642258"/>
            <a:ext cx="11473543" cy="58891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FDED4-7632-44E7-8157-112B62E4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28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I : SIBG performance in 2022/23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65CFA-AD1B-4281-A2AE-4920EB1B6B7C}"/>
              </a:ext>
            </a:extLst>
          </p:cNvPr>
          <p:cNvSpPr/>
          <p:nvPr/>
        </p:nvSpPr>
        <p:spPr>
          <a:xfrm>
            <a:off x="10704512" y="155717"/>
            <a:ext cx="1313895" cy="29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502106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04A3-0D42-4AE1-A7F2-58245885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Final Summary of performance 2022/23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099A-5755-4911-AACA-CBC7344E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2CCC9F-C3AD-4074-BFCE-4F3D16807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92638"/>
              </p:ext>
            </p:extLst>
          </p:nvPr>
        </p:nvGraphicFramePr>
        <p:xfrm>
          <a:off x="839692" y="1453973"/>
          <a:ext cx="9218708" cy="32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677">
                  <a:extLst>
                    <a:ext uri="{9D8B030D-6E8A-4147-A177-3AD203B41FA5}">
                      <a16:colId xmlns:a16="http://schemas.microsoft.com/office/drawing/2014/main" val="3219530512"/>
                    </a:ext>
                  </a:extLst>
                </a:gridCol>
                <a:gridCol w="2304677">
                  <a:extLst>
                    <a:ext uri="{9D8B030D-6E8A-4147-A177-3AD203B41FA5}">
                      <a16:colId xmlns:a16="http://schemas.microsoft.com/office/drawing/2014/main" val="3647090046"/>
                    </a:ext>
                  </a:extLst>
                </a:gridCol>
                <a:gridCol w="2304677">
                  <a:extLst>
                    <a:ext uri="{9D8B030D-6E8A-4147-A177-3AD203B41FA5}">
                      <a16:colId xmlns:a16="http://schemas.microsoft.com/office/drawing/2014/main" val="1525898817"/>
                    </a:ext>
                  </a:extLst>
                </a:gridCol>
                <a:gridCol w="2304677">
                  <a:extLst>
                    <a:ext uri="{9D8B030D-6E8A-4147-A177-3AD203B41FA5}">
                      <a16:colId xmlns:a16="http://schemas.microsoft.com/office/drawing/2014/main" val="2626056697"/>
                    </a:ext>
                  </a:extLst>
                </a:gridCol>
              </a:tblGrid>
              <a:tr h="5015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Sub-programme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APP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80757"/>
                  </a:ext>
                </a:extLst>
              </a:tr>
              <a:tr h="82634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ASIDI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1124"/>
                  </a:ext>
                </a:extLst>
              </a:tr>
              <a:tr h="92147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ASIDI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Water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11969"/>
                  </a:ext>
                </a:extLst>
              </a:tr>
              <a:tr h="1003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SAFE &amp; ASIDI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Sanitation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218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0D2653A-9A55-7E50-8272-F8CA6581C505}"/>
              </a:ext>
            </a:extLst>
          </p:cNvPr>
          <p:cNvSpPr/>
          <p:nvPr/>
        </p:nvSpPr>
        <p:spPr>
          <a:xfrm>
            <a:off x="10704512" y="155717"/>
            <a:ext cx="1313895" cy="29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2386395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641C-3029-4356-A775-09C08911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SIBG expenditure 2022/23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FDED4-7632-44E7-8157-112B62E4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727332-C720-AEE7-45DE-73AB4D564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072631"/>
              </p:ext>
            </p:extLst>
          </p:nvPr>
        </p:nvGraphicFramePr>
        <p:xfrm>
          <a:off x="334963" y="908049"/>
          <a:ext cx="11726409" cy="5592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667">
                  <a:extLst>
                    <a:ext uri="{9D8B030D-6E8A-4147-A177-3AD203B41FA5}">
                      <a16:colId xmlns:a16="http://schemas.microsoft.com/office/drawing/2014/main" val="1767513113"/>
                    </a:ext>
                  </a:extLst>
                </a:gridCol>
              </a:tblGrid>
              <a:tr h="1114709">
                <a:tc>
                  <a:txBody>
                    <a:bodyPr/>
                    <a:lstStyle/>
                    <a:p>
                      <a:r>
                        <a:rPr lang="en-ZA" sz="2400" dirty="0"/>
                        <a:t>Economic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Budget</a:t>
                      </a:r>
                    </a:p>
                    <a:p>
                      <a:pPr algn="r"/>
                      <a:r>
                        <a:rPr lang="en-ZA" sz="2400" dirty="0"/>
                        <a:t>R’000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Expenditure</a:t>
                      </a:r>
                    </a:p>
                    <a:p>
                      <a:pPr algn="r"/>
                      <a:r>
                        <a:rPr lang="en-ZA" sz="2400" dirty="0"/>
                        <a:t>R’000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Variances</a:t>
                      </a:r>
                    </a:p>
                    <a:p>
                      <a:pPr algn="r"/>
                      <a:r>
                        <a:rPr lang="en-ZA" sz="2400" dirty="0"/>
                        <a:t>R’000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% Spent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400" kern="1200" dirty="0"/>
                        <a:t>Compensation of Employees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6 712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9 025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-2 313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134 .5%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400" kern="1200" dirty="0"/>
                        <a:t>Goods and Services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358 319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310 826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47 283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86.8%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Interest &amp; Rent on Land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40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/>
                        <a:t>40</a:t>
                      </a:r>
                      <a:endParaRPr lang="en-ZA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-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100.0%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7418376"/>
                  </a:ext>
                </a:extLst>
              </a:tr>
              <a:tr h="511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Households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376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376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-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 100.0%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3122220"/>
                  </a:ext>
                </a:extLst>
              </a:tr>
              <a:tr h="766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Building and Other Fixed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/>
                        <a:t>2 037 672</a:t>
                      </a:r>
                      <a:endParaRPr lang="en-ZA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1 903 158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134 514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93.4%</a:t>
                      </a:r>
                      <a:endParaRPr lang="en-Z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3314461"/>
                  </a:ext>
                </a:extLst>
              </a:tr>
              <a:tr h="766851">
                <a:tc>
                  <a:txBody>
                    <a:bodyPr/>
                    <a:lstStyle/>
                    <a:p>
                      <a:r>
                        <a:rPr lang="en-ZA" sz="2400" dirty="0"/>
                        <a:t>Total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2 403 119</a:t>
                      </a:r>
                      <a:endParaRPr lang="en-Z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2 223 425</a:t>
                      </a:r>
                      <a:endParaRPr lang="en-Z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179 694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kern="1200" dirty="0"/>
                        <a:t>92.5%</a:t>
                      </a:r>
                      <a:endParaRPr lang="en-Z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57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I :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65CFA-AD1B-4281-A2AE-4920EB1B6B7C}"/>
              </a:ext>
            </a:extLst>
          </p:cNvPr>
          <p:cNvSpPr/>
          <p:nvPr/>
        </p:nvSpPr>
        <p:spPr>
          <a:xfrm>
            <a:off x="10704512" y="155717"/>
            <a:ext cx="1313895" cy="29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3550005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1ED4-1BB7-4AD9-9981-12F32B34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4B70-6491-45F6-A498-84C70066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694" y="786873"/>
            <a:ext cx="10371197" cy="559069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reliable planning data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Over-complicated planning &amp; approval documents &amp; processes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designs &amp; specifications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Time-consuming procurement processes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local-economic stimulation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over-crowding, sanitation, water supply &amp; maintenance challenges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projects not aligned with national priorities.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Interruption by Business Forums.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Over-reliance on Implementing Agents.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performing service providers.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C1F7-6BAF-4935-A519-D8D9E18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4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C77E-DF45-4ACA-8501-2E8DB937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FF51F-8E8C-4F69-AF21-8658AEBC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00" y="0"/>
            <a:ext cx="834825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FF7E51-AA56-4E8E-B0C8-7B360A44D71B}"/>
              </a:ext>
            </a:extLst>
          </p:cNvPr>
          <p:cNvSpPr/>
          <p:nvPr/>
        </p:nvSpPr>
        <p:spPr>
          <a:xfrm>
            <a:off x="10425936" y="3249327"/>
            <a:ext cx="1685382" cy="11275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Capital investment</a:t>
            </a:r>
          </a:p>
          <a:p>
            <a:pPr algn="ctr"/>
            <a:r>
              <a:rPr lang="en-GB" sz="2000" dirty="0"/>
              <a:t>R 8 billion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DCE45-17B3-43AE-B11E-9E36D0010DE3}"/>
              </a:ext>
            </a:extLst>
          </p:cNvPr>
          <p:cNvSpPr/>
          <p:nvPr/>
        </p:nvSpPr>
        <p:spPr>
          <a:xfrm>
            <a:off x="10425936" y="5683622"/>
            <a:ext cx="1685382" cy="11275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Total investment</a:t>
            </a:r>
          </a:p>
          <a:p>
            <a:pPr algn="ctr"/>
            <a:r>
              <a:rPr lang="en-GB" sz="2000" dirty="0"/>
              <a:t>R 20 billion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87E0C-80E0-4E95-ACB7-FA66FF51D721}"/>
              </a:ext>
            </a:extLst>
          </p:cNvPr>
          <p:cNvSpPr/>
          <p:nvPr/>
        </p:nvSpPr>
        <p:spPr>
          <a:xfrm>
            <a:off x="10425936" y="4466475"/>
            <a:ext cx="1685382" cy="11275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Maintenance R 12 billion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706B95-0786-4DDF-86FE-694DAC9EE7E0}"/>
              </a:ext>
            </a:extLst>
          </p:cNvPr>
          <p:cNvSpPr/>
          <p:nvPr/>
        </p:nvSpPr>
        <p:spPr>
          <a:xfrm>
            <a:off x="5493685" y="3965404"/>
            <a:ext cx="333375" cy="3651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2BEF2-DA2B-4912-9255-F6B5F2F4E4F6}"/>
              </a:ext>
            </a:extLst>
          </p:cNvPr>
          <p:cNvSpPr/>
          <p:nvPr/>
        </p:nvSpPr>
        <p:spPr>
          <a:xfrm>
            <a:off x="7290036" y="5228851"/>
            <a:ext cx="333375" cy="365125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8E08A-C9EF-4757-ABE8-C38312E3E32F}"/>
              </a:ext>
            </a:extLst>
          </p:cNvPr>
          <p:cNvSpPr/>
          <p:nvPr/>
        </p:nvSpPr>
        <p:spPr>
          <a:xfrm>
            <a:off x="8882295" y="5233248"/>
            <a:ext cx="333375" cy="365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798D09-5F69-485D-83DB-64FA7B235233}"/>
              </a:ext>
            </a:extLst>
          </p:cNvPr>
          <p:cNvSpPr/>
          <p:nvPr/>
        </p:nvSpPr>
        <p:spPr>
          <a:xfrm>
            <a:off x="8882295" y="3955306"/>
            <a:ext cx="333375" cy="3651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B7C7F2-A24E-45D9-9B72-AF4BB0E576B4}"/>
              </a:ext>
            </a:extLst>
          </p:cNvPr>
          <p:cNvSpPr/>
          <p:nvPr/>
        </p:nvSpPr>
        <p:spPr>
          <a:xfrm>
            <a:off x="7297250" y="6492298"/>
            <a:ext cx="333375" cy="365125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5260EF-8A9C-4885-A897-798C317C236C}"/>
              </a:ext>
            </a:extLst>
          </p:cNvPr>
          <p:cNvSpPr/>
          <p:nvPr/>
        </p:nvSpPr>
        <p:spPr>
          <a:xfrm>
            <a:off x="8882294" y="6488693"/>
            <a:ext cx="333375" cy="3651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3E60EE-E289-41F9-8B14-2A38E68811D9}"/>
              </a:ext>
            </a:extLst>
          </p:cNvPr>
          <p:cNvSpPr/>
          <p:nvPr/>
        </p:nvSpPr>
        <p:spPr>
          <a:xfrm>
            <a:off x="7290036" y="3964827"/>
            <a:ext cx="333375" cy="365125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05208C-B984-4D27-B86E-DE57B9F4B36B}"/>
              </a:ext>
            </a:extLst>
          </p:cNvPr>
          <p:cNvSpPr/>
          <p:nvPr/>
        </p:nvSpPr>
        <p:spPr>
          <a:xfrm>
            <a:off x="5493685" y="5228851"/>
            <a:ext cx="333375" cy="3651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382B4A-32AB-478B-9057-9D4868777DC9}"/>
              </a:ext>
            </a:extLst>
          </p:cNvPr>
          <p:cNvSpPr/>
          <p:nvPr/>
        </p:nvSpPr>
        <p:spPr>
          <a:xfrm>
            <a:off x="5493685" y="6492875"/>
            <a:ext cx="333375" cy="3651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A58E735-D414-40E6-AFB4-17943285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4" y="-24844"/>
            <a:ext cx="5685631" cy="6344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200" dirty="0">
                <a:latin typeface="+mn-lt"/>
              </a:rPr>
              <a:t>Order of magnitude backlog value </a:t>
            </a:r>
          </a:p>
        </p:txBody>
      </p:sp>
    </p:spTree>
    <p:extLst>
      <p:ext uri="{BB962C8B-B14F-4D97-AF65-F5344CB8AC3E}">
        <p14:creationId xmlns:p14="http://schemas.microsoft.com/office/powerpoint/2010/main" val="320631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9587E-CD89-4B5F-8008-A9C3F602B51C}"/>
              </a:ext>
            </a:extLst>
          </p:cNvPr>
          <p:cNvGrpSpPr/>
          <p:nvPr/>
        </p:nvGrpSpPr>
        <p:grpSpPr>
          <a:xfrm>
            <a:off x="1420540" y="990951"/>
            <a:ext cx="9220821" cy="5542303"/>
            <a:chOff x="1420540" y="990951"/>
            <a:chExt cx="9220821" cy="55423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40180B-E04B-47AD-8952-82B7F112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0540" y="990951"/>
              <a:ext cx="9220821" cy="554230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929493-DAD3-4EB9-94DC-301C5D962909}"/>
                </a:ext>
              </a:extLst>
            </p:cNvPr>
            <p:cNvSpPr txBox="1"/>
            <p:nvPr/>
          </p:nvSpPr>
          <p:spPr>
            <a:xfrm>
              <a:off x="3674116" y="1338164"/>
              <a:ext cx="1007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FF0000"/>
                  </a:solidFill>
                </a:rPr>
                <a:t>R42.4 b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6C4A3-68E1-4FB2-A61D-34371DB99441}"/>
                </a:ext>
              </a:extLst>
            </p:cNvPr>
            <p:cNvSpPr txBox="1"/>
            <p:nvPr/>
          </p:nvSpPr>
          <p:spPr>
            <a:xfrm>
              <a:off x="5088293" y="3031675"/>
              <a:ext cx="1007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chemeClr val="accent3"/>
                  </a:solidFill>
                </a:rPr>
                <a:t>R19.7 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DADDA-2891-436F-961C-6A79042062FB}"/>
                </a:ext>
              </a:extLst>
            </p:cNvPr>
            <p:cNvSpPr/>
            <p:nvPr/>
          </p:nvSpPr>
          <p:spPr>
            <a:xfrm>
              <a:off x="6655934" y="3717681"/>
              <a:ext cx="425271" cy="463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143A4A-87C1-488D-9057-D19314469587}"/>
                </a:ext>
              </a:extLst>
            </p:cNvPr>
            <p:cNvSpPr/>
            <p:nvPr/>
          </p:nvSpPr>
          <p:spPr>
            <a:xfrm>
              <a:off x="8032521" y="3696193"/>
              <a:ext cx="425271" cy="466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5A97CA-AE92-4227-8619-36A1D59529CC}"/>
                </a:ext>
              </a:extLst>
            </p:cNvPr>
            <p:cNvSpPr/>
            <p:nvPr/>
          </p:nvSpPr>
          <p:spPr>
            <a:xfrm>
              <a:off x="9423946" y="3706960"/>
              <a:ext cx="438538" cy="402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624251D-5D95-4A84-B503-6FE1ADAABD1F}"/>
                </a:ext>
              </a:extLst>
            </p:cNvPr>
            <p:cNvSpPr/>
            <p:nvPr/>
          </p:nvSpPr>
          <p:spPr>
            <a:xfrm>
              <a:off x="6706477" y="1686053"/>
              <a:ext cx="3203876" cy="1530288"/>
            </a:xfrm>
            <a:prstGeom prst="wedgeRoundRectCallout">
              <a:avLst>
                <a:gd name="adj1" fmla="val -36456"/>
                <a:gd name="adj2" fmla="val 7720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u="sng" dirty="0"/>
                <a:t>Top-up from</a:t>
              </a:r>
              <a:r>
                <a:rPr lang="en-ZA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SIBG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Equitable Share 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BFI 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Donors &amp; Partners 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F1B646-5630-4E9A-B20B-C07D3CEB77ED}"/>
                </a:ext>
              </a:extLst>
            </p:cNvPr>
            <p:cNvSpPr/>
            <p:nvPr/>
          </p:nvSpPr>
          <p:spPr>
            <a:xfrm>
              <a:off x="6205182" y="5163668"/>
              <a:ext cx="1326776" cy="5916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EIG 2023/24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DEFEA-2A1D-4D87-A9D5-170B2FCD293F}"/>
                </a:ext>
              </a:extLst>
            </p:cNvPr>
            <p:cNvSpPr/>
            <p:nvPr/>
          </p:nvSpPr>
          <p:spPr>
            <a:xfrm>
              <a:off x="7645027" y="5152893"/>
              <a:ext cx="1326776" cy="5916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EIG 2024/25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2E229-E6D6-4955-B590-48449FCB3C23}"/>
                </a:ext>
              </a:extLst>
            </p:cNvPr>
            <p:cNvSpPr/>
            <p:nvPr/>
          </p:nvSpPr>
          <p:spPr>
            <a:xfrm>
              <a:off x="9084872" y="5152893"/>
              <a:ext cx="1326776" cy="5916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EIG 2025/26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6E7179-D74D-4789-92A8-E77B21623DE4}"/>
                </a:ext>
              </a:extLst>
            </p:cNvPr>
            <p:cNvSpPr/>
            <p:nvPr/>
          </p:nvSpPr>
          <p:spPr>
            <a:xfrm>
              <a:off x="3796919" y="2112446"/>
              <a:ext cx="495365" cy="297628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C18CF-7BD8-43CF-961E-CC5D6834F421}"/>
                </a:ext>
              </a:extLst>
            </p:cNvPr>
            <p:cNvSpPr/>
            <p:nvPr/>
          </p:nvSpPr>
          <p:spPr>
            <a:xfrm>
              <a:off x="3376729" y="1437609"/>
              <a:ext cx="1335743" cy="6171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8.</a:t>
              </a:r>
            </a:p>
            <a:p>
              <a:pPr algn="ctr"/>
              <a:r>
                <a:rPr lang="en-GB" dirty="0"/>
                <a:t>  R42 billion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9DD137-5A3C-4EC6-8494-E8C1DE66D55B}"/>
                </a:ext>
              </a:extLst>
            </p:cNvPr>
            <p:cNvSpPr/>
            <p:nvPr/>
          </p:nvSpPr>
          <p:spPr>
            <a:xfrm>
              <a:off x="5219850" y="3691051"/>
              <a:ext cx="493068" cy="14009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BA1D5A-0740-4AE5-B058-7A2772866F77}"/>
                </a:ext>
              </a:extLst>
            </p:cNvPr>
            <p:cNvSpPr/>
            <p:nvPr/>
          </p:nvSpPr>
          <p:spPr>
            <a:xfrm>
              <a:off x="4791396" y="3009783"/>
              <a:ext cx="1335743" cy="6171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9.</a:t>
              </a:r>
            </a:p>
            <a:p>
              <a:pPr algn="ctr"/>
              <a:r>
                <a:rPr lang="en-GB" dirty="0"/>
                <a:t>  R20 billion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2839CA0-7DFF-4FC1-BFCF-D9486C7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3" y="-24844"/>
            <a:ext cx="11960925" cy="63444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Blended finance model required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50BBBEB-46F6-4FEF-AB61-D72521C1E676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439987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J : 10-Point Strategy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65CFA-AD1B-4281-A2AE-4920EB1B6B7C}"/>
              </a:ext>
            </a:extLst>
          </p:cNvPr>
          <p:cNvSpPr/>
          <p:nvPr/>
        </p:nvSpPr>
        <p:spPr>
          <a:xfrm>
            <a:off x="10704512" y="155717"/>
            <a:ext cx="1313895" cy="29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437073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17090-9AA9-4F6A-B49A-87D340A3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BD277-5F2D-4B54-B5B6-753F0D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" y="43382"/>
            <a:ext cx="12048564" cy="67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B : Number of ordinary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3583781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1ED4-1BB7-4AD9-9981-12F32B34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Proposed tactics (How will we get it done)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4B70-6491-45F6-A498-84C70066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B-5 project scope must be based on updated NEIMS data.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investment in small &amp; unviable schools.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B-5 project budgets must be based on updated NEIMS data.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B-5 projects based on a 7-year planning horizon.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B-5 capital projects must be aligned with National priorities.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B-5 maintenance projects must be aligned with National priorities.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Headhunt to fill critical built-environment vacancies.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Enforce EFMS as the sole reporting tool.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lessons learned across sectors.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Formalise implementation protocol agreements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C1F7-6BAF-4935-A519-D8D9E18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12697-4DA4-412C-AD38-AF91BFEC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13" y="1022367"/>
            <a:ext cx="4467819" cy="46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7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C88A-A9D6-448B-A286-E8635561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10-Point Strategy : Roll-out Roadmap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CD28DE-CCB8-4CFE-85CB-CC6478768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32280"/>
              </p:ext>
            </p:extLst>
          </p:nvPr>
        </p:nvGraphicFramePr>
        <p:xfrm>
          <a:off x="334963" y="908050"/>
          <a:ext cx="11617325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BBEB-46F6-4FEF-AB61-D72521C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3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733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6128134"/>
            <a:ext cx="1619672" cy="72986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 t="15059" b="15059"/>
          <a:stretch>
            <a:fillRect/>
          </a:stretch>
        </p:blipFill>
        <p:spPr>
          <a:xfrm>
            <a:off x="6623597" y="5989011"/>
            <a:ext cx="202138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DD6ABD-ECB0-47ED-815A-065D7A23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01" y="1899125"/>
            <a:ext cx="7564572" cy="4546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Operational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The number of operational public schools has initially increased from </a:t>
            </a:r>
            <a:r>
              <a:rPr lang="en-GB" b="1" dirty="0">
                <a:solidFill>
                  <a:srgbClr val="FF0000"/>
                </a:solidFill>
              </a:rPr>
              <a:t>27 004 </a:t>
            </a:r>
            <a:r>
              <a:rPr lang="en-GB" dirty="0"/>
              <a:t>in 1996 to </a:t>
            </a:r>
            <a:r>
              <a:rPr lang="en-GB" b="1" dirty="0">
                <a:solidFill>
                  <a:srgbClr val="FF0000"/>
                </a:solidFill>
              </a:rPr>
              <a:t>28 876 </a:t>
            </a:r>
            <a:r>
              <a:rPr lang="en-GB" dirty="0"/>
              <a:t>in 2007.</a:t>
            </a:r>
          </a:p>
          <a:p>
            <a:pPr>
              <a:buFont typeface="+mj-lt"/>
              <a:buAutoNum type="alphaLcParenR"/>
            </a:pPr>
            <a:r>
              <a:rPr lang="en-GB" dirty="0"/>
              <a:t>The number of operational schools then decreased to </a:t>
            </a:r>
            <a:r>
              <a:rPr lang="en-GB" b="1" dirty="0">
                <a:solidFill>
                  <a:srgbClr val="FF0000"/>
                </a:solidFill>
              </a:rPr>
              <a:t>22 589 </a:t>
            </a:r>
            <a:r>
              <a:rPr lang="en-GB" dirty="0"/>
              <a:t>in 2022.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8F7D99C-ECF7-4C7D-B792-C0F44857E494}"/>
              </a:ext>
            </a:extLst>
          </p:cNvPr>
          <p:cNvSpPr/>
          <p:nvPr/>
        </p:nvSpPr>
        <p:spPr>
          <a:xfrm>
            <a:off x="9402516" y="3191433"/>
            <a:ext cx="577516" cy="61442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5D97-295C-4F71-915D-E3E61D1B5B3F}"/>
              </a:ext>
            </a:extLst>
          </p:cNvPr>
          <p:cNvSpPr/>
          <p:nvPr/>
        </p:nvSpPr>
        <p:spPr>
          <a:xfrm>
            <a:off x="10160000" y="3320576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Drop of 6 287</a:t>
            </a:r>
          </a:p>
        </p:txBody>
      </p:sp>
    </p:spTree>
    <p:extLst>
      <p:ext uri="{BB962C8B-B14F-4D97-AF65-F5344CB8AC3E}">
        <p14:creationId xmlns:p14="http://schemas.microsoft.com/office/powerpoint/2010/main" val="22961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C : Schools made entirely of inappropriate materials</a:t>
            </a:r>
          </a:p>
        </p:txBody>
      </p:sp>
    </p:spTree>
    <p:extLst>
      <p:ext uri="{BB962C8B-B14F-4D97-AF65-F5344CB8AC3E}">
        <p14:creationId xmlns:p14="http://schemas.microsoft.com/office/powerpoint/2010/main" val="225903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B1C7-04C6-47CD-8719-C38B9DA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“Mud” schools &amp; other inappropriate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A7A-9607-48CB-8E39-38D62C1E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54" y="820278"/>
            <a:ext cx="11617291" cy="5217444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GB" dirty="0"/>
              <a:t>It is estimated that in 1996 there were about 1 000 schools made entirely of inappropriate materials.</a:t>
            </a:r>
          </a:p>
          <a:p>
            <a:pPr>
              <a:buFont typeface="+mj-lt"/>
              <a:buAutoNum type="alphaLcParenR"/>
            </a:pPr>
            <a:r>
              <a:rPr lang="en-GB" dirty="0"/>
              <a:t>In 2011, there were initially 510 schools on the ASIDI programme (This number decreased to 332).</a:t>
            </a:r>
          </a:p>
          <a:p>
            <a:pPr>
              <a:buFont typeface="+mj-lt"/>
              <a:buAutoNum type="alphaLcParenR"/>
            </a:pPr>
            <a:r>
              <a:rPr lang="en-GB" dirty="0"/>
              <a:t>Of the 332 schools made entirely of inappropriate materials, 330 have been replaced. </a:t>
            </a:r>
          </a:p>
          <a:p>
            <a:pPr>
              <a:buFont typeface="+mj-lt"/>
              <a:buAutoNum type="alphaLcParenR"/>
            </a:pPr>
            <a:r>
              <a:rPr lang="en-GB" dirty="0"/>
              <a:t>The remaining 2 replacement schools are scheduled for completion in 2023/24.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519A-340A-46B4-9DA6-98135E5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39EA3-6B27-4750-AF21-634E2D6F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13" y="2246403"/>
            <a:ext cx="7564572" cy="4546791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0A054621-A2EE-4F0D-A2F6-8A59FBA5F8CB}"/>
              </a:ext>
            </a:extLst>
          </p:cNvPr>
          <p:cNvSpPr/>
          <p:nvPr/>
        </p:nvSpPr>
        <p:spPr>
          <a:xfrm rot="16200000">
            <a:off x="7963356" y="2732261"/>
            <a:ext cx="577516" cy="21602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6715D-19E6-4A58-BE0B-0D0B8708B0EB}"/>
              </a:ext>
            </a:extLst>
          </p:cNvPr>
          <p:cNvSpPr/>
          <p:nvPr/>
        </p:nvSpPr>
        <p:spPr>
          <a:xfrm>
            <a:off x="7282329" y="3072865"/>
            <a:ext cx="1799591" cy="356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ASIDI</a:t>
            </a:r>
          </a:p>
        </p:txBody>
      </p:sp>
    </p:spTree>
    <p:extLst>
      <p:ext uri="{BB962C8B-B14F-4D97-AF65-F5344CB8AC3E}">
        <p14:creationId xmlns:p14="http://schemas.microsoft.com/office/powerpoint/2010/main" val="353497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31AA-A6A1-4F16-8A17-79DA063F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75DDF-5C3F-442A-8CA0-A64493DD2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98" y="1023919"/>
            <a:ext cx="6492804" cy="48101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F57A-0555-4145-AB19-B099366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0142"/>
            <a:ext cx="10972800" cy="1676399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PART D : Schools with no water supply</a:t>
            </a:r>
          </a:p>
        </p:txBody>
      </p:sp>
    </p:spTree>
    <p:extLst>
      <p:ext uri="{BB962C8B-B14F-4D97-AF65-F5344CB8AC3E}">
        <p14:creationId xmlns:p14="http://schemas.microsoft.com/office/powerpoint/2010/main" val="2376750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90623</TotalTime>
  <Words>1413</Words>
  <Application>Microsoft Office PowerPoint</Application>
  <PresentationFormat>Widescreen</PresentationFormat>
  <Paragraphs>411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Times New Roman</vt:lpstr>
      <vt:lpstr>New DBE Presentation template</vt:lpstr>
      <vt:lpstr>Detailed progress report on school infrastructure  Presentation by the Department of Basic Education  30 May 2023 </vt:lpstr>
      <vt:lpstr>PART A : Sources of information</vt:lpstr>
      <vt:lpstr>Data sources</vt:lpstr>
      <vt:lpstr>PART B : Number of ordinary public schools</vt:lpstr>
      <vt:lpstr>Operational schools</vt:lpstr>
      <vt:lpstr>PART C : Schools made entirely of inappropriate materials</vt:lpstr>
      <vt:lpstr>“Mud” schools &amp; other inappropriate structures</vt:lpstr>
      <vt:lpstr>Example</vt:lpstr>
      <vt:lpstr>PART D : Schools with no water supply</vt:lpstr>
      <vt:lpstr>Schools with no water supply</vt:lpstr>
      <vt:lpstr>Example</vt:lpstr>
      <vt:lpstr>PART E : Schools with no electricity supply</vt:lpstr>
      <vt:lpstr>Schools with no electricity supply</vt:lpstr>
      <vt:lpstr>PART F : Schools with no toilets</vt:lpstr>
      <vt:lpstr>Schools with no toilets</vt:lpstr>
      <vt:lpstr>Example</vt:lpstr>
      <vt:lpstr>PART G : Schools dependent on basic pit toilets</vt:lpstr>
      <vt:lpstr>PowerPoint Presentation</vt:lpstr>
      <vt:lpstr>SAFE work breakdown structure</vt:lpstr>
      <vt:lpstr>Schools dependent on basic pit toilets</vt:lpstr>
      <vt:lpstr>Example</vt:lpstr>
      <vt:lpstr>PART H : Lessons learned</vt:lpstr>
      <vt:lpstr>Carrot &amp; Stick approach to performance management</vt:lpstr>
      <vt:lpstr>Monitoring over the entire life-cycle of the projects</vt:lpstr>
      <vt:lpstr>Number of site visits by DBE</vt:lpstr>
      <vt:lpstr>Progress review meetings</vt:lpstr>
      <vt:lpstr>Additional built-environment capacity</vt:lpstr>
      <vt:lpstr>PART I : EIG performance in 2022/23</vt:lpstr>
      <vt:lpstr> EIG/ES SPLIT – 2022-23</vt:lpstr>
      <vt:lpstr>EIG expenditure 2022/23</vt:lpstr>
      <vt:lpstr>PART I : SIBG performance in 2022/23</vt:lpstr>
      <vt:lpstr>Final Summary of performance 2022/23</vt:lpstr>
      <vt:lpstr>SIBG expenditure 2022/23</vt:lpstr>
      <vt:lpstr>PART I : Challenges</vt:lpstr>
      <vt:lpstr>Challenges </vt:lpstr>
      <vt:lpstr>Order of magnitude backlog value </vt:lpstr>
      <vt:lpstr>Blended finance model required</vt:lpstr>
      <vt:lpstr>PART J : 10-Point Strategy</vt:lpstr>
      <vt:lpstr>PowerPoint Presentation</vt:lpstr>
      <vt:lpstr>Proposed tactics (How will we get it done)</vt:lpstr>
      <vt:lpstr>10-Point Strategy : Roll-out Roadmap</vt:lpstr>
      <vt:lpstr>PowerPoint Presentation</vt:lpstr>
    </vt:vector>
  </TitlesOfParts>
  <Company>Dept Of Basic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Ramohapi.Mataole</dc:creator>
  <cp:lastModifiedBy>Llewellyn Brown</cp:lastModifiedBy>
  <cp:revision>3723</cp:revision>
  <cp:lastPrinted>2022-11-29T13:18:27Z</cp:lastPrinted>
  <dcterms:created xsi:type="dcterms:W3CDTF">2021-02-13T20:33:43Z</dcterms:created>
  <dcterms:modified xsi:type="dcterms:W3CDTF">2023-05-26T11:03:29Z</dcterms:modified>
</cp:coreProperties>
</file>