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5"/>
  </p:sldMasterIdLst>
  <p:notesMasterIdLst>
    <p:notesMasterId r:id="rId19"/>
  </p:notesMasterIdLst>
  <p:sldIdLst>
    <p:sldId id="256" r:id="rId6"/>
    <p:sldId id="410" r:id="rId7"/>
    <p:sldId id="420" r:id="rId8"/>
    <p:sldId id="421" r:id="rId9"/>
    <p:sldId id="409" r:id="rId10"/>
    <p:sldId id="408" r:id="rId11"/>
    <p:sldId id="411" r:id="rId12"/>
    <p:sldId id="412" r:id="rId13"/>
    <p:sldId id="414" r:id="rId14"/>
    <p:sldId id="413" r:id="rId15"/>
    <p:sldId id="415" r:id="rId16"/>
    <p:sldId id="416" r:id="rId17"/>
    <p:sldId id="419" r:id="rId1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20C841-8FDC-FFC9-E102-163F882B4752}" name="Sesethu Mazoza" initials="SM" userId="S::Sesethu.Mazoza@Treasury.gov.za::9899edff-41ab-41b8-b22a-08d2d7319af2" providerId="AD"/>
  <p188:author id="{FB51AE79-6194-F6A0-4066-CA654078987C}" name="Velisubuhle Buti" initials="VB" userId="S::Velisubuhle.Buti@Treasury.gov.za::56245835-5f9c-4c5e-88e6-026280c560f0" providerId="AD"/>
  <p188:author id="{C26FB8F5-77AA-27EA-9387-ED287726E1A2}" name="Rendani Randela" initials="RR" userId="S::Rendani.Randela@Treasury.gov.za::6f95bf1f-45b4-4fb6-b8e0-b4f3360595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50"/>
  </p:normalViewPr>
  <p:slideViewPr>
    <p:cSldViewPr snapToGrid="0" snapToObjects="1">
      <p:cViewPr>
        <p:scale>
          <a:sx n="100" d="100"/>
          <a:sy n="100" d="100"/>
        </p:scale>
        <p:origin x="2034" y="258"/>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t>5/29/2023</a:t>
            </a:fld>
            <a:endParaRPr lang="en-US" dirty="0"/>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dirty="0"/>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dirty="0"/>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2023/05/29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2023/05/29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2023/05/29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C98657-56FD-481B-A8CE-21B79978079B}"/>
              </a:ext>
            </a:extLst>
          </p:cNvPr>
          <p:cNvPicPr>
            <a:picLocks noChangeAspect="1"/>
          </p:cNvPicPr>
          <p:nvPr userDrawn="1"/>
        </p:nvPicPr>
        <p:blipFill>
          <a:blip r:embed="rId2"/>
          <a:srcRect/>
          <a:stretch/>
        </p:blipFill>
        <p:spPr>
          <a:xfrm>
            <a:off x="8621" y="-3804"/>
            <a:ext cx="9125474" cy="6858000"/>
          </a:xfrm>
          <a:prstGeom prst="rect">
            <a:avLst/>
          </a:prstGeom>
        </p:spPr>
      </p:pic>
    </p:spTree>
    <p:extLst>
      <p:ext uri="{BB962C8B-B14F-4D97-AF65-F5344CB8AC3E}">
        <p14:creationId xmlns:p14="http://schemas.microsoft.com/office/powerpoint/2010/main" val="11490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2023/05/29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2023/05/29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2023/05/29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2023/05/29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2023/05/29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2023/05/29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2023/05/29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2023/05/29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dirty="0"/>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7840" y="1141629"/>
            <a:ext cx="5645614" cy="1483508"/>
          </a:xfrm>
        </p:spPr>
        <p:txBody>
          <a:bodyPr lIns="0" tIns="0" anchor="b">
            <a:normAutofit/>
          </a:bodyPr>
          <a:lstStyle/>
          <a:p>
            <a:pPr algn="r">
              <a:lnSpc>
                <a:spcPts val="3600"/>
              </a:lnSpc>
            </a:pPr>
            <a:r>
              <a:rPr lang="en-US" sz="3800" b="1" dirty="0">
                <a:solidFill>
                  <a:schemeClr val="bg1"/>
                </a:solidFill>
                <a:latin typeface="+mn-lt"/>
              </a:rPr>
              <a:t>Responses to the Public hearings </a:t>
            </a:r>
          </a:p>
        </p:txBody>
      </p:sp>
      <p:sp>
        <p:nvSpPr>
          <p:cNvPr id="6" name="TextBox 5"/>
          <p:cNvSpPr txBox="1"/>
          <p:nvPr/>
        </p:nvSpPr>
        <p:spPr>
          <a:xfrm>
            <a:off x="6380480" y="1135366"/>
            <a:ext cx="2124693" cy="528350"/>
          </a:xfrm>
          <a:prstGeom prst="rect">
            <a:avLst/>
          </a:prstGeom>
          <a:noFill/>
        </p:spPr>
        <p:txBody>
          <a:bodyPr wrap="square" rtlCol="0">
            <a:spAutoFit/>
          </a:bodyPr>
          <a:lstStyle/>
          <a:p>
            <a:pPr marL="0" marR="0" lvl="0" indent="0" algn="l" defTabSz="914400" rtl="0" eaLnBrk="1" fontAlgn="auto" latinLnBrk="0" hangingPunct="1">
              <a:lnSpc>
                <a:spcPts val="172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PRESENTED BY:</a:t>
            </a:r>
          </a:p>
          <a:p>
            <a:pPr marL="0" marR="0" lvl="0" indent="0" algn="l" defTabSz="914400" rtl="0" eaLnBrk="1" fontAlgn="auto" latinLnBrk="0" hangingPunct="1">
              <a:lnSpc>
                <a:spcPts val="1720"/>
              </a:lnSpc>
              <a:spcBef>
                <a:spcPts val="0"/>
              </a:spcBef>
              <a:spcAft>
                <a:spcPts val="0"/>
              </a:spcAft>
              <a:buClrTx/>
              <a:buSzTx/>
              <a:buFontTx/>
              <a:buNone/>
              <a:tabLst/>
              <a:defRPr/>
            </a:pPr>
            <a:r>
              <a:rPr lang="en-US" sz="1400" dirty="0">
                <a:solidFill>
                  <a:prstClr val="white"/>
                </a:solidFill>
                <a:latin typeface="Calibri" panose="020F0502020204030204"/>
              </a:rPr>
              <a:t>National Treasury</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CE24F6B-B8C1-8A40-0124-EABEB854E8FE}"/>
              </a:ext>
            </a:extLst>
          </p:cNvPr>
          <p:cNvSpPr txBox="1"/>
          <p:nvPr/>
        </p:nvSpPr>
        <p:spPr>
          <a:xfrm>
            <a:off x="6380479" y="2649740"/>
            <a:ext cx="2124693" cy="739241"/>
          </a:xfrm>
          <a:prstGeom prst="rect">
            <a:avLst/>
          </a:prstGeom>
          <a:noFill/>
        </p:spPr>
        <p:txBody>
          <a:bodyPr wrap="square">
            <a:spAutoFit/>
          </a:bodyPr>
          <a:lstStyle/>
          <a:p>
            <a:pPr>
              <a:lnSpc>
                <a:spcPts val="1720"/>
              </a:lnSpc>
            </a:pPr>
            <a:endParaRPr lang="en-US" sz="1400" i="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Date: May 2023</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8CCA-55DB-ED80-1EB3-103EABD51674}"/>
              </a:ext>
            </a:extLst>
          </p:cNvPr>
          <p:cNvSpPr>
            <a:spLocks noGrp="1"/>
          </p:cNvSpPr>
          <p:nvPr>
            <p:ph type="title"/>
          </p:nvPr>
        </p:nvSpPr>
        <p:spPr>
          <a:xfrm>
            <a:off x="303756" y="394469"/>
            <a:ext cx="8536487" cy="413632"/>
          </a:xfrm>
        </p:spPr>
        <p:txBody>
          <a:bodyPr>
            <a:noAutofit/>
          </a:bodyPr>
          <a:lstStyle/>
          <a:p>
            <a:r>
              <a:rPr lang="en-GB" sz="2800" dirty="0">
                <a:latin typeface="Arial" panose="020B0604020202020204" pitchFamily="34" charset="0"/>
                <a:cs typeface="Arial" panose="020B0604020202020204" pitchFamily="34" charset="0"/>
              </a:rPr>
              <a:t>Administrative services   </a:t>
            </a:r>
            <a:endParaRPr lang="en-ZA" sz="2800" dirty="0">
              <a:latin typeface="Arial" panose="020B0604020202020204" pitchFamily="34" charset="0"/>
              <a:cs typeface="Arial" panose="020B0604020202020204" pitchFamily="34" charset="0"/>
            </a:endParaRPr>
          </a:p>
        </p:txBody>
      </p:sp>
      <p:graphicFrame>
        <p:nvGraphicFramePr>
          <p:cNvPr id="4" name="Content Placeholder 7">
            <a:extLst>
              <a:ext uri="{FF2B5EF4-FFF2-40B4-BE49-F238E27FC236}">
                <a16:creationId xmlns:a16="http://schemas.microsoft.com/office/drawing/2014/main" id="{6B211BC8-89C4-9DA6-79BA-7F4047E8AFDB}"/>
              </a:ext>
            </a:extLst>
          </p:cNvPr>
          <p:cNvGraphicFramePr>
            <a:graphicFrameLocks noGrp="1"/>
          </p:cNvGraphicFramePr>
          <p:nvPr>
            <p:ph idx="1"/>
            <p:extLst>
              <p:ext uri="{D42A27DB-BD31-4B8C-83A1-F6EECF244321}">
                <p14:modId xmlns:p14="http://schemas.microsoft.com/office/powerpoint/2010/main" val="4041794462"/>
              </p:ext>
            </p:extLst>
          </p:nvPr>
        </p:nvGraphicFramePr>
        <p:xfrm>
          <a:off x="94390" y="886871"/>
          <a:ext cx="8813636" cy="5387340"/>
        </p:xfrm>
        <a:graphic>
          <a:graphicData uri="http://schemas.openxmlformats.org/drawingml/2006/table">
            <a:tbl>
              <a:tblPr/>
              <a:tblGrid>
                <a:gridCol w="1221166">
                  <a:extLst>
                    <a:ext uri="{9D8B030D-6E8A-4147-A177-3AD203B41FA5}">
                      <a16:colId xmlns:a16="http://schemas.microsoft.com/office/drawing/2014/main" val="65868075"/>
                    </a:ext>
                  </a:extLst>
                </a:gridCol>
                <a:gridCol w="1934989">
                  <a:extLst>
                    <a:ext uri="{9D8B030D-6E8A-4147-A177-3AD203B41FA5}">
                      <a16:colId xmlns:a16="http://schemas.microsoft.com/office/drawing/2014/main" val="1668516698"/>
                    </a:ext>
                  </a:extLst>
                </a:gridCol>
                <a:gridCol w="5657481">
                  <a:extLst>
                    <a:ext uri="{9D8B030D-6E8A-4147-A177-3AD203B41FA5}">
                      <a16:colId xmlns:a16="http://schemas.microsoft.com/office/drawing/2014/main" val="2027071357"/>
                    </a:ext>
                  </a:extLst>
                </a:gridCol>
              </a:tblGrid>
              <a:tr h="86523">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Stakeholder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Issue</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National Treasury's Response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514572"/>
                  </a:ext>
                </a:extLst>
              </a:tr>
              <a:tr h="1925952">
                <a:tc rowSpan="2">
                  <a:txBody>
                    <a:bodyPr/>
                    <a:lstStyle/>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Department of home Affairs</a:t>
                      </a: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IEC political party funding</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The reduction of 0,8% in the baseline of the Department that could impact of service delivery.</a:t>
                      </a:r>
                    </a:p>
                    <a:p>
                      <a:pPr marL="171450" indent="-171450" algn="l" fontAlgn="t">
                        <a:buFont typeface="Arial" panose="020B0604020202020204" pitchFamily="34" charset="0"/>
                        <a:buChar char="•"/>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Lack of staff to deliver frontline services to the public</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We did not reduce the baseline for the department of Home affairs, but we did a function shift from the department to the Border Management Authority that explains the reduction in the baseline of the department.</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The Border Management Authority was incubated in the department for 3 years prior to the entity becoming independent</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The Border Management Authority was established as an as independent entity on 1 April 2023</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022139"/>
                  </a:ext>
                </a:extLst>
              </a:tr>
              <a:tr h="2274905">
                <a:tc vMerge="1">
                  <a:txBody>
                    <a:bodyPr/>
                    <a:lstStyle/>
                    <a:p>
                      <a:endParaRPr lang="en-ZA"/>
                    </a:p>
                  </a:txBody>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Lack of funding allocated to political parties other than the R200 million allocated through the Special Adjustment Appropriation Bill</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Political parties receive funding from parliament for constituency work in various areas.</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There is also funds in provinces that are being access by political parties in the provinces</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The Multi party Democracy Fund are being administered by the IEC, but did not success t attract much funding.</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The baselines for political parties are being evaluated on an annual basis to determine the shortfall of the funding and to develop recommendations for Cabinet to consider</a:t>
                      </a:r>
                    </a:p>
                    <a:p>
                      <a:pPr marL="171450" indent="-171450" algn="l" fontAlgn="t">
                        <a:buFont typeface="Arial" panose="020B0604020202020204" pitchFamily="34" charset="0"/>
                        <a:buChar char="•"/>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390161"/>
                  </a:ext>
                </a:extLst>
              </a:tr>
            </a:tbl>
          </a:graphicData>
        </a:graphic>
      </p:graphicFrame>
    </p:spTree>
    <p:extLst>
      <p:ext uri="{BB962C8B-B14F-4D97-AF65-F5344CB8AC3E}">
        <p14:creationId xmlns:p14="http://schemas.microsoft.com/office/powerpoint/2010/main" val="112911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8CCA-55DB-ED80-1EB3-103EABD51674}"/>
              </a:ext>
            </a:extLst>
          </p:cNvPr>
          <p:cNvSpPr>
            <a:spLocks noGrp="1"/>
          </p:cNvSpPr>
          <p:nvPr>
            <p:ph type="title"/>
          </p:nvPr>
        </p:nvSpPr>
        <p:spPr>
          <a:xfrm>
            <a:off x="303756" y="394469"/>
            <a:ext cx="8536487" cy="413632"/>
          </a:xfrm>
        </p:spPr>
        <p:txBody>
          <a:bodyPr>
            <a:noAutofit/>
          </a:bodyPr>
          <a:lstStyle/>
          <a:p>
            <a:r>
              <a:rPr lang="en-GB" sz="2800" dirty="0">
                <a:latin typeface="Arial" panose="020B0604020202020204" pitchFamily="34" charset="0"/>
                <a:cs typeface="Arial" panose="020B0604020202020204" pitchFamily="34" charset="0"/>
              </a:rPr>
              <a:t>Health and Social Development   </a:t>
            </a:r>
            <a:endParaRPr lang="en-ZA" sz="2800" dirty="0">
              <a:latin typeface="Arial" panose="020B0604020202020204" pitchFamily="34" charset="0"/>
              <a:cs typeface="Arial" panose="020B0604020202020204" pitchFamily="34" charset="0"/>
            </a:endParaRPr>
          </a:p>
        </p:txBody>
      </p:sp>
      <p:graphicFrame>
        <p:nvGraphicFramePr>
          <p:cNvPr id="4" name="Content Placeholder 7">
            <a:extLst>
              <a:ext uri="{FF2B5EF4-FFF2-40B4-BE49-F238E27FC236}">
                <a16:creationId xmlns:a16="http://schemas.microsoft.com/office/drawing/2014/main" id="{6B211BC8-89C4-9DA6-79BA-7F4047E8AFDB}"/>
              </a:ext>
            </a:extLst>
          </p:cNvPr>
          <p:cNvGraphicFramePr>
            <a:graphicFrameLocks noGrp="1"/>
          </p:cNvGraphicFramePr>
          <p:nvPr>
            <p:ph idx="1"/>
            <p:extLst>
              <p:ext uri="{D42A27DB-BD31-4B8C-83A1-F6EECF244321}">
                <p14:modId xmlns:p14="http://schemas.microsoft.com/office/powerpoint/2010/main" val="2013751863"/>
              </p:ext>
            </p:extLst>
          </p:nvPr>
        </p:nvGraphicFramePr>
        <p:xfrm>
          <a:off x="94390" y="886871"/>
          <a:ext cx="8813636" cy="4505238"/>
        </p:xfrm>
        <a:graphic>
          <a:graphicData uri="http://schemas.openxmlformats.org/drawingml/2006/table">
            <a:tbl>
              <a:tblPr/>
              <a:tblGrid>
                <a:gridCol w="1221166">
                  <a:extLst>
                    <a:ext uri="{9D8B030D-6E8A-4147-A177-3AD203B41FA5}">
                      <a16:colId xmlns:a16="http://schemas.microsoft.com/office/drawing/2014/main" val="65868075"/>
                    </a:ext>
                  </a:extLst>
                </a:gridCol>
                <a:gridCol w="1934989">
                  <a:extLst>
                    <a:ext uri="{9D8B030D-6E8A-4147-A177-3AD203B41FA5}">
                      <a16:colId xmlns:a16="http://schemas.microsoft.com/office/drawing/2014/main" val="1668516698"/>
                    </a:ext>
                  </a:extLst>
                </a:gridCol>
                <a:gridCol w="5657481">
                  <a:extLst>
                    <a:ext uri="{9D8B030D-6E8A-4147-A177-3AD203B41FA5}">
                      <a16:colId xmlns:a16="http://schemas.microsoft.com/office/drawing/2014/main" val="2027071357"/>
                    </a:ext>
                  </a:extLst>
                </a:gridCol>
              </a:tblGrid>
              <a:tr h="304381">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Stakeholder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Issue</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National Treasury's Response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514572"/>
                  </a:ext>
                </a:extLst>
              </a:tr>
              <a:tr h="4200857">
                <a:tc>
                  <a:txBody>
                    <a:bodyPr/>
                    <a:lstStyle/>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COSATU</a:t>
                      </a: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t"/>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SRD grant should be made permanent, raised to food poverty line and linked to employment services and skills programmes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Work on options to replace the SRD R350 grant are ongoing and will be presented as part of the MTBPS</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However making the SRD 350 grant permanent will require a permanent revenue stream and an increase in taxation. Raising it to 73% of the Food Poverty line could cost R130 billion per annum by 2030. This would require very large tax increases</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NT agrees the grant should be linked to work seeking, public employment programmes and skills acquisition. The Committee  is requested to engage with the Portfolio Committees of Social Development and Labour to develop such proposals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022139"/>
                  </a:ext>
                </a:extLst>
              </a:tr>
            </a:tbl>
          </a:graphicData>
        </a:graphic>
      </p:graphicFrame>
    </p:spTree>
    <p:extLst>
      <p:ext uri="{BB962C8B-B14F-4D97-AF65-F5344CB8AC3E}">
        <p14:creationId xmlns:p14="http://schemas.microsoft.com/office/powerpoint/2010/main" val="391359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9BBB-456E-2793-BD36-CBDCCBC97A70}"/>
              </a:ext>
            </a:extLst>
          </p:cNvPr>
          <p:cNvSpPr>
            <a:spLocks noGrp="1"/>
          </p:cNvSpPr>
          <p:nvPr>
            <p:ph type="title"/>
          </p:nvPr>
        </p:nvSpPr>
        <p:spPr>
          <a:xfrm>
            <a:off x="386421" y="471948"/>
            <a:ext cx="8536487" cy="442452"/>
          </a:xfrm>
        </p:spPr>
        <p:txBody>
          <a:bodyPr>
            <a:noAutofit/>
          </a:bodyPr>
          <a:lstStyle/>
          <a:p>
            <a:r>
              <a:rPr lang="en-US" sz="2800" dirty="0">
                <a:latin typeface="Arial" panose="020B0604020202020204" pitchFamily="34" charset="0"/>
                <a:cs typeface="Arial" panose="020B0604020202020204" pitchFamily="34" charset="0"/>
              </a:rPr>
              <a:t>Economic Services</a:t>
            </a:r>
            <a:endParaRPr lang="en-ZA" sz="2800"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82D15E50-433D-F481-D7A3-219AD8B7EF3E}"/>
              </a:ext>
            </a:extLst>
          </p:cNvPr>
          <p:cNvGraphicFramePr>
            <a:graphicFrameLocks noGrp="1"/>
          </p:cNvGraphicFramePr>
          <p:nvPr>
            <p:extLst>
              <p:ext uri="{D42A27DB-BD31-4B8C-83A1-F6EECF244321}">
                <p14:modId xmlns:p14="http://schemas.microsoft.com/office/powerpoint/2010/main" val="3619505178"/>
              </p:ext>
            </p:extLst>
          </p:nvPr>
        </p:nvGraphicFramePr>
        <p:xfrm>
          <a:off x="142875" y="935558"/>
          <a:ext cx="8886824" cy="5145820"/>
        </p:xfrm>
        <a:graphic>
          <a:graphicData uri="http://schemas.openxmlformats.org/drawingml/2006/table">
            <a:tbl>
              <a:tblPr/>
              <a:tblGrid>
                <a:gridCol w="1114425">
                  <a:extLst>
                    <a:ext uri="{9D8B030D-6E8A-4147-A177-3AD203B41FA5}">
                      <a16:colId xmlns:a16="http://schemas.microsoft.com/office/drawing/2014/main" val="3906032205"/>
                    </a:ext>
                  </a:extLst>
                </a:gridCol>
                <a:gridCol w="3241917">
                  <a:extLst>
                    <a:ext uri="{9D8B030D-6E8A-4147-A177-3AD203B41FA5}">
                      <a16:colId xmlns:a16="http://schemas.microsoft.com/office/drawing/2014/main" val="3226292309"/>
                    </a:ext>
                  </a:extLst>
                </a:gridCol>
                <a:gridCol w="4530482">
                  <a:extLst>
                    <a:ext uri="{9D8B030D-6E8A-4147-A177-3AD203B41FA5}">
                      <a16:colId xmlns:a16="http://schemas.microsoft.com/office/drawing/2014/main" val="1181867264"/>
                    </a:ext>
                  </a:extLst>
                </a:gridCol>
              </a:tblGrid>
              <a:tr h="146050">
                <a:tc>
                  <a:txBody>
                    <a:bodyPr/>
                    <a:lstStyle/>
                    <a:p>
                      <a:pPr algn="l" fontAlgn="b"/>
                      <a:r>
                        <a:rPr lang="en-ZA" sz="1600" b="1" i="0" u="none" strike="noStrike" dirty="0">
                          <a:solidFill>
                            <a:srgbClr val="000000"/>
                          </a:solidFill>
                          <a:effectLst/>
                          <a:latin typeface="Calibri" panose="020F0502020204030204" pitchFamily="34" charset="0"/>
                        </a:rPr>
                        <a:t>Stakeholder</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Issue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National Treasury's Response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1235"/>
                  </a:ext>
                </a:extLst>
              </a:tr>
              <a:tr h="438150">
                <a:tc rowSpan="3">
                  <a:txBody>
                    <a:bodyPr/>
                    <a:lstStyle/>
                    <a:p>
                      <a:pPr algn="l" fontAlgn="ctr"/>
                      <a:r>
                        <a:rPr lang="en-ZA" sz="1600" b="0" i="0" u="none" strike="noStrike" dirty="0">
                          <a:solidFill>
                            <a:srgbClr val="000000"/>
                          </a:solidFill>
                          <a:effectLst/>
                          <a:latin typeface="Calibri" panose="020F0502020204030204" pitchFamily="34" charset="0"/>
                        </a:rPr>
                        <a:t>Cosatu</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0000"/>
                        </a:buClr>
                        <a:buSzPts val="1100"/>
                        <a:buFont typeface="Calibri" panose="020F0502020204030204" pitchFamily="34" charset="0"/>
                        <a:buNone/>
                      </a:pPr>
                      <a:r>
                        <a:rPr lang="en-US" sz="1600" b="0" i="0" u="none" strike="noStrike" dirty="0">
                          <a:solidFill>
                            <a:srgbClr val="000000"/>
                          </a:solidFill>
                          <a:effectLst/>
                          <a:latin typeface="Calibri" panose="020F0502020204030204" pitchFamily="34" charset="0"/>
                        </a:rPr>
                        <a:t>Government needs to provide assurances that the money owed to the workers at DENEL will now be paid.</a:t>
                      </a:r>
                      <a:endParaRPr lang="en-ZA" sz="1600" b="0" i="0" u="none" strike="noStrike" dirty="0">
                        <a:solidFill>
                          <a:srgbClr val="000000"/>
                        </a:solidFill>
                        <a:effectLst/>
                        <a:latin typeface="Calibri" panose="020F0502020204030204" pitchFamily="34" charset="0"/>
                      </a:endParaRP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0000"/>
                        </a:buClr>
                        <a:buSzPts val="1100"/>
                        <a:buFont typeface="Calibri" panose="020F0502020204030204" pitchFamily="34" charset="0"/>
                        <a:buNone/>
                      </a:pPr>
                      <a:r>
                        <a:rPr lang="en-US" sz="1600" b="0" i="0" u="none" strike="noStrike" dirty="0">
                          <a:solidFill>
                            <a:srgbClr val="000000"/>
                          </a:solidFill>
                          <a:effectLst/>
                          <a:latin typeface="Calibri" panose="020F0502020204030204" pitchFamily="34" charset="0"/>
                        </a:rPr>
                        <a:t>All outstanding salaries were paid off by end of October 2022 after Denel  realised R992 million from the Denel Medical Benefit Trust</a:t>
                      </a:r>
                      <a:endParaRPr lang="en-ZA" sz="1600" b="0" i="0" u="none" strike="noStrike" dirty="0">
                        <a:solidFill>
                          <a:srgbClr val="000000"/>
                        </a:solidFill>
                        <a:effectLst/>
                        <a:latin typeface="Calibri" panose="020F0502020204030204" pitchFamily="34" charset="0"/>
                      </a:endParaRP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938639"/>
                  </a:ext>
                </a:extLst>
              </a:tr>
              <a:tr h="730250">
                <a:tc vMerge="1">
                  <a:txBody>
                    <a:bodyPr/>
                    <a:lstStyle/>
                    <a:p>
                      <a:endParaRPr lang="en-ZA"/>
                    </a:p>
                  </a:txBody>
                  <a:tcPr/>
                </a:tc>
                <a:tc>
                  <a:txBody>
                    <a:bodyPr/>
                    <a:lstStyle/>
                    <a:p>
                      <a:pPr algn="l" fontAlgn="b">
                        <a:buClr>
                          <a:srgbClr val="000000"/>
                        </a:buClr>
                        <a:buSzPts val="1100"/>
                        <a:buFont typeface="Calibri" panose="020F0502020204030204" pitchFamily="34" charset="0"/>
                        <a:buNone/>
                      </a:pPr>
                      <a:r>
                        <a:rPr lang="en-US" sz="1600" b="0" i="0" u="none" strike="noStrike" dirty="0">
                          <a:solidFill>
                            <a:srgbClr val="000000"/>
                          </a:solidFill>
                          <a:effectLst/>
                          <a:latin typeface="Calibri" panose="020F0502020204030204" pitchFamily="34" charset="0"/>
                        </a:rPr>
                        <a:t>more needs to be done by law enforcement to protect our railway infrastructure.</a:t>
                      </a:r>
                      <a:endParaRPr lang="en-ZA" sz="1600" b="0" i="0" u="none" strike="noStrike" dirty="0">
                        <a:solidFill>
                          <a:srgbClr val="000000"/>
                        </a:solidFill>
                        <a:effectLst/>
                        <a:latin typeface="Calibri" panose="020F0502020204030204" pitchFamily="34" charset="0"/>
                      </a:endParaRP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0000"/>
                        </a:buClr>
                        <a:buSzPts val="1100"/>
                        <a:buFont typeface="Calibri" panose="020F0502020204030204" pitchFamily="34" charset="0"/>
                        <a:buNone/>
                      </a:pPr>
                      <a:r>
                        <a:rPr lang="en-US" sz="1600" b="0" i="0" u="none" strike="noStrike" dirty="0">
                          <a:solidFill>
                            <a:srgbClr val="000000"/>
                          </a:solidFill>
                          <a:effectLst/>
                          <a:latin typeface="Calibri" panose="020F0502020204030204" pitchFamily="34" charset="0"/>
                        </a:rPr>
                        <a:t>Government already collaborates with Transnet as part of the protection of critical infrastructure strategy</a:t>
                      </a:r>
                      <a:endParaRPr lang="en-ZA" sz="1600" b="0" i="0" u="none" strike="noStrike" dirty="0">
                        <a:solidFill>
                          <a:srgbClr val="000000"/>
                        </a:solidFill>
                        <a:effectLst/>
                        <a:latin typeface="Calibri" panose="020F0502020204030204" pitchFamily="34" charset="0"/>
                      </a:endParaRP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396205"/>
                  </a:ext>
                </a:extLst>
              </a:tr>
              <a:tr h="292100">
                <a:tc vMerge="1">
                  <a:txBody>
                    <a:bodyPr/>
                    <a:lstStyle/>
                    <a:p>
                      <a:endParaRPr lang="en-ZA"/>
                    </a:p>
                  </a:txBody>
                  <a:tcPr/>
                </a:tc>
                <a:tc>
                  <a:txBody>
                    <a:bodyPr/>
                    <a:lstStyle/>
                    <a:p>
                      <a:pPr algn="l" fontAlgn="b"/>
                      <a:r>
                        <a:rPr lang="en-US" sz="1600" b="0" i="0" u="none" strike="noStrike" dirty="0">
                          <a:solidFill>
                            <a:srgbClr val="000000"/>
                          </a:solidFill>
                          <a:effectLst/>
                          <a:latin typeface="Calibri" panose="020F0502020204030204" pitchFamily="34" charset="0"/>
                        </a:rPr>
                        <a:t>National Treasury needs to support Eskom to reduce wasteful expenditure</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0000"/>
                        </a:buClr>
                        <a:buSzPts val="1100"/>
                        <a:buFont typeface="Calibri" panose="020F0502020204030204" pitchFamily="34" charset="0"/>
                        <a:buNone/>
                      </a:pPr>
                      <a:r>
                        <a:rPr lang="en-US" sz="1600" b="0" i="0" u="none" strike="noStrike" dirty="0">
                          <a:solidFill>
                            <a:srgbClr val="000000"/>
                          </a:solidFill>
                          <a:effectLst/>
                          <a:latin typeface="Calibri" panose="020F0502020204030204" pitchFamily="34" charset="0"/>
                        </a:rPr>
                        <a:t>NT will continue to work closely with Eskom and DPE to reduce wasteful expenditure </a:t>
                      </a:r>
                      <a:endParaRPr lang="en-ZA" sz="1600" b="0" i="0" u="none" strike="noStrike" dirty="0">
                        <a:solidFill>
                          <a:srgbClr val="000000"/>
                        </a:solidFill>
                        <a:effectLst/>
                        <a:latin typeface="Calibri" panose="020F0502020204030204" pitchFamily="34" charset="0"/>
                      </a:endParaRP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766509"/>
                  </a:ext>
                </a:extLst>
              </a:tr>
              <a:tr h="1467551">
                <a:tc>
                  <a:txBody>
                    <a:bodyPr/>
                    <a:lstStyle/>
                    <a:p>
                      <a:pPr algn="l" fontAlgn="ctr"/>
                      <a:r>
                        <a:rPr lang="en-ZA" sz="1600" b="0" i="0" u="none" strike="noStrike" dirty="0">
                          <a:solidFill>
                            <a:srgbClr val="000000"/>
                          </a:solidFill>
                          <a:effectLst/>
                          <a:latin typeface="Calibri" panose="020F0502020204030204" pitchFamily="34" charset="0"/>
                        </a:rPr>
                        <a:t>Youth Capital</a:t>
                      </a:r>
                    </a:p>
                  </a:txBody>
                  <a:tcPr marL="5036" marR="5036" marT="50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0000"/>
                        </a:buClr>
                        <a:buSzPts val="1100"/>
                        <a:buFont typeface="Calibri" panose="020F0502020204030204" pitchFamily="34" charset="0"/>
                        <a:buChar char="•"/>
                      </a:pPr>
                      <a:r>
                        <a:rPr lang="en-US" sz="1600" b="0" i="0" u="none" strike="noStrike" dirty="0">
                          <a:solidFill>
                            <a:srgbClr val="000000"/>
                          </a:solidFill>
                          <a:effectLst/>
                          <a:latin typeface="Calibri" panose="020F0502020204030204" pitchFamily="34" charset="0"/>
                        </a:rPr>
                        <a:t>The government must increase the annual industrial financing budget to 2.5% of GDP with 1% directed towards SMMEs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buClr>
                          <a:srgbClr val="000000"/>
                        </a:buClr>
                        <a:buSzPts val="1100"/>
                        <a:buFont typeface="Calibri" panose="020F0502020204030204" pitchFamily="34" charset="0"/>
                        <a:buChar char="•"/>
                      </a:pPr>
                      <a:r>
                        <a:rPr lang="en-US" sz="1600" b="0" i="0" u="none" strike="noStrike" dirty="0">
                          <a:solidFill>
                            <a:srgbClr val="000000"/>
                          </a:solidFill>
                          <a:effectLst/>
                          <a:latin typeface="Calibri" panose="020F0502020204030204" pitchFamily="34" charset="0"/>
                        </a:rPr>
                        <a:t>Over the 2023 MTEF, the DTIC has budgeted R18.9 bn towards business incentive programmes. However, this is not limited to SMMES </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•The government supports SMMEs through the TREP which is meant to support businesses in townships and rural areas, which has been allocated R2.8 billion over the MTEF. The government also supports SMMEs through the Blended Finance programme, meant to subsidise SMME’s to acquire private sector funding, which was allocated R4.1 billion over the MTEF</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•Government also provides significant tax incentives to businesses</a:t>
                      </a:r>
                    </a:p>
                  </a:txBody>
                  <a:tcPr marL="5036" marR="5036" marT="50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810815"/>
                  </a:ext>
                </a:extLst>
              </a:tr>
            </a:tbl>
          </a:graphicData>
        </a:graphic>
      </p:graphicFrame>
    </p:spTree>
    <p:extLst>
      <p:ext uri="{BB962C8B-B14F-4D97-AF65-F5344CB8AC3E}">
        <p14:creationId xmlns:p14="http://schemas.microsoft.com/office/powerpoint/2010/main" val="34806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8CCA-55DB-ED80-1EB3-103EABD51674}"/>
              </a:ext>
            </a:extLst>
          </p:cNvPr>
          <p:cNvSpPr>
            <a:spLocks noGrp="1"/>
          </p:cNvSpPr>
          <p:nvPr>
            <p:ph type="title"/>
          </p:nvPr>
        </p:nvSpPr>
        <p:spPr>
          <a:xfrm>
            <a:off x="303756" y="394469"/>
            <a:ext cx="8536487" cy="413632"/>
          </a:xfrm>
        </p:spPr>
        <p:txBody>
          <a:bodyPr>
            <a:noAutofit/>
          </a:bodyPr>
          <a:lstStyle/>
          <a:p>
            <a:r>
              <a:rPr lang="en-US" sz="2800" dirty="0">
                <a:latin typeface="Arial" panose="020B0604020202020204" pitchFamily="34" charset="0"/>
                <a:cs typeface="Arial" panose="020B0604020202020204" pitchFamily="34" charset="0"/>
              </a:rPr>
              <a:t>Economic Services</a:t>
            </a:r>
            <a:endParaRPr lang="en-ZA"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6FA8863-9B3F-376E-A586-4C3006E945AA}"/>
              </a:ext>
            </a:extLst>
          </p:cNvPr>
          <p:cNvGraphicFramePr>
            <a:graphicFrameLocks noGrp="1"/>
          </p:cNvGraphicFramePr>
          <p:nvPr/>
        </p:nvGraphicFramePr>
        <p:xfrm>
          <a:off x="146395" y="937717"/>
          <a:ext cx="8851211" cy="3097642"/>
        </p:xfrm>
        <a:graphic>
          <a:graphicData uri="http://schemas.openxmlformats.org/drawingml/2006/table">
            <a:tbl>
              <a:tblPr firstRow="1" firstCol="1" bandRow="1">
                <a:tableStyleId>{5940675A-B579-460E-94D1-54222C63F5DA}</a:tableStyleId>
              </a:tblPr>
              <a:tblGrid>
                <a:gridCol w="2100936">
                  <a:extLst>
                    <a:ext uri="{9D8B030D-6E8A-4147-A177-3AD203B41FA5}">
                      <a16:colId xmlns:a16="http://schemas.microsoft.com/office/drawing/2014/main" val="1090739232"/>
                    </a:ext>
                  </a:extLst>
                </a:gridCol>
                <a:gridCol w="2242782">
                  <a:extLst>
                    <a:ext uri="{9D8B030D-6E8A-4147-A177-3AD203B41FA5}">
                      <a16:colId xmlns:a16="http://schemas.microsoft.com/office/drawing/2014/main" val="1685157622"/>
                    </a:ext>
                  </a:extLst>
                </a:gridCol>
                <a:gridCol w="4507493">
                  <a:extLst>
                    <a:ext uri="{9D8B030D-6E8A-4147-A177-3AD203B41FA5}">
                      <a16:colId xmlns:a16="http://schemas.microsoft.com/office/drawing/2014/main" val="105068102"/>
                    </a:ext>
                  </a:extLst>
                </a:gridCol>
              </a:tblGrid>
              <a:tr h="246492">
                <a:tc>
                  <a:txBody>
                    <a:bodyPr/>
                    <a:lstStyle/>
                    <a:p>
                      <a:pPr marL="0" marR="0" algn="just">
                        <a:spcBef>
                          <a:spcPts val="0"/>
                        </a:spcBef>
                        <a:spcAft>
                          <a:spcPts val="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Stakeholder</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noFill/>
                  </a:tcPr>
                </a:tc>
                <a:tc>
                  <a:txBody>
                    <a:bodyPr/>
                    <a:lstStyle/>
                    <a:p>
                      <a:pPr marL="0" marR="0" algn="just">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Issues</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noFill/>
                  </a:tcPr>
                </a:tc>
                <a:tc>
                  <a:txBody>
                    <a:bodyPr/>
                    <a:lstStyle/>
                    <a:p>
                      <a:pPr marL="0" marR="0" algn="just">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National Treasury’s response</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noFill/>
                  </a:tcPr>
                </a:tc>
                <a:extLst>
                  <a:ext uri="{0D108BD9-81ED-4DB2-BD59-A6C34878D82A}">
                    <a16:rowId xmlns:a16="http://schemas.microsoft.com/office/drawing/2014/main" val="3800367817"/>
                  </a:ext>
                </a:extLst>
              </a:tr>
              <a:tr h="2219960">
                <a:tc>
                  <a:txBody>
                    <a:bodyPr/>
                    <a:lstStyle/>
                    <a:p>
                      <a:pPr marL="0" marR="0" lvl="0" indent="0" algn="just"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ZA" sz="1600" b="0" dirty="0">
                          <a:solidFill>
                            <a:schemeClr val="tx1"/>
                          </a:solidFill>
                          <a:effectLst/>
                          <a:latin typeface="Arial" panose="020B0604020202020204" pitchFamily="34" charset="0"/>
                          <a:cs typeface="Arial" panose="020B0604020202020204" pitchFamily="34" charset="0"/>
                        </a:rPr>
                        <a:t>Youth Capital</a:t>
                      </a:r>
                    </a:p>
                    <a:p>
                      <a:pPr marL="342900" marR="0" lvl="0" indent="-342900" algn="just">
                        <a:lnSpc>
                          <a:spcPct val="107000"/>
                        </a:lnSpc>
                        <a:spcBef>
                          <a:spcPts val="0"/>
                        </a:spcBef>
                        <a:spcAft>
                          <a:spcPts val="0"/>
                        </a:spcAft>
                        <a:buFont typeface="Symbol" panose="05050102010706020507" pitchFamily="18" charset="2"/>
                        <a:buChar char=""/>
                      </a:pP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tc>
                <a:tc>
                  <a:txBody>
                    <a:bodyPr/>
                    <a:lstStyle/>
                    <a:p>
                      <a:pPr marL="171450" marR="0" indent="-171450" algn="just">
                        <a:lnSpc>
                          <a:spcPct val="107000"/>
                        </a:lnSpc>
                        <a:spcBef>
                          <a:spcPts val="0"/>
                        </a:spcBef>
                        <a:spcAft>
                          <a:spcPts val="0"/>
                        </a:spcAft>
                        <a:buFont typeface="Arial" panose="020B0604020202020204" pitchFamily="34" charset="0"/>
                        <a:buChar cha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government must introduce lending targets (or quotas) for bank lending to labour intensive sectors and black SMMEs. </a:t>
                      </a:r>
                    </a:p>
                    <a:p>
                      <a:pPr marL="171450" marR="0" indent="-171450" algn="just">
                        <a:lnSpc>
                          <a:spcPct val="107000"/>
                        </a:lnSpc>
                        <a:spcBef>
                          <a:spcPts val="0"/>
                        </a:spcBef>
                        <a:spcAft>
                          <a:spcPts val="0"/>
                        </a:spcAft>
                        <a:buFont typeface="Arial" panose="020B0604020202020204" pitchFamily="34" charset="0"/>
                        <a:buChar char="•"/>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 third of DFI disbursements must be to youth-owned enterprises.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tc>
                <a:tc>
                  <a:txBody>
                    <a:bodyPr/>
                    <a:lstStyle/>
                    <a:p>
                      <a:pPr marL="285750" indent="-285750" algn="just">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No policy position has been set to impose bank lending quotas but government collaborates with the private sector to support industrial policy among others as in the case on masterplans, the loan guarantee scheme</a:t>
                      </a:r>
                    </a:p>
                    <a:p>
                      <a:pPr marL="285750" indent="-285750" algn="just">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Government will be working with banks again on the bounce back guarantee scheme for energy</a:t>
                      </a:r>
                    </a:p>
                    <a:p>
                      <a:pPr marL="285750" indent="-285750" algn="just">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Development finance institutions already prioritise lending to youth owned enterprises. However, the ratio needs to increase</a:t>
                      </a:r>
                    </a:p>
                  </a:txBody>
                  <a:tcPr marL="55621" marR="55621" marT="0" marB="0"/>
                </a:tc>
                <a:extLst>
                  <a:ext uri="{0D108BD9-81ED-4DB2-BD59-A6C34878D82A}">
                    <a16:rowId xmlns:a16="http://schemas.microsoft.com/office/drawing/2014/main" val="1698041969"/>
                  </a:ext>
                </a:extLst>
              </a:tr>
            </a:tbl>
          </a:graphicData>
        </a:graphic>
      </p:graphicFrame>
    </p:spTree>
    <p:extLst>
      <p:ext uri="{BB962C8B-B14F-4D97-AF65-F5344CB8AC3E}">
        <p14:creationId xmlns:p14="http://schemas.microsoft.com/office/powerpoint/2010/main" val="15162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2A0-D49E-B1B8-6056-1BE9B287CD9A}"/>
              </a:ext>
            </a:extLst>
          </p:cNvPr>
          <p:cNvSpPr>
            <a:spLocks noGrp="1"/>
          </p:cNvSpPr>
          <p:nvPr>
            <p:ph type="title"/>
          </p:nvPr>
        </p:nvSpPr>
        <p:spPr>
          <a:xfrm>
            <a:off x="341193" y="385970"/>
            <a:ext cx="8536487" cy="945715"/>
          </a:xfrm>
        </p:spPr>
        <p:txBody>
          <a:bodyPr/>
          <a:lstStyle/>
          <a:p>
            <a:r>
              <a:rPr lang="en-US" dirty="0"/>
              <a:t>Cross cutting issues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087441236"/>
              </p:ext>
            </p:extLst>
          </p:nvPr>
        </p:nvGraphicFramePr>
        <p:xfrm>
          <a:off x="55563" y="1076313"/>
          <a:ext cx="8993187" cy="5810450"/>
        </p:xfrm>
        <a:graphic>
          <a:graphicData uri="http://schemas.openxmlformats.org/drawingml/2006/table">
            <a:tbl>
              <a:tblPr/>
              <a:tblGrid>
                <a:gridCol w="2291970">
                  <a:extLst>
                    <a:ext uri="{9D8B030D-6E8A-4147-A177-3AD203B41FA5}">
                      <a16:colId xmlns:a16="http://schemas.microsoft.com/office/drawing/2014/main" val="22618685"/>
                    </a:ext>
                  </a:extLst>
                </a:gridCol>
                <a:gridCol w="6701217">
                  <a:extLst>
                    <a:ext uri="{9D8B030D-6E8A-4147-A177-3AD203B41FA5}">
                      <a16:colId xmlns:a16="http://schemas.microsoft.com/office/drawing/2014/main" val="1533308634"/>
                    </a:ext>
                  </a:extLst>
                </a:gridCol>
              </a:tblGrid>
              <a:tr h="206381">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Issue</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National Treasury's Response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8559752"/>
                  </a:ext>
                </a:extLst>
              </a:tr>
              <a:tr h="551396">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Presidential youth intervention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GB" sz="1600" b="0" i="0" u="none" strike="noStrike" dirty="0">
                          <a:solidFill>
                            <a:srgbClr val="000000"/>
                          </a:solidFill>
                          <a:effectLst/>
                          <a:latin typeface="Arial" panose="020B0604020202020204" pitchFamily="34" charset="0"/>
                          <a:cs typeface="Arial" panose="020B0604020202020204" pitchFamily="34" charset="0"/>
                        </a:rPr>
                        <a:t>Recommendation is noted and it will be presented and considered in the budget process commencing in June to be presented in October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232818"/>
                  </a:ext>
                </a:extLst>
              </a:tr>
              <a:tr h="573438">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Additional</a:t>
                      </a:r>
                      <a:r>
                        <a:rPr lang="en-US" sz="1600" b="0" i="0" u="none" strike="noStrike" baseline="0" dirty="0">
                          <a:solidFill>
                            <a:srgbClr val="000000"/>
                          </a:solidFill>
                          <a:effectLst/>
                          <a:latin typeface="Arial" panose="020B0604020202020204" pitchFamily="34" charset="0"/>
                          <a:cs typeface="Arial" panose="020B0604020202020204" pitchFamily="34" charset="0"/>
                        </a:rPr>
                        <a:t> funding for different programmes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t" latinLnBrk="0" hangingPunct="1">
                        <a:lnSpc>
                          <a:spcPct val="100000"/>
                        </a:lnSpc>
                        <a:spcBef>
                          <a:spcPts val="0"/>
                        </a:spcBef>
                        <a:spcAft>
                          <a:spcPts val="0"/>
                        </a:spcAft>
                        <a:buClrTx/>
                        <a:buSzTx/>
                        <a:buFont typeface="Arial" panose="020B0604020202020204" pitchFamily="34" charset="0"/>
                        <a:buNone/>
                        <a:tabLst/>
                        <a:defRPr/>
                      </a:pPr>
                      <a:r>
                        <a:rPr lang="en-GB" sz="1600" b="0" i="0" u="none" strike="noStrike" dirty="0">
                          <a:solidFill>
                            <a:srgbClr val="000000"/>
                          </a:solidFill>
                          <a:effectLst/>
                          <a:latin typeface="Arial" panose="020B0604020202020204" pitchFamily="34" charset="0"/>
                          <a:cs typeface="Arial" panose="020B0604020202020204" pitchFamily="34" charset="0"/>
                        </a:rPr>
                        <a:t>Recommendation is noted and it will be presented and considered in the budget process commencing in June to be presented in October</a:t>
                      </a: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algn="l" fontAlgn="t">
                        <a:buFont typeface="Arial" panose="020B0604020202020204" pitchFamily="34" charset="0"/>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38343"/>
                  </a:ext>
                </a:extLst>
              </a:tr>
              <a:tr h="911217">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Accountability</a:t>
                      </a:r>
                      <a:r>
                        <a:rPr lang="en-US" sz="1600" b="0" i="0" u="none" strike="noStrike" baseline="0" dirty="0">
                          <a:solidFill>
                            <a:srgbClr val="000000"/>
                          </a:solidFill>
                          <a:effectLst/>
                          <a:latin typeface="Arial" panose="020B0604020202020204" pitchFamily="34" charset="0"/>
                          <a:cs typeface="Arial" panose="020B0604020202020204" pitchFamily="34" charset="0"/>
                        </a:rPr>
                        <a:t> by different departments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Recommendations</a:t>
                      </a:r>
                      <a:r>
                        <a:rPr lang="en-US" sz="1600" b="0" i="0" u="none" strike="noStrike" baseline="0" dirty="0">
                          <a:solidFill>
                            <a:srgbClr val="000000"/>
                          </a:solidFill>
                          <a:effectLst/>
                          <a:latin typeface="Arial" panose="020B0604020202020204" pitchFamily="34" charset="0"/>
                          <a:cs typeface="Arial" panose="020B0604020202020204" pitchFamily="34" charset="0"/>
                        </a:rPr>
                        <a:t> noted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509231"/>
                  </a:ext>
                </a:extLst>
              </a:tr>
              <a:tr h="911217">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Corruption and wasteful expenditure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Funding was allocated to different entities</a:t>
                      </a:r>
                      <a:r>
                        <a:rPr lang="en-US" sz="1600" b="0" i="0" u="none" strike="noStrike" baseline="0" dirty="0">
                          <a:solidFill>
                            <a:srgbClr val="000000"/>
                          </a:solidFill>
                          <a:effectLst/>
                          <a:latin typeface="Arial" panose="020B0604020202020204" pitchFamily="34" charset="0"/>
                          <a:cs typeface="Arial" panose="020B0604020202020204" pitchFamily="34" charset="0"/>
                        </a:rPr>
                        <a:t> to fight corruption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291534"/>
                  </a:ext>
                </a:extLst>
              </a:tr>
              <a:tr h="911217">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Need single wage regime &amp; collective bargaining processes for national, provincial, SOEs &amp; entities.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NT is in agreement. The public sector remuneration review project is currently underway which is led by the DPSA, working with various stakeholder including the National Treasury. The idea is for the public sector (excluding State-owned companies) to move towards a single remuneration framework that would regulate all government employees under a single framework which may ultimately result in equitable remuneration levels across government. This would also eliminate the current disparities that exists amongst the various bargaining councils which has unintentionally created undue tensions and unrest amongst various government employees during their wage negotiation processes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4859998"/>
                  </a:ext>
                </a:extLst>
              </a:tr>
            </a:tbl>
          </a:graphicData>
        </a:graphic>
      </p:graphicFrame>
    </p:spTree>
    <p:extLst>
      <p:ext uri="{BB962C8B-B14F-4D97-AF65-F5344CB8AC3E}">
        <p14:creationId xmlns:p14="http://schemas.microsoft.com/office/powerpoint/2010/main" val="384979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2A0-D49E-B1B8-6056-1BE9B287CD9A}"/>
              </a:ext>
            </a:extLst>
          </p:cNvPr>
          <p:cNvSpPr>
            <a:spLocks noGrp="1"/>
          </p:cNvSpPr>
          <p:nvPr>
            <p:ph type="title"/>
          </p:nvPr>
        </p:nvSpPr>
        <p:spPr>
          <a:xfrm>
            <a:off x="341193" y="385970"/>
            <a:ext cx="8536487" cy="945715"/>
          </a:xfrm>
        </p:spPr>
        <p:txBody>
          <a:bodyPr/>
          <a:lstStyle/>
          <a:p>
            <a:r>
              <a:rPr lang="en-US" dirty="0"/>
              <a:t>Cross cutting issues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652752502"/>
              </p:ext>
            </p:extLst>
          </p:nvPr>
        </p:nvGraphicFramePr>
        <p:xfrm>
          <a:off x="55563" y="1000113"/>
          <a:ext cx="8993187" cy="5867400"/>
        </p:xfrm>
        <a:graphic>
          <a:graphicData uri="http://schemas.openxmlformats.org/drawingml/2006/table">
            <a:tbl>
              <a:tblPr/>
              <a:tblGrid>
                <a:gridCol w="1049337">
                  <a:extLst>
                    <a:ext uri="{9D8B030D-6E8A-4147-A177-3AD203B41FA5}">
                      <a16:colId xmlns:a16="http://schemas.microsoft.com/office/drawing/2014/main" val="22618685"/>
                    </a:ext>
                  </a:extLst>
                </a:gridCol>
                <a:gridCol w="7943850">
                  <a:extLst>
                    <a:ext uri="{9D8B030D-6E8A-4147-A177-3AD203B41FA5}">
                      <a16:colId xmlns:a16="http://schemas.microsoft.com/office/drawing/2014/main" val="1533308634"/>
                    </a:ext>
                  </a:extLst>
                </a:gridCol>
              </a:tblGrid>
              <a:tr h="206381">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Issue</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National Treasury's Response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8559752"/>
                  </a:ext>
                </a:extLst>
              </a:tr>
              <a:tr h="551396">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Reduce politicians &amp; managers’ packages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INDEPENDENT COMMISSION FOR THE REMUNERATION OF PUBLIC OFFICE-BEARERS ACT, 1997 establishes an independent commission (Independent Commission for the Remuneration of Public Office-bearers) to make recommendations to the President concerning the salaries, allowances and benefits of office-bearers as required by section 219 of the Constitution.  National Treasury does make submissions to the Commission and the President expressing its views on the recommendations.  With regards to other benefits, the Guide for Members of the Executive (Ministerial Handbook) is currently under review and the DPSA is leading the process.  The National Treasury has managed to contain the price threshold of official vehicles static at around R800 000 since 2019 as a way of managing and restraining expenditure relating to benefits of the Executive</a:t>
                      </a:r>
                    </a:p>
                    <a:p>
                      <a:endParaRPr lang="en-ZA" sz="1600" kern="1200" dirty="0">
                        <a:solidFill>
                          <a:schemeClr val="tx1"/>
                        </a:solidFill>
                        <a:effectLst/>
                        <a:latin typeface="Arial" panose="020B0604020202020204" pitchFamily="34" charset="0"/>
                        <a:ea typeface="+mn-ea"/>
                        <a:cs typeface="Arial" panose="020B0604020202020204" pitchFamily="34" charset="0"/>
                      </a:endParaRPr>
                    </a:p>
                    <a:p>
                      <a:r>
                        <a:rPr lang="en-ZA" sz="1600" kern="1200" dirty="0">
                          <a:solidFill>
                            <a:schemeClr val="tx1"/>
                          </a:solidFill>
                          <a:effectLst/>
                          <a:latin typeface="Arial" panose="020B0604020202020204" pitchFamily="34" charset="0"/>
                          <a:ea typeface="+mn-ea"/>
                          <a:cs typeface="Arial" panose="020B0604020202020204" pitchFamily="34" charset="0"/>
                        </a:rPr>
                        <a:t>National Treasury agrees that remuneration for managers in some state-owned entities need to be reviewed and will be working with other stakeholders such as the DPSA to embark on this exercise as part of the single public sector remuneration framework. </a:t>
                      </a:r>
                    </a:p>
                    <a:p>
                      <a:r>
                        <a:rPr lang="en-ZA" sz="1600" kern="1200" dirty="0">
                          <a:solidFill>
                            <a:schemeClr val="tx1"/>
                          </a:solidFill>
                          <a:effectLst/>
                          <a:latin typeface="Arial" panose="020B0604020202020204" pitchFamily="34" charset="0"/>
                          <a:ea typeface="+mn-ea"/>
                          <a:cs typeface="Arial" panose="020B0604020202020204" pitchFamily="34" charset="0"/>
                        </a:rPr>
                        <a:t>However, for managers in the public service and local government, remuneration and packages are linked to those of the employees in the bargaining councils. Reduction in their salaries would need to be linked to an overall review of the entire remuneration structures.  Over the years, government has been struggling to deal with the overlaps in wage gaps between collective bargaining employees and senior managers. Therefore, a reduction in their salaries without reviewing the bargaining council employees’ remuneration would result in overlap of non-senior managers salaries and a potential skills depletion in that cohort.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232818"/>
                  </a:ext>
                </a:extLst>
              </a:tr>
            </a:tbl>
          </a:graphicData>
        </a:graphic>
      </p:graphicFrame>
    </p:spTree>
    <p:extLst>
      <p:ext uri="{BB962C8B-B14F-4D97-AF65-F5344CB8AC3E}">
        <p14:creationId xmlns:p14="http://schemas.microsoft.com/office/powerpoint/2010/main" val="886833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352A0-D49E-B1B8-6056-1BE9B287CD9A}"/>
              </a:ext>
            </a:extLst>
          </p:cNvPr>
          <p:cNvSpPr>
            <a:spLocks noGrp="1"/>
          </p:cNvSpPr>
          <p:nvPr>
            <p:ph type="title"/>
          </p:nvPr>
        </p:nvSpPr>
        <p:spPr>
          <a:xfrm>
            <a:off x="341193" y="385970"/>
            <a:ext cx="8536487" cy="945715"/>
          </a:xfrm>
        </p:spPr>
        <p:txBody>
          <a:bodyPr/>
          <a:lstStyle/>
          <a:p>
            <a:r>
              <a:rPr lang="en-US" dirty="0"/>
              <a:t>Cross cutting issues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737002240"/>
              </p:ext>
            </p:extLst>
          </p:nvPr>
        </p:nvGraphicFramePr>
        <p:xfrm>
          <a:off x="55563" y="1000113"/>
          <a:ext cx="8993187" cy="1234440"/>
        </p:xfrm>
        <a:graphic>
          <a:graphicData uri="http://schemas.openxmlformats.org/drawingml/2006/table">
            <a:tbl>
              <a:tblPr/>
              <a:tblGrid>
                <a:gridCol w="1049337">
                  <a:extLst>
                    <a:ext uri="{9D8B030D-6E8A-4147-A177-3AD203B41FA5}">
                      <a16:colId xmlns:a16="http://schemas.microsoft.com/office/drawing/2014/main" val="22618685"/>
                    </a:ext>
                  </a:extLst>
                </a:gridCol>
                <a:gridCol w="7943850">
                  <a:extLst>
                    <a:ext uri="{9D8B030D-6E8A-4147-A177-3AD203B41FA5}">
                      <a16:colId xmlns:a16="http://schemas.microsoft.com/office/drawing/2014/main" val="1533308634"/>
                    </a:ext>
                  </a:extLst>
                </a:gridCol>
              </a:tblGrid>
              <a:tr h="206381">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Issue</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National Treasury's Response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8559752"/>
                  </a:ext>
                </a:extLst>
              </a:tr>
              <a:tr h="551396">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Physical headcount for ghost posts.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t">
                        <a:buFont typeface="Arial" panose="020B0604020202020204" pitchFamily="34" charset="0"/>
                        <a:buNone/>
                      </a:pPr>
                      <a:r>
                        <a:rPr lang="en-US" sz="1600" b="0" i="0" u="none" strike="noStrike" dirty="0">
                          <a:solidFill>
                            <a:srgbClr val="000000"/>
                          </a:solidFill>
                          <a:effectLst/>
                          <a:latin typeface="Arial" panose="020B0604020202020204" pitchFamily="34" charset="0"/>
                          <a:cs typeface="Arial" panose="020B0604020202020204" pitchFamily="34" charset="0"/>
                        </a:rPr>
                        <a:t>National treasury agrees that a PERSAL clean up should be prioritised and is engaging with the DPSA on how such a project can be initiated. However, in some provinces such as KwaZulu-Natal, Limpopo and Gauteng, such initiatives were implemented in the past and it doesn’t seem like there were major problems detected.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232818"/>
                  </a:ext>
                </a:extLst>
              </a:tr>
            </a:tbl>
          </a:graphicData>
        </a:graphic>
      </p:graphicFrame>
    </p:spTree>
    <p:extLst>
      <p:ext uri="{BB962C8B-B14F-4D97-AF65-F5344CB8AC3E}">
        <p14:creationId xmlns:p14="http://schemas.microsoft.com/office/powerpoint/2010/main" val="11662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9BBB-456E-2793-BD36-CBDCCBC97A70}"/>
              </a:ext>
            </a:extLst>
          </p:cNvPr>
          <p:cNvSpPr>
            <a:spLocks noGrp="1"/>
          </p:cNvSpPr>
          <p:nvPr>
            <p:ph type="title"/>
          </p:nvPr>
        </p:nvSpPr>
        <p:spPr>
          <a:xfrm>
            <a:off x="386421" y="471948"/>
            <a:ext cx="8536487" cy="442452"/>
          </a:xfrm>
        </p:spPr>
        <p:txBody>
          <a:bodyPr>
            <a:noAutofit/>
          </a:bodyPr>
          <a:lstStyle/>
          <a:p>
            <a:r>
              <a:rPr lang="en-US" sz="2800" dirty="0">
                <a:latin typeface="Arial" panose="020B0604020202020204" pitchFamily="34" charset="0"/>
                <a:cs typeface="Arial" panose="020B0604020202020204" pitchFamily="34" charset="0"/>
              </a:rPr>
              <a:t>Justice and protection services </a:t>
            </a:r>
            <a:endParaRPr lang="en-ZA" sz="2800" dirty="0">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6B211BC8-89C4-9DA6-79BA-7F4047E8AFDB}"/>
              </a:ext>
            </a:extLst>
          </p:cNvPr>
          <p:cNvGraphicFramePr>
            <a:graphicFrameLocks noGrp="1"/>
          </p:cNvGraphicFramePr>
          <p:nvPr>
            <p:ph idx="1"/>
            <p:extLst>
              <p:ext uri="{D42A27DB-BD31-4B8C-83A1-F6EECF244321}">
                <p14:modId xmlns:p14="http://schemas.microsoft.com/office/powerpoint/2010/main" val="992624755"/>
              </p:ext>
            </p:extLst>
          </p:nvPr>
        </p:nvGraphicFramePr>
        <p:xfrm>
          <a:off x="0" y="934724"/>
          <a:ext cx="9144001" cy="5938035"/>
        </p:xfrm>
        <a:graphic>
          <a:graphicData uri="http://schemas.openxmlformats.org/drawingml/2006/table">
            <a:tbl>
              <a:tblPr/>
              <a:tblGrid>
                <a:gridCol w="1371025">
                  <a:extLst>
                    <a:ext uri="{9D8B030D-6E8A-4147-A177-3AD203B41FA5}">
                      <a16:colId xmlns:a16="http://schemas.microsoft.com/office/drawing/2014/main" val="65868075"/>
                    </a:ext>
                  </a:extLst>
                </a:gridCol>
                <a:gridCol w="2024215">
                  <a:extLst>
                    <a:ext uri="{9D8B030D-6E8A-4147-A177-3AD203B41FA5}">
                      <a16:colId xmlns:a16="http://schemas.microsoft.com/office/drawing/2014/main" val="1668516698"/>
                    </a:ext>
                  </a:extLst>
                </a:gridCol>
                <a:gridCol w="5748761">
                  <a:extLst>
                    <a:ext uri="{9D8B030D-6E8A-4147-A177-3AD203B41FA5}">
                      <a16:colId xmlns:a16="http://schemas.microsoft.com/office/drawing/2014/main" val="2027071357"/>
                    </a:ext>
                  </a:extLst>
                </a:gridCol>
              </a:tblGrid>
              <a:tr h="287703">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Stakeholder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Issue</a:t>
                      </a:r>
                    </a:p>
                  </a:txBody>
                  <a:tcPr marL="7620" marR="7620" marT="762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ZA" sz="1600" b="1" i="0" u="none" strike="noStrike" dirty="0">
                          <a:solidFill>
                            <a:schemeClr val="tx1"/>
                          </a:solidFill>
                          <a:effectLst/>
                          <a:latin typeface="Arial" panose="020B0604020202020204" pitchFamily="34" charset="0"/>
                          <a:cs typeface="Arial" panose="020B0604020202020204" pitchFamily="34" charset="0"/>
                        </a:rPr>
                        <a:t>National Treasury's Response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514572"/>
                  </a:ext>
                </a:extLst>
              </a:tr>
              <a:tr h="1289392">
                <a:tc rowSpan="3">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Public Service Accountability Monitor</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Can funds be reallocated within the Justice Vote to ensure adequate resourcing of anti-corruption system?</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Funds can be reallocated/reprioritised both within or outside the Justice vote. For example, R33 million was reprioritized towards the implementation of the FATF recommendation to be implemented by the Financial Intelligence Centre. In addition, NPA was allocated an additional amount of R1.3 billion mainly for the implementation of the State Capture Commission recommendations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3022139"/>
                  </a:ext>
                </a:extLst>
              </a:tr>
              <a:tr h="1846498">
                <a:tc vMerge="1">
                  <a:txBody>
                    <a:bodyPr/>
                    <a:lstStyle/>
                    <a:p>
                      <a:endParaRPr lang="en-ZA"/>
                    </a:p>
                  </a:txBody>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Compel NT to review SIU funding model to ensure it is fully funded and able to deliver on its mandate. </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Given underspending by DoJCD, reallocate funds to SIU</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NT supports the current funding model.  SIU receives a government grant and charges state institutions for investigations rendered. </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At the end of March 2022, </a:t>
                      </a:r>
                      <a:r>
                        <a:rPr lang="en-US" sz="1600" b="1" i="0" u="none" strike="noStrike" dirty="0">
                          <a:solidFill>
                            <a:srgbClr val="000000"/>
                          </a:solidFill>
                          <a:effectLst/>
                          <a:latin typeface="Arial" panose="020B0604020202020204" pitchFamily="34" charset="0"/>
                          <a:cs typeface="Arial" panose="020B0604020202020204" pitchFamily="34" charset="0"/>
                        </a:rPr>
                        <a:t>R921.2m</a:t>
                      </a:r>
                      <a:r>
                        <a:rPr lang="en-US" sz="1600" b="0" i="0" u="none" strike="noStrike" dirty="0">
                          <a:solidFill>
                            <a:srgbClr val="000000"/>
                          </a:solidFill>
                          <a:effectLst/>
                          <a:latin typeface="Arial" panose="020B0604020202020204" pitchFamily="34" charset="0"/>
                          <a:cs typeface="Arial" panose="020B0604020202020204" pitchFamily="34" charset="0"/>
                        </a:rPr>
                        <a:t> surplus funds were approved by NT for the SIU to retain in 2022/23 FY. </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In Budget 2023, an additional R100m was allocated to SIU to initiate civil litigation linked to the recommendations of the State Capture Commission.</a:t>
                      </a:r>
                    </a:p>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Regarding DoJCD underspending, the SIU has an option to request the department to increase its transfer payment.</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390161"/>
                  </a:ext>
                </a:extLst>
              </a:tr>
              <a:tr h="1489812">
                <a:tc vMerge="1">
                  <a:txBody>
                    <a:bodyPr/>
                    <a:lstStyle/>
                    <a:p>
                      <a:endParaRPr lang="en-ZA"/>
                    </a:p>
                  </a:txBody>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Ensure NACAC receives adequate funding to ensure sustainability. [funded from CARA only.]</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US" sz="1600" b="0" i="0" u="none" strike="noStrike" dirty="0">
                          <a:solidFill>
                            <a:srgbClr val="000000"/>
                          </a:solidFill>
                          <a:effectLst/>
                          <a:latin typeface="Arial" panose="020B0604020202020204" pitchFamily="34" charset="0"/>
                          <a:cs typeface="Arial" panose="020B0604020202020204" pitchFamily="34" charset="0"/>
                        </a:rPr>
                        <a:t>The recommendation is noted. However, it should be noted that the bulk of the work is done by relevant government departments responsible for the implementation of the various pillars of the NACS, (e.g DoJCD, SAPS, DPSA, CoGTA and NT etc).  Should a need for additional funding arise, this will be dealt with as part of the budget process.</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6069146"/>
                  </a:ext>
                </a:extLst>
              </a:tr>
            </a:tbl>
          </a:graphicData>
        </a:graphic>
      </p:graphicFrame>
    </p:spTree>
    <p:extLst>
      <p:ext uri="{BB962C8B-B14F-4D97-AF65-F5344CB8AC3E}">
        <p14:creationId xmlns:p14="http://schemas.microsoft.com/office/powerpoint/2010/main" val="187644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8CCA-55DB-ED80-1EB3-103EABD51674}"/>
              </a:ext>
            </a:extLst>
          </p:cNvPr>
          <p:cNvSpPr>
            <a:spLocks noGrp="1"/>
          </p:cNvSpPr>
          <p:nvPr>
            <p:ph type="title"/>
          </p:nvPr>
        </p:nvSpPr>
        <p:spPr>
          <a:xfrm>
            <a:off x="303756" y="394469"/>
            <a:ext cx="8536487" cy="413632"/>
          </a:xfrm>
        </p:spPr>
        <p:txBody>
          <a:bodyPr>
            <a:noAutofit/>
          </a:bodyPr>
          <a:lstStyle/>
          <a:p>
            <a:r>
              <a:rPr lang="en-US" sz="2800" dirty="0">
                <a:latin typeface="Arial" panose="020B0604020202020204" pitchFamily="34" charset="0"/>
                <a:cs typeface="Arial" panose="020B0604020202020204" pitchFamily="34" charset="0"/>
              </a:rPr>
              <a:t>Justice and protection services </a:t>
            </a:r>
            <a:endParaRPr lang="en-ZA" sz="28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6FA8863-9B3F-376E-A586-4C3006E945AA}"/>
              </a:ext>
            </a:extLst>
          </p:cNvPr>
          <p:cNvGraphicFramePr>
            <a:graphicFrameLocks noGrp="1"/>
          </p:cNvGraphicFramePr>
          <p:nvPr>
            <p:extLst>
              <p:ext uri="{D42A27DB-BD31-4B8C-83A1-F6EECF244321}">
                <p14:modId xmlns:p14="http://schemas.microsoft.com/office/powerpoint/2010/main" val="2836242533"/>
              </p:ext>
            </p:extLst>
          </p:nvPr>
        </p:nvGraphicFramePr>
        <p:xfrm>
          <a:off x="146395" y="937717"/>
          <a:ext cx="8851211" cy="2682240"/>
        </p:xfrm>
        <a:graphic>
          <a:graphicData uri="http://schemas.openxmlformats.org/drawingml/2006/table">
            <a:tbl>
              <a:tblPr firstRow="1" firstCol="1" bandRow="1">
                <a:tableStyleId>{5940675A-B579-460E-94D1-54222C63F5DA}</a:tableStyleId>
              </a:tblPr>
              <a:tblGrid>
                <a:gridCol w="3115174">
                  <a:extLst>
                    <a:ext uri="{9D8B030D-6E8A-4147-A177-3AD203B41FA5}">
                      <a16:colId xmlns:a16="http://schemas.microsoft.com/office/drawing/2014/main" val="1090739232"/>
                    </a:ext>
                  </a:extLst>
                </a:gridCol>
                <a:gridCol w="3115174">
                  <a:extLst>
                    <a:ext uri="{9D8B030D-6E8A-4147-A177-3AD203B41FA5}">
                      <a16:colId xmlns:a16="http://schemas.microsoft.com/office/drawing/2014/main" val="1685157622"/>
                    </a:ext>
                  </a:extLst>
                </a:gridCol>
                <a:gridCol w="2620863">
                  <a:extLst>
                    <a:ext uri="{9D8B030D-6E8A-4147-A177-3AD203B41FA5}">
                      <a16:colId xmlns:a16="http://schemas.microsoft.com/office/drawing/2014/main" val="105068102"/>
                    </a:ext>
                  </a:extLst>
                </a:gridCol>
              </a:tblGrid>
              <a:tr h="246492">
                <a:tc>
                  <a:txBody>
                    <a:bodyPr/>
                    <a:lstStyle/>
                    <a:p>
                      <a:pPr marL="0" marR="0" algn="just">
                        <a:spcBef>
                          <a:spcPts val="0"/>
                        </a:spcBef>
                        <a:spcAft>
                          <a:spcPts val="0"/>
                        </a:spcAft>
                      </a:pPr>
                      <a:r>
                        <a:rPr lang="en-GB"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Stakeholder</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noFill/>
                  </a:tcPr>
                </a:tc>
                <a:tc>
                  <a:txBody>
                    <a:bodyPr/>
                    <a:lstStyle/>
                    <a:p>
                      <a:pPr marL="0" marR="0" algn="just">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Issues</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noFill/>
                  </a:tcPr>
                </a:tc>
                <a:tc>
                  <a:txBody>
                    <a:bodyPr/>
                    <a:lstStyle/>
                    <a:p>
                      <a:pPr marL="0" marR="0" algn="just">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National Treasury’s response</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noFill/>
                  </a:tcPr>
                </a:tc>
                <a:extLst>
                  <a:ext uri="{0D108BD9-81ED-4DB2-BD59-A6C34878D82A}">
                    <a16:rowId xmlns:a16="http://schemas.microsoft.com/office/drawing/2014/main" val="3800367817"/>
                  </a:ext>
                </a:extLst>
              </a:tr>
              <a:tr h="1552971">
                <a:tc>
                  <a:txBody>
                    <a:bodyPr/>
                    <a:lstStyle/>
                    <a:p>
                      <a:pPr marL="342900" marR="0" lvl="0" indent="-342900" algn="just"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ZA" sz="1600" b="1" dirty="0">
                          <a:solidFill>
                            <a:schemeClr val="tx1"/>
                          </a:solidFill>
                          <a:effectLst/>
                          <a:latin typeface="Arial" panose="020B0604020202020204" pitchFamily="34" charset="0"/>
                          <a:cs typeface="Arial" panose="020B0604020202020204" pitchFamily="34" charset="0"/>
                        </a:rPr>
                        <a:t>Congress of South African Trade Unions (COSATU)</a:t>
                      </a:r>
                    </a:p>
                    <a:p>
                      <a:pPr marL="342900" marR="0" lvl="0" indent="-342900" algn="just">
                        <a:lnSpc>
                          <a:spcPct val="107000"/>
                        </a:lnSpc>
                        <a:spcBef>
                          <a:spcPts val="0"/>
                        </a:spcBef>
                        <a:spcAft>
                          <a:spcPts val="0"/>
                        </a:spcAft>
                        <a:buFont typeface="Symbol" panose="05050102010706020507" pitchFamily="18" charset="2"/>
                        <a:buChar char=""/>
                      </a:pP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tc>
                <a:tc>
                  <a:txBody>
                    <a:bodyPr/>
                    <a:lstStyle/>
                    <a:p>
                      <a:pPr marL="171450" marR="0" indent="-171450" algn="just">
                        <a:lnSpc>
                          <a:spcPct val="107000"/>
                        </a:lnSpc>
                        <a:spcBef>
                          <a:spcPts val="0"/>
                        </a:spcBef>
                        <a:spcAft>
                          <a:spcPts val="0"/>
                        </a:spcAft>
                        <a:buFont typeface="Arial" panose="020B0604020202020204" pitchFamily="34" charset="0"/>
                        <a:buChar char="•"/>
                      </a:pPr>
                      <a:r>
                        <a:rPr lang="en-ZA" sz="1600" dirty="0">
                          <a:solidFill>
                            <a:schemeClr val="tx1"/>
                          </a:solidFill>
                          <a:effectLst/>
                          <a:latin typeface="Arial" panose="020B0604020202020204" pitchFamily="34" charset="0"/>
                          <a:cs typeface="Arial" panose="020B0604020202020204" pitchFamily="34" charset="0"/>
                        </a:rPr>
                        <a:t> Headcount decline from 208 000 to 172 000 personnel over 2 decades and inadequate working tools in police stations to fix the crime situation</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5621" marR="55621" marT="0" marB="0"/>
                </a:tc>
                <a:tc>
                  <a:txBody>
                    <a:bodyPr/>
                    <a:lstStyle/>
                    <a:p>
                      <a:pPr marL="171450" marR="0" indent="-171450" algn="l">
                        <a:spcBef>
                          <a:spcPts val="0"/>
                        </a:spcBef>
                        <a:spcAft>
                          <a:spcPts val="0"/>
                        </a:spcAft>
                        <a:buFont typeface="Arial" panose="020B0604020202020204" pitchFamily="34" charset="0"/>
                        <a:buChar char="•"/>
                      </a:pPr>
                      <a:r>
                        <a:rPr lang="en-US" sz="1600" dirty="0">
                          <a:solidFill>
                            <a:schemeClr val="tx1"/>
                          </a:solidFill>
                          <a:effectLst/>
                          <a:latin typeface="Arial" panose="020B0604020202020204" pitchFamily="34" charset="0"/>
                          <a:cs typeface="Arial" panose="020B0604020202020204" pitchFamily="34" charset="0"/>
                        </a:rPr>
                        <a:t>Additional R7.8 billion allocated over the next three years to appoint a total of 15 000 police trainees and as a result  police numbers are set to increase from 178 708 in 2022/23 to 193 708 in 2025/26</a:t>
                      </a:r>
                    </a:p>
                  </a:txBody>
                  <a:tcPr marL="55621" marR="55621" marT="0" marB="0"/>
                </a:tc>
                <a:extLst>
                  <a:ext uri="{0D108BD9-81ED-4DB2-BD59-A6C34878D82A}">
                    <a16:rowId xmlns:a16="http://schemas.microsoft.com/office/drawing/2014/main" val="1698041969"/>
                  </a:ext>
                </a:extLst>
              </a:tr>
            </a:tbl>
          </a:graphicData>
        </a:graphic>
      </p:graphicFrame>
    </p:spTree>
    <p:extLst>
      <p:ext uri="{BB962C8B-B14F-4D97-AF65-F5344CB8AC3E}">
        <p14:creationId xmlns:p14="http://schemas.microsoft.com/office/powerpoint/2010/main" val="206843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8CCA-55DB-ED80-1EB3-103EABD51674}"/>
              </a:ext>
            </a:extLst>
          </p:cNvPr>
          <p:cNvSpPr>
            <a:spLocks noGrp="1"/>
          </p:cNvSpPr>
          <p:nvPr>
            <p:ph type="title"/>
          </p:nvPr>
        </p:nvSpPr>
        <p:spPr>
          <a:xfrm>
            <a:off x="303756" y="394469"/>
            <a:ext cx="8536487" cy="413632"/>
          </a:xfrm>
        </p:spPr>
        <p:txBody>
          <a:bodyPr>
            <a:noAutofit/>
          </a:bodyPr>
          <a:lstStyle/>
          <a:p>
            <a:r>
              <a:rPr lang="en-GB" sz="2800" dirty="0">
                <a:latin typeface="Arial" panose="020B0604020202020204" pitchFamily="34" charset="0"/>
                <a:cs typeface="Arial" panose="020B0604020202020204" pitchFamily="34" charset="0"/>
              </a:rPr>
              <a:t>Education and related sectors </a:t>
            </a:r>
            <a:endParaRPr lang="en-ZA" sz="28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70A73FE-1386-D08F-D0F3-A7259FF1B1F6}"/>
              </a:ext>
            </a:extLst>
          </p:cNvPr>
          <p:cNvGraphicFramePr>
            <a:graphicFrameLocks noGrp="1"/>
          </p:cNvGraphicFramePr>
          <p:nvPr>
            <p:extLst>
              <p:ext uri="{D42A27DB-BD31-4B8C-83A1-F6EECF244321}">
                <p14:modId xmlns:p14="http://schemas.microsoft.com/office/powerpoint/2010/main" val="2475632745"/>
              </p:ext>
            </p:extLst>
          </p:nvPr>
        </p:nvGraphicFramePr>
        <p:xfrm>
          <a:off x="94107" y="889720"/>
          <a:ext cx="8955783" cy="5882640"/>
        </p:xfrm>
        <a:graphic>
          <a:graphicData uri="http://schemas.openxmlformats.org/drawingml/2006/table">
            <a:tbl>
              <a:tblPr/>
              <a:tblGrid>
                <a:gridCol w="882599">
                  <a:extLst>
                    <a:ext uri="{9D8B030D-6E8A-4147-A177-3AD203B41FA5}">
                      <a16:colId xmlns:a16="http://schemas.microsoft.com/office/drawing/2014/main" val="3969190301"/>
                    </a:ext>
                  </a:extLst>
                </a:gridCol>
                <a:gridCol w="2737370">
                  <a:extLst>
                    <a:ext uri="{9D8B030D-6E8A-4147-A177-3AD203B41FA5}">
                      <a16:colId xmlns:a16="http://schemas.microsoft.com/office/drawing/2014/main" val="548941270"/>
                    </a:ext>
                  </a:extLst>
                </a:gridCol>
                <a:gridCol w="5335814">
                  <a:extLst>
                    <a:ext uri="{9D8B030D-6E8A-4147-A177-3AD203B41FA5}">
                      <a16:colId xmlns:a16="http://schemas.microsoft.com/office/drawing/2014/main" val="727858732"/>
                    </a:ext>
                  </a:extLst>
                </a:gridCol>
              </a:tblGrid>
              <a:tr h="214334">
                <a:tc>
                  <a:txBody>
                    <a:bodyPr/>
                    <a:lstStyle/>
                    <a:p>
                      <a:pPr algn="l" fontAlgn="ctr"/>
                      <a:r>
                        <a:rPr lang="en-ZA" sz="1600" b="1" i="0" u="none" strike="noStrike" dirty="0">
                          <a:solidFill>
                            <a:srgbClr val="000000"/>
                          </a:solidFill>
                          <a:effectLst/>
                          <a:latin typeface="Calibri" panose="020F0502020204030204" pitchFamily="34" charset="0"/>
                        </a:rPr>
                        <a:t>Stakeholder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600" b="1" i="0" u="none" strike="noStrike" dirty="0">
                          <a:solidFill>
                            <a:srgbClr val="000000"/>
                          </a:solidFill>
                          <a:effectLst/>
                          <a:latin typeface="Calibri" panose="020F0502020204030204" pitchFamily="34" charset="0"/>
                        </a:rPr>
                        <a:t>Issue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600" b="1" i="0" u="none" strike="noStrike" dirty="0">
                          <a:solidFill>
                            <a:srgbClr val="000000"/>
                          </a:solidFill>
                          <a:effectLst/>
                          <a:latin typeface="Calibri" panose="020F0502020204030204" pitchFamily="34" charset="0"/>
                        </a:rPr>
                        <a:t>NT Response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731998"/>
                  </a:ext>
                </a:extLst>
              </a:tr>
              <a:tr h="727985">
                <a:tc>
                  <a:txBody>
                    <a:bodyPr/>
                    <a:lstStyle/>
                    <a:p>
                      <a:pPr algn="l" fontAlgn="ctr"/>
                      <a:r>
                        <a:rPr lang="en-ZA" sz="1600" b="1" i="0" u="none" strike="noStrike" dirty="0">
                          <a:solidFill>
                            <a:srgbClr val="000000"/>
                          </a:solidFill>
                          <a:effectLst/>
                          <a:latin typeface="Calibri" panose="020F0502020204030204" pitchFamily="34" charset="0"/>
                        </a:rPr>
                        <a:t>Equal Education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National Treasury to adopt a human rights approach to budgeting that prioritises socio-economic rights like basic education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Over 60% of total non-interest spending is allocated over the MTEF to community development, employment programmes, health, education and social protection - an indication that the Budget does priorities socio-economic issues.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053130"/>
                  </a:ext>
                </a:extLst>
              </a:tr>
              <a:tr h="2176373">
                <a:tc>
                  <a:txBody>
                    <a:bodyPr/>
                    <a:lstStyle/>
                    <a:p>
                      <a:pPr algn="l" fontAlgn="ctr"/>
                      <a:r>
                        <a:rPr lang="en-ZA" sz="1600" b="1" i="0" u="none" strike="noStrike" dirty="0">
                          <a:solidFill>
                            <a:srgbClr val="000000"/>
                          </a:solidFill>
                          <a:effectLst/>
                          <a:latin typeface="Calibri" panose="020F0502020204030204" pitchFamily="34" charset="0"/>
                        </a:rPr>
                        <a:t>SeCoA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Higher Education is allocated 3 times as much as Basic Education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The Appropriation Bill only reflects proposed allocation to national departments. </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Higher Education and Training's proposed allocation is R110.8 billion for 2023/24 and that of Basic Education is R31.8 billion. However basic education is mainly delivered by the 9 provincial departments education and their total proposed allocation is R277.8 billion for 2023/24.</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Spending per learner in higher education is R64 8000 per student which is roughly 3 times more that that of basic education at R22 502 per learner. That is not unusual as one can understand that it would cost more to train a doctor, engineer or motor mechanic than it would to run a school programme. </a:t>
                      </a:r>
                      <a:br>
                        <a:rPr lang="en-US" sz="1600" b="0" i="0" u="none" strike="noStrike" dirty="0">
                          <a:solidFill>
                            <a:srgbClr val="000000"/>
                          </a:solidFill>
                          <a:effectLst/>
                          <a:latin typeface="Calibri" panose="020F0502020204030204" pitchFamily="34" charset="0"/>
                        </a:rPr>
                      </a:br>
                      <a:endParaRPr lang="en-US" sz="1600" b="0" i="0" u="none" strike="noStrike" dirty="0">
                        <a:solidFill>
                          <a:srgbClr val="000000"/>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791678"/>
                  </a:ext>
                </a:extLst>
              </a:tr>
              <a:tr h="545989">
                <a:tc>
                  <a:txBody>
                    <a:bodyPr/>
                    <a:lstStyle/>
                    <a:p>
                      <a:pPr algn="l" fontAlgn="t"/>
                      <a:r>
                        <a:rPr lang="en-ZA" sz="1600" b="1" i="0" u="none" strike="noStrike" dirty="0">
                          <a:solidFill>
                            <a:srgbClr val="000000"/>
                          </a:solidFill>
                          <a:effectLst/>
                          <a:latin typeface="Calibri" panose="020F0502020204030204" pitchFamily="34" charset="0"/>
                        </a:rPr>
                        <a:t>COSATU</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CCMA struggling with case backlogs, yet its budget has not increased much  to keep up with the increased demand.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effectLst/>
                          <a:latin typeface="Calibri" panose="020F0502020204030204" pitchFamily="34" charset="0"/>
                        </a:rPr>
                        <a:t>R120 million was allocated to the CCMA over the 2022 MTEF to assist with dispute resolutions and increasing caseload.</a:t>
                      </a:r>
                      <a:br>
                        <a:rPr lang="en-US" sz="1600" b="0" i="0" u="none" strike="noStrike" dirty="0">
                          <a:solidFill>
                            <a:srgbClr val="000000"/>
                          </a:solidFill>
                          <a:effectLst/>
                          <a:latin typeface="Calibri" panose="020F0502020204030204" pitchFamily="34" charset="0"/>
                        </a:rPr>
                      </a:br>
                      <a:r>
                        <a:rPr lang="en-US" sz="1600" b="0" i="0" u="none" strike="noStrike" dirty="0">
                          <a:solidFill>
                            <a:srgbClr val="000000"/>
                          </a:solidFill>
                          <a:effectLst/>
                          <a:latin typeface="Calibri" panose="020F0502020204030204" pitchFamily="34" charset="0"/>
                        </a:rPr>
                        <a:t>The proposed transfer to the CCMA for 2023/24 is R1.05 billion.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889630"/>
                  </a:ext>
                </a:extLst>
              </a:tr>
            </a:tbl>
          </a:graphicData>
        </a:graphic>
      </p:graphicFrame>
    </p:spTree>
    <p:extLst>
      <p:ext uri="{BB962C8B-B14F-4D97-AF65-F5344CB8AC3E}">
        <p14:creationId xmlns:p14="http://schemas.microsoft.com/office/powerpoint/2010/main" val="2060646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8CCA-55DB-ED80-1EB3-103EABD51674}"/>
              </a:ext>
            </a:extLst>
          </p:cNvPr>
          <p:cNvSpPr>
            <a:spLocks noGrp="1"/>
          </p:cNvSpPr>
          <p:nvPr>
            <p:ph type="title"/>
          </p:nvPr>
        </p:nvSpPr>
        <p:spPr>
          <a:xfrm>
            <a:off x="303756" y="394469"/>
            <a:ext cx="8536487" cy="413632"/>
          </a:xfrm>
        </p:spPr>
        <p:txBody>
          <a:bodyPr>
            <a:noAutofit/>
          </a:bodyPr>
          <a:lstStyle/>
          <a:p>
            <a:r>
              <a:rPr lang="en-GB" sz="2800" dirty="0">
                <a:latin typeface="Arial" panose="020B0604020202020204" pitchFamily="34" charset="0"/>
                <a:cs typeface="Arial" panose="020B0604020202020204" pitchFamily="34" charset="0"/>
              </a:rPr>
              <a:t>Urban Development and infrastructure  </a:t>
            </a:r>
            <a:endParaRPr lang="en-ZA" sz="2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21218198"/>
              </p:ext>
            </p:extLst>
          </p:nvPr>
        </p:nvGraphicFramePr>
        <p:xfrm>
          <a:off x="163162" y="893527"/>
          <a:ext cx="8980838" cy="5504406"/>
        </p:xfrm>
        <a:graphic>
          <a:graphicData uri="http://schemas.openxmlformats.org/drawingml/2006/table">
            <a:tbl>
              <a:tblPr firstRow="1" bandRow="1"/>
              <a:tblGrid>
                <a:gridCol w="1297993">
                  <a:extLst>
                    <a:ext uri="{9D8B030D-6E8A-4147-A177-3AD203B41FA5}">
                      <a16:colId xmlns:a16="http://schemas.microsoft.com/office/drawing/2014/main" val="546725255"/>
                    </a:ext>
                  </a:extLst>
                </a:gridCol>
                <a:gridCol w="2922309">
                  <a:extLst>
                    <a:ext uri="{9D8B030D-6E8A-4147-A177-3AD203B41FA5}">
                      <a16:colId xmlns:a16="http://schemas.microsoft.com/office/drawing/2014/main" val="3342209696"/>
                    </a:ext>
                  </a:extLst>
                </a:gridCol>
                <a:gridCol w="4760536">
                  <a:extLst>
                    <a:ext uri="{9D8B030D-6E8A-4147-A177-3AD203B41FA5}">
                      <a16:colId xmlns:a16="http://schemas.microsoft.com/office/drawing/2014/main" val="2487153089"/>
                    </a:ext>
                  </a:extLst>
                </a:gridCol>
              </a:tblGrid>
              <a:tr h="186071">
                <a:tc>
                  <a:txBody>
                    <a:bodyPr/>
                    <a:lstStyle/>
                    <a:p>
                      <a:pPr algn="l" fontAlgn="b"/>
                      <a:r>
                        <a:rPr lang="en-ZA" sz="1600" b="1" i="0" u="none" strike="noStrike" dirty="0">
                          <a:solidFill>
                            <a:srgbClr val="000000"/>
                          </a:solidFill>
                          <a:effectLst/>
                          <a:latin typeface="Calibri" panose="020F0502020204030204" pitchFamily="34" charset="0"/>
                        </a:rPr>
                        <a:t>Stakeholder</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Issue</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Response</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819993"/>
                  </a:ext>
                </a:extLst>
              </a:tr>
              <a:tr h="835739">
                <a:tc>
                  <a:txBody>
                    <a:bodyPr/>
                    <a:lstStyle/>
                    <a:p>
                      <a:pPr algn="l" fontAlgn="b"/>
                      <a:r>
                        <a:rPr lang="en-GB" sz="1600" b="0" i="0" u="none" strike="noStrike" dirty="0">
                          <a:solidFill>
                            <a:srgbClr val="000000"/>
                          </a:solidFill>
                          <a:effectLst/>
                          <a:latin typeface="Calibri" panose="020F0502020204030204" pitchFamily="34" charset="0"/>
                        </a:rPr>
                        <a:t>Department of Water and Sanitation</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Constraints in personnel expenditure</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Historic underspending on personnel in the department meant that the department was always able to cover its costs. With high vacancy rates, capacity was augmented through the consultants budget and will need to be rebalanced as the department’s structure is filled.</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551009"/>
                  </a:ext>
                </a:extLst>
              </a:tr>
              <a:tr h="669222">
                <a:tc>
                  <a:txBody>
                    <a:bodyPr/>
                    <a:lstStyle/>
                    <a:p>
                      <a:pPr algn="l" fontAlgn="ctr"/>
                      <a:r>
                        <a:rPr lang="en-GB" sz="1600" b="0" i="0" u="none" strike="noStrike" dirty="0">
                          <a:solidFill>
                            <a:srgbClr val="000000"/>
                          </a:solidFill>
                          <a:effectLst/>
                          <a:latin typeface="Calibri" panose="020F0502020204030204" pitchFamily="34" charset="0"/>
                        </a:rPr>
                        <a:t>Department of Communications and Technologies</a:t>
                      </a:r>
                    </a:p>
                  </a:txBody>
                  <a:tcPr marL="2325" marR="2325" marT="2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Financial position of the South African Post Office</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The only provisions in the Appropriation Bill is for universal services obligations of approximately R500 million</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04833"/>
                  </a:ext>
                </a:extLst>
              </a:tr>
              <a:tr h="669222">
                <a:tc>
                  <a:txBody>
                    <a:bodyPr/>
                    <a:lstStyle/>
                    <a:p>
                      <a:pPr algn="l" fontAlgn="ctr"/>
                      <a:r>
                        <a:rPr lang="en-ZA" sz="1600" b="0" i="0" u="none" strike="noStrike" dirty="0">
                          <a:solidFill>
                            <a:srgbClr val="000000"/>
                          </a:solidFill>
                          <a:effectLst/>
                          <a:latin typeface="Calibri" panose="020F0502020204030204" pitchFamily="34" charset="0"/>
                        </a:rPr>
                        <a:t>Department of Transport</a:t>
                      </a:r>
                    </a:p>
                  </a:txBody>
                  <a:tcPr marL="2325" marR="2325" marT="2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Pothole repairs</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The provincial roads maintenance grant provides funding for visual condition assessments of roads. Depending on the classification of the roads and bridges, this done every 2 years, or every 3 years.</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013881"/>
                  </a:ext>
                </a:extLst>
              </a:tr>
              <a:tr h="372141">
                <a:tc rowSpan="2">
                  <a:txBody>
                    <a:bodyPr/>
                    <a:lstStyle/>
                    <a:p>
                      <a:pPr algn="l" fontAlgn="ctr"/>
                      <a:r>
                        <a:rPr lang="en-ZA" sz="1600" b="0" i="0" u="none" strike="noStrike" dirty="0">
                          <a:solidFill>
                            <a:srgbClr val="000000"/>
                          </a:solidFill>
                          <a:effectLst/>
                          <a:latin typeface="Calibri" panose="020F0502020204030204" pitchFamily="34" charset="0"/>
                        </a:rPr>
                        <a:t>COSATU</a:t>
                      </a:r>
                    </a:p>
                  </a:txBody>
                  <a:tcPr marL="2325" marR="2325" marT="2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Re-tabling of the RABS Bill</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Supported</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999365"/>
                  </a:ext>
                </a:extLst>
              </a:tr>
              <a:tr h="1168774">
                <a:tc vMerge="1">
                  <a:txBody>
                    <a:bodyPr/>
                    <a:lstStyle/>
                    <a:p>
                      <a:endParaRPr lang="en-ZA"/>
                    </a:p>
                  </a:txBody>
                  <a:tcPr/>
                </a:tc>
                <a:tc>
                  <a:txBody>
                    <a:bodyPr/>
                    <a:lstStyle/>
                    <a:p>
                      <a:pPr algn="l" fontAlgn="b"/>
                      <a:r>
                        <a:rPr lang="en-GB" sz="1600" b="0" i="0" u="none" strike="noStrike" dirty="0">
                          <a:solidFill>
                            <a:srgbClr val="000000"/>
                          </a:solidFill>
                          <a:effectLst/>
                          <a:latin typeface="Calibri" panose="020F0502020204030204" pitchFamily="34" charset="0"/>
                        </a:rPr>
                        <a:t>Recapitalisation of state owned companies must be accompanied by turnaround plans</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Turn around plans are a key requirement when departments motivate for funding. The financial position that entities find themselves in is due to costs exceeding revenue. Part of turning around is aligning these two items. Where costs needs to be reduced and organisational structures needs to be realigned, SOCs must be allowed to do so. </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207475"/>
                  </a:ext>
                </a:extLst>
              </a:tr>
            </a:tbl>
          </a:graphicData>
        </a:graphic>
      </p:graphicFrame>
    </p:spTree>
    <p:extLst>
      <p:ext uri="{BB962C8B-B14F-4D97-AF65-F5344CB8AC3E}">
        <p14:creationId xmlns:p14="http://schemas.microsoft.com/office/powerpoint/2010/main" val="37524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8CCA-55DB-ED80-1EB3-103EABD51674}"/>
              </a:ext>
            </a:extLst>
          </p:cNvPr>
          <p:cNvSpPr>
            <a:spLocks noGrp="1"/>
          </p:cNvSpPr>
          <p:nvPr>
            <p:ph type="title"/>
          </p:nvPr>
        </p:nvSpPr>
        <p:spPr>
          <a:xfrm>
            <a:off x="303756" y="394469"/>
            <a:ext cx="8536487" cy="413632"/>
          </a:xfrm>
        </p:spPr>
        <p:txBody>
          <a:bodyPr>
            <a:noAutofit/>
          </a:bodyPr>
          <a:lstStyle/>
          <a:p>
            <a:r>
              <a:rPr lang="en-GB" sz="2800" dirty="0">
                <a:latin typeface="Arial" panose="020B0604020202020204" pitchFamily="34" charset="0"/>
                <a:cs typeface="Arial" panose="020B0604020202020204" pitchFamily="34" charset="0"/>
              </a:rPr>
              <a:t>Urban Development and infrastructure  </a:t>
            </a:r>
            <a:endParaRPr lang="en-ZA" sz="2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163162" y="893527"/>
          <a:ext cx="8980838" cy="3906090"/>
        </p:xfrm>
        <a:graphic>
          <a:graphicData uri="http://schemas.openxmlformats.org/drawingml/2006/table">
            <a:tbl>
              <a:tblPr firstRow="1" bandRow="1"/>
              <a:tblGrid>
                <a:gridCol w="1860317">
                  <a:extLst>
                    <a:ext uri="{9D8B030D-6E8A-4147-A177-3AD203B41FA5}">
                      <a16:colId xmlns:a16="http://schemas.microsoft.com/office/drawing/2014/main" val="546725255"/>
                    </a:ext>
                  </a:extLst>
                </a:gridCol>
                <a:gridCol w="3179216">
                  <a:extLst>
                    <a:ext uri="{9D8B030D-6E8A-4147-A177-3AD203B41FA5}">
                      <a16:colId xmlns:a16="http://schemas.microsoft.com/office/drawing/2014/main" val="3342209696"/>
                    </a:ext>
                  </a:extLst>
                </a:gridCol>
                <a:gridCol w="3941305">
                  <a:extLst>
                    <a:ext uri="{9D8B030D-6E8A-4147-A177-3AD203B41FA5}">
                      <a16:colId xmlns:a16="http://schemas.microsoft.com/office/drawing/2014/main" val="2487153089"/>
                    </a:ext>
                  </a:extLst>
                </a:gridCol>
              </a:tblGrid>
              <a:tr h="186071">
                <a:tc>
                  <a:txBody>
                    <a:bodyPr/>
                    <a:lstStyle/>
                    <a:p>
                      <a:pPr algn="l" fontAlgn="b"/>
                      <a:r>
                        <a:rPr lang="en-ZA" sz="1600" b="1" i="0" u="none" strike="noStrike" dirty="0">
                          <a:solidFill>
                            <a:srgbClr val="000000"/>
                          </a:solidFill>
                          <a:effectLst/>
                          <a:latin typeface="Calibri" panose="020F0502020204030204" pitchFamily="34" charset="0"/>
                        </a:rPr>
                        <a:t>Stakeholder</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Issue</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Calibri" panose="020F0502020204030204" pitchFamily="34" charset="0"/>
                        </a:rPr>
                        <a:t>Response</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819993"/>
                  </a:ext>
                </a:extLst>
              </a:tr>
              <a:tr h="2001360">
                <a:tc>
                  <a:txBody>
                    <a:bodyPr/>
                    <a:lstStyle/>
                    <a:p>
                      <a:pPr algn="l" fontAlgn="ctr"/>
                      <a:r>
                        <a:rPr lang="en-ZA" sz="1600" b="0" i="0" u="none" strike="noStrike" dirty="0">
                          <a:solidFill>
                            <a:srgbClr val="000000"/>
                          </a:solidFill>
                          <a:effectLst/>
                          <a:latin typeface="Calibri" panose="020F0502020204030204" pitchFamily="34" charset="0"/>
                        </a:rPr>
                        <a:t>FFC and Youth Capital</a:t>
                      </a:r>
                    </a:p>
                  </a:txBody>
                  <a:tcPr marL="2325" marR="2325" marT="23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Calibri" panose="020F0502020204030204" pitchFamily="34" charset="0"/>
                        </a:rPr>
                        <a:t>Expanding infrastructure investment</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600" b="0" i="0" u="none" strike="noStrike" dirty="0">
                          <a:solidFill>
                            <a:srgbClr val="000000"/>
                          </a:solidFill>
                          <a:effectLst/>
                          <a:latin typeface="Calibri" panose="020F0502020204030204" pitchFamily="34" charset="0"/>
                        </a:rPr>
                        <a:t>Of the R903 billion infrastructure investment that the state is expecting to do over the 2023 MTEF period, a third is from public corporations such as Eskom and Transnet. Economic infrastructure to improve the supply side capacity in the economy is largely funded on the balance sheets of these entities. Declining shares of capital investment by local government is concerning, as conditional grants on subsidises some of the investment, where surpluses in trading services are used elsewhere, which is concerning. Asset management is a key mechanism, together with life cycle costing to ensure that infrastructure is sustainably managed. </a:t>
                      </a:r>
                    </a:p>
                  </a:txBody>
                  <a:tcPr marL="2325" marR="2325" marT="23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628245"/>
                  </a:ext>
                </a:extLst>
              </a:tr>
            </a:tbl>
          </a:graphicData>
        </a:graphic>
      </p:graphicFrame>
    </p:spTree>
    <p:extLst>
      <p:ext uri="{BB962C8B-B14F-4D97-AF65-F5344CB8AC3E}">
        <p14:creationId xmlns:p14="http://schemas.microsoft.com/office/powerpoint/2010/main" val="316669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9061B58130EF44A86D64332222C5C4" ma:contentTypeVersion="4" ma:contentTypeDescription="Create a new document." ma:contentTypeScope="" ma:versionID="998b294adbb63734516d5e3ccc73e1b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B439E4-B9F3-4926-9898-E9E422A58D89}">
  <ds:schemaRefs>
    <ds:schemaRef ds:uri="http://schemas.microsoft.com/office/2006/metadata/customXsn"/>
  </ds:schemaRefs>
</ds:datastoreItem>
</file>

<file path=customXml/itemProps2.xml><?xml version="1.0" encoding="utf-8"?>
<ds:datastoreItem xmlns:ds="http://schemas.openxmlformats.org/officeDocument/2006/customXml" ds:itemID="{658E0D40-4C2B-4CA1-8633-1AF852F97528}">
  <ds:schemaRefs>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schemas.microsoft.com/office/infopath/2007/PartnerControl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B8BEFA09-FF8F-4603-9A0F-DD62E927F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04463EDC-D5E2-40D8-9282-31AED66F8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4837</TotalTime>
  <Words>2180</Words>
  <Application>Microsoft Office PowerPoint</Application>
  <PresentationFormat>On-screen Show (4:3)</PresentationFormat>
  <Paragraphs>158</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Symbol</vt:lpstr>
      <vt:lpstr>Office Theme</vt:lpstr>
      <vt:lpstr>Responses to the Public hearings </vt:lpstr>
      <vt:lpstr>Cross cutting issues </vt:lpstr>
      <vt:lpstr>Cross cutting issues </vt:lpstr>
      <vt:lpstr>Cross cutting issues </vt:lpstr>
      <vt:lpstr>Justice and protection services </vt:lpstr>
      <vt:lpstr>Justice and protection services </vt:lpstr>
      <vt:lpstr>Education and related sectors </vt:lpstr>
      <vt:lpstr>Urban Development and infrastructure  </vt:lpstr>
      <vt:lpstr>Urban Development and infrastructure  </vt:lpstr>
      <vt:lpstr>Administrative services   </vt:lpstr>
      <vt:lpstr>Health and Social Development   </vt:lpstr>
      <vt:lpstr>Economic Services</vt:lpstr>
      <vt:lpstr>Economic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Mampho Modise</cp:lastModifiedBy>
  <cp:revision>244</cp:revision>
  <cp:lastPrinted>2023-05-22T08:38:12Z</cp:lastPrinted>
  <dcterms:created xsi:type="dcterms:W3CDTF">2017-06-12T08:43:34Z</dcterms:created>
  <dcterms:modified xsi:type="dcterms:W3CDTF">2023-05-29T15:01:00Z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0x010100539061B58130EF44A86D64332222C5C4</vt:lpwstr>
  </property>
  <property fmtid="{D5CDD505-2E9C-101B-9397-08002B2CF9AE}" pid="3" name="MSIP_Label_93c4247e-447d-4732-af29-2e529a4288f1_Enabled">
    <vt:lpwstr>true</vt:lpwstr>
  </property>
  <property fmtid="{D5CDD505-2E9C-101B-9397-08002B2CF9AE}" pid="4" name="MSIP_Label_93c4247e-447d-4732-af29-2e529a4288f1_SetDate">
    <vt:lpwstr>2022-10-25T13:44:49Z</vt:lpwstr>
  </property>
  <property fmtid="{D5CDD505-2E9C-101B-9397-08002B2CF9AE}" pid="5" name="MSIP_Label_93c4247e-447d-4732-af29-2e529a4288f1_Method">
    <vt:lpwstr>Standard</vt:lpwstr>
  </property>
  <property fmtid="{D5CDD505-2E9C-101B-9397-08002B2CF9AE}" pid="6" name="MSIP_Label_93c4247e-447d-4732-af29-2e529a4288f1_Name">
    <vt:lpwstr>93c4247e-447d-4732-af29-2e529a4288f1</vt:lpwstr>
  </property>
  <property fmtid="{D5CDD505-2E9C-101B-9397-08002B2CF9AE}" pid="7" name="MSIP_Label_93c4247e-447d-4732-af29-2e529a4288f1_SiteId">
    <vt:lpwstr>1a45348f-02b4-4f9a-a7a8-7786f6dd3245</vt:lpwstr>
  </property>
  <property fmtid="{D5CDD505-2E9C-101B-9397-08002B2CF9AE}" pid="8" name="MSIP_Label_93c4247e-447d-4732-af29-2e529a4288f1_ActionId">
    <vt:lpwstr>7bfbf4d4-4ef7-4452-8449-d008a6bcbd40</vt:lpwstr>
  </property>
  <property fmtid="{D5CDD505-2E9C-101B-9397-08002B2CF9AE}" pid="9" name="MSIP_Label_93c4247e-447d-4732-af29-2e529a4288f1_ContentBits">
    <vt:lpwstr>0</vt:lpwstr>
  </property>
</Properties>
</file>