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4.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7.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5.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8.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6.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9.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7.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xml" ContentType="application/vnd.openxmlformats-officedocument.themeOverr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9"/>
  </p:notesMasterIdLst>
  <p:sldIdLst>
    <p:sldId id="1442" r:id="rId2"/>
    <p:sldId id="1520" r:id="rId3"/>
    <p:sldId id="1524" r:id="rId4"/>
    <p:sldId id="1551" r:id="rId5"/>
    <p:sldId id="1529" r:id="rId6"/>
    <p:sldId id="1516" r:id="rId7"/>
    <p:sldId id="1550" r:id="rId8"/>
    <p:sldId id="1553" r:id="rId9"/>
    <p:sldId id="1588" r:id="rId10"/>
    <p:sldId id="1554" r:id="rId11"/>
    <p:sldId id="1562" r:id="rId12"/>
    <p:sldId id="257" r:id="rId13"/>
    <p:sldId id="1523" r:id="rId14"/>
    <p:sldId id="1539" r:id="rId15"/>
    <p:sldId id="1540" r:id="rId16"/>
    <p:sldId id="1541" r:id="rId17"/>
    <p:sldId id="1543" r:id="rId18"/>
    <p:sldId id="1555" r:id="rId19"/>
    <p:sldId id="1573" r:id="rId20"/>
    <p:sldId id="1563" r:id="rId21"/>
    <p:sldId id="1567" r:id="rId22"/>
    <p:sldId id="1564" r:id="rId23"/>
    <p:sldId id="1565" r:id="rId24"/>
    <p:sldId id="1566" r:id="rId25"/>
    <p:sldId id="1569" r:id="rId26"/>
    <p:sldId id="1574" r:id="rId27"/>
    <p:sldId id="1577" r:id="rId28"/>
    <p:sldId id="1578" r:id="rId29"/>
    <p:sldId id="1580" r:id="rId30"/>
    <p:sldId id="1576" r:id="rId31"/>
    <p:sldId id="1575" r:id="rId32"/>
    <p:sldId id="1561" r:id="rId33"/>
    <p:sldId id="1582" r:id="rId34"/>
    <p:sldId id="1583" r:id="rId35"/>
    <p:sldId id="1586" r:id="rId36"/>
    <p:sldId id="1584" r:id="rId37"/>
    <p:sldId id="1581" r:id="rId3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68D810-36E2-4B15-BE64-D8192AD5F036}">
          <p14:sldIdLst>
            <p14:sldId id="1442"/>
            <p14:sldId id="1520"/>
            <p14:sldId id="1524"/>
            <p14:sldId id="1551"/>
            <p14:sldId id="1529"/>
            <p14:sldId id="1516"/>
            <p14:sldId id="1550"/>
            <p14:sldId id="1553"/>
            <p14:sldId id="1588"/>
            <p14:sldId id="1554"/>
            <p14:sldId id="1562"/>
            <p14:sldId id="257"/>
            <p14:sldId id="1523"/>
            <p14:sldId id="1539"/>
            <p14:sldId id="1540"/>
            <p14:sldId id="1541"/>
            <p14:sldId id="1543"/>
            <p14:sldId id="1555"/>
            <p14:sldId id="1573"/>
            <p14:sldId id="1563"/>
            <p14:sldId id="1567"/>
            <p14:sldId id="1564"/>
            <p14:sldId id="1565"/>
            <p14:sldId id="1566"/>
            <p14:sldId id="1569"/>
            <p14:sldId id="1574"/>
            <p14:sldId id="1577"/>
            <p14:sldId id="1578"/>
            <p14:sldId id="1580"/>
            <p14:sldId id="1576"/>
            <p14:sldId id="1575"/>
            <p14:sldId id="1561"/>
            <p14:sldId id="1582"/>
            <p14:sldId id="1583"/>
            <p14:sldId id="1586"/>
            <p14:sldId id="1584"/>
            <p14:sldId id="158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001484"/>
    <a:srgbClr val="003398"/>
    <a:srgbClr val="71A1A7"/>
    <a:srgbClr val="D5E3E5"/>
    <a:srgbClr val="DFF0CB"/>
    <a:srgbClr val="A6A6A6"/>
    <a:srgbClr val="CBDFEF"/>
    <a:srgbClr val="FFFF00"/>
    <a:srgbClr val="EBF2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73" autoAdjust="0"/>
  </p:normalViewPr>
  <p:slideViewPr>
    <p:cSldViewPr snapToGrid="0">
      <p:cViewPr varScale="1">
        <p:scale>
          <a:sx n="62" d="100"/>
          <a:sy n="62" d="100"/>
        </p:scale>
        <p:origin x="258" y="72"/>
      </p:cViewPr>
      <p:guideLst>
        <p:guide orient="horz" pos="2160"/>
        <p:guide pos="3840"/>
      </p:guideLst>
    </p:cSldViewPr>
  </p:slideViewPr>
  <p:outlineViewPr>
    <p:cViewPr>
      <p:scale>
        <a:sx n="33" d="100"/>
        <a:sy n="33" d="100"/>
      </p:scale>
      <p:origin x="0" y="-738"/>
    </p:cViewPr>
  </p:outlineViewPr>
  <p:notesTextViewPr>
    <p:cViewPr>
      <p:scale>
        <a:sx n="1" d="1"/>
        <a:sy n="1" d="1"/>
      </p:scale>
      <p:origin x="0" y="0"/>
    </p:cViewPr>
  </p:notesTextViewPr>
  <p:sorterViewPr>
    <p:cViewPr>
      <p:scale>
        <a:sx n="70" d="100"/>
        <a:sy n="70" d="100"/>
      </p:scale>
      <p:origin x="0" y="-2870"/>
    </p:cViewPr>
  </p:sorterViewPr>
  <p:notesViewPr>
    <p:cSldViewPr snapToGrid="0">
      <p:cViewPr varScale="1">
        <p:scale>
          <a:sx n="47" d="100"/>
          <a:sy n="47" d="100"/>
        </p:scale>
        <p:origin x="3042"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7.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8.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package" Target="../embeddings/Microsoft_Excel_Worksheet1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RAW%20DATA.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100%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E3-411D-8450-EC56A198DD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E3-411D-8450-EC56A198DD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E3-411D-8450-EC56A198DD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E3-411D-8450-EC56A198DDAB}"/>
              </c:ext>
            </c:extLst>
          </c:dPt>
          <c:cat>
            <c:strRef>
              <c:f>Sheet1!$A$2:$A$5</c:f>
              <c:strCache>
                <c:ptCount val="1"/>
                <c:pt idx="0">
                  <c:v>Constituted</c:v>
                </c:pt>
              </c:strCache>
            </c:strRef>
          </c:cat>
          <c:val>
            <c:numRef>
              <c:f>Sheet1!$B$2:$B$5</c:f>
              <c:numCache>
                <c:formatCode>General</c:formatCode>
                <c:ptCount val="4"/>
                <c:pt idx="0" formatCode="0%">
                  <c:v>0.02</c:v>
                </c:pt>
              </c:numCache>
            </c:numRef>
          </c:val>
          <c:extLst>
            <c:ext xmlns:c16="http://schemas.microsoft.com/office/drawing/2014/chart" uri="{C3380CC4-5D6E-409C-BE32-E72D297353CC}">
              <c16:uniqueId val="{00000008-89E3-411D-8450-EC56A198DD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100%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E3-411D-8450-EC56A198DD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E3-411D-8450-EC56A198DD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E3-411D-8450-EC56A198DD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E3-411D-8450-EC56A198DDAB}"/>
              </c:ext>
            </c:extLst>
          </c:dPt>
          <c:cat>
            <c:strRef>
              <c:f>Sheet1!$A$2:$A$5</c:f>
              <c:strCache>
                <c:ptCount val="1"/>
                <c:pt idx="0">
                  <c:v>Constituted</c:v>
                </c:pt>
              </c:strCache>
            </c:strRef>
          </c:cat>
          <c:val>
            <c:numRef>
              <c:f>Sheet1!$B$2:$B$5</c:f>
              <c:numCache>
                <c:formatCode>General</c:formatCode>
                <c:ptCount val="4"/>
                <c:pt idx="0" formatCode="0%">
                  <c:v>0.02</c:v>
                </c:pt>
              </c:numCache>
            </c:numRef>
          </c:val>
          <c:extLst>
            <c:ext xmlns:c16="http://schemas.microsoft.com/office/drawing/2014/chart" uri="{C3380CC4-5D6E-409C-BE32-E72D297353CC}">
              <c16:uniqueId val="{00000008-89E3-411D-8450-EC56A198DD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96.5%</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E3-411D-8450-EC56A198DD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E3-411D-8450-EC56A198DD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E3-411D-8450-EC56A198DD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E3-411D-8450-EC56A198DDAB}"/>
              </c:ext>
            </c:extLst>
          </c:dPt>
          <c:cat>
            <c:strRef>
              <c:f>Sheet1!$A$2:$A$5</c:f>
              <c:strCache>
                <c:ptCount val="1"/>
                <c:pt idx="0">
                  <c:v>Constituted</c:v>
                </c:pt>
              </c:strCache>
            </c:strRef>
          </c:cat>
          <c:val>
            <c:numRef>
              <c:f>Sheet1!$B$2:$B$5</c:f>
              <c:numCache>
                <c:formatCode>General</c:formatCode>
                <c:ptCount val="4"/>
                <c:pt idx="0" formatCode="0%">
                  <c:v>0.02</c:v>
                </c:pt>
              </c:numCache>
            </c:numRef>
          </c:val>
          <c:extLst>
            <c:ext xmlns:c16="http://schemas.microsoft.com/office/drawing/2014/chart" uri="{C3380CC4-5D6E-409C-BE32-E72D297353CC}">
              <c16:uniqueId val="{00000008-89E3-411D-8450-EC56A198DD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88%</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E3-411D-8450-EC56A198DD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E3-411D-8450-EC56A198DD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E3-411D-8450-EC56A198DD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E3-411D-8450-EC56A198DDAB}"/>
              </c:ext>
            </c:extLst>
          </c:dPt>
          <c:cat>
            <c:strRef>
              <c:f>Sheet1!$A$2:$A$5</c:f>
              <c:strCache>
                <c:ptCount val="1"/>
                <c:pt idx="0">
                  <c:v>Constituted</c:v>
                </c:pt>
              </c:strCache>
            </c:strRef>
          </c:cat>
          <c:val>
            <c:numRef>
              <c:f>Sheet1!$B$2:$B$5</c:f>
              <c:numCache>
                <c:formatCode>General</c:formatCode>
                <c:ptCount val="4"/>
                <c:pt idx="0" formatCode="0%">
                  <c:v>0.02</c:v>
                </c:pt>
              </c:numCache>
            </c:numRef>
          </c:val>
          <c:extLst>
            <c:ext xmlns:c16="http://schemas.microsoft.com/office/drawing/2014/chart" uri="{C3380CC4-5D6E-409C-BE32-E72D297353CC}">
              <c16:uniqueId val="{00000008-89E3-411D-8450-EC56A198DD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60%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E3-411D-8450-EC56A198DD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E3-411D-8450-EC56A198DD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E3-411D-8450-EC56A198DD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E3-411D-8450-EC56A198DDAB}"/>
              </c:ext>
            </c:extLst>
          </c:dPt>
          <c:cat>
            <c:strRef>
              <c:f>Sheet1!$A$2:$A$5</c:f>
              <c:strCache>
                <c:ptCount val="1"/>
                <c:pt idx="0">
                  <c:v>Constituted</c:v>
                </c:pt>
              </c:strCache>
            </c:strRef>
          </c:cat>
          <c:val>
            <c:numRef>
              <c:f>Sheet1!$B$2:$B$5</c:f>
              <c:numCache>
                <c:formatCode>General</c:formatCode>
                <c:ptCount val="4"/>
                <c:pt idx="0" formatCode="0%">
                  <c:v>0.02</c:v>
                </c:pt>
              </c:numCache>
            </c:numRef>
          </c:val>
          <c:extLst>
            <c:ext xmlns:c16="http://schemas.microsoft.com/office/drawing/2014/chart" uri="{C3380CC4-5D6E-409C-BE32-E72D297353CC}">
              <c16:uniqueId val="{00000008-89E3-411D-8450-EC56A198DD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98%</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100%</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AA-45E0-9FD6-034AF35761D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2AA-45E0-9FD6-034AF35761D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2AA-45E0-9FD6-034AF35761D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2AA-45E0-9FD6-034AF35761DA}"/>
              </c:ext>
            </c:extLst>
          </c:dPt>
          <c:cat>
            <c:strRef>
              <c:f>Sheet1!$A$2:$A$5</c:f>
              <c:strCache>
                <c:ptCount val="1"/>
                <c:pt idx="0">
                  <c:v>Constituted</c:v>
                </c:pt>
              </c:strCache>
            </c:strRef>
          </c:cat>
          <c:val>
            <c:numRef>
              <c:f>Sheet1!$B$2:$B$5</c:f>
              <c:numCache>
                <c:formatCode>General</c:formatCode>
                <c:ptCount val="4"/>
                <c:pt idx="0" formatCode="0%">
                  <c:v>1</c:v>
                </c:pt>
              </c:numCache>
            </c:numRef>
          </c:val>
          <c:extLst>
            <c:ext xmlns:c16="http://schemas.microsoft.com/office/drawing/2014/chart" uri="{C3380CC4-5D6E-409C-BE32-E72D297353CC}">
              <c16:uniqueId val="{00000000-DEAD-44CB-9A5E-92EFDC5C674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Sheet3!$B$3</c:f>
              <c:strCache>
                <c:ptCount val="1"/>
                <c:pt idx="0">
                  <c:v>TOTAL</c:v>
                </c:pt>
              </c:strCache>
            </c:strRef>
          </c:tx>
          <c:spPr>
            <a:solidFill>
              <a:schemeClr val="accent1"/>
            </a:solidFill>
            <a:ln w="19050">
              <a:solidFill>
                <a:schemeClr val="lt1"/>
              </a:solidFill>
            </a:ln>
            <a:effectLst/>
          </c:spPr>
          <c:invertIfNegative val="0"/>
          <c:cat>
            <c:strRef>
              <c:f>Sheet3!$C$2:$G$2</c:f>
              <c:strCache>
                <c:ptCount val="5"/>
                <c:pt idx="0">
                  <c:v>Cape Winelands</c:v>
                </c:pt>
                <c:pt idx="1">
                  <c:v>Central Karoo</c:v>
                </c:pt>
                <c:pt idx="2">
                  <c:v>Garden Route</c:v>
                </c:pt>
                <c:pt idx="3">
                  <c:v>OVERBERG</c:v>
                </c:pt>
                <c:pt idx="4">
                  <c:v>WESKUS</c:v>
                </c:pt>
              </c:strCache>
            </c:strRef>
          </c:cat>
          <c:val>
            <c:numRef>
              <c:f>Sheet3!$C$3:$G$3</c:f>
              <c:numCache>
                <c:formatCode>General</c:formatCode>
                <c:ptCount val="5"/>
                <c:pt idx="0">
                  <c:v>6</c:v>
                </c:pt>
                <c:pt idx="1">
                  <c:v>3</c:v>
                </c:pt>
                <c:pt idx="2">
                  <c:v>7</c:v>
                </c:pt>
                <c:pt idx="3">
                  <c:v>4</c:v>
                </c:pt>
                <c:pt idx="4">
                  <c:v>5</c:v>
                </c:pt>
              </c:numCache>
            </c:numRef>
          </c:val>
          <c:extLst>
            <c:ext xmlns:c16="http://schemas.microsoft.com/office/drawing/2014/chart" uri="{C3380CC4-5D6E-409C-BE32-E72D297353CC}">
              <c16:uniqueId val="{00000000-E9B6-48BA-94C9-E954EFA500DF}"/>
            </c:ext>
          </c:extLst>
        </c:ser>
        <c:ser>
          <c:idx val="1"/>
          <c:order val="1"/>
          <c:tx>
            <c:strRef>
              <c:f>Sheet3!$B$4</c:f>
              <c:strCache>
                <c:ptCount val="1"/>
                <c:pt idx="0">
                  <c:v>CONSTITUTED</c:v>
                </c:pt>
              </c:strCache>
            </c:strRef>
          </c:tx>
          <c:spPr>
            <a:solidFill>
              <a:schemeClr val="accent2"/>
            </a:solidFill>
            <a:ln w="19050">
              <a:solidFill>
                <a:schemeClr val="lt1"/>
              </a:solidFill>
            </a:ln>
            <a:effectLst/>
          </c:spPr>
          <c:invertIfNegative val="0"/>
          <c:cat>
            <c:strRef>
              <c:f>Sheet3!$C$2:$G$2</c:f>
              <c:strCache>
                <c:ptCount val="5"/>
                <c:pt idx="0">
                  <c:v>Cape Winelands</c:v>
                </c:pt>
                <c:pt idx="1">
                  <c:v>Central Karoo</c:v>
                </c:pt>
                <c:pt idx="2">
                  <c:v>Garden Route</c:v>
                </c:pt>
                <c:pt idx="3">
                  <c:v>OVERBERG</c:v>
                </c:pt>
                <c:pt idx="4">
                  <c:v>WESKUS</c:v>
                </c:pt>
              </c:strCache>
            </c:strRef>
          </c:cat>
          <c:val>
            <c:numRef>
              <c:f>Sheet3!$C$4:$G$4</c:f>
              <c:numCache>
                <c:formatCode>General</c:formatCode>
                <c:ptCount val="5"/>
                <c:pt idx="0">
                  <c:v>3</c:v>
                </c:pt>
                <c:pt idx="1">
                  <c:v>1</c:v>
                </c:pt>
                <c:pt idx="2">
                  <c:v>7</c:v>
                </c:pt>
                <c:pt idx="3">
                  <c:v>4</c:v>
                </c:pt>
                <c:pt idx="4">
                  <c:v>0</c:v>
                </c:pt>
              </c:numCache>
            </c:numRef>
          </c:val>
          <c:extLst>
            <c:ext xmlns:c16="http://schemas.microsoft.com/office/drawing/2014/chart" uri="{C3380CC4-5D6E-409C-BE32-E72D297353CC}">
              <c16:uniqueId val="{00000001-E9B6-48BA-94C9-E954EFA500DF}"/>
            </c:ext>
          </c:extLst>
        </c:ser>
        <c:ser>
          <c:idx val="2"/>
          <c:order val="2"/>
          <c:tx>
            <c:strRef>
              <c:f>Sheet3!$B$5</c:f>
              <c:strCache>
                <c:ptCount val="1"/>
                <c:pt idx="0">
                  <c:v>NOT CONSTITUTED</c:v>
                </c:pt>
              </c:strCache>
            </c:strRef>
          </c:tx>
          <c:spPr>
            <a:solidFill>
              <a:schemeClr val="accent3"/>
            </a:solidFill>
            <a:ln w="19050">
              <a:solidFill>
                <a:schemeClr val="lt1"/>
              </a:solidFill>
            </a:ln>
            <a:effectLst/>
          </c:spPr>
          <c:invertIfNegative val="0"/>
          <c:cat>
            <c:strRef>
              <c:f>Sheet3!$C$2:$G$2</c:f>
              <c:strCache>
                <c:ptCount val="5"/>
                <c:pt idx="0">
                  <c:v>Cape Winelands</c:v>
                </c:pt>
                <c:pt idx="1">
                  <c:v>Central Karoo</c:v>
                </c:pt>
                <c:pt idx="2">
                  <c:v>Garden Route</c:v>
                </c:pt>
                <c:pt idx="3">
                  <c:v>OVERBERG</c:v>
                </c:pt>
                <c:pt idx="4">
                  <c:v>WESKUS</c:v>
                </c:pt>
              </c:strCache>
            </c:strRef>
          </c:cat>
          <c:val>
            <c:numRef>
              <c:f>Sheet3!$C$5:$G$5</c:f>
              <c:numCache>
                <c:formatCode>General</c:formatCode>
                <c:ptCount val="5"/>
                <c:pt idx="0">
                  <c:v>3</c:v>
                </c:pt>
                <c:pt idx="1">
                  <c:v>2</c:v>
                </c:pt>
                <c:pt idx="2">
                  <c:v>0</c:v>
                </c:pt>
                <c:pt idx="3">
                  <c:v>0</c:v>
                </c:pt>
                <c:pt idx="4">
                  <c:v>5</c:v>
                </c:pt>
              </c:numCache>
            </c:numRef>
          </c:val>
          <c:extLst>
            <c:ext xmlns:c16="http://schemas.microsoft.com/office/drawing/2014/chart" uri="{C3380CC4-5D6E-409C-BE32-E72D297353CC}">
              <c16:uniqueId val="{00000002-E9B6-48BA-94C9-E954EFA500DF}"/>
            </c:ext>
          </c:extLst>
        </c:ser>
        <c:dLbls>
          <c:showLegendKey val="0"/>
          <c:showVal val="0"/>
          <c:showCatName val="0"/>
          <c:showSerName val="0"/>
          <c:showPercent val="0"/>
          <c:showBubbleSize val="0"/>
        </c:dLbls>
        <c:gapWidth val="150"/>
        <c:axId val="1793315919"/>
        <c:axId val="1793313007"/>
      </c:barChart>
      <c:catAx>
        <c:axId val="179331591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Palatino Linotype" panose="02040502050505030304" pitchFamily="18" charset="0"/>
                <a:ea typeface="+mn-ea"/>
                <a:cs typeface="+mn-cs"/>
              </a:defRPr>
            </a:pPr>
            <a:endParaRPr lang="en-US"/>
          </a:p>
        </c:txPr>
        <c:crossAx val="1793313007"/>
        <c:crosses val="autoZero"/>
        <c:auto val="1"/>
        <c:lblAlgn val="ctr"/>
        <c:lblOffset val="100"/>
        <c:noMultiLvlLbl val="0"/>
      </c:catAx>
      <c:valAx>
        <c:axId val="1793313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Palatino Linotype" panose="02040502050505030304" pitchFamily="18" charset="0"/>
                <a:ea typeface="+mn-ea"/>
                <a:cs typeface="+mn-cs"/>
              </a:defRPr>
            </a:pPr>
            <a:endParaRPr lang="en-US"/>
          </a:p>
        </c:txPr>
        <c:crossAx val="1793315919"/>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Palatino Linotype" panose="02040502050505030304" pitchFamily="18"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Palatino Linotype" panose="02040502050505030304" pitchFamily="18" charset="0"/>
          <a:ea typeface="+mn-ea"/>
          <a:cs typeface="+mn-cs"/>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99%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D78-45C2-B019-10B6E034227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D78-45C2-B019-10B6E034227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D78-45C2-B019-10B6E034227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D78-45C2-B019-10B6E0342273}"/>
              </c:ext>
            </c:extLst>
          </c:dPt>
          <c:cat>
            <c:strRef>
              <c:f>Sheet1!$A$2:$A$5</c:f>
              <c:strCache>
                <c:ptCount val="2"/>
                <c:pt idx="0">
                  <c:v>Constituted</c:v>
                </c:pt>
                <c:pt idx="1">
                  <c:v>not constituted</c:v>
                </c:pt>
              </c:strCache>
            </c:strRef>
          </c:cat>
          <c:val>
            <c:numRef>
              <c:f>Sheet1!$B$2:$B$5</c:f>
              <c:numCache>
                <c:formatCode>General</c:formatCode>
                <c:ptCount val="4"/>
                <c:pt idx="0" formatCode="0%">
                  <c:v>0.98</c:v>
                </c:pt>
                <c:pt idx="1">
                  <c:v>0</c:v>
                </c:pt>
              </c:numCache>
            </c:numRef>
          </c:val>
          <c:extLst>
            <c:ext xmlns:c16="http://schemas.microsoft.com/office/drawing/2014/chart" uri="{C3380CC4-5D6E-409C-BE32-E72D297353CC}">
              <c16:uniqueId val="{00000008-BD78-45C2-B019-10B6E034227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100%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FF-4909-8E46-82B935FF4D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AFF-4909-8E46-82B935FF4DF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AFF-4909-8E46-82B935FF4D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AFF-4909-8E46-82B935FF4DF9}"/>
              </c:ext>
            </c:extLst>
          </c:dPt>
          <c:cat>
            <c:strRef>
              <c:f>Sheet1!$A$2:$A$5</c:f>
              <c:strCache>
                <c:ptCount val="1"/>
                <c:pt idx="0">
                  <c:v>Constituted</c:v>
                </c:pt>
              </c:strCache>
            </c:strRef>
          </c:cat>
          <c:val>
            <c:numRef>
              <c:f>Sheet1!$B$2:$B$5</c:f>
              <c:numCache>
                <c:formatCode>General</c:formatCode>
                <c:ptCount val="4"/>
                <c:pt idx="0" formatCode="0%">
                  <c:v>0.02</c:v>
                </c:pt>
              </c:numCache>
            </c:numRef>
          </c:val>
          <c:extLst>
            <c:ext xmlns:c16="http://schemas.microsoft.com/office/drawing/2014/chart" uri="{C3380CC4-5D6E-409C-BE32-E72D297353CC}">
              <c16:uniqueId val="{00000008-CAFF-4909-8E46-82B935FF4DF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100%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98%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E3-411D-8450-EC56A198DDA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E3-411D-8450-EC56A198DDA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E3-411D-8450-EC56A198DDA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E3-411D-8450-EC56A198DDAB}"/>
              </c:ext>
            </c:extLst>
          </c:dPt>
          <c:cat>
            <c:strRef>
              <c:f>Sheet1!$A$2:$A$5</c:f>
              <c:strCache>
                <c:ptCount val="2"/>
                <c:pt idx="0">
                  <c:v>Constituted</c:v>
                </c:pt>
                <c:pt idx="1">
                  <c:v>not constituted</c:v>
                </c:pt>
              </c:strCache>
            </c:strRef>
          </c:cat>
          <c:val>
            <c:numRef>
              <c:f>Sheet1!$B$2:$B$5</c:f>
              <c:numCache>
                <c:formatCode>General</c:formatCode>
                <c:ptCount val="4"/>
                <c:pt idx="0" formatCode="0%">
                  <c:v>0.98</c:v>
                </c:pt>
                <c:pt idx="1">
                  <c:v>0</c:v>
                </c:pt>
              </c:numCache>
            </c:numRef>
          </c:val>
          <c:extLst>
            <c:ext xmlns:c16="http://schemas.microsoft.com/office/drawing/2014/chart" uri="{C3380CC4-5D6E-409C-BE32-E72D297353CC}">
              <c16:uniqueId val="{00000008-89E3-411D-8450-EC56A198DDA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a:t>kess</a:t>
            </a:r>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pieChart>
        <c:varyColors val="1"/>
        <c:dLbls>
          <c:dLblPos val="inEnd"/>
          <c:showLegendKey val="0"/>
          <c:showVal val="0"/>
          <c:showCatName val="0"/>
          <c:showSerName val="0"/>
          <c:showPercent val="1"/>
          <c:showBubbleSize val="0"/>
          <c:showLeaderLines val="0"/>
        </c:dLbls>
        <c:firstSliceAng val="0"/>
      </c:pieChart>
      <c:spPr>
        <a:noFill/>
        <a:ln>
          <a:noFill/>
        </a:ln>
        <a:effectLst/>
      </c:spPr>
    </c:plotArea>
    <c:legend>
      <c:legendPos val="t"/>
      <c:layout>
        <c:manualLayout>
          <c:xMode val="edge"/>
          <c:yMode val="edge"/>
          <c:x val="0.27635420693695878"/>
          <c:y val="9.6642235469959689E-2"/>
          <c:w val="0.44729144635934198"/>
          <c:h val="0.10214972604507248"/>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C757-4CDC-BF9E-91E2641DFCE4}"/>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3420-437F-BB6E-CA8260D25E60}"/>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extLst>
                <c:ext xmlns:c16="http://schemas.microsoft.com/office/drawing/2014/chart" uri="{C3380CC4-5D6E-409C-BE32-E72D297353CC}">
                  <c16:uniqueId val="{00000001-C757-4CDC-BF9E-91E2641DFCE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METRO!$C$67:$C$68</c:f>
              <c:strCache>
                <c:ptCount val="2"/>
                <c:pt idx="0">
                  <c:v>Constituted </c:v>
                </c:pt>
                <c:pt idx="1">
                  <c:v>Not Constituted  </c:v>
                </c:pt>
              </c:strCache>
            </c:strRef>
          </c:cat>
          <c:val>
            <c:numRef>
              <c:f>METRO!$D$67:$D$68</c:f>
              <c:numCache>
                <c:formatCode>General</c:formatCode>
                <c:ptCount val="2"/>
                <c:pt idx="0">
                  <c:v>18</c:v>
                </c:pt>
                <c:pt idx="1">
                  <c:v>1</c:v>
                </c:pt>
              </c:numCache>
            </c:numRef>
          </c:val>
          <c:extLst>
            <c:ext xmlns:c16="http://schemas.microsoft.com/office/drawing/2014/chart" uri="{C3380CC4-5D6E-409C-BE32-E72D297353CC}">
              <c16:uniqueId val="{00000004-C757-4CDC-BF9E-91E2641DFCE4}"/>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0918064163826364"/>
          <c:y val="0.40501289666738105"/>
          <c:w val="0.1908193583617363"/>
          <c:h val="0.13966761372875883"/>
        </c:manualLayout>
      </c:layout>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A4C02-7EFE-4CDF-A199-6CB63B1D5BF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D4E889EC-5DB1-4AD8-915E-166011CE4C33}">
      <dgm:prSet phldrT="[Text]" custT="1"/>
      <dgm:spPr/>
      <dgm:t>
        <a:bodyPr/>
        <a:lstStyle/>
        <a:p>
          <a:r>
            <a:rPr lang="en-ZA" sz="2000" dirty="0"/>
            <a:t>Clinic  Committees </a:t>
          </a:r>
          <a:endParaRPr lang="en-US" sz="2000" dirty="0"/>
        </a:p>
      </dgm:t>
    </dgm:pt>
    <dgm:pt modelId="{A2546062-5A06-4DB3-BCDA-29D806563DF3}" type="parTrans" cxnId="{4233BF7E-61FD-40CB-9B47-884364A382E6}">
      <dgm:prSet/>
      <dgm:spPr/>
      <dgm:t>
        <a:bodyPr/>
        <a:lstStyle/>
        <a:p>
          <a:endParaRPr lang="en-US"/>
        </a:p>
      </dgm:t>
    </dgm:pt>
    <dgm:pt modelId="{76FC6289-60BD-412E-A108-6352DEDF1D31}" type="sibTrans" cxnId="{4233BF7E-61FD-40CB-9B47-884364A382E6}">
      <dgm:prSet/>
      <dgm:spPr/>
      <dgm:t>
        <a:bodyPr/>
        <a:lstStyle/>
        <a:p>
          <a:endParaRPr lang="en-US"/>
        </a:p>
      </dgm:t>
    </dgm:pt>
    <dgm:pt modelId="{26284E54-E769-4481-AF11-73F33AC12830}">
      <dgm:prSet phldrT="[Text]" custT="1"/>
      <dgm:spPr>
        <a:solidFill>
          <a:srgbClr val="002060"/>
        </a:solidFill>
      </dgm:spPr>
      <dgm:t>
        <a:bodyPr/>
        <a:lstStyle/>
        <a:p>
          <a:r>
            <a:rPr lang="en-ZA" sz="1600" dirty="0"/>
            <a:t>45 Clinic Committees </a:t>
          </a:r>
          <a:endParaRPr lang="en-US" sz="1600" dirty="0"/>
        </a:p>
      </dgm:t>
    </dgm:pt>
    <dgm:pt modelId="{99BD227E-E81C-4F02-9DB0-C00C1B9BBD68}" type="parTrans" cxnId="{1E3F8B3A-6852-4DBD-8FAC-317006862F9E}">
      <dgm:prSet/>
      <dgm:spPr/>
      <dgm:t>
        <a:bodyPr/>
        <a:lstStyle/>
        <a:p>
          <a:endParaRPr lang="en-US"/>
        </a:p>
      </dgm:t>
    </dgm:pt>
    <dgm:pt modelId="{99D1D8E7-0375-4900-9F66-049F67818497}" type="sibTrans" cxnId="{1E3F8B3A-6852-4DBD-8FAC-317006862F9E}">
      <dgm:prSet/>
      <dgm:spPr/>
      <dgm:t>
        <a:bodyPr/>
        <a:lstStyle/>
        <a:p>
          <a:endParaRPr lang="en-US"/>
        </a:p>
      </dgm:t>
    </dgm:pt>
    <dgm:pt modelId="{0E058F37-B5C7-46A8-8A3D-C27C9E59E0C7}">
      <dgm:prSet phldrT="[Text]" custT="1"/>
      <dgm:spPr/>
      <dgm:t>
        <a:bodyPr anchor="t"/>
        <a:lstStyle/>
        <a:p>
          <a:pPr algn="l">
            <a:buFont typeface="+mj-lt"/>
            <a:buNone/>
          </a:pPr>
          <a:endParaRPr lang="en-ZA" sz="1100" dirty="0">
            <a:solidFill>
              <a:schemeClr val="bg1"/>
            </a:solidFill>
          </a:endParaRPr>
        </a:p>
        <a:p>
          <a:pPr algn="l">
            <a:buFont typeface="+mj-lt"/>
            <a:buNone/>
          </a:pPr>
          <a:r>
            <a:rPr lang="en-ZA" sz="1100" b="1" dirty="0">
              <a:solidFill>
                <a:schemeClr val="bg1"/>
              </a:solidFill>
            </a:rPr>
            <a:t>42</a:t>
          </a:r>
          <a:r>
            <a:rPr lang="en-ZA" sz="1100" dirty="0">
              <a:solidFill>
                <a:schemeClr val="bg1"/>
              </a:solidFill>
            </a:rPr>
            <a:t> Constituted </a:t>
          </a:r>
        </a:p>
        <a:p>
          <a:pPr algn="l">
            <a:buFont typeface="+mj-lt"/>
            <a:buAutoNum type="arabicPeriod"/>
          </a:pPr>
          <a:endParaRPr lang="en-ZA" sz="1100" dirty="0">
            <a:solidFill>
              <a:schemeClr val="bg1"/>
            </a:solidFill>
          </a:endParaRPr>
        </a:p>
        <a:p>
          <a:pPr algn="l">
            <a:buFont typeface="+mj-lt"/>
            <a:buAutoNum type="arabicPeriod"/>
          </a:pPr>
          <a:r>
            <a:rPr lang="en-ZA" sz="1100" b="1" dirty="0">
              <a:solidFill>
                <a:schemeClr val="bg1"/>
              </a:solidFill>
            </a:rPr>
            <a:t>3</a:t>
          </a:r>
          <a:r>
            <a:rPr lang="en-ZA" sz="1100" dirty="0">
              <a:solidFill>
                <a:schemeClr val="bg1"/>
              </a:solidFill>
            </a:rPr>
            <a:t> Not constituted the CLO’s are headhunting with the help of the Facility Managers. </a:t>
          </a:r>
          <a:r>
            <a:rPr lang="en-ZA" sz="1100" b="1" dirty="0">
              <a:solidFill>
                <a:schemeClr val="bg1"/>
              </a:solidFill>
            </a:rPr>
            <a:t>1 </a:t>
          </a:r>
          <a:r>
            <a:rPr lang="en-ZA" sz="1100" b="0" dirty="0">
              <a:solidFill>
                <a:schemeClr val="bg1"/>
              </a:solidFill>
            </a:rPr>
            <a:t>of the three CC not constituted is in the process of verification and appointment</a:t>
          </a:r>
          <a:endParaRPr lang="en-ZA" sz="1100" dirty="0">
            <a:solidFill>
              <a:schemeClr val="bg1"/>
            </a:solidFill>
          </a:endParaRPr>
        </a:p>
        <a:p>
          <a:pPr algn="l">
            <a:buFont typeface="+mj-lt"/>
            <a:buAutoNum type="arabicPeriod"/>
          </a:pPr>
          <a:endParaRPr lang="en-ZA" sz="1100" dirty="0">
            <a:solidFill>
              <a:schemeClr val="bg1"/>
            </a:solidFill>
          </a:endParaRPr>
        </a:p>
      </dgm:t>
    </dgm:pt>
    <dgm:pt modelId="{FEC1FC3E-3F61-4FC6-A6C5-6425476D913D}" type="parTrans" cxnId="{A8DA4186-5E54-44DE-84C0-16E8DEB3EE47}">
      <dgm:prSet/>
      <dgm:spPr/>
      <dgm:t>
        <a:bodyPr/>
        <a:lstStyle/>
        <a:p>
          <a:endParaRPr lang="en-US"/>
        </a:p>
      </dgm:t>
    </dgm:pt>
    <dgm:pt modelId="{DE31A8CD-91D2-447E-A7AA-9DF7517FE6B0}" type="sibTrans" cxnId="{A8DA4186-5E54-44DE-84C0-16E8DEB3EE47}">
      <dgm:prSet/>
      <dgm:spPr/>
      <dgm:t>
        <a:bodyPr/>
        <a:lstStyle/>
        <a:p>
          <a:endParaRPr lang="en-US"/>
        </a:p>
      </dgm:t>
    </dgm:pt>
    <dgm:pt modelId="{400D5AFB-353F-47DD-9BCA-FC389D858E3F}">
      <dgm:prSet phldrT="[Text]" custT="1"/>
      <dgm:spPr/>
      <dgm:t>
        <a:bodyPr/>
        <a:lstStyle/>
        <a:p>
          <a:r>
            <a:rPr lang="en-ZA" sz="2000" dirty="0"/>
            <a:t>Hospital Facility Boards</a:t>
          </a:r>
          <a:endParaRPr lang="en-US" sz="2000" dirty="0"/>
        </a:p>
      </dgm:t>
    </dgm:pt>
    <dgm:pt modelId="{DD30848C-5382-4EC3-95D7-36FBA430D38D}" type="parTrans" cxnId="{D710226B-8318-408D-B4D7-8831A1BEFA36}">
      <dgm:prSet/>
      <dgm:spPr/>
      <dgm:t>
        <a:bodyPr/>
        <a:lstStyle/>
        <a:p>
          <a:endParaRPr lang="en-US"/>
        </a:p>
      </dgm:t>
    </dgm:pt>
    <dgm:pt modelId="{B16497C9-AECD-47FC-B2A9-ACD08BD4576C}" type="sibTrans" cxnId="{D710226B-8318-408D-B4D7-8831A1BEFA36}">
      <dgm:prSet/>
      <dgm:spPr/>
      <dgm:t>
        <a:bodyPr/>
        <a:lstStyle/>
        <a:p>
          <a:endParaRPr lang="en-US"/>
        </a:p>
      </dgm:t>
    </dgm:pt>
    <dgm:pt modelId="{CCDB0BD8-C116-484E-93A5-EB1E5CF49A96}">
      <dgm:prSet phldrT="[Text]" custT="1"/>
      <dgm:spPr>
        <a:solidFill>
          <a:srgbClr val="002060"/>
        </a:solidFill>
      </dgm:spPr>
      <dgm:t>
        <a:bodyPr/>
        <a:lstStyle/>
        <a:p>
          <a:r>
            <a:rPr lang="en-ZA" sz="1600" dirty="0"/>
            <a:t>20 Hospitals </a:t>
          </a:r>
          <a:endParaRPr lang="en-US" sz="1600" dirty="0"/>
        </a:p>
      </dgm:t>
    </dgm:pt>
    <dgm:pt modelId="{B2430486-7F07-486E-B4B8-9709575F81CE}" type="parTrans" cxnId="{8C5E4314-3183-4626-99B8-3CB24B215B4B}">
      <dgm:prSet/>
      <dgm:spPr/>
      <dgm:t>
        <a:bodyPr/>
        <a:lstStyle/>
        <a:p>
          <a:endParaRPr lang="en-US"/>
        </a:p>
      </dgm:t>
    </dgm:pt>
    <dgm:pt modelId="{83957E36-4E95-4CF0-857F-E4432C28E25E}" type="sibTrans" cxnId="{8C5E4314-3183-4626-99B8-3CB24B215B4B}">
      <dgm:prSet/>
      <dgm:spPr/>
      <dgm:t>
        <a:bodyPr/>
        <a:lstStyle/>
        <a:p>
          <a:endParaRPr lang="en-US"/>
        </a:p>
      </dgm:t>
    </dgm:pt>
    <dgm:pt modelId="{43FC0C3A-1DB8-406C-9E15-D41EDEE4481B}">
      <dgm:prSet phldrT="[Text]" custT="1"/>
      <dgm:spPr/>
      <dgm:t>
        <a:bodyPr anchor="t"/>
        <a:lstStyle/>
        <a:p>
          <a:pPr algn="l">
            <a:buFont typeface="Arial" panose="020B0604020202020204" pitchFamily="34" charset="0"/>
            <a:buChar char="•"/>
          </a:pPr>
          <a:endParaRPr lang="en-ZA" sz="1100" dirty="0"/>
        </a:p>
        <a:p>
          <a:pPr algn="l">
            <a:buFont typeface="Arial" panose="020B0604020202020204" pitchFamily="34" charset="0"/>
            <a:buChar char="•"/>
          </a:pPr>
          <a:r>
            <a:rPr lang="en-US" sz="1100" dirty="0"/>
            <a:t>19  Hospitals constituted and Functional </a:t>
          </a:r>
        </a:p>
        <a:p>
          <a:pPr algn="l">
            <a:buFont typeface="Arial" panose="020B0604020202020204" pitchFamily="34" charset="0"/>
            <a:buChar char="•"/>
          </a:pPr>
          <a:endParaRPr lang="en-US" sz="1100" dirty="0"/>
        </a:p>
        <a:p>
          <a:pPr algn="l">
            <a:buFont typeface="Arial" panose="020B0604020202020204" pitchFamily="34" charset="0"/>
            <a:buChar char="•"/>
          </a:pPr>
          <a:r>
            <a:rPr lang="en-US" sz="1100" dirty="0"/>
            <a:t>1 in the process of being constituted</a:t>
          </a:r>
        </a:p>
        <a:p>
          <a:pPr algn="l">
            <a:buFont typeface="Wingdings" panose="05000000000000000000" pitchFamily="2" charset="2"/>
            <a:buChar char="v"/>
          </a:pPr>
          <a:r>
            <a:rPr lang="en-US" sz="1100" dirty="0"/>
            <a:t> </a:t>
          </a:r>
        </a:p>
      </dgm:t>
    </dgm:pt>
    <dgm:pt modelId="{FDB39A46-637C-4509-A958-1A1176A05303}" type="parTrans" cxnId="{A57E37F6-FBD2-4827-95AA-BD5C0B8EEB26}">
      <dgm:prSet/>
      <dgm:spPr/>
      <dgm:t>
        <a:bodyPr/>
        <a:lstStyle/>
        <a:p>
          <a:endParaRPr lang="en-US"/>
        </a:p>
      </dgm:t>
    </dgm:pt>
    <dgm:pt modelId="{E00F81BE-4F9C-4CE6-AF17-67A3FCF34156}" type="sibTrans" cxnId="{A57E37F6-FBD2-4827-95AA-BD5C0B8EEB26}">
      <dgm:prSet/>
      <dgm:spPr/>
      <dgm:t>
        <a:bodyPr/>
        <a:lstStyle/>
        <a:p>
          <a:endParaRPr lang="en-US"/>
        </a:p>
      </dgm:t>
    </dgm:pt>
    <dgm:pt modelId="{35311B6B-FFC2-45B5-B749-719DD9744ACA}">
      <dgm:prSet phldrT="[Text]" custT="1"/>
      <dgm:spPr/>
      <dgm:t>
        <a:bodyPr/>
        <a:lstStyle/>
        <a:p>
          <a:r>
            <a:rPr lang="en-ZA" sz="2000" dirty="0"/>
            <a:t>Training</a:t>
          </a:r>
          <a:r>
            <a:rPr lang="en-ZA" sz="3500" dirty="0"/>
            <a:t> </a:t>
          </a:r>
          <a:endParaRPr lang="en-US" sz="3500" dirty="0"/>
        </a:p>
      </dgm:t>
    </dgm:pt>
    <dgm:pt modelId="{82B5D166-5A27-4750-B945-317D4985D463}" type="parTrans" cxnId="{CAF862BC-0140-4771-A53E-A89D410CCD68}">
      <dgm:prSet/>
      <dgm:spPr/>
      <dgm:t>
        <a:bodyPr/>
        <a:lstStyle/>
        <a:p>
          <a:endParaRPr lang="en-US"/>
        </a:p>
      </dgm:t>
    </dgm:pt>
    <dgm:pt modelId="{1F976BEC-2F82-43DA-A177-7C437A0D0760}" type="sibTrans" cxnId="{CAF862BC-0140-4771-A53E-A89D410CCD68}">
      <dgm:prSet/>
      <dgm:spPr/>
      <dgm:t>
        <a:bodyPr/>
        <a:lstStyle/>
        <a:p>
          <a:endParaRPr lang="en-US"/>
        </a:p>
      </dgm:t>
    </dgm:pt>
    <dgm:pt modelId="{5CD30120-E426-4AD9-A87C-B642A051D1BE}">
      <dgm:prSet phldrT="[Text]" custT="1"/>
      <dgm:spPr>
        <a:solidFill>
          <a:srgbClr val="002060"/>
        </a:solidFill>
      </dgm:spPr>
      <dgm:t>
        <a:bodyPr/>
        <a:lstStyle/>
        <a:p>
          <a:r>
            <a:rPr lang="en-ZA" sz="1600" dirty="0"/>
            <a:t>Training   </a:t>
          </a:r>
          <a:endParaRPr lang="en-US" sz="1600" dirty="0"/>
        </a:p>
      </dgm:t>
    </dgm:pt>
    <dgm:pt modelId="{22E44CD8-20A9-4E90-B19F-E1A345DF56AB}" type="parTrans" cxnId="{AC1109F1-B4F7-4860-B2B0-6FD8C2B2B4C3}">
      <dgm:prSet/>
      <dgm:spPr/>
      <dgm:t>
        <a:bodyPr/>
        <a:lstStyle/>
        <a:p>
          <a:endParaRPr lang="en-US"/>
        </a:p>
      </dgm:t>
    </dgm:pt>
    <dgm:pt modelId="{74976B2F-3A58-45CB-A217-52DA6F958D4F}" type="sibTrans" cxnId="{AC1109F1-B4F7-4860-B2B0-6FD8C2B2B4C3}">
      <dgm:prSet/>
      <dgm:spPr/>
      <dgm:t>
        <a:bodyPr/>
        <a:lstStyle/>
        <a:p>
          <a:endParaRPr lang="en-US"/>
        </a:p>
      </dgm:t>
    </dgm:pt>
    <dgm:pt modelId="{896DC575-4E81-41DC-BBB8-B1220BC71156}">
      <dgm:prSet phldrT="[Text]" custT="1"/>
      <dgm:spPr/>
      <dgm:t>
        <a:bodyPr anchor="t"/>
        <a:lstStyle/>
        <a:p>
          <a:pPr algn="l">
            <a:buFont typeface="Arial" panose="020B0604020202020204" pitchFamily="34" charset="0"/>
            <a:buChar char="•"/>
          </a:pPr>
          <a:endParaRPr lang="en-ZA" sz="1100" dirty="0"/>
        </a:p>
        <a:p>
          <a:pPr algn="l">
            <a:buFont typeface="Arial" panose="020B0604020202020204" pitchFamily="34" charset="0"/>
            <a:buChar char="•"/>
          </a:pPr>
          <a:r>
            <a:rPr lang="en-ZA" sz="1100" b="1" baseline="0" dirty="0">
              <a:solidFill>
                <a:schemeClr val="bg1"/>
              </a:solidFill>
            </a:rPr>
            <a:t>Training is well on its way.</a:t>
          </a:r>
        </a:p>
        <a:p>
          <a:pPr algn="l">
            <a:buFont typeface="Arial" panose="020B0604020202020204" pitchFamily="34" charset="0"/>
            <a:buChar char="•"/>
          </a:pPr>
          <a:endParaRPr lang="en-ZA" sz="1100" baseline="0" dirty="0">
            <a:solidFill>
              <a:schemeClr val="tx1"/>
            </a:solidFill>
          </a:endParaRPr>
        </a:p>
        <a:p>
          <a:pPr algn="l">
            <a:buFont typeface="Arial" panose="020B0604020202020204" pitchFamily="34" charset="0"/>
            <a:buChar char="•"/>
          </a:pPr>
          <a:r>
            <a:rPr lang="en-US" sz="1100" dirty="0"/>
            <a:t>2 Webinar’s conducted for HFB members  </a:t>
          </a:r>
        </a:p>
      </dgm:t>
    </dgm:pt>
    <dgm:pt modelId="{400C5DCA-6C15-4C38-A934-EF27F7436830}" type="parTrans" cxnId="{AD25E20B-1D59-4DAA-A6BA-3401A9A2102B}">
      <dgm:prSet/>
      <dgm:spPr/>
      <dgm:t>
        <a:bodyPr/>
        <a:lstStyle/>
        <a:p>
          <a:endParaRPr lang="en-US"/>
        </a:p>
      </dgm:t>
    </dgm:pt>
    <dgm:pt modelId="{7D25F3EB-D021-452D-B288-A1BA4743460A}" type="sibTrans" cxnId="{AD25E20B-1D59-4DAA-A6BA-3401A9A2102B}">
      <dgm:prSet/>
      <dgm:spPr/>
      <dgm:t>
        <a:bodyPr/>
        <a:lstStyle/>
        <a:p>
          <a:endParaRPr lang="en-US"/>
        </a:p>
      </dgm:t>
    </dgm:pt>
    <dgm:pt modelId="{BA295EBA-ABCC-412C-8485-1CD4B5438DB6}">
      <dgm:prSet phldrT="[Text]" custT="1"/>
      <dgm:spPr/>
      <dgm:t>
        <a:bodyPr/>
        <a:lstStyle/>
        <a:p>
          <a:r>
            <a:rPr lang="en-ZA" sz="2000" dirty="0"/>
            <a:t>Challenges</a:t>
          </a:r>
          <a:r>
            <a:rPr lang="en-ZA" sz="3500" dirty="0"/>
            <a:t> </a:t>
          </a:r>
          <a:endParaRPr lang="en-US" sz="3500" dirty="0"/>
        </a:p>
      </dgm:t>
    </dgm:pt>
    <dgm:pt modelId="{4E20DD42-6085-4514-8D8D-829BCF174245}" type="parTrans" cxnId="{B4F75C3B-0BE0-4859-A9EB-71283872AFAE}">
      <dgm:prSet/>
      <dgm:spPr/>
      <dgm:t>
        <a:bodyPr/>
        <a:lstStyle/>
        <a:p>
          <a:endParaRPr lang="en-US"/>
        </a:p>
      </dgm:t>
    </dgm:pt>
    <dgm:pt modelId="{37E3B4DE-FCE8-4EF9-8D46-FDF2E94C1D58}" type="sibTrans" cxnId="{B4F75C3B-0BE0-4859-A9EB-71283872AFAE}">
      <dgm:prSet/>
      <dgm:spPr/>
      <dgm:t>
        <a:bodyPr/>
        <a:lstStyle/>
        <a:p>
          <a:endParaRPr lang="en-US"/>
        </a:p>
      </dgm:t>
    </dgm:pt>
    <dgm:pt modelId="{13B8206C-0182-484A-B40B-5580FBCB00E4}">
      <dgm:prSet phldrT="[Text]" custT="1"/>
      <dgm:spPr>
        <a:solidFill>
          <a:srgbClr val="002060"/>
        </a:solidFill>
      </dgm:spPr>
      <dgm:t>
        <a:bodyPr/>
        <a:lstStyle/>
        <a:p>
          <a:r>
            <a:rPr lang="en-US" sz="1600" dirty="0"/>
            <a:t>Challenges </a:t>
          </a:r>
          <a:r>
            <a:rPr lang="en-US" sz="1600" dirty="0" err="1"/>
            <a:t>i.r.o</a:t>
          </a:r>
          <a:r>
            <a:rPr lang="en-US" sz="1600" dirty="0"/>
            <a:t> training</a:t>
          </a:r>
        </a:p>
      </dgm:t>
    </dgm:pt>
    <dgm:pt modelId="{DDF3F9BA-812E-4CF7-A30C-B7E0F0305A05}" type="parTrans" cxnId="{90F509FB-69C5-4008-9913-CE0AB1CE16FD}">
      <dgm:prSet/>
      <dgm:spPr/>
      <dgm:t>
        <a:bodyPr/>
        <a:lstStyle/>
        <a:p>
          <a:endParaRPr lang="en-US"/>
        </a:p>
      </dgm:t>
    </dgm:pt>
    <dgm:pt modelId="{0F878CA2-71AB-479E-8BB3-DFB2BD834E92}" type="sibTrans" cxnId="{90F509FB-69C5-4008-9913-CE0AB1CE16FD}">
      <dgm:prSet/>
      <dgm:spPr/>
      <dgm:t>
        <a:bodyPr/>
        <a:lstStyle/>
        <a:p>
          <a:endParaRPr lang="en-US"/>
        </a:p>
      </dgm:t>
    </dgm:pt>
    <dgm:pt modelId="{472AD6E7-9E80-4A5C-A290-61B4A4A55168}">
      <dgm:prSet phldrT="[Text]" custT="1"/>
      <dgm:spPr/>
      <dgm:t>
        <a:bodyPr/>
        <a:lstStyle/>
        <a:p>
          <a:r>
            <a:rPr lang="en-ZA" sz="2000" dirty="0"/>
            <a:t>2023 Focus </a:t>
          </a:r>
          <a:endParaRPr lang="en-US" sz="2000" dirty="0"/>
        </a:p>
      </dgm:t>
    </dgm:pt>
    <dgm:pt modelId="{F5456C6F-3069-4B27-928E-19B645C3913C}" type="parTrans" cxnId="{FC9F3660-9592-4D39-B0AE-877E72CD4C77}">
      <dgm:prSet/>
      <dgm:spPr/>
      <dgm:t>
        <a:bodyPr/>
        <a:lstStyle/>
        <a:p>
          <a:endParaRPr lang="en-US"/>
        </a:p>
      </dgm:t>
    </dgm:pt>
    <dgm:pt modelId="{A27F2756-D2B7-4073-81CE-C2BD6963E380}" type="sibTrans" cxnId="{FC9F3660-9592-4D39-B0AE-877E72CD4C77}">
      <dgm:prSet/>
      <dgm:spPr/>
      <dgm:t>
        <a:bodyPr/>
        <a:lstStyle/>
        <a:p>
          <a:endParaRPr lang="en-US"/>
        </a:p>
      </dgm:t>
    </dgm:pt>
    <dgm:pt modelId="{D22572F3-E79F-4FF8-AE77-120D1805E81D}">
      <dgm:prSet phldrT="[Text]" custT="1"/>
      <dgm:spPr>
        <a:solidFill>
          <a:srgbClr val="002060"/>
        </a:solidFill>
      </dgm:spPr>
      <dgm:t>
        <a:bodyPr/>
        <a:lstStyle/>
        <a:p>
          <a:r>
            <a:rPr lang="en-ZA" sz="1600" dirty="0"/>
            <a:t>100% Constituted Structures  </a:t>
          </a:r>
          <a:endParaRPr lang="en-US" sz="1600" dirty="0"/>
        </a:p>
      </dgm:t>
    </dgm:pt>
    <dgm:pt modelId="{0C6B5B85-C49D-4561-A269-3D9E441C6906}" type="parTrans" cxnId="{936E57CE-2BBD-4936-B902-6FCD24BC2E84}">
      <dgm:prSet/>
      <dgm:spPr/>
      <dgm:t>
        <a:bodyPr/>
        <a:lstStyle/>
        <a:p>
          <a:endParaRPr lang="en-US"/>
        </a:p>
      </dgm:t>
    </dgm:pt>
    <dgm:pt modelId="{1FF3ADE1-F410-4E0C-A576-0FC382381E4B}" type="sibTrans" cxnId="{936E57CE-2BBD-4936-B902-6FCD24BC2E84}">
      <dgm:prSet/>
      <dgm:spPr/>
      <dgm:t>
        <a:bodyPr/>
        <a:lstStyle/>
        <a:p>
          <a:endParaRPr lang="en-US"/>
        </a:p>
      </dgm:t>
    </dgm:pt>
    <dgm:pt modelId="{046D7614-1A32-45BA-B740-5442D14B03D2}">
      <dgm:prSet phldrT="[Text]" custT="1"/>
      <dgm:spPr/>
      <dgm:t>
        <a:bodyPr anchor="t"/>
        <a:lstStyle/>
        <a:p>
          <a:pPr algn="l">
            <a:buFont typeface="Arial" panose="020B0604020202020204" pitchFamily="34" charset="0"/>
            <a:buChar char="•"/>
          </a:pPr>
          <a:r>
            <a:rPr lang="en-ZA" sz="1100" dirty="0"/>
            <a:t>Continue with head hunting to get to 100% constitution of the Statutory Structures. </a:t>
          </a:r>
        </a:p>
        <a:p>
          <a:pPr algn="l">
            <a:buFont typeface="Arial" panose="020B0604020202020204" pitchFamily="34" charset="0"/>
            <a:buChar char="•"/>
          </a:pPr>
          <a:endParaRPr lang="en-ZA" sz="1100" dirty="0"/>
        </a:p>
        <a:p>
          <a:pPr algn="l">
            <a:buFont typeface="Arial" panose="020B0604020202020204" pitchFamily="34" charset="0"/>
            <a:buChar char="•"/>
          </a:pPr>
          <a:r>
            <a:rPr lang="en-ZA" sz="1100" dirty="0"/>
            <a:t>Train all the Clinic committees and Hospital Facility Board Members </a:t>
          </a:r>
        </a:p>
        <a:p>
          <a:pPr algn="l">
            <a:buFont typeface="Arial" panose="020B0604020202020204" pitchFamily="34" charset="0"/>
            <a:buChar char="•"/>
          </a:pPr>
          <a:r>
            <a:rPr lang="en-ZA" sz="1100" dirty="0"/>
            <a:t>To maintain good relationships between ALL stakeholders</a:t>
          </a:r>
        </a:p>
        <a:p>
          <a:pPr algn="l">
            <a:buFont typeface="Arial" panose="020B0604020202020204" pitchFamily="34" charset="0"/>
            <a:buChar char="•"/>
          </a:pPr>
          <a:endParaRPr lang="en-ZA" sz="1100" dirty="0"/>
        </a:p>
        <a:p>
          <a:pPr algn="l">
            <a:buFont typeface="Arial" panose="020B0604020202020204" pitchFamily="34" charset="0"/>
            <a:buChar char="•"/>
          </a:pPr>
          <a:endParaRPr lang="en-ZA" sz="1100" dirty="0"/>
        </a:p>
        <a:p>
          <a:pPr algn="l">
            <a:buFont typeface="Arial" panose="020B0604020202020204" pitchFamily="34" charset="0"/>
            <a:buChar char="•"/>
          </a:pPr>
          <a:endParaRPr lang="en-US" sz="1100" dirty="0"/>
        </a:p>
      </dgm:t>
    </dgm:pt>
    <dgm:pt modelId="{E6CF1068-2592-48F6-95AE-4BBC37DC1E06}" type="parTrans" cxnId="{26A952E3-FB49-4CBB-BCDF-0468FAA9723A}">
      <dgm:prSet/>
      <dgm:spPr/>
      <dgm:t>
        <a:bodyPr/>
        <a:lstStyle/>
        <a:p>
          <a:endParaRPr lang="en-US"/>
        </a:p>
      </dgm:t>
    </dgm:pt>
    <dgm:pt modelId="{65ED2E96-0E71-4630-9D32-9A9AB0572DB7}" type="sibTrans" cxnId="{26A952E3-FB49-4CBB-BCDF-0468FAA9723A}">
      <dgm:prSet/>
      <dgm:spPr/>
      <dgm:t>
        <a:bodyPr/>
        <a:lstStyle/>
        <a:p>
          <a:endParaRPr lang="en-US"/>
        </a:p>
      </dgm:t>
    </dgm:pt>
    <dgm:pt modelId="{F36B1CB7-C082-4B71-951D-62384BCAA601}">
      <dgm:prSet custT="1"/>
      <dgm:spPr/>
      <dgm:t>
        <a:bodyPr/>
        <a:lstStyle/>
        <a:p>
          <a:pPr algn="just">
            <a:buFont typeface="Arial" panose="020B0604020202020204" pitchFamily="34" charset="0"/>
            <a:buChar char="•"/>
          </a:pPr>
          <a:r>
            <a:rPr lang="en-ZA" sz="1100" dirty="0"/>
            <a:t>Delays with procurement of training material in 2022 but this has since been rectified and printing of training material has resumed. </a:t>
          </a:r>
        </a:p>
      </dgm:t>
    </dgm:pt>
    <dgm:pt modelId="{02E07CA3-6ED5-4C8B-8674-CA0177BBBF7F}" type="parTrans" cxnId="{8894CC0B-33E9-4D4D-B03F-B10F0511A90B}">
      <dgm:prSet/>
      <dgm:spPr/>
      <dgm:t>
        <a:bodyPr/>
        <a:lstStyle/>
        <a:p>
          <a:endParaRPr lang="en-US"/>
        </a:p>
      </dgm:t>
    </dgm:pt>
    <dgm:pt modelId="{2F88F40C-B899-42B3-844B-3A02FF29E3CC}" type="sibTrans" cxnId="{8894CC0B-33E9-4D4D-B03F-B10F0511A90B}">
      <dgm:prSet/>
      <dgm:spPr/>
      <dgm:t>
        <a:bodyPr/>
        <a:lstStyle/>
        <a:p>
          <a:endParaRPr lang="en-US"/>
        </a:p>
      </dgm:t>
    </dgm:pt>
    <dgm:pt modelId="{52C93C6E-4DBA-4A02-A537-6D6F3D18A4E9}" type="pres">
      <dgm:prSet presAssocID="{6E0A4C02-7EFE-4CDF-A199-6CB63B1D5BF9}" presName="theList" presStyleCnt="0">
        <dgm:presLayoutVars>
          <dgm:dir/>
          <dgm:animLvl val="lvl"/>
          <dgm:resizeHandles val="exact"/>
        </dgm:presLayoutVars>
      </dgm:prSet>
      <dgm:spPr/>
    </dgm:pt>
    <dgm:pt modelId="{80F324AD-9B79-4A68-96FA-7B056DC12C48}" type="pres">
      <dgm:prSet presAssocID="{D4E889EC-5DB1-4AD8-915E-166011CE4C33}" presName="compNode" presStyleCnt="0"/>
      <dgm:spPr/>
    </dgm:pt>
    <dgm:pt modelId="{C1588E24-BD69-4C36-8478-DFA904CB8D6D}" type="pres">
      <dgm:prSet presAssocID="{D4E889EC-5DB1-4AD8-915E-166011CE4C33}" presName="aNode" presStyleLbl="bgShp" presStyleIdx="0" presStyleCnt="5"/>
      <dgm:spPr/>
    </dgm:pt>
    <dgm:pt modelId="{73E40F99-6505-4E4A-8B68-62EB3638C519}" type="pres">
      <dgm:prSet presAssocID="{D4E889EC-5DB1-4AD8-915E-166011CE4C33}" presName="textNode" presStyleLbl="bgShp" presStyleIdx="0" presStyleCnt="5"/>
      <dgm:spPr/>
    </dgm:pt>
    <dgm:pt modelId="{01C0697A-E103-4067-B4F4-ED5B17DCF919}" type="pres">
      <dgm:prSet presAssocID="{D4E889EC-5DB1-4AD8-915E-166011CE4C33}" presName="compChildNode" presStyleCnt="0"/>
      <dgm:spPr/>
    </dgm:pt>
    <dgm:pt modelId="{E59F3958-1FE4-473D-BEA5-364662D48AFC}" type="pres">
      <dgm:prSet presAssocID="{D4E889EC-5DB1-4AD8-915E-166011CE4C33}" presName="theInnerList" presStyleCnt="0"/>
      <dgm:spPr/>
    </dgm:pt>
    <dgm:pt modelId="{2AACE4FC-A418-4B65-AE80-EEB3DE3AA7ED}" type="pres">
      <dgm:prSet presAssocID="{26284E54-E769-4481-AF11-73F33AC12830}" presName="childNode" presStyleLbl="node1" presStyleIdx="0" presStyleCnt="10" custScaleY="30834" custLinFactNeighborX="507" custLinFactNeighborY="-70162">
        <dgm:presLayoutVars>
          <dgm:bulletEnabled val="1"/>
        </dgm:presLayoutVars>
      </dgm:prSet>
      <dgm:spPr/>
    </dgm:pt>
    <dgm:pt modelId="{2014630A-00E3-4874-80D4-3702659780E1}" type="pres">
      <dgm:prSet presAssocID="{26284E54-E769-4481-AF11-73F33AC12830}" presName="aSpace2" presStyleCnt="0"/>
      <dgm:spPr/>
    </dgm:pt>
    <dgm:pt modelId="{D242636A-9EAF-400D-A123-82C7BC99B55D}" type="pres">
      <dgm:prSet presAssocID="{0E058F37-B5C7-46A8-8A3D-C27C9E59E0C7}" presName="childNode" presStyleLbl="node1" presStyleIdx="1" presStyleCnt="10" custScaleX="98561" custScaleY="105031">
        <dgm:presLayoutVars>
          <dgm:bulletEnabled val="1"/>
        </dgm:presLayoutVars>
      </dgm:prSet>
      <dgm:spPr/>
    </dgm:pt>
    <dgm:pt modelId="{9B0861D3-A3AD-46BF-9D35-1EC1F2BDE514}" type="pres">
      <dgm:prSet presAssocID="{D4E889EC-5DB1-4AD8-915E-166011CE4C33}" presName="aSpace" presStyleCnt="0"/>
      <dgm:spPr/>
    </dgm:pt>
    <dgm:pt modelId="{16679C35-C16D-4715-AFA7-5EDCB4E9AF2E}" type="pres">
      <dgm:prSet presAssocID="{400D5AFB-353F-47DD-9BCA-FC389D858E3F}" presName="compNode" presStyleCnt="0"/>
      <dgm:spPr/>
    </dgm:pt>
    <dgm:pt modelId="{FF42492B-1F4C-4D65-AB93-28EB52002AE9}" type="pres">
      <dgm:prSet presAssocID="{400D5AFB-353F-47DD-9BCA-FC389D858E3F}" presName="aNode" presStyleLbl="bgShp" presStyleIdx="1" presStyleCnt="5" custLinFactNeighborX="1217"/>
      <dgm:spPr/>
    </dgm:pt>
    <dgm:pt modelId="{DFFDCB3A-A09C-4A5D-B033-02423CF2B83E}" type="pres">
      <dgm:prSet presAssocID="{400D5AFB-353F-47DD-9BCA-FC389D858E3F}" presName="textNode" presStyleLbl="bgShp" presStyleIdx="1" presStyleCnt="5"/>
      <dgm:spPr/>
    </dgm:pt>
    <dgm:pt modelId="{AD8B4A84-4D5B-41DE-8469-4BC0CBB98794}" type="pres">
      <dgm:prSet presAssocID="{400D5AFB-353F-47DD-9BCA-FC389D858E3F}" presName="compChildNode" presStyleCnt="0"/>
      <dgm:spPr/>
    </dgm:pt>
    <dgm:pt modelId="{6FCA9DB0-BBFD-45B4-BABE-CE96D44853D2}" type="pres">
      <dgm:prSet presAssocID="{400D5AFB-353F-47DD-9BCA-FC389D858E3F}" presName="theInnerList" presStyleCnt="0"/>
      <dgm:spPr/>
    </dgm:pt>
    <dgm:pt modelId="{A18FF1D8-CC45-473C-957C-FEF8149B4FBE}" type="pres">
      <dgm:prSet presAssocID="{CCDB0BD8-C116-484E-93A5-EB1E5CF49A96}" presName="childNode" presStyleLbl="node1" presStyleIdx="2" presStyleCnt="10" custScaleY="36556" custLinFactNeighborX="2536" custLinFactNeighborY="-70582">
        <dgm:presLayoutVars>
          <dgm:bulletEnabled val="1"/>
        </dgm:presLayoutVars>
      </dgm:prSet>
      <dgm:spPr/>
    </dgm:pt>
    <dgm:pt modelId="{5D48F631-9D5E-4F67-B6A4-F076B233ECA5}" type="pres">
      <dgm:prSet presAssocID="{CCDB0BD8-C116-484E-93A5-EB1E5CF49A96}" presName="aSpace2" presStyleCnt="0"/>
      <dgm:spPr/>
    </dgm:pt>
    <dgm:pt modelId="{AA1C2BFD-78B2-4645-B6C7-90FE08356E40}" type="pres">
      <dgm:prSet presAssocID="{43FC0C3A-1DB8-406C-9E15-D41EDEE4481B}" presName="childNode" presStyleLbl="node1" presStyleIdx="3" presStyleCnt="10" custScaleY="118887">
        <dgm:presLayoutVars>
          <dgm:bulletEnabled val="1"/>
        </dgm:presLayoutVars>
      </dgm:prSet>
      <dgm:spPr/>
    </dgm:pt>
    <dgm:pt modelId="{27E929F2-9D9A-4729-BF63-4B5C45D52476}" type="pres">
      <dgm:prSet presAssocID="{400D5AFB-353F-47DD-9BCA-FC389D858E3F}" presName="aSpace" presStyleCnt="0"/>
      <dgm:spPr/>
    </dgm:pt>
    <dgm:pt modelId="{80186604-7473-4131-80E7-82C3128E160C}" type="pres">
      <dgm:prSet presAssocID="{35311B6B-FFC2-45B5-B749-719DD9744ACA}" presName="compNode" presStyleCnt="0"/>
      <dgm:spPr/>
    </dgm:pt>
    <dgm:pt modelId="{55201B3B-701E-44DD-9F4E-B4617BCFA0C0}" type="pres">
      <dgm:prSet presAssocID="{35311B6B-FFC2-45B5-B749-719DD9744ACA}" presName="aNode" presStyleLbl="bgShp" presStyleIdx="2" presStyleCnt="5"/>
      <dgm:spPr/>
    </dgm:pt>
    <dgm:pt modelId="{82319058-E6F6-44EB-90D3-DD7B70C5EB3B}" type="pres">
      <dgm:prSet presAssocID="{35311B6B-FFC2-45B5-B749-719DD9744ACA}" presName="textNode" presStyleLbl="bgShp" presStyleIdx="2" presStyleCnt="5"/>
      <dgm:spPr/>
    </dgm:pt>
    <dgm:pt modelId="{F433BF46-1B18-4BF8-9442-5CA990190F5E}" type="pres">
      <dgm:prSet presAssocID="{35311B6B-FFC2-45B5-B749-719DD9744ACA}" presName="compChildNode" presStyleCnt="0"/>
      <dgm:spPr/>
    </dgm:pt>
    <dgm:pt modelId="{389BFC59-1F2D-4ECF-9D43-36BE137DCFC0}" type="pres">
      <dgm:prSet presAssocID="{35311B6B-FFC2-45B5-B749-719DD9744ACA}" presName="theInnerList" presStyleCnt="0"/>
      <dgm:spPr/>
    </dgm:pt>
    <dgm:pt modelId="{4CA65F3E-8093-48BE-9EFD-4BB06CAC9223}" type="pres">
      <dgm:prSet presAssocID="{5CD30120-E426-4AD9-A87C-B642A051D1BE}" presName="childNode" presStyleLbl="node1" presStyleIdx="4" presStyleCnt="10" custScaleX="99731" custScaleY="22945" custLinFactNeighborX="446" custLinFactNeighborY="-74629">
        <dgm:presLayoutVars>
          <dgm:bulletEnabled val="1"/>
        </dgm:presLayoutVars>
      </dgm:prSet>
      <dgm:spPr/>
    </dgm:pt>
    <dgm:pt modelId="{BDFC73B9-BA73-44F3-98F6-034CAF3BDC45}" type="pres">
      <dgm:prSet presAssocID="{5CD30120-E426-4AD9-A87C-B642A051D1BE}" presName="aSpace2" presStyleCnt="0"/>
      <dgm:spPr/>
    </dgm:pt>
    <dgm:pt modelId="{87007C94-131B-446C-A59A-3C4D556F719E}" type="pres">
      <dgm:prSet presAssocID="{896DC575-4E81-41DC-BBB8-B1220BC71156}" presName="childNode" presStyleLbl="node1" presStyleIdx="5" presStyleCnt="10" custScaleY="95502">
        <dgm:presLayoutVars>
          <dgm:bulletEnabled val="1"/>
        </dgm:presLayoutVars>
      </dgm:prSet>
      <dgm:spPr/>
    </dgm:pt>
    <dgm:pt modelId="{E801CA70-B426-4ED6-8C6D-43D2A8821D46}" type="pres">
      <dgm:prSet presAssocID="{35311B6B-FFC2-45B5-B749-719DD9744ACA}" presName="aSpace" presStyleCnt="0"/>
      <dgm:spPr/>
    </dgm:pt>
    <dgm:pt modelId="{845CDB41-E28B-4907-BAA2-0D5DD5D875E0}" type="pres">
      <dgm:prSet presAssocID="{BA295EBA-ABCC-412C-8485-1CD4B5438DB6}" presName="compNode" presStyleCnt="0"/>
      <dgm:spPr/>
    </dgm:pt>
    <dgm:pt modelId="{A5C5E417-85AF-407E-8183-439034992641}" type="pres">
      <dgm:prSet presAssocID="{BA295EBA-ABCC-412C-8485-1CD4B5438DB6}" presName="aNode" presStyleLbl="bgShp" presStyleIdx="3" presStyleCnt="5" custScaleX="107069"/>
      <dgm:spPr/>
    </dgm:pt>
    <dgm:pt modelId="{866F97F7-942A-4054-B870-473BD5CB946D}" type="pres">
      <dgm:prSet presAssocID="{BA295EBA-ABCC-412C-8485-1CD4B5438DB6}" presName="textNode" presStyleLbl="bgShp" presStyleIdx="3" presStyleCnt="5"/>
      <dgm:spPr/>
    </dgm:pt>
    <dgm:pt modelId="{76432A99-24DA-4028-A7AF-4188AB8E1B93}" type="pres">
      <dgm:prSet presAssocID="{BA295EBA-ABCC-412C-8485-1CD4B5438DB6}" presName="compChildNode" presStyleCnt="0"/>
      <dgm:spPr/>
    </dgm:pt>
    <dgm:pt modelId="{9B2CA95F-0BAB-4D1E-A19F-0172B08E0A2E}" type="pres">
      <dgm:prSet presAssocID="{BA295EBA-ABCC-412C-8485-1CD4B5438DB6}" presName="theInnerList" presStyleCnt="0"/>
      <dgm:spPr/>
    </dgm:pt>
    <dgm:pt modelId="{D079464C-B3DB-45C6-AE36-B924D3B75DEB}" type="pres">
      <dgm:prSet presAssocID="{13B8206C-0182-484A-B40B-5580FBCB00E4}" presName="childNode" presStyleLbl="node1" presStyleIdx="6" presStyleCnt="10" custScaleY="945679" custLinFactY="-300000" custLinFactNeighborX="716" custLinFactNeighborY="-328350">
        <dgm:presLayoutVars>
          <dgm:bulletEnabled val="1"/>
        </dgm:presLayoutVars>
      </dgm:prSet>
      <dgm:spPr/>
    </dgm:pt>
    <dgm:pt modelId="{9E1045FE-5411-461C-9422-3161E720B0A9}" type="pres">
      <dgm:prSet presAssocID="{13B8206C-0182-484A-B40B-5580FBCB00E4}" presName="aSpace2" presStyleCnt="0"/>
      <dgm:spPr/>
    </dgm:pt>
    <dgm:pt modelId="{2994F863-4219-4E91-BA77-F7C938956503}" type="pres">
      <dgm:prSet presAssocID="{F36B1CB7-C082-4B71-951D-62384BCAA601}" presName="childNode" presStyleLbl="node1" presStyleIdx="7" presStyleCnt="10" custScaleX="107605" custScaleY="1355108" custLinFactY="-178945" custLinFactNeighborX="2147" custLinFactNeighborY="-200000">
        <dgm:presLayoutVars>
          <dgm:bulletEnabled val="1"/>
        </dgm:presLayoutVars>
      </dgm:prSet>
      <dgm:spPr/>
    </dgm:pt>
    <dgm:pt modelId="{C0509BD0-54FC-40A9-A9A8-ECDE0FCC4A01}" type="pres">
      <dgm:prSet presAssocID="{BA295EBA-ABCC-412C-8485-1CD4B5438DB6}" presName="aSpace" presStyleCnt="0"/>
      <dgm:spPr/>
    </dgm:pt>
    <dgm:pt modelId="{32616179-CB45-4EAA-B3BC-D96FC54A148B}" type="pres">
      <dgm:prSet presAssocID="{472AD6E7-9E80-4A5C-A290-61B4A4A55168}" presName="compNode" presStyleCnt="0"/>
      <dgm:spPr/>
    </dgm:pt>
    <dgm:pt modelId="{3F5F29A0-56C3-46E6-A94D-3670D89ACFD0}" type="pres">
      <dgm:prSet presAssocID="{472AD6E7-9E80-4A5C-A290-61B4A4A55168}" presName="aNode" presStyleLbl="bgShp" presStyleIdx="4" presStyleCnt="5"/>
      <dgm:spPr/>
    </dgm:pt>
    <dgm:pt modelId="{A5AAFCBA-F8C4-4E5C-8688-9817BB6C32FD}" type="pres">
      <dgm:prSet presAssocID="{472AD6E7-9E80-4A5C-A290-61B4A4A55168}" presName="textNode" presStyleLbl="bgShp" presStyleIdx="4" presStyleCnt="5"/>
      <dgm:spPr/>
    </dgm:pt>
    <dgm:pt modelId="{9F8921D4-45F6-4321-AC7E-BE5D6DEDC270}" type="pres">
      <dgm:prSet presAssocID="{472AD6E7-9E80-4A5C-A290-61B4A4A55168}" presName="compChildNode" presStyleCnt="0"/>
      <dgm:spPr/>
    </dgm:pt>
    <dgm:pt modelId="{659F2C5B-8508-4D5F-B8AD-F4912B228E98}" type="pres">
      <dgm:prSet presAssocID="{472AD6E7-9E80-4A5C-A290-61B4A4A55168}" presName="theInnerList" presStyleCnt="0"/>
      <dgm:spPr/>
    </dgm:pt>
    <dgm:pt modelId="{ECDD4400-9BAA-48CB-BD80-29DAE59A4ECF}" type="pres">
      <dgm:prSet presAssocID="{D22572F3-E79F-4FF8-AE77-120D1805E81D}" presName="childNode" presStyleLbl="node1" presStyleIdx="8" presStyleCnt="10" custScaleX="107324" custScaleY="510841" custLinFactY="-411519" custLinFactNeighborX="2227" custLinFactNeighborY="-500000">
        <dgm:presLayoutVars>
          <dgm:bulletEnabled val="1"/>
        </dgm:presLayoutVars>
      </dgm:prSet>
      <dgm:spPr/>
    </dgm:pt>
    <dgm:pt modelId="{7B06E42E-8A4E-4275-BF54-E67822D0D4C2}" type="pres">
      <dgm:prSet presAssocID="{D22572F3-E79F-4FF8-AE77-120D1805E81D}" presName="aSpace2" presStyleCnt="0"/>
      <dgm:spPr/>
    </dgm:pt>
    <dgm:pt modelId="{84004583-0EA5-451E-A79B-239D0CDD9FC7}" type="pres">
      <dgm:prSet presAssocID="{046D7614-1A32-45BA-B740-5442D14B03D2}" presName="childNode" presStyleLbl="node1" presStyleIdx="9" presStyleCnt="10" custScaleY="2000000" custLinFactY="-200000" custLinFactNeighborY="-203831">
        <dgm:presLayoutVars>
          <dgm:bulletEnabled val="1"/>
        </dgm:presLayoutVars>
      </dgm:prSet>
      <dgm:spPr/>
    </dgm:pt>
  </dgm:ptLst>
  <dgm:cxnLst>
    <dgm:cxn modelId="{8894CC0B-33E9-4D4D-B03F-B10F0511A90B}" srcId="{BA295EBA-ABCC-412C-8485-1CD4B5438DB6}" destId="{F36B1CB7-C082-4B71-951D-62384BCAA601}" srcOrd="1" destOrd="0" parTransId="{02E07CA3-6ED5-4C8B-8674-CA0177BBBF7F}" sibTransId="{2F88F40C-B899-42B3-844B-3A02FF29E3CC}"/>
    <dgm:cxn modelId="{AD25E20B-1D59-4DAA-A6BA-3401A9A2102B}" srcId="{35311B6B-FFC2-45B5-B749-719DD9744ACA}" destId="{896DC575-4E81-41DC-BBB8-B1220BC71156}" srcOrd="1" destOrd="0" parTransId="{400C5DCA-6C15-4C38-A934-EF27F7436830}" sibTransId="{7D25F3EB-D021-452D-B288-A1BA4743460A}"/>
    <dgm:cxn modelId="{50084E10-D645-4AB6-8A25-DEA7154B22A2}" type="presOf" srcId="{F36B1CB7-C082-4B71-951D-62384BCAA601}" destId="{2994F863-4219-4E91-BA77-F7C938956503}" srcOrd="0" destOrd="0" presId="urn:microsoft.com/office/officeart/2005/8/layout/lProcess2"/>
    <dgm:cxn modelId="{8C5E4314-3183-4626-99B8-3CB24B215B4B}" srcId="{400D5AFB-353F-47DD-9BCA-FC389D858E3F}" destId="{CCDB0BD8-C116-484E-93A5-EB1E5CF49A96}" srcOrd="0" destOrd="0" parTransId="{B2430486-7F07-486E-B4B8-9709575F81CE}" sibTransId="{83957E36-4E95-4CF0-857F-E4432C28E25E}"/>
    <dgm:cxn modelId="{140F4A16-DE4C-41B3-97DB-C08D7900FA3C}" type="presOf" srcId="{D4E889EC-5DB1-4AD8-915E-166011CE4C33}" destId="{73E40F99-6505-4E4A-8B68-62EB3638C519}" srcOrd="1" destOrd="0" presId="urn:microsoft.com/office/officeart/2005/8/layout/lProcess2"/>
    <dgm:cxn modelId="{90BBB61A-451C-4BEB-BB47-C2E03E810F9B}" type="presOf" srcId="{26284E54-E769-4481-AF11-73F33AC12830}" destId="{2AACE4FC-A418-4B65-AE80-EEB3DE3AA7ED}" srcOrd="0" destOrd="0" presId="urn:microsoft.com/office/officeart/2005/8/layout/lProcess2"/>
    <dgm:cxn modelId="{739A9C2A-BC89-4420-A1DE-6F0BF161306A}" type="presOf" srcId="{400D5AFB-353F-47DD-9BCA-FC389D858E3F}" destId="{FF42492B-1F4C-4D65-AB93-28EB52002AE9}" srcOrd="0" destOrd="0" presId="urn:microsoft.com/office/officeart/2005/8/layout/lProcess2"/>
    <dgm:cxn modelId="{6822DA34-BBB6-426F-881C-48658AFCFAA4}" type="presOf" srcId="{0E058F37-B5C7-46A8-8A3D-C27C9E59E0C7}" destId="{D242636A-9EAF-400D-A123-82C7BC99B55D}" srcOrd="0" destOrd="0" presId="urn:microsoft.com/office/officeart/2005/8/layout/lProcess2"/>
    <dgm:cxn modelId="{1E3F8B3A-6852-4DBD-8FAC-317006862F9E}" srcId="{D4E889EC-5DB1-4AD8-915E-166011CE4C33}" destId="{26284E54-E769-4481-AF11-73F33AC12830}" srcOrd="0" destOrd="0" parTransId="{99BD227E-E81C-4F02-9DB0-C00C1B9BBD68}" sibTransId="{99D1D8E7-0375-4900-9F66-049F67818497}"/>
    <dgm:cxn modelId="{B4F75C3B-0BE0-4859-A9EB-71283872AFAE}" srcId="{6E0A4C02-7EFE-4CDF-A199-6CB63B1D5BF9}" destId="{BA295EBA-ABCC-412C-8485-1CD4B5438DB6}" srcOrd="3" destOrd="0" parTransId="{4E20DD42-6085-4514-8D8D-829BCF174245}" sibTransId="{37E3B4DE-FCE8-4EF9-8D46-FDF2E94C1D58}"/>
    <dgm:cxn modelId="{7289AA3B-4AE5-4CDA-8645-0F5415698CE7}" type="presOf" srcId="{6E0A4C02-7EFE-4CDF-A199-6CB63B1D5BF9}" destId="{52C93C6E-4DBA-4A02-A537-6D6F3D18A4E9}" srcOrd="0" destOrd="0" presId="urn:microsoft.com/office/officeart/2005/8/layout/lProcess2"/>
    <dgm:cxn modelId="{EF7C4E5C-C7DA-4FCB-A210-8185ACCAE7FB}" type="presOf" srcId="{CCDB0BD8-C116-484E-93A5-EB1E5CF49A96}" destId="{A18FF1D8-CC45-473C-957C-FEF8149B4FBE}" srcOrd="0" destOrd="0" presId="urn:microsoft.com/office/officeart/2005/8/layout/lProcess2"/>
    <dgm:cxn modelId="{FC9F3660-9592-4D39-B0AE-877E72CD4C77}" srcId="{6E0A4C02-7EFE-4CDF-A199-6CB63B1D5BF9}" destId="{472AD6E7-9E80-4A5C-A290-61B4A4A55168}" srcOrd="4" destOrd="0" parTransId="{F5456C6F-3069-4B27-928E-19B645C3913C}" sibTransId="{A27F2756-D2B7-4073-81CE-C2BD6963E380}"/>
    <dgm:cxn modelId="{45C4E561-A1E3-4EB8-A0C4-27232AA919ED}" type="presOf" srcId="{896DC575-4E81-41DC-BBB8-B1220BC71156}" destId="{87007C94-131B-446C-A59A-3C4D556F719E}" srcOrd="0" destOrd="0" presId="urn:microsoft.com/office/officeart/2005/8/layout/lProcess2"/>
    <dgm:cxn modelId="{678F2C45-92FC-4E98-92E2-E086DDAC18CA}" type="presOf" srcId="{35311B6B-FFC2-45B5-B749-719DD9744ACA}" destId="{55201B3B-701E-44DD-9F4E-B4617BCFA0C0}" srcOrd="0" destOrd="0" presId="urn:microsoft.com/office/officeart/2005/8/layout/lProcess2"/>
    <dgm:cxn modelId="{B0C97A69-BE2B-4565-B865-15E5AFB89ABF}" type="presOf" srcId="{472AD6E7-9E80-4A5C-A290-61B4A4A55168}" destId="{3F5F29A0-56C3-46E6-A94D-3670D89ACFD0}" srcOrd="0" destOrd="0" presId="urn:microsoft.com/office/officeart/2005/8/layout/lProcess2"/>
    <dgm:cxn modelId="{D710226B-8318-408D-B4D7-8831A1BEFA36}" srcId="{6E0A4C02-7EFE-4CDF-A199-6CB63B1D5BF9}" destId="{400D5AFB-353F-47DD-9BCA-FC389D858E3F}" srcOrd="1" destOrd="0" parTransId="{DD30848C-5382-4EC3-95D7-36FBA430D38D}" sibTransId="{B16497C9-AECD-47FC-B2A9-ACD08BD4576C}"/>
    <dgm:cxn modelId="{4233BF7E-61FD-40CB-9B47-884364A382E6}" srcId="{6E0A4C02-7EFE-4CDF-A199-6CB63B1D5BF9}" destId="{D4E889EC-5DB1-4AD8-915E-166011CE4C33}" srcOrd="0" destOrd="0" parTransId="{A2546062-5A06-4DB3-BCDA-29D806563DF3}" sibTransId="{76FC6289-60BD-412E-A108-6352DEDF1D31}"/>
    <dgm:cxn modelId="{23EBA37F-CD2D-4943-B534-BA8291025860}" type="presOf" srcId="{472AD6E7-9E80-4A5C-A290-61B4A4A55168}" destId="{A5AAFCBA-F8C4-4E5C-8688-9817BB6C32FD}" srcOrd="1" destOrd="0" presId="urn:microsoft.com/office/officeart/2005/8/layout/lProcess2"/>
    <dgm:cxn modelId="{A8DA4186-5E54-44DE-84C0-16E8DEB3EE47}" srcId="{D4E889EC-5DB1-4AD8-915E-166011CE4C33}" destId="{0E058F37-B5C7-46A8-8A3D-C27C9E59E0C7}" srcOrd="1" destOrd="0" parTransId="{FEC1FC3E-3F61-4FC6-A6C5-6425476D913D}" sibTransId="{DE31A8CD-91D2-447E-A7AA-9DF7517FE6B0}"/>
    <dgm:cxn modelId="{6AF3A79F-EFBF-452C-A46C-11CDD70B08B7}" type="presOf" srcId="{13B8206C-0182-484A-B40B-5580FBCB00E4}" destId="{D079464C-B3DB-45C6-AE36-B924D3B75DEB}" srcOrd="0" destOrd="0" presId="urn:microsoft.com/office/officeart/2005/8/layout/lProcess2"/>
    <dgm:cxn modelId="{BD4C9CAF-A0A1-439D-8F3F-E82789D029A0}" type="presOf" srcId="{046D7614-1A32-45BA-B740-5442D14B03D2}" destId="{84004583-0EA5-451E-A79B-239D0CDD9FC7}" srcOrd="0" destOrd="0" presId="urn:microsoft.com/office/officeart/2005/8/layout/lProcess2"/>
    <dgm:cxn modelId="{6637B9B9-6437-4553-A136-50CFC51A3CB9}" type="presOf" srcId="{43FC0C3A-1DB8-406C-9E15-D41EDEE4481B}" destId="{AA1C2BFD-78B2-4645-B6C7-90FE08356E40}" srcOrd="0" destOrd="0" presId="urn:microsoft.com/office/officeart/2005/8/layout/lProcess2"/>
    <dgm:cxn modelId="{B8704EBA-FE32-4EDF-9287-D028EEE4D7EB}" type="presOf" srcId="{5CD30120-E426-4AD9-A87C-B642A051D1BE}" destId="{4CA65F3E-8093-48BE-9EFD-4BB06CAC9223}" srcOrd="0" destOrd="0" presId="urn:microsoft.com/office/officeart/2005/8/layout/lProcess2"/>
    <dgm:cxn modelId="{CAF862BC-0140-4771-A53E-A89D410CCD68}" srcId="{6E0A4C02-7EFE-4CDF-A199-6CB63B1D5BF9}" destId="{35311B6B-FFC2-45B5-B749-719DD9744ACA}" srcOrd="2" destOrd="0" parTransId="{82B5D166-5A27-4750-B945-317D4985D463}" sibTransId="{1F976BEC-2F82-43DA-A177-7C437A0D0760}"/>
    <dgm:cxn modelId="{6DA844C9-8AC1-4373-9DF2-23232A3554ED}" type="presOf" srcId="{35311B6B-FFC2-45B5-B749-719DD9744ACA}" destId="{82319058-E6F6-44EB-90D3-DD7B70C5EB3B}" srcOrd="1" destOrd="0" presId="urn:microsoft.com/office/officeart/2005/8/layout/lProcess2"/>
    <dgm:cxn modelId="{936E57CE-2BBD-4936-B902-6FCD24BC2E84}" srcId="{472AD6E7-9E80-4A5C-A290-61B4A4A55168}" destId="{D22572F3-E79F-4FF8-AE77-120D1805E81D}" srcOrd="0" destOrd="0" parTransId="{0C6B5B85-C49D-4561-A269-3D9E441C6906}" sibTransId="{1FF3ADE1-F410-4E0C-A576-0FC382381E4B}"/>
    <dgm:cxn modelId="{DE89FFCE-818E-476F-89F8-489C706AF2AA}" type="presOf" srcId="{D4E889EC-5DB1-4AD8-915E-166011CE4C33}" destId="{C1588E24-BD69-4C36-8478-DFA904CB8D6D}" srcOrd="0" destOrd="0" presId="urn:microsoft.com/office/officeart/2005/8/layout/lProcess2"/>
    <dgm:cxn modelId="{A43EE5D5-DE71-4F11-B2E5-42E171DFD4F8}" type="presOf" srcId="{BA295EBA-ABCC-412C-8485-1CD4B5438DB6}" destId="{866F97F7-942A-4054-B870-473BD5CB946D}" srcOrd="1" destOrd="0" presId="urn:microsoft.com/office/officeart/2005/8/layout/lProcess2"/>
    <dgm:cxn modelId="{EC9D25D9-C034-439A-A925-C8BB03B90E7D}" type="presOf" srcId="{D22572F3-E79F-4FF8-AE77-120D1805E81D}" destId="{ECDD4400-9BAA-48CB-BD80-29DAE59A4ECF}" srcOrd="0" destOrd="0" presId="urn:microsoft.com/office/officeart/2005/8/layout/lProcess2"/>
    <dgm:cxn modelId="{902F3ADE-F26D-4A40-8E37-F26C2336C1E9}" type="presOf" srcId="{400D5AFB-353F-47DD-9BCA-FC389D858E3F}" destId="{DFFDCB3A-A09C-4A5D-B033-02423CF2B83E}" srcOrd="1" destOrd="0" presId="urn:microsoft.com/office/officeart/2005/8/layout/lProcess2"/>
    <dgm:cxn modelId="{26A952E3-FB49-4CBB-BCDF-0468FAA9723A}" srcId="{472AD6E7-9E80-4A5C-A290-61B4A4A55168}" destId="{046D7614-1A32-45BA-B740-5442D14B03D2}" srcOrd="1" destOrd="0" parTransId="{E6CF1068-2592-48F6-95AE-4BBC37DC1E06}" sibTransId="{65ED2E96-0E71-4630-9D32-9A9AB0572DB7}"/>
    <dgm:cxn modelId="{EB5F0FEA-738A-416C-86EF-A7767E2C279F}" type="presOf" srcId="{BA295EBA-ABCC-412C-8485-1CD4B5438DB6}" destId="{A5C5E417-85AF-407E-8183-439034992641}" srcOrd="0" destOrd="0" presId="urn:microsoft.com/office/officeart/2005/8/layout/lProcess2"/>
    <dgm:cxn modelId="{AC1109F1-B4F7-4860-B2B0-6FD8C2B2B4C3}" srcId="{35311B6B-FFC2-45B5-B749-719DD9744ACA}" destId="{5CD30120-E426-4AD9-A87C-B642A051D1BE}" srcOrd="0" destOrd="0" parTransId="{22E44CD8-20A9-4E90-B19F-E1A345DF56AB}" sibTransId="{74976B2F-3A58-45CB-A217-52DA6F958D4F}"/>
    <dgm:cxn modelId="{A57E37F6-FBD2-4827-95AA-BD5C0B8EEB26}" srcId="{400D5AFB-353F-47DD-9BCA-FC389D858E3F}" destId="{43FC0C3A-1DB8-406C-9E15-D41EDEE4481B}" srcOrd="1" destOrd="0" parTransId="{FDB39A46-637C-4509-A958-1A1176A05303}" sibTransId="{E00F81BE-4F9C-4CE6-AF17-67A3FCF34156}"/>
    <dgm:cxn modelId="{90F509FB-69C5-4008-9913-CE0AB1CE16FD}" srcId="{BA295EBA-ABCC-412C-8485-1CD4B5438DB6}" destId="{13B8206C-0182-484A-B40B-5580FBCB00E4}" srcOrd="0" destOrd="0" parTransId="{DDF3F9BA-812E-4CF7-A30C-B7E0F0305A05}" sibTransId="{0F878CA2-71AB-479E-8BB3-DFB2BD834E92}"/>
    <dgm:cxn modelId="{372E8418-5107-4792-97C7-70F87F5B985A}" type="presParOf" srcId="{52C93C6E-4DBA-4A02-A537-6D6F3D18A4E9}" destId="{80F324AD-9B79-4A68-96FA-7B056DC12C48}" srcOrd="0" destOrd="0" presId="urn:microsoft.com/office/officeart/2005/8/layout/lProcess2"/>
    <dgm:cxn modelId="{5124B272-0CB1-47A5-93DD-F0DBAC15D185}" type="presParOf" srcId="{80F324AD-9B79-4A68-96FA-7B056DC12C48}" destId="{C1588E24-BD69-4C36-8478-DFA904CB8D6D}" srcOrd="0" destOrd="0" presId="urn:microsoft.com/office/officeart/2005/8/layout/lProcess2"/>
    <dgm:cxn modelId="{54363F00-E039-4C3B-839C-3356139CE68C}" type="presParOf" srcId="{80F324AD-9B79-4A68-96FA-7B056DC12C48}" destId="{73E40F99-6505-4E4A-8B68-62EB3638C519}" srcOrd="1" destOrd="0" presId="urn:microsoft.com/office/officeart/2005/8/layout/lProcess2"/>
    <dgm:cxn modelId="{0551412C-42F9-4A4D-AC84-16E9D4A5E522}" type="presParOf" srcId="{80F324AD-9B79-4A68-96FA-7B056DC12C48}" destId="{01C0697A-E103-4067-B4F4-ED5B17DCF919}" srcOrd="2" destOrd="0" presId="urn:microsoft.com/office/officeart/2005/8/layout/lProcess2"/>
    <dgm:cxn modelId="{A552EEA3-15FF-40A8-8968-8D52F45B3312}" type="presParOf" srcId="{01C0697A-E103-4067-B4F4-ED5B17DCF919}" destId="{E59F3958-1FE4-473D-BEA5-364662D48AFC}" srcOrd="0" destOrd="0" presId="urn:microsoft.com/office/officeart/2005/8/layout/lProcess2"/>
    <dgm:cxn modelId="{F449800E-3B46-4879-A2E1-A60BA96E79F9}" type="presParOf" srcId="{E59F3958-1FE4-473D-BEA5-364662D48AFC}" destId="{2AACE4FC-A418-4B65-AE80-EEB3DE3AA7ED}" srcOrd="0" destOrd="0" presId="urn:microsoft.com/office/officeart/2005/8/layout/lProcess2"/>
    <dgm:cxn modelId="{463EE066-9FE6-446E-B630-B63062A02995}" type="presParOf" srcId="{E59F3958-1FE4-473D-BEA5-364662D48AFC}" destId="{2014630A-00E3-4874-80D4-3702659780E1}" srcOrd="1" destOrd="0" presId="urn:microsoft.com/office/officeart/2005/8/layout/lProcess2"/>
    <dgm:cxn modelId="{4BB41EE8-B571-45FF-90FA-20CC4B1F96BB}" type="presParOf" srcId="{E59F3958-1FE4-473D-BEA5-364662D48AFC}" destId="{D242636A-9EAF-400D-A123-82C7BC99B55D}" srcOrd="2" destOrd="0" presId="urn:microsoft.com/office/officeart/2005/8/layout/lProcess2"/>
    <dgm:cxn modelId="{03EC201E-3C65-4C57-8584-DB0F43351CCA}" type="presParOf" srcId="{52C93C6E-4DBA-4A02-A537-6D6F3D18A4E9}" destId="{9B0861D3-A3AD-46BF-9D35-1EC1F2BDE514}" srcOrd="1" destOrd="0" presId="urn:microsoft.com/office/officeart/2005/8/layout/lProcess2"/>
    <dgm:cxn modelId="{9F0639A8-090D-4B41-A8B7-FF83B6C217AE}" type="presParOf" srcId="{52C93C6E-4DBA-4A02-A537-6D6F3D18A4E9}" destId="{16679C35-C16D-4715-AFA7-5EDCB4E9AF2E}" srcOrd="2" destOrd="0" presId="urn:microsoft.com/office/officeart/2005/8/layout/lProcess2"/>
    <dgm:cxn modelId="{4D28FC9A-B15F-45A9-B7F3-D9DB94E1F2F5}" type="presParOf" srcId="{16679C35-C16D-4715-AFA7-5EDCB4E9AF2E}" destId="{FF42492B-1F4C-4D65-AB93-28EB52002AE9}" srcOrd="0" destOrd="0" presId="urn:microsoft.com/office/officeart/2005/8/layout/lProcess2"/>
    <dgm:cxn modelId="{50E29963-1ECC-4E4A-B81B-C0B5C254C9E2}" type="presParOf" srcId="{16679C35-C16D-4715-AFA7-5EDCB4E9AF2E}" destId="{DFFDCB3A-A09C-4A5D-B033-02423CF2B83E}" srcOrd="1" destOrd="0" presId="urn:microsoft.com/office/officeart/2005/8/layout/lProcess2"/>
    <dgm:cxn modelId="{ABA8E6DB-0AC9-48C2-A90C-3B53F353799E}" type="presParOf" srcId="{16679C35-C16D-4715-AFA7-5EDCB4E9AF2E}" destId="{AD8B4A84-4D5B-41DE-8469-4BC0CBB98794}" srcOrd="2" destOrd="0" presId="urn:microsoft.com/office/officeart/2005/8/layout/lProcess2"/>
    <dgm:cxn modelId="{35E7E377-CFF1-47AD-B5ED-28C41138A17E}" type="presParOf" srcId="{AD8B4A84-4D5B-41DE-8469-4BC0CBB98794}" destId="{6FCA9DB0-BBFD-45B4-BABE-CE96D44853D2}" srcOrd="0" destOrd="0" presId="urn:microsoft.com/office/officeart/2005/8/layout/lProcess2"/>
    <dgm:cxn modelId="{F6E23CE8-2FFD-4373-BBE1-B0202C846AEA}" type="presParOf" srcId="{6FCA9DB0-BBFD-45B4-BABE-CE96D44853D2}" destId="{A18FF1D8-CC45-473C-957C-FEF8149B4FBE}" srcOrd="0" destOrd="0" presId="urn:microsoft.com/office/officeart/2005/8/layout/lProcess2"/>
    <dgm:cxn modelId="{26F2AF38-F159-4428-BA2D-D1E1EC0E0E55}" type="presParOf" srcId="{6FCA9DB0-BBFD-45B4-BABE-CE96D44853D2}" destId="{5D48F631-9D5E-4F67-B6A4-F076B233ECA5}" srcOrd="1" destOrd="0" presId="urn:microsoft.com/office/officeart/2005/8/layout/lProcess2"/>
    <dgm:cxn modelId="{570F1D7D-2370-4ED6-AE6F-C2EBE0EE0A38}" type="presParOf" srcId="{6FCA9DB0-BBFD-45B4-BABE-CE96D44853D2}" destId="{AA1C2BFD-78B2-4645-B6C7-90FE08356E40}" srcOrd="2" destOrd="0" presId="urn:microsoft.com/office/officeart/2005/8/layout/lProcess2"/>
    <dgm:cxn modelId="{D17131FA-D793-41BE-9733-65AB95AA7D1C}" type="presParOf" srcId="{52C93C6E-4DBA-4A02-A537-6D6F3D18A4E9}" destId="{27E929F2-9D9A-4729-BF63-4B5C45D52476}" srcOrd="3" destOrd="0" presId="urn:microsoft.com/office/officeart/2005/8/layout/lProcess2"/>
    <dgm:cxn modelId="{B0A9CB0B-3855-4C72-A38F-5AC82E8031F0}" type="presParOf" srcId="{52C93C6E-4DBA-4A02-A537-6D6F3D18A4E9}" destId="{80186604-7473-4131-80E7-82C3128E160C}" srcOrd="4" destOrd="0" presId="urn:microsoft.com/office/officeart/2005/8/layout/lProcess2"/>
    <dgm:cxn modelId="{0C97CE33-F8A0-452B-8291-5EDF8871DFDD}" type="presParOf" srcId="{80186604-7473-4131-80E7-82C3128E160C}" destId="{55201B3B-701E-44DD-9F4E-B4617BCFA0C0}" srcOrd="0" destOrd="0" presId="urn:microsoft.com/office/officeart/2005/8/layout/lProcess2"/>
    <dgm:cxn modelId="{E3EF2A22-842A-44A5-AAA2-18F201E5D847}" type="presParOf" srcId="{80186604-7473-4131-80E7-82C3128E160C}" destId="{82319058-E6F6-44EB-90D3-DD7B70C5EB3B}" srcOrd="1" destOrd="0" presId="urn:microsoft.com/office/officeart/2005/8/layout/lProcess2"/>
    <dgm:cxn modelId="{DE4E89AA-7645-4A8E-B127-61804DDEB679}" type="presParOf" srcId="{80186604-7473-4131-80E7-82C3128E160C}" destId="{F433BF46-1B18-4BF8-9442-5CA990190F5E}" srcOrd="2" destOrd="0" presId="urn:microsoft.com/office/officeart/2005/8/layout/lProcess2"/>
    <dgm:cxn modelId="{17EA24BF-34DC-45F3-A045-BF0348A8FFD3}" type="presParOf" srcId="{F433BF46-1B18-4BF8-9442-5CA990190F5E}" destId="{389BFC59-1F2D-4ECF-9D43-36BE137DCFC0}" srcOrd="0" destOrd="0" presId="urn:microsoft.com/office/officeart/2005/8/layout/lProcess2"/>
    <dgm:cxn modelId="{ED442259-A013-4C56-A6BF-90E9E9F5E88C}" type="presParOf" srcId="{389BFC59-1F2D-4ECF-9D43-36BE137DCFC0}" destId="{4CA65F3E-8093-48BE-9EFD-4BB06CAC9223}" srcOrd="0" destOrd="0" presId="urn:microsoft.com/office/officeart/2005/8/layout/lProcess2"/>
    <dgm:cxn modelId="{F0169D50-434F-4399-AFE2-68ECEB1850D5}" type="presParOf" srcId="{389BFC59-1F2D-4ECF-9D43-36BE137DCFC0}" destId="{BDFC73B9-BA73-44F3-98F6-034CAF3BDC45}" srcOrd="1" destOrd="0" presId="urn:microsoft.com/office/officeart/2005/8/layout/lProcess2"/>
    <dgm:cxn modelId="{BFAD561B-C74E-4E33-8143-EFB5DD1ADD47}" type="presParOf" srcId="{389BFC59-1F2D-4ECF-9D43-36BE137DCFC0}" destId="{87007C94-131B-446C-A59A-3C4D556F719E}" srcOrd="2" destOrd="0" presId="urn:microsoft.com/office/officeart/2005/8/layout/lProcess2"/>
    <dgm:cxn modelId="{FAE14277-E9C4-4437-86A8-BB87EC38CA29}" type="presParOf" srcId="{52C93C6E-4DBA-4A02-A537-6D6F3D18A4E9}" destId="{E801CA70-B426-4ED6-8C6D-43D2A8821D46}" srcOrd="5" destOrd="0" presId="urn:microsoft.com/office/officeart/2005/8/layout/lProcess2"/>
    <dgm:cxn modelId="{E47EB8E3-C371-4F3D-B05B-02D542BBECC9}" type="presParOf" srcId="{52C93C6E-4DBA-4A02-A537-6D6F3D18A4E9}" destId="{845CDB41-E28B-4907-BAA2-0D5DD5D875E0}" srcOrd="6" destOrd="0" presId="urn:microsoft.com/office/officeart/2005/8/layout/lProcess2"/>
    <dgm:cxn modelId="{FFE50942-ECD0-4FF9-9196-F24546677757}" type="presParOf" srcId="{845CDB41-E28B-4907-BAA2-0D5DD5D875E0}" destId="{A5C5E417-85AF-407E-8183-439034992641}" srcOrd="0" destOrd="0" presId="urn:microsoft.com/office/officeart/2005/8/layout/lProcess2"/>
    <dgm:cxn modelId="{6846EFE0-4695-4320-A912-ACB879742051}" type="presParOf" srcId="{845CDB41-E28B-4907-BAA2-0D5DD5D875E0}" destId="{866F97F7-942A-4054-B870-473BD5CB946D}" srcOrd="1" destOrd="0" presId="urn:microsoft.com/office/officeart/2005/8/layout/lProcess2"/>
    <dgm:cxn modelId="{596F4207-9AFD-4506-A0C6-022C04045DEA}" type="presParOf" srcId="{845CDB41-E28B-4907-BAA2-0D5DD5D875E0}" destId="{76432A99-24DA-4028-A7AF-4188AB8E1B93}" srcOrd="2" destOrd="0" presId="urn:microsoft.com/office/officeart/2005/8/layout/lProcess2"/>
    <dgm:cxn modelId="{5B8127B1-EBA4-48CC-BD3F-E5C123DDC223}" type="presParOf" srcId="{76432A99-24DA-4028-A7AF-4188AB8E1B93}" destId="{9B2CA95F-0BAB-4D1E-A19F-0172B08E0A2E}" srcOrd="0" destOrd="0" presId="urn:microsoft.com/office/officeart/2005/8/layout/lProcess2"/>
    <dgm:cxn modelId="{813314F2-2DFC-44DB-BAB2-51DEF2C4A36F}" type="presParOf" srcId="{9B2CA95F-0BAB-4D1E-A19F-0172B08E0A2E}" destId="{D079464C-B3DB-45C6-AE36-B924D3B75DEB}" srcOrd="0" destOrd="0" presId="urn:microsoft.com/office/officeart/2005/8/layout/lProcess2"/>
    <dgm:cxn modelId="{B2F5E659-2139-4C76-A456-94DC21241609}" type="presParOf" srcId="{9B2CA95F-0BAB-4D1E-A19F-0172B08E0A2E}" destId="{9E1045FE-5411-461C-9422-3161E720B0A9}" srcOrd="1" destOrd="0" presId="urn:microsoft.com/office/officeart/2005/8/layout/lProcess2"/>
    <dgm:cxn modelId="{1718E4C3-198F-4CAB-973B-DD186A145C61}" type="presParOf" srcId="{9B2CA95F-0BAB-4D1E-A19F-0172B08E0A2E}" destId="{2994F863-4219-4E91-BA77-F7C938956503}" srcOrd="2" destOrd="0" presId="urn:microsoft.com/office/officeart/2005/8/layout/lProcess2"/>
    <dgm:cxn modelId="{D52205A4-0E03-4CE5-8F63-D75BE76C55C2}" type="presParOf" srcId="{52C93C6E-4DBA-4A02-A537-6D6F3D18A4E9}" destId="{C0509BD0-54FC-40A9-A9A8-ECDE0FCC4A01}" srcOrd="7" destOrd="0" presId="urn:microsoft.com/office/officeart/2005/8/layout/lProcess2"/>
    <dgm:cxn modelId="{467B09AC-E5DD-4AE7-8F80-3F04E4A30455}" type="presParOf" srcId="{52C93C6E-4DBA-4A02-A537-6D6F3D18A4E9}" destId="{32616179-CB45-4EAA-B3BC-D96FC54A148B}" srcOrd="8" destOrd="0" presId="urn:microsoft.com/office/officeart/2005/8/layout/lProcess2"/>
    <dgm:cxn modelId="{6C2E407B-D38D-47F2-9386-9D4737F353F7}" type="presParOf" srcId="{32616179-CB45-4EAA-B3BC-D96FC54A148B}" destId="{3F5F29A0-56C3-46E6-A94D-3670D89ACFD0}" srcOrd="0" destOrd="0" presId="urn:microsoft.com/office/officeart/2005/8/layout/lProcess2"/>
    <dgm:cxn modelId="{011E356C-E7B9-4235-9A2F-747C2089E2F9}" type="presParOf" srcId="{32616179-CB45-4EAA-B3BC-D96FC54A148B}" destId="{A5AAFCBA-F8C4-4E5C-8688-9817BB6C32FD}" srcOrd="1" destOrd="0" presId="urn:microsoft.com/office/officeart/2005/8/layout/lProcess2"/>
    <dgm:cxn modelId="{1B61F09C-C804-454A-B711-2A93BAE34ED6}" type="presParOf" srcId="{32616179-CB45-4EAA-B3BC-D96FC54A148B}" destId="{9F8921D4-45F6-4321-AC7E-BE5D6DEDC270}" srcOrd="2" destOrd="0" presId="urn:microsoft.com/office/officeart/2005/8/layout/lProcess2"/>
    <dgm:cxn modelId="{5E05A61B-7AC8-4449-B47F-03190D45D68B}" type="presParOf" srcId="{9F8921D4-45F6-4321-AC7E-BE5D6DEDC270}" destId="{659F2C5B-8508-4D5F-B8AD-F4912B228E98}" srcOrd="0" destOrd="0" presId="urn:microsoft.com/office/officeart/2005/8/layout/lProcess2"/>
    <dgm:cxn modelId="{EE412469-51F7-4FC5-B257-EDE0C5C25B50}" type="presParOf" srcId="{659F2C5B-8508-4D5F-B8AD-F4912B228E98}" destId="{ECDD4400-9BAA-48CB-BD80-29DAE59A4ECF}" srcOrd="0" destOrd="0" presId="urn:microsoft.com/office/officeart/2005/8/layout/lProcess2"/>
    <dgm:cxn modelId="{A048D012-93FB-4331-ACFC-2BB27871D098}" type="presParOf" srcId="{659F2C5B-8508-4D5F-B8AD-F4912B228E98}" destId="{7B06E42E-8A4E-4275-BF54-E67822D0D4C2}" srcOrd="1" destOrd="0" presId="urn:microsoft.com/office/officeart/2005/8/layout/lProcess2"/>
    <dgm:cxn modelId="{5FCB5510-BC58-4502-B509-8B16EF1A309B}" type="presParOf" srcId="{659F2C5B-8508-4D5F-B8AD-F4912B228E98}" destId="{84004583-0EA5-451E-A79B-239D0CDD9FC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0A4C02-7EFE-4CDF-A199-6CB63B1D5BF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D4E889EC-5DB1-4AD8-915E-166011CE4C33}">
      <dgm:prSet phldrT="[Text]" custT="1"/>
      <dgm:spPr/>
      <dgm:t>
        <a:bodyPr/>
        <a:lstStyle/>
        <a:p>
          <a:r>
            <a:rPr lang="en-ZA" sz="2000" dirty="0"/>
            <a:t>Clinic  Committees </a:t>
          </a:r>
          <a:endParaRPr lang="en-US" sz="2000" dirty="0"/>
        </a:p>
      </dgm:t>
    </dgm:pt>
    <dgm:pt modelId="{A2546062-5A06-4DB3-BCDA-29D806563DF3}" type="parTrans" cxnId="{4233BF7E-61FD-40CB-9B47-884364A382E6}">
      <dgm:prSet/>
      <dgm:spPr/>
      <dgm:t>
        <a:bodyPr/>
        <a:lstStyle/>
        <a:p>
          <a:endParaRPr lang="en-US"/>
        </a:p>
      </dgm:t>
    </dgm:pt>
    <dgm:pt modelId="{76FC6289-60BD-412E-A108-6352DEDF1D31}" type="sibTrans" cxnId="{4233BF7E-61FD-40CB-9B47-884364A382E6}">
      <dgm:prSet/>
      <dgm:spPr/>
      <dgm:t>
        <a:bodyPr/>
        <a:lstStyle/>
        <a:p>
          <a:endParaRPr lang="en-US"/>
        </a:p>
      </dgm:t>
    </dgm:pt>
    <dgm:pt modelId="{26284E54-E769-4481-AF11-73F33AC12830}">
      <dgm:prSet phldrT="[Text]" custT="1"/>
      <dgm:spPr>
        <a:solidFill>
          <a:srgbClr val="002060"/>
        </a:solidFill>
      </dgm:spPr>
      <dgm:t>
        <a:bodyPr/>
        <a:lstStyle/>
        <a:p>
          <a:r>
            <a:rPr lang="en-ZA" sz="1600" dirty="0"/>
            <a:t>104 Clinic Committees </a:t>
          </a:r>
          <a:endParaRPr lang="en-US" sz="1600" dirty="0"/>
        </a:p>
      </dgm:t>
    </dgm:pt>
    <dgm:pt modelId="{99BD227E-E81C-4F02-9DB0-C00C1B9BBD68}" type="parTrans" cxnId="{1E3F8B3A-6852-4DBD-8FAC-317006862F9E}">
      <dgm:prSet/>
      <dgm:spPr/>
      <dgm:t>
        <a:bodyPr/>
        <a:lstStyle/>
        <a:p>
          <a:endParaRPr lang="en-US"/>
        </a:p>
      </dgm:t>
    </dgm:pt>
    <dgm:pt modelId="{99D1D8E7-0375-4900-9F66-049F67818497}" type="sibTrans" cxnId="{1E3F8B3A-6852-4DBD-8FAC-317006862F9E}">
      <dgm:prSet/>
      <dgm:spPr/>
      <dgm:t>
        <a:bodyPr/>
        <a:lstStyle/>
        <a:p>
          <a:endParaRPr lang="en-US"/>
        </a:p>
      </dgm:t>
    </dgm:pt>
    <dgm:pt modelId="{0E058F37-B5C7-46A8-8A3D-C27C9E59E0C7}">
      <dgm:prSet phldrT="[Text]" custT="1"/>
      <dgm:spPr/>
      <dgm:t>
        <a:bodyPr anchor="t"/>
        <a:lstStyle/>
        <a:p>
          <a:pPr algn="l">
            <a:buFont typeface="+mj-lt"/>
            <a:buNone/>
          </a:pPr>
          <a:endParaRPr lang="en-ZA" sz="1100" dirty="0">
            <a:solidFill>
              <a:schemeClr val="bg1"/>
            </a:solidFill>
          </a:endParaRPr>
        </a:p>
        <a:p>
          <a:pPr algn="l">
            <a:buFont typeface="+mj-lt"/>
            <a:buNone/>
          </a:pPr>
          <a:r>
            <a:rPr lang="en-ZA" sz="1100" b="1" dirty="0">
              <a:solidFill>
                <a:schemeClr val="bg1"/>
              </a:solidFill>
            </a:rPr>
            <a:t>93 </a:t>
          </a:r>
          <a:r>
            <a:rPr lang="en-ZA" sz="1100" dirty="0">
              <a:solidFill>
                <a:schemeClr val="bg1"/>
              </a:solidFill>
            </a:rPr>
            <a:t>Constituted </a:t>
          </a:r>
        </a:p>
        <a:p>
          <a:pPr algn="l">
            <a:buFont typeface="+mj-lt"/>
            <a:buAutoNum type="arabicPeriod"/>
          </a:pPr>
          <a:endParaRPr lang="en-ZA" sz="1100" dirty="0">
            <a:solidFill>
              <a:schemeClr val="bg1"/>
            </a:solidFill>
          </a:endParaRPr>
        </a:p>
        <a:p>
          <a:pPr algn="l">
            <a:buFont typeface="+mj-lt"/>
            <a:buAutoNum type="arabicPeriod"/>
          </a:pPr>
          <a:r>
            <a:rPr lang="en-ZA" sz="1100" b="1" dirty="0">
              <a:solidFill>
                <a:schemeClr val="bg1"/>
              </a:solidFill>
            </a:rPr>
            <a:t>11</a:t>
          </a:r>
          <a:r>
            <a:rPr lang="en-ZA" sz="1100" dirty="0">
              <a:solidFill>
                <a:schemeClr val="bg1"/>
              </a:solidFill>
            </a:rPr>
            <a:t> Not constituted</a:t>
          </a:r>
        </a:p>
        <a:p>
          <a:pPr algn="l">
            <a:buFont typeface="+mj-lt"/>
            <a:buAutoNum type="arabicPeriod"/>
          </a:pPr>
          <a:endParaRPr lang="en-ZA" sz="1100" dirty="0">
            <a:solidFill>
              <a:schemeClr val="bg1"/>
            </a:solidFill>
          </a:endParaRPr>
        </a:p>
        <a:p>
          <a:pPr algn="l">
            <a:buFont typeface="+mj-lt"/>
            <a:buAutoNum type="arabicPeriod"/>
          </a:pPr>
          <a:r>
            <a:rPr lang="en-ZA" sz="1100" dirty="0">
              <a:solidFill>
                <a:schemeClr val="bg1"/>
              </a:solidFill>
            </a:rPr>
            <a:t>The CLO’s are headhunting with the help of the Facility Managers and office of Ministry</a:t>
          </a:r>
        </a:p>
        <a:p>
          <a:pPr algn="l">
            <a:buFont typeface="+mj-lt"/>
            <a:buAutoNum type="arabicPeriod"/>
          </a:pPr>
          <a:endParaRPr lang="en-ZA" sz="1100" dirty="0">
            <a:solidFill>
              <a:schemeClr val="bg1"/>
            </a:solidFill>
          </a:endParaRPr>
        </a:p>
      </dgm:t>
    </dgm:pt>
    <dgm:pt modelId="{FEC1FC3E-3F61-4FC6-A6C5-6425476D913D}" type="parTrans" cxnId="{A8DA4186-5E54-44DE-84C0-16E8DEB3EE47}">
      <dgm:prSet/>
      <dgm:spPr/>
      <dgm:t>
        <a:bodyPr/>
        <a:lstStyle/>
        <a:p>
          <a:endParaRPr lang="en-US"/>
        </a:p>
      </dgm:t>
    </dgm:pt>
    <dgm:pt modelId="{DE31A8CD-91D2-447E-A7AA-9DF7517FE6B0}" type="sibTrans" cxnId="{A8DA4186-5E54-44DE-84C0-16E8DEB3EE47}">
      <dgm:prSet/>
      <dgm:spPr/>
      <dgm:t>
        <a:bodyPr/>
        <a:lstStyle/>
        <a:p>
          <a:endParaRPr lang="en-US"/>
        </a:p>
      </dgm:t>
    </dgm:pt>
    <dgm:pt modelId="{400D5AFB-353F-47DD-9BCA-FC389D858E3F}">
      <dgm:prSet phldrT="[Text]" custT="1"/>
      <dgm:spPr/>
      <dgm:t>
        <a:bodyPr/>
        <a:lstStyle/>
        <a:p>
          <a:r>
            <a:rPr lang="en-ZA" sz="2000" dirty="0"/>
            <a:t>Hospital Facility Boards</a:t>
          </a:r>
          <a:endParaRPr lang="en-US" sz="2000" dirty="0"/>
        </a:p>
      </dgm:t>
    </dgm:pt>
    <dgm:pt modelId="{DD30848C-5382-4EC3-95D7-36FBA430D38D}" type="parTrans" cxnId="{D710226B-8318-408D-B4D7-8831A1BEFA36}">
      <dgm:prSet/>
      <dgm:spPr/>
      <dgm:t>
        <a:bodyPr/>
        <a:lstStyle/>
        <a:p>
          <a:endParaRPr lang="en-US"/>
        </a:p>
      </dgm:t>
    </dgm:pt>
    <dgm:pt modelId="{B16497C9-AECD-47FC-B2A9-ACD08BD4576C}" type="sibTrans" cxnId="{D710226B-8318-408D-B4D7-8831A1BEFA36}">
      <dgm:prSet/>
      <dgm:spPr/>
      <dgm:t>
        <a:bodyPr/>
        <a:lstStyle/>
        <a:p>
          <a:endParaRPr lang="en-US"/>
        </a:p>
      </dgm:t>
    </dgm:pt>
    <dgm:pt modelId="{CCDB0BD8-C116-484E-93A5-EB1E5CF49A96}">
      <dgm:prSet phldrT="[Text]" custT="1"/>
      <dgm:spPr>
        <a:solidFill>
          <a:srgbClr val="002060"/>
        </a:solidFill>
      </dgm:spPr>
      <dgm:t>
        <a:bodyPr/>
        <a:lstStyle/>
        <a:p>
          <a:r>
            <a:rPr lang="en-ZA" sz="1600" dirty="0"/>
            <a:t>25 Hospitals </a:t>
          </a:r>
          <a:endParaRPr lang="en-US" sz="1600" dirty="0"/>
        </a:p>
      </dgm:t>
    </dgm:pt>
    <dgm:pt modelId="{B2430486-7F07-486E-B4B8-9709575F81CE}" type="parTrans" cxnId="{8C5E4314-3183-4626-99B8-3CB24B215B4B}">
      <dgm:prSet/>
      <dgm:spPr/>
      <dgm:t>
        <a:bodyPr/>
        <a:lstStyle/>
        <a:p>
          <a:endParaRPr lang="en-US"/>
        </a:p>
      </dgm:t>
    </dgm:pt>
    <dgm:pt modelId="{83957E36-4E95-4CF0-857F-E4432C28E25E}" type="sibTrans" cxnId="{8C5E4314-3183-4626-99B8-3CB24B215B4B}">
      <dgm:prSet/>
      <dgm:spPr/>
      <dgm:t>
        <a:bodyPr/>
        <a:lstStyle/>
        <a:p>
          <a:endParaRPr lang="en-US"/>
        </a:p>
      </dgm:t>
    </dgm:pt>
    <dgm:pt modelId="{43FC0C3A-1DB8-406C-9E15-D41EDEE4481B}">
      <dgm:prSet phldrT="[Text]" custT="1"/>
      <dgm:spPr/>
      <dgm:t>
        <a:bodyPr anchor="t"/>
        <a:lstStyle/>
        <a:p>
          <a:pPr algn="l">
            <a:buFont typeface="Arial" panose="020B0604020202020204" pitchFamily="34" charset="0"/>
            <a:buChar char="•"/>
          </a:pPr>
          <a:endParaRPr lang="en-ZA" sz="1100" dirty="0"/>
        </a:p>
        <a:p>
          <a:pPr algn="l">
            <a:buFont typeface="Arial" panose="020B0604020202020204" pitchFamily="34" charset="0"/>
            <a:buChar char="•"/>
          </a:pPr>
          <a:r>
            <a:rPr lang="en-US" sz="1100" b="1" dirty="0"/>
            <a:t>18</a:t>
          </a:r>
          <a:r>
            <a:rPr lang="en-US" sz="1100" dirty="0"/>
            <a:t> Hospitals constituted  </a:t>
          </a:r>
        </a:p>
        <a:p>
          <a:pPr algn="l">
            <a:buFont typeface="Wingdings" panose="05000000000000000000" pitchFamily="2" charset="2"/>
            <a:buChar char="v"/>
          </a:pPr>
          <a:endParaRPr lang="en-US" sz="1100" dirty="0"/>
        </a:p>
        <a:p>
          <a:pPr algn="l">
            <a:buFont typeface="Wingdings" panose="05000000000000000000" pitchFamily="2" charset="2"/>
            <a:buChar char="v"/>
          </a:pPr>
          <a:r>
            <a:rPr lang="en-US" sz="1100" b="1" dirty="0"/>
            <a:t>7 not constituted</a:t>
          </a:r>
        </a:p>
        <a:p>
          <a:pPr algn="l">
            <a:buFont typeface="Wingdings" panose="05000000000000000000" pitchFamily="2" charset="2"/>
            <a:buChar char="v"/>
          </a:pPr>
          <a:endParaRPr lang="en-US" sz="1100" b="1" dirty="0"/>
        </a:p>
        <a:p>
          <a:pPr algn="l">
            <a:buFont typeface="Wingdings" panose="05000000000000000000" pitchFamily="2" charset="2"/>
            <a:buChar char="v"/>
          </a:pPr>
          <a:r>
            <a:rPr lang="en-US" sz="1100" b="0" dirty="0"/>
            <a:t>Bulk of HFB not constituted are in West Coast district</a:t>
          </a:r>
        </a:p>
        <a:p>
          <a:pPr algn="l">
            <a:buFont typeface="Wingdings" panose="05000000000000000000" pitchFamily="2" charset="2"/>
            <a:buChar char="v"/>
          </a:pPr>
          <a:endParaRPr lang="en-US" sz="1100" dirty="0"/>
        </a:p>
      </dgm:t>
    </dgm:pt>
    <dgm:pt modelId="{FDB39A46-637C-4509-A958-1A1176A05303}" type="parTrans" cxnId="{A57E37F6-FBD2-4827-95AA-BD5C0B8EEB26}">
      <dgm:prSet/>
      <dgm:spPr/>
      <dgm:t>
        <a:bodyPr/>
        <a:lstStyle/>
        <a:p>
          <a:endParaRPr lang="en-US"/>
        </a:p>
      </dgm:t>
    </dgm:pt>
    <dgm:pt modelId="{E00F81BE-4F9C-4CE6-AF17-67A3FCF34156}" type="sibTrans" cxnId="{A57E37F6-FBD2-4827-95AA-BD5C0B8EEB26}">
      <dgm:prSet/>
      <dgm:spPr/>
      <dgm:t>
        <a:bodyPr/>
        <a:lstStyle/>
        <a:p>
          <a:endParaRPr lang="en-US"/>
        </a:p>
      </dgm:t>
    </dgm:pt>
    <dgm:pt modelId="{35311B6B-FFC2-45B5-B749-719DD9744ACA}">
      <dgm:prSet phldrT="[Text]" custT="1"/>
      <dgm:spPr/>
      <dgm:t>
        <a:bodyPr/>
        <a:lstStyle/>
        <a:p>
          <a:r>
            <a:rPr lang="en-ZA" sz="2000" dirty="0"/>
            <a:t>Training</a:t>
          </a:r>
          <a:r>
            <a:rPr lang="en-ZA" sz="3500" dirty="0"/>
            <a:t> </a:t>
          </a:r>
          <a:endParaRPr lang="en-US" sz="3500" dirty="0"/>
        </a:p>
      </dgm:t>
    </dgm:pt>
    <dgm:pt modelId="{82B5D166-5A27-4750-B945-317D4985D463}" type="parTrans" cxnId="{CAF862BC-0140-4771-A53E-A89D410CCD68}">
      <dgm:prSet/>
      <dgm:spPr/>
      <dgm:t>
        <a:bodyPr/>
        <a:lstStyle/>
        <a:p>
          <a:endParaRPr lang="en-US"/>
        </a:p>
      </dgm:t>
    </dgm:pt>
    <dgm:pt modelId="{1F976BEC-2F82-43DA-A177-7C437A0D0760}" type="sibTrans" cxnId="{CAF862BC-0140-4771-A53E-A89D410CCD68}">
      <dgm:prSet/>
      <dgm:spPr/>
      <dgm:t>
        <a:bodyPr/>
        <a:lstStyle/>
        <a:p>
          <a:endParaRPr lang="en-US"/>
        </a:p>
      </dgm:t>
    </dgm:pt>
    <dgm:pt modelId="{5CD30120-E426-4AD9-A87C-B642A051D1BE}">
      <dgm:prSet phldrT="[Text]" custT="1"/>
      <dgm:spPr>
        <a:solidFill>
          <a:srgbClr val="002060"/>
        </a:solidFill>
      </dgm:spPr>
      <dgm:t>
        <a:bodyPr/>
        <a:lstStyle/>
        <a:p>
          <a:r>
            <a:rPr lang="en-ZA" sz="1600" dirty="0"/>
            <a:t>Training   </a:t>
          </a:r>
          <a:endParaRPr lang="en-US" sz="1600" dirty="0"/>
        </a:p>
      </dgm:t>
    </dgm:pt>
    <dgm:pt modelId="{22E44CD8-20A9-4E90-B19F-E1A345DF56AB}" type="parTrans" cxnId="{AC1109F1-B4F7-4860-B2B0-6FD8C2B2B4C3}">
      <dgm:prSet/>
      <dgm:spPr/>
      <dgm:t>
        <a:bodyPr/>
        <a:lstStyle/>
        <a:p>
          <a:endParaRPr lang="en-US"/>
        </a:p>
      </dgm:t>
    </dgm:pt>
    <dgm:pt modelId="{74976B2F-3A58-45CB-A217-52DA6F958D4F}" type="sibTrans" cxnId="{AC1109F1-B4F7-4860-B2B0-6FD8C2B2B4C3}">
      <dgm:prSet/>
      <dgm:spPr/>
      <dgm:t>
        <a:bodyPr/>
        <a:lstStyle/>
        <a:p>
          <a:endParaRPr lang="en-US"/>
        </a:p>
      </dgm:t>
    </dgm:pt>
    <dgm:pt modelId="{896DC575-4E81-41DC-BBB8-B1220BC71156}">
      <dgm:prSet phldrT="[Text]" custT="1"/>
      <dgm:spPr/>
      <dgm:t>
        <a:bodyPr anchor="t"/>
        <a:lstStyle/>
        <a:p>
          <a:pPr algn="l">
            <a:buFont typeface="Arial" panose="020B0604020202020204" pitchFamily="34" charset="0"/>
            <a:buNone/>
          </a:pPr>
          <a:endParaRPr lang="en-ZA" sz="1100" dirty="0"/>
        </a:p>
        <a:p>
          <a:pPr algn="l">
            <a:buFont typeface="Arial" panose="020B0604020202020204" pitchFamily="34" charset="0"/>
            <a:buNone/>
          </a:pPr>
          <a:r>
            <a:rPr lang="en-ZA" sz="1100" b="0" dirty="0">
              <a:solidFill>
                <a:schemeClr val="bg1"/>
              </a:solidFill>
            </a:rPr>
            <a:t>CLOs actively working with the training component of the department for training of HFB</a:t>
          </a:r>
        </a:p>
        <a:p>
          <a:pPr algn="l">
            <a:buFont typeface="Arial" panose="020B0604020202020204" pitchFamily="34" charset="0"/>
            <a:buNone/>
          </a:pPr>
          <a:endParaRPr lang="en-ZA" sz="1100" dirty="0"/>
        </a:p>
        <a:p>
          <a:pPr algn="l">
            <a:buFont typeface="Arial" panose="020B0604020202020204" pitchFamily="34" charset="0"/>
            <a:buNone/>
          </a:pPr>
          <a:r>
            <a:rPr lang="en-ZA" sz="1100" dirty="0"/>
            <a:t>Training is in progress</a:t>
          </a:r>
        </a:p>
      </dgm:t>
    </dgm:pt>
    <dgm:pt modelId="{400C5DCA-6C15-4C38-A934-EF27F7436830}" type="parTrans" cxnId="{AD25E20B-1D59-4DAA-A6BA-3401A9A2102B}">
      <dgm:prSet/>
      <dgm:spPr/>
      <dgm:t>
        <a:bodyPr/>
        <a:lstStyle/>
        <a:p>
          <a:endParaRPr lang="en-US"/>
        </a:p>
      </dgm:t>
    </dgm:pt>
    <dgm:pt modelId="{7D25F3EB-D021-452D-B288-A1BA4743460A}" type="sibTrans" cxnId="{AD25E20B-1D59-4DAA-A6BA-3401A9A2102B}">
      <dgm:prSet/>
      <dgm:spPr/>
      <dgm:t>
        <a:bodyPr/>
        <a:lstStyle/>
        <a:p>
          <a:endParaRPr lang="en-US"/>
        </a:p>
      </dgm:t>
    </dgm:pt>
    <dgm:pt modelId="{BA295EBA-ABCC-412C-8485-1CD4B5438DB6}">
      <dgm:prSet phldrT="[Text]" custT="1"/>
      <dgm:spPr/>
      <dgm:t>
        <a:bodyPr/>
        <a:lstStyle/>
        <a:p>
          <a:r>
            <a:rPr lang="en-ZA" sz="2000" dirty="0"/>
            <a:t>Challenges</a:t>
          </a:r>
          <a:r>
            <a:rPr lang="en-ZA" sz="3500" dirty="0"/>
            <a:t> </a:t>
          </a:r>
          <a:endParaRPr lang="en-US" sz="3500" dirty="0"/>
        </a:p>
      </dgm:t>
    </dgm:pt>
    <dgm:pt modelId="{4E20DD42-6085-4514-8D8D-829BCF174245}" type="parTrans" cxnId="{B4F75C3B-0BE0-4859-A9EB-71283872AFAE}">
      <dgm:prSet/>
      <dgm:spPr/>
      <dgm:t>
        <a:bodyPr/>
        <a:lstStyle/>
        <a:p>
          <a:endParaRPr lang="en-US"/>
        </a:p>
      </dgm:t>
    </dgm:pt>
    <dgm:pt modelId="{37E3B4DE-FCE8-4EF9-8D46-FDF2E94C1D58}" type="sibTrans" cxnId="{B4F75C3B-0BE0-4859-A9EB-71283872AFAE}">
      <dgm:prSet/>
      <dgm:spPr/>
      <dgm:t>
        <a:bodyPr/>
        <a:lstStyle/>
        <a:p>
          <a:endParaRPr lang="en-US"/>
        </a:p>
      </dgm:t>
    </dgm:pt>
    <dgm:pt modelId="{13B8206C-0182-484A-B40B-5580FBCB00E4}">
      <dgm:prSet phldrT="[Text]" custT="1"/>
      <dgm:spPr>
        <a:solidFill>
          <a:srgbClr val="002060"/>
        </a:solidFill>
      </dgm:spPr>
      <dgm:t>
        <a:bodyPr/>
        <a:lstStyle/>
        <a:p>
          <a:r>
            <a:rPr lang="en-ZA" sz="1600" dirty="0"/>
            <a:t>Challenges </a:t>
          </a:r>
          <a:r>
            <a:rPr lang="en-ZA" sz="1600" dirty="0" err="1"/>
            <a:t>i.r.o</a:t>
          </a:r>
          <a:r>
            <a:rPr lang="en-ZA" sz="1600" dirty="0"/>
            <a:t> training</a:t>
          </a:r>
          <a:endParaRPr lang="en-US" sz="1600" dirty="0"/>
        </a:p>
      </dgm:t>
    </dgm:pt>
    <dgm:pt modelId="{DDF3F9BA-812E-4CF7-A30C-B7E0F0305A05}" type="parTrans" cxnId="{90F509FB-69C5-4008-9913-CE0AB1CE16FD}">
      <dgm:prSet/>
      <dgm:spPr/>
      <dgm:t>
        <a:bodyPr/>
        <a:lstStyle/>
        <a:p>
          <a:endParaRPr lang="en-US"/>
        </a:p>
      </dgm:t>
    </dgm:pt>
    <dgm:pt modelId="{0F878CA2-71AB-479E-8BB3-DFB2BD834E92}" type="sibTrans" cxnId="{90F509FB-69C5-4008-9913-CE0AB1CE16FD}">
      <dgm:prSet/>
      <dgm:spPr/>
      <dgm:t>
        <a:bodyPr/>
        <a:lstStyle/>
        <a:p>
          <a:endParaRPr lang="en-US"/>
        </a:p>
      </dgm:t>
    </dgm:pt>
    <dgm:pt modelId="{FD04F14D-E5A7-48A1-B94B-FF3A826170E5}">
      <dgm:prSet phldrT="[Text]" custT="1"/>
      <dgm:spPr/>
      <dgm:t>
        <a:bodyPr anchor="t"/>
        <a:lstStyle/>
        <a:p>
          <a:pPr algn="l">
            <a:buFont typeface="Arial" panose="020B0604020202020204" pitchFamily="34" charset="0"/>
            <a:buChar char="•"/>
          </a:pPr>
          <a:r>
            <a:rPr lang="en-ZA" sz="1100" dirty="0"/>
            <a:t>Delays with procurement of training material in 2022 but this has since been rectified and printing of training material has resumed</a:t>
          </a:r>
        </a:p>
        <a:p>
          <a:pPr algn="l">
            <a:buFont typeface="Arial" panose="020B0604020202020204" pitchFamily="34" charset="0"/>
            <a:buChar char="•"/>
          </a:pPr>
          <a:endParaRPr lang="en-ZA" sz="1100" dirty="0"/>
        </a:p>
        <a:p>
          <a:pPr algn="l">
            <a:buFont typeface="Arial" panose="020B0604020202020204" pitchFamily="34" charset="0"/>
            <a:buChar char="•"/>
          </a:pPr>
          <a:endParaRPr lang="en-ZA" sz="1100" dirty="0"/>
        </a:p>
        <a:p>
          <a:pPr algn="l">
            <a:buFont typeface="Arial" panose="020B0604020202020204" pitchFamily="34" charset="0"/>
            <a:buChar char="•"/>
          </a:pPr>
          <a:endParaRPr lang="en-US" sz="1100" dirty="0"/>
        </a:p>
      </dgm:t>
    </dgm:pt>
    <dgm:pt modelId="{907EFEC9-C681-4518-9496-0B197659E27A}" type="parTrans" cxnId="{A18D842E-4B8D-4A21-A839-7A46215EFD8E}">
      <dgm:prSet/>
      <dgm:spPr/>
      <dgm:t>
        <a:bodyPr/>
        <a:lstStyle/>
        <a:p>
          <a:endParaRPr lang="en-US"/>
        </a:p>
      </dgm:t>
    </dgm:pt>
    <dgm:pt modelId="{D2A63AE3-A36F-4BBE-8301-41178EEB0120}" type="sibTrans" cxnId="{A18D842E-4B8D-4A21-A839-7A46215EFD8E}">
      <dgm:prSet/>
      <dgm:spPr/>
      <dgm:t>
        <a:bodyPr/>
        <a:lstStyle/>
        <a:p>
          <a:endParaRPr lang="en-US"/>
        </a:p>
      </dgm:t>
    </dgm:pt>
    <dgm:pt modelId="{472AD6E7-9E80-4A5C-A290-61B4A4A55168}">
      <dgm:prSet phldrT="[Text]" custT="1"/>
      <dgm:spPr/>
      <dgm:t>
        <a:bodyPr/>
        <a:lstStyle/>
        <a:p>
          <a:r>
            <a:rPr lang="en-ZA" sz="2000" dirty="0"/>
            <a:t>2023 Focus </a:t>
          </a:r>
          <a:endParaRPr lang="en-US" sz="2000" dirty="0"/>
        </a:p>
      </dgm:t>
    </dgm:pt>
    <dgm:pt modelId="{F5456C6F-3069-4B27-928E-19B645C3913C}" type="parTrans" cxnId="{FC9F3660-9592-4D39-B0AE-877E72CD4C77}">
      <dgm:prSet/>
      <dgm:spPr/>
      <dgm:t>
        <a:bodyPr/>
        <a:lstStyle/>
        <a:p>
          <a:endParaRPr lang="en-US"/>
        </a:p>
      </dgm:t>
    </dgm:pt>
    <dgm:pt modelId="{A27F2756-D2B7-4073-81CE-C2BD6963E380}" type="sibTrans" cxnId="{FC9F3660-9592-4D39-B0AE-877E72CD4C77}">
      <dgm:prSet/>
      <dgm:spPr/>
      <dgm:t>
        <a:bodyPr/>
        <a:lstStyle/>
        <a:p>
          <a:endParaRPr lang="en-US"/>
        </a:p>
      </dgm:t>
    </dgm:pt>
    <dgm:pt modelId="{D22572F3-E79F-4FF8-AE77-120D1805E81D}">
      <dgm:prSet phldrT="[Text]" custT="1"/>
      <dgm:spPr>
        <a:solidFill>
          <a:srgbClr val="002060"/>
        </a:solidFill>
      </dgm:spPr>
      <dgm:t>
        <a:bodyPr/>
        <a:lstStyle/>
        <a:p>
          <a:r>
            <a:rPr lang="en-ZA" sz="1600" dirty="0"/>
            <a:t>100% Constituted Structures  </a:t>
          </a:r>
          <a:endParaRPr lang="en-US" sz="1600" dirty="0"/>
        </a:p>
      </dgm:t>
    </dgm:pt>
    <dgm:pt modelId="{0C6B5B85-C49D-4561-A269-3D9E441C6906}" type="parTrans" cxnId="{936E57CE-2BBD-4936-B902-6FCD24BC2E84}">
      <dgm:prSet/>
      <dgm:spPr/>
      <dgm:t>
        <a:bodyPr/>
        <a:lstStyle/>
        <a:p>
          <a:endParaRPr lang="en-US"/>
        </a:p>
      </dgm:t>
    </dgm:pt>
    <dgm:pt modelId="{1FF3ADE1-F410-4E0C-A576-0FC382381E4B}" type="sibTrans" cxnId="{936E57CE-2BBD-4936-B902-6FCD24BC2E84}">
      <dgm:prSet/>
      <dgm:spPr/>
      <dgm:t>
        <a:bodyPr/>
        <a:lstStyle/>
        <a:p>
          <a:endParaRPr lang="en-US"/>
        </a:p>
      </dgm:t>
    </dgm:pt>
    <dgm:pt modelId="{046D7614-1A32-45BA-B740-5442D14B03D2}">
      <dgm:prSet phldrT="[Text]" custT="1"/>
      <dgm:spPr/>
      <dgm:t>
        <a:bodyPr anchor="t"/>
        <a:lstStyle/>
        <a:p>
          <a:pPr algn="l">
            <a:buFont typeface="Arial" panose="020B0604020202020204" pitchFamily="34" charset="0"/>
            <a:buChar char="•"/>
          </a:pPr>
          <a:r>
            <a:rPr lang="en-ZA" sz="1100" dirty="0"/>
            <a:t>Continue with head hunting to get to 100% constitution of the Statutory Structures. </a:t>
          </a:r>
        </a:p>
        <a:p>
          <a:pPr algn="l">
            <a:buFont typeface="Arial" panose="020B0604020202020204" pitchFamily="34" charset="0"/>
            <a:buChar char="•"/>
          </a:pPr>
          <a:endParaRPr lang="en-ZA" sz="1100" dirty="0"/>
        </a:p>
        <a:p>
          <a:pPr algn="l">
            <a:buFont typeface="Arial" panose="020B0604020202020204" pitchFamily="34" charset="0"/>
            <a:buChar char="•"/>
          </a:pPr>
          <a:r>
            <a:rPr lang="en-ZA" sz="1100" dirty="0"/>
            <a:t>Train all the Clinic committees and Hospital Facility Board Members </a:t>
          </a:r>
        </a:p>
        <a:p>
          <a:pPr algn="l">
            <a:buFont typeface="Arial" panose="020B0604020202020204" pitchFamily="34" charset="0"/>
            <a:buChar char="•"/>
          </a:pPr>
          <a:r>
            <a:rPr lang="en-ZA" sz="1100" dirty="0"/>
            <a:t>To maintain good relationships between ALL stakeholders</a:t>
          </a:r>
        </a:p>
        <a:p>
          <a:pPr algn="l">
            <a:buFont typeface="Arial" panose="020B0604020202020204" pitchFamily="34" charset="0"/>
            <a:buChar char="•"/>
          </a:pPr>
          <a:endParaRPr lang="en-ZA" sz="1100" dirty="0"/>
        </a:p>
        <a:p>
          <a:pPr algn="l">
            <a:buFont typeface="Arial" panose="020B0604020202020204" pitchFamily="34" charset="0"/>
            <a:buChar char="•"/>
          </a:pPr>
          <a:r>
            <a:rPr lang="en-ZA" sz="1100" dirty="0"/>
            <a:t>Recruitment of members to West Coast</a:t>
          </a:r>
        </a:p>
        <a:p>
          <a:pPr algn="l">
            <a:buFont typeface="Arial" panose="020B0604020202020204" pitchFamily="34" charset="0"/>
            <a:buChar char="•"/>
          </a:pPr>
          <a:endParaRPr lang="en-ZA" sz="1100" dirty="0"/>
        </a:p>
        <a:p>
          <a:pPr algn="l">
            <a:buFont typeface="Arial" panose="020B0604020202020204" pitchFamily="34" charset="0"/>
            <a:buChar char="•"/>
          </a:pPr>
          <a:endParaRPr lang="en-ZA" sz="1100" dirty="0"/>
        </a:p>
        <a:p>
          <a:pPr algn="l">
            <a:buFont typeface="Arial" panose="020B0604020202020204" pitchFamily="34" charset="0"/>
            <a:buChar char="•"/>
          </a:pPr>
          <a:endParaRPr lang="en-US" sz="1100" dirty="0"/>
        </a:p>
      </dgm:t>
    </dgm:pt>
    <dgm:pt modelId="{E6CF1068-2592-48F6-95AE-4BBC37DC1E06}" type="parTrans" cxnId="{26A952E3-FB49-4CBB-BCDF-0468FAA9723A}">
      <dgm:prSet/>
      <dgm:spPr/>
      <dgm:t>
        <a:bodyPr/>
        <a:lstStyle/>
        <a:p>
          <a:endParaRPr lang="en-US"/>
        </a:p>
      </dgm:t>
    </dgm:pt>
    <dgm:pt modelId="{65ED2E96-0E71-4630-9D32-9A9AB0572DB7}" type="sibTrans" cxnId="{26A952E3-FB49-4CBB-BCDF-0468FAA9723A}">
      <dgm:prSet/>
      <dgm:spPr/>
      <dgm:t>
        <a:bodyPr/>
        <a:lstStyle/>
        <a:p>
          <a:endParaRPr lang="en-US"/>
        </a:p>
      </dgm:t>
    </dgm:pt>
    <dgm:pt modelId="{52C93C6E-4DBA-4A02-A537-6D6F3D18A4E9}" type="pres">
      <dgm:prSet presAssocID="{6E0A4C02-7EFE-4CDF-A199-6CB63B1D5BF9}" presName="theList" presStyleCnt="0">
        <dgm:presLayoutVars>
          <dgm:dir/>
          <dgm:animLvl val="lvl"/>
          <dgm:resizeHandles val="exact"/>
        </dgm:presLayoutVars>
      </dgm:prSet>
      <dgm:spPr/>
    </dgm:pt>
    <dgm:pt modelId="{80F324AD-9B79-4A68-96FA-7B056DC12C48}" type="pres">
      <dgm:prSet presAssocID="{D4E889EC-5DB1-4AD8-915E-166011CE4C33}" presName="compNode" presStyleCnt="0"/>
      <dgm:spPr/>
    </dgm:pt>
    <dgm:pt modelId="{C1588E24-BD69-4C36-8478-DFA904CB8D6D}" type="pres">
      <dgm:prSet presAssocID="{D4E889EC-5DB1-4AD8-915E-166011CE4C33}" presName="aNode" presStyleLbl="bgShp" presStyleIdx="0" presStyleCnt="5"/>
      <dgm:spPr/>
    </dgm:pt>
    <dgm:pt modelId="{73E40F99-6505-4E4A-8B68-62EB3638C519}" type="pres">
      <dgm:prSet presAssocID="{D4E889EC-5DB1-4AD8-915E-166011CE4C33}" presName="textNode" presStyleLbl="bgShp" presStyleIdx="0" presStyleCnt="5"/>
      <dgm:spPr/>
    </dgm:pt>
    <dgm:pt modelId="{01C0697A-E103-4067-B4F4-ED5B17DCF919}" type="pres">
      <dgm:prSet presAssocID="{D4E889EC-5DB1-4AD8-915E-166011CE4C33}" presName="compChildNode" presStyleCnt="0"/>
      <dgm:spPr/>
    </dgm:pt>
    <dgm:pt modelId="{E59F3958-1FE4-473D-BEA5-364662D48AFC}" type="pres">
      <dgm:prSet presAssocID="{D4E889EC-5DB1-4AD8-915E-166011CE4C33}" presName="theInnerList" presStyleCnt="0"/>
      <dgm:spPr/>
    </dgm:pt>
    <dgm:pt modelId="{2AACE4FC-A418-4B65-AE80-EEB3DE3AA7ED}" type="pres">
      <dgm:prSet presAssocID="{26284E54-E769-4481-AF11-73F33AC12830}" presName="childNode" presStyleLbl="node1" presStyleIdx="0" presStyleCnt="10" custScaleY="30834" custLinFactNeighborX="507" custLinFactNeighborY="-70162">
        <dgm:presLayoutVars>
          <dgm:bulletEnabled val="1"/>
        </dgm:presLayoutVars>
      </dgm:prSet>
      <dgm:spPr/>
    </dgm:pt>
    <dgm:pt modelId="{2014630A-00E3-4874-80D4-3702659780E1}" type="pres">
      <dgm:prSet presAssocID="{26284E54-E769-4481-AF11-73F33AC12830}" presName="aSpace2" presStyleCnt="0"/>
      <dgm:spPr/>
    </dgm:pt>
    <dgm:pt modelId="{D242636A-9EAF-400D-A123-82C7BC99B55D}" type="pres">
      <dgm:prSet presAssocID="{0E058F37-B5C7-46A8-8A3D-C27C9E59E0C7}" presName="childNode" presStyleLbl="node1" presStyleIdx="1" presStyleCnt="10" custScaleX="98561" custScaleY="105031">
        <dgm:presLayoutVars>
          <dgm:bulletEnabled val="1"/>
        </dgm:presLayoutVars>
      </dgm:prSet>
      <dgm:spPr/>
    </dgm:pt>
    <dgm:pt modelId="{9B0861D3-A3AD-46BF-9D35-1EC1F2BDE514}" type="pres">
      <dgm:prSet presAssocID="{D4E889EC-5DB1-4AD8-915E-166011CE4C33}" presName="aSpace" presStyleCnt="0"/>
      <dgm:spPr/>
    </dgm:pt>
    <dgm:pt modelId="{16679C35-C16D-4715-AFA7-5EDCB4E9AF2E}" type="pres">
      <dgm:prSet presAssocID="{400D5AFB-353F-47DD-9BCA-FC389D858E3F}" presName="compNode" presStyleCnt="0"/>
      <dgm:spPr/>
    </dgm:pt>
    <dgm:pt modelId="{FF42492B-1F4C-4D65-AB93-28EB52002AE9}" type="pres">
      <dgm:prSet presAssocID="{400D5AFB-353F-47DD-9BCA-FC389D858E3F}" presName="aNode" presStyleLbl="bgShp" presStyleIdx="1" presStyleCnt="5" custLinFactNeighborX="1217"/>
      <dgm:spPr/>
    </dgm:pt>
    <dgm:pt modelId="{DFFDCB3A-A09C-4A5D-B033-02423CF2B83E}" type="pres">
      <dgm:prSet presAssocID="{400D5AFB-353F-47DD-9BCA-FC389D858E3F}" presName="textNode" presStyleLbl="bgShp" presStyleIdx="1" presStyleCnt="5"/>
      <dgm:spPr/>
    </dgm:pt>
    <dgm:pt modelId="{AD8B4A84-4D5B-41DE-8469-4BC0CBB98794}" type="pres">
      <dgm:prSet presAssocID="{400D5AFB-353F-47DD-9BCA-FC389D858E3F}" presName="compChildNode" presStyleCnt="0"/>
      <dgm:spPr/>
    </dgm:pt>
    <dgm:pt modelId="{6FCA9DB0-BBFD-45B4-BABE-CE96D44853D2}" type="pres">
      <dgm:prSet presAssocID="{400D5AFB-353F-47DD-9BCA-FC389D858E3F}" presName="theInnerList" presStyleCnt="0"/>
      <dgm:spPr/>
    </dgm:pt>
    <dgm:pt modelId="{A18FF1D8-CC45-473C-957C-FEF8149B4FBE}" type="pres">
      <dgm:prSet presAssocID="{CCDB0BD8-C116-484E-93A5-EB1E5CF49A96}" presName="childNode" presStyleLbl="node1" presStyleIdx="2" presStyleCnt="10" custScaleY="36556" custLinFactNeighborX="2536" custLinFactNeighborY="-70582">
        <dgm:presLayoutVars>
          <dgm:bulletEnabled val="1"/>
        </dgm:presLayoutVars>
      </dgm:prSet>
      <dgm:spPr/>
    </dgm:pt>
    <dgm:pt modelId="{5D48F631-9D5E-4F67-B6A4-F076B233ECA5}" type="pres">
      <dgm:prSet presAssocID="{CCDB0BD8-C116-484E-93A5-EB1E5CF49A96}" presName="aSpace2" presStyleCnt="0"/>
      <dgm:spPr/>
    </dgm:pt>
    <dgm:pt modelId="{AA1C2BFD-78B2-4645-B6C7-90FE08356E40}" type="pres">
      <dgm:prSet presAssocID="{43FC0C3A-1DB8-406C-9E15-D41EDEE4481B}" presName="childNode" presStyleLbl="node1" presStyleIdx="3" presStyleCnt="10" custScaleY="118887">
        <dgm:presLayoutVars>
          <dgm:bulletEnabled val="1"/>
        </dgm:presLayoutVars>
      </dgm:prSet>
      <dgm:spPr/>
    </dgm:pt>
    <dgm:pt modelId="{27E929F2-9D9A-4729-BF63-4B5C45D52476}" type="pres">
      <dgm:prSet presAssocID="{400D5AFB-353F-47DD-9BCA-FC389D858E3F}" presName="aSpace" presStyleCnt="0"/>
      <dgm:spPr/>
    </dgm:pt>
    <dgm:pt modelId="{80186604-7473-4131-80E7-82C3128E160C}" type="pres">
      <dgm:prSet presAssocID="{35311B6B-FFC2-45B5-B749-719DD9744ACA}" presName="compNode" presStyleCnt="0"/>
      <dgm:spPr/>
    </dgm:pt>
    <dgm:pt modelId="{55201B3B-701E-44DD-9F4E-B4617BCFA0C0}" type="pres">
      <dgm:prSet presAssocID="{35311B6B-FFC2-45B5-B749-719DD9744ACA}" presName="aNode" presStyleLbl="bgShp" presStyleIdx="2" presStyleCnt="5"/>
      <dgm:spPr/>
    </dgm:pt>
    <dgm:pt modelId="{82319058-E6F6-44EB-90D3-DD7B70C5EB3B}" type="pres">
      <dgm:prSet presAssocID="{35311B6B-FFC2-45B5-B749-719DD9744ACA}" presName="textNode" presStyleLbl="bgShp" presStyleIdx="2" presStyleCnt="5"/>
      <dgm:spPr/>
    </dgm:pt>
    <dgm:pt modelId="{F433BF46-1B18-4BF8-9442-5CA990190F5E}" type="pres">
      <dgm:prSet presAssocID="{35311B6B-FFC2-45B5-B749-719DD9744ACA}" presName="compChildNode" presStyleCnt="0"/>
      <dgm:spPr/>
    </dgm:pt>
    <dgm:pt modelId="{389BFC59-1F2D-4ECF-9D43-36BE137DCFC0}" type="pres">
      <dgm:prSet presAssocID="{35311B6B-FFC2-45B5-B749-719DD9744ACA}" presName="theInnerList" presStyleCnt="0"/>
      <dgm:spPr/>
    </dgm:pt>
    <dgm:pt modelId="{4CA65F3E-8093-48BE-9EFD-4BB06CAC9223}" type="pres">
      <dgm:prSet presAssocID="{5CD30120-E426-4AD9-A87C-B642A051D1BE}" presName="childNode" presStyleLbl="node1" presStyleIdx="4" presStyleCnt="10" custScaleX="99731" custScaleY="22945" custLinFactNeighborX="446" custLinFactNeighborY="-74629">
        <dgm:presLayoutVars>
          <dgm:bulletEnabled val="1"/>
        </dgm:presLayoutVars>
      </dgm:prSet>
      <dgm:spPr/>
    </dgm:pt>
    <dgm:pt modelId="{BDFC73B9-BA73-44F3-98F6-034CAF3BDC45}" type="pres">
      <dgm:prSet presAssocID="{5CD30120-E426-4AD9-A87C-B642A051D1BE}" presName="aSpace2" presStyleCnt="0"/>
      <dgm:spPr/>
    </dgm:pt>
    <dgm:pt modelId="{87007C94-131B-446C-A59A-3C4D556F719E}" type="pres">
      <dgm:prSet presAssocID="{896DC575-4E81-41DC-BBB8-B1220BC71156}" presName="childNode" presStyleLbl="node1" presStyleIdx="5" presStyleCnt="10" custScaleY="77491">
        <dgm:presLayoutVars>
          <dgm:bulletEnabled val="1"/>
        </dgm:presLayoutVars>
      </dgm:prSet>
      <dgm:spPr/>
    </dgm:pt>
    <dgm:pt modelId="{E801CA70-B426-4ED6-8C6D-43D2A8821D46}" type="pres">
      <dgm:prSet presAssocID="{35311B6B-FFC2-45B5-B749-719DD9744ACA}" presName="aSpace" presStyleCnt="0"/>
      <dgm:spPr/>
    </dgm:pt>
    <dgm:pt modelId="{845CDB41-E28B-4907-BAA2-0D5DD5D875E0}" type="pres">
      <dgm:prSet presAssocID="{BA295EBA-ABCC-412C-8485-1CD4B5438DB6}" presName="compNode" presStyleCnt="0"/>
      <dgm:spPr/>
    </dgm:pt>
    <dgm:pt modelId="{A5C5E417-85AF-407E-8183-439034992641}" type="pres">
      <dgm:prSet presAssocID="{BA295EBA-ABCC-412C-8485-1CD4B5438DB6}" presName="aNode" presStyleLbl="bgShp" presStyleIdx="3" presStyleCnt="5" custScaleX="107069"/>
      <dgm:spPr/>
    </dgm:pt>
    <dgm:pt modelId="{866F97F7-942A-4054-B870-473BD5CB946D}" type="pres">
      <dgm:prSet presAssocID="{BA295EBA-ABCC-412C-8485-1CD4B5438DB6}" presName="textNode" presStyleLbl="bgShp" presStyleIdx="3" presStyleCnt="5"/>
      <dgm:spPr/>
    </dgm:pt>
    <dgm:pt modelId="{76432A99-24DA-4028-A7AF-4188AB8E1B93}" type="pres">
      <dgm:prSet presAssocID="{BA295EBA-ABCC-412C-8485-1CD4B5438DB6}" presName="compChildNode" presStyleCnt="0"/>
      <dgm:spPr/>
    </dgm:pt>
    <dgm:pt modelId="{9B2CA95F-0BAB-4D1E-A19F-0172B08E0A2E}" type="pres">
      <dgm:prSet presAssocID="{BA295EBA-ABCC-412C-8485-1CD4B5438DB6}" presName="theInnerList" presStyleCnt="0"/>
      <dgm:spPr/>
    </dgm:pt>
    <dgm:pt modelId="{D079464C-B3DB-45C6-AE36-B924D3B75DEB}" type="pres">
      <dgm:prSet presAssocID="{13B8206C-0182-484A-B40B-5580FBCB00E4}" presName="childNode" presStyleLbl="node1" presStyleIdx="6" presStyleCnt="10" custScaleY="497370" custLinFactY="-100000" custLinFactNeighborY="-121714">
        <dgm:presLayoutVars>
          <dgm:bulletEnabled val="1"/>
        </dgm:presLayoutVars>
      </dgm:prSet>
      <dgm:spPr/>
    </dgm:pt>
    <dgm:pt modelId="{9E1045FE-5411-461C-9422-3161E720B0A9}" type="pres">
      <dgm:prSet presAssocID="{13B8206C-0182-484A-B40B-5580FBCB00E4}" presName="aSpace2" presStyleCnt="0"/>
      <dgm:spPr/>
    </dgm:pt>
    <dgm:pt modelId="{3F9DE57C-DC34-4389-B766-EE1B17ACB207}" type="pres">
      <dgm:prSet presAssocID="{FD04F14D-E5A7-48A1-B94B-FF3A826170E5}" presName="childNode" presStyleLbl="node1" presStyleIdx="7" presStyleCnt="10" custScaleX="109617" custScaleY="754841" custLinFactY="-51430" custLinFactNeighborX="-501" custLinFactNeighborY="-100000">
        <dgm:presLayoutVars>
          <dgm:bulletEnabled val="1"/>
        </dgm:presLayoutVars>
      </dgm:prSet>
      <dgm:spPr/>
    </dgm:pt>
    <dgm:pt modelId="{C0509BD0-54FC-40A9-A9A8-ECDE0FCC4A01}" type="pres">
      <dgm:prSet presAssocID="{BA295EBA-ABCC-412C-8485-1CD4B5438DB6}" presName="aSpace" presStyleCnt="0"/>
      <dgm:spPr/>
    </dgm:pt>
    <dgm:pt modelId="{32616179-CB45-4EAA-B3BC-D96FC54A148B}" type="pres">
      <dgm:prSet presAssocID="{472AD6E7-9E80-4A5C-A290-61B4A4A55168}" presName="compNode" presStyleCnt="0"/>
      <dgm:spPr/>
    </dgm:pt>
    <dgm:pt modelId="{3F5F29A0-56C3-46E6-A94D-3670D89ACFD0}" type="pres">
      <dgm:prSet presAssocID="{472AD6E7-9E80-4A5C-A290-61B4A4A55168}" presName="aNode" presStyleLbl="bgShp" presStyleIdx="4" presStyleCnt="5"/>
      <dgm:spPr/>
    </dgm:pt>
    <dgm:pt modelId="{A5AAFCBA-F8C4-4E5C-8688-9817BB6C32FD}" type="pres">
      <dgm:prSet presAssocID="{472AD6E7-9E80-4A5C-A290-61B4A4A55168}" presName="textNode" presStyleLbl="bgShp" presStyleIdx="4" presStyleCnt="5"/>
      <dgm:spPr/>
    </dgm:pt>
    <dgm:pt modelId="{9F8921D4-45F6-4321-AC7E-BE5D6DEDC270}" type="pres">
      <dgm:prSet presAssocID="{472AD6E7-9E80-4A5C-A290-61B4A4A55168}" presName="compChildNode" presStyleCnt="0"/>
      <dgm:spPr/>
    </dgm:pt>
    <dgm:pt modelId="{659F2C5B-8508-4D5F-B8AD-F4912B228E98}" type="pres">
      <dgm:prSet presAssocID="{472AD6E7-9E80-4A5C-A290-61B4A4A55168}" presName="theInnerList" presStyleCnt="0"/>
      <dgm:spPr/>
    </dgm:pt>
    <dgm:pt modelId="{ECDD4400-9BAA-48CB-BD80-29DAE59A4ECF}" type="pres">
      <dgm:prSet presAssocID="{D22572F3-E79F-4FF8-AE77-120D1805E81D}" presName="childNode" presStyleLbl="node1" presStyleIdx="8" presStyleCnt="10" custScaleX="107324" custScaleY="510841" custLinFactY="-411519" custLinFactNeighborX="2227" custLinFactNeighborY="-500000">
        <dgm:presLayoutVars>
          <dgm:bulletEnabled val="1"/>
        </dgm:presLayoutVars>
      </dgm:prSet>
      <dgm:spPr/>
    </dgm:pt>
    <dgm:pt modelId="{7B06E42E-8A4E-4275-BF54-E67822D0D4C2}" type="pres">
      <dgm:prSet presAssocID="{D22572F3-E79F-4FF8-AE77-120D1805E81D}" presName="aSpace2" presStyleCnt="0"/>
      <dgm:spPr/>
    </dgm:pt>
    <dgm:pt modelId="{84004583-0EA5-451E-A79B-239D0CDD9FC7}" type="pres">
      <dgm:prSet presAssocID="{046D7614-1A32-45BA-B740-5442D14B03D2}" presName="childNode" presStyleLbl="node1" presStyleIdx="9" presStyleCnt="10" custScaleX="115092" custScaleY="2000000" custLinFactY="191510" custLinFactNeighborX="-1657" custLinFactNeighborY="200000">
        <dgm:presLayoutVars>
          <dgm:bulletEnabled val="1"/>
        </dgm:presLayoutVars>
      </dgm:prSet>
      <dgm:spPr/>
    </dgm:pt>
  </dgm:ptLst>
  <dgm:cxnLst>
    <dgm:cxn modelId="{AD25E20B-1D59-4DAA-A6BA-3401A9A2102B}" srcId="{35311B6B-FFC2-45B5-B749-719DD9744ACA}" destId="{896DC575-4E81-41DC-BBB8-B1220BC71156}" srcOrd="1" destOrd="0" parTransId="{400C5DCA-6C15-4C38-A934-EF27F7436830}" sibTransId="{7D25F3EB-D021-452D-B288-A1BA4743460A}"/>
    <dgm:cxn modelId="{8C5E4314-3183-4626-99B8-3CB24B215B4B}" srcId="{400D5AFB-353F-47DD-9BCA-FC389D858E3F}" destId="{CCDB0BD8-C116-484E-93A5-EB1E5CF49A96}" srcOrd="0" destOrd="0" parTransId="{B2430486-7F07-486E-B4B8-9709575F81CE}" sibTransId="{83957E36-4E95-4CF0-857F-E4432C28E25E}"/>
    <dgm:cxn modelId="{140F4A16-DE4C-41B3-97DB-C08D7900FA3C}" type="presOf" srcId="{D4E889EC-5DB1-4AD8-915E-166011CE4C33}" destId="{73E40F99-6505-4E4A-8B68-62EB3638C519}" srcOrd="1" destOrd="0" presId="urn:microsoft.com/office/officeart/2005/8/layout/lProcess2"/>
    <dgm:cxn modelId="{90BBB61A-451C-4BEB-BB47-C2E03E810F9B}" type="presOf" srcId="{26284E54-E769-4481-AF11-73F33AC12830}" destId="{2AACE4FC-A418-4B65-AE80-EEB3DE3AA7ED}" srcOrd="0" destOrd="0" presId="urn:microsoft.com/office/officeart/2005/8/layout/lProcess2"/>
    <dgm:cxn modelId="{739A9C2A-BC89-4420-A1DE-6F0BF161306A}" type="presOf" srcId="{400D5AFB-353F-47DD-9BCA-FC389D858E3F}" destId="{FF42492B-1F4C-4D65-AB93-28EB52002AE9}" srcOrd="0" destOrd="0" presId="urn:microsoft.com/office/officeart/2005/8/layout/lProcess2"/>
    <dgm:cxn modelId="{A18D842E-4B8D-4A21-A839-7A46215EFD8E}" srcId="{BA295EBA-ABCC-412C-8485-1CD4B5438DB6}" destId="{FD04F14D-E5A7-48A1-B94B-FF3A826170E5}" srcOrd="1" destOrd="0" parTransId="{907EFEC9-C681-4518-9496-0B197659E27A}" sibTransId="{D2A63AE3-A36F-4BBE-8301-41178EEB0120}"/>
    <dgm:cxn modelId="{6822DA34-BBB6-426F-881C-48658AFCFAA4}" type="presOf" srcId="{0E058F37-B5C7-46A8-8A3D-C27C9E59E0C7}" destId="{D242636A-9EAF-400D-A123-82C7BC99B55D}" srcOrd="0" destOrd="0" presId="urn:microsoft.com/office/officeart/2005/8/layout/lProcess2"/>
    <dgm:cxn modelId="{1E3F8B3A-6852-4DBD-8FAC-317006862F9E}" srcId="{D4E889EC-5DB1-4AD8-915E-166011CE4C33}" destId="{26284E54-E769-4481-AF11-73F33AC12830}" srcOrd="0" destOrd="0" parTransId="{99BD227E-E81C-4F02-9DB0-C00C1B9BBD68}" sibTransId="{99D1D8E7-0375-4900-9F66-049F67818497}"/>
    <dgm:cxn modelId="{B4F75C3B-0BE0-4859-A9EB-71283872AFAE}" srcId="{6E0A4C02-7EFE-4CDF-A199-6CB63B1D5BF9}" destId="{BA295EBA-ABCC-412C-8485-1CD4B5438DB6}" srcOrd="3" destOrd="0" parTransId="{4E20DD42-6085-4514-8D8D-829BCF174245}" sibTransId="{37E3B4DE-FCE8-4EF9-8D46-FDF2E94C1D58}"/>
    <dgm:cxn modelId="{7289AA3B-4AE5-4CDA-8645-0F5415698CE7}" type="presOf" srcId="{6E0A4C02-7EFE-4CDF-A199-6CB63B1D5BF9}" destId="{52C93C6E-4DBA-4A02-A537-6D6F3D18A4E9}" srcOrd="0" destOrd="0" presId="urn:microsoft.com/office/officeart/2005/8/layout/lProcess2"/>
    <dgm:cxn modelId="{EF7C4E5C-C7DA-4FCB-A210-8185ACCAE7FB}" type="presOf" srcId="{CCDB0BD8-C116-484E-93A5-EB1E5CF49A96}" destId="{A18FF1D8-CC45-473C-957C-FEF8149B4FBE}" srcOrd="0" destOrd="0" presId="urn:microsoft.com/office/officeart/2005/8/layout/lProcess2"/>
    <dgm:cxn modelId="{FC9F3660-9592-4D39-B0AE-877E72CD4C77}" srcId="{6E0A4C02-7EFE-4CDF-A199-6CB63B1D5BF9}" destId="{472AD6E7-9E80-4A5C-A290-61B4A4A55168}" srcOrd="4" destOrd="0" parTransId="{F5456C6F-3069-4B27-928E-19B645C3913C}" sibTransId="{A27F2756-D2B7-4073-81CE-C2BD6963E380}"/>
    <dgm:cxn modelId="{45C4E561-A1E3-4EB8-A0C4-27232AA919ED}" type="presOf" srcId="{896DC575-4E81-41DC-BBB8-B1220BC71156}" destId="{87007C94-131B-446C-A59A-3C4D556F719E}" srcOrd="0" destOrd="0" presId="urn:microsoft.com/office/officeart/2005/8/layout/lProcess2"/>
    <dgm:cxn modelId="{678F2C45-92FC-4E98-92E2-E086DDAC18CA}" type="presOf" srcId="{35311B6B-FFC2-45B5-B749-719DD9744ACA}" destId="{55201B3B-701E-44DD-9F4E-B4617BCFA0C0}" srcOrd="0" destOrd="0" presId="urn:microsoft.com/office/officeart/2005/8/layout/lProcess2"/>
    <dgm:cxn modelId="{B0C97A69-BE2B-4565-B865-15E5AFB89ABF}" type="presOf" srcId="{472AD6E7-9E80-4A5C-A290-61B4A4A55168}" destId="{3F5F29A0-56C3-46E6-A94D-3670D89ACFD0}" srcOrd="0" destOrd="0" presId="urn:microsoft.com/office/officeart/2005/8/layout/lProcess2"/>
    <dgm:cxn modelId="{D710226B-8318-408D-B4D7-8831A1BEFA36}" srcId="{6E0A4C02-7EFE-4CDF-A199-6CB63B1D5BF9}" destId="{400D5AFB-353F-47DD-9BCA-FC389D858E3F}" srcOrd="1" destOrd="0" parTransId="{DD30848C-5382-4EC3-95D7-36FBA430D38D}" sibTransId="{B16497C9-AECD-47FC-B2A9-ACD08BD4576C}"/>
    <dgm:cxn modelId="{AA18EE73-C040-457E-B4AA-4CCF883BB364}" type="presOf" srcId="{FD04F14D-E5A7-48A1-B94B-FF3A826170E5}" destId="{3F9DE57C-DC34-4389-B766-EE1B17ACB207}" srcOrd="0" destOrd="0" presId="urn:microsoft.com/office/officeart/2005/8/layout/lProcess2"/>
    <dgm:cxn modelId="{4233BF7E-61FD-40CB-9B47-884364A382E6}" srcId="{6E0A4C02-7EFE-4CDF-A199-6CB63B1D5BF9}" destId="{D4E889EC-5DB1-4AD8-915E-166011CE4C33}" srcOrd="0" destOrd="0" parTransId="{A2546062-5A06-4DB3-BCDA-29D806563DF3}" sibTransId="{76FC6289-60BD-412E-A108-6352DEDF1D31}"/>
    <dgm:cxn modelId="{23EBA37F-CD2D-4943-B534-BA8291025860}" type="presOf" srcId="{472AD6E7-9E80-4A5C-A290-61B4A4A55168}" destId="{A5AAFCBA-F8C4-4E5C-8688-9817BB6C32FD}" srcOrd="1" destOrd="0" presId="urn:microsoft.com/office/officeart/2005/8/layout/lProcess2"/>
    <dgm:cxn modelId="{A8DA4186-5E54-44DE-84C0-16E8DEB3EE47}" srcId="{D4E889EC-5DB1-4AD8-915E-166011CE4C33}" destId="{0E058F37-B5C7-46A8-8A3D-C27C9E59E0C7}" srcOrd="1" destOrd="0" parTransId="{FEC1FC3E-3F61-4FC6-A6C5-6425476D913D}" sibTransId="{DE31A8CD-91D2-447E-A7AA-9DF7517FE6B0}"/>
    <dgm:cxn modelId="{6AF3A79F-EFBF-452C-A46C-11CDD70B08B7}" type="presOf" srcId="{13B8206C-0182-484A-B40B-5580FBCB00E4}" destId="{D079464C-B3DB-45C6-AE36-B924D3B75DEB}" srcOrd="0" destOrd="0" presId="urn:microsoft.com/office/officeart/2005/8/layout/lProcess2"/>
    <dgm:cxn modelId="{BD4C9CAF-A0A1-439D-8F3F-E82789D029A0}" type="presOf" srcId="{046D7614-1A32-45BA-B740-5442D14B03D2}" destId="{84004583-0EA5-451E-A79B-239D0CDD9FC7}" srcOrd="0" destOrd="0" presId="urn:microsoft.com/office/officeart/2005/8/layout/lProcess2"/>
    <dgm:cxn modelId="{6637B9B9-6437-4553-A136-50CFC51A3CB9}" type="presOf" srcId="{43FC0C3A-1DB8-406C-9E15-D41EDEE4481B}" destId="{AA1C2BFD-78B2-4645-B6C7-90FE08356E40}" srcOrd="0" destOrd="0" presId="urn:microsoft.com/office/officeart/2005/8/layout/lProcess2"/>
    <dgm:cxn modelId="{B8704EBA-FE32-4EDF-9287-D028EEE4D7EB}" type="presOf" srcId="{5CD30120-E426-4AD9-A87C-B642A051D1BE}" destId="{4CA65F3E-8093-48BE-9EFD-4BB06CAC9223}" srcOrd="0" destOrd="0" presId="urn:microsoft.com/office/officeart/2005/8/layout/lProcess2"/>
    <dgm:cxn modelId="{CAF862BC-0140-4771-A53E-A89D410CCD68}" srcId="{6E0A4C02-7EFE-4CDF-A199-6CB63B1D5BF9}" destId="{35311B6B-FFC2-45B5-B749-719DD9744ACA}" srcOrd="2" destOrd="0" parTransId="{82B5D166-5A27-4750-B945-317D4985D463}" sibTransId="{1F976BEC-2F82-43DA-A177-7C437A0D0760}"/>
    <dgm:cxn modelId="{6DA844C9-8AC1-4373-9DF2-23232A3554ED}" type="presOf" srcId="{35311B6B-FFC2-45B5-B749-719DD9744ACA}" destId="{82319058-E6F6-44EB-90D3-DD7B70C5EB3B}" srcOrd="1" destOrd="0" presId="urn:microsoft.com/office/officeart/2005/8/layout/lProcess2"/>
    <dgm:cxn modelId="{936E57CE-2BBD-4936-B902-6FCD24BC2E84}" srcId="{472AD6E7-9E80-4A5C-A290-61B4A4A55168}" destId="{D22572F3-E79F-4FF8-AE77-120D1805E81D}" srcOrd="0" destOrd="0" parTransId="{0C6B5B85-C49D-4561-A269-3D9E441C6906}" sibTransId="{1FF3ADE1-F410-4E0C-A576-0FC382381E4B}"/>
    <dgm:cxn modelId="{DE89FFCE-818E-476F-89F8-489C706AF2AA}" type="presOf" srcId="{D4E889EC-5DB1-4AD8-915E-166011CE4C33}" destId="{C1588E24-BD69-4C36-8478-DFA904CB8D6D}" srcOrd="0" destOrd="0" presId="urn:microsoft.com/office/officeart/2005/8/layout/lProcess2"/>
    <dgm:cxn modelId="{A43EE5D5-DE71-4F11-B2E5-42E171DFD4F8}" type="presOf" srcId="{BA295EBA-ABCC-412C-8485-1CD4B5438DB6}" destId="{866F97F7-942A-4054-B870-473BD5CB946D}" srcOrd="1" destOrd="0" presId="urn:microsoft.com/office/officeart/2005/8/layout/lProcess2"/>
    <dgm:cxn modelId="{EC9D25D9-C034-439A-A925-C8BB03B90E7D}" type="presOf" srcId="{D22572F3-E79F-4FF8-AE77-120D1805E81D}" destId="{ECDD4400-9BAA-48CB-BD80-29DAE59A4ECF}" srcOrd="0" destOrd="0" presId="urn:microsoft.com/office/officeart/2005/8/layout/lProcess2"/>
    <dgm:cxn modelId="{902F3ADE-F26D-4A40-8E37-F26C2336C1E9}" type="presOf" srcId="{400D5AFB-353F-47DD-9BCA-FC389D858E3F}" destId="{DFFDCB3A-A09C-4A5D-B033-02423CF2B83E}" srcOrd="1" destOrd="0" presId="urn:microsoft.com/office/officeart/2005/8/layout/lProcess2"/>
    <dgm:cxn modelId="{26A952E3-FB49-4CBB-BCDF-0468FAA9723A}" srcId="{472AD6E7-9E80-4A5C-A290-61B4A4A55168}" destId="{046D7614-1A32-45BA-B740-5442D14B03D2}" srcOrd="1" destOrd="0" parTransId="{E6CF1068-2592-48F6-95AE-4BBC37DC1E06}" sibTransId="{65ED2E96-0E71-4630-9D32-9A9AB0572DB7}"/>
    <dgm:cxn modelId="{EB5F0FEA-738A-416C-86EF-A7767E2C279F}" type="presOf" srcId="{BA295EBA-ABCC-412C-8485-1CD4B5438DB6}" destId="{A5C5E417-85AF-407E-8183-439034992641}" srcOrd="0" destOrd="0" presId="urn:microsoft.com/office/officeart/2005/8/layout/lProcess2"/>
    <dgm:cxn modelId="{AC1109F1-B4F7-4860-B2B0-6FD8C2B2B4C3}" srcId="{35311B6B-FFC2-45B5-B749-719DD9744ACA}" destId="{5CD30120-E426-4AD9-A87C-B642A051D1BE}" srcOrd="0" destOrd="0" parTransId="{22E44CD8-20A9-4E90-B19F-E1A345DF56AB}" sibTransId="{74976B2F-3A58-45CB-A217-52DA6F958D4F}"/>
    <dgm:cxn modelId="{A57E37F6-FBD2-4827-95AA-BD5C0B8EEB26}" srcId="{400D5AFB-353F-47DD-9BCA-FC389D858E3F}" destId="{43FC0C3A-1DB8-406C-9E15-D41EDEE4481B}" srcOrd="1" destOrd="0" parTransId="{FDB39A46-637C-4509-A958-1A1176A05303}" sibTransId="{E00F81BE-4F9C-4CE6-AF17-67A3FCF34156}"/>
    <dgm:cxn modelId="{90F509FB-69C5-4008-9913-CE0AB1CE16FD}" srcId="{BA295EBA-ABCC-412C-8485-1CD4B5438DB6}" destId="{13B8206C-0182-484A-B40B-5580FBCB00E4}" srcOrd="0" destOrd="0" parTransId="{DDF3F9BA-812E-4CF7-A30C-B7E0F0305A05}" sibTransId="{0F878CA2-71AB-479E-8BB3-DFB2BD834E92}"/>
    <dgm:cxn modelId="{372E8418-5107-4792-97C7-70F87F5B985A}" type="presParOf" srcId="{52C93C6E-4DBA-4A02-A537-6D6F3D18A4E9}" destId="{80F324AD-9B79-4A68-96FA-7B056DC12C48}" srcOrd="0" destOrd="0" presId="urn:microsoft.com/office/officeart/2005/8/layout/lProcess2"/>
    <dgm:cxn modelId="{5124B272-0CB1-47A5-93DD-F0DBAC15D185}" type="presParOf" srcId="{80F324AD-9B79-4A68-96FA-7B056DC12C48}" destId="{C1588E24-BD69-4C36-8478-DFA904CB8D6D}" srcOrd="0" destOrd="0" presId="urn:microsoft.com/office/officeart/2005/8/layout/lProcess2"/>
    <dgm:cxn modelId="{54363F00-E039-4C3B-839C-3356139CE68C}" type="presParOf" srcId="{80F324AD-9B79-4A68-96FA-7B056DC12C48}" destId="{73E40F99-6505-4E4A-8B68-62EB3638C519}" srcOrd="1" destOrd="0" presId="urn:microsoft.com/office/officeart/2005/8/layout/lProcess2"/>
    <dgm:cxn modelId="{0551412C-42F9-4A4D-AC84-16E9D4A5E522}" type="presParOf" srcId="{80F324AD-9B79-4A68-96FA-7B056DC12C48}" destId="{01C0697A-E103-4067-B4F4-ED5B17DCF919}" srcOrd="2" destOrd="0" presId="urn:microsoft.com/office/officeart/2005/8/layout/lProcess2"/>
    <dgm:cxn modelId="{A552EEA3-15FF-40A8-8968-8D52F45B3312}" type="presParOf" srcId="{01C0697A-E103-4067-B4F4-ED5B17DCF919}" destId="{E59F3958-1FE4-473D-BEA5-364662D48AFC}" srcOrd="0" destOrd="0" presId="urn:microsoft.com/office/officeart/2005/8/layout/lProcess2"/>
    <dgm:cxn modelId="{F449800E-3B46-4879-A2E1-A60BA96E79F9}" type="presParOf" srcId="{E59F3958-1FE4-473D-BEA5-364662D48AFC}" destId="{2AACE4FC-A418-4B65-AE80-EEB3DE3AA7ED}" srcOrd="0" destOrd="0" presId="urn:microsoft.com/office/officeart/2005/8/layout/lProcess2"/>
    <dgm:cxn modelId="{463EE066-9FE6-446E-B630-B63062A02995}" type="presParOf" srcId="{E59F3958-1FE4-473D-BEA5-364662D48AFC}" destId="{2014630A-00E3-4874-80D4-3702659780E1}" srcOrd="1" destOrd="0" presId="urn:microsoft.com/office/officeart/2005/8/layout/lProcess2"/>
    <dgm:cxn modelId="{4BB41EE8-B571-45FF-90FA-20CC4B1F96BB}" type="presParOf" srcId="{E59F3958-1FE4-473D-BEA5-364662D48AFC}" destId="{D242636A-9EAF-400D-A123-82C7BC99B55D}" srcOrd="2" destOrd="0" presId="urn:microsoft.com/office/officeart/2005/8/layout/lProcess2"/>
    <dgm:cxn modelId="{03EC201E-3C65-4C57-8584-DB0F43351CCA}" type="presParOf" srcId="{52C93C6E-4DBA-4A02-A537-6D6F3D18A4E9}" destId="{9B0861D3-A3AD-46BF-9D35-1EC1F2BDE514}" srcOrd="1" destOrd="0" presId="urn:microsoft.com/office/officeart/2005/8/layout/lProcess2"/>
    <dgm:cxn modelId="{9F0639A8-090D-4B41-A8B7-FF83B6C217AE}" type="presParOf" srcId="{52C93C6E-4DBA-4A02-A537-6D6F3D18A4E9}" destId="{16679C35-C16D-4715-AFA7-5EDCB4E9AF2E}" srcOrd="2" destOrd="0" presId="urn:microsoft.com/office/officeart/2005/8/layout/lProcess2"/>
    <dgm:cxn modelId="{4D28FC9A-B15F-45A9-B7F3-D9DB94E1F2F5}" type="presParOf" srcId="{16679C35-C16D-4715-AFA7-5EDCB4E9AF2E}" destId="{FF42492B-1F4C-4D65-AB93-28EB52002AE9}" srcOrd="0" destOrd="0" presId="urn:microsoft.com/office/officeart/2005/8/layout/lProcess2"/>
    <dgm:cxn modelId="{50E29963-1ECC-4E4A-B81B-C0B5C254C9E2}" type="presParOf" srcId="{16679C35-C16D-4715-AFA7-5EDCB4E9AF2E}" destId="{DFFDCB3A-A09C-4A5D-B033-02423CF2B83E}" srcOrd="1" destOrd="0" presId="urn:microsoft.com/office/officeart/2005/8/layout/lProcess2"/>
    <dgm:cxn modelId="{ABA8E6DB-0AC9-48C2-A90C-3B53F353799E}" type="presParOf" srcId="{16679C35-C16D-4715-AFA7-5EDCB4E9AF2E}" destId="{AD8B4A84-4D5B-41DE-8469-4BC0CBB98794}" srcOrd="2" destOrd="0" presId="urn:microsoft.com/office/officeart/2005/8/layout/lProcess2"/>
    <dgm:cxn modelId="{35E7E377-CFF1-47AD-B5ED-28C41138A17E}" type="presParOf" srcId="{AD8B4A84-4D5B-41DE-8469-4BC0CBB98794}" destId="{6FCA9DB0-BBFD-45B4-BABE-CE96D44853D2}" srcOrd="0" destOrd="0" presId="urn:microsoft.com/office/officeart/2005/8/layout/lProcess2"/>
    <dgm:cxn modelId="{F6E23CE8-2FFD-4373-BBE1-B0202C846AEA}" type="presParOf" srcId="{6FCA9DB0-BBFD-45B4-BABE-CE96D44853D2}" destId="{A18FF1D8-CC45-473C-957C-FEF8149B4FBE}" srcOrd="0" destOrd="0" presId="urn:microsoft.com/office/officeart/2005/8/layout/lProcess2"/>
    <dgm:cxn modelId="{26F2AF38-F159-4428-BA2D-D1E1EC0E0E55}" type="presParOf" srcId="{6FCA9DB0-BBFD-45B4-BABE-CE96D44853D2}" destId="{5D48F631-9D5E-4F67-B6A4-F076B233ECA5}" srcOrd="1" destOrd="0" presId="urn:microsoft.com/office/officeart/2005/8/layout/lProcess2"/>
    <dgm:cxn modelId="{570F1D7D-2370-4ED6-AE6F-C2EBE0EE0A38}" type="presParOf" srcId="{6FCA9DB0-BBFD-45B4-BABE-CE96D44853D2}" destId="{AA1C2BFD-78B2-4645-B6C7-90FE08356E40}" srcOrd="2" destOrd="0" presId="urn:microsoft.com/office/officeart/2005/8/layout/lProcess2"/>
    <dgm:cxn modelId="{D17131FA-D793-41BE-9733-65AB95AA7D1C}" type="presParOf" srcId="{52C93C6E-4DBA-4A02-A537-6D6F3D18A4E9}" destId="{27E929F2-9D9A-4729-BF63-4B5C45D52476}" srcOrd="3" destOrd="0" presId="urn:microsoft.com/office/officeart/2005/8/layout/lProcess2"/>
    <dgm:cxn modelId="{B0A9CB0B-3855-4C72-A38F-5AC82E8031F0}" type="presParOf" srcId="{52C93C6E-4DBA-4A02-A537-6D6F3D18A4E9}" destId="{80186604-7473-4131-80E7-82C3128E160C}" srcOrd="4" destOrd="0" presId="urn:microsoft.com/office/officeart/2005/8/layout/lProcess2"/>
    <dgm:cxn modelId="{0C97CE33-F8A0-452B-8291-5EDF8871DFDD}" type="presParOf" srcId="{80186604-7473-4131-80E7-82C3128E160C}" destId="{55201B3B-701E-44DD-9F4E-B4617BCFA0C0}" srcOrd="0" destOrd="0" presId="urn:microsoft.com/office/officeart/2005/8/layout/lProcess2"/>
    <dgm:cxn modelId="{E3EF2A22-842A-44A5-AAA2-18F201E5D847}" type="presParOf" srcId="{80186604-7473-4131-80E7-82C3128E160C}" destId="{82319058-E6F6-44EB-90D3-DD7B70C5EB3B}" srcOrd="1" destOrd="0" presId="urn:microsoft.com/office/officeart/2005/8/layout/lProcess2"/>
    <dgm:cxn modelId="{DE4E89AA-7645-4A8E-B127-61804DDEB679}" type="presParOf" srcId="{80186604-7473-4131-80E7-82C3128E160C}" destId="{F433BF46-1B18-4BF8-9442-5CA990190F5E}" srcOrd="2" destOrd="0" presId="urn:microsoft.com/office/officeart/2005/8/layout/lProcess2"/>
    <dgm:cxn modelId="{17EA24BF-34DC-45F3-A045-BF0348A8FFD3}" type="presParOf" srcId="{F433BF46-1B18-4BF8-9442-5CA990190F5E}" destId="{389BFC59-1F2D-4ECF-9D43-36BE137DCFC0}" srcOrd="0" destOrd="0" presId="urn:microsoft.com/office/officeart/2005/8/layout/lProcess2"/>
    <dgm:cxn modelId="{ED442259-A013-4C56-A6BF-90E9E9F5E88C}" type="presParOf" srcId="{389BFC59-1F2D-4ECF-9D43-36BE137DCFC0}" destId="{4CA65F3E-8093-48BE-9EFD-4BB06CAC9223}" srcOrd="0" destOrd="0" presId="urn:microsoft.com/office/officeart/2005/8/layout/lProcess2"/>
    <dgm:cxn modelId="{F0169D50-434F-4399-AFE2-68ECEB1850D5}" type="presParOf" srcId="{389BFC59-1F2D-4ECF-9D43-36BE137DCFC0}" destId="{BDFC73B9-BA73-44F3-98F6-034CAF3BDC45}" srcOrd="1" destOrd="0" presId="urn:microsoft.com/office/officeart/2005/8/layout/lProcess2"/>
    <dgm:cxn modelId="{BFAD561B-C74E-4E33-8143-EFB5DD1ADD47}" type="presParOf" srcId="{389BFC59-1F2D-4ECF-9D43-36BE137DCFC0}" destId="{87007C94-131B-446C-A59A-3C4D556F719E}" srcOrd="2" destOrd="0" presId="urn:microsoft.com/office/officeart/2005/8/layout/lProcess2"/>
    <dgm:cxn modelId="{FAE14277-E9C4-4437-86A8-BB87EC38CA29}" type="presParOf" srcId="{52C93C6E-4DBA-4A02-A537-6D6F3D18A4E9}" destId="{E801CA70-B426-4ED6-8C6D-43D2A8821D46}" srcOrd="5" destOrd="0" presId="urn:microsoft.com/office/officeart/2005/8/layout/lProcess2"/>
    <dgm:cxn modelId="{E47EB8E3-C371-4F3D-B05B-02D542BBECC9}" type="presParOf" srcId="{52C93C6E-4DBA-4A02-A537-6D6F3D18A4E9}" destId="{845CDB41-E28B-4907-BAA2-0D5DD5D875E0}" srcOrd="6" destOrd="0" presId="urn:microsoft.com/office/officeart/2005/8/layout/lProcess2"/>
    <dgm:cxn modelId="{FFE50942-ECD0-4FF9-9196-F24546677757}" type="presParOf" srcId="{845CDB41-E28B-4907-BAA2-0D5DD5D875E0}" destId="{A5C5E417-85AF-407E-8183-439034992641}" srcOrd="0" destOrd="0" presId="urn:microsoft.com/office/officeart/2005/8/layout/lProcess2"/>
    <dgm:cxn modelId="{6846EFE0-4695-4320-A912-ACB879742051}" type="presParOf" srcId="{845CDB41-E28B-4907-BAA2-0D5DD5D875E0}" destId="{866F97F7-942A-4054-B870-473BD5CB946D}" srcOrd="1" destOrd="0" presId="urn:microsoft.com/office/officeart/2005/8/layout/lProcess2"/>
    <dgm:cxn modelId="{596F4207-9AFD-4506-A0C6-022C04045DEA}" type="presParOf" srcId="{845CDB41-E28B-4907-BAA2-0D5DD5D875E0}" destId="{76432A99-24DA-4028-A7AF-4188AB8E1B93}" srcOrd="2" destOrd="0" presId="urn:microsoft.com/office/officeart/2005/8/layout/lProcess2"/>
    <dgm:cxn modelId="{5B8127B1-EBA4-48CC-BD3F-E5C123DDC223}" type="presParOf" srcId="{76432A99-24DA-4028-A7AF-4188AB8E1B93}" destId="{9B2CA95F-0BAB-4D1E-A19F-0172B08E0A2E}" srcOrd="0" destOrd="0" presId="urn:microsoft.com/office/officeart/2005/8/layout/lProcess2"/>
    <dgm:cxn modelId="{813314F2-2DFC-44DB-BAB2-51DEF2C4A36F}" type="presParOf" srcId="{9B2CA95F-0BAB-4D1E-A19F-0172B08E0A2E}" destId="{D079464C-B3DB-45C6-AE36-B924D3B75DEB}" srcOrd="0" destOrd="0" presId="urn:microsoft.com/office/officeart/2005/8/layout/lProcess2"/>
    <dgm:cxn modelId="{B2F5E659-2139-4C76-A456-94DC21241609}" type="presParOf" srcId="{9B2CA95F-0BAB-4D1E-A19F-0172B08E0A2E}" destId="{9E1045FE-5411-461C-9422-3161E720B0A9}" srcOrd="1" destOrd="0" presId="urn:microsoft.com/office/officeart/2005/8/layout/lProcess2"/>
    <dgm:cxn modelId="{5954CDC2-91C7-43E3-8C55-00AB492392B5}" type="presParOf" srcId="{9B2CA95F-0BAB-4D1E-A19F-0172B08E0A2E}" destId="{3F9DE57C-DC34-4389-B766-EE1B17ACB207}" srcOrd="2" destOrd="0" presId="urn:microsoft.com/office/officeart/2005/8/layout/lProcess2"/>
    <dgm:cxn modelId="{D52205A4-0E03-4CE5-8F63-D75BE76C55C2}" type="presParOf" srcId="{52C93C6E-4DBA-4A02-A537-6D6F3D18A4E9}" destId="{C0509BD0-54FC-40A9-A9A8-ECDE0FCC4A01}" srcOrd="7" destOrd="0" presId="urn:microsoft.com/office/officeart/2005/8/layout/lProcess2"/>
    <dgm:cxn modelId="{467B09AC-E5DD-4AE7-8F80-3F04E4A30455}" type="presParOf" srcId="{52C93C6E-4DBA-4A02-A537-6D6F3D18A4E9}" destId="{32616179-CB45-4EAA-B3BC-D96FC54A148B}" srcOrd="8" destOrd="0" presId="urn:microsoft.com/office/officeart/2005/8/layout/lProcess2"/>
    <dgm:cxn modelId="{6C2E407B-D38D-47F2-9386-9D4737F353F7}" type="presParOf" srcId="{32616179-CB45-4EAA-B3BC-D96FC54A148B}" destId="{3F5F29A0-56C3-46E6-A94D-3670D89ACFD0}" srcOrd="0" destOrd="0" presId="urn:microsoft.com/office/officeart/2005/8/layout/lProcess2"/>
    <dgm:cxn modelId="{011E356C-E7B9-4235-9A2F-747C2089E2F9}" type="presParOf" srcId="{32616179-CB45-4EAA-B3BC-D96FC54A148B}" destId="{A5AAFCBA-F8C4-4E5C-8688-9817BB6C32FD}" srcOrd="1" destOrd="0" presId="urn:microsoft.com/office/officeart/2005/8/layout/lProcess2"/>
    <dgm:cxn modelId="{1B61F09C-C804-454A-B711-2A93BAE34ED6}" type="presParOf" srcId="{32616179-CB45-4EAA-B3BC-D96FC54A148B}" destId="{9F8921D4-45F6-4321-AC7E-BE5D6DEDC270}" srcOrd="2" destOrd="0" presId="urn:microsoft.com/office/officeart/2005/8/layout/lProcess2"/>
    <dgm:cxn modelId="{5E05A61B-7AC8-4449-B47F-03190D45D68B}" type="presParOf" srcId="{9F8921D4-45F6-4321-AC7E-BE5D6DEDC270}" destId="{659F2C5B-8508-4D5F-B8AD-F4912B228E98}" srcOrd="0" destOrd="0" presId="urn:microsoft.com/office/officeart/2005/8/layout/lProcess2"/>
    <dgm:cxn modelId="{EE412469-51F7-4FC5-B257-EDE0C5C25B50}" type="presParOf" srcId="{659F2C5B-8508-4D5F-B8AD-F4912B228E98}" destId="{ECDD4400-9BAA-48CB-BD80-29DAE59A4ECF}" srcOrd="0" destOrd="0" presId="urn:microsoft.com/office/officeart/2005/8/layout/lProcess2"/>
    <dgm:cxn modelId="{A048D012-93FB-4331-ACFC-2BB27871D098}" type="presParOf" srcId="{659F2C5B-8508-4D5F-B8AD-F4912B228E98}" destId="{7B06E42E-8A4E-4275-BF54-E67822D0D4C2}" srcOrd="1" destOrd="0" presId="urn:microsoft.com/office/officeart/2005/8/layout/lProcess2"/>
    <dgm:cxn modelId="{5FCB5510-BC58-4502-B509-8B16EF1A309B}" type="presParOf" srcId="{659F2C5B-8508-4D5F-B8AD-F4912B228E98}" destId="{84004583-0EA5-451E-A79B-239D0CDD9FC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88E24-BD69-4C36-8478-DFA904CB8D6D}">
      <dsp:nvSpPr>
        <dsp:cNvPr id="0" name=""/>
        <dsp:cNvSpPr/>
      </dsp:nvSpPr>
      <dsp:spPr>
        <a:xfrm>
          <a:off x="5074"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Clinic  Committees </a:t>
          </a:r>
          <a:endParaRPr lang="en-US" sz="2000" kern="1200" dirty="0"/>
        </a:p>
      </dsp:txBody>
      <dsp:txXfrm>
        <a:off x="5074" y="0"/>
        <a:ext cx="2188315" cy="1470142"/>
      </dsp:txXfrm>
    </dsp:sp>
    <dsp:sp modelId="{2AACE4FC-A418-4B65-AE80-EEB3DE3AA7ED}">
      <dsp:nvSpPr>
        <dsp:cNvPr id="0" name=""/>
        <dsp:cNvSpPr/>
      </dsp:nvSpPr>
      <dsp:spPr>
        <a:xfrm>
          <a:off x="232782" y="1242889"/>
          <a:ext cx="1750652" cy="649336"/>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45 Clinic Committees </a:t>
          </a:r>
          <a:endParaRPr lang="en-US" sz="1600" kern="1200" dirty="0"/>
        </a:p>
      </dsp:txBody>
      <dsp:txXfrm>
        <a:off x="251800" y="1261907"/>
        <a:ext cx="1712616" cy="611300"/>
      </dsp:txXfrm>
    </dsp:sp>
    <dsp:sp modelId="{D242636A-9EAF-400D-A123-82C7BC99B55D}">
      <dsp:nvSpPr>
        <dsp:cNvPr id="0" name=""/>
        <dsp:cNvSpPr/>
      </dsp:nvSpPr>
      <dsp:spPr>
        <a:xfrm>
          <a:off x="236502" y="2443527"/>
          <a:ext cx="1725460" cy="2211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mj-lt"/>
            <a:buNone/>
          </a:pPr>
          <a:endParaRPr lang="en-ZA" sz="1100" kern="1200" dirty="0">
            <a:solidFill>
              <a:schemeClr val="bg1"/>
            </a:solidFill>
          </a:endParaRPr>
        </a:p>
        <a:p>
          <a:pPr marL="0" lvl="0" indent="0" algn="l" defTabSz="488950">
            <a:lnSpc>
              <a:spcPct val="90000"/>
            </a:lnSpc>
            <a:spcBef>
              <a:spcPct val="0"/>
            </a:spcBef>
            <a:spcAft>
              <a:spcPct val="35000"/>
            </a:spcAft>
            <a:buFont typeface="+mj-lt"/>
            <a:buNone/>
          </a:pPr>
          <a:r>
            <a:rPr lang="en-ZA" sz="1100" b="1" kern="1200" dirty="0">
              <a:solidFill>
                <a:schemeClr val="bg1"/>
              </a:solidFill>
            </a:rPr>
            <a:t>42</a:t>
          </a:r>
          <a:r>
            <a:rPr lang="en-ZA" sz="1100" kern="1200" dirty="0">
              <a:solidFill>
                <a:schemeClr val="bg1"/>
              </a:solidFill>
            </a:rPr>
            <a:t> Constituted </a:t>
          </a:r>
        </a:p>
        <a:p>
          <a:pPr marL="0" lvl="0" indent="0" algn="l" defTabSz="488950">
            <a:lnSpc>
              <a:spcPct val="90000"/>
            </a:lnSpc>
            <a:spcBef>
              <a:spcPct val="0"/>
            </a:spcBef>
            <a:spcAft>
              <a:spcPct val="35000"/>
            </a:spcAft>
            <a:buFont typeface="+mj-lt"/>
            <a:buNone/>
          </a:pPr>
          <a:endParaRPr lang="en-ZA" sz="1100" kern="1200" dirty="0">
            <a:solidFill>
              <a:schemeClr val="bg1"/>
            </a:solidFill>
          </a:endParaRPr>
        </a:p>
        <a:p>
          <a:pPr marL="0" lvl="0" indent="0" algn="l" defTabSz="488950">
            <a:lnSpc>
              <a:spcPct val="90000"/>
            </a:lnSpc>
            <a:spcBef>
              <a:spcPct val="0"/>
            </a:spcBef>
            <a:spcAft>
              <a:spcPct val="35000"/>
            </a:spcAft>
            <a:buFont typeface="+mj-lt"/>
            <a:buNone/>
          </a:pPr>
          <a:r>
            <a:rPr lang="en-ZA" sz="1100" b="1" kern="1200" dirty="0">
              <a:solidFill>
                <a:schemeClr val="bg1"/>
              </a:solidFill>
            </a:rPr>
            <a:t>3</a:t>
          </a:r>
          <a:r>
            <a:rPr lang="en-ZA" sz="1100" kern="1200" dirty="0">
              <a:solidFill>
                <a:schemeClr val="bg1"/>
              </a:solidFill>
            </a:rPr>
            <a:t> Not constituted the CLO’s are headhunting with the help of the Facility Managers. </a:t>
          </a:r>
          <a:r>
            <a:rPr lang="en-ZA" sz="1100" b="1" kern="1200" dirty="0">
              <a:solidFill>
                <a:schemeClr val="bg1"/>
              </a:solidFill>
            </a:rPr>
            <a:t>1 </a:t>
          </a:r>
          <a:r>
            <a:rPr lang="en-ZA" sz="1100" b="0" kern="1200" dirty="0">
              <a:solidFill>
                <a:schemeClr val="bg1"/>
              </a:solidFill>
            </a:rPr>
            <a:t>of the three CC not constituted is in the process of verification and appointment</a:t>
          </a:r>
          <a:endParaRPr lang="en-ZA" sz="1100" kern="1200" dirty="0">
            <a:solidFill>
              <a:schemeClr val="bg1"/>
            </a:solidFill>
          </a:endParaRPr>
        </a:p>
        <a:p>
          <a:pPr marL="0" lvl="0" indent="0" algn="l" defTabSz="488950">
            <a:lnSpc>
              <a:spcPct val="90000"/>
            </a:lnSpc>
            <a:spcBef>
              <a:spcPct val="0"/>
            </a:spcBef>
            <a:spcAft>
              <a:spcPct val="35000"/>
            </a:spcAft>
            <a:buFont typeface="+mj-lt"/>
            <a:buNone/>
          </a:pPr>
          <a:endParaRPr lang="en-ZA" sz="1100" kern="1200" dirty="0">
            <a:solidFill>
              <a:schemeClr val="bg1"/>
            </a:solidFill>
          </a:endParaRPr>
        </a:p>
      </dsp:txBody>
      <dsp:txXfrm>
        <a:off x="287039" y="2494064"/>
        <a:ext cx="1624386" cy="2110786"/>
      </dsp:txXfrm>
    </dsp:sp>
    <dsp:sp modelId="{FF42492B-1F4C-4D65-AB93-28EB52002AE9}">
      <dsp:nvSpPr>
        <dsp:cNvPr id="0" name=""/>
        <dsp:cNvSpPr/>
      </dsp:nvSpPr>
      <dsp:spPr>
        <a:xfrm>
          <a:off x="2384145"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Hospital Facility Boards</a:t>
          </a:r>
          <a:endParaRPr lang="en-US" sz="2000" kern="1200" dirty="0"/>
        </a:p>
      </dsp:txBody>
      <dsp:txXfrm>
        <a:off x="2384145" y="0"/>
        <a:ext cx="2188315" cy="1470142"/>
      </dsp:txXfrm>
    </dsp:sp>
    <dsp:sp modelId="{A18FF1D8-CC45-473C-957C-FEF8149B4FBE}">
      <dsp:nvSpPr>
        <dsp:cNvPr id="0" name=""/>
        <dsp:cNvSpPr/>
      </dsp:nvSpPr>
      <dsp:spPr>
        <a:xfrm>
          <a:off x="2620741" y="1268967"/>
          <a:ext cx="1750652" cy="681140"/>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20 Hospitals </a:t>
          </a:r>
          <a:endParaRPr lang="en-US" sz="1600" kern="1200" dirty="0"/>
        </a:p>
      </dsp:txBody>
      <dsp:txXfrm>
        <a:off x="2640691" y="1288917"/>
        <a:ext cx="1710752" cy="641240"/>
      </dsp:txXfrm>
    </dsp:sp>
    <dsp:sp modelId="{AA1C2BFD-78B2-4645-B6C7-90FE08356E40}">
      <dsp:nvSpPr>
        <dsp:cNvPr id="0" name=""/>
        <dsp:cNvSpPr/>
      </dsp:nvSpPr>
      <dsp:spPr>
        <a:xfrm>
          <a:off x="2576345" y="2439096"/>
          <a:ext cx="1750652" cy="22151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US" sz="1100" kern="1200" dirty="0"/>
            <a:t>19  Hospitals constituted and Functional </a:t>
          </a:r>
        </a:p>
        <a:p>
          <a:pPr marL="0" lvl="0" indent="0" algn="l" defTabSz="488950">
            <a:lnSpc>
              <a:spcPct val="90000"/>
            </a:lnSpc>
            <a:spcBef>
              <a:spcPct val="0"/>
            </a:spcBef>
            <a:spcAft>
              <a:spcPct val="35000"/>
            </a:spcAft>
            <a:buFont typeface="Arial" panose="020B0604020202020204" pitchFamily="34" charset="0"/>
            <a:buNone/>
          </a:pPr>
          <a:endParaRPr lang="en-US" sz="1100" kern="1200" dirty="0"/>
        </a:p>
        <a:p>
          <a:pPr marL="0" lvl="0" indent="0" algn="l" defTabSz="488950">
            <a:lnSpc>
              <a:spcPct val="90000"/>
            </a:lnSpc>
            <a:spcBef>
              <a:spcPct val="0"/>
            </a:spcBef>
            <a:spcAft>
              <a:spcPct val="35000"/>
            </a:spcAft>
            <a:buFont typeface="Arial" panose="020B0604020202020204" pitchFamily="34" charset="0"/>
            <a:buNone/>
          </a:pPr>
          <a:r>
            <a:rPr lang="en-US" sz="1100" kern="1200" dirty="0"/>
            <a:t>1 in the process of being constituted</a:t>
          </a:r>
        </a:p>
        <a:p>
          <a:pPr marL="0" lvl="0" indent="0" algn="l" defTabSz="488950">
            <a:lnSpc>
              <a:spcPct val="90000"/>
            </a:lnSpc>
            <a:spcBef>
              <a:spcPct val="0"/>
            </a:spcBef>
            <a:spcAft>
              <a:spcPct val="35000"/>
            </a:spcAft>
            <a:buFont typeface="Wingdings" panose="05000000000000000000" pitchFamily="2" charset="2"/>
            <a:buNone/>
          </a:pPr>
          <a:r>
            <a:rPr lang="en-US" sz="1100" kern="1200" dirty="0"/>
            <a:t> </a:t>
          </a:r>
        </a:p>
      </dsp:txBody>
      <dsp:txXfrm>
        <a:off x="2627620" y="2490371"/>
        <a:ext cx="1648102" cy="2112648"/>
      </dsp:txXfrm>
    </dsp:sp>
    <dsp:sp modelId="{55201B3B-701E-44DD-9F4E-B4617BCFA0C0}">
      <dsp:nvSpPr>
        <dsp:cNvPr id="0" name=""/>
        <dsp:cNvSpPr/>
      </dsp:nvSpPr>
      <dsp:spPr>
        <a:xfrm>
          <a:off x="4709952"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Training</a:t>
          </a:r>
          <a:r>
            <a:rPr lang="en-ZA" sz="3500" kern="1200" dirty="0"/>
            <a:t> </a:t>
          </a:r>
          <a:endParaRPr lang="en-US" sz="3500" kern="1200" dirty="0"/>
        </a:p>
      </dsp:txBody>
      <dsp:txXfrm>
        <a:off x="4709952" y="0"/>
        <a:ext cx="2188315" cy="1470142"/>
      </dsp:txXfrm>
    </dsp:sp>
    <dsp:sp modelId="{4CA65F3E-8093-48BE-9EFD-4BB06CAC9223}">
      <dsp:nvSpPr>
        <dsp:cNvPr id="0" name=""/>
        <dsp:cNvSpPr/>
      </dsp:nvSpPr>
      <dsp:spPr>
        <a:xfrm>
          <a:off x="4938946" y="1197218"/>
          <a:ext cx="1745943" cy="546010"/>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Training   </a:t>
          </a:r>
          <a:endParaRPr lang="en-US" sz="1600" kern="1200" dirty="0"/>
        </a:p>
      </dsp:txBody>
      <dsp:txXfrm>
        <a:off x="4954938" y="1213210"/>
        <a:ext cx="1713959" cy="514026"/>
      </dsp:txXfrm>
    </dsp:sp>
    <dsp:sp modelId="{87007C94-131B-446C-A59A-3C4D556F719E}">
      <dsp:nvSpPr>
        <dsp:cNvPr id="0" name=""/>
        <dsp:cNvSpPr/>
      </dsp:nvSpPr>
      <dsp:spPr>
        <a:xfrm>
          <a:off x="4928784" y="2382545"/>
          <a:ext cx="1750652" cy="22726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ZA" sz="1100" b="1" kern="1200" baseline="0" dirty="0">
              <a:solidFill>
                <a:schemeClr val="bg1"/>
              </a:solidFill>
            </a:rPr>
            <a:t>Training is well on its way.</a:t>
          </a:r>
        </a:p>
        <a:p>
          <a:pPr marL="0" lvl="0" indent="0" algn="l" defTabSz="488950">
            <a:lnSpc>
              <a:spcPct val="90000"/>
            </a:lnSpc>
            <a:spcBef>
              <a:spcPct val="0"/>
            </a:spcBef>
            <a:spcAft>
              <a:spcPct val="35000"/>
            </a:spcAft>
            <a:buFont typeface="Arial" panose="020B0604020202020204" pitchFamily="34" charset="0"/>
            <a:buNone/>
          </a:pPr>
          <a:endParaRPr lang="en-ZA" sz="1100" kern="1200" baseline="0" dirty="0">
            <a:solidFill>
              <a:schemeClr val="tx1"/>
            </a:solidFill>
          </a:endParaRPr>
        </a:p>
        <a:p>
          <a:pPr marL="0" lvl="0" indent="0" algn="l" defTabSz="488950">
            <a:lnSpc>
              <a:spcPct val="90000"/>
            </a:lnSpc>
            <a:spcBef>
              <a:spcPct val="0"/>
            </a:spcBef>
            <a:spcAft>
              <a:spcPct val="35000"/>
            </a:spcAft>
            <a:buFont typeface="Arial" panose="020B0604020202020204" pitchFamily="34" charset="0"/>
            <a:buNone/>
          </a:pPr>
          <a:r>
            <a:rPr lang="en-US" sz="1100" kern="1200" dirty="0"/>
            <a:t>2 Webinar’s conducted for HFB members  </a:t>
          </a:r>
        </a:p>
      </dsp:txBody>
      <dsp:txXfrm>
        <a:off x="4980059" y="2433820"/>
        <a:ext cx="1648102" cy="2170062"/>
      </dsp:txXfrm>
    </dsp:sp>
    <dsp:sp modelId="{A5C5E417-85AF-407E-8183-439034992641}">
      <dsp:nvSpPr>
        <dsp:cNvPr id="0" name=""/>
        <dsp:cNvSpPr/>
      </dsp:nvSpPr>
      <dsp:spPr>
        <a:xfrm>
          <a:off x="7062391" y="0"/>
          <a:ext cx="2343007"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Challenges</a:t>
          </a:r>
          <a:r>
            <a:rPr lang="en-ZA" sz="3500" kern="1200" dirty="0"/>
            <a:t> </a:t>
          </a:r>
          <a:endParaRPr lang="en-US" sz="3500" kern="1200" dirty="0"/>
        </a:p>
      </dsp:txBody>
      <dsp:txXfrm>
        <a:off x="7062391" y="0"/>
        <a:ext cx="2343007" cy="1470142"/>
      </dsp:txXfrm>
    </dsp:sp>
    <dsp:sp modelId="{D079464C-B3DB-45C6-AE36-B924D3B75DEB}">
      <dsp:nvSpPr>
        <dsp:cNvPr id="0" name=""/>
        <dsp:cNvSpPr/>
      </dsp:nvSpPr>
      <dsp:spPr>
        <a:xfrm>
          <a:off x="7371104" y="989194"/>
          <a:ext cx="1750652" cy="129985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Challenges </a:t>
          </a:r>
          <a:r>
            <a:rPr lang="en-US" sz="1600" kern="1200" dirty="0" err="1"/>
            <a:t>i.r.o</a:t>
          </a:r>
          <a:r>
            <a:rPr lang="en-US" sz="1600" kern="1200" dirty="0"/>
            <a:t> training</a:t>
          </a:r>
        </a:p>
      </dsp:txBody>
      <dsp:txXfrm>
        <a:off x="7409175" y="1027265"/>
        <a:ext cx="1674510" cy="1223712"/>
      </dsp:txXfrm>
    </dsp:sp>
    <dsp:sp modelId="{2994F863-4219-4E91-BA77-F7C938956503}">
      <dsp:nvSpPr>
        <dsp:cNvPr id="0" name=""/>
        <dsp:cNvSpPr/>
      </dsp:nvSpPr>
      <dsp:spPr>
        <a:xfrm>
          <a:off x="7329587" y="2503729"/>
          <a:ext cx="1883789" cy="18626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just" defTabSz="488950">
            <a:lnSpc>
              <a:spcPct val="90000"/>
            </a:lnSpc>
            <a:spcBef>
              <a:spcPct val="0"/>
            </a:spcBef>
            <a:spcAft>
              <a:spcPct val="35000"/>
            </a:spcAft>
            <a:buFont typeface="Arial" panose="020B0604020202020204" pitchFamily="34" charset="0"/>
            <a:buNone/>
          </a:pPr>
          <a:r>
            <a:rPr lang="en-ZA" sz="1100" kern="1200" dirty="0"/>
            <a:t>Delays with procurement of training material in 2022 but this has since been rectified and printing of training material has resumed. </a:t>
          </a:r>
        </a:p>
      </dsp:txBody>
      <dsp:txXfrm>
        <a:off x="7384141" y="2558283"/>
        <a:ext cx="1774681" cy="1753514"/>
      </dsp:txXfrm>
    </dsp:sp>
    <dsp:sp modelId="{3F5F29A0-56C3-46E6-A94D-3670D89ACFD0}">
      <dsp:nvSpPr>
        <dsp:cNvPr id="0" name=""/>
        <dsp:cNvSpPr/>
      </dsp:nvSpPr>
      <dsp:spPr>
        <a:xfrm>
          <a:off x="9569522"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2023 Focus </a:t>
          </a:r>
          <a:endParaRPr lang="en-US" sz="2000" kern="1200" dirty="0"/>
        </a:p>
      </dsp:txBody>
      <dsp:txXfrm>
        <a:off x="9569522" y="0"/>
        <a:ext cx="2188315" cy="1470142"/>
      </dsp:txXfrm>
    </dsp:sp>
    <dsp:sp modelId="{ECDD4400-9BAA-48CB-BD80-29DAE59A4ECF}">
      <dsp:nvSpPr>
        <dsp:cNvPr id="0" name=""/>
        <dsp:cNvSpPr/>
      </dsp:nvSpPr>
      <dsp:spPr>
        <a:xfrm>
          <a:off x="9763232" y="856162"/>
          <a:ext cx="1878870" cy="64356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100% Constituted Structures  </a:t>
          </a:r>
          <a:endParaRPr lang="en-US" sz="1600" kern="1200" dirty="0"/>
        </a:p>
      </dsp:txBody>
      <dsp:txXfrm>
        <a:off x="9782081" y="875011"/>
        <a:ext cx="1841172" cy="605866"/>
      </dsp:txXfrm>
    </dsp:sp>
    <dsp:sp modelId="{84004583-0EA5-451E-A79B-239D0CDD9FC7}">
      <dsp:nvSpPr>
        <dsp:cNvPr id="0" name=""/>
        <dsp:cNvSpPr/>
      </dsp:nvSpPr>
      <dsp:spPr>
        <a:xfrm>
          <a:off x="9788354" y="1842986"/>
          <a:ext cx="1750652" cy="25196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r>
            <a:rPr lang="en-ZA" sz="1100" kern="1200" dirty="0"/>
            <a:t>Continue with head hunting to get to 100% constitution of the Statutory Structures. </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ZA" sz="1100" kern="1200" dirty="0"/>
            <a:t>Train all the Clinic committees and Hospital Facility Board Members </a:t>
          </a:r>
        </a:p>
        <a:p>
          <a:pPr marL="0" lvl="0" indent="0" algn="l" defTabSz="488950">
            <a:lnSpc>
              <a:spcPct val="90000"/>
            </a:lnSpc>
            <a:spcBef>
              <a:spcPct val="0"/>
            </a:spcBef>
            <a:spcAft>
              <a:spcPct val="35000"/>
            </a:spcAft>
            <a:buFont typeface="Arial" panose="020B0604020202020204" pitchFamily="34" charset="0"/>
            <a:buNone/>
          </a:pPr>
          <a:r>
            <a:rPr lang="en-ZA" sz="1100" kern="1200" dirty="0"/>
            <a:t>To maintain good relationships between ALL stakeholders</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endParaRPr lang="en-US" sz="1100" kern="1200" dirty="0"/>
        </a:p>
      </dsp:txBody>
      <dsp:txXfrm>
        <a:off x="9839629" y="1894261"/>
        <a:ext cx="1648102" cy="24170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88E24-BD69-4C36-8478-DFA904CB8D6D}">
      <dsp:nvSpPr>
        <dsp:cNvPr id="0" name=""/>
        <dsp:cNvSpPr/>
      </dsp:nvSpPr>
      <dsp:spPr>
        <a:xfrm>
          <a:off x="5074"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Clinic  Committees </a:t>
          </a:r>
          <a:endParaRPr lang="en-US" sz="2000" kern="1200" dirty="0"/>
        </a:p>
      </dsp:txBody>
      <dsp:txXfrm>
        <a:off x="5074" y="0"/>
        <a:ext cx="2188315" cy="1470142"/>
      </dsp:txXfrm>
    </dsp:sp>
    <dsp:sp modelId="{2AACE4FC-A418-4B65-AE80-EEB3DE3AA7ED}">
      <dsp:nvSpPr>
        <dsp:cNvPr id="0" name=""/>
        <dsp:cNvSpPr/>
      </dsp:nvSpPr>
      <dsp:spPr>
        <a:xfrm>
          <a:off x="232782" y="1242889"/>
          <a:ext cx="1750652" cy="649336"/>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104 Clinic Committees </a:t>
          </a:r>
          <a:endParaRPr lang="en-US" sz="1600" kern="1200" dirty="0"/>
        </a:p>
      </dsp:txBody>
      <dsp:txXfrm>
        <a:off x="251800" y="1261907"/>
        <a:ext cx="1712616" cy="611300"/>
      </dsp:txXfrm>
    </dsp:sp>
    <dsp:sp modelId="{D242636A-9EAF-400D-A123-82C7BC99B55D}">
      <dsp:nvSpPr>
        <dsp:cNvPr id="0" name=""/>
        <dsp:cNvSpPr/>
      </dsp:nvSpPr>
      <dsp:spPr>
        <a:xfrm>
          <a:off x="236502" y="2443527"/>
          <a:ext cx="1725460" cy="2211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mj-lt"/>
            <a:buNone/>
          </a:pPr>
          <a:endParaRPr lang="en-ZA" sz="1100" kern="1200" dirty="0">
            <a:solidFill>
              <a:schemeClr val="bg1"/>
            </a:solidFill>
          </a:endParaRPr>
        </a:p>
        <a:p>
          <a:pPr marL="0" lvl="0" indent="0" algn="l" defTabSz="488950">
            <a:lnSpc>
              <a:spcPct val="90000"/>
            </a:lnSpc>
            <a:spcBef>
              <a:spcPct val="0"/>
            </a:spcBef>
            <a:spcAft>
              <a:spcPct val="35000"/>
            </a:spcAft>
            <a:buFont typeface="+mj-lt"/>
            <a:buNone/>
          </a:pPr>
          <a:r>
            <a:rPr lang="en-ZA" sz="1100" b="1" kern="1200" dirty="0">
              <a:solidFill>
                <a:schemeClr val="bg1"/>
              </a:solidFill>
            </a:rPr>
            <a:t>93 </a:t>
          </a:r>
          <a:r>
            <a:rPr lang="en-ZA" sz="1100" kern="1200" dirty="0">
              <a:solidFill>
                <a:schemeClr val="bg1"/>
              </a:solidFill>
            </a:rPr>
            <a:t>Constituted </a:t>
          </a:r>
        </a:p>
        <a:p>
          <a:pPr marL="0" lvl="0" indent="0" algn="l" defTabSz="488950">
            <a:lnSpc>
              <a:spcPct val="90000"/>
            </a:lnSpc>
            <a:spcBef>
              <a:spcPct val="0"/>
            </a:spcBef>
            <a:spcAft>
              <a:spcPct val="35000"/>
            </a:spcAft>
            <a:buFont typeface="+mj-lt"/>
            <a:buNone/>
          </a:pPr>
          <a:endParaRPr lang="en-ZA" sz="1100" kern="1200" dirty="0">
            <a:solidFill>
              <a:schemeClr val="bg1"/>
            </a:solidFill>
          </a:endParaRPr>
        </a:p>
        <a:p>
          <a:pPr marL="0" lvl="0" indent="0" algn="l" defTabSz="488950">
            <a:lnSpc>
              <a:spcPct val="90000"/>
            </a:lnSpc>
            <a:spcBef>
              <a:spcPct val="0"/>
            </a:spcBef>
            <a:spcAft>
              <a:spcPct val="35000"/>
            </a:spcAft>
            <a:buFont typeface="+mj-lt"/>
            <a:buNone/>
          </a:pPr>
          <a:r>
            <a:rPr lang="en-ZA" sz="1100" b="1" kern="1200" dirty="0">
              <a:solidFill>
                <a:schemeClr val="bg1"/>
              </a:solidFill>
            </a:rPr>
            <a:t>11</a:t>
          </a:r>
          <a:r>
            <a:rPr lang="en-ZA" sz="1100" kern="1200" dirty="0">
              <a:solidFill>
                <a:schemeClr val="bg1"/>
              </a:solidFill>
            </a:rPr>
            <a:t> Not constituted</a:t>
          </a:r>
        </a:p>
        <a:p>
          <a:pPr marL="0" lvl="0" indent="0" algn="l" defTabSz="488950">
            <a:lnSpc>
              <a:spcPct val="90000"/>
            </a:lnSpc>
            <a:spcBef>
              <a:spcPct val="0"/>
            </a:spcBef>
            <a:spcAft>
              <a:spcPct val="35000"/>
            </a:spcAft>
            <a:buFont typeface="+mj-lt"/>
            <a:buNone/>
          </a:pPr>
          <a:endParaRPr lang="en-ZA" sz="1100" kern="1200" dirty="0">
            <a:solidFill>
              <a:schemeClr val="bg1"/>
            </a:solidFill>
          </a:endParaRPr>
        </a:p>
        <a:p>
          <a:pPr marL="0" lvl="0" indent="0" algn="l" defTabSz="488950">
            <a:lnSpc>
              <a:spcPct val="90000"/>
            </a:lnSpc>
            <a:spcBef>
              <a:spcPct val="0"/>
            </a:spcBef>
            <a:spcAft>
              <a:spcPct val="35000"/>
            </a:spcAft>
            <a:buFont typeface="+mj-lt"/>
            <a:buNone/>
          </a:pPr>
          <a:r>
            <a:rPr lang="en-ZA" sz="1100" kern="1200" dirty="0">
              <a:solidFill>
                <a:schemeClr val="bg1"/>
              </a:solidFill>
            </a:rPr>
            <a:t>The CLO’s are headhunting with the help of the Facility Managers and office of Ministry</a:t>
          </a:r>
        </a:p>
        <a:p>
          <a:pPr marL="0" lvl="0" indent="0" algn="l" defTabSz="488950">
            <a:lnSpc>
              <a:spcPct val="90000"/>
            </a:lnSpc>
            <a:spcBef>
              <a:spcPct val="0"/>
            </a:spcBef>
            <a:spcAft>
              <a:spcPct val="35000"/>
            </a:spcAft>
            <a:buFont typeface="+mj-lt"/>
            <a:buNone/>
          </a:pPr>
          <a:endParaRPr lang="en-ZA" sz="1100" kern="1200" dirty="0">
            <a:solidFill>
              <a:schemeClr val="bg1"/>
            </a:solidFill>
          </a:endParaRPr>
        </a:p>
      </dsp:txBody>
      <dsp:txXfrm>
        <a:off x="287039" y="2494064"/>
        <a:ext cx="1624386" cy="2110786"/>
      </dsp:txXfrm>
    </dsp:sp>
    <dsp:sp modelId="{FF42492B-1F4C-4D65-AB93-28EB52002AE9}">
      <dsp:nvSpPr>
        <dsp:cNvPr id="0" name=""/>
        <dsp:cNvSpPr/>
      </dsp:nvSpPr>
      <dsp:spPr>
        <a:xfrm>
          <a:off x="2384145"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Hospital Facility Boards</a:t>
          </a:r>
          <a:endParaRPr lang="en-US" sz="2000" kern="1200" dirty="0"/>
        </a:p>
      </dsp:txBody>
      <dsp:txXfrm>
        <a:off x="2384145" y="0"/>
        <a:ext cx="2188315" cy="1470142"/>
      </dsp:txXfrm>
    </dsp:sp>
    <dsp:sp modelId="{A18FF1D8-CC45-473C-957C-FEF8149B4FBE}">
      <dsp:nvSpPr>
        <dsp:cNvPr id="0" name=""/>
        <dsp:cNvSpPr/>
      </dsp:nvSpPr>
      <dsp:spPr>
        <a:xfrm>
          <a:off x="2620741" y="1268967"/>
          <a:ext cx="1750652" cy="681140"/>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25 Hospitals </a:t>
          </a:r>
          <a:endParaRPr lang="en-US" sz="1600" kern="1200" dirty="0"/>
        </a:p>
      </dsp:txBody>
      <dsp:txXfrm>
        <a:off x="2640691" y="1288917"/>
        <a:ext cx="1710752" cy="641240"/>
      </dsp:txXfrm>
    </dsp:sp>
    <dsp:sp modelId="{AA1C2BFD-78B2-4645-B6C7-90FE08356E40}">
      <dsp:nvSpPr>
        <dsp:cNvPr id="0" name=""/>
        <dsp:cNvSpPr/>
      </dsp:nvSpPr>
      <dsp:spPr>
        <a:xfrm>
          <a:off x="2576345" y="2439096"/>
          <a:ext cx="1750652" cy="22151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US" sz="1100" b="1" kern="1200" dirty="0"/>
            <a:t>18</a:t>
          </a:r>
          <a:r>
            <a:rPr lang="en-US" sz="1100" kern="1200" dirty="0"/>
            <a:t> Hospitals constituted  </a:t>
          </a:r>
        </a:p>
        <a:p>
          <a:pPr marL="0" lvl="0" indent="0" algn="l" defTabSz="488950">
            <a:lnSpc>
              <a:spcPct val="90000"/>
            </a:lnSpc>
            <a:spcBef>
              <a:spcPct val="0"/>
            </a:spcBef>
            <a:spcAft>
              <a:spcPct val="35000"/>
            </a:spcAft>
            <a:buFont typeface="Wingdings" panose="05000000000000000000" pitchFamily="2" charset="2"/>
            <a:buNone/>
          </a:pPr>
          <a:endParaRPr lang="en-US" sz="1100" kern="1200" dirty="0"/>
        </a:p>
        <a:p>
          <a:pPr marL="0" lvl="0" indent="0" algn="l" defTabSz="488950">
            <a:lnSpc>
              <a:spcPct val="90000"/>
            </a:lnSpc>
            <a:spcBef>
              <a:spcPct val="0"/>
            </a:spcBef>
            <a:spcAft>
              <a:spcPct val="35000"/>
            </a:spcAft>
            <a:buFont typeface="Wingdings" panose="05000000000000000000" pitchFamily="2" charset="2"/>
            <a:buNone/>
          </a:pPr>
          <a:r>
            <a:rPr lang="en-US" sz="1100" b="1" kern="1200" dirty="0"/>
            <a:t>7 not constituted</a:t>
          </a:r>
        </a:p>
        <a:p>
          <a:pPr marL="0" lvl="0" indent="0" algn="l" defTabSz="488950">
            <a:lnSpc>
              <a:spcPct val="90000"/>
            </a:lnSpc>
            <a:spcBef>
              <a:spcPct val="0"/>
            </a:spcBef>
            <a:spcAft>
              <a:spcPct val="35000"/>
            </a:spcAft>
            <a:buFont typeface="Wingdings" panose="05000000000000000000" pitchFamily="2" charset="2"/>
            <a:buNone/>
          </a:pPr>
          <a:endParaRPr lang="en-US" sz="1100" b="1" kern="1200" dirty="0"/>
        </a:p>
        <a:p>
          <a:pPr marL="0" lvl="0" indent="0" algn="l" defTabSz="488950">
            <a:lnSpc>
              <a:spcPct val="90000"/>
            </a:lnSpc>
            <a:spcBef>
              <a:spcPct val="0"/>
            </a:spcBef>
            <a:spcAft>
              <a:spcPct val="35000"/>
            </a:spcAft>
            <a:buFont typeface="Wingdings" panose="05000000000000000000" pitchFamily="2" charset="2"/>
            <a:buNone/>
          </a:pPr>
          <a:r>
            <a:rPr lang="en-US" sz="1100" b="0" kern="1200" dirty="0"/>
            <a:t>Bulk of HFB not constituted are in West Coast district</a:t>
          </a:r>
        </a:p>
        <a:p>
          <a:pPr marL="0" lvl="0" indent="0" algn="l" defTabSz="488950">
            <a:lnSpc>
              <a:spcPct val="90000"/>
            </a:lnSpc>
            <a:spcBef>
              <a:spcPct val="0"/>
            </a:spcBef>
            <a:spcAft>
              <a:spcPct val="35000"/>
            </a:spcAft>
            <a:buFont typeface="Wingdings" panose="05000000000000000000" pitchFamily="2" charset="2"/>
            <a:buNone/>
          </a:pPr>
          <a:endParaRPr lang="en-US" sz="1100" kern="1200" dirty="0"/>
        </a:p>
      </dsp:txBody>
      <dsp:txXfrm>
        <a:off x="2627620" y="2490371"/>
        <a:ext cx="1648102" cy="2112648"/>
      </dsp:txXfrm>
    </dsp:sp>
    <dsp:sp modelId="{55201B3B-701E-44DD-9F4E-B4617BCFA0C0}">
      <dsp:nvSpPr>
        <dsp:cNvPr id="0" name=""/>
        <dsp:cNvSpPr/>
      </dsp:nvSpPr>
      <dsp:spPr>
        <a:xfrm>
          <a:off x="4709952"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Training</a:t>
          </a:r>
          <a:r>
            <a:rPr lang="en-ZA" sz="3500" kern="1200" dirty="0"/>
            <a:t> </a:t>
          </a:r>
          <a:endParaRPr lang="en-US" sz="3500" kern="1200" dirty="0"/>
        </a:p>
      </dsp:txBody>
      <dsp:txXfrm>
        <a:off x="4709952" y="0"/>
        <a:ext cx="2188315" cy="1470142"/>
      </dsp:txXfrm>
    </dsp:sp>
    <dsp:sp modelId="{4CA65F3E-8093-48BE-9EFD-4BB06CAC9223}">
      <dsp:nvSpPr>
        <dsp:cNvPr id="0" name=""/>
        <dsp:cNvSpPr/>
      </dsp:nvSpPr>
      <dsp:spPr>
        <a:xfrm>
          <a:off x="4938946" y="1154651"/>
          <a:ext cx="1745943" cy="630945"/>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Training   </a:t>
          </a:r>
          <a:endParaRPr lang="en-US" sz="1600" kern="1200" dirty="0"/>
        </a:p>
      </dsp:txBody>
      <dsp:txXfrm>
        <a:off x="4957426" y="1173131"/>
        <a:ext cx="1708983" cy="593985"/>
      </dsp:txXfrm>
    </dsp:sp>
    <dsp:sp modelId="{87007C94-131B-446C-A59A-3C4D556F719E}">
      <dsp:nvSpPr>
        <dsp:cNvPr id="0" name=""/>
        <dsp:cNvSpPr/>
      </dsp:nvSpPr>
      <dsp:spPr>
        <a:xfrm>
          <a:off x="4928784" y="2524363"/>
          <a:ext cx="1750652" cy="2130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ZA" sz="1100" b="0" kern="1200" dirty="0">
              <a:solidFill>
                <a:schemeClr val="bg1"/>
              </a:solidFill>
            </a:rPr>
            <a:t>CLOs actively working with the training component of the department for training of HFB</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ZA" sz="1100" kern="1200" dirty="0"/>
            <a:t>Training is in progress</a:t>
          </a:r>
        </a:p>
      </dsp:txBody>
      <dsp:txXfrm>
        <a:off x="4980059" y="2575638"/>
        <a:ext cx="1648102" cy="2028310"/>
      </dsp:txXfrm>
    </dsp:sp>
    <dsp:sp modelId="{A5C5E417-85AF-407E-8183-439034992641}">
      <dsp:nvSpPr>
        <dsp:cNvPr id="0" name=""/>
        <dsp:cNvSpPr/>
      </dsp:nvSpPr>
      <dsp:spPr>
        <a:xfrm>
          <a:off x="7062391" y="0"/>
          <a:ext cx="2343007"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Challenges</a:t>
          </a:r>
          <a:r>
            <a:rPr lang="en-ZA" sz="3500" kern="1200" dirty="0"/>
            <a:t> </a:t>
          </a:r>
          <a:endParaRPr lang="en-US" sz="3500" kern="1200" dirty="0"/>
        </a:p>
      </dsp:txBody>
      <dsp:txXfrm>
        <a:off x="7062391" y="0"/>
        <a:ext cx="2343007" cy="1470142"/>
      </dsp:txXfrm>
    </dsp:sp>
    <dsp:sp modelId="{D079464C-B3DB-45C6-AE36-B924D3B75DEB}">
      <dsp:nvSpPr>
        <dsp:cNvPr id="0" name=""/>
        <dsp:cNvSpPr/>
      </dsp:nvSpPr>
      <dsp:spPr>
        <a:xfrm>
          <a:off x="7358569" y="1172569"/>
          <a:ext cx="1750652" cy="1249319"/>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Challenges </a:t>
          </a:r>
          <a:r>
            <a:rPr lang="en-ZA" sz="1600" kern="1200" dirty="0" err="1"/>
            <a:t>i.r.o</a:t>
          </a:r>
          <a:r>
            <a:rPr lang="en-ZA" sz="1600" kern="1200" dirty="0"/>
            <a:t> training</a:t>
          </a:r>
          <a:endParaRPr lang="en-US" sz="1600" kern="1200" dirty="0"/>
        </a:p>
      </dsp:txBody>
      <dsp:txXfrm>
        <a:off x="7395160" y="1209160"/>
        <a:ext cx="1677470" cy="1176137"/>
      </dsp:txXfrm>
    </dsp:sp>
    <dsp:sp modelId="{3F9DE57C-DC34-4389-B766-EE1B17ACB207}">
      <dsp:nvSpPr>
        <dsp:cNvPr id="0" name=""/>
        <dsp:cNvSpPr/>
      </dsp:nvSpPr>
      <dsp:spPr>
        <a:xfrm>
          <a:off x="7265618" y="2590925"/>
          <a:ext cx="1919012" cy="1896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r>
            <a:rPr lang="en-ZA" sz="1100" kern="1200" dirty="0"/>
            <a:t>Delays with procurement of training material in 2022 but this has since been rectified and printing of training material has resumed</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endParaRPr lang="en-US" sz="1100" kern="1200" dirty="0"/>
        </a:p>
      </dsp:txBody>
      <dsp:txXfrm>
        <a:off x="7321151" y="2646458"/>
        <a:ext cx="1807946" cy="1784982"/>
      </dsp:txXfrm>
    </dsp:sp>
    <dsp:sp modelId="{3F5F29A0-56C3-46E6-A94D-3670D89ACFD0}">
      <dsp:nvSpPr>
        <dsp:cNvPr id="0" name=""/>
        <dsp:cNvSpPr/>
      </dsp:nvSpPr>
      <dsp:spPr>
        <a:xfrm>
          <a:off x="9569522" y="0"/>
          <a:ext cx="2188315" cy="49004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ZA" sz="2000" kern="1200" dirty="0"/>
            <a:t>2023 Focus </a:t>
          </a:r>
          <a:endParaRPr lang="en-US" sz="2000" kern="1200" dirty="0"/>
        </a:p>
      </dsp:txBody>
      <dsp:txXfrm>
        <a:off x="9569522" y="0"/>
        <a:ext cx="2188315" cy="1470142"/>
      </dsp:txXfrm>
    </dsp:sp>
    <dsp:sp modelId="{ECDD4400-9BAA-48CB-BD80-29DAE59A4ECF}">
      <dsp:nvSpPr>
        <dsp:cNvPr id="0" name=""/>
        <dsp:cNvSpPr/>
      </dsp:nvSpPr>
      <dsp:spPr>
        <a:xfrm>
          <a:off x="9763232" y="856162"/>
          <a:ext cx="1878870" cy="643564"/>
        </a:xfrm>
        <a:prstGeom prst="roundRect">
          <a:avLst>
            <a:gd name="adj" fmla="val 1000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ZA" sz="1600" kern="1200" dirty="0"/>
            <a:t>100% Constituted Structures  </a:t>
          </a:r>
          <a:endParaRPr lang="en-US" sz="1600" kern="1200" dirty="0"/>
        </a:p>
      </dsp:txBody>
      <dsp:txXfrm>
        <a:off x="9782081" y="875011"/>
        <a:ext cx="1841172" cy="605866"/>
      </dsp:txXfrm>
    </dsp:sp>
    <dsp:sp modelId="{84004583-0EA5-451E-A79B-239D0CDD9FC7}">
      <dsp:nvSpPr>
        <dsp:cNvPr id="0" name=""/>
        <dsp:cNvSpPr/>
      </dsp:nvSpPr>
      <dsp:spPr>
        <a:xfrm>
          <a:off x="9627241" y="2380845"/>
          <a:ext cx="2014860" cy="25196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t" anchorCtr="0">
          <a:noAutofit/>
        </a:bodyPr>
        <a:lstStyle/>
        <a:p>
          <a:pPr marL="0" lvl="0" indent="0" algn="l" defTabSz="488950">
            <a:lnSpc>
              <a:spcPct val="90000"/>
            </a:lnSpc>
            <a:spcBef>
              <a:spcPct val="0"/>
            </a:spcBef>
            <a:spcAft>
              <a:spcPct val="35000"/>
            </a:spcAft>
            <a:buFont typeface="Arial" panose="020B0604020202020204" pitchFamily="34" charset="0"/>
            <a:buNone/>
          </a:pPr>
          <a:r>
            <a:rPr lang="en-ZA" sz="1100" kern="1200" dirty="0"/>
            <a:t>Continue with head hunting to get to 100% constitution of the Statutory Structures. </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ZA" sz="1100" kern="1200" dirty="0"/>
            <a:t>Train all the Clinic committees and Hospital Facility Board Members </a:t>
          </a:r>
        </a:p>
        <a:p>
          <a:pPr marL="0" lvl="0" indent="0" algn="l" defTabSz="488950">
            <a:lnSpc>
              <a:spcPct val="90000"/>
            </a:lnSpc>
            <a:spcBef>
              <a:spcPct val="0"/>
            </a:spcBef>
            <a:spcAft>
              <a:spcPct val="35000"/>
            </a:spcAft>
            <a:buFont typeface="Arial" panose="020B0604020202020204" pitchFamily="34" charset="0"/>
            <a:buNone/>
          </a:pPr>
          <a:r>
            <a:rPr lang="en-ZA" sz="1100" kern="1200" dirty="0"/>
            <a:t>To maintain good relationships between ALL stakeholders</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r>
            <a:rPr lang="en-ZA" sz="1100" kern="1200" dirty="0"/>
            <a:t>Recruitment of members to West Coast</a:t>
          </a:r>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endParaRPr lang="en-ZA" sz="1100" kern="1200" dirty="0"/>
        </a:p>
        <a:p>
          <a:pPr marL="0" lvl="0" indent="0" algn="l" defTabSz="488950">
            <a:lnSpc>
              <a:spcPct val="90000"/>
            </a:lnSpc>
            <a:spcBef>
              <a:spcPct val="0"/>
            </a:spcBef>
            <a:spcAft>
              <a:spcPct val="35000"/>
            </a:spcAft>
            <a:buFont typeface="Arial" panose="020B0604020202020204" pitchFamily="34" charset="0"/>
            <a:buNone/>
          </a:pPr>
          <a:endParaRPr lang="en-US" sz="1100" kern="1200" dirty="0"/>
        </a:p>
      </dsp:txBody>
      <dsp:txXfrm>
        <a:off x="9686254" y="2439858"/>
        <a:ext cx="1896834" cy="240160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0.25035</cdr:x>
      <cdr:y>0.92236</cdr:y>
    </cdr:from>
    <cdr:to>
      <cdr:x>0.52969</cdr:x>
      <cdr:y>1</cdr:y>
    </cdr:to>
    <cdr:sp macro="" textlink="">
      <cdr:nvSpPr>
        <cdr:cNvPr id="2" name="TextBox 8">
          <a:extLst xmlns:a="http://schemas.openxmlformats.org/drawingml/2006/main">
            <a:ext uri="{FF2B5EF4-FFF2-40B4-BE49-F238E27FC236}">
              <a16:creationId xmlns:a16="http://schemas.microsoft.com/office/drawing/2014/main" id="{71CE965C-4A7E-491A-A23C-DA72B8546BA1}"/>
            </a:ext>
          </a:extLst>
        </cdr:cNvPr>
        <cdr:cNvSpPr txBox="1"/>
      </cdr:nvSpPr>
      <cdr:spPr>
        <a:xfrm xmlns:a="http://schemas.openxmlformats.org/drawingml/2006/main">
          <a:off x="2002520" y="4387372"/>
          <a:ext cx="2234317"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a:t>Constituted</a:t>
          </a:r>
        </a:p>
      </cdr:txBody>
    </cdr:sp>
  </cdr:relSizeAnchor>
</c:userShapes>
</file>

<file path=ppt/drawings/drawing3.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3.18041E-7</cdr:x>
      <cdr:y>0.13545</cdr:y>
    </cdr:from>
    <cdr:to>
      <cdr:x>1</cdr:x>
      <cdr:y>0.81914</cdr:y>
    </cdr:to>
    <cdr:sp macro="" textlink="">
      <cdr:nvSpPr>
        <cdr:cNvPr id="4" name="TextBox 3">
          <a:extLst xmlns:a="http://schemas.openxmlformats.org/drawingml/2006/main">
            <a:ext uri="{FF2B5EF4-FFF2-40B4-BE49-F238E27FC236}">
              <a16:creationId xmlns:a16="http://schemas.microsoft.com/office/drawing/2014/main" id="{C84DE61A-53D8-43F7-AEDD-9D8D28DC4A4B}"/>
            </a:ext>
          </a:extLst>
        </cdr:cNvPr>
        <cdr:cNvSpPr txBox="1"/>
      </cdr:nvSpPr>
      <cdr:spPr>
        <a:xfrm xmlns:a="http://schemas.openxmlformats.org/drawingml/2006/main">
          <a:off x="1" y="612757"/>
          <a:ext cx="3144252" cy="3092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	</a:t>
          </a:r>
        </a:p>
        <a:p xmlns:a="http://schemas.openxmlformats.org/drawingml/2006/main">
          <a:pPr algn="l"/>
          <a:r>
            <a:rPr lang="en-US" sz="1600" b="1" dirty="0">
              <a:latin typeface="+mj-lt"/>
            </a:rPr>
            <a:t>Metro HFB	         20</a:t>
          </a:r>
        </a:p>
        <a:p xmlns:a="http://schemas.openxmlformats.org/drawingml/2006/main">
          <a:pPr algn="l"/>
          <a:r>
            <a:rPr lang="en-US" sz="1600" dirty="0">
              <a:latin typeface="+mj-lt"/>
            </a:rPr>
            <a:t>Constituted                      19</a:t>
          </a:r>
        </a:p>
        <a:p xmlns:a="http://schemas.openxmlformats.org/drawingml/2006/main">
          <a:pPr algn="l"/>
          <a:r>
            <a:rPr lang="en-US" sz="1600" dirty="0">
              <a:latin typeface="+mj-lt"/>
            </a:rPr>
            <a:t>Not Constituted                1</a:t>
          </a:r>
        </a:p>
        <a:p xmlns:a="http://schemas.openxmlformats.org/drawingml/2006/main">
          <a:pPr algn="l"/>
          <a:endParaRPr lang="en-US" sz="1600" dirty="0">
            <a:latin typeface="+mj-lt"/>
          </a:endParaRPr>
        </a:p>
        <a:p xmlns:a="http://schemas.openxmlformats.org/drawingml/2006/main">
          <a:pPr algn="l"/>
          <a:r>
            <a:rPr lang="en-US" sz="1600" dirty="0">
              <a:latin typeface="+mj-lt"/>
            </a:rPr>
            <a:t> </a:t>
          </a:r>
          <a:r>
            <a:rPr lang="en-US" sz="1600" i="1" dirty="0" err="1">
              <a:latin typeface="+mj-lt"/>
            </a:rPr>
            <a:t>Wesfleur</a:t>
          </a:r>
          <a:r>
            <a:rPr lang="en-US" sz="1600" i="1" dirty="0">
              <a:latin typeface="+mj-lt"/>
            </a:rPr>
            <a:t> Hospital is in the process of being constituted</a:t>
          </a:r>
          <a:endParaRPr lang="en-US" sz="1600" i="1" dirty="0"/>
        </a:p>
      </cdr:txBody>
    </cdr:sp>
  </cdr:relSizeAnchor>
</c:userShapes>
</file>

<file path=ppt/drawings/drawing5.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0.55921</cdr:x>
      <cdr:y>0.44326</cdr:y>
    </cdr:from>
    <cdr:to>
      <cdr:x>0.8983</cdr:x>
      <cdr:y>0.64539</cdr:y>
    </cdr:to>
    <cdr:sp macro="" textlink="">
      <cdr:nvSpPr>
        <cdr:cNvPr id="2" name="TextBox 1">
          <a:extLst xmlns:a="http://schemas.openxmlformats.org/drawingml/2006/main">
            <a:ext uri="{FF2B5EF4-FFF2-40B4-BE49-F238E27FC236}">
              <a16:creationId xmlns:a16="http://schemas.microsoft.com/office/drawing/2014/main" id="{2C69BB32-DA67-472E-ABA3-3B3F046579AD}"/>
            </a:ext>
          </a:extLst>
        </cdr:cNvPr>
        <cdr:cNvSpPr txBox="1"/>
      </cdr:nvSpPr>
      <cdr:spPr>
        <a:xfrm xmlns:a="http://schemas.openxmlformats.org/drawingml/2006/main">
          <a:off x="1507958" y="200526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0.54731</cdr:x>
      <cdr:y>0.44681</cdr:y>
    </cdr:from>
    <cdr:to>
      <cdr:x>0.8864</cdr:x>
      <cdr:y>0.64894</cdr:y>
    </cdr:to>
    <cdr:sp macro="" textlink="">
      <cdr:nvSpPr>
        <cdr:cNvPr id="3" name="TextBox 2">
          <a:extLst xmlns:a="http://schemas.openxmlformats.org/drawingml/2006/main">
            <a:ext uri="{FF2B5EF4-FFF2-40B4-BE49-F238E27FC236}">
              <a16:creationId xmlns:a16="http://schemas.microsoft.com/office/drawing/2014/main" id="{BBFD2A86-6C5D-4F80-853C-772A3FDDBD71}"/>
            </a:ext>
          </a:extLst>
        </cdr:cNvPr>
        <cdr:cNvSpPr txBox="1"/>
      </cdr:nvSpPr>
      <cdr:spPr>
        <a:xfrm xmlns:a="http://schemas.openxmlformats.org/drawingml/2006/main">
          <a:off x="1475874" y="202130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85E3CE-E9E3-CB47-80F0-33520EC85D2E}" type="datetimeFigureOut">
              <a:rPr lang="en-US" smtClean="0"/>
              <a:t>5/26/2023</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25923F-580B-A047-9C0E-6EE78A396537}" type="slidenum">
              <a:rPr lang="en-US" smtClean="0"/>
              <a:t>‹#›</a:t>
            </a:fld>
            <a:endParaRPr lang="en-US" dirty="0"/>
          </a:p>
        </p:txBody>
      </p:sp>
    </p:spTree>
    <p:extLst>
      <p:ext uri="{BB962C8B-B14F-4D97-AF65-F5344CB8AC3E}">
        <p14:creationId xmlns:p14="http://schemas.microsoft.com/office/powerpoint/2010/main"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1</a:t>
            </a:fld>
            <a:endParaRPr lang="en-US" dirty="0"/>
          </a:p>
        </p:txBody>
      </p:sp>
    </p:spTree>
    <p:extLst>
      <p:ext uri="{BB962C8B-B14F-4D97-AF65-F5344CB8AC3E}">
        <p14:creationId xmlns:p14="http://schemas.microsoft.com/office/powerpoint/2010/main" val="3631459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17</a:t>
            </a:fld>
            <a:endParaRPr lang="en-US" dirty="0"/>
          </a:p>
        </p:txBody>
      </p:sp>
    </p:spTree>
    <p:extLst>
      <p:ext uri="{BB962C8B-B14F-4D97-AF65-F5344CB8AC3E}">
        <p14:creationId xmlns:p14="http://schemas.microsoft.com/office/powerpoint/2010/main" val="527405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19</a:t>
            </a:fld>
            <a:endParaRPr lang="en-US" dirty="0"/>
          </a:p>
        </p:txBody>
      </p:sp>
    </p:spTree>
    <p:extLst>
      <p:ext uri="{BB962C8B-B14F-4D97-AF65-F5344CB8AC3E}">
        <p14:creationId xmlns:p14="http://schemas.microsoft.com/office/powerpoint/2010/main" val="3975441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20</a:t>
            </a:fld>
            <a:endParaRPr lang="en-US" dirty="0"/>
          </a:p>
        </p:txBody>
      </p:sp>
    </p:spTree>
    <p:extLst>
      <p:ext uri="{BB962C8B-B14F-4D97-AF65-F5344CB8AC3E}">
        <p14:creationId xmlns:p14="http://schemas.microsoft.com/office/powerpoint/2010/main" val="1273323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21</a:t>
            </a:fld>
            <a:endParaRPr lang="en-US" dirty="0"/>
          </a:p>
        </p:txBody>
      </p:sp>
    </p:spTree>
    <p:extLst>
      <p:ext uri="{BB962C8B-B14F-4D97-AF65-F5344CB8AC3E}">
        <p14:creationId xmlns:p14="http://schemas.microsoft.com/office/powerpoint/2010/main" val="1384386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22</a:t>
            </a:fld>
            <a:endParaRPr lang="en-US" dirty="0"/>
          </a:p>
        </p:txBody>
      </p:sp>
    </p:spTree>
    <p:extLst>
      <p:ext uri="{BB962C8B-B14F-4D97-AF65-F5344CB8AC3E}">
        <p14:creationId xmlns:p14="http://schemas.microsoft.com/office/powerpoint/2010/main" val="355536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23</a:t>
            </a:fld>
            <a:endParaRPr lang="en-US" dirty="0"/>
          </a:p>
        </p:txBody>
      </p:sp>
    </p:spTree>
    <p:extLst>
      <p:ext uri="{BB962C8B-B14F-4D97-AF65-F5344CB8AC3E}">
        <p14:creationId xmlns:p14="http://schemas.microsoft.com/office/powerpoint/2010/main" val="2888744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24</a:t>
            </a:fld>
            <a:endParaRPr lang="en-US" dirty="0"/>
          </a:p>
        </p:txBody>
      </p:sp>
    </p:spTree>
    <p:extLst>
      <p:ext uri="{BB962C8B-B14F-4D97-AF65-F5344CB8AC3E}">
        <p14:creationId xmlns:p14="http://schemas.microsoft.com/office/powerpoint/2010/main" val="2292441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25</a:t>
            </a:fld>
            <a:endParaRPr lang="en-US" dirty="0"/>
          </a:p>
        </p:txBody>
      </p:sp>
    </p:spTree>
    <p:extLst>
      <p:ext uri="{BB962C8B-B14F-4D97-AF65-F5344CB8AC3E}">
        <p14:creationId xmlns:p14="http://schemas.microsoft.com/office/powerpoint/2010/main" val="1866324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34</a:t>
            </a:fld>
            <a:endParaRPr lang="en-US" dirty="0"/>
          </a:p>
        </p:txBody>
      </p:sp>
    </p:spTree>
    <p:extLst>
      <p:ext uri="{BB962C8B-B14F-4D97-AF65-F5344CB8AC3E}">
        <p14:creationId xmlns:p14="http://schemas.microsoft.com/office/powerpoint/2010/main" val="358980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5</a:t>
            </a:fld>
            <a:endParaRPr lang="en-US" dirty="0"/>
          </a:p>
        </p:txBody>
      </p:sp>
    </p:spTree>
    <p:extLst>
      <p:ext uri="{BB962C8B-B14F-4D97-AF65-F5344CB8AC3E}">
        <p14:creationId xmlns:p14="http://schemas.microsoft.com/office/powerpoint/2010/main" val="81140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8</a:t>
            </a:fld>
            <a:endParaRPr lang="en-US" dirty="0"/>
          </a:p>
        </p:txBody>
      </p:sp>
    </p:spTree>
    <p:extLst>
      <p:ext uri="{BB962C8B-B14F-4D97-AF65-F5344CB8AC3E}">
        <p14:creationId xmlns:p14="http://schemas.microsoft.com/office/powerpoint/2010/main" val="3386817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9</a:t>
            </a:fld>
            <a:endParaRPr lang="en-US" dirty="0"/>
          </a:p>
        </p:txBody>
      </p:sp>
    </p:spTree>
    <p:extLst>
      <p:ext uri="{BB962C8B-B14F-4D97-AF65-F5344CB8AC3E}">
        <p14:creationId xmlns:p14="http://schemas.microsoft.com/office/powerpoint/2010/main" val="322576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25923F-580B-A047-9C0E-6EE78A396537}" type="slidenum">
              <a:rPr lang="en-US" smtClean="0"/>
              <a:t>12</a:t>
            </a:fld>
            <a:endParaRPr lang="en-US" dirty="0"/>
          </a:p>
        </p:txBody>
      </p:sp>
    </p:spTree>
    <p:extLst>
      <p:ext uri="{BB962C8B-B14F-4D97-AF65-F5344CB8AC3E}">
        <p14:creationId xmlns:p14="http://schemas.microsoft.com/office/powerpoint/2010/main" val="475469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13</a:t>
            </a:fld>
            <a:endParaRPr lang="en-US" dirty="0"/>
          </a:p>
        </p:txBody>
      </p:sp>
    </p:spTree>
    <p:extLst>
      <p:ext uri="{BB962C8B-B14F-4D97-AF65-F5344CB8AC3E}">
        <p14:creationId xmlns:p14="http://schemas.microsoft.com/office/powerpoint/2010/main" val="3155653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14</a:t>
            </a:fld>
            <a:endParaRPr lang="en-US" dirty="0"/>
          </a:p>
        </p:txBody>
      </p:sp>
    </p:spTree>
    <p:extLst>
      <p:ext uri="{BB962C8B-B14F-4D97-AF65-F5344CB8AC3E}">
        <p14:creationId xmlns:p14="http://schemas.microsoft.com/office/powerpoint/2010/main" val="2109165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15</a:t>
            </a:fld>
            <a:endParaRPr lang="en-US" dirty="0"/>
          </a:p>
        </p:txBody>
      </p:sp>
    </p:spTree>
    <p:extLst>
      <p:ext uri="{BB962C8B-B14F-4D97-AF65-F5344CB8AC3E}">
        <p14:creationId xmlns:p14="http://schemas.microsoft.com/office/powerpoint/2010/main" val="4132225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6025923F-580B-A047-9C0E-6EE78A396537}" type="slidenum">
              <a:rPr lang="en-US" smtClean="0"/>
              <a:t>16</a:t>
            </a:fld>
            <a:endParaRPr lang="en-US" dirty="0"/>
          </a:p>
        </p:txBody>
      </p:sp>
    </p:spTree>
    <p:extLst>
      <p:ext uri="{BB962C8B-B14F-4D97-AF65-F5344CB8AC3E}">
        <p14:creationId xmlns:p14="http://schemas.microsoft.com/office/powerpoint/2010/main" val="1362676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fld id="{5A07E0A8-85DB-46BF-BA8E-F2E6444D21BE}" type="datetime1">
              <a:rPr lang="en-US" smtClean="0">
                <a:solidFill>
                  <a:prstClr val="white"/>
                </a:solidFill>
              </a:rPr>
              <a:t>5/26/2023</a:t>
            </a:fld>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val="3904491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C400D-3400-4E45-AF2E-F631974D99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B84548-047C-4DBD-84F7-FE6ED58EFD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00731-323A-41C8-AB68-2D7BBA3689BE}"/>
              </a:ext>
            </a:extLst>
          </p:cNvPr>
          <p:cNvSpPr>
            <a:spLocks noGrp="1"/>
          </p:cNvSpPr>
          <p:nvPr>
            <p:ph type="dt" sz="half" idx="10"/>
          </p:nvPr>
        </p:nvSpPr>
        <p:spPr/>
        <p:txBody>
          <a:bodyPr/>
          <a:lstStyle/>
          <a:p>
            <a:fld id="{24D8640C-EB4A-4E42-8796-95D3686F5BC5}" type="datetime1">
              <a:rPr lang="en-US" smtClean="0"/>
              <a:t>5/26/2023</a:t>
            </a:fld>
            <a:endParaRPr lang="en-US"/>
          </a:p>
        </p:txBody>
      </p:sp>
      <p:sp>
        <p:nvSpPr>
          <p:cNvPr id="5" name="Footer Placeholder 4">
            <a:extLst>
              <a:ext uri="{FF2B5EF4-FFF2-40B4-BE49-F238E27FC236}">
                <a16:creationId xmlns:a16="http://schemas.microsoft.com/office/drawing/2014/main" id="{F634E4B5-DB16-4C83-8A71-3A8545B23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E628E-C2D6-4761-B410-01A1ED9F4A5F}"/>
              </a:ext>
            </a:extLst>
          </p:cNvPr>
          <p:cNvSpPr>
            <a:spLocks noGrp="1"/>
          </p:cNvSpPr>
          <p:nvPr>
            <p:ph type="sldNum" sz="quarter" idx="12"/>
          </p:nvPr>
        </p:nvSpPr>
        <p:spPr/>
        <p:txBody>
          <a:bodyPr/>
          <a:lstStyle/>
          <a:p>
            <a:fld id="{F47D0FBE-2EEE-4B72-8FD6-7FE2343AC14A}" type="slidenum">
              <a:rPr lang="en-US" smtClean="0"/>
              <a:t>‹#›</a:t>
            </a:fld>
            <a:endParaRPr lang="en-US"/>
          </a:p>
        </p:txBody>
      </p:sp>
    </p:spTree>
    <p:extLst>
      <p:ext uri="{BB962C8B-B14F-4D97-AF65-F5344CB8AC3E}">
        <p14:creationId xmlns:p14="http://schemas.microsoft.com/office/powerpoint/2010/main" val="405206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7556066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 Id="rId30" Type="http://schemas.openxmlformats.org/officeDocument/2006/relationships/tags" Target="../tags/tag4.xml"/><Relationship Id="rId35" Type="http://schemas.openxmlformats.org/officeDocument/2006/relationships/image" Target="../media/image4.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custDataLst>
              <p:tags r:id="rId27"/>
            </p:custDataLst>
          </p:nvPr>
        </p:nvGraphicFramePr>
        <p:xfrm>
          <a:off x="0" y="0"/>
          <a:ext cx="211667" cy="158750"/>
        </p:xfrm>
        <a:graphic>
          <a:graphicData uri="http://schemas.openxmlformats.org/presentationml/2006/ole">
            <mc:AlternateContent xmlns:mc="http://schemas.openxmlformats.org/markup-compatibility/2006">
              <mc:Choice xmlns:v="urn:schemas-microsoft-com:vml" Requires="v">
                <p:oleObj name="think-cell Slide" r:id="rId31" imgW="360" imgH="360" progId="">
                  <p:embed/>
                </p:oleObj>
              </mc:Choice>
              <mc:Fallback>
                <p:oleObj name="think-cell Slide" r:id="rId31" imgW="360" imgH="360" progId="">
                  <p:embed/>
                  <p:pic>
                    <p:nvPicPr>
                      <p:cNvPr id="10" name="Object 9" hidden="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0" y="0"/>
                        <a:ext cx="211667"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custDataLst>
              <p:tags r:id="rId28"/>
            </p:custDataLst>
          </p:nvPr>
        </p:nvSpPr>
        <p:spPr>
          <a:xfrm>
            <a:off x="393701" y="180976"/>
            <a:ext cx="11462940" cy="559256"/>
          </a:xfrm>
          <a:prstGeom prst="rect">
            <a:avLst/>
          </a:prstGeom>
          <a:noFill/>
          <a:extLst>
            <a:ext uri="{909E8E84-426E-40DD-AFC4-6F175D3DCCD1}">
              <a14:hiddenFill xmlns:a14="http://schemas.microsoft.com/office/drawing/2010/main">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id="{F3003D39-787E-4DD7-BD33-D06DC937071E}"/>
              </a:ext>
            </a:extLst>
          </p:cNvPr>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Lst>
  <p:hf sldNum="0" hdr="0" ft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5"/>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2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chart" Target="../charts/chart17.xml"/></Relationships>
</file>

<file path=ppt/slides/_rels/slide2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chart" Target="../charts/chart19.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25624"/>
            <a:ext cx="10945216" cy="1873674"/>
          </a:xfrm>
        </p:spPr>
        <p:txBody>
          <a:bodyPr>
            <a:normAutofit/>
          </a:bodyPr>
          <a:lstStyle/>
          <a:p>
            <a:r>
              <a:rPr lang="en-ZA" sz="4400" b="1" dirty="0">
                <a:latin typeface="+mj-lt"/>
              </a:rPr>
              <a:t>STATUTORY BODIES </a:t>
            </a:r>
          </a:p>
          <a:p>
            <a:endParaRPr lang="en-ZA" sz="3200" b="0" dirty="0"/>
          </a:p>
          <a:p>
            <a:r>
              <a:rPr lang="en-ZA" sz="1800" b="0">
                <a:latin typeface="+mj-lt"/>
              </a:rPr>
              <a:t>May </a:t>
            </a:r>
            <a:r>
              <a:rPr lang="en-ZA" sz="1800" b="0" dirty="0">
                <a:latin typeface="+mj-lt"/>
              </a:rPr>
              <a:t>2023</a:t>
            </a:r>
          </a:p>
        </p:txBody>
      </p:sp>
      <p:sp>
        <p:nvSpPr>
          <p:cNvPr id="4" name="TextBox 3">
            <a:extLst>
              <a:ext uri="{FF2B5EF4-FFF2-40B4-BE49-F238E27FC236}">
                <a16:creationId xmlns:a16="http://schemas.microsoft.com/office/drawing/2014/main" id="{2E5602CD-A313-43E5-8AB4-3FEDB048D88F}"/>
              </a:ext>
            </a:extLst>
          </p:cNvPr>
          <p:cNvSpPr txBox="1"/>
          <p:nvPr/>
        </p:nvSpPr>
        <p:spPr>
          <a:xfrm>
            <a:off x="7740526" y="2675324"/>
            <a:ext cx="3828082" cy="369332"/>
          </a:xfrm>
          <a:prstGeom prst="rect">
            <a:avLst/>
          </a:prstGeom>
          <a:noFill/>
        </p:spPr>
        <p:txBody>
          <a:bodyPr wrap="square" rtlCol="0">
            <a:spAutoFit/>
          </a:bodyPr>
          <a:lstStyle/>
          <a:p>
            <a:pPr algn="r"/>
            <a:r>
              <a:rPr lang="en-ZA" dirty="0">
                <a:solidFill>
                  <a:schemeClr val="bg1"/>
                </a:solidFill>
                <a:latin typeface="+mj-lt"/>
              </a:rPr>
              <a:t>Western Cape Government</a:t>
            </a:r>
          </a:p>
        </p:txBody>
      </p:sp>
    </p:spTree>
    <p:extLst>
      <p:ext uri="{BB962C8B-B14F-4D97-AF65-F5344CB8AC3E}">
        <p14:creationId xmlns:p14="http://schemas.microsoft.com/office/powerpoint/2010/main"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E3AFE-AD0A-4115-A2C3-2A576735175F}"/>
              </a:ext>
            </a:extLst>
          </p:cNvPr>
          <p:cNvSpPr>
            <a:spLocks noGrp="1"/>
          </p:cNvSpPr>
          <p:nvPr>
            <p:ph type="body" sz="quarter" idx="12"/>
          </p:nvPr>
        </p:nvSpPr>
        <p:spPr>
          <a:xfrm>
            <a:off x="814918" y="3191273"/>
            <a:ext cx="11041721" cy="936625"/>
          </a:xfrm>
        </p:spPr>
        <p:txBody>
          <a:bodyPr>
            <a:normAutofit fontScale="92500" lnSpcReduction="20000"/>
          </a:bodyPr>
          <a:lstStyle/>
          <a:p>
            <a:pPr algn="ctr"/>
            <a:r>
              <a:rPr lang="en-US" sz="3200" b="1" dirty="0">
                <a:latin typeface="+mj-lt"/>
              </a:rPr>
              <a:t>STATUS OF CLINIC COMMITTEES &amp; HOSPITAL FACILITY BOARDS</a:t>
            </a:r>
          </a:p>
          <a:p>
            <a:pPr algn="ctr"/>
            <a:endParaRPr lang="en-US" dirty="0"/>
          </a:p>
        </p:txBody>
      </p:sp>
    </p:spTree>
    <p:extLst>
      <p:ext uri="{BB962C8B-B14F-4D97-AF65-F5344CB8AC3E}">
        <p14:creationId xmlns:p14="http://schemas.microsoft.com/office/powerpoint/2010/main" val="347273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E3AFE-AD0A-4115-A2C3-2A576735175F}"/>
              </a:ext>
            </a:extLst>
          </p:cNvPr>
          <p:cNvSpPr>
            <a:spLocks noGrp="1"/>
          </p:cNvSpPr>
          <p:nvPr>
            <p:ph type="body" sz="quarter" idx="12"/>
          </p:nvPr>
        </p:nvSpPr>
        <p:spPr/>
        <p:txBody>
          <a:bodyPr>
            <a:normAutofit/>
          </a:bodyPr>
          <a:lstStyle/>
          <a:p>
            <a:pPr algn="ctr"/>
            <a:r>
              <a:rPr lang="en-US" b="1" dirty="0">
                <a:latin typeface="+mj-lt"/>
              </a:rPr>
              <a:t>METRO DISTRICT</a:t>
            </a:r>
            <a:endParaRPr lang="en-US" sz="3200" b="1" dirty="0">
              <a:latin typeface="+mj-lt"/>
            </a:endParaRPr>
          </a:p>
          <a:p>
            <a:pPr algn="ctr"/>
            <a:endParaRPr lang="en-US" dirty="0"/>
          </a:p>
        </p:txBody>
      </p:sp>
    </p:spTree>
    <p:extLst>
      <p:ext uri="{BB962C8B-B14F-4D97-AF65-F5344CB8AC3E}">
        <p14:creationId xmlns:p14="http://schemas.microsoft.com/office/powerpoint/2010/main" val="2923556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B547-6C04-4B42-A14B-E2B209382058}"/>
              </a:ext>
            </a:extLst>
          </p:cNvPr>
          <p:cNvSpPr>
            <a:spLocks noGrp="1"/>
          </p:cNvSpPr>
          <p:nvPr>
            <p:ph type="title"/>
          </p:nvPr>
        </p:nvSpPr>
        <p:spPr/>
        <p:txBody>
          <a:bodyPr/>
          <a:lstStyle/>
          <a:p>
            <a:r>
              <a:rPr lang="en-ZA" dirty="0"/>
              <a:t>Overview of Clinic Committees &amp; Hospital Facility Boards</a:t>
            </a:r>
            <a:r>
              <a:rPr lang="en-US" dirty="0"/>
              <a:t> status for Metro District</a:t>
            </a:r>
          </a:p>
        </p:txBody>
      </p:sp>
      <p:graphicFrame>
        <p:nvGraphicFramePr>
          <p:cNvPr id="4" name="Content Placeholder 3">
            <a:extLst>
              <a:ext uri="{FF2B5EF4-FFF2-40B4-BE49-F238E27FC236}">
                <a16:creationId xmlns:a16="http://schemas.microsoft.com/office/drawing/2014/main" id="{0FA1FA14-150E-4CAB-A680-8A9E87E5D2DC}"/>
              </a:ext>
            </a:extLst>
          </p:cNvPr>
          <p:cNvGraphicFramePr>
            <a:graphicFrameLocks noGrp="1"/>
          </p:cNvGraphicFramePr>
          <p:nvPr>
            <p:ph idx="1"/>
            <p:extLst>
              <p:ext uri="{D42A27DB-BD31-4B8C-83A1-F6EECF244321}">
                <p14:modId xmlns:p14="http://schemas.microsoft.com/office/powerpoint/2010/main" val="2120251702"/>
              </p:ext>
            </p:extLst>
          </p:nvPr>
        </p:nvGraphicFramePr>
        <p:xfrm>
          <a:off x="214543" y="1318081"/>
          <a:ext cx="11762913" cy="4900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761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j-lt"/>
              </a:rPr>
              <a:t>KESS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extLst>
              <p:ext uri="{D42A27DB-BD31-4B8C-83A1-F6EECF244321}">
                <p14:modId xmlns:p14="http://schemas.microsoft.com/office/powerpoint/2010/main" val="3852888481"/>
              </p:ext>
            </p:extLst>
          </p:nvPr>
        </p:nvGraphicFramePr>
        <p:xfrm>
          <a:off x="8329809" y="1090865"/>
          <a:ext cx="3862192"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BE902189-8939-4B46-A877-6D9737C1D40E}"/>
              </a:ext>
            </a:extLst>
          </p:cNvPr>
          <p:cNvGraphicFramePr/>
          <p:nvPr>
            <p:extLst>
              <p:ext uri="{D42A27DB-BD31-4B8C-83A1-F6EECF244321}">
                <p14:modId xmlns:p14="http://schemas.microsoft.com/office/powerpoint/2010/main" val="786452704"/>
              </p:ext>
            </p:extLst>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71CE965C-4A7E-491A-A23C-DA72B8546BA1}"/>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7" name="Text Placeholder 5">
            <a:extLst>
              <a:ext uri="{FF2B5EF4-FFF2-40B4-BE49-F238E27FC236}">
                <a16:creationId xmlns:a16="http://schemas.microsoft.com/office/drawing/2014/main" id="{F16AE18E-1149-C8EC-0DD0-4B7940454302}"/>
              </a:ext>
            </a:extLst>
          </p:cNvPr>
          <p:cNvSpPr>
            <a:spLocks noGrp="1"/>
          </p:cNvSpPr>
          <p:nvPr>
            <p:ph type="body" sz="quarter" idx="13"/>
          </p:nvPr>
        </p:nvSpPr>
        <p:spPr>
          <a:xfrm>
            <a:off x="7594765" y="1981075"/>
            <a:ext cx="5414268" cy="4487075"/>
          </a:xfrm>
        </p:spPr>
        <p:txBody>
          <a:bodyPr>
            <a:normAutofit/>
          </a:bodyPr>
          <a:lstStyle/>
          <a:p>
            <a:r>
              <a:rPr lang="en-US" sz="1600" i="0" dirty="0">
                <a:solidFill>
                  <a:schemeClr val="tx1"/>
                </a:solidFill>
              </a:rPr>
              <a:t>KESS</a:t>
            </a:r>
          </a:p>
          <a:p>
            <a:endParaRPr lang="en-US" sz="1600" i="0" dirty="0">
              <a:solidFill>
                <a:schemeClr val="tx1"/>
              </a:solidFill>
            </a:endParaRPr>
          </a:p>
          <a:p>
            <a:r>
              <a:rPr lang="en-US" sz="1600" i="0" dirty="0">
                <a:solidFill>
                  <a:schemeClr val="tx1"/>
                </a:solidFill>
              </a:rPr>
              <a:t>Total Clinic Committees (includes clusters) 11</a:t>
            </a:r>
          </a:p>
          <a:p>
            <a:r>
              <a:rPr lang="en-US" sz="1600" b="0" i="0" dirty="0">
                <a:solidFill>
                  <a:schemeClr val="tx1"/>
                </a:solidFill>
              </a:rPr>
              <a:t>Constituted</a:t>
            </a:r>
            <a:r>
              <a:rPr lang="en-US" sz="1600" i="0" dirty="0">
                <a:solidFill>
                  <a:schemeClr val="tx1"/>
                </a:solidFill>
              </a:rPr>
              <a:t>: 9</a:t>
            </a:r>
          </a:p>
          <a:p>
            <a:r>
              <a:rPr lang="en-US" sz="1600" b="0" i="0" dirty="0">
                <a:solidFill>
                  <a:schemeClr val="tx1"/>
                </a:solidFill>
              </a:rPr>
              <a:t>Not Constituted</a:t>
            </a:r>
            <a:r>
              <a:rPr lang="en-US" sz="1600" i="0" dirty="0">
                <a:solidFill>
                  <a:schemeClr val="tx1"/>
                </a:solidFill>
              </a:rPr>
              <a:t>: </a:t>
            </a:r>
          </a:p>
          <a:p>
            <a:r>
              <a:rPr lang="en-US" sz="1600" i="0" dirty="0">
                <a:solidFill>
                  <a:schemeClr val="tx1"/>
                </a:solidFill>
              </a:rPr>
              <a:t>1.  Matthew </a:t>
            </a:r>
            <a:r>
              <a:rPr lang="en-US" sz="1600" i="0" dirty="0" err="1">
                <a:solidFill>
                  <a:schemeClr val="tx1"/>
                </a:solidFill>
              </a:rPr>
              <a:t>Goniwe</a:t>
            </a:r>
            <a:r>
              <a:rPr lang="en-US" sz="1600" i="0" dirty="0">
                <a:solidFill>
                  <a:schemeClr val="tx1"/>
                </a:solidFill>
              </a:rPr>
              <a:t> CDC/ </a:t>
            </a:r>
          </a:p>
          <a:p>
            <a:r>
              <a:rPr lang="en-US" sz="1600" i="0" dirty="0">
                <a:solidFill>
                  <a:schemeClr val="tx1"/>
                </a:solidFill>
              </a:rPr>
              <a:t>Luvuyo CDC/Town 2 CDC/ </a:t>
            </a:r>
            <a:r>
              <a:rPr lang="en-US" sz="1600" i="0" dirty="0" err="1">
                <a:solidFill>
                  <a:schemeClr val="tx1"/>
                </a:solidFill>
              </a:rPr>
              <a:t>Mayenzeke</a:t>
            </a:r>
            <a:r>
              <a:rPr lang="en-US" sz="1600" i="0" dirty="0">
                <a:solidFill>
                  <a:schemeClr val="tx1"/>
                </a:solidFill>
              </a:rPr>
              <a:t> Clinic/</a:t>
            </a:r>
          </a:p>
          <a:p>
            <a:r>
              <a:rPr lang="en-US" sz="1600" i="0" dirty="0" err="1">
                <a:solidFill>
                  <a:schemeClr val="tx1"/>
                </a:solidFill>
              </a:rPr>
              <a:t>Zakhele</a:t>
            </a:r>
            <a:r>
              <a:rPr lang="en-US" sz="1600" i="0" dirty="0">
                <a:solidFill>
                  <a:schemeClr val="tx1"/>
                </a:solidFill>
              </a:rPr>
              <a:t> Cluster CC</a:t>
            </a:r>
          </a:p>
          <a:p>
            <a:endParaRPr lang="en-US" sz="1600" i="0" dirty="0">
              <a:solidFill>
                <a:schemeClr val="tx1"/>
              </a:solidFill>
            </a:endParaRPr>
          </a:p>
          <a:p>
            <a:r>
              <a:rPr lang="en-US" sz="1600" i="0" dirty="0">
                <a:solidFill>
                  <a:schemeClr val="tx1"/>
                </a:solidFill>
              </a:rPr>
              <a:t>2. </a:t>
            </a:r>
            <a:r>
              <a:rPr lang="en-US" sz="1600" i="0" dirty="0" err="1">
                <a:solidFill>
                  <a:schemeClr val="tx1"/>
                </a:solidFill>
              </a:rPr>
              <a:t>Kuyasa</a:t>
            </a:r>
            <a:r>
              <a:rPr lang="en-US" sz="1600" i="0" dirty="0">
                <a:solidFill>
                  <a:schemeClr val="tx1"/>
                </a:solidFill>
              </a:rPr>
              <a:t> CDC/ </a:t>
            </a:r>
            <a:r>
              <a:rPr lang="en-US" sz="1600" i="0" dirty="0" err="1">
                <a:solidFill>
                  <a:schemeClr val="tx1"/>
                </a:solidFill>
              </a:rPr>
              <a:t>Kuyasa</a:t>
            </a:r>
            <a:r>
              <a:rPr lang="en-US" sz="1600" i="0" dirty="0">
                <a:solidFill>
                  <a:schemeClr val="tx1"/>
                </a:solidFill>
              </a:rPr>
              <a:t> Male Cluster CC</a:t>
            </a:r>
          </a:p>
          <a:p>
            <a:endParaRPr lang="en-US" sz="1600" b="0" dirty="0">
              <a:solidFill>
                <a:schemeClr val="tx1"/>
              </a:solidFill>
            </a:endParaRPr>
          </a:p>
          <a:p>
            <a:r>
              <a:rPr lang="en-US" sz="1400" b="0" dirty="0">
                <a:solidFill>
                  <a:schemeClr val="tx1"/>
                </a:solidFill>
              </a:rPr>
              <a:t>Nominations for these CCs have been </a:t>
            </a:r>
          </a:p>
          <a:p>
            <a:r>
              <a:rPr lang="en-US" sz="1400" b="0" dirty="0">
                <a:solidFill>
                  <a:schemeClr val="tx1"/>
                </a:solidFill>
              </a:rPr>
              <a:t>received and are working alongside</a:t>
            </a:r>
          </a:p>
          <a:p>
            <a:r>
              <a:rPr lang="en-US" sz="1400" b="0" dirty="0">
                <a:solidFill>
                  <a:schemeClr val="tx1"/>
                </a:solidFill>
              </a:rPr>
              <a:t>the CLO to have these CC appointed</a:t>
            </a:r>
            <a:r>
              <a:rPr lang="en-US" sz="1600" b="0" dirty="0">
                <a:solidFill>
                  <a:schemeClr val="tx1"/>
                </a:solidFill>
              </a:rPr>
              <a:t>.</a:t>
            </a:r>
          </a:p>
        </p:txBody>
      </p:sp>
    </p:spTree>
    <p:extLst>
      <p:ext uri="{BB962C8B-B14F-4D97-AF65-F5344CB8AC3E}">
        <p14:creationId xmlns:p14="http://schemas.microsoft.com/office/powerpoint/2010/main" val="255828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p:txBody>
          <a:bodyPr>
            <a:normAutofit fontScale="90000"/>
          </a:bodyPr>
          <a:lstStyle/>
          <a:p>
            <a:pPr algn="ctr"/>
            <a:r>
              <a:rPr lang="en-US" sz="2800" dirty="0">
                <a:latin typeface="+mj-lt"/>
              </a:rPr>
              <a:t>KMPSS CLINIC COMMITTEES</a:t>
            </a:r>
          </a:p>
        </p:txBody>
      </p:sp>
      <p:sp>
        <p:nvSpPr>
          <p:cNvPr id="3" name="Text Placeholder 2">
            <a:extLst>
              <a:ext uri="{FF2B5EF4-FFF2-40B4-BE49-F238E27FC236}">
                <a16:creationId xmlns:a16="http://schemas.microsoft.com/office/drawing/2014/main" id="{19D57BEA-D8FD-4A9E-7123-40C3846E8317}"/>
              </a:ext>
            </a:extLst>
          </p:cNvPr>
          <p:cNvSpPr>
            <a:spLocks noGrp="1"/>
          </p:cNvSpPr>
          <p:nvPr>
            <p:ph type="body" sz="quarter" idx="10"/>
          </p:nvPr>
        </p:nvSpPr>
        <p:spPr/>
        <p:txBody>
          <a:bodyPr/>
          <a:lstStyle/>
          <a:p>
            <a:endParaRPr lang="en-US"/>
          </a:p>
        </p:txBody>
      </p:sp>
      <p:sp>
        <p:nvSpPr>
          <p:cNvPr id="6" name="Text Placeholder 5">
            <a:extLst>
              <a:ext uri="{FF2B5EF4-FFF2-40B4-BE49-F238E27FC236}">
                <a16:creationId xmlns:a16="http://schemas.microsoft.com/office/drawing/2014/main" id="{03674D50-7AE9-B9A0-F451-574230D4E2A7}"/>
              </a:ext>
            </a:extLst>
          </p:cNvPr>
          <p:cNvSpPr>
            <a:spLocks noGrp="1"/>
          </p:cNvSpPr>
          <p:nvPr>
            <p:ph type="body" sz="quarter" idx="13"/>
          </p:nvPr>
        </p:nvSpPr>
        <p:spPr>
          <a:xfrm>
            <a:off x="7594765" y="1981075"/>
            <a:ext cx="5414268" cy="4487075"/>
          </a:xfrm>
        </p:spPr>
        <p:txBody>
          <a:bodyPr>
            <a:normAutofit/>
          </a:bodyPr>
          <a:lstStyle/>
          <a:p>
            <a:r>
              <a:rPr lang="en-US" sz="1600" dirty="0"/>
              <a:t>KPMSS</a:t>
            </a:r>
          </a:p>
          <a:p>
            <a:endParaRPr lang="en-US" sz="1600" b="0" dirty="0"/>
          </a:p>
          <a:p>
            <a:r>
              <a:rPr lang="en-US" sz="1600" b="0" dirty="0"/>
              <a:t>Total Clinic Committees: </a:t>
            </a:r>
            <a:r>
              <a:rPr lang="en-US" sz="1600" dirty="0"/>
              <a:t>14</a:t>
            </a:r>
            <a:r>
              <a:rPr lang="en-US" sz="1600" b="0" dirty="0"/>
              <a:t> </a:t>
            </a:r>
          </a:p>
          <a:p>
            <a:r>
              <a:rPr lang="en-US" sz="1600" b="0" dirty="0"/>
              <a:t>Constituted: </a:t>
            </a:r>
            <a:r>
              <a:rPr lang="en-US" sz="1600" dirty="0"/>
              <a:t>13</a:t>
            </a:r>
            <a:endParaRPr lang="en-US" sz="1600" b="0" dirty="0"/>
          </a:p>
          <a:p>
            <a:r>
              <a:rPr lang="en-US" sz="1600" b="0" dirty="0"/>
              <a:t>Not Constituted: </a:t>
            </a:r>
            <a:r>
              <a:rPr lang="en-US" sz="1600" dirty="0"/>
              <a:t>1</a:t>
            </a:r>
          </a:p>
          <a:p>
            <a:r>
              <a:rPr lang="en-US" sz="1600" b="0" dirty="0"/>
              <a:t>(</a:t>
            </a:r>
            <a:r>
              <a:rPr lang="en-US" sz="1600" dirty="0" err="1"/>
              <a:t>Strandfontein</a:t>
            </a:r>
            <a:r>
              <a:rPr lang="en-US" sz="1600" dirty="0"/>
              <a:t> / Philippi Cluster CC</a:t>
            </a:r>
            <a:r>
              <a:rPr lang="en-US" sz="1600" b="0" dirty="0"/>
              <a:t>)</a:t>
            </a:r>
          </a:p>
          <a:p>
            <a:endParaRPr lang="en-US" sz="1600" b="0" dirty="0"/>
          </a:p>
          <a:p>
            <a:r>
              <a:rPr lang="en-US" sz="1600" dirty="0"/>
              <a:t>NOTE: 	</a:t>
            </a:r>
            <a:r>
              <a:rPr lang="en-US" sz="1600" b="0" i="1" dirty="0"/>
              <a:t>Sub-structure requested </a:t>
            </a:r>
          </a:p>
          <a:p>
            <a:r>
              <a:rPr lang="en-US" sz="1600" b="0" i="1" dirty="0"/>
              <a:t>Clarity on </a:t>
            </a:r>
            <a:r>
              <a:rPr lang="en-US" sz="1600" b="0" i="1" dirty="0" err="1"/>
              <a:t>Strandfontein</a:t>
            </a:r>
            <a:r>
              <a:rPr lang="en-US" sz="1600" b="0" i="1" dirty="0"/>
              <a:t> cluster as it is</a:t>
            </a:r>
          </a:p>
          <a:p>
            <a:r>
              <a:rPr lang="en-US" sz="1600" b="0" i="1" dirty="0"/>
              <a:t>on the boundary of SWSS and KMPSS</a:t>
            </a:r>
            <a:r>
              <a:rPr lang="en-US" sz="1600" b="0" dirty="0"/>
              <a:t>.</a:t>
            </a:r>
          </a:p>
        </p:txBody>
      </p:sp>
      <p:graphicFrame>
        <p:nvGraphicFramePr>
          <p:cNvPr id="8" name="Chart 7">
            <a:extLst>
              <a:ext uri="{FF2B5EF4-FFF2-40B4-BE49-F238E27FC236}">
                <a16:creationId xmlns:a16="http://schemas.microsoft.com/office/drawing/2014/main" id="{2B032B86-79EC-47DC-9E2D-F65E571A40FF}"/>
              </a:ext>
            </a:extLst>
          </p:cNvPr>
          <p:cNvGraphicFramePr/>
          <p:nvPr>
            <p:extLst>
              <p:ext uri="{D42A27DB-BD31-4B8C-83A1-F6EECF244321}">
                <p14:modId xmlns:p14="http://schemas.microsoft.com/office/powerpoint/2010/main" val="1060776375"/>
              </p:ext>
            </p:extLst>
          </p:nvPr>
        </p:nvGraphicFramePr>
        <p:xfrm>
          <a:off x="2072139" y="1243264"/>
          <a:ext cx="5522626" cy="47567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EE7138F6-C951-4535-9851-C1C3D572E003}"/>
              </a:ext>
            </a:extLst>
          </p:cNvPr>
          <p:cNvGraphicFramePr/>
          <p:nvPr>
            <p:extLst>
              <p:ext uri="{D42A27DB-BD31-4B8C-83A1-F6EECF244321}">
                <p14:modId xmlns:p14="http://schemas.microsoft.com/office/powerpoint/2010/main" val="1699295599"/>
              </p:ext>
            </p:extLst>
          </p:nvPr>
        </p:nvGraphicFramePr>
        <p:xfrm>
          <a:off x="794644" y="1219024"/>
          <a:ext cx="6338170" cy="43714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1943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NTSS CLINIC COMMITTEES</a:t>
            </a:r>
          </a:p>
        </p:txBody>
      </p:sp>
      <p:graphicFrame>
        <p:nvGraphicFramePr>
          <p:cNvPr id="6" name="Chart 5">
            <a:extLst>
              <a:ext uri="{FF2B5EF4-FFF2-40B4-BE49-F238E27FC236}">
                <a16:creationId xmlns:a16="http://schemas.microsoft.com/office/drawing/2014/main" id="{0CB50F8D-E5CC-4A9C-8509-75A625869EF8}"/>
              </a:ext>
            </a:extLst>
          </p:cNvPr>
          <p:cNvGraphicFramePr/>
          <p:nvPr>
            <p:extLst>
              <p:ext uri="{D42A27DB-BD31-4B8C-83A1-F6EECF244321}">
                <p14:modId xmlns:p14="http://schemas.microsoft.com/office/powerpoint/2010/main" val="2252495998"/>
              </p:ext>
            </p:extLst>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6403CC3B-8A16-4B4B-BE72-2C929B4E6754}"/>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950FCB10-965E-4398-0617-DA04A4D2E873}"/>
              </a:ext>
            </a:extLst>
          </p:cNvPr>
          <p:cNvSpPr>
            <a:spLocks noGrp="1"/>
          </p:cNvSpPr>
          <p:nvPr>
            <p:ph type="body" sz="quarter" idx="13"/>
          </p:nvPr>
        </p:nvSpPr>
        <p:spPr>
          <a:xfrm>
            <a:off x="7594765" y="1981075"/>
            <a:ext cx="5414268" cy="4487075"/>
          </a:xfrm>
        </p:spPr>
        <p:txBody>
          <a:bodyPr>
            <a:normAutofit/>
          </a:bodyPr>
          <a:lstStyle/>
          <a:p>
            <a:r>
              <a:rPr lang="en-US" sz="1600" i="0" dirty="0">
                <a:solidFill>
                  <a:schemeClr val="tx1"/>
                </a:solidFill>
              </a:rPr>
              <a:t>NTSS</a:t>
            </a:r>
          </a:p>
          <a:p>
            <a:endParaRPr lang="en-US" sz="1600" i="0" dirty="0">
              <a:solidFill>
                <a:schemeClr val="tx1"/>
              </a:solidFill>
            </a:endParaRPr>
          </a:p>
          <a:p>
            <a:r>
              <a:rPr lang="en-US" sz="1600" i="0" dirty="0">
                <a:solidFill>
                  <a:schemeClr val="tx1"/>
                </a:solidFill>
              </a:rPr>
              <a:t>Total Clinic Committees (includes clusters) 9</a:t>
            </a:r>
          </a:p>
          <a:p>
            <a:r>
              <a:rPr lang="en-US" sz="1600" b="0" i="0" dirty="0">
                <a:solidFill>
                  <a:schemeClr val="tx1"/>
                </a:solidFill>
              </a:rPr>
              <a:t>Constituted</a:t>
            </a:r>
            <a:r>
              <a:rPr lang="en-US" sz="1600" i="0" dirty="0">
                <a:solidFill>
                  <a:schemeClr val="tx1"/>
                </a:solidFill>
              </a:rPr>
              <a:t>: 9</a:t>
            </a:r>
          </a:p>
          <a:p>
            <a:r>
              <a:rPr lang="en-US" sz="1600" b="0" i="0" dirty="0">
                <a:solidFill>
                  <a:schemeClr val="tx1"/>
                </a:solidFill>
              </a:rPr>
              <a:t>Not Constituted</a:t>
            </a:r>
            <a:r>
              <a:rPr lang="en-US" sz="1600" i="0" dirty="0">
                <a:solidFill>
                  <a:schemeClr val="tx1"/>
                </a:solidFill>
              </a:rPr>
              <a:t>: nil</a:t>
            </a:r>
          </a:p>
        </p:txBody>
      </p:sp>
    </p:spTree>
    <p:extLst>
      <p:ext uri="{BB962C8B-B14F-4D97-AF65-F5344CB8AC3E}">
        <p14:creationId xmlns:p14="http://schemas.microsoft.com/office/powerpoint/2010/main" val="2938197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SWSS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extLst>
              <p:ext uri="{D42A27DB-BD31-4B8C-83A1-F6EECF244321}">
                <p14:modId xmlns:p14="http://schemas.microsoft.com/office/powerpoint/2010/main" val="3807973478"/>
              </p:ext>
            </p:extLst>
          </p:nvPr>
        </p:nvGraphicFramePr>
        <p:xfrm>
          <a:off x="8712387" y="1090865"/>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29E1BFA-3B3A-4414-AF46-383BC99AD25C}"/>
              </a:ext>
            </a:extLst>
          </p:cNvPr>
          <p:cNvGraphicFramePr/>
          <p:nvPr>
            <p:extLst>
              <p:ext uri="{D42A27DB-BD31-4B8C-83A1-F6EECF244321}">
                <p14:modId xmlns:p14="http://schemas.microsoft.com/office/powerpoint/2010/main" val="994798614"/>
              </p:ext>
            </p:extLst>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BD2359EB-DD55-4E2E-9D23-A4BDFAB7794E}"/>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751D547B-C952-726B-8701-3316DEF2F537}"/>
              </a:ext>
            </a:extLst>
          </p:cNvPr>
          <p:cNvSpPr>
            <a:spLocks noGrp="1"/>
          </p:cNvSpPr>
          <p:nvPr>
            <p:ph type="body" sz="quarter" idx="13"/>
          </p:nvPr>
        </p:nvSpPr>
        <p:spPr>
          <a:xfrm>
            <a:off x="7594765" y="1981075"/>
            <a:ext cx="5414268" cy="4487075"/>
          </a:xfrm>
        </p:spPr>
        <p:txBody>
          <a:bodyPr>
            <a:normAutofit/>
          </a:bodyPr>
          <a:lstStyle/>
          <a:p>
            <a:r>
              <a:rPr lang="en-US" sz="1600" i="0" dirty="0">
                <a:solidFill>
                  <a:schemeClr val="tx1"/>
                </a:solidFill>
              </a:rPr>
              <a:t>SWSS</a:t>
            </a:r>
          </a:p>
          <a:p>
            <a:endParaRPr lang="en-US" sz="1600" i="0" dirty="0">
              <a:solidFill>
                <a:schemeClr val="tx1"/>
              </a:solidFill>
            </a:endParaRPr>
          </a:p>
          <a:p>
            <a:r>
              <a:rPr lang="en-US" sz="1600" i="0" dirty="0">
                <a:solidFill>
                  <a:schemeClr val="tx1"/>
                </a:solidFill>
              </a:rPr>
              <a:t>Total Clinic Committees (includes clusters) 11</a:t>
            </a:r>
          </a:p>
          <a:p>
            <a:r>
              <a:rPr lang="en-US" sz="1600" b="0" i="0" dirty="0">
                <a:solidFill>
                  <a:schemeClr val="tx1"/>
                </a:solidFill>
              </a:rPr>
              <a:t>Constituted</a:t>
            </a:r>
            <a:r>
              <a:rPr lang="en-US" sz="1600" i="0" dirty="0">
                <a:solidFill>
                  <a:schemeClr val="tx1"/>
                </a:solidFill>
              </a:rPr>
              <a:t>: 11</a:t>
            </a:r>
          </a:p>
          <a:p>
            <a:r>
              <a:rPr lang="en-US" sz="1600" b="0" i="0" dirty="0">
                <a:solidFill>
                  <a:schemeClr val="tx1"/>
                </a:solidFill>
              </a:rPr>
              <a:t>Not Constituted</a:t>
            </a:r>
            <a:r>
              <a:rPr lang="en-US" sz="1600" i="0" dirty="0">
                <a:solidFill>
                  <a:schemeClr val="tx1"/>
                </a:solidFill>
              </a:rPr>
              <a:t>: nil</a:t>
            </a:r>
          </a:p>
          <a:p>
            <a:endParaRPr lang="en-US" sz="1600" dirty="0">
              <a:solidFill>
                <a:schemeClr val="tx1"/>
              </a:solidFill>
            </a:endParaRPr>
          </a:p>
        </p:txBody>
      </p:sp>
    </p:spTree>
    <p:extLst>
      <p:ext uri="{BB962C8B-B14F-4D97-AF65-F5344CB8AC3E}">
        <p14:creationId xmlns:p14="http://schemas.microsoft.com/office/powerpoint/2010/main" val="246327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240633" y="180976"/>
            <a:ext cx="11616008" cy="669256"/>
          </a:xfrm>
        </p:spPr>
        <p:txBody>
          <a:bodyPr>
            <a:normAutofit/>
          </a:bodyPr>
          <a:lstStyle/>
          <a:p>
            <a:pPr algn="ctr"/>
            <a:r>
              <a:rPr lang="en-US" sz="2800" dirty="0">
                <a:latin typeface="+mj-lt"/>
              </a:rPr>
              <a:t>METRO HOSPITAL BOARDS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extLst>
              <p:ext uri="{D42A27DB-BD31-4B8C-83A1-F6EECF244321}">
                <p14:modId xmlns:p14="http://schemas.microsoft.com/office/powerpoint/2010/main" val="3012719975"/>
              </p:ext>
            </p:extLst>
          </p:nvPr>
        </p:nvGraphicFramePr>
        <p:xfrm>
          <a:off x="8369453" y="515604"/>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A1E7C1BD-2C11-42AB-A696-29E327EDAF70}"/>
              </a:ext>
            </a:extLst>
          </p:cNvPr>
          <p:cNvGraphicFramePr>
            <a:graphicFrameLocks/>
          </p:cNvGraphicFramePr>
          <p:nvPr>
            <p:extLst>
              <p:ext uri="{D42A27DB-BD31-4B8C-83A1-F6EECF244321}">
                <p14:modId xmlns:p14="http://schemas.microsoft.com/office/powerpoint/2010/main" val="1635264012"/>
              </p:ext>
            </p:extLst>
          </p:nvPr>
        </p:nvGraphicFramePr>
        <p:xfrm>
          <a:off x="335360" y="1299412"/>
          <a:ext cx="7280465" cy="47965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3952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E3AFE-AD0A-4115-A2C3-2A576735175F}"/>
              </a:ext>
            </a:extLst>
          </p:cNvPr>
          <p:cNvSpPr>
            <a:spLocks noGrp="1"/>
          </p:cNvSpPr>
          <p:nvPr>
            <p:ph type="body" sz="quarter" idx="12"/>
          </p:nvPr>
        </p:nvSpPr>
        <p:spPr/>
        <p:txBody>
          <a:bodyPr>
            <a:normAutofit/>
          </a:bodyPr>
          <a:lstStyle/>
          <a:p>
            <a:pPr algn="ctr"/>
            <a:r>
              <a:rPr lang="en-US" sz="3200" b="1" dirty="0">
                <a:latin typeface="+mj-lt"/>
              </a:rPr>
              <a:t>RURAL DISTRICTS</a:t>
            </a:r>
          </a:p>
          <a:p>
            <a:pPr algn="ctr"/>
            <a:endParaRPr lang="en-US" dirty="0"/>
          </a:p>
        </p:txBody>
      </p:sp>
    </p:spTree>
    <p:extLst>
      <p:ext uri="{BB962C8B-B14F-4D97-AF65-F5344CB8AC3E}">
        <p14:creationId xmlns:p14="http://schemas.microsoft.com/office/powerpoint/2010/main" val="2364381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B547-6C04-4B42-A14B-E2B209382058}"/>
              </a:ext>
            </a:extLst>
          </p:cNvPr>
          <p:cNvSpPr>
            <a:spLocks noGrp="1"/>
          </p:cNvSpPr>
          <p:nvPr>
            <p:ph type="title"/>
          </p:nvPr>
        </p:nvSpPr>
        <p:spPr/>
        <p:txBody>
          <a:bodyPr/>
          <a:lstStyle/>
          <a:p>
            <a:r>
              <a:rPr lang="en-ZA" dirty="0"/>
              <a:t>Overall Clinic Committees &amp; Hospital Facility Boards</a:t>
            </a:r>
            <a:r>
              <a:rPr lang="en-US" dirty="0"/>
              <a:t> for Rural District</a:t>
            </a:r>
          </a:p>
        </p:txBody>
      </p:sp>
      <p:graphicFrame>
        <p:nvGraphicFramePr>
          <p:cNvPr id="4" name="Content Placeholder 3">
            <a:extLst>
              <a:ext uri="{FF2B5EF4-FFF2-40B4-BE49-F238E27FC236}">
                <a16:creationId xmlns:a16="http://schemas.microsoft.com/office/drawing/2014/main" id="{0FA1FA14-150E-4CAB-A680-8A9E87E5D2DC}"/>
              </a:ext>
            </a:extLst>
          </p:cNvPr>
          <p:cNvGraphicFramePr>
            <a:graphicFrameLocks noGrp="1"/>
          </p:cNvGraphicFramePr>
          <p:nvPr>
            <p:ph idx="1"/>
            <p:extLst>
              <p:ext uri="{D42A27DB-BD31-4B8C-83A1-F6EECF244321}">
                <p14:modId xmlns:p14="http://schemas.microsoft.com/office/powerpoint/2010/main" val="4127745119"/>
              </p:ext>
            </p:extLst>
          </p:nvPr>
        </p:nvGraphicFramePr>
        <p:xfrm>
          <a:off x="214543" y="1318081"/>
          <a:ext cx="11762913" cy="4900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446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38" y="408650"/>
            <a:ext cx="11462940" cy="559256"/>
          </a:xfrm>
        </p:spPr>
        <p:txBody>
          <a:bodyPr/>
          <a:lstStyle/>
          <a:p>
            <a:r>
              <a:rPr lang="en-ZA" sz="2800" dirty="0">
                <a:latin typeface="+mj-lt"/>
              </a:rPr>
              <a:t>PRESENTATION OUTLINE</a:t>
            </a:r>
          </a:p>
        </p:txBody>
      </p:sp>
      <p:sp>
        <p:nvSpPr>
          <p:cNvPr id="5" name="Rectangle 4"/>
          <p:cNvSpPr/>
          <p:nvPr/>
        </p:nvSpPr>
        <p:spPr>
          <a:xfrm>
            <a:off x="393701" y="688278"/>
            <a:ext cx="10657760" cy="8032327"/>
          </a:xfrm>
          <a:prstGeom prst="rect">
            <a:avLst/>
          </a:prstGeom>
        </p:spPr>
        <p:txBody>
          <a:bodyPr wrap="square">
            <a:spAutoFit/>
          </a:bodyPr>
          <a:lstStyle/>
          <a:p>
            <a:pPr marL="342900" indent="-342900">
              <a:lnSpc>
                <a:spcPct val="300000"/>
              </a:lnSpc>
              <a:spcAft>
                <a:spcPts val="600"/>
              </a:spcAft>
              <a:buFontTx/>
              <a:buAutoNum type="arabicPeriod"/>
              <a:defRPr/>
            </a:pPr>
            <a:r>
              <a:rPr lang="en-US" sz="1600" dirty="0">
                <a:solidFill>
                  <a:prstClr val="black"/>
                </a:solidFill>
              </a:rPr>
              <a:t>Purpose</a:t>
            </a:r>
          </a:p>
          <a:p>
            <a:pPr marL="342900" indent="-342900">
              <a:lnSpc>
                <a:spcPct val="300000"/>
              </a:lnSpc>
              <a:spcAft>
                <a:spcPts val="600"/>
              </a:spcAft>
              <a:buFontTx/>
              <a:buAutoNum type="arabicPeriod"/>
              <a:defRPr/>
            </a:pPr>
            <a:r>
              <a:rPr kumimoji="0" lang="en-US" sz="1600" u="none" strike="noStrike" kern="1200" cap="none" spc="0" normalizeH="0" baseline="0" noProof="0" dirty="0">
                <a:ln>
                  <a:noFill/>
                </a:ln>
                <a:solidFill>
                  <a:prstClr val="black"/>
                </a:solidFill>
                <a:effectLst/>
                <a:uLnTx/>
                <a:uFillTx/>
              </a:rPr>
              <a:t>Overview and Purpose of Act</a:t>
            </a: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r>
              <a:rPr kumimoji="0" lang="en-ZA" sz="1600" u="none" strike="noStrike" kern="1200" cap="none" spc="0" normalizeH="0" baseline="0" noProof="0" dirty="0">
                <a:ln>
                  <a:noFill/>
                </a:ln>
                <a:solidFill>
                  <a:prstClr val="black"/>
                </a:solidFill>
                <a:effectLst/>
                <a:uLnTx/>
                <a:uFillTx/>
              </a:rPr>
              <a:t>Good Governance of Statutory Bodies in the Health System</a:t>
            </a: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r>
              <a:rPr kumimoji="0" lang="en-ZA" sz="1600" u="none" strike="noStrike" kern="1200" cap="none" spc="0" normalizeH="0" baseline="0" noProof="0" dirty="0">
                <a:ln>
                  <a:noFill/>
                </a:ln>
                <a:solidFill>
                  <a:prstClr val="black"/>
                </a:solidFill>
                <a:effectLst/>
                <a:uLnTx/>
                <a:uFillTx/>
              </a:rPr>
              <a:t>Status of Clinic Committees (CC) and Hospital Facility Boards (HFB) in Metro District</a:t>
            </a: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r>
              <a:rPr lang="en-ZA" sz="1600" dirty="0">
                <a:solidFill>
                  <a:prstClr val="black"/>
                </a:solidFill>
              </a:rPr>
              <a:t>Status of CC and HFB in Rural District</a:t>
            </a: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r>
              <a:rPr lang="en-ZA" sz="1600" dirty="0">
                <a:solidFill>
                  <a:prstClr val="black"/>
                </a:solidFill>
              </a:rPr>
              <a:t>Training of CC and HFB</a:t>
            </a: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r>
              <a:rPr lang="en-ZA" sz="1600" dirty="0">
                <a:solidFill>
                  <a:prstClr val="black"/>
                </a:solidFill>
              </a:rPr>
              <a:t>District health Council (DHC)</a:t>
            </a: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endParaRPr lang="en-ZA" sz="1600" dirty="0">
              <a:solidFill>
                <a:prstClr val="black"/>
              </a:solidFill>
            </a:endParaRPr>
          </a:p>
          <a:p>
            <a:pPr marR="0" lvl="0" algn="l" defTabSz="914400" rtl="0" eaLnBrk="1" fontAlgn="auto" latinLnBrk="0" hangingPunct="1">
              <a:lnSpc>
                <a:spcPct val="300000"/>
              </a:lnSpc>
              <a:spcBef>
                <a:spcPts val="0"/>
              </a:spcBef>
              <a:spcAft>
                <a:spcPts val="600"/>
              </a:spcAft>
              <a:buClrTx/>
              <a:buSzTx/>
              <a:tabLst/>
              <a:defRPr/>
            </a:pPr>
            <a:endParaRPr lang="en-ZA" sz="1600" dirty="0">
              <a:solidFill>
                <a:prstClr val="black"/>
              </a:solidFill>
            </a:endParaRPr>
          </a:p>
          <a:p>
            <a:pPr marL="342900" marR="0" lvl="0" indent="-342900" algn="l" defTabSz="914400" rtl="0" eaLnBrk="1" fontAlgn="auto" latinLnBrk="0" hangingPunct="1">
              <a:lnSpc>
                <a:spcPct val="300000"/>
              </a:lnSpc>
              <a:spcBef>
                <a:spcPts val="0"/>
              </a:spcBef>
              <a:spcAft>
                <a:spcPts val="600"/>
              </a:spcAft>
              <a:buClrTx/>
              <a:buSzTx/>
              <a:buAutoNum type="arabicPeriod"/>
              <a:tabLst/>
              <a:defRPr/>
            </a:pPr>
            <a:endParaRPr kumimoji="0" lang="en-ZA" sz="1600" u="none" strike="noStrike" kern="120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614958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OVERBERG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nvGraphicFramePr>
        <p:xfrm>
          <a:off x="8712387" y="1090865"/>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29E1BFA-3B3A-4414-AF46-383BC99AD25C}"/>
              </a:ext>
            </a:extLst>
          </p:cNvPr>
          <p:cNvGraphicFramePr/>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BD2359EB-DD55-4E2E-9D23-A4BDFAB7794E}"/>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751D547B-C952-726B-8701-3316DEF2F537}"/>
              </a:ext>
            </a:extLst>
          </p:cNvPr>
          <p:cNvSpPr>
            <a:spLocks noGrp="1"/>
          </p:cNvSpPr>
          <p:nvPr>
            <p:ph type="body" sz="quarter" idx="13"/>
          </p:nvPr>
        </p:nvSpPr>
        <p:spPr>
          <a:xfrm>
            <a:off x="7594765" y="1981075"/>
            <a:ext cx="5414268" cy="4487075"/>
          </a:xfrm>
        </p:spPr>
        <p:txBody>
          <a:bodyPr>
            <a:normAutofit/>
          </a:bodyPr>
          <a:lstStyle/>
          <a:p>
            <a:r>
              <a:rPr lang="en-US" sz="1600" i="0" dirty="0">
                <a:solidFill>
                  <a:schemeClr val="tx1"/>
                </a:solidFill>
              </a:rPr>
              <a:t>OVERBERG:</a:t>
            </a:r>
          </a:p>
          <a:p>
            <a:endParaRPr lang="en-US" sz="1600" i="0" dirty="0">
              <a:solidFill>
                <a:schemeClr val="tx1"/>
              </a:solidFill>
            </a:endParaRPr>
          </a:p>
          <a:p>
            <a:r>
              <a:rPr lang="en-US" sz="1600" i="0" dirty="0">
                <a:solidFill>
                  <a:schemeClr val="tx1"/>
                </a:solidFill>
              </a:rPr>
              <a:t>Total Clinic Committees (includes clusters) 14</a:t>
            </a:r>
          </a:p>
          <a:p>
            <a:r>
              <a:rPr lang="en-US" sz="1600" b="0" i="0" dirty="0">
                <a:solidFill>
                  <a:schemeClr val="tx1"/>
                </a:solidFill>
              </a:rPr>
              <a:t>Constituted</a:t>
            </a:r>
            <a:r>
              <a:rPr lang="en-US" sz="1600" i="0" dirty="0">
                <a:solidFill>
                  <a:schemeClr val="tx1"/>
                </a:solidFill>
              </a:rPr>
              <a:t>: 14</a:t>
            </a:r>
          </a:p>
          <a:p>
            <a:r>
              <a:rPr lang="en-US" sz="1600" b="0" i="0" dirty="0">
                <a:solidFill>
                  <a:schemeClr val="tx1"/>
                </a:solidFill>
              </a:rPr>
              <a:t>Not Constituted</a:t>
            </a:r>
            <a:r>
              <a:rPr lang="en-US" sz="1600" i="0" dirty="0">
                <a:solidFill>
                  <a:schemeClr val="tx1"/>
                </a:solidFill>
              </a:rPr>
              <a:t>: </a:t>
            </a:r>
            <a:r>
              <a:rPr lang="en-US" sz="1600" dirty="0">
                <a:solidFill>
                  <a:schemeClr val="tx1"/>
                </a:solidFill>
              </a:rPr>
              <a:t>nil</a:t>
            </a:r>
          </a:p>
        </p:txBody>
      </p:sp>
    </p:spTree>
    <p:extLst>
      <p:ext uri="{BB962C8B-B14F-4D97-AF65-F5344CB8AC3E}">
        <p14:creationId xmlns:p14="http://schemas.microsoft.com/office/powerpoint/2010/main" val="2827737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CENTRAL KAROO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nvGraphicFramePr>
        <p:xfrm>
          <a:off x="8712387" y="1090865"/>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29E1BFA-3B3A-4414-AF46-383BC99AD25C}"/>
              </a:ext>
            </a:extLst>
          </p:cNvPr>
          <p:cNvGraphicFramePr/>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BD2359EB-DD55-4E2E-9D23-A4BDFAB7794E}"/>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751D547B-C952-726B-8701-3316DEF2F537}"/>
              </a:ext>
            </a:extLst>
          </p:cNvPr>
          <p:cNvSpPr>
            <a:spLocks noGrp="1"/>
          </p:cNvSpPr>
          <p:nvPr>
            <p:ph type="body" sz="quarter" idx="13"/>
          </p:nvPr>
        </p:nvSpPr>
        <p:spPr>
          <a:xfrm>
            <a:off x="7594765" y="1981075"/>
            <a:ext cx="5414268" cy="4487075"/>
          </a:xfrm>
        </p:spPr>
        <p:txBody>
          <a:bodyPr>
            <a:normAutofit/>
          </a:bodyPr>
          <a:lstStyle/>
          <a:p>
            <a:r>
              <a:rPr lang="en-US" sz="1600" i="0" dirty="0">
                <a:solidFill>
                  <a:schemeClr val="tx1"/>
                </a:solidFill>
              </a:rPr>
              <a:t>CENTRAL KAROO</a:t>
            </a:r>
          </a:p>
          <a:p>
            <a:endParaRPr lang="en-US" sz="1600" i="0" dirty="0">
              <a:solidFill>
                <a:schemeClr val="tx1"/>
              </a:solidFill>
            </a:endParaRPr>
          </a:p>
          <a:p>
            <a:r>
              <a:rPr lang="en-US" sz="1600" i="0" dirty="0">
                <a:solidFill>
                  <a:schemeClr val="tx1"/>
                </a:solidFill>
              </a:rPr>
              <a:t>Total Clinic Committees (includes clusters) 6</a:t>
            </a:r>
          </a:p>
          <a:p>
            <a:r>
              <a:rPr lang="en-US" sz="1600" b="0" i="0" dirty="0">
                <a:solidFill>
                  <a:schemeClr val="tx1"/>
                </a:solidFill>
              </a:rPr>
              <a:t>Constituted</a:t>
            </a:r>
            <a:r>
              <a:rPr lang="en-US" sz="1600" i="0" dirty="0">
                <a:solidFill>
                  <a:schemeClr val="tx1"/>
                </a:solidFill>
              </a:rPr>
              <a:t>: 6</a:t>
            </a:r>
          </a:p>
          <a:p>
            <a:r>
              <a:rPr lang="en-US" sz="1600" b="0" i="0" dirty="0">
                <a:solidFill>
                  <a:schemeClr val="tx1"/>
                </a:solidFill>
              </a:rPr>
              <a:t>Not Constituted</a:t>
            </a:r>
            <a:r>
              <a:rPr lang="en-US" sz="1600" i="0" dirty="0">
                <a:solidFill>
                  <a:schemeClr val="tx1"/>
                </a:solidFill>
              </a:rPr>
              <a:t>: </a:t>
            </a:r>
            <a:r>
              <a:rPr lang="en-US" sz="1600" dirty="0">
                <a:solidFill>
                  <a:schemeClr val="tx1"/>
                </a:solidFill>
              </a:rPr>
              <a:t>nil</a:t>
            </a:r>
          </a:p>
        </p:txBody>
      </p:sp>
    </p:spTree>
    <p:extLst>
      <p:ext uri="{BB962C8B-B14F-4D97-AF65-F5344CB8AC3E}">
        <p14:creationId xmlns:p14="http://schemas.microsoft.com/office/powerpoint/2010/main" val="3291710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GARDEN ROUTE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nvGraphicFramePr>
        <p:xfrm>
          <a:off x="8712387" y="1090865"/>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29E1BFA-3B3A-4414-AF46-383BC99AD25C}"/>
              </a:ext>
            </a:extLst>
          </p:cNvPr>
          <p:cNvGraphicFramePr/>
          <p:nvPr>
            <p:extLst>
              <p:ext uri="{D42A27DB-BD31-4B8C-83A1-F6EECF244321}">
                <p14:modId xmlns:p14="http://schemas.microsoft.com/office/powerpoint/2010/main" val="1060194683"/>
              </p:ext>
            </p:extLst>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BD2359EB-DD55-4E2E-9D23-A4BDFAB7794E}"/>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751D547B-C952-726B-8701-3316DEF2F537}"/>
              </a:ext>
            </a:extLst>
          </p:cNvPr>
          <p:cNvSpPr>
            <a:spLocks noGrp="1"/>
          </p:cNvSpPr>
          <p:nvPr>
            <p:ph type="body" sz="quarter" idx="13"/>
          </p:nvPr>
        </p:nvSpPr>
        <p:spPr>
          <a:xfrm>
            <a:off x="7594765" y="1981075"/>
            <a:ext cx="5414268" cy="4487075"/>
          </a:xfrm>
        </p:spPr>
        <p:txBody>
          <a:bodyPr>
            <a:normAutofit/>
          </a:bodyPr>
          <a:lstStyle/>
          <a:p>
            <a:r>
              <a:rPr lang="en-US" sz="1600" i="0" dirty="0">
                <a:solidFill>
                  <a:schemeClr val="tx1"/>
                </a:solidFill>
              </a:rPr>
              <a:t>GARDEN ROUTE:</a:t>
            </a:r>
          </a:p>
          <a:p>
            <a:endParaRPr lang="en-US" sz="1600" i="0" dirty="0">
              <a:solidFill>
                <a:schemeClr val="tx1"/>
              </a:solidFill>
            </a:endParaRPr>
          </a:p>
          <a:p>
            <a:r>
              <a:rPr lang="en-US" sz="1600" i="0" dirty="0">
                <a:solidFill>
                  <a:schemeClr val="tx1"/>
                </a:solidFill>
              </a:rPr>
              <a:t>Total Clinic Committees (includes clusters) 29</a:t>
            </a:r>
          </a:p>
          <a:p>
            <a:r>
              <a:rPr lang="en-US" sz="1600" b="0" i="0" dirty="0">
                <a:solidFill>
                  <a:schemeClr val="tx1"/>
                </a:solidFill>
              </a:rPr>
              <a:t>Constituted</a:t>
            </a:r>
            <a:r>
              <a:rPr lang="en-US" sz="1600" i="0" dirty="0">
                <a:solidFill>
                  <a:schemeClr val="tx1"/>
                </a:solidFill>
              </a:rPr>
              <a:t>: 28</a:t>
            </a:r>
          </a:p>
          <a:p>
            <a:r>
              <a:rPr lang="en-US" sz="1600" b="0" i="0" dirty="0">
                <a:solidFill>
                  <a:schemeClr val="tx1"/>
                </a:solidFill>
              </a:rPr>
              <a:t>Not Constituted</a:t>
            </a:r>
            <a:r>
              <a:rPr lang="en-US" sz="1600" i="0" dirty="0">
                <a:solidFill>
                  <a:schemeClr val="tx1"/>
                </a:solidFill>
              </a:rPr>
              <a:t>:1</a:t>
            </a:r>
          </a:p>
          <a:p>
            <a:r>
              <a:rPr lang="en-US" sz="1600" i="0" dirty="0">
                <a:solidFill>
                  <a:schemeClr val="tx1"/>
                </a:solidFill>
              </a:rPr>
              <a:t>(</a:t>
            </a:r>
            <a:r>
              <a:rPr lang="en-US" sz="1600" i="0" dirty="0" err="1">
                <a:solidFill>
                  <a:schemeClr val="tx1"/>
                </a:solidFill>
              </a:rPr>
              <a:t>Melkhoutfontein</a:t>
            </a:r>
            <a:r>
              <a:rPr lang="en-US" sz="1600" i="0" dirty="0">
                <a:solidFill>
                  <a:schemeClr val="tx1"/>
                </a:solidFill>
              </a:rPr>
              <a:t>)</a:t>
            </a:r>
          </a:p>
          <a:p>
            <a:endParaRPr lang="en-US" sz="1600" i="0" dirty="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3222389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CAPE WINELANDS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nvGraphicFramePr>
        <p:xfrm>
          <a:off x="8712387" y="1090865"/>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29E1BFA-3B3A-4414-AF46-383BC99AD25C}"/>
              </a:ext>
            </a:extLst>
          </p:cNvPr>
          <p:cNvGraphicFramePr/>
          <p:nvPr>
            <p:extLst>
              <p:ext uri="{D42A27DB-BD31-4B8C-83A1-F6EECF244321}">
                <p14:modId xmlns:p14="http://schemas.microsoft.com/office/powerpoint/2010/main" val="3230270566"/>
              </p:ext>
            </p:extLst>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BD2359EB-DD55-4E2E-9D23-A4BDFAB7794E}"/>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751D547B-C952-726B-8701-3316DEF2F537}"/>
              </a:ext>
            </a:extLst>
          </p:cNvPr>
          <p:cNvSpPr>
            <a:spLocks noGrp="1"/>
          </p:cNvSpPr>
          <p:nvPr>
            <p:ph type="body" sz="quarter" idx="13"/>
          </p:nvPr>
        </p:nvSpPr>
        <p:spPr>
          <a:xfrm>
            <a:off x="7594765" y="1981075"/>
            <a:ext cx="4597235" cy="4487075"/>
          </a:xfrm>
        </p:spPr>
        <p:txBody>
          <a:bodyPr>
            <a:normAutofit fontScale="92500"/>
          </a:bodyPr>
          <a:lstStyle/>
          <a:p>
            <a:r>
              <a:rPr lang="en-US" sz="1600" i="0" dirty="0">
                <a:solidFill>
                  <a:schemeClr val="tx1"/>
                </a:solidFill>
              </a:rPr>
              <a:t>CAPE WINELANDS</a:t>
            </a:r>
          </a:p>
          <a:p>
            <a:endParaRPr lang="en-US" sz="1600" i="0" dirty="0">
              <a:solidFill>
                <a:schemeClr val="tx1"/>
              </a:solidFill>
            </a:endParaRPr>
          </a:p>
          <a:p>
            <a:r>
              <a:rPr lang="en-US" sz="1600" i="0" dirty="0">
                <a:solidFill>
                  <a:schemeClr val="tx1"/>
                </a:solidFill>
              </a:rPr>
              <a:t>Total Clinic Committees (includes clusters) 33</a:t>
            </a:r>
          </a:p>
          <a:p>
            <a:r>
              <a:rPr lang="en-US" sz="1600" b="0" i="0" dirty="0">
                <a:solidFill>
                  <a:schemeClr val="tx1"/>
                </a:solidFill>
              </a:rPr>
              <a:t>Constituted</a:t>
            </a:r>
            <a:r>
              <a:rPr lang="en-US" sz="1600" i="0" dirty="0">
                <a:solidFill>
                  <a:schemeClr val="tx1"/>
                </a:solidFill>
              </a:rPr>
              <a:t>: 29</a:t>
            </a:r>
          </a:p>
          <a:p>
            <a:r>
              <a:rPr lang="en-US" sz="1600" b="0" i="0" dirty="0">
                <a:solidFill>
                  <a:schemeClr val="tx1"/>
                </a:solidFill>
              </a:rPr>
              <a:t>Not Constituted</a:t>
            </a:r>
            <a:r>
              <a:rPr lang="en-US" sz="1600" i="0" dirty="0">
                <a:solidFill>
                  <a:schemeClr val="tx1"/>
                </a:solidFill>
              </a:rPr>
              <a:t>: 4 </a:t>
            </a:r>
          </a:p>
          <a:p>
            <a:r>
              <a:rPr lang="en-US" sz="1600" i="0" dirty="0">
                <a:solidFill>
                  <a:schemeClr val="tx1"/>
                </a:solidFill>
              </a:rPr>
              <a:t>(McGregor , Montague,</a:t>
            </a:r>
          </a:p>
          <a:p>
            <a:r>
              <a:rPr lang="en-US" sz="1600" i="0" dirty="0">
                <a:solidFill>
                  <a:schemeClr val="tx1"/>
                </a:solidFill>
              </a:rPr>
              <a:t>Happy Valley Clinics and Op-die-Berg Clinics)</a:t>
            </a:r>
          </a:p>
          <a:p>
            <a:endParaRPr lang="en-US" sz="1600" i="0" dirty="0">
              <a:solidFill>
                <a:schemeClr val="tx1"/>
              </a:solidFill>
            </a:endParaRPr>
          </a:p>
          <a:p>
            <a:r>
              <a:rPr lang="en-US" sz="1600" i="0" dirty="0">
                <a:solidFill>
                  <a:schemeClr val="tx1"/>
                </a:solidFill>
              </a:rPr>
              <a:t>NOTE: 	</a:t>
            </a:r>
            <a:r>
              <a:rPr lang="en-US" sz="1400" b="0" i="0" dirty="0">
                <a:solidFill>
                  <a:schemeClr val="tx1"/>
                </a:solidFill>
              </a:rPr>
              <a:t>Ministry conducted a visit to assist </a:t>
            </a:r>
          </a:p>
          <a:p>
            <a:r>
              <a:rPr lang="en-US" sz="1400" b="0" i="0" dirty="0">
                <a:solidFill>
                  <a:schemeClr val="tx1"/>
                </a:solidFill>
              </a:rPr>
              <a:t>	to ascertain the challenges faced</a:t>
            </a:r>
          </a:p>
          <a:p>
            <a:r>
              <a:rPr lang="en-US" sz="1400" b="0" i="0" dirty="0">
                <a:solidFill>
                  <a:schemeClr val="tx1"/>
                </a:solidFill>
              </a:rPr>
              <a:t>	in the </a:t>
            </a:r>
            <a:r>
              <a:rPr lang="en-US" sz="1400" b="0" i="0" dirty="0" err="1">
                <a:solidFill>
                  <a:schemeClr val="tx1"/>
                </a:solidFill>
              </a:rPr>
              <a:t>Langeberg</a:t>
            </a:r>
            <a:r>
              <a:rPr lang="en-US" sz="1400" b="0" i="0" dirty="0">
                <a:solidFill>
                  <a:schemeClr val="tx1"/>
                </a:solidFill>
              </a:rPr>
              <a:t> Sub-District and </a:t>
            </a:r>
          </a:p>
          <a:p>
            <a:r>
              <a:rPr lang="en-US" sz="1400" b="0" i="0" dirty="0">
                <a:solidFill>
                  <a:schemeClr val="tx1"/>
                </a:solidFill>
              </a:rPr>
              <a:t>	with the view of assisting with </a:t>
            </a:r>
          </a:p>
          <a:p>
            <a:r>
              <a:rPr lang="en-US" sz="1400" b="0" i="0" dirty="0">
                <a:solidFill>
                  <a:schemeClr val="tx1"/>
                </a:solidFill>
              </a:rPr>
              <a:t>	recruitment.</a:t>
            </a:r>
          </a:p>
          <a:p>
            <a:r>
              <a:rPr lang="en-US" sz="1400" b="0" i="0" dirty="0">
                <a:solidFill>
                  <a:schemeClr val="tx1"/>
                </a:solidFill>
              </a:rPr>
              <a:t>	</a:t>
            </a:r>
            <a:r>
              <a:rPr lang="en-US" sz="1400" i="0" dirty="0">
                <a:solidFill>
                  <a:schemeClr val="tx1"/>
                </a:solidFill>
              </a:rPr>
              <a:t>New CLO started Jan 2023</a:t>
            </a:r>
          </a:p>
          <a:p>
            <a:r>
              <a:rPr lang="en-US" sz="1400" b="0" i="0" dirty="0">
                <a:solidFill>
                  <a:schemeClr val="tx1"/>
                </a:solidFill>
              </a:rPr>
              <a:t>	Department currently assisting CLO</a:t>
            </a:r>
          </a:p>
          <a:p>
            <a:r>
              <a:rPr lang="en-US" sz="1400" b="0" i="0" dirty="0">
                <a:solidFill>
                  <a:schemeClr val="tx1"/>
                </a:solidFill>
              </a:rPr>
              <a:t>	to get </a:t>
            </a:r>
            <a:r>
              <a:rPr lang="en-US" sz="1400" b="0" i="0" dirty="0" err="1">
                <a:solidFill>
                  <a:schemeClr val="tx1"/>
                </a:solidFill>
              </a:rPr>
              <a:t>unconstituted</a:t>
            </a:r>
            <a:r>
              <a:rPr lang="en-US" sz="1400" b="0" i="0" dirty="0">
                <a:solidFill>
                  <a:schemeClr val="tx1"/>
                </a:solidFill>
              </a:rPr>
              <a:t> CC appointed</a:t>
            </a:r>
            <a:r>
              <a:rPr lang="en-US" sz="1600" b="0" i="0" dirty="0">
                <a:solidFill>
                  <a:schemeClr val="tx1"/>
                </a:solidFill>
              </a:rPr>
              <a:t>.</a:t>
            </a:r>
          </a:p>
          <a:p>
            <a:r>
              <a:rPr lang="en-US" sz="1600" b="0" i="0" dirty="0">
                <a:solidFill>
                  <a:schemeClr val="tx1"/>
                </a:solidFill>
              </a:rPr>
              <a:t>	</a:t>
            </a:r>
            <a:endParaRPr lang="en-US" sz="1600" dirty="0">
              <a:solidFill>
                <a:schemeClr val="tx1"/>
              </a:solidFill>
            </a:endParaRPr>
          </a:p>
        </p:txBody>
      </p:sp>
    </p:spTree>
    <p:extLst>
      <p:ext uri="{BB962C8B-B14F-4D97-AF65-F5344CB8AC3E}">
        <p14:creationId xmlns:p14="http://schemas.microsoft.com/office/powerpoint/2010/main" val="360054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393701" y="180976"/>
            <a:ext cx="11462940" cy="669256"/>
          </a:xfrm>
        </p:spPr>
        <p:txBody>
          <a:bodyPr>
            <a:normAutofit/>
          </a:bodyPr>
          <a:lstStyle/>
          <a:p>
            <a:pPr algn="ctr"/>
            <a:r>
              <a:rPr lang="en-US" sz="2800" dirty="0">
                <a:latin typeface="+mn-lt"/>
              </a:rPr>
              <a:t>WEST COAST DISTRICT CLINIC COMMITTEES</a:t>
            </a:r>
          </a:p>
        </p:txBody>
      </p:sp>
      <p:graphicFrame>
        <p:nvGraphicFramePr>
          <p:cNvPr id="12" name="Chart 11">
            <a:extLst>
              <a:ext uri="{FF2B5EF4-FFF2-40B4-BE49-F238E27FC236}">
                <a16:creationId xmlns:a16="http://schemas.microsoft.com/office/drawing/2014/main" id="{BCC1143B-A610-4395-B532-7F792016DA62}"/>
              </a:ext>
            </a:extLst>
          </p:cNvPr>
          <p:cNvGraphicFramePr>
            <a:graphicFrameLocks/>
          </p:cNvGraphicFramePr>
          <p:nvPr/>
        </p:nvGraphicFramePr>
        <p:xfrm>
          <a:off x="8712387" y="1090865"/>
          <a:ext cx="3144253" cy="45238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429E1BFA-3B3A-4414-AF46-383BC99AD25C}"/>
              </a:ext>
            </a:extLst>
          </p:cNvPr>
          <p:cNvGraphicFramePr/>
          <p:nvPr>
            <p:extLst>
              <p:ext uri="{D42A27DB-BD31-4B8C-83A1-F6EECF244321}">
                <p14:modId xmlns:p14="http://schemas.microsoft.com/office/powerpoint/2010/main" val="2314823884"/>
              </p:ext>
            </p:extLst>
          </p:nvPr>
        </p:nvGraphicFramePr>
        <p:xfrm>
          <a:off x="1014608" y="1243262"/>
          <a:ext cx="6338170" cy="4371475"/>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id="{BD2359EB-DD55-4E2E-9D23-A4BDFAB7794E}"/>
              </a:ext>
            </a:extLst>
          </p:cNvPr>
          <p:cNvSpPr txBox="1"/>
          <p:nvPr/>
        </p:nvSpPr>
        <p:spPr>
          <a:xfrm>
            <a:off x="3066534" y="5614737"/>
            <a:ext cx="2234317" cy="369332"/>
          </a:xfrm>
          <a:prstGeom prst="rect">
            <a:avLst/>
          </a:prstGeom>
          <a:noFill/>
        </p:spPr>
        <p:txBody>
          <a:bodyPr wrap="square" rtlCol="0">
            <a:spAutoFit/>
          </a:bodyPr>
          <a:lstStyle/>
          <a:p>
            <a:pPr algn="ctr"/>
            <a:r>
              <a:rPr lang="en-US" dirty="0"/>
              <a:t>Constituted</a:t>
            </a:r>
          </a:p>
        </p:txBody>
      </p:sp>
      <p:sp>
        <p:nvSpPr>
          <p:cNvPr id="8" name="Text Placeholder 5">
            <a:extLst>
              <a:ext uri="{FF2B5EF4-FFF2-40B4-BE49-F238E27FC236}">
                <a16:creationId xmlns:a16="http://schemas.microsoft.com/office/drawing/2014/main" id="{751D547B-C952-726B-8701-3316DEF2F537}"/>
              </a:ext>
            </a:extLst>
          </p:cNvPr>
          <p:cNvSpPr>
            <a:spLocks noGrp="1"/>
          </p:cNvSpPr>
          <p:nvPr>
            <p:ph type="body" sz="quarter" idx="13"/>
          </p:nvPr>
        </p:nvSpPr>
        <p:spPr>
          <a:xfrm>
            <a:off x="7352777" y="1981075"/>
            <a:ext cx="5656256" cy="4487075"/>
          </a:xfrm>
        </p:spPr>
        <p:txBody>
          <a:bodyPr>
            <a:normAutofit/>
          </a:bodyPr>
          <a:lstStyle/>
          <a:p>
            <a:r>
              <a:rPr lang="en-US" sz="1600" i="0" dirty="0">
                <a:solidFill>
                  <a:schemeClr val="tx1"/>
                </a:solidFill>
              </a:rPr>
              <a:t>WEST COAST</a:t>
            </a:r>
          </a:p>
          <a:p>
            <a:endParaRPr lang="en-US" sz="1600" i="0" dirty="0">
              <a:solidFill>
                <a:schemeClr val="tx1"/>
              </a:solidFill>
            </a:endParaRPr>
          </a:p>
          <a:p>
            <a:r>
              <a:rPr lang="en-US" sz="1600" i="0" dirty="0">
                <a:solidFill>
                  <a:schemeClr val="tx1"/>
                </a:solidFill>
              </a:rPr>
              <a:t>Total Clinic Committees (includes clusters) 22</a:t>
            </a:r>
          </a:p>
          <a:p>
            <a:r>
              <a:rPr lang="en-US" sz="1600" b="0" i="0" dirty="0">
                <a:solidFill>
                  <a:schemeClr val="tx1"/>
                </a:solidFill>
              </a:rPr>
              <a:t>Constituted</a:t>
            </a:r>
            <a:r>
              <a:rPr lang="en-US" sz="1600" i="0" dirty="0">
                <a:solidFill>
                  <a:schemeClr val="tx1"/>
                </a:solidFill>
              </a:rPr>
              <a:t>: 16</a:t>
            </a:r>
          </a:p>
          <a:p>
            <a:r>
              <a:rPr lang="en-US" sz="1600" b="0" i="0" dirty="0">
                <a:solidFill>
                  <a:schemeClr val="tx1"/>
                </a:solidFill>
              </a:rPr>
              <a:t>Not Constituted</a:t>
            </a:r>
            <a:r>
              <a:rPr lang="en-US" sz="1600" i="0" dirty="0">
                <a:solidFill>
                  <a:schemeClr val="tx1"/>
                </a:solidFill>
              </a:rPr>
              <a:t>: 6</a:t>
            </a:r>
          </a:p>
          <a:p>
            <a:r>
              <a:rPr lang="en-US" sz="1600" i="0" dirty="0">
                <a:solidFill>
                  <a:schemeClr val="tx1"/>
                </a:solidFill>
              </a:rPr>
              <a:t>(</a:t>
            </a:r>
            <a:r>
              <a:rPr lang="en-US" sz="1600" i="0" dirty="0" err="1">
                <a:solidFill>
                  <a:schemeClr val="tx1"/>
                </a:solidFill>
              </a:rPr>
              <a:t>Saldahna</a:t>
            </a:r>
            <a:r>
              <a:rPr lang="en-US" sz="1600" i="0" dirty="0">
                <a:solidFill>
                  <a:schemeClr val="tx1"/>
                </a:solidFill>
              </a:rPr>
              <a:t> Bay/</a:t>
            </a:r>
            <a:r>
              <a:rPr lang="en-US" sz="1600" i="0" dirty="0" err="1">
                <a:solidFill>
                  <a:schemeClr val="tx1"/>
                </a:solidFill>
              </a:rPr>
              <a:t>Diazville</a:t>
            </a:r>
            <a:r>
              <a:rPr lang="en-US" sz="1600" i="0" dirty="0">
                <a:solidFill>
                  <a:schemeClr val="tx1"/>
                </a:solidFill>
              </a:rPr>
              <a:t>, </a:t>
            </a:r>
            <a:r>
              <a:rPr lang="en-US" sz="1600" i="0" dirty="0" err="1">
                <a:solidFill>
                  <a:schemeClr val="tx1"/>
                </a:solidFill>
              </a:rPr>
              <a:t>Vredenberg</a:t>
            </a:r>
            <a:r>
              <a:rPr lang="en-US" sz="1600" i="0" dirty="0">
                <a:solidFill>
                  <a:schemeClr val="tx1"/>
                </a:solidFill>
              </a:rPr>
              <a:t>, Hopefield, </a:t>
            </a:r>
          </a:p>
          <a:p>
            <a:r>
              <a:rPr lang="en-US" sz="1600" i="0" dirty="0" err="1">
                <a:solidFill>
                  <a:schemeClr val="tx1"/>
                </a:solidFill>
              </a:rPr>
              <a:t>Laingville</a:t>
            </a:r>
            <a:r>
              <a:rPr lang="en-US" sz="1600" i="0" dirty="0">
                <a:solidFill>
                  <a:schemeClr val="tx1"/>
                </a:solidFill>
              </a:rPr>
              <a:t>, Langebaan, </a:t>
            </a:r>
            <a:r>
              <a:rPr lang="en-US" sz="1600" i="0" dirty="0" err="1">
                <a:solidFill>
                  <a:schemeClr val="tx1"/>
                </a:solidFill>
              </a:rPr>
              <a:t>Elandsbay</a:t>
            </a:r>
            <a:r>
              <a:rPr lang="en-US" sz="1600" i="0" dirty="0">
                <a:solidFill>
                  <a:schemeClr val="tx1"/>
                </a:solidFill>
              </a:rPr>
              <a:t>, </a:t>
            </a:r>
            <a:r>
              <a:rPr lang="en-US" sz="1600" i="0" dirty="0" err="1">
                <a:solidFill>
                  <a:schemeClr val="tx1"/>
                </a:solidFill>
              </a:rPr>
              <a:t>Wupperthal</a:t>
            </a:r>
            <a:r>
              <a:rPr lang="en-US" sz="1600" i="0" dirty="0">
                <a:solidFill>
                  <a:schemeClr val="tx1"/>
                </a:solidFill>
              </a:rPr>
              <a:t> </a:t>
            </a:r>
          </a:p>
          <a:p>
            <a:r>
              <a:rPr lang="en-US" sz="1600" i="0" dirty="0">
                <a:solidFill>
                  <a:schemeClr val="tx1"/>
                </a:solidFill>
              </a:rPr>
              <a:t>Clinics)</a:t>
            </a:r>
          </a:p>
          <a:p>
            <a:endParaRPr lang="en-US" sz="1600" b="0" dirty="0">
              <a:solidFill>
                <a:schemeClr val="tx1"/>
              </a:solidFill>
            </a:endParaRPr>
          </a:p>
          <a:p>
            <a:r>
              <a:rPr lang="en-US" sz="1400" b="0" dirty="0">
                <a:solidFill>
                  <a:schemeClr val="tx1"/>
                </a:solidFill>
              </a:rPr>
              <a:t>Community representatives are reluctant to </a:t>
            </a:r>
          </a:p>
          <a:p>
            <a:r>
              <a:rPr lang="en-US" sz="1400" b="0" dirty="0">
                <a:solidFill>
                  <a:schemeClr val="tx1"/>
                </a:solidFill>
              </a:rPr>
              <a:t>serve on these structures.</a:t>
            </a:r>
          </a:p>
          <a:p>
            <a:r>
              <a:rPr lang="en-US" sz="1400" b="0" dirty="0">
                <a:solidFill>
                  <a:schemeClr val="tx1"/>
                </a:solidFill>
              </a:rPr>
              <a:t>Those that are willing to serve end up not submitting</a:t>
            </a:r>
          </a:p>
          <a:p>
            <a:r>
              <a:rPr lang="en-US" sz="1400" b="0" dirty="0">
                <a:solidFill>
                  <a:schemeClr val="tx1"/>
                </a:solidFill>
              </a:rPr>
              <a:t> their nomination forms and supporting document, </a:t>
            </a:r>
          </a:p>
          <a:p>
            <a:r>
              <a:rPr lang="en-US" sz="1400" b="0" dirty="0">
                <a:solidFill>
                  <a:schemeClr val="tx1"/>
                </a:solidFill>
              </a:rPr>
              <a:t>once alerted to the fact, that their appointment is </a:t>
            </a:r>
          </a:p>
          <a:p>
            <a:r>
              <a:rPr lang="en-US" sz="1400" b="0" dirty="0">
                <a:solidFill>
                  <a:schemeClr val="tx1"/>
                </a:solidFill>
              </a:rPr>
              <a:t>subjected to police clearance</a:t>
            </a:r>
          </a:p>
        </p:txBody>
      </p:sp>
    </p:spTree>
    <p:extLst>
      <p:ext uri="{BB962C8B-B14F-4D97-AF65-F5344CB8AC3E}">
        <p14:creationId xmlns:p14="http://schemas.microsoft.com/office/powerpoint/2010/main" val="779049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FC84-718C-A647-8B76-1005245501F8}"/>
              </a:ext>
            </a:extLst>
          </p:cNvPr>
          <p:cNvSpPr>
            <a:spLocks noGrp="1"/>
          </p:cNvSpPr>
          <p:nvPr>
            <p:ph type="title"/>
          </p:nvPr>
        </p:nvSpPr>
        <p:spPr>
          <a:xfrm>
            <a:off x="240633" y="180976"/>
            <a:ext cx="11616008" cy="669256"/>
          </a:xfrm>
        </p:spPr>
        <p:txBody>
          <a:bodyPr>
            <a:normAutofit/>
          </a:bodyPr>
          <a:lstStyle/>
          <a:p>
            <a:pPr algn="ctr"/>
            <a:r>
              <a:rPr lang="en-US" sz="2800" dirty="0">
                <a:latin typeface="+mj-lt"/>
              </a:rPr>
              <a:t>RURAL HFB</a:t>
            </a:r>
          </a:p>
        </p:txBody>
      </p:sp>
      <p:graphicFrame>
        <p:nvGraphicFramePr>
          <p:cNvPr id="6" name="Chart 5">
            <a:extLst>
              <a:ext uri="{FF2B5EF4-FFF2-40B4-BE49-F238E27FC236}">
                <a16:creationId xmlns:a16="http://schemas.microsoft.com/office/drawing/2014/main" id="{9A02EFB0-D612-4C86-8083-C72D346EA1B9}"/>
              </a:ext>
            </a:extLst>
          </p:cNvPr>
          <p:cNvGraphicFramePr>
            <a:graphicFrameLocks/>
          </p:cNvGraphicFramePr>
          <p:nvPr>
            <p:extLst>
              <p:ext uri="{D42A27DB-BD31-4B8C-83A1-F6EECF244321}">
                <p14:modId xmlns:p14="http://schemas.microsoft.com/office/powerpoint/2010/main" val="2015865336"/>
              </p:ext>
            </p:extLst>
          </p:nvPr>
        </p:nvGraphicFramePr>
        <p:xfrm>
          <a:off x="461545" y="938463"/>
          <a:ext cx="11268910" cy="35132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840E79B8-5B27-82E4-266E-2A34607D6E61}"/>
              </a:ext>
            </a:extLst>
          </p:cNvPr>
          <p:cNvGraphicFramePr>
            <a:graphicFrameLocks noGrp="1"/>
          </p:cNvGraphicFramePr>
          <p:nvPr>
            <p:extLst>
              <p:ext uri="{D42A27DB-BD31-4B8C-83A1-F6EECF244321}">
                <p14:modId xmlns:p14="http://schemas.microsoft.com/office/powerpoint/2010/main" val="3134523044"/>
              </p:ext>
            </p:extLst>
          </p:nvPr>
        </p:nvGraphicFramePr>
        <p:xfrm>
          <a:off x="461545" y="4697224"/>
          <a:ext cx="8750501" cy="962540"/>
        </p:xfrm>
        <a:graphic>
          <a:graphicData uri="http://schemas.openxmlformats.org/drawingml/2006/table">
            <a:tbl>
              <a:tblPr>
                <a:tableStyleId>{5C22544A-7EE6-4342-B048-85BDC9FD1C3A}</a:tableStyleId>
              </a:tblPr>
              <a:tblGrid>
                <a:gridCol w="2167677">
                  <a:extLst>
                    <a:ext uri="{9D8B030D-6E8A-4147-A177-3AD203B41FA5}">
                      <a16:colId xmlns:a16="http://schemas.microsoft.com/office/drawing/2014/main" val="1444349258"/>
                    </a:ext>
                  </a:extLst>
                </a:gridCol>
                <a:gridCol w="1821913">
                  <a:extLst>
                    <a:ext uri="{9D8B030D-6E8A-4147-A177-3AD203B41FA5}">
                      <a16:colId xmlns:a16="http://schemas.microsoft.com/office/drawing/2014/main" val="3523303450"/>
                    </a:ext>
                  </a:extLst>
                </a:gridCol>
                <a:gridCol w="1289968">
                  <a:extLst>
                    <a:ext uri="{9D8B030D-6E8A-4147-A177-3AD203B41FA5}">
                      <a16:colId xmlns:a16="http://schemas.microsoft.com/office/drawing/2014/main" val="242625527"/>
                    </a:ext>
                  </a:extLst>
                </a:gridCol>
                <a:gridCol w="1276669">
                  <a:extLst>
                    <a:ext uri="{9D8B030D-6E8A-4147-A177-3AD203B41FA5}">
                      <a16:colId xmlns:a16="http://schemas.microsoft.com/office/drawing/2014/main" val="2619280434"/>
                    </a:ext>
                  </a:extLst>
                </a:gridCol>
                <a:gridCol w="1223474">
                  <a:extLst>
                    <a:ext uri="{9D8B030D-6E8A-4147-A177-3AD203B41FA5}">
                      <a16:colId xmlns:a16="http://schemas.microsoft.com/office/drawing/2014/main" val="1514722674"/>
                    </a:ext>
                  </a:extLst>
                </a:gridCol>
                <a:gridCol w="970800">
                  <a:extLst>
                    <a:ext uri="{9D8B030D-6E8A-4147-A177-3AD203B41FA5}">
                      <a16:colId xmlns:a16="http://schemas.microsoft.com/office/drawing/2014/main" val="2574420551"/>
                    </a:ext>
                  </a:extLst>
                </a:gridCol>
              </a:tblGrid>
              <a:tr h="240635">
                <a:tc>
                  <a:txBody>
                    <a:bodyPr/>
                    <a:lstStyle/>
                    <a:p>
                      <a:pPr algn="l" fontAlgn="b"/>
                      <a:r>
                        <a:rPr lang="en-US" sz="1400" u="none" strike="noStrike" dirty="0">
                          <a:effectLst/>
                        </a:rPr>
                        <a:t> </a:t>
                      </a:r>
                      <a:endParaRPr lang="en-US" sz="1400" b="0"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l" fontAlgn="b"/>
                      <a:r>
                        <a:rPr lang="en-US" sz="1400" b="1" u="none" strike="noStrike" dirty="0">
                          <a:effectLst/>
                        </a:rPr>
                        <a:t>Cape Winelands</a:t>
                      </a:r>
                      <a:endParaRPr lang="en-US" sz="1400" b="1"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l" fontAlgn="b"/>
                      <a:r>
                        <a:rPr lang="en-US" sz="1400" b="1" u="none" strike="noStrike" dirty="0">
                          <a:effectLst/>
                        </a:rPr>
                        <a:t>Central Karoo</a:t>
                      </a:r>
                      <a:endParaRPr lang="en-US" sz="1400" b="1"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l" fontAlgn="b"/>
                      <a:r>
                        <a:rPr lang="en-US" sz="1400" b="1" u="none" strike="noStrike">
                          <a:effectLst/>
                        </a:rPr>
                        <a:t>Garden Route</a:t>
                      </a:r>
                      <a:endParaRPr lang="en-US" sz="1400" b="1" i="0" u="none" strike="noStrike">
                        <a:solidFill>
                          <a:srgbClr val="000000"/>
                        </a:solidFill>
                        <a:effectLst/>
                        <a:latin typeface="Palatino Linotype" panose="02040502050505030304" pitchFamily="18" charset="0"/>
                      </a:endParaRPr>
                    </a:p>
                  </a:txBody>
                  <a:tcPr marL="7620" marR="7620" marT="7620" marB="0" anchor="b"/>
                </a:tc>
                <a:tc>
                  <a:txBody>
                    <a:bodyPr/>
                    <a:lstStyle/>
                    <a:p>
                      <a:pPr algn="l" fontAlgn="b"/>
                      <a:r>
                        <a:rPr lang="en-US" sz="1400" b="1" u="none" strike="noStrike" dirty="0">
                          <a:effectLst/>
                        </a:rPr>
                        <a:t>OVERBERG</a:t>
                      </a:r>
                      <a:endParaRPr lang="en-US" sz="1400" b="1"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l" fontAlgn="b"/>
                      <a:r>
                        <a:rPr lang="en-US" sz="1400" b="1" u="none" strike="noStrike" dirty="0">
                          <a:effectLst/>
                        </a:rPr>
                        <a:t>WESKUS</a:t>
                      </a:r>
                      <a:endParaRPr lang="en-US" sz="1400" b="1" i="0" u="none" strike="noStrike" dirty="0">
                        <a:solidFill>
                          <a:srgbClr val="000000"/>
                        </a:solidFill>
                        <a:effectLst/>
                        <a:latin typeface="Palatino Linotype" panose="02040502050505030304" pitchFamily="18" charset="0"/>
                      </a:endParaRPr>
                    </a:p>
                  </a:txBody>
                  <a:tcPr marL="7620" marR="7620" marT="7620" marB="0" anchor="b"/>
                </a:tc>
                <a:extLst>
                  <a:ext uri="{0D108BD9-81ED-4DB2-BD59-A6C34878D82A}">
                    <a16:rowId xmlns:a16="http://schemas.microsoft.com/office/drawing/2014/main" val="2172822206"/>
                  </a:ext>
                </a:extLst>
              </a:tr>
              <a:tr h="240635">
                <a:tc>
                  <a:txBody>
                    <a:bodyPr/>
                    <a:lstStyle/>
                    <a:p>
                      <a:pPr algn="l" fontAlgn="b"/>
                      <a:r>
                        <a:rPr lang="en-US" sz="1400" b="1" u="none" strike="noStrike" dirty="0">
                          <a:effectLst/>
                        </a:rPr>
                        <a:t>TOTAL</a:t>
                      </a:r>
                      <a:endParaRPr lang="en-US" sz="1400" b="1"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dirty="0">
                          <a:effectLst/>
                          <a:latin typeface="+mj-lt"/>
                        </a:rPr>
                        <a:t>6</a:t>
                      </a:r>
                      <a:endParaRPr lang="en-US" sz="1400" b="0" i="0" u="none" strike="noStrike" dirty="0">
                        <a:solidFill>
                          <a:srgbClr val="000000"/>
                        </a:solidFill>
                        <a:effectLst/>
                        <a:latin typeface="+mj-lt"/>
                      </a:endParaRPr>
                    </a:p>
                  </a:txBody>
                  <a:tcPr marL="7620" marR="7620" marT="7620" marB="0" anchor="b"/>
                </a:tc>
                <a:tc>
                  <a:txBody>
                    <a:bodyPr/>
                    <a:lstStyle/>
                    <a:p>
                      <a:pPr algn="r" fontAlgn="b"/>
                      <a:r>
                        <a:rPr lang="en-US" sz="1400" u="none" strike="noStrike" dirty="0">
                          <a:effectLst/>
                        </a:rPr>
                        <a:t>3</a:t>
                      </a:r>
                      <a:endParaRPr lang="en-US" sz="1400" b="0"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dirty="0">
                          <a:effectLst/>
                        </a:rPr>
                        <a:t>7</a:t>
                      </a:r>
                      <a:endParaRPr lang="en-US" sz="1400" b="0"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dirty="0">
                          <a:effectLst/>
                        </a:rPr>
                        <a:t>4</a:t>
                      </a:r>
                      <a:endParaRPr lang="en-US" sz="1400" b="0"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b="0" i="0" u="none" strike="noStrike" dirty="0">
                          <a:solidFill>
                            <a:srgbClr val="000000"/>
                          </a:solidFill>
                          <a:effectLst/>
                          <a:latin typeface="Palatino Linotype" panose="02040502050505030304" pitchFamily="18" charset="0"/>
                        </a:rPr>
                        <a:t>5</a:t>
                      </a:r>
                    </a:p>
                  </a:txBody>
                  <a:tcPr marL="7620" marR="7620" marT="7620" marB="0" anchor="b"/>
                </a:tc>
                <a:extLst>
                  <a:ext uri="{0D108BD9-81ED-4DB2-BD59-A6C34878D82A}">
                    <a16:rowId xmlns:a16="http://schemas.microsoft.com/office/drawing/2014/main" val="3251891248"/>
                  </a:ext>
                </a:extLst>
              </a:tr>
              <a:tr h="240635">
                <a:tc>
                  <a:txBody>
                    <a:bodyPr/>
                    <a:lstStyle/>
                    <a:p>
                      <a:pPr algn="l" fontAlgn="b"/>
                      <a:r>
                        <a:rPr lang="en-US" sz="1400" b="1" u="none" strike="noStrike" dirty="0">
                          <a:effectLst/>
                        </a:rPr>
                        <a:t>CONSTITUTED</a:t>
                      </a:r>
                      <a:endParaRPr lang="en-US" sz="1400" b="1"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b="0" i="0" u="none" strike="noStrike" dirty="0">
                          <a:solidFill>
                            <a:srgbClr val="000000"/>
                          </a:solidFill>
                          <a:effectLst/>
                          <a:latin typeface="+mj-lt"/>
                        </a:rPr>
                        <a:t>4</a:t>
                      </a:r>
                    </a:p>
                  </a:txBody>
                  <a:tcPr marL="7620" marR="7620" marT="7620" marB="0" anchor="b"/>
                </a:tc>
                <a:tc>
                  <a:txBody>
                    <a:bodyPr/>
                    <a:lstStyle/>
                    <a:p>
                      <a:pPr algn="r" fontAlgn="b"/>
                      <a:r>
                        <a:rPr lang="en-US" sz="1400" u="none" strike="noStrike" dirty="0">
                          <a:effectLst/>
                        </a:rPr>
                        <a:t>1</a:t>
                      </a:r>
                      <a:endParaRPr lang="en-US" sz="1400" b="0"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a:effectLst/>
                        </a:rPr>
                        <a:t>7</a:t>
                      </a:r>
                      <a:endParaRPr lang="en-US" sz="1400" b="0" i="0" u="none" strike="noStrike">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a:effectLst/>
                        </a:rPr>
                        <a:t>4</a:t>
                      </a:r>
                      <a:endParaRPr lang="en-US" sz="1400" b="0" i="0" u="none" strike="noStrike">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b="0" i="0" u="none" strike="noStrike" dirty="0">
                          <a:solidFill>
                            <a:srgbClr val="000000"/>
                          </a:solidFill>
                          <a:effectLst/>
                          <a:latin typeface="Palatino Linotype" panose="02040502050505030304" pitchFamily="18" charset="0"/>
                        </a:rPr>
                        <a:t>2</a:t>
                      </a:r>
                    </a:p>
                  </a:txBody>
                  <a:tcPr marL="7620" marR="7620" marT="7620" marB="0" anchor="b"/>
                </a:tc>
                <a:extLst>
                  <a:ext uri="{0D108BD9-81ED-4DB2-BD59-A6C34878D82A}">
                    <a16:rowId xmlns:a16="http://schemas.microsoft.com/office/drawing/2014/main" val="3881256974"/>
                  </a:ext>
                </a:extLst>
              </a:tr>
              <a:tr h="240635">
                <a:tc>
                  <a:txBody>
                    <a:bodyPr/>
                    <a:lstStyle/>
                    <a:p>
                      <a:pPr algn="l" fontAlgn="b"/>
                      <a:r>
                        <a:rPr lang="en-US" sz="1400" b="1" u="none" strike="noStrike" dirty="0">
                          <a:effectLst/>
                        </a:rPr>
                        <a:t>NOT CONSTITUTED</a:t>
                      </a:r>
                      <a:endParaRPr lang="en-US" sz="1400" b="1" i="0" u="none" strike="noStrike" dirty="0">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b="0" i="0" u="none" strike="noStrike" dirty="0">
                          <a:solidFill>
                            <a:srgbClr val="000000"/>
                          </a:solidFill>
                          <a:effectLst/>
                          <a:latin typeface="+mj-lt"/>
                        </a:rPr>
                        <a:t>2</a:t>
                      </a:r>
                    </a:p>
                  </a:txBody>
                  <a:tcPr marL="7620" marR="7620" marT="7620" marB="0" anchor="b"/>
                </a:tc>
                <a:tc>
                  <a:txBody>
                    <a:bodyPr/>
                    <a:lstStyle/>
                    <a:p>
                      <a:pPr algn="r" fontAlgn="b"/>
                      <a:r>
                        <a:rPr lang="en-US" sz="1400" u="none" strike="noStrike">
                          <a:effectLst/>
                        </a:rPr>
                        <a:t>2</a:t>
                      </a:r>
                      <a:endParaRPr lang="en-US" sz="1400" b="0" i="0" u="none" strike="noStrike">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a:effectLst/>
                        </a:rPr>
                        <a:t>0</a:t>
                      </a:r>
                      <a:endParaRPr lang="en-US" sz="1400" b="0" i="0" u="none" strike="noStrike">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u="none" strike="noStrike">
                          <a:effectLst/>
                        </a:rPr>
                        <a:t>0</a:t>
                      </a:r>
                      <a:endParaRPr lang="en-US" sz="1400" b="0" i="0" u="none" strike="noStrike">
                        <a:solidFill>
                          <a:srgbClr val="000000"/>
                        </a:solidFill>
                        <a:effectLst/>
                        <a:latin typeface="Palatino Linotype" panose="02040502050505030304" pitchFamily="18" charset="0"/>
                      </a:endParaRPr>
                    </a:p>
                  </a:txBody>
                  <a:tcPr marL="7620" marR="7620" marT="7620" marB="0" anchor="b"/>
                </a:tc>
                <a:tc>
                  <a:txBody>
                    <a:bodyPr/>
                    <a:lstStyle/>
                    <a:p>
                      <a:pPr algn="r" fontAlgn="b"/>
                      <a:r>
                        <a:rPr lang="en-US" sz="1400" b="0" i="0" u="none" strike="noStrike" dirty="0">
                          <a:solidFill>
                            <a:srgbClr val="000000"/>
                          </a:solidFill>
                          <a:effectLst/>
                          <a:latin typeface="Palatino Linotype" panose="02040502050505030304" pitchFamily="18" charset="0"/>
                        </a:rPr>
                        <a:t>3</a:t>
                      </a:r>
                    </a:p>
                  </a:txBody>
                  <a:tcPr marL="7620" marR="7620" marT="7620" marB="0" anchor="b"/>
                </a:tc>
                <a:extLst>
                  <a:ext uri="{0D108BD9-81ED-4DB2-BD59-A6C34878D82A}">
                    <a16:rowId xmlns:a16="http://schemas.microsoft.com/office/drawing/2014/main" val="2759620134"/>
                  </a:ext>
                </a:extLst>
              </a:tr>
            </a:tbl>
          </a:graphicData>
        </a:graphic>
      </p:graphicFrame>
    </p:spTree>
    <p:extLst>
      <p:ext uri="{BB962C8B-B14F-4D97-AF65-F5344CB8AC3E}">
        <p14:creationId xmlns:p14="http://schemas.microsoft.com/office/powerpoint/2010/main" val="3308197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87C9CF-F2D5-A791-E0C0-C1CD31EA4747}"/>
              </a:ext>
            </a:extLst>
          </p:cNvPr>
          <p:cNvSpPr>
            <a:spLocks noGrp="1"/>
          </p:cNvSpPr>
          <p:nvPr>
            <p:ph type="title"/>
          </p:nvPr>
        </p:nvSpPr>
        <p:spPr/>
        <p:txBody>
          <a:bodyPr/>
          <a:lstStyle/>
          <a:p>
            <a:r>
              <a:rPr lang="en-US" dirty="0"/>
              <a:t>RURAL UNCONSTITUTED HFB</a:t>
            </a:r>
          </a:p>
        </p:txBody>
      </p:sp>
      <p:sp>
        <p:nvSpPr>
          <p:cNvPr id="6" name="Text Placeholder 5">
            <a:extLst>
              <a:ext uri="{FF2B5EF4-FFF2-40B4-BE49-F238E27FC236}">
                <a16:creationId xmlns:a16="http://schemas.microsoft.com/office/drawing/2014/main" id="{FE549404-FCF6-7BD5-1DF3-35567B094550}"/>
              </a:ext>
            </a:extLst>
          </p:cNvPr>
          <p:cNvSpPr>
            <a:spLocks noGrp="1"/>
          </p:cNvSpPr>
          <p:nvPr>
            <p:ph type="body" sz="quarter" idx="10"/>
          </p:nvPr>
        </p:nvSpPr>
        <p:spPr>
          <a:xfrm>
            <a:off x="393700" y="1196753"/>
            <a:ext cx="5702299" cy="4896073"/>
          </a:xfrm>
        </p:spPr>
        <p:txBody>
          <a:bodyPr>
            <a:normAutofit/>
          </a:bodyPr>
          <a:lstStyle/>
          <a:p>
            <a:pPr marL="342900" indent="-342900">
              <a:buAutoNum type="arabicPeriod"/>
            </a:pPr>
            <a:r>
              <a:rPr lang="en-US" dirty="0"/>
              <a:t>WEST COAST:</a:t>
            </a:r>
          </a:p>
          <a:p>
            <a:pPr marL="645750" lvl="2" indent="-285750"/>
            <a:r>
              <a:rPr lang="en-US" dirty="0" err="1"/>
              <a:t>Citrusdal</a:t>
            </a:r>
            <a:r>
              <a:rPr lang="en-US" dirty="0"/>
              <a:t> Hospital;</a:t>
            </a:r>
          </a:p>
          <a:p>
            <a:pPr marL="645750" lvl="2" indent="-285750"/>
            <a:r>
              <a:rPr lang="en-US" dirty="0"/>
              <a:t>Clan William Hospital;</a:t>
            </a:r>
          </a:p>
          <a:p>
            <a:pPr marL="645750" lvl="2" indent="-285750"/>
            <a:r>
              <a:rPr lang="en-US" dirty="0" err="1"/>
              <a:t>Vredenberg</a:t>
            </a:r>
            <a:r>
              <a:rPr lang="en-US" dirty="0"/>
              <a:t> Hospital;</a:t>
            </a:r>
          </a:p>
          <a:p>
            <a:pPr lvl="2" indent="0">
              <a:buNone/>
            </a:pPr>
            <a:endParaRPr lang="en-US" b="1" i="1" dirty="0"/>
          </a:p>
          <a:p>
            <a:pPr lvl="2" indent="0">
              <a:buNone/>
            </a:pPr>
            <a:r>
              <a:rPr lang="en-US" b="1" i="1" dirty="0"/>
              <a:t>Currently, actively working with CLO to assist in getting HFB appointed and functional. </a:t>
            </a:r>
          </a:p>
          <a:p>
            <a:pPr lvl="2" indent="0">
              <a:buNone/>
            </a:pPr>
            <a:endParaRPr lang="en-US" b="1" dirty="0"/>
          </a:p>
          <a:p>
            <a:pPr marL="358775" lvl="2" indent="-358775">
              <a:buNone/>
              <a:tabLst>
                <a:tab pos="344488" algn="l"/>
              </a:tabLst>
            </a:pPr>
            <a:r>
              <a:rPr lang="en-US" b="1" dirty="0"/>
              <a:t>2.	CAPE WINELANDS:</a:t>
            </a:r>
          </a:p>
          <a:p>
            <a:pPr marL="358775" lvl="2" indent="-358775">
              <a:buNone/>
              <a:tabLst>
                <a:tab pos="344488" algn="l"/>
              </a:tabLst>
            </a:pPr>
            <a:endParaRPr lang="en-US" b="1" dirty="0"/>
          </a:p>
          <a:p>
            <a:pPr marL="645750" lvl="2" indent="-285750"/>
            <a:r>
              <a:rPr lang="en-US" dirty="0"/>
              <a:t>Worcester Hospital; and</a:t>
            </a:r>
          </a:p>
          <a:p>
            <a:pPr marL="645750" lvl="2" indent="-285750"/>
            <a:r>
              <a:rPr lang="en-US" dirty="0" err="1"/>
              <a:t>Langeberg</a:t>
            </a:r>
            <a:r>
              <a:rPr lang="en-US" dirty="0"/>
              <a:t> Cluster (Robertson, Montague Hospitals).</a:t>
            </a:r>
            <a:r>
              <a:rPr lang="en-US" b="1" dirty="0"/>
              <a:t>	</a:t>
            </a:r>
          </a:p>
          <a:p>
            <a:pPr lvl="2" indent="0">
              <a:buNone/>
            </a:pPr>
            <a:endParaRPr lang="en-US" b="1" i="1" dirty="0"/>
          </a:p>
          <a:p>
            <a:pPr lvl="2" indent="0">
              <a:buNone/>
            </a:pPr>
            <a:r>
              <a:rPr lang="en-US" b="1" i="1" dirty="0"/>
              <a:t>Currently assisting CEO of the Hospitals as well as the CLO in having these Boards appointed.</a:t>
            </a:r>
          </a:p>
          <a:p>
            <a:pPr marL="645750" lvl="2" indent="-285750"/>
            <a:endParaRPr lang="en-US" dirty="0"/>
          </a:p>
        </p:txBody>
      </p:sp>
      <p:sp>
        <p:nvSpPr>
          <p:cNvPr id="7" name="Text Placeholder 6">
            <a:extLst>
              <a:ext uri="{FF2B5EF4-FFF2-40B4-BE49-F238E27FC236}">
                <a16:creationId xmlns:a16="http://schemas.microsoft.com/office/drawing/2014/main" id="{BE476A71-5BB9-A818-AED6-3A8E9B1A0721}"/>
              </a:ext>
            </a:extLst>
          </p:cNvPr>
          <p:cNvSpPr>
            <a:spLocks noGrp="1"/>
          </p:cNvSpPr>
          <p:nvPr>
            <p:ph type="body" sz="quarter" idx="11"/>
          </p:nvPr>
        </p:nvSpPr>
        <p:spPr/>
        <p:txBody>
          <a:bodyPr/>
          <a:lstStyle/>
          <a:p>
            <a:pPr>
              <a:tabLst>
                <a:tab pos="344488" algn="l"/>
              </a:tabLst>
            </a:pPr>
            <a:r>
              <a:rPr lang="en-US" dirty="0"/>
              <a:t>3.	CENTRAL KAROO:</a:t>
            </a:r>
          </a:p>
          <a:p>
            <a:pPr marL="645750" lvl="2" indent="-285750"/>
            <a:r>
              <a:rPr lang="en-US" b="1" i="1" dirty="0"/>
              <a:t>Prince Albert Hospital:</a:t>
            </a:r>
          </a:p>
          <a:p>
            <a:pPr marL="860425" lvl="2" indent="-236538">
              <a:buFont typeface="Wingdings" panose="05000000000000000000" pitchFamily="2" charset="2"/>
              <a:buChar char="q"/>
            </a:pPr>
            <a:r>
              <a:rPr lang="en-US" dirty="0"/>
              <a:t> in process of appointing members</a:t>
            </a:r>
            <a:endParaRPr lang="en-US" b="1" i="1" dirty="0"/>
          </a:p>
          <a:p>
            <a:pPr marL="623887" lvl="2" indent="0">
              <a:buNone/>
            </a:pPr>
            <a:endParaRPr lang="en-US" b="1" i="1" dirty="0"/>
          </a:p>
          <a:p>
            <a:pPr marL="623888" lvl="2" indent="-279400"/>
            <a:r>
              <a:rPr lang="en-US" b="1" i="1" dirty="0"/>
              <a:t>Laingsburg Hospital:</a:t>
            </a:r>
          </a:p>
          <a:p>
            <a:pPr marL="825750" lvl="3" indent="-285750">
              <a:buFont typeface="Wingdings" panose="05000000000000000000" pitchFamily="2" charset="2"/>
              <a:buChar char="q"/>
            </a:pPr>
            <a:r>
              <a:rPr lang="en-US" dirty="0"/>
              <a:t>In process of appointing members</a:t>
            </a:r>
          </a:p>
          <a:p>
            <a:pPr lvl="3" indent="0">
              <a:buNone/>
            </a:pPr>
            <a:endParaRPr lang="en-US" b="1" i="1" dirty="0"/>
          </a:p>
          <a:p>
            <a:pPr lvl="1" indent="0">
              <a:buNone/>
            </a:pPr>
            <a:r>
              <a:rPr lang="en-US" dirty="0"/>
              <a:t>	</a:t>
            </a:r>
          </a:p>
        </p:txBody>
      </p:sp>
    </p:spTree>
    <p:extLst>
      <p:ext uri="{BB962C8B-B14F-4D97-AF65-F5344CB8AC3E}">
        <p14:creationId xmlns:p14="http://schemas.microsoft.com/office/powerpoint/2010/main" val="3899481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E3AFE-AD0A-4115-A2C3-2A576735175F}"/>
              </a:ext>
            </a:extLst>
          </p:cNvPr>
          <p:cNvSpPr>
            <a:spLocks noGrp="1"/>
          </p:cNvSpPr>
          <p:nvPr>
            <p:ph type="body" sz="quarter" idx="12"/>
          </p:nvPr>
        </p:nvSpPr>
        <p:spPr/>
        <p:txBody>
          <a:bodyPr>
            <a:normAutofit fontScale="92500"/>
          </a:bodyPr>
          <a:lstStyle/>
          <a:p>
            <a:pPr algn="ctr"/>
            <a:r>
              <a:rPr lang="en-US" sz="3200" b="1" dirty="0">
                <a:latin typeface="+mj-lt"/>
              </a:rPr>
              <a:t>TRAINING OF HOSPITAL BOARDS AND CLINIC COMMITTEES</a:t>
            </a:r>
          </a:p>
        </p:txBody>
      </p:sp>
    </p:spTree>
    <p:extLst>
      <p:ext uri="{BB962C8B-B14F-4D97-AF65-F5344CB8AC3E}">
        <p14:creationId xmlns:p14="http://schemas.microsoft.com/office/powerpoint/2010/main" val="325145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6448-EE92-4207-B1B8-E0601201BB1C}"/>
              </a:ext>
            </a:extLst>
          </p:cNvPr>
          <p:cNvSpPr>
            <a:spLocks noGrp="1"/>
          </p:cNvSpPr>
          <p:nvPr>
            <p:ph type="title"/>
          </p:nvPr>
        </p:nvSpPr>
        <p:spPr/>
        <p:txBody>
          <a:bodyPr/>
          <a:lstStyle/>
          <a:p>
            <a:r>
              <a:rPr lang="en-US" dirty="0"/>
              <a:t>TRAINING CONDUCTED PER DISTRICT – METRO HEALTH SERVICES</a:t>
            </a:r>
          </a:p>
        </p:txBody>
      </p:sp>
      <p:graphicFrame>
        <p:nvGraphicFramePr>
          <p:cNvPr id="12" name="Table 12">
            <a:extLst>
              <a:ext uri="{FF2B5EF4-FFF2-40B4-BE49-F238E27FC236}">
                <a16:creationId xmlns:a16="http://schemas.microsoft.com/office/drawing/2014/main" id="{4AB71A2D-EC6C-48A0-986C-88013341B61B}"/>
              </a:ext>
            </a:extLst>
          </p:cNvPr>
          <p:cNvGraphicFramePr>
            <a:graphicFrameLocks noGrp="1"/>
          </p:cNvGraphicFramePr>
          <p:nvPr>
            <p:ph idx="1"/>
          </p:nvPr>
        </p:nvGraphicFramePr>
        <p:xfrm>
          <a:off x="393700" y="1364615"/>
          <a:ext cx="11463336" cy="3235960"/>
        </p:xfrm>
        <a:graphic>
          <a:graphicData uri="http://schemas.openxmlformats.org/drawingml/2006/table">
            <a:tbl>
              <a:tblPr firstRow="1" bandRow="1">
                <a:tableStyleId>{5C22544A-7EE6-4342-B048-85BDC9FD1C3A}</a:tableStyleId>
              </a:tblPr>
              <a:tblGrid>
                <a:gridCol w="2865834">
                  <a:extLst>
                    <a:ext uri="{9D8B030D-6E8A-4147-A177-3AD203B41FA5}">
                      <a16:colId xmlns:a16="http://schemas.microsoft.com/office/drawing/2014/main" val="1264797694"/>
                    </a:ext>
                  </a:extLst>
                </a:gridCol>
                <a:gridCol w="2865834">
                  <a:extLst>
                    <a:ext uri="{9D8B030D-6E8A-4147-A177-3AD203B41FA5}">
                      <a16:colId xmlns:a16="http://schemas.microsoft.com/office/drawing/2014/main" val="1840943788"/>
                    </a:ext>
                  </a:extLst>
                </a:gridCol>
                <a:gridCol w="2865834">
                  <a:extLst>
                    <a:ext uri="{9D8B030D-6E8A-4147-A177-3AD203B41FA5}">
                      <a16:colId xmlns:a16="http://schemas.microsoft.com/office/drawing/2014/main" val="2033469765"/>
                    </a:ext>
                  </a:extLst>
                </a:gridCol>
                <a:gridCol w="2865834">
                  <a:extLst>
                    <a:ext uri="{9D8B030D-6E8A-4147-A177-3AD203B41FA5}">
                      <a16:colId xmlns:a16="http://schemas.microsoft.com/office/drawing/2014/main" val="3194468107"/>
                    </a:ext>
                  </a:extLst>
                </a:gridCol>
              </a:tblGrid>
              <a:tr h="370840">
                <a:tc>
                  <a:txBody>
                    <a:bodyPr/>
                    <a:lstStyle/>
                    <a:p>
                      <a:pPr algn="ctr"/>
                      <a:endParaRPr lang="en-US" dirty="0"/>
                    </a:p>
                  </a:txBody>
                  <a:tcPr/>
                </a:tc>
                <a:tc>
                  <a:txBody>
                    <a:bodyPr/>
                    <a:lstStyle/>
                    <a:p>
                      <a:pPr algn="ctr"/>
                      <a:r>
                        <a:rPr lang="en-US" dirty="0"/>
                        <a:t>TOTAL NUMBER</a:t>
                      </a:r>
                    </a:p>
                  </a:txBody>
                  <a:tcPr/>
                </a:tc>
                <a:tc>
                  <a:txBody>
                    <a:bodyPr/>
                    <a:lstStyle/>
                    <a:p>
                      <a:pPr algn="ctr"/>
                      <a:r>
                        <a:rPr lang="en-US" dirty="0"/>
                        <a:t>CONSTITUTED</a:t>
                      </a:r>
                    </a:p>
                  </a:txBody>
                  <a:tcPr/>
                </a:tc>
                <a:tc>
                  <a:txBody>
                    <a:bodyPr/>
                    <a:lstStyle/>
                    <a:p>
                      <a:pPr algn="ctr"/>
                      <a:r>
                        <a:rPr lang="en-US" dirty="0"/>
                        <a:t>NUMBER TRAINED</a:t>
                      </a:r>
                    </a:p>
                  </a:txBody>
                  <a:tcPr/>
                </a:tc>
                <a:extLst>
                  <a:ext uri="{0D108BD9-81ED-4DB2-BD59-A6C34878D82A}">
                    <a16:rowId xmlns:a16="http://schemas.microsoft.com/office/drawing/2014/main" val="1155152231"/>
                  </a:ext>
                </a:extLst>
              </a:tr>
              <a:tr h="370840">
                <a:tc>
                  <a:txBody>
                    <a:bodyPr/>
                    <a:lstStyle/>
                    <a:p>
                      <a:r>
                        <a:rPr lang="en-US" b="1" dirty="0"/>
                        <a:t>Hospital Boards</a:t>
                      </a:r>
                    </a:p>
                  </a:txBody>
                  <a:tcPr/>
                </a:tc>
                <a:tc>
                  <a:txBody>
                    <a:bodyPr/>
                    <a:lstStyle/>
                    <a:p>
                      <a:pPr algn="r"/>
                      <a:r>
                        <a:rPr lang="en-US" b="1" dirty="0"/>
                        <a:t>20</a:t>
                      </a:r>
                    </a:p>
                  </a:txBody>
                  <a:tcPr/>
                </a:tc>
                <a:tc>
                  <a:txBody>
                    <a:bodyPr/>
                    <a:lstStyle/>
                    <a:p>
                      <a:pPr algn="r"/>
                      <a:r>
                        <a:rPr lang="en-US" b="1" dirty="0"/>
                        <a:t>19</a:t>
                      </a:r>
                    </a:p>
                  </a:txBody>
                  <a:tcPr/>
                </a:tc>
                <a:tc>
                  <a:txBody>
                    <a:bodyPr/>
                    <a:lstStyle/>
                    <a:p>
                      <a:pPr algn="r"/>
                      <a:r>
                        <a:rPr lang="en-US" b="1" dirty="0"/>
                        <a:t>2</a:t>
                      </a:r>
                    </a:p>
                  </a:txBody>
                  <a:tcPr/>
                </a:tc>
                <a:extLst>
                  <a:ext uri="{0D108BD9-81ED-4DB2-BD59-A6C34878D82A}">
                    <a16:rowId xmlns:a16="http://schemas.microsoft.com/office/drawing/2014/main" val="2157917174"/>
                  </a:ext>
                </a:extLst>
              </a:tr>
              <a:tr h="370840">
                <a:tc>
                  <a:txBody>
                    <a:bodyPr/>
                    <a:lstStyle/>
                    <a:p>
                      <a:r>
                        <a:rPr lang="en-US" b="1" dirty="0"/>
                        <a:t>Clinic Committee</a:t>
                      </a:r>
                    </a:p>
                  </a:txBody>
                  <a:tcPr/>
                </a:tc>
                <a:tc>
                  <a:txBody>
                    <a:bodyPr/>
                    <a:lstStyle/>
                    <a:p>
                      <a:pPr algn="r"/>
                      <a:r>
                        <a:rPr lang="en-US" b="1" dirty="0"/>
                        <a:t>45</a:t>
                      </a:r>
                    </a:p>
                  </a:txBody>
                  <a:tcPr/>
                </a:tc>
                <a:tc>
                  <a:txBody>
                    <a:bodyPr/>
                    <a:lstStyle/>
                    <a:p>
                      <a:pPr algn="r"/>
                      <a:r>
                        <a:rPr lang="en-US" b="1" dirty="0"/>
                        <a:t>42</a:t>
                      </a:r>
                    </a:p>
                  </a:txBody>
                  <a:tcPr/>
                </a:tc>
                <a:tc>
                  <a:txBody>
                    <a:bodyPr/>
                    <a:lstStyle/>
                    <a:p>
                      <a:pPr algn="r"/>
                      <a:r>
                        <a:rPr lang="en-US" b="1" dirty="0"/>
                        <a:t>33</a:t>
                      </a:r>
                    </a:p>
                  </a:txBody>
                  <a:tcPr/>
                </a:tc>
                <a:extLst>
                  <a:ext uri="{0D108BD9-81ED-4DB2-BD59-A6C34878D82A}">
                    <a16:rowId xmlns:a16="http://schemas.microsoft.com/office/drawing/2014/main" val="2141300824"/>
                  </a:ext>
                </a:extLst>
              </a:tr>
              <a:tr h="370840">
                <a:tc>
                  <a:txBody>
                    <a:bodyPr/>
                    <a:lstStyle/>
                    <a:p>
                      <a:pPr algn="r"/>
                      <a:r>
                        <a:rPr lang="en-US" b="0" dirty="0"/>
                        <a:t>Southern/Western SS</a:t>
                      </a:r>
                    </a:p>
                  </a:txBody>
                  <a:tcPr/>
                </a:tc>
                <a:tc>
                  <a:txBody>
                    <a:bodyPr/>
                    <a:lstStyle/>
                    <a:p>
                      <a:pPr algn="r"/>
                      <a:r>
                        <a:rPr lang="en-US" dirty="0"/>
                        <a:t>11</a:t>
                      </a:r>
                    </a:p>
                  </a:txBody>
                  <a:tcPr/>
                </a:tc>
                <a:tc>
                  <a:txBody>
                    <a:bodyPr/>
                    <a:lstStyle/>
                    <a:p>
                      <a:pPr algn="r"/>
                      <a:r>
                        <a:rPr lang="en-US" dirty="0"/>
                        <a:t>11</a:t>
                      </a:r>
                    </a:p>
                  </a:txBody>
                  <a:tcPr/>
                </a:tc>
                <a:tc>
                  <a:txBody>
                    <a:bodyPr/>
                    <a:lstStyle/>
                    <a:p>
                      <a:pPr algn="r"/>
                      <a:r>
                        <a:rPr lang="en-US" dirty="0"/>
                        <a:t>10</a:t>
                      </a:r>
                    </a:p>
                  </a:txBody>
                  <a:tcPr/>
                </a:tc>
                <a:extLst>
                  <a:ext uri="{0D108BD9-81ED-4DB2-BD59-A6C34878D82A}">
                    <a16:rowId xmlns:a16="http://schemas.microsoft.com/office/drawing/2014/main" val="2850508077"/>
                  </a:ext>
                </a:extLst>
              </a:tr>
              <a:tr h="370840">
                <a:tc>
                  <a:txBody>
                    <a:bodyPr/>
                    <a:lstStyle/>
                    <a:p>
                      <a:pPr algn="r"/>
                      <a:r>
                        <a:rPr lang="en-US" b="0" dirty="0"/>
                        <a:t>Khayelitsha/Eastern SS</a:t>
                      </a:r>
                    </a:p>
                  </a:txBody>
                  <a:tcPr/>
                </a:tc>
                <a:tc>
                  <a:txBody>
                    <a:bodyPr/>
                    <a:lstStyle/>
                    <a:p>
                      <a:pPr algn="r"/>
                      <a:r>
                        <a:rPr lang="en-US" dirty="0"/>
                        <a:t>11</a:t>
                      </a:r>
                    </a:p>
                  </a:txBody>
                  <a:tcPr/>
                </a:tc>
                <a:tc>
                  <a:txBody>
                    <a:bodyPr/>
                    <a:lstStyle/>
                    <a:p>
                      <a:pPr algn="r"/>
                      <a:r>
                        <a:rPr lang="en-US" dirty="0"/>
                        <a:t>9</a:t>
                      </a:r>
                    </a:p>
                  </a:txBody>
                  <a:tcPr/>
                </a:tc>
                <a:tc>
                  <a:txBody>
                    <a:bodyPr/>
                    <a:lstStyle/>
                    <a:p>
                      <a:pPr algn="r"/>
                      <a:r>
                        <a:rPr lang="en-US" dirty="0"/>
                        <a:t>8</a:t>
                      </a:r>
                    </a:p>
                  </a:txBody>
                  <a:tcPr/>
                </a:tc>
                <a:extLst>
                  <a:ext uri="{0D108BD9-81ED-4DB2-BD59-A6C34878D82A}">
                    <a16:rowId xmlns:a16="http://schemas.microsoft.com/office/drawing/2014/main" val="1353601207"/>
                  </a:ext>
                </a:extLst>
              </a:tr>
              <a:tr h="370840">
                <a:tc>
                  <a:txBody>
                    <a:bodyPr/>
                    <a:lstStyle/>
                    <a:p>
                      <a:pPr algn="r"/>
                      <a:r>
                        <a:rPr lang="en-US" b="0" dirty="0"/>
                        <a:t>Northern/Tygerberg SS</a:t>
                      </a:r>
                    </a:p>
                  </a:txBody>
                  <a:tcPr/>
                </a:tc>
                <a:tc>
                  <a:txBody>
                    <a:bodyPr/>
                    <a:lstStyle/>
                    <a:p>
                      <a:pPr algn="r"/>
                      <a:r>
                        <a:rPr lang="en-US" dirty="0"/>
                        <a:t>9</a:t>
                      </a:r>
                    </a:p>
                  </a:txBody>
                  <a:tcPr/>
                </a:tc>
                <a:tc>
                  <a:txBody>
                    <a:bodyPr/>
                    <a:lstStyle/>
                    <a:p>
                      <a:pPr algn="r"/>
                      <a:r>
                        <a:rPr lang="en-US" dirty="0"/>
                        <a:t>9</a:t>
                      </a:r>
                    </a:p>
                  </a:txBody>
                  <a:tcPr/>
                </a:tc>
                <a:tc>
                  <a:txBody>
                    <a:bodyPr/>
                    <a:lstStyle/>
                    <a:p>
                      <a:pPr algn="r"/>
                      <a:r>
                        <a:rPr lang="en-US" dirty="0"/>
                        <a:t>3</a:t>
                      </a:r>
                    </a:p>
                  </a:txBody>
                  <a:tcPr/>
                </a:tc>
                <a:extLst>
                  <a:ext uri="{0D108BD9-81ED-4DB2-BD59-A6C34878D82A}">
                    <a16:rowId xmlns:a16="http://schemas.microsoft.com/office/drawing/2014/main" val="1397362682"/>
                  </a:ext>
                </a:extLst>
              </a:tr>
              <a:tr h="370840">
                <a:tc>
                  <a:txBody>
                    <a:bodyPr/>
                    <a:lstStyle/>
                    <a:p>
                      <a:pPr algn="r"/>
                      <a:r>
                        <a:rPr lang="en-US" b="0" dirty="0"/>
                        <a:t>Klipfontein/Mitchells Plain SS</a:t>
                      </a:r>
                    </a:p>
                  </a:txBody>
                  <a:tcPr/>
                </a:tc>
                <a:tc>
                  <a:txBody>
                    <a:bodyPr/>
                    <a:lstStyle/>
                    <a:p>
                      <a:pPr algn="r"/>
                      <a:r>
                        <a:rPr lang="en-US" dirty="0"/>
                        <a:t>14</a:t>
                      </a:r>
                    </a:p>
                  </a:txBody>
                  <a:tcPr/>
                </a:tc>
                <a:tc>
                  <a:txBody>
                    <a:bodyPr/>
                    <a:lstStyle/>
                    <a:p>
                      <a:pPr algn="r"/>
                      <a:r>
                        <a:rPr lang="en-US" dirty="0"/>
                        <a:t>13</a:t>
                      </a:r>
                    </a:p>
                  </a:txBody>
                  <a:tcPr/>
                </a:tc>
                <a:tc>
                  <a:txBody>
                    <a:bodyPr/>
                    <a:lstStyle/>
                    <a:p>
                      <a:pPr algn="r"/>
                      <a:r>
                        <a:rPr lang="en-US" dirty="0"/>
                        <a:t>12</a:t>
                      </a:r>
                    </a:p>
                  </a:txBody>
                  <a:tcPr/>
                </a:tc>
                <a:extLst>
                  <a:ext uri="{0D108BD9-81ED-4DB2-BD59-A6C34878D82A}">
                    <a16:rowId xmlns:a16="http://schemas.microsoft.com/office/drawing/2014/main" val="2872566913"/>
                  </a:ext>
                </a:extLst>
              </a:tr>
              <a:tr h="370840">
                <a:tc>
                  <a:txBody>
                    <a:bodyPr/>
                    <a:lstStyle/>
                    <a:p>
                      <a:pPr algn="r"/>
                      <a:endParaRPr lang="en-US" b="1" dirty="0"/>
                    </a:p>
                  </a:txBody>
                  <a:tcPr/>
                </a:tc>
                <a:tc>
                  <a:txBody>
                    <a:bodyPr/>
                    <a:lstStyle/>
                    <a:p>
                      <a:pPr algn="r"/>
                      <a:endParaRPr lang="en-US"/>
                    </a:p>
                  </a:txBody>
                  <a:tcPr/>
                </a:tc>
                <a:tc>
                  <a:txBody>
                    <a:bodyPr/>
                    <a:lstStyle/>
                    <a:p>
                      <a:pPr algn="r"/>
                      <a:endParaRPr lang="en-US"/>
                    </a:p>
                  </a:txBody>
                  <a:tcPr/>
                </a:tc>
                <a:tc>
                  <a:txBody>
                    <a:bodyPr/>
                    <a:lstStyle/>
                    <a:p>
                      <a:pPr algn="r"/>
                      <a:endParaRPr lang="en-US" dirty="0"/>
                    </a:p>
                  </a:txBody>
                  <a:tcPr/>
                </a:tc>
                <a:extLst>
                  <a:ext uri="{0D108BD9-81ED-4DB2-BD59-A6C34878D82A}">
                    <a16:rowId xmlns:a16="http://schemas.microsoft.com/office/drawing/2014/main" val="1872062386"/>
                  </a:ext>
                </a:extLst>
              </a:tr>
            </a:tbl>
          </a:graphicData>
        </a:graphic>
      </p:graphicFrame>
    </p:spTree>
    <p:extLst>
      <p:ext uri="{BB962C8B-B14F-4D97-AF65-F5344CB8AC3E}">
        <p14:creationId xmlns:p14="http://schemas.microsoft.com/office/powerpoint/2010/main" val="797718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86448-EE92-4207-B1B8-E0601201BB1C}"/>
              </a:ext>
            </a:extLst>
          </p:cNvPr>
          <p:cNvSpPr>
            <a:spLocks noGrp="1"/>
          </p:cNvSpPr>
          <p:nvPr>
            <p:ph type="title"/>
          </p:nvPr>
        </p:nvSpPr>
        <p:spPr>
          <a:xfrm>
            <a:off x="364530" y="221670"/>
            <a:ext cx="11462940" cy="559256"/>
          </a:xfrm>
        </p:spPr>
        <p:txBody>
          <a:bodyPr/>
          <a:lstStyle/>
          <a:p>
            <a:r>
              <a:rPr lang="en-US" dirty="0"/>
              <a:t>TRAINING CONDUCTED PER DISTRICT – RURAL HEALTH SERVICES</a:t>
            </a:r>
          </a:p>
        </p:txBody>
      </p:sp>
      <p:graphicFrame>
        <p:nvGraphicFramePr>
          <p:cNvPr id="13" name="Table 13">
            <a:extLst>
              <a:ext uri="{FF2B5EF4-FFF2-40B4-BE49-F238E27FC236}">
                <a16:creationId xmlns:a16="http://schemas.microsoft.com/office/drawing/2014/main" id="{A408F425-3DD6-4DBE-8E54-289DB2646A37}"/>
              </a:ext>
            </a:extLst>
          </p:cNvPr>
          <p:cNvGraphicFramePr>
            <a:graphicFrameLocks noGrp="1"/>
          </p:cNvGraphicFramePr>
          <p:nvPr>
            <p:ph idx="1"/>
            <p:extLst>
              <p:ext uri="{D42A27DB-BD31-4B8C-83A1-F6EECF244321}">
                <p14:modId xmlns:p14="http://schemas.microsoft.com/office/powerpoint/2010/main" val="1472162903"/>
              </p:ext>
            </p:extLst>
          </p:nvPr>
        </p:nvGraphicFramePr>
        <p:xfrm>
          <a:off x="393700" y="1196974"/>
          <a:ext cx="11463336" cy="5439356"/>
        </p:xfrm>
        <a:graphic>
          <a:graphicData uri="http://schemas.openxmlformats.org/drawingml/2006/table">
            <a:tbl>
              <a:tblPr firstRow="1" bandRow="1">
                <a:tableStyleId>{5C22544A-7EE6-4342-B048-85BDC9FD1C3A}</a:tableStyleId>
              </a:tblPr>
              <a:tblGrid>
                <a:gridCol w="2865834">
                  <a:extLst>
                    <a:ext uri="{9D8B030D-6E8A-4147-A177-3AD203B41FA5}">
                      <a16:colId xmlns:a16="http://schemas.microsoft.com/office/drawing/2014/main" val="297176447"/>
                    </a:ext>
                  </a:extLst>
                </a:gridCol>
                <a:gridCol w="2865834">
                  <a:extLst>
                    <a:ext uri="{9D8B030D-6E8A-4147-A177-3AD203B41FA5}">
                      <a16:colId xmlns:a16="http://schemas.microsoft.com/office/drawing/2014/main" val="1720775488"/>
                    </a:ext>
                  </a:extLst>
                </a:gridCol>
                <a:gridCol w="2865834">
                  <a:extLst>
                    <a:ext uri="{9D8B030D-6E8A-4147-A177-3AD203B41FA5}">
                      <a16:colId xmlns:a16="http://schemas.microsoft.com/office/drawing/2014/main" val="2610061815"/>
                    </a:ext>
                  </a:extLst>
                </a:gridCol>
                <a:gridCol w="2865834">
                  <a:extLst>
                    <a:ext uri="{9D8B030D-6E8A-4147-A177-3AD203B41FA5}">
                      <a16:colId xmlns:a16="http://schemas.microsoft.com/office/drawing/2014/main" val="607709591"/>
                    </a:ext>
                  </a:extLst>
                </a:gridCol>
              </a:tblGrid>
              <a:tr h="418412">
                <a:tc>
                  <a:txBody>
                    <a:bodyPr/>
                    <a:lstStyle/>
                    <a:p>
                      <a:endParaRPr lang="en-US"/>
                    </a:p>
                  </a:txBody>
                  <a:tcPr/>
                </a:tc>
                <a:tc>
                  <a:txBody>
                    <a:bodyPr/>
                    <a:lstStyle/>
                    <a:p>
                      <a:pPr algn="ctr"/>
                      <a:r>
                        <a:rPr lang="en-US" dirty="0"/>
                        <a:t>TOTAL NUMBER</a:t>
                      </a:r>
                    </a:p>
                  </a:txBody>
                  <a:tcPr/>
                </a:tc>
                <a:tc>
                  <a:txBody>
                    <a:bodyPr/>
                    <a:lstStyle/>
                    <a:p>
                      <a:pPr algn="ctr"/>
                      <a:r>
                        <a:rPr lang="en-US" dirty="0"/>
                        <a:t>CONSTITUTED</a:t>
                      </a:r>
                    </a:p>
                  </a:txBody>
                  <a:tcPr/>
                </a:tc>
                <a:tc>
                  <a:txBody>
                    <a:bodyPr/>
                    <a:lstStyle/>
                    <a:p>
                      <a:pPr algn="ctr"/>
                      <a:r>
                        <a:rPr lang="en-US" dirty="0"/>
                        <a:t>NUMBER TRAINED</a:t>
                      </a:r>
                    </a:p>
                  </a:txBody>
                  <a:tcPr/>
                </a:tc>
                <a:extLst>
                  <a:ext uri="{0D108BD9-81ED-4DB2-BD59-A6C34878D82A}">
                    <a16:rowId xmlns:a16="http://schemas.microsoft.com/office/drawing/2014/main" val="1617757863"/>
                  </a:ext>
                </a:extLst>
              </a:tr>
              <a:tr h="418412">
                <a:tc>
                  <a:txBody>
                    <a:bodyPr/>
                    <a:lstStyle/>
                    <a:p>
                      <a:r>
                        <a:rPr lang="en-US" b="1" dirty="0"/>
                        <a:t>Hospital Boards</a:t>
                      </a:r>
                    </a:p>
                  </a:txBody>
                  <a:tcPr/>
                </a:tc>
                <a:tc>
                  <a:txBody>
                    <a:bodyPr/>
                    <a:lstStyle/>
                    <a:p>
                      <a:pPr algn="r"/>
                      <a:r>
                        <a:rPr lang="en-US" b="1" dirty="0"/>
                        <a:t>25</a:t>
                      </a:r>
                    </a:p>
                  </a:txBody>
                  <a:tcPr/>
                </a:tc>
                <a:tc>
                  <a:txBody>
                    <a:bodyPr/>
                    <a:lstStyle/>
                    <a:p>
                      <a:pPr algn="r"/>
                      <a:r>
                        <a:rPr lang="en-US" b="1" dirty="0"/>
                        <a:t>18</a:t>
                      </a:r>
                    </a:p>
                  </a:txBody>
                  <a:tcPr/>
                </a:tc>
                <a:tc>
                  <a:txBody>
                    <a:bodyPr/>
                    <a:lstStyle/>
                    <a:p>
                      <a:pPr algn="r"/>
                      <a:r>
                        <a:rPr lang="en-US" b="1" dirty="0"/>
                        <a:t>6</a:t>
                      </a:r>
                    </a:p>
                  </a:txBody>
                  <a:tcPr/>
                </a:tc>
                <a:extLst>
                  <a:ext uri="{0D108BD9-81ED-4DB2-BD59-A6C34878D82A}">
                    <a16:rowId xmlns:a16="http://schemas.microsoft.com/office/drawing/2014/main" val="1339121588"/>
                  </a:ext>
                </a:extLst>
              </a:tr>
              <a:tr h="418412">
                <a:tc>
                  <a:txBody>
                    <a:bodyPr/>
                    <a:lstStyle/>
                    <a:p>
                      <a:pPr algn="r"/>
                      <a:r>
                        <a:rPr lang="en-US" b="0" dirty="0"/>
                        <a:t>Central Karoo</a:t>
                      </a:r>
                    </a:p>
                  </a:txBody>
                  <a:tcPr/>
                </a:tc>
                <a:tc>
                  <a:txBody>
                    <a:bodyPr/>
                    <a:lstStyle/>
                    <a:p>
                      <a:pPr algn="r"/>
                      <a:r>
                        <a:rPr lang="en-US" dirty="0"/>
                        <a:t>3</a:t>
                      </a:r>
                    </a:p>
                  </a:txBody>
                  <a:tcPr/>
                </a:tc>
                <a:tc>
                  <a:txBody>
                    <a:bodyPr/>
                    <a:lstStyle/>
                    <a:p>
                      <a:pPr algn="r"/>
                      <a:r>
                        <a:rPr lang="en-US" dirty="0"/>
                        <a:t>1</a:t>
                      </a:r>
                    </a:p>
                  </a:txBody>
                  <a:tcPr/>
                </a:tc>
                <a:tc>
                  <a:txBody>
                    <a:bodyPr/>
                    <a:lstStyle/>
                    <a:p>
                      <a:pPr algn="r"/>
                      <a:r>
                        <a:rPr lang="en-US" dirty="0"/>
                        <a:t>1</a:t>
                      </a:r>
                    </a:p>
                  </a:txBody>
                  <a:tcPr/>
                </a:tc>
                <a:extLst>
                  <a:ext uri="{0D108BD9-81ED-4DB2-BD59-A6C34878D82A}">
                    <a16:rowId xmlns:a16="http://schemas.microsoft.com/office/drawing/2014/main" val="3136187258"/>
                  </a:ext>
                </a:extLst>
              </a:tr>
              <a:tr h="418412">
                <a:tc>
                  <a:txBody>
                    <a:bodyPr/>
                    <a:lstStyle/>
                    <a:p>
                      <a:pPr algn="r"/>
                      <a:r>
                        <a:rPr lang="en-US" b="0" dirty="0"/>
                        <a:t>Garden Route</a:t>
                      </a:r>
                    </a:p>
                  </a:txBody>
                  <a:tcPr/>
                </a:tc>
                <a:tc>
                  <a:txBody>
                    <a:bodyPr/>
                    <a:lstStyle/>
                    <a:p>
                      <a:pPr algn="r"/>
                      <a:r>
                        <a:rPr lang="en-US" dirty="0"/>
                        <a:t>7</a:t>
                      </a:r>
                    </a:p>
                  </a:txBody>
                  <a:tcPr/>
                </a:tc>
                <a:tc>
                  <a:txBody>
                    <a:bodyPr/>
                    <a:lstStyle/>
                    <a:p>
                      <a:pPr algn="r"/>
                      <a:r>
                        <a:rPr lang="en-US" dirty="0"/>
                        <a:t>7</a:t>
                      </a:r>
                    </a:p>
                  </a:txBody>
                  <a:tcPr/>
                </a:tc>
                <a:tc>
                  <a:txBody>
                    <a:bodyPr/>
                    <a:lstStyle/>
                    <a:p>
                      <a:pPr algn="r"/>
                      <a:r>
                        <a:rPr lang="en-US" dirty="0"/>
                        <a:t>5</a:t>
                      </a:r>
                    </a:p>
                  </a:txBody>
                  <a:tcPr/>
                </a:tc>
                <a:extLst>
                  <a:ext uri="{0D108BD9-81ED-4DB2-BD59-A6C34878D82A}">
                    <a16:rowId xmlns:a16="http://schemas.microsoft.com/office/drawing/2014/main" val="3542887571"/>
                  </a:ext>
                </a:extLst>
              </a:tr>
              <a:tr h="418412">
                <a:tc>
                  <a:txBody>
                    <a:bodyPr/>
                    <a:lstStyle/>
                    <a:p>
                      <a:pPr algn="r"/>
                      <a:r>
                        <a:rPr lang="en-US" b="0" dirty="0"/>
                        <a:t>Cape Winelands</a:t>
                      </a:r>
                    </a:p>
                  </a:txBody>
                  <a:tcPr/>
                </a:tc>
                <a:tc>
                  <a:txBody>
                    <a:bodyPr/>
                    <a:lstStyle/>
                    <a:p>
                      <a:pPr algn="r"/>
                      <a:r>
                        <a:rPr lang="en-US" dirty="0"/>
                        <a:t>6</a:t>
                      </a:r>
                    </a:p>
                  </a:txBody>
                  <a:tcPr/>
                </a:tc>
                <a:tc>
                  <a:txBody>
                    <a:bodyPr/>
                    <a:lstStyle/>
                    <a:p>
                      <a:pPr algn="r"/>
                      <a:r>
                        <a:rPr lang="en-US" dirty="0"/>
                        <a:t>4</a:t>
                      </a:r>
                    </a:p>
                  </a:txBody>
                  <a:tcPr/>
                </a:tc>
                <a:tc>
                  <a:txBody>
                    <a:bodyPr/>
                    <a:lstStyle/>
                    <a:p>
                      <a:pPr algn="r"/>
                      <a:r>
                        <a:rPr lang="en-US" dirty="0"/>
                        <a:t>0</a:t>
                      </a:r>
                    </a:p>
                  </a:txBody>
                  <a:tcPr/>
                </a:tc>
                <a:extLst>
                  <a:ext uri="{0D108BD9-81ED-4DB2-BD59-A6C34878D82A}">
                    <a16:rowId xmlns:a16="http://schemas.microsoft.com/office/drawing/2014/main" val="3836448102"/>
                  </a:ext>
                </a:extLst>
              </a:tr>
              <a:tr h="418412">
                <a:tc>
                  <a:txBody>
                    <a:bodyPr/>
                    <a:lstStyle/>
                    <a:p>
                      <a:pPr algn="r"/>
                      <a:r>
                        <a:rPr lang="en-US" b="0" dirty="0"/>
                        <a:t>Overberg</a:t>
                      </a:r>
                    </a:p>
                  </a:txBody>
                  <a:tcPr/>
                </a:tc>
                <a:tc>
                  <a:txBody>
                    <a:bodyPr/>
                    <a:lstStyle/>
                    <a:p>
                      <a:pPr algn="r"/>
                      <a:r>
                        <a:rPr lang="en-US" dirty="0"/>
                        <a:t>4</a:t>
                      </a:r>
                    </a:p>
                  </a:txBody>
                  <a:tcPr/>
                </a:tc>
                <a:tc>
                  <a:txBody>
                    <a:bodyPr/>
                    <a:lstStyle/>
                    <a:p>
                      <a:pPr algn="r"/>
                      <a:r>
                        <a:rPr lang="en-US" dirty="0"/>
                        <a:t>4</a:t>
                      </a:r>
                    </a:p>
                  </a:txBody>
                  <a:tcPr/>
                </a:tc>
                <a:tc>
                  <a:txBody>
                    <a:bodyPr/>
                    <a:lstStyle/>
                    <a:p>
                      <a:pPr algn="r"/>
                      <a:r>
                        <a:rPr lang="en-US" dirty="0"/>
                        <a:t>0</a:t>
                      </a:r>
                    </a:p>
                  </a:txBody>
                  <a:tcPr/>
                </a:tc>
                <a:extLst>
                  <a:ext uri="{0D108BD9-81ED-4DB2-BD59-A6C34878D82A}">
                    <a16:rowId xmlns:a16="http://schemas.microsoft.com/office/drawing/2014/main" val="3222697053"/>
                  </a:ext>
                </a:extLst>
              </a:tr>
              <a:tr h="418412">
                <a:tc>
                  <a:txBody>
                    <a:bodyPr/>
                    <a:lstStyle/>
                    <a:p>
                      <a:pPr algn="r"/>
                      <a:r>
                        <a:rPr lang="en-US" b="0" dirty="0"/>
                        <a:t>West Coast</a:t>
                      </a:r>
                    </a:p>
                  </a:txBody>
                  <a:tcPr/>
                </a:tc>
                <a:tc>
                  <a:txBody>
                    <a:bodyPr/>
                    <a:lstStyle/>
                    <a:p>
                      <a:pPr algn="r"/>
                      <a:r>
                        <a:rPr lang="en-US" dirty="0"/>
                        <a:t>5</a:t>
                      </a:r>
                    </a:p>
                  </a:txBody>
                  <a:tcPr/>
                </a:tc>
                <a:tc>
                  <a:txBody>
                    <a:bodyPr/>
                    <a:lstStyle/>
                    <a:p>
                      <a:pPr algn="r"/>
                      <a:r>
                        <a:rPr lang="en-US" dirty="0"/>
                        <a:t>2</a:t>
                      </a:r>
                    </a:p>
                  </a:txBody>
                  <a:tcPr/>
                </a:tc>
                <a:tc>
                  <a:txBody>
                    <a:bodyPr/>
                    <a:lstStyle/>
                    <a:p>
                      <a:pPr algn="r"/>
                      <a:r>
                        <a:rPr lang="en-US" dirty="0"/>
                        <a:t>0</a:t>
                      </a:r>
                    </a:p>
                  </a:txBody>
                  <a:tcPr/>
                </a:tc>
                <a:extLst>
                  <a:ext uri="{0D108BD9-81ED-4DB2-BD59-A6C34878D82A}">
                    <a16:rowId xmlns:a16="http://schemas.microsoft.com/office/drawing/2014/main" val="2514167302"/>
                  </a:ext>
                </a:extLst>
              </a:tr>
              <a:tr h="418412">
                <a:tc>
                  <a:txBody>
                    <a:bodyPr/>
                    <a:lstStyle/>
                    <a:p>
                      <a:r>
                        <a:rPr lang="en-US" b="1" dirty="0"/>
                        <a:t>Clinic Committees</a:t>
                      </a:r>
                    </a:p>
                  </a:txBody>
                  <a:tcPr/>
                </a:tc>
                <a:tc>
                  <a:txBody>
                    <a:bodyPr/>
                    <a:lstStyle/>
                    <a:p>
                      <a:pPr algn="r"/>
                      <a:r>
                        <a:rPr lang="en-US" b="1" dirty="0"/>
                        <a:t>104</a:t>
                      </a:r>
                    </a:p>
                  </a:txBody>
                  <a:tcPr/>
                </a:tc>
                <a:tc>
                  <a:txBody>
                    <a:bodyPr/>
                    <a:lstStyle/>
                    <a:p>
                      <a:pPr algn="r"/>
                      <a:r>
                        <a:rPr lang="en-US" b="1" dirty="0"/>
                        <a:t>93</a:t>
                      </a:r>
                    </a:p>
                  </a:txBody>
                  <a:tcPr/>
                </a:tc>
                <a:tc>
                  <a:txBody>
                    <a:bodyPr/>
                    <a:lstStyle/>
                    <a:p>
                      <a:pPr algn="r"/>
                      <a:r>
                        <a:rPr lang="en-US" b="1" dirty="0"/>
                        <a:t>68</a:t>
                      </a:r>
                    </a:p>
                  </a:txBody>
                  <a:tcPr/>
                </a:tc>
                <a:extLst>
                  <a:ext uri="{0D108BD9-81ED-4DB2-BD59-A6C34878D82A}">
                    <a16:rowId xmlns:a16="http://schemas.microsoft.com/office/drawing/2014/main" val="3714880498"/>
                  </a:ext>
                </a:extLst>
              </a:tr>
              <a:tr h="418412">
                <a:tc>
                  <a:txBody>
                    <a:bodyPr/>
                    <a:lstStyle/>
                    <a:p>
                      <a:pPr algn="r"/>
                      <a:r>
                        <a:rPr lang="en-US" dirty="0"/>
                        <a:t>Central Karoo</a:t>
                      </a:r>
                    </a:p>
                  </a:txBody>
                  <a:tcPr/>
                </a:tc>
                <a:tc>
                  <a:txBody>
                    <a:bodyPr/>
                    <a:lstStyle/>
                    <a:p>
                      <a:pPr algn="r"/>
                      <a:r>
                        <a:rPr lang="en-US" dirty="0"/>
                        <a:t>6</a:t>
                      </a:r>
                    </a:p>
                  </a:txBody>
                  <a:tcPr/>
                </a:tc>
                <a:tc>
                  <a:txBody>
                    <a:bodyPr/>
                    <a:lstStyle/>
                    <a:p>
                      <a:pPr algn="r"/>
                      <a:r>
                        <a:rPr lang="en-US" dirty="0"/>
                        <a:t>6</a:t>
                      </a:r>
                    </a:p>
                  </a:txBody>
                  <a:tcPr/>
                </a:tc>
                <a:tc>
                  <a:txBody>
                    <a:bodyPr/>
                    <a:lstStyle/>
                    <a:p>
                      <a:pPr algn="r"/>
                      <a:r>
                        <a:rPr lang="en-US" dirty="0"/>
                        <a:t>6</a:t>
                      </a:r>
                    </a:p>
                  </a:txBody>
                  <a:tcPr/>
                </a:tc>
                <a:extLst>
                  <a:ext uri="{0D108BD9-81ED-4DB2-BD59-A6C34878D82A}">
                    <a16:rowId xmlns:a16="http://schemas.microsoft.com/office/drawing/2014/main" val="1931864442"/>
                  </a:ext>
                </a:extLst>
              </a:tr>
              <a:tr h="418412">
                <a:tc>
                  <a:txBody>
                    <a:bodyPr/>
                    <a:lstStyle/>
                    <a:p>
                      <a:pPr algn="r"/>
                      <a:r>
                        <a:rPr lang="en-US" dirty="0"/>
                        <a:t>Garden Route</a:t>
                      </a:r>
                    </a:p>
                  </a:txBody>
                  <a:tcPr/>
                </a:tc>
                <a:tc>
                  <a:txBody>
                    <a:bodyPr/>
                    <a:lstStyle/>
                    <a:p>
                      <a:pPr algn="r"/>
                      <a:r>
                        <a:rPr lang="en-US" dirty="0"/>
                        <a:t>29</a:t>
                      </a:r>
                    </a:p>
                  </a:txBody>
                  <a:tcPr/>
                </a:tc>
                <a:tc>
                  <a:txBody>
                    <a:bodyPr/>
                    <a:lstStyle/>
                    <a:p>
                      <a:pPr algn="r"/>
                      <a:r>
                        <a:rPr lang="en-US" dirty="0"/>
                        <a:t>28</a:t>
                      </a:r>
                    </a:p>
                  </a:txBody>
                  <a:tcPr/>
                </a:tc>
                <a:tc>
                  <a:txBody>
                    <a:bodyPr/>
                    <a:lstStyle/>
                    <a:p>
                      <a:pPr algn="r"/>
                      <a:r>
                        <a:rPr lang="en-US" dirty="0"/>
                        <a:t>13</a:t>
                      </a:r>
                    </a:p>
                  </a:txBody>
                  <a:tcPr/>
                </a:tc>
                <a:extLst>
                  <a:ext uri="{0D108BD9-81ED-4DB2-BD59-A6C34878D82A}">
                    <a16:rowId xmlns:a16="http://schemas.microsoft.com/office/drawing/2014/main" val="1303883821"/>
                  </a:ext>
                </a:extLst>
              </a:tr>
              <a:tr h="418412">
                <a:tc>
                  <a:txBody>
                    <a:bodyPr/>
                    <a:lstStyle/>
                    <a:p>
                      <a:pPr algn="r"/>
                      <a:r>
                        <a:rPr lang="en-US" dirty="0"/>
                        <a:t>Cape Winelands</a:t>
                      </a:r>
                    </a:p>
                  </a:txBody>
                  <a:tcPr/>
                </a:tc>
                <a:tc>
                  <a:txBody>
                    <a:bodyPr/>
                    <a:lstStyle/>
                    <a:p>
                      <a:pPr algn="r"/>
                      <a:r>
                        <a:rPr lang="en-US" dirty="0"/>
                        <a:t>33</a:t>
                      </a:r>
                    </a:p>
                  </a:txBody>
                  <a:tcPr/>
                </a:tc>
                <a:tc>
                  <a:txBody>
                    <a:bodyPr/>
                    <a:lstStyle/>
                    <a:p>
                      <a:pPr algn="r"/>
                      <a:r>
                        <a:rPr lang="en-US" dirty="0"/>
                        <a:t>29</a:t>
                      </a:r>
                    </a:p>
                  </a:txBody>
                  <a:tcPr/>
                </a:tc>
                <a:tc>
                  <a:txBody>
                    <a:bodyPr/>
                    <a:lstStyle/>
                    <a:p>
                      <a:pPr algn="r"/>
                      <a:r>
                        <a:rPr lang="en-US" dirty="0"/>
                        <a:t>25</a:t>
                      </a:r>
                    </a:p>
                  </a:txBody>
                  <a:tcPr/>
                </a:tc>
                <a:extLst>
                  <a:ext uri="{0D108BD9-81ED-4DB2-BD59-A6C34878D82A}">
                    <a16:rowId xmlns:a16="http://schemas.microsoft.com/office/drawing/2014/main" val="285434187"/>
                  </a:ext>
                </a:extLst>
              </a:tr>
              <a:tr h="418412">
                <a:tc>
                  <a:txBody>
                    <a:bodyPr/>
                    <a:lstStyle/>
                    <a:p>
                      <a:pPr algn="r"/>
                      <a:r>
                        <a:rPr lang="en-US" dirty="0"/>
                        <a:t>Overberg</a:t>
                      </a:r>
                    </a:p>
                  </a:txBody>
                  <a:tcPr/>
                </a:tc>
                <a:tc>
                  <a:txBody>
                    <a:bodyPr/>
                    <a:lstStyle/>
                    <a:p>
                      <a:pPr algn="r"/>
                      <a:r>
                        <a:rPr lang="en-US" dirty="0"/>
                        <a:t>14</a:t>
                      </a:r>
                    </a:p>
                  </a:txBody>
                  <a:tcPr/>
                </a:tc>
                <a:tc>
                  <a:txBody>
                    <a:bodyPr/>
                    <a:lstStyle/>
                    <a:p>
                      <a:pPr algn="r"/>
                      <a:r>
                        <a:rPr lang="en-US" dirty="0"/>
                        <a:t>14</a:t>
                      </a:r>
                    </a:p>
                  </a:txBody>
                  <a:tcPr/>
                </a:tc>
                <a:tc>
                  <a:txBody>
                    <a:bodyPr/>
                    <a:lstStyle/>
                    <a:p>
                      <a:pPr algn="r"/>
                      <a:r>
                        <a:rPr lang="en-US" dirty="0"/>
                        <a:t>14</a:t>
                      </a:r>
                    </a:p>
                  </a:txBody>
                  <a:tcPr/>
                </a:tc>
                <a:extLst>
                  <a:ext uri="{0D108BD9-81ED-4DB2-BD59-A6C34878D82A}">
                    <a16:rowId xmlns:a16="http://schemas.microsoft.com/office/drawing/2014/main" val="530309933"/>
                  </a:ext>
                </a:extLst>
              </a:tr>
              <a:tr h="418412">
                <a:tc>
                  <a:txBody>
                    <a:bodyPr/>
                    <a:lstStyle/>
                    <a:p>
                      <a:pPr algn="r"/>
                      <a:r>
                        <a:rPr lang="en-US" dirty="0"/>
                        <a:t>West Coast</a:t>
                      </a:r>
                    </a:p>
                  </a:txBody>
                  <a:tcPr/>
                </a:tc>
                <a:tc>
                  <a:txBody>
                    <a:bodyPr/>
                    <a:lstStyle/>
                    <a:p>
                      <a:pPr algn="r"/>
                      <a:r>
                        <a:rPr lang="en-US" dirty="0"/>
                        <a:t>22</a:t>
                      </a:r>
                    </a:p>
                  </a:txBody>
                  <a:tcPr/>
                </a:tc>
                <a:tc>
                  <a:txBody>
                    <a:bodyPr/>
                    <a:lstStyle/>
                    <a:p>
                      <a:pPr algn="r"/>
                      <a:r>
                        <a:rPr lang="en-US" dirty="0"/>
                        <a:t>16</a:t>
                      </a:r>
                    </a:p>
                  </a:txBody>
                  <a:tcPr/>
                </a:tc>
                <a:tc>
                  <a:txBody>
                    <a:bodyPr/>
                    <a:lstStyle/>
                    <a:p>
                      <a:pPr algn="r"/>
                      <a:r>
                        <a:rPr lang="en-US" dirty="0"/>
                        <a:t>10</a:t>
                      </a:r>
                    </a:p>
                  </a:txBody>
                  <a:tcPr/>
                </a:tc>
                <a:extLst>
                  <a:ext uri="{0D108BD9-81ED-4DB2-BD59-A6C34878D82A}">
                    <a16:rowId xmlns:a16="http://schemas.microsoft.com/office/drawing/2014/main" val="423044809"/>
                  </a:ext>
                </a:extLst>
              </a:tr>
            </a:tbl>
          </a:graphicData>
        </a:graphic>
      </p:graphicFrame>
    </p:spTree>
    <p:extLst>
      <p:ext uri="{BB962C8B-B14F-4D97-AF65-F5344CB8AC3E}">
        <p14:creationId xmlns:p14="http://schemas.microsoft.com/office/powerpoint/2010/main" val="90522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872068" y="2492375"/>
            <a:ext cx="11041721" cy="936625"/>
          </a:xfrm>
        </p:spPr>
        <p:txBody>
          <a:bodyPr>
            <a:noAutofit/>
          </a:bodyPr>
          <a:lstStyle/>
          <a:p>
            <a:pPr lvl="0" algn="ctr">
              <a:lnSpc>
                <a:spcPct val="200000"/>
              </a:lnSpc>
              <a:spcBef>
                <a:spcPts val="0"/>
              </a:spcBef>
              <a:spcAft>
                <a:spcPts val="600"/>
              </a:spcAft>
              <a:defRPr/>
            </a:pPr>
            <a:r>
              <a:rPr lang="en-US" sz="3600" b="1" dirty="0">
                <a:latin typeface="+mj-lt"/>
              </a:rPr>
              <a:t>OVERVIEW AND PURPOSE OF ACT</a:t>
            </a:r>
          </a:p>
        </p:txBody>
      </p:sp>
    </p:spTree>
    <p:extLst>
      <p:ext uri="{BB962C8B-B14F-4D97-AF65-F5344CB8AC3E}">
        <p14:creationId xmlns:p14="http://schemas.microsoft.com/office/powerpoint/2010/main" val="3263071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741E-EB7A-417B-8D33-8B8D2DCE6416}"/>
              </a:ext>
            </a:extLst>
          </p:cNvPr>
          <p:cNvSpPr>
            <a:spLocks noGrp="1"/>
          </p:cNvSpPr>
          <p:nvPr>
            <p:ph type="title"/>
          </p:nvPr>
        </p:nvSpPr>
        <p:spPr/>
        <p:txBody>
          <a:bodyPr/>
          <a:lstStyle/>
          <a:p>
            <a:r>
              <a:rPr lang="en-US" dirty="0"/>
              <a:t>TRAINING UPDATE</a:t>
            </a:r>
          </a:p>
        </p:txBody>
      </p:sp>
      <p:sp>
        <p:nvSpPr>
          <p:cNvPr id="3" name="Content Placeholder 2">
            <a:extLst>
              <a:ext uri="{FF2B5EF4-FFF2-40B4-BE49-F238E27FC236}">
                <a16:creationId xmlns:a16="http://schemas.microsoft.com/office/drawing/2014/main" id="{2CCE4C41-6D32-495A-9CF1-0859B519CCD4}"/>
              </a:ext>
            </a:extLst>
          </p:cNvPr>
          <p:cNvSpPr>
            <a:spLocks noGrp="1"/>
          </p:cNvSpPr>
          <p:nvPr>
            <p:ph idx="1"/>
          </p:nvPr>
        </p:nvSpPr>
        <p:spPr>
          <a:xfrm>
            <a:off x="364530" y="1092843"/>
            <a:ext cx="11462940" cy="4883466"/>
          </a:xfrm>
        </p:spPr>
        <p:txBody>
          <a:bodyPr>
            <a:normAutofit lnSpcReduction="10000"/>
          </a:bodyPr>
          <a:lstStyle/>
          <a:p>
            <a:pPr lvl="0"/>
            <a:r>
              <a:rPr lang="en-US" dirty="0"/>
              <a:t>To date, training focus has been on the training of clinic committees</a:t>
            </a:r>
          </a:p>
          <a:p>
            <a:pPr lvl="0"/>
            <a:endParaRPr lang="en-US" dirty="0"/>
          </a:p>
          <a:p>
            <a:pPr lvl="0"/>
            <a:r>
              <a:rPr lang="en-US" dirty="0"/>
              <a:t>Training of hospital boards was thus delayed due to:  </a:t>
            </a:r>
          </a:p>
          <a:p>
            <a:pPr lvl="1"/>
            <a:r>
              <a:rPr lang="en-US" dirty="0"/>
              <a:t>The focus on training and onboarding clinic committees. </a:t>
            </a:r>
          </a:p>
          <a:p>
            <a:pPr lvl="1"/>
            <a:r>
              <a:rPr lang="en-US" dirty="0"/>
              <a:t>The development of material (facilitation and learner guides) for the training of hospital boards has been in development</a:t>
            </a:r>
          </a:p>
          <a:p>
            <a:pPr lvl="1"/>
            <a:r>
              <a:rPr lang="en-US" dirty="0"/>
              <a:t>Hospital board members not being available for 5 continuous days of training</a:t>
            </a:r>
          </a:p>
          <a:p>
            <a:pPr lvl="1"/>
            <a:r>
              <a:rPr lang="en-US" dirty="0"/>
              <a:t>There have also been delays in the constitution of hospital boards in some areas</a:t>
            </a:r>
          </a:p>
          <a:p>
            <a:pPr lvl="1"/>
            <a:r>
              <a:rPr lang="en-US" dirty="0"/>
              <a:t>The master trainer, who is responsible for the training of hospital boards, focused on the capacitation of our Community Liaison Officers as facilitators, including mentoring, coaching and engaging with the teams of stakeholders</a:t>
            </a:r>
          </a:p>
          <a:p>
            <a:r>
              <a:rPr lang="en-US" dirty="0"/>
              <a:t> </a:t>
            </a:r>
          </a:p>
          <a:p>
            <a:r>
              <a:rPr lang="en-US" dirty="0"/>
              <a:t>Going forward</a:t>
            </a:r>
          </a:p>
          <a:p>
            <a:pPr lvl="1"/>
            <a:r>
              <a:rPr lang="en-US" dirty="0"/>
              <a:t>The focus on 2023 is on the training of hospital boards</a:t>
            </a:r>
          </a:p>
          <a:p>
            <a:pPr lvl="1"/>
            <a:r>
              <a:rPr lang="en-US" dirty="0"/>
              <a:t>The dept is looking a flexible training plan for hospital boards including self-learning, online and face-to-face group-based training as well as staggering of the training days as opposed to a straight 5 days training</a:t>
            </a:r>
          </a:p>
          <a:p>
            <a:pPr lvl="1"/>
            <a:r>
              <a:rPr lang="en-US" dirty="0"/>
              <a:t>It is also expected that there will be greater capacity of the CLOs to train, where much of 2022 was spent in constituting these committees and boards, engaging with communities and training</a:t>
            </a:r>
          </a:p>
          <a:p>
            <a:endParaRPr lang="en-US" dirty="0"/>
          </a:p>
        </p:txBody>
      </p:sp>
    </p:spTree>
    <p:extLst>
      <p:ext uri="{BB962C8B-B14F-4D97-AF65-F5344CB8AC3E}">
        <p14:creationId xmlns:p14="http://schemas.microsoft.com/office/powerpoint/2010/main" val="536630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9A45-C75C-414C-84A5-86204136D144}"/>
              </a:ext>
            </a:extLst>
          </p:cNvPr>
          <p:cNvSpPr>
            <a:spLocks noGrp="1"/>
          </p:cNvSpPr>
          <p:nvPr>
            <p:ph type="title"/>
          </p:nvPr>
        </p:nvSpPr>
        <p:spPr/>
        <p:txBody>
          <a:bodyPr/>
          <a:lstStyle/>
          <a:p>
            <a:r>
              <a:rPr lang="en-US" dirty="0"/>
              <a:t>Way Forward </a:t>
            </a:r>
          </a:p>
        </p:txBody>
      </p:sp>
      <p:sp>
        <p:nvSpPr>
          <p:cNvPr id="3" name="Content Placeholder 2">
            <a:extLst>
              <a:ext uri="{FF2B5EF4-FFF2-40B4-BE49-F238E27FC236}">
                <a16:creationId xmlns:a16="http://schemas.microsoft.com/office/drawing/2014/main" id="{A890FFE0-F20D-465D-B729-D34CDAD6CEAE}"/>
              </a:ext>
            </a:extLst>
          </p:cNvPr>
          <p:cNvSpPr>
            <a:spLocks noGrp="1"/>
          </p:cNvSpPr>
          <p:nvPr>
            <p:ph idx="1"/>
          </p:nvPr>
        </p:nvSpPr>
        <p:spPr>
          <a:xfrm>
            <a:off x="393701" y="1072061"/>
            <a:ext cx="11462940" cy="4883466"/>
          </a:xfrm>
        </p:spPr>
        <p:txBody>
          <a:bodyPr>
            <a:normAutofit/>
          </a:bodyPr>
          <a:lstStyle/>
          <a:p>
            <a:pPr marL="285750" indent="-285750">
              <a:buFont typeface="Arial" panose="020B0604020202020204" pitchFamily="34" charset="0"/>
              <a:buChar char="•"/>
            </a:pPr>
            <a:r>
              <a:rPr lang="en-US" sz="2000" b="0" dirty="0"/>
              <a:t>Continue to support facilities with </a:t>
            </a:r>
            <a:r>
              <a:rPr lang="en-US" sz="2000" b="0" dirty="0" err="1"/>
              <a:t>unconstituted</a:t>
            </a:r>
            <a:r>
              <a:rPr lang="en-US" sz="2000" b="0" dirty="0"/>
              <a:t> statutory structures – through physical visits to conduct talks with communities and headhunting</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b="0" dirty="0"/>
              <a:t>Continue training – for members to better understand their roles and functions</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b="0" dirty="0"/>
              <a:t>Give equitable focus to City Health facilities through closer collaboration with City Health Officials</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b="0" dirty="0"/>
              <a:t>To leverage the high constitution rate of statutory structures to help drive the population wellness agenda </a:t>
            </a:r>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r>
              <a:rPr lang="en-US" sz="2000" b="0" dirty="0" err="1"/>
              <a:t>Finalise</a:t>
            </a:r>
            <a:r>
              <a:rPr lang="en-US" sz="2000" b="0" dirty="0"/>
              <a:t> a framework for recognition of statutory bodies by Minister of H&amp;W</a:t>
            </a:r>
          </a:p>
          <a:p>
            <a:pPr marL="285750" indent="-285750">
              <a:buFont typeface="Arial" panose="020B0604020202020204" pitchFamily="34" charset="0"/>
              <a:buChar char="•"/>
            </a:pPr>
            <a:endParaRPr lang="en-US" sz="2000" b="0" dirty="0"/>
          </a:p>
          <a:p>
            <a:pPr marL="285750" indent="-285750">
              <a:buFontTx/>
              <a:buChar char="-"/>
            </a:pPr>
            <a:endParaRPr lang="en-US" sz="2000" dirty="0"/>
          </a:p>
        </p:txBody>
      </p:sp>
    </p:spTree>
    <p:extLst>
      <p:ext uri="{BB962C8B-B14F-4D97-AF65-F5344CB8AC3E}">
        <p14:creationId xmlns:p14="http://schemas.microsoft.com/office/powerpoint/2010/main" val="3596778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8ED8D6-E917-351D-E626-C343F473923B}"/>
              </a:ext>
            </a:extLst>
          </p:cNvPr>
          <p:cNvSpPr>
            <a:spLocks noGrp="1"/>
          </p:cNvSpPr>
          <p:nvPr>
            <p:ph type="body" sz="quarter" idx="12"/>
          </p:nvPr>
        </p:nvSpPr>
        <p:spPr>
          <a:xfrm>
            <a:off x="814918" y="2276873"/>
            <a:ext cx="11041721" cy="3065836"/>
          </a:xfrm>
        </p:spPr>
        <p:txBody>
          <a:bodyPr>
            <a:normAutofit/>
          </a:bodyPr>
          <a:lstStyle/>
          <a:p>
            <a:pPr algn="ctr"/>
            <a:r>
              <a:rPr lang="en-US" b="1" dirty="0"/>
              <a:t>DISTRICT HEALTH COUNCIL STATUS</a:t>
            </a:r>
          </a:p>
        </p:txBody>
      </p:sp>
    </p:spTree>
    <p:extLst>
      <p:ext uri="{BB962C8B-B14F-4D97-AF65-F5344CB8AC3E}">
        <p14:creationId xmlns:p14="http://schemas.microsoft.com/office/powerpoint/2010/main" val="4057526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9A45-C75C-414C-84A5-86204136D144}"/>
              </a:ext>
            </a:extLst>
          </p:cNvPr>
          <p:cNvSpPr>
            <a:spLocks noGrp="1"/>
          </p:cNvSpPr>
          <p:nvPr>
            <p:ph type="title"/>
          </p:nvPr>
        </p:nvSpPr>
        <p:spPr>
          <a:xfrm>
            <a:off x="393701" y="272416"/>
            <a:ext cx="11462940" cy="559256"/>
          </a:xfrm>
        </p:spPr>
        <p:txBody>
          <a:bodyPr/>
          <a:lstStyle/>
          <a:p>
            <a:r>
              <a:rPr lang="en-US" dirty="0"/>
              <a:t>District Health Council (DHC) Appointments:</a:t>
            </a:r>
          </a:p>
        </p:txBody>
      </p:sp>
      <p:sp>
        <p:nvSpPr>
          <p:cNvPr id="3" name="Content Placeholder 2">
            <a:extLst>
              <a:ext uri="{FF2B5EF4-FFF2-40B4-BE49-F238E27FC236}">
                <a16:creationId xmlns:a16="http://schemas.microsoft.com/office/drawing/2014/main" id="{A890FFE0-F20D-465D-B729-D34CDAD6CEAE}"/>
              </a:ext>
            </a:extLst>
          </p:cNvPr>
          <p:cNvSpPr>
            <a:spLocks noGrp="1"/>
          </p:cNvSpPr>
          <p:nvPr>
            <p:ph idx="1"/>
          </p:nvPr>
        </p:nvSpPr>
        <p:spPr/>
        <p:txBody>
          <a:bodyPr/>
          <a:lstStyle/>
          <a:p>
            <a:pPr marL="285750" indent="-285750">
              <a:buFontTx/>
              <a:buChar char="-"/>
            </a:pPr>
            <a:endParaRPr lang="en-US" dirty="0"/>
          </a:p>
          <a:p>
            <a:pPr marL="285750" indent="-285750">
              <a:buFontTx/>
              <a:buChar char="-"/>
            </a:pPr>
            <a:endParaRPr lang="en-US" dirty="0"/>
          </a:p>
        </p:txBody>
      </p:sp>
      <p:graphicFrame>
        <p:nvGraphicFramePr>
          <p:cNvPr id="9" name="Table 8">
            <a:extLst>
              <a:ext uri="{FF2B5EF4-FFF2-40B4-BE49-F238E27FC236}">
                <a16:creationId xmlns:a16="http://schemas.microsoft.com/office/drawing/2014/main" id="{F3909FF5-C716-4CF6-99F8-F8DBB715079A}"/>
              </a:ext>
            </a:extLst>
          </p:cNvPr>
          <p:cNvGraphicFramePr>
            <a:graphicFrameLocks noGrp="1"/>
          </p:cNvGraphicFramePr>
          <p:nvPr>
            <p:extLst>
              <p:ext uri="{D42A27DB-BD31-4B8C-83A1-F6EECF244321}">
                <p14:modId xmlns:p14="http://schemas.microsoft.com/office/powerpoint/2010/main" val="3743007432"/>
              </p:ext>
            </p:extLst>
          </p:nvPr>
        </p:nvGraphicFramePr>
        <p:xfrm>
          <a:off x="1755141" y="1082452"/>
          <a:ext cx="9469120" cy="5290238"/>
        </p:xfrm>
        <a:graphic>
          <a:graphicData uri="http://schemas.openxmlformats.org/drawingml/2006/table">
            <a:tbl>
              <a:tblPr/>
              <a:tblGrid>
                <a:gridCol w="2470989">
                  <a:extLst>
                    <a:ext uri="{9D8B030D-6E8A-4147-A177-3AD203B41FA5}">
                      <a16:colId xmlns:a16="http://schemas.microsoft.com/office/drawing/2014/main" val="2507856857"/>
                    </a:ext>
                  </a:extLst>
                </a:gridCol>
                <a:gridCol w="865749">
                  <a:extLst>
                    <a:ext uri="{9D8B030D-6E8A-4147-A177-3AD203B41FA5}">
                      <a16:colId xmlns:a16="http://schemas.microsoft.com/office/drawing/2014/main" val="89702861"/>
                    </a:ext>
                  </a:extLst>
                </a:gridCol>
                <a:gridCol w="1406841">
                  <a:extLst>
                    <a:ext uri="{9D8B030D-6E8A-4147-A177-3AD203B41FA5}">
                      <a16:colId xmlns:a16="http://schemas.microsoft.com/office/drawing/2014/main" val="3683808987"/>
                    </a:ext>
                  </a:extLst>
                </a:gridCol>
                <a:gridCol w="2849754">
                  <a:extLst>
                    <a:ext uri="{9D8B030D-6E8A-4147-A177-3AD203B41FA5}">
                      <a16:colId xmlns:a16="http://schemas.microsoft.com/office/drawing/2014/main" val="3454287093"/>
                    </a:ext>
                  </a:extLst>
                </a:gridCol>
                <a:gridCol w="1875787">
                  <a:extLst>
                    <a:ext uri="{9D8B030D-6E8A-4147-A177-3AD203B41FA5}">
                      <a16:colId xmlns:a16="http://schemas.microsoft.com/office/drawing/2014/main" val="2747551955"/>
                    </a:ext>
                  </a:extLst>
                </a:gridCol>
              </a:tblGrid>
              <a:tr h="165181">
                <a:tc gridSpan="4">
                  <a:txBody>
                    <a:bodyPr/>
                    <a:lstStyle/>
                    <a:p>
                      <a:pPr algn="ctr" fontAlgn="b"/>
                      <a:r>
                        <a:rPr lang="en-US" sz="1200" b="1" i="0" u="none" strike="noStrike" dirty="0">
                          <a:solidFill>
                            <a:srgbClr val="000000"/>
                          </a:solidFill>
                          <a:effectLst/>
                          <a:latin typeface="Century Gothic" panose="020B0502020202020204" pitchFamily="34" charset="0"/>
                        </a:rPr>
                        <a:t>CAPE METRO DISTRICT</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875334122"/>
                  </a:ext>
                </a:extLst>
              </a:tr>
              <a:tr h="464570">
                <a:tc>
                  <a:txBody>
                    <a:bodyPr/>
                    <a:lstStyle/>
                    <a:p>
                      <a:pPr algn="ctr" fontAlgn="ctr"/>
                      <a:r>
                        <a:rPr lang="en-US" sz="1200" b="1" i="0" u="none" strike="noStrike" dirty="0">
                          <a:solidFill>
                            <a:srgbClr val="000000"/>
                          </a:solidFill>
                          <a:effectLst/>
                          <a:latin typeface="Century Gothic" panose="020B0502020202020204" pitchFamily="34" charset="0"/>
                        </a:rPr>
                        <a:t>Name &amp; Surname of Nominee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entury Gothic" panose="020B0502020202020204" pitchFamily="34" charset="0"/>
                        </a:rPr>
                        <a:t>Member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entury Gothic" panose="020B0502020202020204" pitchFamily="34" charset="0"/>
                        </a:rPr>
                        <a:t>Membership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a:solidFill>
                            <a:srgbClr val="000000"/>
                          </a:solidFill>
                          <a:effectLst/>
                          <a:latin typeface="Century Gothic" panose="020B0502020202020204" pitchFamily="34" charset="0"/>
                        </a:rPr>
                        <a:t>Term Expiry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915359"/>
                  </a:ext>
                </a:extLst>
              </a:tr>
              <a:tr h="165181">
                <a:tc>
                  <a:txBody>
                    <a:bodyPr/>
                    <a:lstStyle/>
                    <a:p>
                      <a:pPr algn="l" fontAlgn="b"/>
                      <a:r>
                        <a:rPr lang="en-US" sz="1200" b="0" i="0" u="none" strike="noStrike">
                          <a:solidFill>
                            <a:srgbClr val="000000"/>
                          </a:solidFill>
                          <a:effectLst/>
                          <a:latin typeface="Century Gothic" panose="020B0502020202020204" pitchFamily="34" charset="0"/>
                        </a:rPr>
                        <a:t>Patricia van der Ross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entury Gothic" panose="020B0502020202020204" pitchFamily="34" charset="0"/>
                        </a:rPr>
                        <a:t>Chariperson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entury Gothic" panose="020B0502020202020204" pitchFamily="34" charset="0"/>
                        </a:rPr>
                        <a:t>Metro Council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Century Gothic" panose="020B0502020202020204" pitchFamily="34" charset="0"/>
                        </a:rPr>
                        <a:t>31-Jan-25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308634"/>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Gerard Fourie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Ald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District member Northern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Century Gothic" panose="020B0502020202020204" pitchFamily="34" charset="0"/>
                        </a:rPr>
                        <a:t>31-Jan-25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827349"/>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Stuart Pringle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Ald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District member Central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Century Gothic" panose="020B0502020202020204" pitchFamily="34" charset="0"/>
                        </a:rPr>
                        <a:t>31-Jan-25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460548"/>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Sean Stacey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District member Eastern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Century Gothic" panose="020B0502020202020204" pitchFamily="34" charset="0"/>
                        </a:rPr>
                        <a:t>31-Jan-25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0094792"/>
                  </a:ext>
                </a:extLst>
              </a:tr>
              <a:tr h="165181">
                <a:tc>
                  <a:txBody>
                    <a:bodyPr/>
                    <a:lstStyle/>
                    <a:p>
                      <a:pPr algn="l" fontAlgn="b"/>
                      <a:r>
                        <a:rPr lang="en-US" sz="1200" b="0" i="0" u="none" strike="noStrike" dirty="0" err="1">
                          <a:solidFill>
                            <a:srgbClr val="000000"/>
                          </a:solidFill>
                          <a:effectLst/>
                          <a:latin typeface="Century Gothic" panose="020B0502020202020204" pitchFamily="34" charset="0"/>
                        </a:rPr>
                        <a:t>Shanen</a:t>
                      </a:r>
                      <a:r>
                        <a:rPr lang="en-US" sz="1200" b="0" i="0" u="none" strike="noStrike" dirty="0">
                          <a:solidFill>
                            <a:srgbClr val="000000"/>
                          </a:solidFill>
                          <a:effectLst/>
                          <a:latin typeface="Century Gothic" panose="020B0502020202020204" pitchFamily="34" charset="0"/>
                        </a:rPr>
                        <a:t> Rossouw</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District member Southern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Century Gothic" panose="020B0502020202020204" pitchFamily="34" charset="0"/>
                        </a:rPr>
                        <a:t>31-Jan-25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474891"/>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DACT Representative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Century Gothic" panose="020B0502020202020204" pitchFamily="34" charset="0"/>
                        </a:rPr>
                        <a:t>31-Jan-25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3108549"/>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03221286"/>
                  </a:ext>
                </a:extLst>
              </a:tr>
              <a:tr h="165181">
                <a:tc gridSpan="4">
                  <a:txBody>
                    <a:bodyPr/>
                    <a:lstStyle/>
                    <a:p>
                      <a:pPr algn="l" fontAlgn="b"/>
                      <a:r>
                        <a:rPr lang="en-US" sz="1200" b="1" i="0" u="none" strike="noStrike" dirty="0">
                          <a:solidFill>
                            <a:srgbClr val="000000"/>
                          </a:solidFill>
                          <a:effectLst/>
                          <a:latin typeface="Century Gothic" panose="020B0502020202020204" pitchFamily="34" charset="0"/>
                        </a:rPr>
                        <a:t>CAPE WINELANDS DISTRICT</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A5A5A5"/>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3830550965"/>
                  </a:ext>
                </a:extLst>
              </a:tr>
              <a:tr h="309714">
                <a:tc>
                  <a:txBody>
                    <a:bodyPr/>
                    <a:lstStyle/>
                    <a:p>
                      <a:pPr algn="ctr" fontAlgn="ctr"/>
                      <a:r>
                        <a:rPr lang="en-US" sz="1200" b="1" i="0" u="none" strike="noStrike" dirty="0">
                          <a:solidFill>
                            <a:srgbClr val="000000"/>
                          </a:solidFill>
                          <a:effectLst/>
                          <a:latin typeface="Century Gothic" panose="020B0502020202020204" pitchFamily="34" charset="0"/>
                        </a:rPr>
                        <a:t>Name &amp; </a:t>
                      </a:r>
                      <a:r>
                        <a:rPr lang="en-US" sz="1200" b="1" i="0" u="none" strike="noStrike" kern="1200" dirty="0">
                          <a:solidFill>
                            <a:srgbClr val="000000"/>
                          </a:solidFill>
                          <a:effectLst/>
                          <a:latin typeface="Century Gothic" panose="020B0502020202020204" pitchFamily="34" charset="0"/>
                          <a:ea typeface="+mn-ea"/>
                          <a:cs typeface="+mn-cs"/>
                        </a:rPr>
                        <a:t>Surname</a:t>
                      </a:r>
                      <a:r>
                        <a:rPr lang="en-US" sz="1200" b="1" i="0" u="none" strike="noStrike" dirty="0">
                          <a:solidFill>
                            <a:srgbClr val="000000"/>
                          </a:solidFill>
                          <a:effectLst/>
                          <a:latin typeface="Century Gothic" panose="020B0502020202020204" pitchFamily="34" charset="0"/>
                        </a:rPr>
                        <a:t> of Nominee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entury Gothic" panose="020B0502020202020204"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entury Gothic" panose="020B0502020202020204" pitchFamily="34" charset="0"/>
                        </a:rPr>
                        <a:t>Member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Membership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solidFill>
                            <a:srgbClr val="000000"/>
                          </a:solidFill>
                          <a:effectLst/>
                          <a:latin typeface="Century Gothic" panose="020B0502020202020204" pitchFamily="34" charset="0"/>
                        </a:rPr>
                        <a:t>Term Expiry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872472"/>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Helena Von </a:t>
                      </a:r>
                      <a:r>
                        <a:rPr lang="en-US" sz="1200" b="0" i="0" u="none" strike="noStrike" dirty="0" err="1">
                          <a:solidFill>
                            <a:srgbClr val="000000"/>
                          </a:solidFill>
                          <a:effectLst/>
                          <a:latin typeface="Century Gothic" panose="020B0502020202020204" pitchFamily="34" charset="0"/>
                        </a:rPr>
                        <a:t>Schlicht</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Ald / Dr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entury Gothic" panose="020B0502020202020204" pitchFamily="34" charset="0"/>
                        </a:rPr>
                        <a:t>Chairperson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entury Gothic" panose="020B0502020202020204" pitchFamily="34" charset="0"/>
                        </a:rPr>
                        <a:t>Executive District Mayor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entury Gothic" panose="020B0502020202020204" pitchFamily="34" charset="0"/>
                        </a:rPr>
                        <a:t>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999821"/>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Von Willing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DM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a:solidFill>
                            <a:srgbClr val="000000"/>
                          </a:solidFill>
                          <a:effectLst/>
                          <a:latin typeface="Century Gothic" panose="020B0502020202020204" pitchFamily="34" charset="0"/>
                        </a:rPr>
                        <a:t>Breedevalley</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entury Gothic" panose="020B0502020202020204" pitchFamily="34" charset="0"/>
                        </a:rPr>
                        <a:t>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408986"/>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P. Hess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a:solidFill>
                            <a:srgbClr val="000000"/>
                          </a:solidFill>
                          <a:effectLst/>
                          <a:latin typeface="Century Gothic" panose="020B0502020202020204" pitchFamily="34" charset="0"/>
                        </a:rPr>
                        <a:t>Langeberg</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entury Gothic" panose="020B0502020202020204" pitchFamily="34" charset="0"/>
                        </a:rPr>
                        <a:t>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892654"/>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J. </a:t>
                      </a:r>
                      <a:r>
                        <a:rPr lang="en-US" sz="1200" b="0" i="0" u="none" strike="noStrike" dirty="0" err="1">
                          <a:solidFill>
                            <a:srgbClr val="000000"/>
                          </a:solidFill>
                          <a:effectLst/>
                          <a:latin typeface="Century Gothic" panose="020B0502020202020204" pitchFamily="34" charset="0"/>
                        </a:rPr>
                        <a:t>Fasser</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DM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Stellenbosch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Century Gothic" panose="020B0502020202020204" pitchFamily="34" charset="0"/>
                        </a:rPr>
                        <a:t>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238958"/>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Eva Gouws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a:solidFill>
                            <a:srgbClr val="000000"/>
                          </a:solidFill>
                          <a:effectLst/>
                          <a:latin typeface="Century Gothic" panose="020B0502020202020204" pitchFamily="34" charset="0"/>
                        </a:rPr>
                        <a:t>Drakenstein</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7289093"/>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 Felicity </a:t>
                      </a:r>
                      <a:r>
                        <a:rPr lang="en-US" sz="1200" b="0" i="0" u="none" strike="noStrike" dirty="0" err="1">
                          <a:solidFill>
                            <a:srgbClr val="000000"/>
                          </a:solidFill>
                          <a:effectLst/>
                          <a:latin typeface="Century Gothic" panose="020B0502020202020204" pitchFamily="34" charset="0"/>
                        </a:rPr>
                        <a:t>Klazen</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err="1">
                          <a:solidFill>
                            <a:srgbClr val="000000"/>
                          </a:solidFill>
                          <a:effectLst/>
                          <a:latin typeface="Century Gothic" panose="020B0502020202020204" pitchFamily="34" charset="0"/>
                        </a:rPr>
                        <a:t>Witzenberg</a:t>
                      </a:r>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 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0905286"/>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DACT Representative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1-Mar-25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8244462"/>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200" b="0" i="0" u="none" strike="noStrike" dirty="0">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2303432"/>
                  </a:ext>
                </a:extLst>
              </a:tr>
              <a:tr h="165181">
                <a:tc gridSpan="4">
                  <a:txBody>
                    <a:bodyPr/>
                    <a:lstStyle/>
                    <a:p>
                      <a:pPr algn="l" fontAlgn="b"/>
                      <a:r>
                        <a:rPr lang="en-US" sz="1200" b="1" i="0" u="none" strike="noStrike" dirty="0">
                          <a:solidFill>
                            <a:srgbClr val="000000"/>
                          </a:solidFill>
                          <a:effectLst/>
                          <a:latin typeface="Century Gothic" panose="020B0502020202020204" pitchFamily="34" charset="0"/>
                        </a:rPr>
                        <a:t>CENTRAL KAROO DISTRICT</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70AD47"/>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200" b="0" i="0" u="none" strike="noStrike" dirty="0">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655461777"/>
                  </a:ext>
                </a:extLst>
              </a:tr>
              <a:tr h="309714">
                <a:tc>
                  <a:txBody>
                    <a:bodyPr/>
                    <a:lstStyle/>
                    <a:p>
                      <a:pPr algn="ctr" fontAlgn="ctr"/>
                      <a:r>
                        <a:rPr lang="en-US" sz="1200" b="1" i="0" u="none" strike="noStrike" dirty="0">
                          <a:solidFill>
                            <a:srgbClr val="000000"/>
                          </a:solidFill>
                          <a:effectLst/>
                          <a:latin typeface="Century Gothic" panose="020B0502020202020204" pitchFamily="34" charset="0"/>
                        </a:rPr>
                        <a:t>Name &amp; Surname of Nominee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entury Gothic" panose="020B0502020202020204"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a:solidFill>
                            <a:srgbClr val="000000"/>
                          </a:solidFill>
                          <a:effectLst/>
                          <a:latin typeface="Century Gothic" panose="020B0502020202020204" pitchFamily="34" charset="0"/>
                        </a:rPr>
                        <a:t>Member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1" i="0" u="none" strike="noStrike" dirty="0">
                          <a:solidFill>
                            <a:srgbClr val="000000"/>
                          </a:solidFill>
                          <a:effectLst/>
                          <a:latin typeface="Century Gothic" panose="020B0502020202020204" pitchFamily="34" charset="0"/>
                        </a:rPr>
                        <a:t>Membership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1" i="0" u="none" strike="noStrike" dirty="0">
                          <a:solidFill>
                            <a:srgbClr val="000000"/>
                          </a:solidFill>
                          <a:effectLst/>
                          <a:latin typeface="Century Gothic" panose="020B0502020202020204" pitchFamily="34" charset="0"/>
                        </a:rPr>
                        <a:t>Term Expiry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126878"/>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New mayor not yet appointed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Chairperson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Executive District Mayor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7-Mar-25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9828272"/>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Ashley Sauls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Beaufort West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7-Mar-25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853520"/>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Linda </a:t>
                      </a:r>
                      <a:r>
                        <a:rPr lang="en-US" sz="1200" b="0" i="0" u="none" strike="noStrike" dirty="0" err="1">
                          <a:solidFill>
                            <a:srgbClr val="000000"/>
                          </a:solidFill>
                          <a:effectLst/>
                          <a:latin typeface="Century Gothic" panose="020B0502020202020204" pitchFamily="34" charset="0"/>
                        </a:rPr>
                        <a:t>Jacquet</a:t>
                      </a:r>
                      <a:endParaRPr lang="en-US" sz="12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Prince Albert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7-Mar-25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254918"/>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Johanna Botha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entury Gothic" panose="020B0502020202020204" pitchFamily="34" charset="0"/>
                        </a:rPr>
                        <a:t>Laingsburg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7-Mar-25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1173707"/>
                  </a:ext>
                </a:extLst>
              </a:tr>
              <a:tr h="165181">
                <a:tc>
                  <a:txBody>
                    <a:bodyPr/>
                    <a:lstStyle/>
                    <a:p>
                      <a:pPr algn="l" fontAlgn="b"/>
                      <a:r>
                        <a:rPr lang="en-US" sz="1200" b="0" i="0" u="none" strike="noStrike" dirty="0">
                          <a:solidFill>
                            <a:srgbClr val="000000"/>
                          </a:solidFill>
                          <a:effectLst/>
                          <a:latin typeface="Century Gothic" panose="020B0502020202020204" pitchFamily="34" charset="0"/>
                        </a:rPr>
                        <a:t>Juanita Rabie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entury Gothic" panose="020B0502020202020204" pitchFamily="34" charset="0"/>
                        </a:rPr>
                        <a:t>DACT Representative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Century Gothic" panose="020B0502020202020204" pitchFamily="34" charset="0"/>
                        </a:rPr>
                        <a:t>7-Mar-25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0707566"/>
                  </a:ext>
                </a:extLst>
              </a:tr>
            </a:tbl>
          </a:graphicData>
        </a:graphic>
      </p:graphicFrame>
    </p:spTree>
    <p:extLst>
      <p:ext uri="{BB962C8B-B14F-4D97-AF65-F5344CB8AC3E}">
        <p14:creationId xmlns:p14="http://schemas.microsoft.com/office/powerpoint/2010/main" val="2650996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9A45-C75C-414C-84A5-86204136D144}"/>
              </a:ext>
            </a:extLst>
          </p:cNvPr>
          <p:cNvSpPr>
            <a:spLocks noGrp="1"/>
          </p:cNvSpPr>
          <p:nvPr>
            <p:ph type="title"/>
          </p:nvPr>
        </p:nvSpPr>
        <p:spPr>
          <a:xfrm>
            <a:off x="393701" y="365760"/>
            <a:ext cx="11462940" cy="559256"/>
          </a:xfrm>
        </p:spPr>
        <p:txBody>
          <a:bodyPr/>
          <a:lstStyle/>
          <a:p>
            <a:r>
              <a:rPr lang="en-US" dirty="0"/>
              <a:t>DHC Appointments (Continued)</a:t>
            </a:r>
          </a:p>
        </p:txBody>
      </p:sp>
      <p:sp>
        <p:nvSpPr>
          <p:cNvPr id="3" name="Content Placeholder 2">
            <a:extLst>
              <a:ext uri="{FF2B5EF4-FFF2-40B4-BE49-F238E27FC236}">
                <a16:creationId xmlns:a16="http://schemas.microsoft.com/office/drawing/2014/main" id="{A890FFE0-F20D-465D-B729-D34CDAD6CEAE}"/>
              </a:ext>
            </a:extLst>
          </p:cNvPr>
          <p:cNvSpPr>
            <a:spLocks noGrp="1"/>
          </p:cNvSpPr>
          <p:nvPr>
            <p:ph idx="1"/>
          </p:nvPr>
        </p:nvSpPr>
        <p:spPr/>
        <p:txBody>
          <a:bodyPr/>
          <a:lstStyle/>
          <a:p>
            <a:pPr marL="285750" indent="-285750">
              <a:buFontTx/>
              <a:buChar char="-"/>
            </a:pPr>
            <a:endParaRPr lang="en-US" dirty="0"/>
          </a:p>
          <a:p>
            <a:pPr marL="285750" indent="-285750">
              <a:buFontTx/>
              <a:buChar char="-"/>
            </a:pPr>
            <a:endParaRPr lang="en-US" dirty="0"/>
          </a:p>
        </p:txBody>
      </p:sp>
      <p:graphicFrame>
        <p:nvGraphicFramePr>
          <p:cNvPr id="6" name="Table 5">
            <a:extLst>
              <a:ext uri="{FF2B5EF4-FFF2-40B4-BE49-F238E27FC236}">
                <a16:creationId xmlns:a16="http://schemas.microsoft.com/office/drawing/2014/main" id="{B30954EE-5BF1-41E7-BA41-2138269CC5B0}"/>
              </a:ext>
            </a:extLst>
          </p:cNvPr>
          <p:cNvGraphicFramePr>
            <a:graphicFrameLocks noGrp="1"/>
          </p:cNvGraphicFramePr>
          <p:nvPr>
            <p:extLst>
              <p:ext uri="{D42A27DB-BD31-4B8C-83A1-F6EECF244321}">
                <p14:modId xmlns:p14="http://schemas.microsoft.com/office/powerpoint/2010/main" val="1741279083"/>
              </p:ext>
            </p:extLst>
          </p:nvPr>
        </p:nvGraphicFramePr>
        <p:xfrm>
          <a:off x="1308100" y="1093063"/>
          <a:ext cx="10162540" cy="5616777"/>
        </p:xfrm>
        <a:graphic>
          <a:graphicData uri="http://schemas.openxmlformats.org/drawingml/2006/table">
            <a:tbl>
              <a:tblPr/>
              <a:tblGrid>
                <a:gridCol w="2651939">
                  <a:extLst>
                    <a:ext uri="{9D8B030D-6E8A-4147-A177-3AD203B41FA5}">
                      <a16:colId xmlns:a16="http://schemas.microsoft.com/office/drawing/2014/main" val="226789408"/>
                    </a:ext>
                  </a:extLst>
                </a:gridCol>
                <a:gridCol w="929147">
                  <a:extLst>
                    <a:ext uri="{9D8B030D-6E8A-4147-A177-3AD203B41FA5}">
                      <a16:colId xmlns:a16="http://schemas.microsoft.com/office/drawing/2014/main" val="2340944866"/>
                    </a:ext>
                  </a:extLst>
                </a:gridCol>
                <a:gridCol w="1509863">
                  <a:extLst>
                    <a:ext uri="{9D8B030D-6E8A-4147-A177-3AD203B41FA5}">
                      <a16:colId xmlns:a16="http://schemas.microsoft.com/office/drawing/2014/main" val="3506560108"/>
                    </a:ext>
                  </a:extLst>
                </a:gridCol>
                <a:gridCol w="3058440">
                  <a:extLst>
                    <a:ext uri="{9D8B030D-6E8A-4147-A177-3AD203B41FA5}">
                      <a16:colId xmlns:a16="http://schemas.microsoft.com/office/drawing/2014/main" val="2166464535"/>
                    </a:ext>
                  </a:extLst>
                </a:gridCol>
                <a:gridCol w="2013151">
                  <a:extLst>
                    <a:ext uri="{9D8B030D-6E8A-4147-A177-3AD203B41FA5}">
                      <a16:colId xmlns:a16="http://schemas.microsoft.com/office/drawing/2014/main" val="552630302"/>
                    </a:ext>
                  </a:extLst>
                </a:gridCol>
              </a:tblGrid>
              <a:tr h="183405">
                <a:tc gridSpan="4">
                  <a:txBody>
                    <a:bodyPr/>
                    <a:lstStyle/>
                    <a:p>
                      <a:pPr algn="ctr" fontAlgn="b"/>
                      <a:r>
                        <a:rPr lang="en-US" sz="1100" b="1" i="0" u="none" strike="noStrike">
                          <a:solidFill>
                            <a:srgbClr val="000000"/>
                          </a:solidFill>
                          <a:effectLst/>
                          <a:latin typeface="Century Gothic" panose="020B0502020202020204" pitchFamily="34" charset="0"/>
                        </a:rPr>
                        <a:t>OVERBERG DISTRICT</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270641570"/>
                  </a:ext>
                </a:extLst>
              </a:tr>
              <a:tr h="343884">
                <a:tc>
                  <a:txBody>
                    <a:bodyPr/>
                    <a:lstStyle/>
                    <a:p>
                      <a:pPr algn="ctr" fontAlgn="ctr"/>
                      <a:r>
                        <a:rPr lang="en-US" sz="1100" b="1" i="0" u="none" strike="noStrike">
                          <a:solidFill>
                            <a:srgbClr val="000000"/>
                          </a:solidFill>
                          <a:effectLst/>
                          <a:latin typeface="Century Gothic" panose="020B0502020202020204" pitchFamily="34" charset="0"/>
                        </a:rPr>
                        <a:t>Name &amp; Surname of Nominee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Member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Membership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1" i="0" u="none" strike="noStrike">
                          <a:solidFill>
                            <a:srgbClr val="000000"/>
                          </a:solidFill>
                          <a:effectLst/>
                          <a:latin typeface="Century Gothic" panose="020B0502020202020204" pitchFamily="34" charset="0"/>
                        </a:rPr>
                        <a:t>Term Expiry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694807"/>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A Franken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Ald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Chairperson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entury Gothic" panose="020B0502020202020204" pitchFamily="34" charset="0"/>
                        </a:rPr>
                        <a:t>Executive District Mayor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31-Jan-25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0137563"/>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J </a:t>
                      </a:r>
                      <a:r>
                        <a:rPr lang="en-US" sz="1100" b="0" i="0" u="none" strike="noStrike" dirty="0" err="1">
                          <a:solidFill>
                            <a:srgbClr val="000000"/>
                          </a:solidFill>
                          <a:effectLst/>
                          <a:latin typeface="Century Gothic" panose="020B0502020202020204" pitchFamily="34" charset="0"/>
                        </a:rPr>
                        <a:t>Micheals</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DM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Theewaterskloof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31-Jan-25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954048"/>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Johann Nieuwoudt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Ald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Cape Agulhas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31-Jan-25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34744"/>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Elna Lamprecht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Swellendam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31-Jan-25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359283"/>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S Fourie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Overstrand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31-Jan-25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1371006"/>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Herman Smith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Mr.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DACT Representative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31-Jan-25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37419"/>
                  </a:ext>
                </a:extLst>
              </a:tr>
              <a:tr h="183405">
                <a:tc>
                  <a:txBody>
                    <a:bodyPr/>
                    <a:lstStyle/>
                    <a:p>
                      <a:pPr algn="ctr" fontAlgn="b"/>
                      <a:r>
                        <a:rPr lang="en-US" sz="11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1460900"/>
                  </a:ext>
                </a:extLst>
              </a:tr>
              <a:tr h="183405">
                <a:tc gridSpan="4">
                  <a:txBody>
                    <a:bodyPr/>
                    <a:lstStyle/>
                    <a:p>
                      <a:pPr algn="ctr" fontAlgn="b"/>
                      <a:r>
                        <a:rPr lang="en-US" sz="1100" b="1" i="0" u="none" strike="noStrike">
                          <a:solidFill>
                            <a:srgbClr val="000000"/>
                          </a:solidFill>
                          <a:effectLst/>
                          <a:latin typeface="Century Gothic" panose="020B0502020202020204" pitchFamily="34" charset="0"/>
                        </a:rPr>
                        <a:t>WEST COAST DISTRICT</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29935918"/>
                  </a:ext>
                </a:extLst>
              </a:tr>
              <a:tr h="343884">
                <a:tc>
                  <a:txBody>
                    <a:bodyPr/>
                    <a:lstStyle/>
                    <a:p>
                      <a:pPr algn="ctr" fontAlgn="ctr"/>
                      <a:r>
                        <a:rPr lang="en-US" sz="1100" b="1" i="0" u="none" strike="noStrike">
                          <a:solidFill>
                            <a:srgbClr val="000000"/>
                          </a:solidFill>
                          <a:effectLst/>
                          <a:latin typeface="Century Gothic" panose="020B0502020202020204" pitchFamily="34" charset="0"/>
                        </a:rPr>
                        <a:t>Name &amp; Surname of Nominee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Member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dirty="0">
                          <a:solidFill>
                            <a:srgbClr val="000000"/>
                          </a:solidFill>
                          <a:effectLst/>
                          <a:latin typeface="Century Gothic" panose="020B0502020202020204" pitchFamily="34" charset="0"/>
                        </a:rPr>
                        <a:t>Membership 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1" i="0" u="none" strike="noStrike">
                          <a:solidFill>
                            <a:srgbClr val="000000"/>
                          </a:solidFill>
                          <a:effectLst/>
                          <a:latin typeface="Century Gothic" panose="020B0502020202020204" pitchFamily="34" charset="0"/>
                        </a:rPr>
                        <a:t>Term Expiry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053402"/>
                  </a:ext>
                </a:extLst>
              </a:tr>
              <a:tr h="183405">
                <a:tc>
                  <a:txBody>
                    <a:bodyPr/>
                    <a:lstStyle/>
                    <a:p>
                      <a:pPr algn="l" fontAlgn="b"/>
                      <a:r>
                        <a:rPr lang="en-US" sz="1100" b="0" i="0" u="none" strike="noStrike" dirty="0" err="1">
                          <a:solidFill>
                            <a:srgbClr val="000000"/>
                          </a:solidFill>
                          <a:effectLst/>
                          <a:latin typeface="Century Gothic" panose="020B0502020202020204" pitchFamily="34" charset="0"/>
                        </a:rPr>
                        <a:t>Boffie</a:t>
                      </a:r>
                      <a:r>
                        <a:rPr lang="en-US" sz="1100" b="0" i="0" u="none" strike="noStrike" dirty="0">
                          <a:solidFill>
                            <a:srgbClr val="000000"/>
                          </a:solidFill>
                          <a:effectLst/>
                          <a:latin typeface="Century Gothic" panose="020B0502020202020204" pitchFamily="34" charset="0"/>
                        </a:rPr>
                        <a:t> Strydom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Ald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Chairperson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entury Gothic" panose="020B0502020202020204" pitchFamily="34" charset="0"/>
                        </a:rPr>
                        <a:t>Executive District Mayor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2169906"/>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Anette de Beer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Swartland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59079"/>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Johan van der Hoven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Matzikama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2066802"/>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Rhoda Witbooi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Cederberg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170042"/>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Johan Moolman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Bergrivier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766716"/>
                  </a:ext>
                </a:extLst>
              </a:tr>
              <a:tr h="183405">
                <a:tc>
                  <a:txBody>
                    <a:bodyPr/>
                    <a:lstStyle/>
                    <a:p>
                      <a:pPr algn="l" fontAlgn="b"/>
                      <a:r>
                        <a:rPr lang="en-US" sz="1100" b="0" i="0" u="none" strike="noStrike" dirty="0" err="1">
                          <a:solidFill>
                            <a:srgbClr val="000000"/>
                          </a:solidFill>
                          <a:effectLst/>
                          <a:latin typeface="Century Gothic" panose="020B0502020202020204" pitchFamily="34" charset="0"/>
                        </a:rPr>
                        <a:t>Eventhia</a:t>
                      </a:r>
                      <a:r>
                        <a:rPr lang="en-US" sz="1100" b="0" i="0" u="none" strike="noStrike" dirty="0">
                          <a:solidFill>
                            <a:srgbClr val="000000"/>
                          </a:solidFill>
                          <a:effectLst/>
                          <a:latin typeface="Century Gothic" panose="020B0502020202020204" pitchFamily="34" charset="0"/>
                        </a:rPr>
                        <a:t> Vaughn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Saldanha Bay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99263"/>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Tanya </a:t>
                      </a:r>
                      <a:r>
                        <a:rPr lang="en-US" sz="1100" b="0" i="0" u="none" strike="noStrike" dirty="0" err="1">
                          <a:solidFill>
                            <a:srgbClr val="000000"/>
                          </a:solidFill>
                          <a:effectLst/>
                          <a:latin typeface="Century Gothic" panose="020B0502020202020204" pitchFamily="34" charset="0"/>
                        </a:rPr>
                        <a:t>Ludick</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entury Gothic" panose="020B0502020202020204" pitchFamily="34" charset="0"/>
                        </a:rPr>
                        <a:t>DACT Representative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entury Gothic" panose="020B0502020202020204" pitchFamily="34" charset="0"/>
                        </a:rPr>
                        <a:t>14-Feb-25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4982060"/>
                  </a:ext>
                </a:extLst>
              </a:tr>
              <a:tr h="183405">
                <a:tc>
                  <a:txBody>
                    <a:bodyPr/>
                    <a:lstStyle/>
                    <a:p>
                      <a:pPr algn="ctr" fontAlgn="b"/>
                      <a:r>
                        <a:rPr lang="en-US" sz="1100" b="0" i="0" u="none" strike="noStrike">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00" b="0" i="0" u="none" strike="noStrike">
                        <a:solidFill>
                          <a:srgbClr val="000000"/>
                        </a:solidFill>
                        <a:effectLst/>
                        <a:latin typeface="Century Gothic" panose="020B0502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74267051"/>
                  </a:ext>
                </a:extLst>
              </a:tr>
              <a:tr h="183405">
                <a:tc gridSpan="4">
                  <a:txBody>
                    <a:bodyPr/>
                    <a:lstStyle/>
                    <a:p>
                      <a:pPr algn="ctr" fontAlgn="b"/>
                      <a:r>
                        <a:rPr lang="en-US" sz="1100" b="1" i="0" u="none" strike="noStrike">
                          <a:solidFill>
                            <a:srgbClr val="000000"/>
                          </a:solidFill>
                          <a:effectLst/>
                          <a:latin typeface="Century Gothic" panose="020B0502020202020204" pitchFamily="34" charset="0"/>
                        </a:rPr>
                        <a:t>GARDEN ROUTE</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entury Gothic" panose="020B050202020202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38902055"/>
                  </a:ext>
                </a:extLst>
              </a:tr>
              <a:tr h="343884">
                <a:tc>
                  <a:txBody>
                    <a:bodyPr/>
                    <a:lstStyle/>
                    <a:p>
                      <a:pPr algn="ctr" fontAlgn="ctr"/>
                      <a:r>
                        <a:rPr lang="en-US" sz="1100" b="1" i="0" u="none" strike="noStrike">
                          <a:solidFill>
                            <a:srgbClr val="000000"/>
                          </a:solidFill>
                          <a:effectLst/>
                          <a:latin typeface="Century Gothic" panose="020B0502020202020204" pitchFamily="34" charset="0"/>
                        </a:rPr>
                        <a:t>Name &amp; Surname of Nominee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Title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Member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entury Gothic" panose="020B0502020202020204" pitchFamily="34" charset="0"/>
                        </a:rPr>
                        <a:t>Membership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1" i="0" u="none" strike="noStrike">
                          <a:solidFill>
                            <a:srgbClr val="000000"/>
                          </a:solidFill>
                          <a:effectLst/>
                          <a:latin typeface="Century Gothic" panose="020B0502020202020204" pitchFamily="34" charset="0"/>
                        </a:rPr>
                        <a:t>Term Expiry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6458068"/>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Rosina </a:t>
                      </a:r>
                      <a:r>
                        <a:rPr lang="en-US" sz="1100" b="0" i="0" u="none" strike="noStrike" dirty="0" err="1">
                          <a:solidFill>
                            <a:srgbClr val="000000"/>
                          </a:solidFill>
                          <a:effectLst/>
                          <a:latin typeface="Century Gothic" panose="020B0502020202020204" pitchFamily="34" charset="0"/>
                        </a:rPr>
                        <a:t>Ruiters</a:t>
                      </a:r>
                      <a:r>
                        <a:rPr lang="en-US" sz="1100" b="0" i="0" u="none" strike="noStrike" dirty="0">
                          <a:solidFill>
                            <a:srgbClr val="000000"/>
                          </a:solidFill>
                          <a:effectLst/>
                          <a:latin typeface="Century Gothic" panose="020B050202020202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 Ald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entury Gothic" panose="020B0502020202020204" pitchFamily="34" charset="0"/>
                        </a:rPr>
                        <a:t>Chairperson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entury Gothic" panose="020B0502020202020204" pitchFamily="34" charset="0"/>
                        </a:rPr>
                        <a:t>(designated by Executive District Mayor)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 Jan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2895917"/>
                  </a:ext>
                </a:extLst>
              </a:tr>
              <a:tr h="183405">
                <a:tc>
                  <a:txBody>
                    <a:bodyPr/>
                    <a:lstStyle/>
                    <a:p>
                      <a:pPr algn="l" fontAlgn="b"/>
                      <a:r>
                        <a:rPr lang="en-US" sz="1100" b="0" i="0" u="none" strike="noStrike" dirty="0" err="1">
                          <a:solidFill>
                            <a:srgbClr val="000000"/>
                          </a:solidFill>
                          <a:effectLst/>
                          <a:latin typeface="Century Gothic" panose="020B0502020202020204" pitchFamily="34" charset="0"/>
                        </a:rPr>
                        <a:t>Annatjie</a:t>
                      </a:r>
                      <a:r>
                        <a:rPr lang="en-US" sz="1100" b="0" i="0" u="none" strike="noStrike" dirty="0">
                          <a:solidFill>
                            <a:srgbClr val="000000"/>
                          </a:solidFill>
                          <a:effectLst/>
                          <a:latin typeface="Century Gothic" panose="020B0502020202020204" pitchFamily="34" charset="0"/>
                        </a:rPr>
                        <a:t> Janse van Rensburg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 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entury Gothic" panose="020B0502020202020204" pitchFamily="34" charset="0"/>
                        </a:rPr>
                        <a:t>ordinary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err="1">
                          <a:solidFill>
                            <a:srgbClr val="000000"/>
                          </a:solidFill>
                          <a:effectLst/>
                          <a:latin typeface="Century Gothic" panose="020B0502020202020204" pitchFamily="34" charset="0"/>
                        </a:rPr>
                        <a:t>Mosselbay</a:t>
                      </a:r>
                      <a:endParaRPr lang="en-US" sz="1100" b="0" i="0" u="none" strike="noStrike" dirty="0">
                        <a:solidFill>
                          <a:srgbClr val="000000"/>
                        </a:solidFill>
                        <a:effectLst/>
                        <a:latin typeface="Century Gothic" panose="020B0502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265550"/>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Betsie van Noordwyk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effectLst/>
                          <a:latin typeface="Century Gothic" panose="020B0502020202020204" pitchFamily="34" charset="0"/>
                        </a:rPr>
                        <a:t>Hessequa</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1664589"/>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Melvin </a:t>
                      </a:r>
                      <a:r>
                        <a:rPr lang="en-US" sz="1100" b="0" i="0" u="none" strike="noStrike" dirty="0" err="1">
                          <a:solidFill>
                            <a:srgbClr val="000000"/>
                          </a:solidFill>
                          <a:effectLst/>
                          <a:latin typeface="Century Gothic" panose="020B0502020202020204" pitchFamily="34" charset="0"/>
                        </a:rPr>
                        <a:t>Roelfse</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ordinary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George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3282124"/>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Mavis </a:t>
                      </a:r>
                      <a:r>
                        <a:rPr lang="en-US" sz="1100" b="0" i="0" u="none" strike="noStrike" dirty="0" err="1">
                          <a:solidFill>
                            <a:srgbClr val="000000"/>
                          </a:solidFill>
                          <a:effectLst/>
                          <a:latin typeface="Century Gothic" panose="020B0502020202020204" pitchFamily="34" charset="0"/>
                        </a:rPr>
                        <a:t>Busakwe</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effectLst/>
                          <a:latin typeface="Century Gothic" panose="020B0502020202020204" pitchFamily="34" charset="0"/>
                        </a:rPr>
                        <a:t>Bitou</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9906058"/>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Joey Canary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Cllr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effectLst/>
                          <a:latin typeface="Century Gothic" panose="020B0502020202020204" pitchFamily="34" charset="0"/>
                        </a:rPr>
                        <a:t>Oudtshoorn</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299528"/>
                  </a:ext>
                </a:extLst>
              </a:tr>
              <a:tr h="183405">
                <a:tc>
                  <a:txBody>
                    <a:bodyPr/>
                    <a:lstStyle/>
                    <a:p>
                      <a:pPr algn="l" fontAlgn="b"/>
                      <a:r>
                        <a:rPr lang="en-US" sz="1100" b="0" i="0" u="none" strike="noStrike" dirty="0">
                          <a:solidFill>
                            <a:srgbClr val="000000"/>
                          </a:solidFill>
                          <a:effectLst/>
                          <a:latin typeface="Century Gothic" panose="020B0502020202020204" pitchFamily="34" charset="0"/>
                        </a:rPr>
                        <a:t>Rita </a:t>
                      </a:r>
                      <a:r>
                        <a:rPr lang="en-US" sz="1100" b="0" i="0" u="none" strike="noStrike" dirty="0" err="1">
                          <a:solidFill>
                            <a:srgbClr val="000000"/>
                          </a:solidFill>
                          <a:effectLst/>
                          <a:latin typeface="Century Gothic" panose="020B0502020202020204" pitchFamily="34" charset="0"/>
                        </a:rPr>
                        <a:t>Kayster</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err="1">
                          <a:solidFill>
                            <a:srgbClr val="000000"/>
                          </a:solidFill>
                          <a:effectLst/>
                          <a:latin typeface="Century Gothic" panose="020B0502020202020204" pitchFamily="34" charset="0"/>
                        </a:rPr>
                        <a:t>Ms</a:t>
                      </a:r>
                      <a:endParaRPr lang="en-US" sz="1100" b="0" i="0" u="none" strike="noStrike" dirty="0">
                        <a:solidFill>
                          <a:srgbClr val="000000"/>
                        </a:solidFill>
                        <a:effectLst/>
                        <a:latin typeface="Century Gothic" panose="020B0502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Ordinary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entury Gothic" panose="020B0502020202020204" pitchFamily="34" charset="0"/>
                        </a:rPr>
                        <a:t>DACT Representative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entury Gothic" panose="020B0502020202020204" pitchFamily="34" charset="0"/>
                        </a:rPr>
                        <a:t>24-Jan-25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424454"/>
                  </a:ext>
                </a:extLst>
              </a:tr>
            </a:tbl>
          </a:graphicData>
        </a:graphic>
      </p:graphicFrame>
    </p:spTree>
    <p:extLst>
      <p:ext uri="{BB962C8B-B14F-4D97-AF65-F5344CB8AC3E}">
        <p14:creationId xmlns:p14="http://schemas.microsoft.com/office/powerpoint/2010/main" val="1873202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69819-B488-4A44-8F93-2E8F49E6D1B4}"/>
              </a:ext>
            </a:extLst>
          </p:cNvPr>
          <p:cNvSpPr>
            <a:spLocks noGrp="1"/>
          </p:cNvSpPr>
          <p:nvPr>
            <p:ph type="title"/>
          </p:nvPr>
        </p:nvSpPr>
        <p:spPr/>
        <p:txBody>
          <a:bodyPr/>
          <a:lstStyle/>
          <a:p>
            <a:r>
              <a:rPr lang="en-US" dirty="0"/>
              <a:t>DHC EXCO:</a:t>
            </a:r>
          </a:p>
        </p:txBody>
      </p:sp>
      <p:graphicFrame>
        <p:nvGraphicFramePr>
          <p:cNvPr id="10" name="Content Placeholder 9">
            <a:extLst>
              <a:ext uri="{FF2B5EF4-FFF2-40B4-BE49-F238E27FC236}">
                <a16:creationId xmlns:a16="http://schemas.microsoft.com/office/drawing/2014/main" id="{FF1D4DFC-EF54-4424-B5D2-CB4D05C89E81}"/>
              </a:ext>
            </a:extLst>
          </p:cNvPr>
          <p:cNvGraphicFramePr>
            <a:graphicFrameLocks noGrp="1"/>
          </p:cNvGraphicFramePr>
          <p:nvPr>
            <p:ph idx="1"/>
            <p:extLst>
              <p:ext uri="{D42A27DB-BD31-4B8C-83A1-F6EECF244321}">
                <p14:modId xmlns:p14="http://schemas.microsoft.com/office/powerpoint/2010/main" val="2986201391"/>
              </p:ext>
            </p:extLst>
          </p:nvPr>
        </p:nvGraphicFramePr>
        <p:xfrm>
          <a:off x="393701" y="1060175"/>
          <a:ext cx="11220537" cy="5275623"/>
        </p:xfrm>
        <a:graphic>
          <a:graphicData uri="http://schemas.openxmlformats.org/drawingml/2006/table">
            <a:tbl>
              <a:tblPr firstRow="1" firstCol="1" bandRow="1">
                <a:tableStyleId>{5C22544A-7EE6-4342-B048-85BDC9FD1C3A}</a:tableStyleId>
              </a:tblPr>
              <a:tblGrid>
                <a:gridCol w="1646949">
                  <a:extLst>
                    <a:ext uri="{9D8B030D-6E8A-4147-A177-3AD203B41FA5}">
                      <a16:colId xmlns:a16="http://schemas.microsoft.com/office/drawing/2014/main" val="3231295216"/>
                    </a:ext>
                  </a:extLst>
                </a:gridCol>
                <a:gridCol w="3301236">
                  <a:extLst>
                    <a:ext uri="{9D8B030D-6E8A-4147-A177-3AD203B41FA5}">
                      <a16:colId xmlns:a16="http://schemas.microsoft.com/office/drawing/2014/main" val="3393206221"/>
                    </a:ext>
                  </a:extLst>
                </a:gridCol>
                <a:gridCol w="1914718">
                  <a:extLst>
                    <a:ext uri="{9D8B030D-6E8A-4147-A177-3AD203B41FA5}">
                      <a16:colId xmlns:a16="http://schemas.microsoft.com/office/drawing/2014/main" val="1359730306"/>
                    </a:ext>
                  </a:extLst>
                </a:gridCol>
                <a:gridCol w="2244841">
                  <a:extLst>
                    <a:ext uri="{9D8B030D-6E8A-4147-A177-3AD203B41FA5}">
                      <a16:colId xmlns:a16="http://schemas.microsoft.com/office/drawing/2014/main" val="2082078963"/>
                    </a:ext>
                  </a:extLst>
                </a:gridCol>
                <a:gridCol w="2112793">
                  <a:extLst>
                    <a:ext uri="{9D8B030D-6E8A-4147-A177-3AD203B41FA5}">
                      <a16:colId xmlns:a16="http://schemas.microsoft.com/office/drawing/2014/main" val="200601241"/>
                    </a:ext>
                  </a:extLst>
                </a:gridCol>
              </a:tblGrid>
              <a:tr h="901438">
                <a:tc>
                  <a:txBody>
                    <a:bodyPr/>
                    <a:lstStyle/>
                    <a:p>
                      <a:pPr marL="0" marR="0">
                        <a:lnSpc>
                          <a:spcPct val="115000"/>
                        </a:lnSpc>
                        <a:spcBef>
                          <a:spcPts val="0"/>
                        </a:spcBef>
                        <a:spcAft>
                          <a:spcPts val="0"/>
                        </a:spcAft>
                      </a:pPr>
                      <a:r>
                        <a:rPr lang="en-US" sz="1400" dirty="0">
                          <a:effectLst/>
                        </a:rPr>
                        <a:t>DISTRICT 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ctr"/>
                </a:tc>
                <a:tc>
                  <a:txBody>
                    <a:bodyPr/>
                    <a:lstStyle/>
                    <a:p>
                      <a:pPr marL="0" marR="0">
                        <a:lnSpc>
                          <a:spcPct val="115000"/>
                        </a:lnSpc>
                        <a:spcBef>
                          <a:spcPts val="0"/>
                        </a:spcBef>
                        <a:spcAft>
                          <a:spcPts val="0"/>
                        </a:spcAft>
                      </a:pPr>
                      <a:r>
                        <a:rPr lang="en-US" sz="1400">
                          <a:effectLst/>
                        </a:rPr>
                        <a:t>MAYOR (CHAIRPERSON)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ctr"/>
                </a:tc>
                <a:tc>
                  <a:txBody>
                    <a:bodyPr/>
                    <a:lstStyle/>
                    <a:p>
                      <a:pPr marL="0" marR="0">
                        <a:lnSpc>
                          <a:spcPct val="115000"/>
                        </a:lnSpc>
                        <a:spcBef>
                          <a:spcPts val="0"/>
                        </a:spcBef>
                        <a:spcAft>
                          <a:spcPts val="0"/>
                        </a:spcAft>
                      </a:pPr>
                      <a:r>
                        <a:rPr lang="en-US" sz="1400">
                          <a:effectLst/>
                        </a:rPr>
                        <a:t>DISTRICT DIRECTOR (CO-CHAIRPERSON)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ctr"/>
                </a:tc>
                <a:tc>
                  <a:txBody>
                    <a:bodyPr/>
                    <a:lstStyle/>
                    <a:p>
                      <a:pPr marL="0" marR="0">
                        <a:lnSpc>
                          <a:spcPct val="115000"/>
                        </a:lnSpc>
                        <a:spcBef>
                          <a:spcPts val="0"/>
                        </a:spcBef>
                        <a:spcAft>
                          <a:spcPts val="0"/>
                        </a:spcAft>
                      </a:pPr>
                      <a:r>
                        <a:rPr lang="en-US" sz="1400">
                          <a:effectLst/>
                        </a:rPr>
                        <a:t>DISTRICT COUNCIL AIDS &amp; TB REPRESENTATIVE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ctr"/>
                </a:tc>
                <a:tc>
                  <a:txBody>
                    <a:bodyPr/>
                    <a:lstStyle/>
                    <a:p>
                      <a:pPr marL="0" marR="0">
                        <a:lnSpc>
                          <a:spcPct val="115000"/>
                        </a:lnSpc>
                        <a:spcBef>
                          <a:spcPts val="0"/>
                        </a:spcBef>
                        <a:spcAft>
                          <a:spcPts val="0"/>
                        </a:spcAft>
                      </a:pPr>
                      <a:r>
                        <a:rPr lang="en-US" sz="1400">
                          <a:effectLst/>
                        </a:rPr>
                        <a:t>ORGANISATION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ctr"/>
                </a:tc>
                <a:extLst>
                  <a:ext uri="{0D108BD9-81ED-4DB2-BD59-A6C34878D82A}">
                    <a16:rowId xmlns:a16="http://schemas.microsoft.com/office/drawing/2014/main" val="264071491"/>
                  </a:ext>
                </a:extLst>
              </a:tr>
              <a:tr h="353503">
                <a:tc>
                  <a:txBody>
                    <a:bodyPr/>
                    <a:lstStyle/>
                    <a:p>
                      <a:pPr marL="0" marR="0">
                        <a:lnSpc>
                          <a:spcPct val="115000"/>
                        </a:lnSpc>
                        <a:spcBef>
                          <a:spcPts val="0"/>
                        </a:spcBef>
                        <a:spcAft>
                          <a:spcPts val="0"/>
                        </a:spcAft>
                      </a:pPr>
                      <a:r>
                        <a:rPr lang="en-US" sz="1400">
                          <a:effectLst/>
                        </a:rPr>
                        <a:t>CENTRAL KAROO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dirty="0">
                          <a:effectLst/>
                        </a:rPr>
                        <a:t>Executive Mayor Johanna Botha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Mr. Zee Brickles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Ms. Juanita Rabie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Partners in Sexual Health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extLst>
                  <a:ext uri="{0D108BD9-81ED-4DB2-BD59-A6C34878D82A}">
                    <a16:rowId xmlns:a16="http://schemas.microsoft.com/office/drawing/2014/main" val="1075259409"/>
                  </a:ext>
                </a:extLst>
              </a:tr>
              <a:tr h="536185">
                <a:tc>
                  <a:txBody>
                    <a:bodyPr/>
                    <a:lstStyle/>
                    <a:p>
                      <a:pPr marL="0" marR="0">
                        <a:lnSpc>
                          <a:spcPct val="115000"/>
                        </a:lnSpc>
                        <a:spcBef>
                          <a:spcPts val="0"/>
                        </a:spcBef>
                        <a:spcAft>
                          <a:spcPts val="0"/>
                        </a:spcAft>
                      </a:pPr>
                      <a:r>
                        <a:rPr lang="en-US" sz="1400">
                          <a:effectLst/>
                        </a:rPr>
                        <a:t>OVERBERG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Executive Mayor Andries Franken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Ms. Wilma Kamfer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Ms. Herman Smith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Community Action Partnership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extLst>
                  <a:ext uri="{0D108BD9-81ED-4DB2-BD59-A6C34878D82A}">
                    <a16:rowId xmlns:a16="http://schemas.microsoft.com/office/drawing/2014/main" val="3299320865"/>
                  </a:ext>
                </a:extLst>
              </a:tr>
              <a:tr h="397133">
                <a:tc>
                  <a:txBody>
                    <a:bodyPr/>
                    <a:lstStyle/>
                    <a:p>
                      <a:pPr marL="0" marR="0">
                        <a:lnSpc>
                          <a:spcPct val="115000"/>
                        </a:lnSpc>
                        <a:spcBef>
                          <a:spcPts val="0"/>
                        </a:spcBef>
                        <a:spcAft>
                          <a:spcPts val="0"/>
                        </a:spcAft>
                      </a:pPr>
                      <a:r>
                        <a:rPr lang="en-US" sz="1400">
                          <a:effectLst/>
                        </a:rPr>
                        <a:t>GARDEN ROUTE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Executive Mayor Memory Booysen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Mr. Zee Brickles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Ms. Rita Keyser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AIDS Action Garden Route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extLst>
                  <a:ext uri="{0D108BD9-81ED-4DB2-BD59-A6C34878D82A}">
                    <a16:rowId xmlns:a16="http://schemas.microsoft.com/office/drawing/2014/main" val="986657347"/>
                  </a:ext>
                </a:extLst>
              </a:tr>
              <a:tr h="536185">
                <a:tc>
                  <a:txBody>
                    <a:bodyPr/>
                    <a:lstStyle/>
                    <a:p>
                      <a:pPr marL="0" marR="0">
                        <a:lnSpc>
                          <a:spcPct val="115000"/>
                        </a:lnSpc>
                        <a:spcBef>
                          <a:spcPts val="0"/>
                        </a:spcBef>
                        <a:spcAft>
                          <a:spcPts val="0"/>
                        </a:spcAft>
                      </a:pPr>
                      <a:r>
                        <a:rPr lang="en-US" sz="1400">
                          <a:effectLst/>
                        </a:rPr>
                        <a:t>WEST COAST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Executive Mayor Roelof Strydom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Dr Tony Hawkridge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Ms. Tanya Ludick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a:effectLst/>
                        </a:rPr>
                        <a:t>Cederberg Matzikama AIDS Network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extLst>
                  <a:ext uri="{0D108BD9-81ED-4DB2-BD59-A6C34878D82A}">
                    <a16:rowId xmlns:a16="http://schemas.microsoft.com/office/drawing/2014/main" val="2634286433"/>
                  </a:ext>
                </a:extLst>
              </a:tr>
              <a:tr h="1632273">
                <a:tc>
                  <a:txBody>
                    <a:bodyPr/>
                    <a:lstStyle/>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CAPE WINELANDS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tc>
                <a:tc>
                  <a:txBody>
                    <a:bodyPr/>
                    <a:lstStyle/>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Executive Mayor Dr Helena von Schlicht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tc>
                <a:tc>
                  <a:txBody>
                    <a:bodyPr/>
                    <a:lstStyle/>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Ms. Handri Liebenberg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tc>
                <a:tc gridSpan="2">
                  <a:txBody>
                    <a:bodyPr/>
                    <a:lstStyle/>
                    <a:p>
                      <a:pPr marL="0" marR="0">
                        <a:lnSpc>
                          <a:spcPct val="115000"/>
                        </a:lnSpc>
                        <a:spcBef>
                          <a:spcPts val="0"/>
                        </a:spcBef>
                        <a:spcAft>
                          <a:spcPts val="0"/>
                        </a:spcAft>
                      </a:pPr>
                      <a:r>
                        <a:rPr lang="en-US" sz="1400" dirty="0">
                          <a:effectLst/>
                        </a:rPr>
                        <a:t>NOT AVAILABLE</a:t>
                      </a:r>
                    </a:p>
                    <a:p>
                      <a:pPr marL="0" marR="0">
                        <a:lnSpc>
                          <a:spcPct val="115000"/>
                        </a:lnSpc>
                        <a:spcBef>
                          <a:spcPts val="0"/>
                        </a:spcBef>
                        <a:spcAft>
                          <a:spcPts val="0"/>
                        </a:spcAft>
                      </a:pPr>
                      <a:r>
                        <a:rPr lang="en-US" sz="1400" dirty="0">
                          <a:effectLst/>
                        </a:rPr>
                        <a:t>(Cape Winelands Representative: The status remains on the elected Chairperson who is still undergoing verification process. Appointment to DHC to be deferred until investigation is concluded)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hMerge="1">
                  <a:txBody>
                    <a:bodyPr/>
                    <a:lstStyle/>
                    <a:p>
                      <a:endParaRPr lang="en-US"/>
                    </a:p>
                  </a:txBody>
                  <a:tcPr/>
                </a:tc>
                <a:extLst>
                  <a:ext uri="{0D108BD9-81ED-4DB2-BD59-A6C34878D82A}">
                    <a16:rowId xmlns:a16="http://schemas.microsoft.com/office/drawing/2014/main" val="1291649335"/>
                  </a:ext>
                </a:extLst>
              </a:tr>
              <a:tr h="718866">
                <a:tc>
                  <a:txBody>
                    <a:bodyPr/>
                    <a:lstStyle/>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CAPE METRO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tc>
                <a:tc>
                  <a:txBody>
                    <a:bodyPr/>
                    <a:lstStyle/>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MMC Patricia van der Roos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tc>
                <a:tc>
                  <a:txBody>
                    <a:bodyPr/>
                    <a:lstStyle/>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 </a:t>
                      </a:r>
                      <a:endParaRPr lang="en-US" sz="1400">
                        <a:effectLst/>
                      </a:endParaRPr>
                    </a:p>
                    <a:p>
                      <a:pPr marL="0" marR="0">
                        <a:lnSpc>
                          <a:spcPct val="115000"/>
                        </a:lnSpc>
                        <a:spcBef>
                          <a:spcPts val="0"/>
                        </a:spcBef>
                        <a:spcAft>
                          <a:spcPts val="0"/>
                        </a:spcAft>
                      </a:pPr>
                      <a:r>
                        <a:rPr lang="en-ZA" sz="1400">
                          <a:effectLst/>
                        </a:rPr>
                        <a:t>Dr. Gio Perez</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tc>
                <a:tc>
                  <a:txBody>
                    <a:bodyPr/>
                    <a:lstStyle/>
                    <a:p>
                      <a:pPr marL="0" marR="0">
                        <a:lnSpc>
                          <a:spcPct val="115000"/>
                        </a:lnSpc>
                        <a:spcBef>
                          <a:spcPts val="0"/>
                        </a:spcBef>
                        <a:spcAft>
                          <a:spcPts val="0"/>
                        </a:spcAft>
                      </a:pPr>
                      <a:r>
                        <a:rPr lang="en-US" sz="1400">
                          <a:effectLst/>
                        </a:rPr>
                        <a:t>Mr. Mawande Lugongolo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tc>
                  <a:txBody>
                    <a:bodyPr/>
                    <a:lstStyle/>
                    <a:p>
                      <a:pPr marL="0" marR="0">
                        <a:lnSpc>
                          <a:spcPct val="115000"/>
                        </a:lnSpc>
                        <a:spcBef>
                          <a:spcPts val="0"/>
                        </a:spcBef>
                        <a:spcAft>
                          <a:spcPts val="0"/>
                        </a:spcAft>
                      </a:pPr>
                      <a:r>
                        <a:rPr lang="en-US" sz="1400" dirty="0">
                          <a:effectLst/>
                        </a:rPr>
                        <a:t>NAPWA and a member of the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311" marR="57311" marT="0" marB="0" anchor="b"/>
                </a:tc>
                <a:extLst>
                  <a:ext uri="{0D108BD9-81ED-4DB2-BD59-A6C34878D82A}">
                    <a16:rowId xmlns:a16="http://schemas.microsoft.com/office/drawing/2014/main" val="3525541580"/>
                  </a:ext>
                </a:extLst>
              </a:tr>
            </a:tbl>
          </a:graphicData>
        </a:graphic>
      </p:graphicFrame>
    </p:spTree>
    <p:extLst>
      <p:ext uri="{BB962C8B-B14F-4D97-AF65-F5344CB8AC3E}">
        <p14:creationId xmlns:p14="http://schemas.microsoft.com/office/powerpoint/2010/main" val="31195546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21525-B8A8-4C7C-8815-6B80A6D44306}"/>
              </a:ext>
            </a:extLst>
          </p:cNvPr>
          <p:cNvSpPr>
            <a:spLocks noGrp="1"/>
          </p:cNvSpPr>
          <p:nvPr>
            <p:ph type="title"/>
          </p:nvPr>
        </p:nvSpPr>
        <p:spPr/>
        <p:txBody>
          <a:bodyPr/>
          <a:lstStyle/>
          <a:p>
            <a:r>
              <a:rPr lang="en-US" dirty="0"/>
              <a:t>STRUCTURE AND FUNCTIONING OF THE DHC</a:t>
            </a:r>
          </a:p>
        </p:txBody>
      </p:sp>
      <p:sp>
        <p:nvSpPr>
          <p:cNvPr id="3" name="Content Placeholder 2">
            <a:extLst>
              <a:ext uri="{FF2B5EF4-FFF2-40B4-BE49-F238E27FC236}">
                <a16:creationId xmlns:a16="http://schemas.microsoft.com/office/drawing/2014/main" id="{E3F3E471-A134-45A5-BD5C-FC460D33E501}"/>
              </a:ext>
            </a:extLst>
          </p:cNvPr>
          <p:cNvSpPr>
            <a:spLocks noGrp="1"/>
          </p:cNvSpPr>
          <p:nvPr>
            <p:ph idx="1"/>
          </p:nvPr>
        </p:nvSpPr>
        <p:spPr/>
        <p:txBody>
          <a:bodyPr>
            <a:normAutofit/>
          </a:bodyPr>
          <a:lstStyle/>
          <a:p>
            <a:pPr lvl="0"/>
            <a:r>
              <a:rPr lang="en-US" sz="2000" dirty="0"/>
              <a:t>Overall functioning of DHC:</a:t>
            </a:r>
          </a:p>
          <a:p>
            <a:pPr lvl="0"/>
            <a:endParaRPr lang="en-US" sz="2000" dirty="0"/>
          </a:p>
          <a:p>
            <a:pPr lvl="1"/>
            <a:r>
              <a:rPr lang="en-US" sz="2000" dirty="0"/>
              <a:t>All districts in the Province have a structured and fully functioning DHC.</a:t>
            </a:r>
          </a:p>
          <a:p>
            <a:pPr lvl="1"/>
            <a:r>
              <a:rPr lang="en-US" sz="2000" dirty="0"/>
              <a:t>Each of our 6 districts therefore have a DHC Council which is chaired by the District Mayor and District Director (departmental representative), the latter plays a more secretarial role.</a:t>
            </a:r>
          </a:p>
          <a:p>
            <a:pPr lvl="1"/>
            <a:r>
              <a:rPr lang="en-US" sz="2000" dirty="0"/>
              <a:t>Ensuring </a:t>
            </a:r>
            <a:r>
              <a:rPr lang="en-US" sz="2000" dirty="0" err="1"/>
              <a:t>representivity</a:t>
            </a:r>
            <a:r>
              <a:rPr lang="en-US" sz="2000" dirty="0"/>
              <a:t>, each district has sub-district representatives that have been nominated from their councils in terms of section 2(1) (c).</a:t>
            </a:r>
          </a:p>
          <a:p>
            <a:pPr lvl="0"/>
            <a:endParaRPr lang="en-US" sz="2000" dirty="0"/>
          </a:p>
          <a:p>
            <a:pPr lvl="0"/>
            <a:r>
              <a:rPr lang="en-US" sz="2000" dirty="0"/>
              <a:t>Western Cape Health &amp; Wellness goal for 2023/24 in relation to DHC:</a:t>
            </a:r>
          </a:p>
          <a:p>
            <a:pPr lvl="1"/>
            <a:endParaRPr lang="en-US" sz="2000" dirty="0"/>
          </a:p>
          <a:p>
            <a:pPr lvl="1" algn="just"/>
            <a:r>
              <a:rPr lang="en-US" sz="2000" dirty="0"/>
              <a:t> Partnership between DHC, HFB and CC with aim to drive the wellness agenda &amp; mitigating the social determinants of health towards achieving our HC 2030 goals &amp; to give effect to section 31 (3)(a) of the National Health Act 61 of 2003 of </a:t>
            </a:r>
            <a:r>
              <a:rPr lang="en-US" sz="2000" b="1" dirty="0"/>
              <a:t>“promoting cooperative governance”</a:t>
            </a:r>
          </a:p>
          <a:p>
            <a:pPr marL="0" lvl="1" indent="0" algn="just">
              <a:buNone/>
            </a:pPr>
            <a:endParaRPr lang="en-US" sz="2000" b="1" dirty="0"/>
          </a:p>
          <a:p>
            <a:pPr marL="0" lvl="1" indent="0" algn="ctr">
              <a:buNone/>
            </a:pPr>
            <a:endParaRPr lang="en-US" sz="2000" dirty="0"/>
          </a:p>
          <a:p>
            <a:endParaRPr lang="en-US" sz="2000" dirty="0"/>
          </a:p>
        </p:txBody>
      </p:sp>
    </p:spTree>
    <p:extLst>
      <p:ext uri="{BB962C8B-B14F-4D97-AF65-F5344CB8AC3E}">
        <p14:creationId xmlns:p14="http://schemas.microsoft.com/office/powerpoint/2010/main" val="2385362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8ED8D6-E917-351D-E626-C343F473923B}"/>
              </a:ext>
            </a:extLst>
          </p:cNvPr>
          <p:cNvSpPr>
            <a:spLocks noGrp="1"/>
          </p:cNvSpPr>
          <p:nvPr>
            <p:ph type="body" sz="quarter" idx="12"/>
          </p:nvPr>
        </p:nvSpPr>
        <p:spPr>
          <a:xfrm>
            <a:off x="814918" y="2276873"/>
            <a:ext cx="11041721" cy="3065836"/>
          </a:xfrm>
        </p:spPr>
        <p:txBody>
          <a:bodyPr>
            <a:normAutofit/>
          </a:bodyPr>
          <a:lstStyle/>
          <a:p>
            <a:pPr algn="ctr"/>
            <a:r>
              <a:rPr lang="en-US" b="1" dirty="0"/>
              <a:t>THANK YOU!!</a:t>
            </a:r>
          </a:p>
        </p:txBody>
      </p:sp>
    </p:spTree>
    <p:extLst>
      <p:ext uri="{BB962C8B-B14F-4D97-AF65-F5344CB8AC3E}">
        <p14:creationId xmlns:p14="http://schemas.microsoft.com/office/powerpoint/2010/main" val="340216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378" y="359235"/>
            <a:ext cx="11462940" cy="559256"/>
          </a:xfrm>
        </p:spPr>
        <p:txBody>
          <a:bodyPr/>
          <a:lstStyle/>
          <a:p>
            <a:r>
              <a:rPr lang="en-ZA" sz="2800" dirty="0">
                <a:latin typeface="+mj-lt"/>
              </a:rPr>
              <a:t>OVERVIEW AND PURPOSE OF ACT</a:t>
            </a:r>
          </a:p>
        </p:txBody>
      </p:sp>
      <p:sp>
        <p:nvSpPr>
          <p:cNvPr id="5" name="Rectangle 4"/>
          <p:cNvSpPr/>
          <p:nvPr/>
        </p:nvSpPr>
        <p:spPr>
          <a:xfrm>
            <a:off x="286256" y="896864"/>
            <a:ext cx="11521280" cy="5354671"/>
          </a:xfrm>
          <a:prstGeom prst="rect">
            <a:avLst/>
          </a:prstGeom>
        </p:spPr>
        <p:txBody>
          <a:bodyPr wrap="square">
            <a:spAutoFit/>
          </a:bodyPr>
          <a:lstStyle/>
          <a:p>
            <a:pPr algn="just">
              <a:lnSpc>
                <a:spcPct val="150000"/>
              </a:lnSpc>
              <a:spcAft>
                <a:spcPts val="600"/>
              </a:spcAft>
              <a:defRPr/>
            </a:pPr>
            <a:r>
              <a:rPr kumimoji="0" lang="en-ZA" b="1" u="none" strike="noStrike" kern="1200" cap="none" spc="0" normalizeH="0" baseline="0" noProof="0" dirty="0">
                <a:ln>
                  <a:noFill/>
                </a:ln>
                <a:solidFill>
                  <a:prstClr val="black"/>
                </a:solidFill>
                <a:effectLst/>
                <a:uLnTx/>
                <a:uFillTx/>
              </a:rPr>
              <a:t>To provide for the establishment, functions and procedures of Hospital </a:t>
            </a:r>
            <a:r>
              <a:rPr lang="en-ZA" b="1" dirty="0">
                <a:solidFill>
                  <a:prstClr val="black"/>
                </a:solidFill>
              </a:rPr>
              <a:t>B</a:t>
            </a:r>
            <a:r>
              <a:rPr kumimoji="0" lang="en-ZA" b="1" u="none" strike="noStrike" kern="1200" cap="none" spc="0" normalizeH="0" baseline="0" noProof="0" dirty="0" err="1">
                <a:ln>
                  <a:noFill/>
                </a:ln>
                <a:solidFill>
                  <a:prstClr val="black"/>
                </a:solidFill>
                <a:effectLst/>
                <a:uLnTx/>
                <a:uFillTx/>
              </a:rPr>
              <a:t>oards</a:t>
            </a:r>
            <a:r>
              <a:rPr kumimoji="0" lang="en-ZA" b="1" u="none" strike="noStrike" kern="1200" cap="none" spc="0" normalizeH="0" baseline="0" noProof="0" dirty="0">
                <a:ln>
                  <a:noFill/>
                </a:ln>
                <a:solidFill>
                  <a:prstClr val="black"/>
                </a:solidFill>
                <a:effectLst/>
                <a:uLnTx/>
                <a:uFillTx/>
              </a:rPr>
              <a:t> and Primary </a:t>
            </a:r>
            <a:r>
              <a:rPr lang="en-ZA" b="1" dirty="0">
                <a:solidFill>
                  <a:prstClr val="black"/>
                </a:solidFill>
              </a:rPr>
              <a:t>H</a:t>
            </a:r>
            <a:r>
              <a:rPr kumimoji="0" lang="en-ZA" b="1" u="none" strike="noStrike" kern="1200" cap="none" spc="0" normalizeH="0" baseline="0" noProof="0" dirty="0" err="1">
                <a:ln>
                  <a:noFill/>
                </a:ln>
                <a:solidFill>
                  <a:prstClr val="black"/>
                </a:solidFill>
                <a:effectLst/>
                <a:uLnTx/>
                <a:uFillTx/>
              </a:rPr>
              <a:t>ealth</a:t>
            </a:r>
            <a:r>
              <a:rPr kumimoji="0" lang="en-ZA" b="1" u="none" strike="noStrike" kern="1200" cap="none" spc="0" normalizeH="0" baseline="0" noProof="0" dirty="0">
                <a:ln>
                  <a:noFill/>
                </a:ln>
                <a:solidFill>
                  <a:prstClr val="black"/>
                </a:solidFill>
                <a:effectLst/>
                <a:uLnTx/>
                <a:uFillTx/>
              </a:rPr>
              <a:t> Care </a:t>
            </a:r>
            <a:r>
              <a:rPr lang="en-ZA" b="1" dirty="0">
                <a:solidFill>
                  <a:prstClr val="black"/>
                </a:solidFill>
              </a:rPr>
              <a:t>F</a:t>
            </a:r>
            <a:r>
              <a:rPr kumimoji="0" lang="en-ZA" b="1" u="none" strike="noStrike" kern="1200" cap="none" spc="0" normalizeH="0" baseline="0" noProof="0" dirty="0" err="1">
                <a:ln>
                  <a:noFill/>
                </a:ln>
                <a:solidFill>
                  <a:prstClr val="black"/>
                </a:solidFill>
                <a:effectLst/>
                <a:uLnTx/>
                <a:uFillTx/>
              </a:rPr>
              <a:t>acility</a:t>
            </a:r>
            <a:r>
              <a:rPr kumimoji="0" lang="en-ZA" b="1" u="none" strike="noStrike" kern="1200" cap="none" spc="0" normalizeH="0" baseline="0" noProof="0" dirty="0">
                <a:ln>
                  <a:noFill/>
                </a:ln>
                <a:solidFill>
                  <a:prstClr val="black"/>
                </a:solidFill>
                <a:effectLst/>
                <a:uLnTx/>
                <a:uFillTx/>
              </a:rPr>
              <a:t> Clinic Committees (“Clinic Committees”) as a measure of </a:t>
            </a:r>
            <a:r>
              <a:rPr lang="en-ZA" b="1" dirty="0">
                <a:solidFill>
                  <a:prstClr val="black"/>
                </a:solidFill>
              </a:rPr>
              <a:t>G</a:t>
            </a:r>
            <a:r>
              <a:rPr kumimoji="0" lang="en-ZA" b="1" u="none" strike="noStrike" kern="1200" cap="none" spc="0" normalizeH="0" baseline="0" noProof="0" dirty="0" err="1">
                <a:ln>
                  <a:noFill/>
                </a:ln>
                <a:solidFill>
                  <a:prstClr val="black"/>
                </a:solidFill>
                <a:effectLst/>
                <a:uLnTx/>
                <a:uFillTx/>
              </a:rPr>
              <a:t>ood</a:t>
            </a:r>
            <a:r>
              <a:rPr kumimoji="0" lang="en-ZA" b="1" u="none" strike="noStrike" kern="1200" cap="none" spc="0" normalizeH="0" baseline="0" noProof="0" dirty="0">
                <a:ln>
                  <a:noFill/>
                </a:ln>
                <a:solidFill>
                  <a:prstClr val="black"/>
                </a:solidFill>
                <a:effectLst/>
                <a:uLnTx/>
                <a:uFillTx/>
              </a:rPr>
              <a:t> Governance</a:t>
            </a:r>
          </a:p>
          <a:p>
            <a:pPr marL="342900" indent="-342900" algn="just">
              <a:lnSpc>
                <a:spcPct val="200000"/>
              </a:lnSpc>
              <a:buFont typeface="+mj-lt"/>
              <a:buAutoNum type="arabicPeriod"/>
              <a:defRPr/>
            </a:pPr>
            <a:r>
              <a:rPr lang="en-ZA" sz="1600" dirty="0">
                <a:solidFill>
                  <a:prstClr val="black"/>
                </a:solidFill>
              </a:rPr>
              <a:t>The establishment of representative and accountable Health Facility Boards and Clinic Committees as Statutory Bodies;</a:t>
            </a:r>
          </a:p>
          <a:p>
            <a:pPr marL="342900" indent="-342900" algn="just">
              <a:lnSpc>
                <a:spcPct val="200000"/>
              </a:lnSpc>
              <a:buFontTx/>
              <a:buAutoNum type="arabicPeriod"/>
              <a:defRPr/>
            </a:pPr>
            <a:r>
              <a:rPr lang="en-ZA" sz="1600" dirty="0">
                <a:solidFill>
                  <a:prstClr val="black"/>
                </a:solidFill>
              </a:rPr>
              <a:t>Responsiveness of the management of health facilities to the community and the needs of  patients and their families</a:t>
            </a:r>
          </a:p>
          <a:p>
            <a:pPr marL="342900" indent="-342900" algn="just">
              <a:lnSpc>
                <a:spcPct val="200000"/>
              </a:lnSpc>
              <a:buFontTx/>
              <a:buAutoNum type="arabicPeriod"/>
              <a:defRPr/>
            </a:pPr>
            <a:r>
              <a:rPr lang="en-ZA" sz="1600" dirty="0">
                <a:solidFill>
                  <a:prstClr val="black"/>
                </a:solidFill>
              </a:rPr>
              <a:t>Community support for, and involvement in, health facilities and their programmes;</a:t>
            </a:r>
          </a:p>
          <a:p>
            <a:pPr marL="342900" indent="-342900" algn="just">
              <a:lnSpc>
                <a:spcPct val="200000"/>
              </a:lnSpc>
              <a:buFontTx/>
              <a:buAutoNum type="arabicPeriod"/>
              <a:defRPr/>
            </a:pPr>
            <a:r>
              <a:rPr lang="en-ZA" sz="1600" dirty="0">
                <a:solidFill>
                  <a:prstClr val="black"/>
                </a:solidFill>
              </a:rPr>
              <a:t>Responsible use of resources at health facility level; and</a:t>
            </a:r>
          </a:p>
          <a:p>
            <a:pPr marL="342900" indent="-342900" algn="just">
              <a:lnSpc>
                <a:spcPct val="200000"/>
              </a:lnSpc>
              <a:buFontTx/>
              <a:buAutoNum type="arabicPeriod"/>
              <a:defRPr/>
            </a:pPr>
            <a:r>
              <a:rPr lang="en-ZA" sz="1600" dirty="0">
                <a:solidFill>
                  <a:prstClr val="black"/>
                </a:solidFill>
              </a:rPr>
              <a:t>That Health Facility Boards and Clinic Committees are provided with a basic set of clearly defined functions, which may be incrementally expanded in the public interest as the capacity of a board or clinic committee allows</a:t>
            </a:r>
          </a:p>
        </p:txBody>
      </p:sp>
    </p:spTree>
    <p:extLst>
      <p:ext uri="{BB962C8B-B14F-4D97-AF65-F5344CB8AC3E}">
        <p14:creationId xmlns:p14="http://schemas.microsoft.com/office/powerpoint/2010/main" val="109162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1B18C-F62B-C44E-9E87-001BA6A46483}"/>
              </a:ext>
            </a:extLst>
          </p:cNvPr>
          <p:cNvSpPr>
            <a:spLocks noGrp="1"/>
          </p:cNvSpPr>
          <p:nvPr>
            <p:ph type="title"/>
          </p:nvPr>
        </p:nvSpPr>
        <p:spPr>
          <a:xfrm>
            <a:off x="393701" y="180976"/>
            <a:ext cx="11462940" cy="733424"/>
          </a:xfrm>
        </p:spPr>
        <p:txBody>
          <a:bodyPr/>
          <a:lstStyle/>
          <a:p>
            <a:r>
              <a:rPr lang="en-ZA" dirty="0">
                <a:solidFill>
                  <a:srgbClr val="001484"/>
                </a:solidFill>
              </a:rPr>
              <a:t>RATIONALE FOR RESET AGENDA FOR RESURGENCE</a:t>
            </a:r>
            <a:endParaRPr lang="en-US" dirty="0">
              <a:solidFill>
                <a:srgbClr val="001484"/>
              </a:solidFill>
            </a:endParaRPr>
          </a:p>
        </p:txBody>
      </p:sp>
      <p:sp>
        <p:nvSpPr>
          <p:cNvPr id="4" name="Text Placeholder 3">
            <a:extLst>
              <a:ext uri="{FF2B5EF4-FFF2-40B4-BE49-F238E27FC236}">
                <a16:creationId xmlns:a16="http://schemas.microsoft.com/office/drawing/2014/main" id="{95B2F69E-D0D6-8E4A-946A-8F6A1900778A}"/>
              </a:ext>
            </a:extLst>
          </p:cNvPr>
          <p:cNvSpPr>
            <a:spLocks noGrp="1"/>
          </p:cNvSpPr>
          <p:nvPr>
            <p:ph type="body" sz="quarter" idx="10"/>
          </p:nvPr>
        </p:nvSpPr>
        <p:spPr>
          <a:xfrm>
            <a:off x="335359" y="914400"/>
            <a:ext cx="10840278" cy="3295733"/>
          </a:xfrm>
        </p:spPr>
        <p:txBody>
          <a:bodyPr>
            <a:noAutofit/>
          </a:bodyPr>
          <a:lstStyle/>
          <a:p>
            <a:pPr>
              <a:lnSpc>
                <a:spcPct val="200000"/>
              </a:lnSpc>
            </a:pPr>
            <a:r>
              <a:rPr lang="en-US" sz="2000" dirty="0"/>
              <a:t>Taking heed from lessons learnt during COVID-19</a:t>
            </a:r>
            <a:r>
              <a:rPr lang="en-US" sz="2000" b="0" dirty="0"/>
              <a:t>, the department has identified a clear need </a:t>
            </a:r>
            <a:r>
              <a:rPr lang="en-US" sz="2000" dirty="0"/>
              <a:t>to continue to</a:t>
            </a:r>
            <a:r>
              <a:rPr lang="en-US" sz="2000" b="0" dirty="0"/>
              <a:t>: </a:t>
            </a:r>
          </a:p>
          <a:p>
            <a:pPr marL="342900" indent="-342900">
              <a:lnSpc>
                <a:spcPct val="200000"/>
              </a:lnSpc>
              <a:buFont typeface="Wingdings" pitchFamily="2" charset="2"/>
              <a:buChar char="§"/>
            </a:pPr>
            <a:r>
              <a:rPr lang="en-US" sz="2000" b="0" dirty="0"/>
              <a:t>Build a </a:t>
            </a:r>
            <a:r>
              <a:rPr lang="en-US" sz="2000" dirty="0"/>
              <a:t>health system </a:t>
            </a:r>
            <a:r>
              <a:rPr lang="en-US" sz="2000" b="0" dirty="0"/>
              <a:t>that is </a:t>
            </a:r>
            <a:r>
              <a:rPr lang="en-US" sz="2000" dirty="0"/>
              <a:t>agile in its response to emergent needs </a:t>
            </a:r>
            <a:r>
              <a:rPr lang="en-US" sz="2000" b="0" dirty="0"/>
              <a:t>by being able to </a:t>
            </a:r>
            <a:r>
              <a:rPr lang="en-US" sz="2000" dirty="0"/>
              <a:t>‘innovate and learn’ </a:t>
            </a:r>
            <a:r>
              <a:rPr lang="en-US" sz="2000" b="0" dirty="0"/>
              <a:t>(</a:t>
            </a:r>
            <a:r>
              <a:rPr lang="en-US" sz="2000" b="0" i="1" dirty="0"/>
              <a:t>dynamic efficiency</a:t>
            </a:r>
            <a:r>
              <a:rPr lang="en-US" sz="2000" b="0" dirty="0"/>
              <a:t>); </a:t>
            </a:r>
          </a:p>
          <a:p>
            <a:pPr marL="342900" indent="-342900">
              <a:lnSpc>
                <a:spcPct val="200000"/>
              </a:lnSpc>
              <a:buFont typeface="Wingdings" pitchFamily="2" charset="2"/>
              <a:buChar char="§"/>
            </a:pPr>
            <a:r>
              <a:rPr lang="en-US" sz="2000" b="0" dirty="0"/>
              <a:t>‘</a:t>
            </a:r>
            <a:r>
              <a:rPr lang="en-US" sz="2000" dirty="0" err="1"/>
              <a:t>Mobilise</a:t>
            </a:r>
            <a:r>
              <a:rPr lang="en-US" sz="2000" dirty="0"/>
              <a:t> a broad range of stakeholders</a:t>
            </a:r>
            <a:r>
              <a:rPr lang="en-US" sz="2000" b="0" dirty="0"/>
              <a:t>’ to </a:t>
            </a:r>
            <a:r>
              <a:rPr lang="en-US" sz="2000" dirty="0"/>
              <a:t>act in the best interest of the health and wellbeing of the people </a:t>
            </a:r>
            <a:r>
              <a:rPr lang="en-US" sz="2000" b="0" dirty="0"/>
              <a:t>(</a:t>
            </a:r>
            <a:r>
              <a:rPr lang="en-US" sz="2000" b="0" i="1" dirty="0"/>
              <a:t>govern for health</a:t>
            </a:r>
            <a:r>
              <a:rPr lang="en-US" sz="2000" b="0" dirty="0"/>
              <a:t>); </a:t>
            </a:r>
          </a:p>
          <a:p>
            <a:pPr marL="342900" indent="-342900">
              <a:lnSpc>
                <a:spcPct val="200000"/>
              </a:lnSpc>
              <a:buFont typeface="Wingdings" pitchFamily="2" charset="2"/>
              <a:buChar char="§"/>
            </a:pPr>
            <a:r>
              <a:rPr lang="en-US" sz="2000" b="0" dirty="0"/>
              <a:t>‘</a:t>
            </a:r>
            <a:r>
              <a:rPr lang="en-US" sz="2000" dirty="0"/>
              <a:t>Make the right choices</a:t>
            </a:r>
            <a:r>
              <a:rPr lang="en-US" sz="2000" b="0" dirty="0"/>
              <a:t>’ about what to do (</a:t>
            </a:r>
            <a:r>
              <a:rPr lang="en-US" sz="2000" b="0" i="1" dirty="0"/>
              <a:t>allocative efficiency</a:t>
            </a:r>
            <a:r>
              <a:rPr lang="en-US" sz="2000" b="0" dirty="0"/>
              <a:t>); and then </a:t>
            </a:r>
          </a:p>
          <a:p>
            <a:pPr marL="342900" indent="-342900">
              <a:lnSpc>
                <a:spcPct val="200000"/>
              </a:lnSpc>
              <a:buFont typeface="Wingdings" pitchFamily="2" charset="2"/>
              <a:buChar char="§"/>
            </a:pPr>
            <a:r>
              <a:rPr lang="en-US" sz="2000" b="0" dirty="0"/>
              <a:t>‘</a:t>
            </a:r>
            <a:r>
              <a:rPr lang="en-US" sz="2000" dirty="0"/>
              <a:t>Doing it well</a:t>
            </a:r>
            <a:r>
              <a:rPr lang="en-US" sz="2000" b="0" dirty="0"/>
              <a:t>’ (</a:t>
            </a:r>
            <a:r>
              <a:rPr lang="en-US" sz="2000" b="0" i="1" dirty="0"/>
              <a:t>technical efficiency</a:t>
            </a:r>
            <a:r>
              <a:rPr lang="en-US" sz="2000" b="0" dirty="0"/>
              <a:t>). </a:t>
            </a:r>
          </a:p>
        </p:txBody>
      </p:sp>
    </p:spTree>
    <p:extLst>
      <p:ext uri="{BB962C8B-B14F-4D97-AF65-F5344CB8AC3E}">
        <p14:creationId xmlns:p14="http://schemas.microsoft.com/office/powerpoint/2010/main" val="191153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95A50-12B4-2B46-9313-FC077295B865}"/>
              </a:ext>
            </a:extLst>
          </p:cNvPr>
          <p:cNvSpPr>
            <a:spLocks noGrp="1"/>
          </p:cNvSpPr>
          <p:nvPr>
            <p:ph type="title"/>
          </p:nvPr>
        </p:nvSpPr>
        <p:spPr/>
        <p:txBody>
          <a:bodyPr/>
          <a:lstStyle/>
          <a:p>
            <a:r>
              <a:rPr lang="en-US" dirty="0"/>
              <a:t> OUR RESET AGENDA – “DO - BE - BECOME”</a:t>
            </a:r>
          </a:p>
        </p:txBody>
      </p:sp>
      <p:pic>
        <p:nvPicPr>
          <p:cNvPr id="5" name="Picture 4">
            <a:extLst>
              <a:ext uri="{FF2B5EF4-FFF2-40B4-BE49-F238E27FC236}">
                <a16:creationId xmlns:a16="http://schemas.microsoft.com/office/drawing/2014/main" id="{3E342BB9-09C9-F14F-9A9B-AFAC23B62EB0}"/>
              </a:ext>
            </a:extLst>
          </p:cNvPr>
          <p:cNvPicPr>
            <a:picLocks noChangeAspect="1"/>
          </p:cNvPicPr>
          <p:nvPr/>
        </p:nvPicPr>
        <p:blipFill rotWithShape="1">
          <a:blip r:embed="rId2"/>
          <a:srcRect l="4456" t="2915" r="4950" b="6245"/>
          <a:stretch/>
        </p:blipFill>
        <p:spPr>
          <a:xfrm>
            <a:off x="7043665" y="1039979"/>
            <a:ext cx="5015813" cy="5029518"/>
          </a:xfrm>
          <a:prstGeom prst="rect">
            <a:avLst/>
          </a:prstGeom>
        </p:spPr>
      </p:pic>
      <p:sp>
        <p:nvSpPr>
          <p:cNvPr id="7" name="Text Placeholder 3">
            <a:extLst>
              <a:ext uri="{FF2B5EF4-FFF2-40B4-BE49-F238E27FC236}">
                <a16:creationId xmlns:a16="http://schemas.microsoft.com/office/drawing/2014/main" id="{7BEC566F-F50E-9549-A367-745723C199A1}"/>
              </a:ext>
            </a:extLst>
          </p:cNvPr>
          <p:cNvSpPr>
            <a:spLocks noGrp="1"/>
          </p:cNvSpPr>
          <p:nvPr>
            <p:ph type="body" sz="quarter" idx="10"/>
          </p:nvPr>
        </p:nvSpPr>
        <p:spPr>
          <a:xfrm>
            <a:off x="393701" y="935640"/>
            <a:ext cx="6649964" cy="5465160"/>
          </a:xfrm>
        </p:spPr>
        <p:txBody>
          <a:bodyPr anchor="t">
            <a:normAutofit fontScale="92500" lnSpcReduction="10000"/>
          </a:bodyPr>
          <a:lstStyle/>
          <a:p>
            <a:pPr algn="just">
              <a:lnSpc>
                <a:spcPct val="150000"/>
              </a:lnSpc>
            </a:pPr>
            <a:r>
              <a:rPr lang="en-US" sz="2000" b="1" dirty="0"/>
              <a:t>Thus the Dept’s Reset agenda towards 2030 is:</a:t>
            </a:r>
          </a:p>
          <a:p>
            <a:pPr algn="just">
              <a:lnSpc>
                <a:spcPct val="150000"/>
              </a:lnSpc>
            </a:pPr>
            <a:endParaRPr lang="en-US" sz="2000" b="1" i="1" dirty="0"/>
          </a:p>
          <a:p>
            <a:pPr marL="342900" indent="-342900" algn="just">
              <a:lnSpc>
                <a:spcPct val="150000"/>
              </a:lnSpc>
              <a:buFont typeface="Arial" panose="020B0604020202020204" pitchFamily="34" charset="0"/>
              <a:buChar char="•"/>
            </a:pPr>
            <a:r>
              <a:rPr lang="en-US" sz="2000" b="1" i="1" dirty="0"/>
              <a:t>Become</a:t>
            </a:r>
            <a:r>
              <a:rPr lang="en-US" sz="2000" dirty="0"/>
              <a:t> - We </a:t>
            </a:r>
            <a:r>
              <a:rPr lang="en-US" sz="2000" b="1" dirty="0"/>
              <a:t>aspire to become </a:t>
            </a:r>
            <a:r>
              <a:rPr lang="en-US" sz="2000" dirty="0"/>
              <a:t>a health system that is </a:t>
            </a:r>
            <a:r>
              <a:rPr lang="en-US" sz="2000" b="1" dirty="0"/>
              <a:t>people-centric, trusted, and equitable</a:t>
            </a:r>
            <a:r>
              <a:rPr lang="en-US" sz="2000" dirty="0"/>
              <a:t>.</a:t>
            </a:r>
          </a:p>
          <a:p>
            <a:pPr marL="342900" indent="-342900" algn="just">
              <a:lnSpc>
                <a:spcPct val="150000"/>
              </a:lnSpc>
              <a:buFont typeface="Arial" panose="020B0604020202020204" pitchFamily="34" charset="0"/>
              <a:buChar char="•"/>
            </a:pPr>
            <a:endParaRPr lang="en-ZA" sz="2000" dirty="0"/>
          </a:p>
          <a:p>
            <a:pPr marL="342900" indent="-342900" algn="just">
              <a:lnSpc>
                <a:spcPct val="150000"/>
              </a:lnSpc>
              <a:buFont typeface="Arial" panose="020B0604020202020204" pitchFamily="34" charset="0"/>
              <a:buChar char="•"/>
            </a:pPr>
            <a:r>
              <a:rPr lang="en-US" sz="2000" b="1" i="1" dirty="0"/>
              <a:t>Do</a:t>
            </a:r>
            <a:r>
              <a:rPr lang="en-US" sz="2000" dirty="0"/>
              <a:t> - Provides the </a:t>
            </a:r>
            <a:r>
              <a:rPr lang="en-US" sz="2000" b="1" dirty="0"/>
              <a:t>right care</a:t>
            </a:r>
            <a:r>
              <a:rPr lang="en-US" sz="2000" dirty="0"/>
              <a:t>, at the </a:t>
            </a:r>
            <a:r>
              <a:rPr lang="en-US" sz="2000" b="1" dirty="0"/>
              <a:t>right time</a:t>
            </a:r>
            <a:r>
              <a:rPr lang="en-US" sz="2000" dirty="0"/>
              <a:t>, </a:t>
            </a:r>
            <a:r>
              <a:rPr lang="en-US" sz="2000" b="1" dirty="0"/>
              <a:t>in the right place</a:t>
            </a:r>
            <a:r>
              <a:rPr lang="en-US" sz="2000" dirty="0"/>
              <a:t>, at </a:t>
            </a:r>
            <a:r>
              <a:rPr lang="en-US" sz="2000" b="1" dirty="0"/>
              <a:t>the right price</a:t>
            </a:r>
            <a:r>
              <a:rPr lang="en-US" sz="2000" dirty="0"/>
              <a:t>; care that puts people first.</a:t>
            </a:r>
          </a:p>
          <a:p>
            <a:pPr marL="342900" indent="-342900" algn="just">
              <a:lnSpc>
                <a:spcPct val="150000"/>
              </a:lnSpc>
              <a:buFont typeface="Arial" panose="020B0604020202020204" pitchFamily="34" charset="0"/>
              <a:buChar char="•"/>
            </a:pPr>
            <a:endParaRPr lang="en-US" sz="2000" dirty="0"/>
          </a:p>
          <a:p>
            <a:pPr marL="342900" indent="-342900" algn="just">
              <a:lnSpc>
                <a:spcPct val="150000"/>
              </a:lnSpc>
              <a:buFont typeface="Arial" panose="020B0604020202020204" pitchFamily="34" charset="0"/>
              <a:buChar char="•"/>
            </a:pPr>
            <a:r>
              <a:rPr lang="en-US" sz="2000" b="1" i="1" dirty="0"/>
              <a:t>Be</a:t>
            </a:r>
            <a:r>
              <a:rPr lang="en-US" sz="2000" dirty="0"/>
              <a:t> - A system built on a </a:t>
            </a:r>
            <a:r>
              <a:rPr lang="en-US" sz="2000" b="1" dirty="0"/>
              <a:t>caring and competent, empowered workforce</a:t>
            </a:r>
            <a:r>
              <a:rPr lang="en-US" sz="2000" dirty="0"/>
              <a:t>; </a:t>
            </a:r>
            <a:r>
              <a:rPr lang="en-US" sz="2000" b="1" dirty="0"/>
              <a:t>clean governance</a:t>
            </a:r>
            <a:r>
              <a:rPr lang="en-US" sz="2000" dirty="0"/>
              <a:t>; and </a:t>
            </a:r>
            <a:r>
              <a:rPr lang="en-US" sz="2000" b="1" dirty="0"/>
              <a:t>innovative and accessible service delivery</a:t>
            </a:r>
            <a:r>
              <a:rPr lang="en-US" sz="2000" dirty="0"/>
              <a:t>; a </a:t>
            </a:r>
            <a:r>
              <a:rPr lang="en-US" sz="2000" b="1" dirty="0"/>
              <a:t>health system for YOU</a:t>
            </a:r>
            <a:r>
              <a:rPr lang="en-US" sz="2000" dirty="0"/>
              <a:t>.</a:t>
            </a:r>
          </a:p>
          <a:p>
            <a:pPr marL="342900" indent="-342900" algn="just">
              <a:lnSpc>
                <a:spcPct val="150000"/>
              </a:lnSpc>
              <a:buFont typeface="Arial" panose="020B0604020202020204" pitchFamily="34" charset="0"/>
              <a:buChar char="•"/>
            </a:pPr>
            <a:endParaRPr lang="en-US" sz="2000" b="0" dirty="0"/>
          </a:p>
          <a:p>
            <a:pPr marL="342900" indent="-342900" algn="just">
              <a:lnSpc>
                <a:spcPct val="150000"/>
              </a:lnSpc>
              <a:buFont typeface="Arial" panose="020B0604020202020204" pitchFamily="34" charset="0"/>
              <a:buChar char="•"/>
            </a:pPr>
            <a:endParaRPr lang="en-US" sz="2000" b="0" dirty="0"/>
          </a:p>
        </p:txBody>
      </p:sp>
    </p:spTree>
    <p:extLst>
      <p:ext uri="{BB962C8B-B14F-4D97-AF65-F5344CB8AC3E}">
        <p14:creationId xmlns:p14="http://schemas.microsoft.com/office/powerpoint/2010/main" val="2706652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E3AFE-AD0A-4115-A2C3-2A576735175F}"/>
              </a:ext>
            </a:extLst>
          </p:cNvPr>
          <p:cNvSpPr>
            <a:spLocks noGrp="1"/>
          </p:cNvSpPr>
          <p:nvPr>
            <p:ph type="body" sz="quarter" idx="12"/>
          </p:nvPr>
        </p:nvSpPr>
        <p:spPr/>
        <p:txBody>
          <a:bodyPr>
            <a:normAutofit fontScale="92500" lnSpcReduction="20000"/>
          </a:bodyPr>
          <a:lstStyle/>
          <a:p>
            <a:pPr algn="ctr"/>
            <a:r>
              <a:rPr lang="en-US" sz="3200" b="1" dirty="0">
                <a:latin typeface="+mj-lt"/>
              </a:rPr>
              <a:t>GOOD GOVERNANCE OF STATUTORY BODIES</a:t>
            </a:r>
          </a:p>
          <a:p>
            <a:pPr algn="ctr"/>
            <a:r>
              <a:rPr lang="en-US" sz="3200" b="1" dirty="0">
                <a:latin typeface="+mj-lt"/>
              </a:rPr>
              <a:t>IN </a:t>
            </a:r>
            <a:r>
              <a:rPr lang="en-US" b="1" dirty="0">
                <a:latin typeface="+mj-lt"/>
              </a:rPr>
              <a:t>THE </a:t>
            </a:r>
            <a:r>
              <a:rPr lang="en-US" sz="3200" b="1" dirty="0">
                <a:latin typeface="+mj-lt"/>
              </a:rPr>
              <a:t>HEALTH SYSTEM</a:t>
            </a:r>
          </a:p>
          <a:p>
            <a:pPr algn="ctr"/>
            <a:endParaRPr lang="en-US" dirty="0"/>
          </a:p>
        </p:txBody>
      </p:sp>
    </p:spTree>
    <p:extLst>
      <p:ext uri="{BB962C8B-B14F-4D97-AF65-F5344CB8AC3E}">
        <p14:creationId xmlns:p14="http://schemas.microsoft.com/office/powerpoint/2010/main" val="316427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latin typeface="+mj-lt"/>
              </a:rPr>
              <a:t>GOOD GOVERNANCE OF STATUTORY BODIES IN THE HEALTH SYSTEM</a:t>
            </a:r>
          </a:p>
        </p:txBody>
      </p:sp>
      <p:sp>
        <p:nvSpPr>
          <p:cNvPr id="4" name="Text Placeholder 3">
            <a:extLst>
              <a:ext uri="{FF2B5EF4-FFF2-40B4-BE49-F238E27FC236}">
                <a16:creationId xmlns:a16="http://schemas.microsoft.com/office/drawing/2014/main" id="{046A5DE7-8BB0-4E36-A0DF-DB8688E77004}"/>
              </a:ext>
            </a:extLst>
          </p:cNvPr>
          <p:cNvSpPr>
            <a:spLocks noGrp="1"/>
          </p:cNvSpPr>
          <p:nvPr>
            <p:ph type="body" sz="quarter" idx="10"/>
          </p:nvPr>
        </p:nvSpPr>
        <p:spPr>
          <a:xfrm>
            <a:off x="393701" y="1006640"/>
            <a:ext cx="7698113" cy="5461509"/>
          </a:xfrm>
        </p:spPr>
        <p:txBody>
          <a:bodyPr>
            <a:normAutofit/>
          </a:bodyPr>
          <a:lstStyle/>
          <a:p>
            <a:r>
              <a:rPr lang="en-US" sz="2000" dirty="0"/>
              <a:t>REMEMBER: DURING THE PANDEMIC, EVERYONE WAS TOLD TO STAY AT HOME!</a:t>
            </a:r>
          </a:p>
          <a:p>
            <a:r>
              <a:rPr lang="en-US" sz="2000" b="0" dirty="0"/>
              <a:t>Consequently, communication in these statutory structures had broken down.</a:t>
            </a:r>
          </a:p>
          <a:p>
            <a:endParaRPr lang="en-US" sz="2000" b="0" dirty="0"/>
          </a:p>
          <a:p>
            <a:r>
              <a:rPr lang="en-US" sz="2000" b="0" dirty="0"/>
              <a:t>The roadshow “</a:t>
            </a:r>
            <a:r>
              <a:rPr lang="en-US" sz="2000" b="0" i="1" dirty="0"/>
              <a:t>Nothing about us, without us” </a:t>
            </a:r>
          </a:p>
          <a:p>
            <a:r>
              <a:rPr lang="en-US" sz="2000" b="0" dirty="0"/>
              <a:t>Conducted by the Ministry in 2022 was a campaign aimed at </a:t>
            </a:r>
            <a:r>
              <a:rPr lang="en-US" sz="2000" dirty="0"/>
              <a:t>restoring the </a:t>
            </a:r>
          </a:p>
          <a:p>
            <a:r>
              <a:rPr lang="en-US" sz="2000" dirty="0"/>
              <a:t>communication </a:t>
            </a:r>
            <a:r>
              <a:rPr lang="en-US" sz="2000" b="0" dirty="0"/>
              <a:t>and most importantly, to </a:t>
            </a:r>
            <a:r>
              <a:rPr lang="en-US" sz="2000" dirty="0"/>
              <a:t>restore this stakeholder relationship</a:t>
            </a:r>
            <a:r>
              <a:rPr lang="en-US" sz="2000" b="0" dirty="0"/>
              <a:t>.</a:t>
            </a:r>
          </a:p>
          <a:p>
            <a:endParaRPr lang="en-US" sz="2000" b="0" dirty="0"/>
          </a:p>
          <a:p>
            <a:pPr marL="342900" indent="-342900">
              <a:buFont typeface="+mj-lt"/>
              <a:buAutoNum type="arabicPeriod"/>
            </a:pPr>
            <a:r>
              <a:rPr lang="en-US" sz="2000" dirty="0"/>
              <a:t>Stakeholder strengthening with:</a:t>
            </a:r>
          </a:p>
          <a:p>
            <a:r>
              <a:rPr lang="en-US" sz="2000" b="0" dirty="0"/>
              <a:t>	1.1	Civil Society;</a:t>
            </a:r>
          </a:p>
          <a:p>
            <a:r>
              <a:rPr lang="en-US" sz="2000" b="0" dirty="0"/>
              <a:t>	1.2	Political Society; and</a:t>
            </a:r>
          </a:p>
          <a:p>
            <a:r>
              <a:rPr lang="en-US" sz="2000" b="0" dirty="0"/>
              <a:t>	1.3	Government.</a:t>
            </a:r>
          </a:p>
          <a:p>
            <a:endParaRPr lang="en-US" sz="2000" b="0" dirty="0"/>
          </a:p>
          <a:p>
            <a:pPr marL="285750" indent="-285750">
              <a:buFont typeface="Arial" panose="020B0604020202020204" pitchFamily="34" charset="0"/>
              <a:buChar char="•"/>
            </a:pPr>
            <a:endParaRPr lang="en-US" sz="2000" b="0" dirty="0"/>
          </a:p>
        </p:txBody>
      </p:sp>
      <p:pic>
        <p:nvPicPr>
          <p:cNvPr id="7" name="Picture 6" descr="Text&#10;&#10;Description automatically generated">
            <a:extLst>
              <a:ext uri="{FF2B5EF4-FFF2-40B4-BE49-F238E27FC236}">
                <a16:creationId xmlns:a16="http://schemas.microsoft.com/office/drawing/2014/main" id="{55735A25-FB29-4DD6-B961-2A37D7AE2E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1814" y="1006640"/>
            <a:ext cx="4100186" cy="5851359"/>
          </a:xfrm>
          <a:prstGeom prst="rect">
            <a:avLst/>
          </a:prstGeom>
        </p:spPr>
      </p:pic>
    </p:spTree>
    <p:extLst>
      <p:ext uri="{BB962C8B-B14F-4D97-AF65-F5344CB8AC3E}">
        <p14:creationId xmlns:p14="http://schemas.microsoft.com/office/powerpoint/2010/main" val="5835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a:latin typeface="+mj-lt"/>
              </a:rPr>
              <a:t>GOOD GOVERNANCE OF STATUTORY BODIES IN THE HEALTH SYSTEM</a:t>
            </a:r>
          </a:p>
        </p:txBody>
      </p:sp>
      <p:sp>
        <p:nvSpPr>
          <p:cNvPr id="4" name="Text Placeholder 3">
            <a:extLst>
              <a:ext uri="{FF2B5EF4-FFF2-40B4-BE49-F238E27FC236}">
                <a16:creationId xmlns:a16="http://schemas.microsoft.com/office/drawing/2014/main" id="{046A5DE7-8BB0-4E36-A0DF-DB8688E77004}"/>
              </a:ext>
            </a:extLst>
          </p:cNvPr>
          <p:cNvSpPr>
            <a:spLocks noGrp="1"/>
          </p:cNvSpPr>
          <p:nvPr>
            <p:ph type="body" sz="quarter" idx="10"/>
          </p:nvPr>
        </p:nvSpPr>
        <p:spPr>
          <a:xfrm>
            <a:off x="393701" y="1006640"/>
            <a:ext cx="7698113" cy="5461509"/>
          </a:xfrm>
        </p:spPr>
        <p:txBody>
          <a:bodyPr>
            <a:normAutofit fontScale="92500" lnSpcReduction="10000"/>
          </a:bodyPr>
          <a:lstStyle/>
          <a:p>
            <a:r>
              <a:rPr lang="en-US" sz="2000" dirty="0"/>
              <a:t>Just like the “</a:t>
            </a:r>
            <a:r>
              <a:rPr lang="en-US" sz="2000" dirty="0" err="1"/>
              <a:t>drie</a:t>
            </a:r>
            <a:r>
              <a:rPr lang="en-US" sz="2000" dirty="0"/>
              <a:t>-been </a:t>
            </a:r>
            <a:r>
              <a:rPr lang="en-US" sz="2000" dirty="0" err="1"/>
              <a:t>potjiekos</a:t>
            </a:r>
            <a:r>
              <a:rPr lang="en-US" sz="2000" dirty="0"/>
              <a:t> pot” we need all three legs for the pot to stand. </a:t>
            </a:r>
          </a:p>
          <a:p>
            <a:r>
              <a:rPr lang="en-US" sz="2000" dirty="0"/>
              <a:t>This means there should be:</a:t>
            </a:r>
          </a:p>
          <a:p>
            <a:endParaRPr lang="en-US" sz="2000" dirty="0"/>
          </a:p>
          <a:p>
            <a:pPr marL="285750" indent="-285750">
              <a:lnSpc>
                <a:spcPct val="150000"/>
              </a:lnSpc>
              <a:spcBef>
                <a:spcPts val="0"/>
              </a:spcBef>
              <a:buFont typeface="Arial" panose="020B0604020202020204" pitchFamily="34" charset="0"/>
              <a:buChar char="•"/>
            </a:pPr>
            <a:r>
              <a:rPr lang="en-US" sz="2000" b="0" dirty="0"/>
              <a:t>Constant and meaningful consultation among these stakeholders to solidify and strengthen working relationship</a:t>
            </a:r>
          </a:p>
          <a:p>
            <a:pPr marL="285750" indent="-285750">
              <a:lnSpc>
                <a:spcPct val="150000"/>
              </a:lnSpc>
              <a:spcBef>
                <a:spcPts val="0"/>
              </a:spcBef>
              <a:buFont typeface="Arial" panose="020B0604020202020204" pitchFamily="34" charset="0"/>
              <a:buChar char="•"/>
            </a:pPr>
            <a:r>
              <a:rPr lang="en-US" sz="2000" b="0" dirty="0"/>
              <a:t>Strengthening of working relationship for greater good of the communities these statutory structures serve</a:t>
            </a:r>
          </a:p>
          <a:p>
            <a:pPr marL="285750" indent="-285750">
              <a:lnSpc>
                <a:spcPct val="150000"/>
              </a:lnSpc>
              <a:spcBef>
                <a:spcPts val="0"/>
              </a:spcBef>
              <a:buFont typeface="Arial" panose="020B0604020202020204" pitchFamily="34" charset="0"/>
              <a:buChar char="•"/>
            </a:pPr>
            <a:r>
              <a:rPr lang="en-US" sz="2000" b="0" dirty="0"/>
              <a:t>Information sharing and filtered down to Communities</a:t>
            </a:r>
          </a:p>
          <a:p>
            <a:pPr marL="285750" indent="-285750">
              <a:buFont typeface="Arial" panose="020B0604020202020204" pitchFamily="34" charset="0"/>
              <a:buChar char="•"/>
            </a:pPr>
            <a:endParaRPr lang="en-US" sz="2000" b="0" dirty="0"/>
          </a:p>
          <a:p>
            <a:pPr marL="285750" indent="-285750">
              <a:lnSpc>
                <a:spcPct val="160000"/>
              </a:lnSpc>
              <a:spcBef>
                <a:spcPts val="0"/>
              </a:spcBef>
              <a:buFont typeface="Arial" panose="020B0604020202020204" pitchFamily="34" charset="0"/>
              <a:buChar char="•"/>
            </a:pPr>
            <a:r>
              <a:rPr lang="en-US" sz="2000" b="0" dirty="0"/>
              <a:t>In further support of the function of statutory structures, HOD: Health &amp; Wellness has approved (in December 2022) </a:t>
            </a:r>
            <a:r>
              <a:rPr lang="en-US" sz="2000" dirty="0"/>
              <a:t>FINANCE INSTRUCTION HFBCC 1/2022, </a:t>
            </a:r>
            <a:r>
              <a:rPr lang="en-US" sz="2000" b="0" dirty="0"/>
              <a:t>intended to guide on </a:t>
            </a:r>
            <a:r>
              <a:rPr lang="en-US" sz="2000" dirty="0"/>
              <a:t>claiming of travelling expenses in respect of clinic committee members </a:t>
            </a:r>
            <a:endParaRPr lang="en-US" sz="2000" b="0" dirty="0"/>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endParaRPr lang="en-US" sz="2000" b="0" dirty="0"/>
          </a:p>
          <a:p>
            <a:pPr marL="285750" indent="-285750">
              <a:buFont typeface="Arial" panose="020B0604020202020204" pitchFamily="34" charset="0"/>
              <a:buChar char="•"/>
            </a:pPr>
            <a:endParaRPr lang="en-US" sz="2000" b="0" dirty="0"/>
          </a:p>
        </p:txBody>
      </p:sp>
      <p:pic>
        <p:nvPicPr>
          <p:cNvPr id="7" name="Picture 6" descr="Text&#10;&#10;Description automatically generated">
            <a:extLst>
              <a:ext uri="{FF2B5EF4-FFF2-40B4-BE49-F238E27FC236}">
                <a16:creationId xmlns:a16="http://schemas.microsoft.com/office/drawing/2014/main" id="{55735A25-FB29-4DD6-B961-2A37D7AE2E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1814" y="1006640"/>
            <a:ext cx="4100186" cy="5851359"/>
          </a:xfrm>
          <a:prstGeom prst="rect">
            <a:avLst/>
          </a:prstGeom>
        </p:spPr>
      </p:pic>
    </p:spTree>
    <p:extLst>
      <p:ext uri="{BB962C8B-B14F-4D97-AF65-F5344CB8AC3E}">
        <p14:creationId xmlns:p14="http://schemas.microsoft.com/office/powerpoint/2010/main" val="23693873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120757</TotalTime>
  <Words>2617</Words>
  <Application>Microsoft Office PowerPoint</Application>
  <PresentationFormat>Widescreen</PresentationFormat>
  <Paragraphs>723</Paragraphs>
  <Slides>37</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Century Gothic</vt:lpstr>
      <vt:lpstr>Palatino Linotype</vt:lpstr>
      <vt:lpstr>Wingdings</vt:lpstr>
      <vt:lpstr>WCG-PPT Master-121022-amc</vt:lpstr>
      <vt:lpstr>think-cell Slide</vt:lpstr>
      <vt:lpstr>PowerPoint Presentation</vt:lpstr>
      <vt:lpstr>PRESENTATION OUTLINE</vt:lpstr>
      <vt:lpstr>PowerPoint Presentation</vt:lpstr>
      <vt:lpstr>OVERVIEW AND PURPOSE OF ACT</vt:lpstr>
      <vt:lpstr>RATIONALE FOR RESET AGENDA FOR RESURGENCE</vt:lpstr>
      <vt:lpstr> OUR RESET AGENDA – “DO - BE - BECOME”</vt:lpstr>
      <vt:lpstr>PowerPoint Presentation</vt:lpstr>
      <vt:lpstr>GOOD GOVERNANCE OF STATUTORY BODIES IN THE HEALTH SYSTEM</vt:lpstr>
      <vt:lpstr>GOOD GOVERNANCE OF STATUTORY BODIES IN THE HEALTH SYSTEM</vt:lpstr>
      <vt:lpstr>PowerPoint Presentation</vt:lpstr>
      <vt:lpstr>PowerPoint Presentation</vt:lpstr>
      <vt:lpstr>Overview of Clinic Committees &amp; Hospital Facility Boards status for Metro District</vt:lpstr>
      <vt:lpstr>KESS CLINIC COMMITTEES</vt:lpstr>
      <vt:lpstr>KMPSS CLINIC COMMITTEES</vt:lpstr>
      <vt:lpstr>NTSS CLINIC COMMITTEES</vt:lpstr>
      <vt:lpstr>SWSS CLINIC COMMITTEES</vt:lpstr>
      <vt:lpstr>METRO HOSPITAL BOARDS</vt:lpstr>
      <vt:lpstr>PowerPoint Presentation</vt:lpstr>
      <vt:lpstr>Overall Clinic Committees &amp; Hospital Facility Boards for Rural District</vt:lpstr>
      <vt:lpstr>OVERBERG CLINIC COMMITTEES</vt:lpstr>
      <vt:lpstr>CENTRAL KAROO CLINIC COMMITTEES</vt:lpstr>
      <vt:lpstr>GARDEN ROUTE CLINIC COMMITTEES</vt:lpstr>
      <vt:lpstr>CAPE WINELANDS CLINIC COMMITTEES</vt:lpstr>
      <vt:lpstr>WEST COAST DISTRICT CLINIC COMMITTEES</vt:lpstr>
      <vt:lpstr>RURAL HFB</vt:lpstr>
      <vt:lpstr>RURAL UNCONSTITUTED HFB</vt:lpstr>
      <vt:lpstr>PowerPoint Presentation</vt:lpstr>
      <vt:lpstr>TRAINING CONDUCTED PER DISTRICT – METRO HEALTH SERVICES</vt:lpstr>
      <vt:lpstr>TRAINING CONDUCTED PER DISTRICT – RURAL HEALTH SERVICES</vt:lpstr>
      <vt:lpstr>TRAINING UPDATE</vt:lpstr>
      <vt:lpstr>Way Forward </vt:lpstr>
      <vt:lpstr>PowerPoint Presentation</vt:lpstr>
      <vt:lpstr>District Health Council (DHC) Appointments:</vt:lpstr>
      <vt:lpstr>DHC Appointments (Continued)</vt:lpstr>
      <vt:lpstr>DHC EXCO:</vt:lpstr>
      <vt:lpstr>STRUCTURE AND FUNCTIONING OF THE DHC</vt:lpstr>
      <vt:lpstr>PowerPoint Presentation</vt:lpstr>
    </vt:vector>
  </TitlesOfParts>
  <Company>PGWC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Davids</dc:creator>
  <cp:lastModifiedBy>Nheo Fumba</cp:lastModifiedBy>
  <cp:revision>1618</cp:revision>
  <cp:lastPrinted>2022-03-01T07:05:17Z</cp:lastPrinted>
  <dcterms:created xsi:type="dcterms:W3CDTF">2017-01-19T08:56:34Z</dcterms:created>
  <dcterms:modified xsi:type="dcterms:W3CDTF">2023-05-26T07:47:50Z</dcterms:modified>
</cp:coreProperties>
</file>