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61" r:id="rId4"/>
  </p:sldMasterIdLst>
  <p:notesMasterIdLst>
    <p:notesMasterId r:id="rId58"/>
  </p:notesMasterIdLst>
  <p:sldIdLst>
    <p:sldId id="269" r:id="rId5"/>
    <p:sldId id="469" r:id="rId6"/>
    <p:sldId id="383" r:id="rId7"/>
    <p:sldId id="464" r:id="rId8"/>
    <p:sldId id="465" r:id="rId9"/>
    <p:sldId id="466" r:id="rId10"/>
    <p:sldId id="384" r:id="rId11"/>
    <p:sldId id="414" r:id="rId12"/>
    <p:sldId id="406" r:id="rId13"/>
    <p:sldId id="373" r:id="rId14"/>
    <p:sldId id="421" r:id="rId15"/>
    <p:sldId id="410" r:id="rId16"/>
    <p:sldId id="419" r:id="rId17"/>
    <p:sldId id="420" r:id="rId18"/>
    <p:sldId id="458" r:id="rId19"/>
    <p:sldId id="415" r:id="rId20"/>
    <p:sldId id="388" r:id="rId21"/>
    <p:sldId id="408" r:id="rId22"/>
    <p:sldId id="475" r:id="rId23"/>
    <p:sldId id="394" r:id="rId24"/>
    <p:sldId id="411" r:id="rId25"/>
    <p:sldId id="391" r:id="rId26"/>
    <p:sldId id="393" r:id="rId27"/>
    <p:sldId id="399" r:id="rId28"/>
    <p:sldId id="412" r:id="rId29"/>
    <p:sldId id="468" r:id="rId30"/>
    <p:sldId id="413" r:id="rId31"/>
    <p:sldId id="428" r:id="rId32"/>
    <p:sldId id="489" r:id="rId33"/>
    <p:sldId id="477" r:id="rId34"/>
    <p:sldId id="451" r:id="rId35"/>
    <p:sldId id="407" r:id="rId36"/>
    <p:sldId id="371" r:id="rId37"/>
    <p:sldId id="473" r:id="rId38"/>
    <p:sldId id="479" r:id="rId39"/>
    <p:sldId id="480" r:id="rId40"/>
    <p:sldId id="459" r:id="rId41"/>
    <p:sldId id="481" r:id="rId42"/>
    <p:sldId id="453" r:id="rId43"/>
    <p:sldId id="483" r:id="rId44"/>
    <p:sldId id="450" r:id="rId45"/>
    <p:sldId id="482" r:id="rId46"/>
    <p:sldId id="484" r:id="rId47"/>
    <p:sldId id="444" r:id="rId48"/>
    <p:sldId id="461" r:id="rId49"/>
    <p:sldId id="485" r:id="rId50"/>
    <p:sldId id="462" r:id="rId51"/>
    <p:sldId id="447" r:id="rId52"/>
    <p:sldId id="486" r:id="rId53"/>
    <p:sldId id="333" r:id="rId54"/>
    <p:sldId id="487" r:id="rId55"/>
    <p:sldId id="456" r:id="rId56"/>
    <p:sldId id="416" r:id="rId5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9EB907C-385C-4BD6-A885-243F22A1CD41}">
          <p14:sldIdLst>
            <p14:sldId id="269"/>
            <p14:sldId id="469"/>
            <p14:sldId id="383"/>
            <p14:sldId id="464"/>
            <p14:sldId id="465"/>
            <p14:sldId id="466"/>
            <p14:sldId id="384"/>
            <p14:sldId id="414"/>
            <p14:sldId id="406"/>
            <p14:sldId id="373"/>
            <p14:sldId id="421"/>
            <p14:sldId id="410"/>
            <p14:sldId id="419"/>
            <p14:sldId id="420"/>
            <p14:sldId id="458"/>
            <p14:sldId id="415"/>
            <p14:sldId id="388"/>
            <p14:sldId id="408"/>
            <p14:sldId id="475"/>
            <p14:sldId id="394"/>
            <p14:sldId id="411"/>
            <p14:sldId id="391"/>
            <p14:sldId id="393"/>
            <p14:sldId id="399"/>
            <p14:sldId id="412"/>
            <p14:sldId id="468"/>
            <p14:sldId id="413"/>
            <p14:sldId id="428"/>
            <p14:sldId id="489"/>
            <p14:sldId id="477"/>
            <p14:sldId id="451"/>
            <p14:sldId id="407"/>
            <p14:sldId id="371"/>
            <p14:sldId id="473"/>
            <p14:sldId id="479"/>
            <p14:sldId id="480"/>
            <p14:sldId id="459"/>
            <p14:sldId id="481"/>
            <p14:sldId id="453"/>
            <p14:sldId id="483"/>
            <p14:sldId id="450"/>
            <p14:sldId id="482"/>
            <p14:sldId id="484"/>
            <p14:sldId id="444"/>
            <p14:sldId id="461"/>
            <p14:sldId id="485"/>
            <p14:sldId id="462"/>
            <p14:sldId id="447"/>
            <p14:sldId id="486"/>
            <p14:sldId id="333"/>
            <p14:sldId id="487"/>
            <p14:sldId id="456"/>
          </p14:sldIdLst>
        </p14:section>
        <p14:section name="Untitled Section" id="{CBAB1FCC-A770-4154-A199-67B5ADC7CA45}">
          <p14:sldIdLst>
            <p14:sldId id="41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9" autoAdjust="0"/>
    <p:restoredTop sz="89455" autoAdjust="0"/>
  </p:normalViewPr>
  <p:slideViewPr>
    <p:cSldViewPr snapToGrid="0">
      <p:cViewPr varScale="1">
        <p:scale>
          <a:sx n="73" d="100"/>
          <a:sy n="73" d="100"/>
        </p:scale>
        <p:origin x="576"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8B7526-8C1D-41DB-BFDC-8A18C2BAFDA0}"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DD43BFFA-FB11-43EA-AD32-CE7A52E0DB58}">
      <dgm:prSet phldrT="[Text]" custT="1"/>
      <dgm:spPr/>
      <dgm:t>
        <a:bodyPr/>
        <a:lstStyle/>
        <a:p>
          <a:r>
            <a:rPr lang="en-US" sz="2400" dirty="0"/>
            <a:t>To capacitate citizens to be active agents, not passive recipients of policy</a:t>
          </a:r>
        </a:p>
      </dgm:t>
    </dgm:pt>
    <dgm:pt modelId="{29279356-DCCF-4B7A-9778-32A2979498C3}" type="parTrans" cxnId="{BC983EB8-4B2C-4B28-9AE5-1D84E3B697AD}">
      <dgm:prSet/>
      <dgm:spPr/>
      <dgm:t>
        <a:bodyPr/>
        <a:lstStyle/>
        <a:p>
          <a:endParaRPr lang="en-US"/>
        </a:p>
      </dgm:t>
    </dgm:pt>
    <dgm:pt modelId="{90DE4891-39CD-4E6A-8565-A30F509E72E7}" type="sibTrans" cxnId="{BC983EB8-4B2C-4B28-9AE5-1D84E3B697AD}">
      <dgm:prSet/>
      <dgm:spPr/>
      <dgm:t>
        <a:bodyPr/>
        <a:lstStyle/>
        <a:p>
          <a:endParaRPr lang="en-US"/>
        </a:p>
      </dgm:t>
    </dgm:pt>
    <dgm:pt modelId="{C6DBBD25-9812-416C-AE87-EEAD0E4BE897}">
      <dgm:prSet phldrT="[Text]" custT="1"/>
      <dgm:spPr/>
      <dgm:t>
        <a:bodyPr/>
        <a:lstStyle/>
        <a:p>
          <a:r>
            <a:rPr lang="en-GB" sz="2400" dirty="0"/>
            <a:t>To feedback on the outcomes of the thematic campaigns and programme to build greater accountability to women, through cooperative relationships between Government, civil society and business</a:t>
          </a:r>
          <a:endParaRPr lang="en-US" sz="2400" dirty="0"/>
        </a:p>
      </dgm:t>
    </dgm:pt>
    <dgm:pt modelId="{22D4A86D-6D3A-47E4-9F49-C7D4A9A68B68}" type="parTrans" cxnId="{BDDB9A1E-D024-434B-8731-1F71855CAE6E}">
      <dgm:prSet/>
      <dgm:spPr/>
      <dgm:t>
        <a:bodyPr/>
        <a:lstStyle/>
        <a:p>
          <a:endParaRPr lang="en-US"/>
        </a:p>
      </dgm:t>
    </dgm:pt>
    <dgm:pt modelId="{DA1C462A-ADAB-424E-8302-9CB2EDFE2A3B}" type="sibTrans" cxnId="{BDDB9A1E-D024-434B-8731-1F71855CAE6E}">
      <dgm:prSet/>
      <dgm:spPr/>
      <dgm:t>
        <a:bodyPr/>
        <a:lstStyle/>
        <a:p>
          <a:endParaRPr lang="en-US"/>
        </a:p>
      </dgm:t>
    </dgm:pt>
    <dgm:pt modelId="{367810EA-6D27-4E28-981D-086B863D9B7D}">
      <dgm:prSet custT="1"/>
      <dgm:spPr/>
      <dgm:t>
        <a:bodyPr/>
        <a:lstStyle/>
        <a:p>
          <a:r>
            <a:rPr lang="en-US" sz="2400" dirty="0"/>
            <a:t>To heighten advocacy about the oversight thematic areas through new campaigns or supporting existing campaigns</a:t>
          </a:r>
        </a:p>
      </dgm:t>
    </dgm:pt>
    <dgm:pt modelId="{61AA4511-8C14-4728-9FEC-1BCCFC9D9040}" type="parTrans" cxnId="{641B5E36-2688-4F1C-8D32-AC8F4E3EFA63}">
      <dgm:prSet/>
      <dgm:spPr/>
      <dgm:t>
        <a:bodyPr/>
        <a:lstStyle/>
        <a:p>
          <a:endParaRPr lang="en-US"/>
        </a:p>
      </dgm:t>
    </dgm:pt>
    <dgm:pt modelId="{7FED65DE-26DF-4791-B504-E2555EC6A4A7}" type="sibTrans" cxnId="{641B5E36-2688-4F1C-8D32-AC8F4E3EFA63}">
      <dgm:prSet/>
      <dgm:spPr/>
      <dgm:t>
        <a:bodyPr/>
        <a:lstStyle/>
        <a:p>
          <a:endParaRPr lang="en-US"/>
        </a:p>
      </dgm:t>
    </dgm:pt>
    <dgm:pt modelId="{AD2197A5-EF64-4028-8A6E-64C81B9AA571}">
      <dgm:prSet custT="1"/>
      <dgm:spPr/>
      <dgm:t>
        <a:bodyPr/>
        <a:lstStyle/>
        <a:p>
          <a:r>
            <a:rPr lang="en-US" sz="2400" dirty="0"/>
            <a:t>To understand and respond to the experiences of ordinary citizens relating to the various oversight themes</a:t>
          </a:r>
        </a:p>
      </dgm:t>
    </dgm:pt>
    <dgm:pt modelId="{E282A6FF-CDE6-4529-BC9C-F108CCA0736F}" type="parTrans" cxnId="{02387D4B-1107-4208-A562-CD4F2C59D497}">
      <dgm:prSet/>
      <dgm:spPr/>
      <dgm:t>
        <a:bodyPr/>
        <a:lstStyle/>
        <a:p>
          <a:endParaRPr lang="en-US"/>
        </a:p>
      </dgm:t>
    </dgm:pt>
    <dgm:pt modelId="{0FBBB9D3-2ADC-43DF-AAF1-B792940A6409}" type="sibTrans" cxnId="{02387D4B-1107-4208-A562-CD4F2C59D497}">
      <dgm:prSet/>
      <dgm:spPr/>
      <dgm:t>
        <a:bodyPr/>
        <a:lstStyle/>
        <a:p>
          <a:endParaRPr lang="en-US"/>
        </a:p>
      </dgm:t>
    </dgm:pt>
    <dgm:pt modelId="{7916080E-7FAE-441B-82CE-3E9AF7FA23FE}">
      <dgm:prSet custT="1"/>
      <dgm:spPr/>
      <dgm:t>
        <a:bodyPr/>
        <a:lstStyle/>
        <a:p>
          <a:r>
            <a:rPr lang="en-US" sz="2400" dirty="0"/>
            <a:t>To develop sustainable mechanisms for the implementation of legislation and policy, in collaboration with civil society</a:t>
          </a:r>
        </a:p>
      </dgm:t>
    </dgm:pt>
    <dgm:pt modelId="{BBC21C1B-E320-4A02-9B97-908303A99AA8}" type="sibTrans" cxnId="{AACF621B-372F-4869-9E23-09AE9DDA70A9}">
      <dgm:prSet/>
      <dgm:spPr/>
      <dgm:t>
        <a:bodyPr/>
        <a:lstStyle/>
        <a:p>
          <a:endParaRPr lang="en-US"/>
        </a:p>
      </dgm:t>
    </dgm:pt>
    <dgm:pt modelId="{24EBB727-FC40-401E-9767-8AD2FBB1EDA6}" type="parTrans" cxnId="{AACF621B-372F-4869-9E23-09AE9DDA70A9}">
      <dgm:prSet/>
      <dgm:spPr/>
      <dgm:t>
        <a:bodyPr/>
        <a:lstStyle/>
        <a:p>
          <a:endParaRPr lang="en-US"/>
        </a:p>
      </dgm:t>
    </dgm:pt>
    <dgm:pt modelId="{20B4E890-E307-449E-88F9-DCCD44E6F345}" type="pres">
      <dgm:prSet presAssocID="{4A8B7526-8C1D-41DB-BFDC-8A18C2BAFDA0}" presName="Name0" presStyleCnt="0">
        <dgm:presLayoutVars>
          <dgm:chMax val="7"/>
          <dgm:chPref val="7"/>
          <dgm:dir/>
        </dgm:presLayoutVars>
      </dgm:prSet>
      <dgm:spPr/>
      <dgm:t>
        <a:bodyPr/>
        <a:lstStyle/>
        <a:p>
          <a:endParaRPr lang="en-US"/>
        </a:p>
      </dgm:t>
    </dgm:pt>
    <dgm:pt modelId="{8FECBDCC-715F-4906-9553-137C520063A2}" type="pres">
      <dgm:prSet presAssocID="{4A8B7526-8C1D-41DB-BFDC-8A18C2BAFDA0}" presName="Name1" presStyleCnt="0"/>
      <dgm:spPr/>
    </dgm:pt>
    <dgm:pt modelId="{D7794F98-7C98-48E9-86A1-F8E43BA31DB9}" type="pres">
      <dgm:prSet presAssocID="{4A8B7526-8C1D-41DB-BFDC-8A18C2BAFDA0}" presName="cycle" presStyleCnt="0"/>
      <dgm:spPr/>
    </dgm:pt>
    <dgm:pt modelId="{AE3EB2E2-A81E-4C2B-9134-11D8EE2C7140}" type="pres">
      <dgm:prSet presAssocID="{4A8B7526-8C1D-41DB-BFDC-8A18C2BAFDA0}" presName="srcNode" presStyleLbl="node1" presStyleIdx="0" presStyleCnt="5"/>
      <dgm:spPr/>
    </dgm:pt>
    <dgm:pt modelId="{BB025F5C-265E-4B47-B89B-8677D091E8E5}" type="pres">
      <dgm:prSet presAssocID="{4A8B7526-8C1D-41DB-BFDC-8A18C2BAFDA0}" presName="conn" presStyleLbl="parChTrans1D2" presStyleIdx="0" presStyleCnt="1" custLinFactNeighborY="-4769"/>
      <dgm:spPr/>
      <dgm:t>
        <a:bodyPr/>
        <a:lstStyle/>
        <a:p>
          <a:endParaRPr lang="en-US"/>
        </a:p>
      </dgm:t>
    </dgm:pt>
    <dgm:pt modelId="{DCC67F2B-5904-47E4-BA81-01657993D948}" type="pres">
      <dgm:prSet presAssocID="{4A8B7526-8C1D-41DB-BFDC-8A18C2BAFDA0}" presName="extraNode" presStyleLbl="node1" presStyleIdx="0" presStyleCnt="5"/>
      <dgm:spPr/>
    </dgm:pt>
    <dgm:pt modelId="{6F226041-766D-4306-8305-6629C6FF7B52}" type="pres">
      <dgm:prSet presAssocID="{4A8B7526-8C1D-41DB-BFDC-8A18C2BAFDA0}" presName="dstNode" presStyleLbl="node1" presStyleIdx="0" presStyleCnt="5"/>
      <dgm:spPr/>
    </dgm:pt>
    <dgm:pt modelId="{91BE36D1-735D-46AB-9966-94891E7A6A4C}" type="pres">
      <dgm:prSet presAssocID="{DD43BFFA-FB11-43EA-AD32-CE7A52E0DB58}" presName="text_1" presStyleLbl="node1" presStyleIdx="0" presStyleCnt="5" custLinFactNeighborX="36" custLinFactNeighborY="-53745">
        <dgm:presLayoutVars>
          <dgm:bulletEnabled val="1"/>
        </dgm:presLayoutVars>
      </dgm:prSet>
      <dgm:spPr/>
      <dgm:t>
        <a:bodyPr/>
        <a:lstStyle/>
        <a:p>
          <a:endParaRPr lang="en-US"/>
        </a:p>
      </dgm:t>
    </dgm:pt>
    <dgm:pt modelId="{7220118A-3843-40F5-8A3A-65F2F90075DB}" type="pres">
      <dgm:prSet presAssocID="{DD43BFFA-FB11-43EA-AD32-CE7A52E0DB58}" presName="accent_1" presStyleCnt="0"/>
      <dgm:spPr/>
    </dgm:pt>
    <dgm:pt modelId="{AAF7EB29-8ABB-44FB-9E60-7E89AB391FBD}" type="pres">
      <dgm:prSet presAssocID="{DD43BFFA-FB11-43EA-AD32-CE7A52E0DB58}" presName="accentRepeatNode" presStyleLbl="solidFgAcc1" presStyleIdx="0" presStyleCnt="5" custLinFactNeighborX="-11752" custLinFactNeighborY="-32996"/>
      <dgm:spPr>
        <a:blipFill rotWithShape="0">
          <a:blip xmlns:r="http://schemas.openxmlformats.org/officeDocument/2006/relationships" r:embed="rId1"/>
          <a:stretch>
            <a:fillRect/>
          </a:stretch>
        </a:blipFill>
      </dgm:spPr>
    </dgm:pt>
    <dgm:pt modelId="{4AF9877F-E2A5-4E8C-89C7-BAEFE3200B15}" type="pres">
      <dgm:prSet presAssocID="{7916080E-7FAE-441B-82CE-3E9AF7FA23FE}" presName="text_2" presStyleLbl="node1" presStyleIdx="1" presStyleCnt="5" custScaleY="136348" custLinFactNeighborX="-1479" custLinFactNeighborY="-54118">
        <dgm:presLayoutVars>
          <dgm:bulletEnabled val="1"/>
        </dgm:presLayoutVars>
      </dgm:prSet>
      <dgm:spPr/>
      <dgm:t>
        <a:bodyPr/>
        <a:lstStyle/>
        <a:p>
          <a:endParaRPr lang="en-US"/>
        </a:p>
      </dgm:t>
    </dgm:pt>
    <dgm:pt modelId="{A2D036D3-92EB-4E8A-9F8B-C343E5CACEFF}" type="pres">
      <dgm:prSet presAssocID="{7916080E-7FAE-441B-82CE-3E9AF7FA23FE}" presName="accent_2" presStyleCnt="0"/>
      <dgm:spPr/>
    </dgm:pt>
    <dgm:pt modelId="{507D91C8-33F0-4CAC-AE37-88FDAF45FD82}" type="pres">
      <dgm:prSet presAssocID="{7916080E-7FAE-441B-82CE-3E9AF7FA23FE}" presName="accentRepeatNode" presStyleLbl="solidFgAcc1" presStyleIdx="1" presStyleCnt="5" custLinFactNeighborX="-12988" custLinFactNeighborY="-43294"/>
      <dgm:spPr>
        <a:blipFill rotWithShape="0">
          <a:blip xmlns:r="http://schemas.openxmlformats.org/officeDocument/2006/relationships" r:embed="rId2"/>
          <a:stretch>
            <a:fillRect/>
          </a:stretch>
        </a:blipFill>
      </dgm:spPr>
    </dgm:pt>
    <dgm:pt modelId="{2E911E55-A467-4AE4-BD16-5B0845DC29C5}" type="pres">
      <dgm:prSet presAssocID="{367810EA-6D27-4E28-981D-086B863D9B7D}" presName="text_3" presStyleLbl="node1" presStyleIdx="2" presStyleCnt="5" custScaleY="160151" custLinFactNeighborX="1055" custLinFactNeighborY="-42794">
        <dgm:presLayoutVars>
          <dgm:bulletEnabled val="1"/>
        </dgm:presLayoutVars>
      </dgm:prSet>
      <dgm:spPr/>
      <dgm:t>
        <a:bodyPr/>
        <a:lstStyle/>
        <a:p>
          <a:endParaRPr lang="en-US"/>
        </a:p>
      </dgm:t>
    </dgm:pt>
    <dgm:pt modelId="{DED68A73-2000-4BFF-8F46-9D98FA0AFCB1}" type="pres">
      <dgm:prSet presAssocID="{367810EA-6D27-4E28-981D-086B863D9B7D}" presName="accent_3" presStyleCnt="0"/>
      <dgm:spPr/>
    </dgm:pt>
    <dgm:pt modelId="{559D3B99-6E5E-45BD-9EB5-B23B7E25995F}" type="pres">
      <dgm:prSet presAssocID="{367810EA-6D27-4E28-981D-086B863D9B7D}" presName="accentRepeatNode" presStyleLbl="solidFgAcc1" presStyleIdx="2" presStyleCnt="5" custLinFactNeighborX="9082" custLinFactNeighborY="-34235"/>
      <dgm:spPr>
        <a:blipFill rotWithShape="0">
          <a:blip xmlns:r="http://schemas.openxmlformats.org/officeDocument/2006/relationships" r:embed="rId2"/>
          <a:stretch>
            <a:fillRect/>
          </a:stretch>
        </a:blipFill>
      </dgm:spPr>
    </dgm:pt>
    <dgm:pt modelId="{4A0FBB57-5089-4485-A74B-90856E5E5976}" type="pres">
      <dgm:prSet presAssocID="{AD2197A5-EF64-4028-8A6E-64C81B9AA571}" presName="text_4" presStyleLbl="node1" presStyleIdx="3" presStyleCnt="5" custScaleY="131839" custLinFactNeighborX="1034" custLinFactNeighborY="-40589">
        <dgm:presLayoutVars>
          <dgm:bulletEnabled val="1"/>
        </dgm:presLayoutVars>
      </dgm:prSet>
      <dgm:spPr/>
      <dgm:t>
        <a:bodyPr/>
        <a:lstStyle/>
        <a:p>
          <a:endParaRPr lang="en-US"/>
        </a:p>
      </dgm:t>
    </dgm:pt>
    <dgm:pt modelId="{7117FE50-3396-414B-959B-FEC4BAB3E666}" type="pres">
      <dgm:prSet presAssocID="{AD2197A5-EF64-4028-8A6E-64C81B9AA571}" presName="accent_4" presStyleCnt="0"/>
      <dgm:spPr/>
    </dgm:pt>
    <dgm:pt modelId="{B6FE8E07-2FAD-4E85-B173-9E824DA24FBF}" type="pres">
      <dgm:prSet presAssocID="{AD2197A5-EF64-4028-8A6E-64C81B9AA571}" presName="accentRepeatNode" presStyleLbl="solidFgAcc1" presStyleIdx="3" presStyleCnt="5" custLinFactNeighborX="9082" custLinFactNeighborY="-32471"/>
      <dgm:spPr>
        <a:blipFill rotWithShape="0">
          <a:blip xmlns:r="http://schemas.openxmlformats.org/officeDocument/2006/relationships" r:embed="rId2"/>
          <a:stretch>
            <a:fillRect/>
          </a:stretch>
        </a:blipFill>
      </dgm:spPr>
    </dgm:pt>
    <dgm:pt modelId="{0CCCD1C4-E63C-4DCA-A978-0019466CC9DD}" type="pres">
      <dgm:prSet presAssocID="{C6DBBD25-9812-416C-AE87-EEAD0E4BE897}" presName="text_5" presStyleLbl="node1" presStyleIdx="4" presStyleCnt="5" custScaleY="206966" custLinFactNeighborX="971" custLinFactNeighborY="-22907">
        <dgm:presLayoutVars>
          <dgm:bulletEnabled val="1"/>
        </dgm:presLayoutVars>
      </dgm:prSet>
      <dgm:spPr/>
      <dgm:t>
        <a:bodyPr/>
        <a:lstStyle/>
        <a:p>
          <a:endParaRPr lang="en-US"/>
        </a:p>
      </dgm:t>
    </dgm:pt>
    <dgm:pt modelId="{5474F8D7-566D-4565-8AC4-8918252E7D8F}" type="pres">
      <dgm:prSet presAssocID="{C6DBBD25-9812-416C-AE87-EEAD0E4BE897}" presName="accent_5" presStyleCnt="0"/>
      <dgm:spPr/>
    </dgm:pt>
    <dgm:pt modelId="{C01B7951-57C5-4CAC-9BF1-FB986523C12D}" type="pres">
      <dgm:prSet presAssocID="{C6DBBD25-9812-416C-AE87-EEAD0E4BE897}" presName="accentRepeatNode" presStyleLbl="solidFgAcc1" presStyleIdx="4" presStyleCnt="5" custLinFactNeighborX="-10144" custLinFactNeighborY="-18705"/>
      <dgm:spPr>
        <a:blipFill rotWithShape="0">
          <a:blip xmlns:r="http://schemas.openxmlformats.org/officeDocument/2006/relationships" r:embed="rId3"/>
          <a:stretch>
            <a:fillRect/>
          </a:stretch>
        </a:blipFill>
      </dgm:spPr>
    </dgm:pt>
  </dgm:ptLst>
  <dgm:cxnLst>
    <dgm:cxn modelId="{6FE1621D-6210-45E0-9144-FF65CABDA4BC}" type="presOf" srcId="{C6DBBD25-9812-416C-AE87-EEAD0E4BE897}" destId="{0CCCD1C4-E63C-4DCA-A978-0019466CC9DD}" srcOrd="0" destOrd="0" presId="urn:microsoft.com/office/officeart/2008/layout/VerticalCurvedList"/>
    <dgm:cxn modelId="{02387D4B-1107-4208-A562-CD4F2C59D497}" srcId="{4A8B7526-8C1D-41DB-BFDC-8A18C2BAFDA0}" destId="{AD2197A5-EF64-4028-8A6E-64C81B9AA571}" srcOrd="3" destOrd="0" parTransId="{E282A6FF-CDE6-4529-BC9C-F108CCA0736F}" sibTransId="{0FBBB9D3-2ADC-43DF-AAF1-B792940A6409}"/>
    <dgm:cxn modelId="{BC983EB8-4B2C-4B28-9AE5-1D84E3B697AD}" srcId="{4A8B7526-8C1D-41DB-BFDC-8A18C2BAFDA0}" destId="{DD43BFFA-FB11-43EA-AD32-CE7A52E0DB58}" srcOrd="0" destOrd="0" parTransId="{29279356-DCCF-4B7A-9778-32A2979498C3}" sibTransId="{90DE4891-39CD-4E6A-8565-A30F509E72E7}"/>
    <dgm:cxn modelId="{DA0FCD94-1A37-4E1F-9DBB-1E8F439AD071}" type="presOf" srcId="{AD2197A5-EF64-4028-8A6E-64C81B9AA571}" destId="{4A0FBB57-5089-4485-A74B-90856E5E5976}" srcOrd="0" destOrd="0" presId="urn:microsoft.com/office/officeart/2008/layout/VerticalCurvedList"/>
    <dgm:cxn modelId="{BFE86995-6EB2-409E-A8F3-019113013A43}" type="presOf" srcId="{367810EA-6D27-4E28-981D-086B863D9B7D}" destId="{2E911E55-A467-4AE4-BD16-5B0845DC29C5}" srcOrd="0" destOrd="0" presId="urn:microsoft.com/office/officeart/2008/layout/VerticalCurvedList"/>
    <dgm:cxn modelId="{BDDB9A1E-D024-434B-8731-1F71855CAE6E}" srcId="{4A8B7526-8C1D-41DB-BFDC-8A18C2BAFDA0}" destId="{C6DBBD25-9812-416C-AE87-EEAD0E4BE897}" srcOrd="4" destOrd="0" parTransId="{22D4A86D-6D3A-47E4-9F49-C7D4A9A68B68}" sibTransId="{DA1C462A-ADAB-424E-8302-9CB2EDFE2A3B}"/>
    <dgm:cxn modelId="{0CFF4876-5E9E-4F2C-93CD-738125E3B6FB}" type="presOf" srcId="{4A8B7526-8C1D-41DB-BFDC-8A18C2BAFDA0}" destId="{20B4E890-E307-449E-88F9-DCCD44E6F345}" srcOrd="0" destOrd="0" presId="urn:microsoft.com/office/officeart/2008/layout/VerticalCurvedList"/>
    <dgm:cxn modelId="{29632D68-9AD8-48F7-92F7-C3E1793025BF}" type="presOf" srcId="{DD43BFFA-FB11-43EA-AD32-CE7A52E0DB58}" destId="{91BE36D1-735D-46AB-9966-94891E7A6A4C}" srcOrd="0" destOrd="0" presId="urn:microsoft.com/office/officeart/2008/layout/VerticalCurvedList"/>
    <dgm:cxn modelId="{01F02F21-7B83-47BD-ADFB-B22B6404994C}" type="presOf" srcId="{90DE4891-39CD-4E6A-8565-A30F509E72E7}" destId="{BB025F5C-265E-4B47-B89B-8677D091E8E5}" srcOrd="0" destOrd="0" presId="urn:microsoft.com/office/officeart/2008/layout/VerticalCurvedList"/>
    <dgm:cxn modelId="{DC48F4E3-004B-4557-974A-9BCE0855616A}" type="presOf" srcId="{7916080E-7FAE-441B-82CE-3E9AF7FA23FE}" destId="{4AF9877F-E2A5-4E8C-89C7-BAEFE3200B15}" srcOrd="0" destOrd="0" presId="urn:microsoft.com/office/officeart/2008/layout/VerticalCurvedList"/>
    <dgm:cxn modelId="{641B5E36-2688-4F1C-8D32-AC8F4E3EFA63}" srcId="{4A8B7526-8C1D-41DB-BFDC-8A18C2BAFDA0}" destId="{367810EA-6D27-4E28-981D-086B863D9B7D}" srcOrd="2" destOrd="0" parTransId="{61AA4511-8C14-4728-9FEC-1BCCFC9D9040}" sibTransId="{7FED65DE-26DF-4791-B504-E2555EC6A4A7}"/>
    <dgm:cxn modelId="{AACF621B-372F-4869-9E23-09AE9DDA70A9}" srcId="{4A8B7526-8C1D-41DB-BFDC-8A18C2BAFDA0}" destId="{7916080E-7FAE-441B-82CE-3E9AF7FA23FE}" srcOrd="1" destOrd="0" parTransId="{24EBB727-FC40-401E-9767-8AD2FBB1EDA6}" sibTransId="{BBC21C1B-E320-4A02-9B97-908303A99AA8}"/>
    <dgm:cxn modelId="{0F2FE04F-E657-4F67-A694-10709F6C88AE}" type="presParOf" srcId="{20B4E890-E307-449E-88F9-DCCD44E6F345}" destId="{8FECBDCC-715F-4906-9553-137C520063A2}" srcOrd="0" destOrd="0" presId="urn:microsoft.com/office/officeart/2008/layout/VerticalCurvedList"/>
    <dgm:cxn modelId="{2EB8181F-BDD0-4FCB-BB1A-53818B6D4154}" type="presParOf" srcId="{8FECBDCC-715F-4906-9553-137C520063A2}" destId="{D7794F98-7C98-48E9-86A1-F8E43BA31DB9}" srcOrd="0" destOrd="0" presId="urn:microsoft.com/office/officeart/2008/layout/VerticalCurvedList"/>
    <dgm:cxn modelId="{FFDBE6D3-128B-40B9-872F-D5992372C67D}" type="presParOf" srcId="{D7794F98-7C98-48E9-86A1-F8E43BA31DB9}" destId="{AE3EB2E2-A81E-4C2B-9134-11D8EE2C7140}" srcOrd="0" destOrd="0" presId="urn:microsoft.com/office/officeart/2008/layout/VerticalCurvedList"/>
    <dgm:cxn modelId="{53FF0C38-B848-4DD3-B997-7691DCCA11B1}" type="presParOf" srcId="{D7794F98-7C98-48E9-86A1-F8E43BA31DB9}" destId="{BB025F5C-265E-4B47-B89B-8677D091E8E5}" srcOrd="1" destOrd="0" presId="urn:microsoft.com/office/officeart/2008/layout/VerticalCurvedList"/>
    <dgm:cxn modelId="{D67DE055-7AD8-40C1-AC32-3D0038462B0E}" type="presParOf" srcId="{D7794F98-7C98-48E9-86A1-F8E43BA31DB9}" destId="{DCC67F2B-5904-47E4-BA81-01657993D948}" srcOrd="2" destOrd="0" presId="urn:microsoft.com/office/officeart/2008/layout/VerticalCurvedList"/>
    <dgm:cxn modelId="{EF9E8A70-AF3B-4A02-9F76-83AA89C37D12}" type="presParOf" srcId="{D7794F98-7C98-48E9-86A1-F8E43BA31DB9}" destId="{6F226041-766D-4306-8305-6629C6FF7B52}" srcOrd="3" destOrd="0" presId="urn:microsoft.com/office/officeart/2008/layout/VerticalCurvedList"/>
    <dgm:cxn modelId="{DD7127C7-04FD-44E2-8703-609634449004}" type="presParOf" srcId="{8FECBDCC-715F-4906-9553-137C520063A2}" destId="{91BE36D1-735D-46AB-9966-94891E7A6A4C}" srcOrd="1" destOrd="0" presId="urn:microsoft.com/office/officeart/2008/layout/VerticalCurvedList"/>
    <dgm:cxn modelId="{66DC0B57-7583-4B0A-ACAB-6E92F5645EAE}" type="presParOf" srcId="{8FECBDCC-715F-4906-9553-137C520063A2}" destId="{7220118A-3843-40F5-8A3A-65F2F90075DB}" srcOrd="2" destOrd="0" presId="urn:microsoft.com/office/officeart/2008/layout/VerticalCurvedList"/>
    <dgm:cxn modelId="{E1D1496F-124B-4231-A50F-B26447543836}" type="presParOf" srcId="{7220118A-3843-40F5-8A3A-65F2F90075DB}" destId="{AAF7EB29-8ABB-44FB-9E60-7E89AB391FBD}" srcOrd="0" destOrd="0" presId="urn:microsoft.com/office/officeart/2008/layout/VerticalCurvedList"/>
    <dgm:cxn modelId="{A2948DB5-119A-4B82-9F39-4222CA6F90F1}" type="presParOf" srcId="{8FECBDCC-715F-4906-9553-137C520063A2}" destId="{4AF9877F-E2A5-4E8C-89C7-BAEFE3200B15}" srcOrd="3" destOrd="0" presId="urn:microsoft.com/office/officeart/2008/layout/VerticalCurvedList"/>
    <dgm:cxn modelId="{2B869F4C-4BE1-4279-ABB2-B1ABB738B66C}" type="presParOf" srcId="{8FECBDCC-715F-4906-9553-137C520063A2}" destId="{A2D036D3-92EB-4E8A-9F8B-C343E5CACEFF}" srcOrd="4" destOrd="0" presId="urn:microsoft.com/office/officeart/2008/layout/VerticalCurvedList"/>
    <dgm:cxn modelId="{54595D93-F107-495C-92F7-7C676748282B}" type="presParOf" srcId="{A2D036D3-92EB-4E8A-9F8B-C343E5CACEFF}" destId="{507D91C8-33F0-4CAC-AE37-88FDAF45FD82}" srcOrd="0" destOrd="0" presId="urn:microsoft.com/office/officeart/2008/layout/VerticalCurvedList"/>
    <dgm:cxn modelId="{AB063DD8-8CF2-4C2F-9AEF-834392BD6CF0}" type="presParOf" srcId="{8FECBDCC-715F-4906-9553-137C520063A2}" destId="{2E911E55-A467-4AE4-BD16-5B0845DC29C5}" srcOrd="5" destOrd="0" presId="urn:microsoft.com/office/officeart/2008/layout/VerticalCurvedList"/>
    <dgm:cxn modelId="{35C8E1A8-135A-4FE3-995B-D4054C5B49EE}" type="presParOf" srcId="{8FECBDCC-715F-4906-9553-137C520063A2}" destId="{DED68A73-2000-4BFF-8F46-9D98FA0AFCB1}" srcOrd="6" destOrd="0" presId="urn:microsoft.com/office/officeart/2008/layout/VerticalCurvedList"/>
    <dgm:cxn modelId="{B76749F8-7EC5-4F2A-93B8-32D1CEE949B4}" type="presParOf" srcId="{DED68A73-2000-4BFF-8F46-9D98FA0AFCB1}" destId="{559D3B99-6E5E-45BD-9EB5-B23B7E25995F}" srcOrd="0" destOrd="0" presId="urn:microsoft.com/office/officeart/2008/layout/VerticalCurvedList"/>
    <dgm:cxn modelId="{BCA25CF1-C4AF-4195-B2FE-BB8B1D7B8F68}" type="presParOf" srcId="{8FECBDCC-715F-4906-9553-137C520063A2}" destId="{4A0FBB57-5089-4485-A74B-90856E5E5976}" srcOrd="7" destOrd="0" presId="urn:microsoft.com/office/officeart/2008/layout/VerticalCurvedList"/>
    <dgm:cxn modelId="{6A2054CB-10A5-46DD-8392-A42B35922B4C}" type="presParOf" srcId="{8FECBDCC-715F-4906-9553-137C520063A2}" destId="{7117FE50-3396-414B-959B-FEC4BAB3E666}" srcOrd="8" destOrd="0" presId="urn:microsoft.com/office/officeart/2008/layout/VerticalCurvedList"/>
    <dgm:cxn modelId="{66341A60-2948-41D7-8BFD-3E134CD909AC}" type="presParOf" srcId="{7117FE50-3396-414B-959B-FEC4BAB3E666}" destId="{B6FE8E07-2FAD-4E85-B173-9E824DA24FBF}" srcOrd="0" destOrd="0" presId="urn:microsoft.com/office/officeart/2008/layout/VerticalCurvedList"/>
    <dgm:cxn modelId="{6A44C851-8F0D-4D59-B494-809294692A51}" type="presParOf" srcId="{8FECBDCC-715F-4906-9553-137C520063A2}" destId="{0CCCD1C4-E63C-4DCA-A978-0019466CC9DD}" srcOrd="9" destOrd="0" presId="urn:microsoft.com/office/officeart/2008/layout/VerticalCurvedList"/>
    <dgm:cxn modelId="{4E0A9523-FC9E-42F1-8AE3-A6B9A093D542}" type="presParOf" srcId="{8FECBDCC-715F-4906-9553-137C520063A2}" destId="{5474F8D7-566D-4565-8AC4-8918252E7D8F}" srcOrd="10" destOrd="0" presId="urn:microsoft.com/office/officeart/2008/layout/VerticalCurvedList"/>
    <dgm:cxn modelId="{710D2127-9ED2-40F3-9ABF-996F58B49E58}" type="presParOf" srcId="{5474F8D7-566D-4565-8AC4-8918252E7D8F}" destId="{C01B7951-57C5-4CAC-9BF1-FB986523C12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8B7526-8C1D-41DB-BFDC-8A18C2BAFDA0}"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64FB760C-853C-441E-83DE-9D116D5504D2}">
      <dgm:prSet custT="1"/>
      <dgm:spPr>
        <a:solidFill>
          <a:schemeClr val="accent4">
            <a:lumMod val="50000"/>
          </a:schemeClr>
        </a:solidFill>
      </dgm:spPr>
      <dgm:t>
        <a:bodyPr/>
        <a:lstStyle/>
        <a:p>
          <a:r>
            <a:rPr lang="en-US" sz="1800" dirty="0"/>
            <a:t>Planning across the institution should provide for public education prior to public participation in all the  activities and programmes of Parliament</a:t>
          </a:r>
          <a:endParaRPr lang="en-US" sz="1800" b="1" dirty="0"/>
        </a:p>
      </dgm:t>
    </dgm:pt>
    <dgm:pt modelId="{16388CE0-4149-4271-9AD3-6EC01F641C44}" type="parTrans" cxnId="{C476D97D-EE5A-4D7E-8647-793C7E1B41C1}">
      <dgm:prSet/>
      <dgm:spPr/>
      <dgm:t>
        <a:bodyPr/>
        <a:lstStyle/>
        <a:p>
          <a:endParaRPr lang="en-US"/>
        </a:p>
      </dgm:t>
    </dgm:pt>
    <dgm:pt modelId="{F5B0F6A3-58D1-4104-8FAF-E3ABC6B80FAA}" type="sibTrans" cxnId="{C476D97D-EE5A-4D7E-8647-793C7E1B41C1}">
      <dgm:prSet/>
      <dgm:spPr/>
      <dgm:t>
        <a:bodyPr/>
        <a:lstStyle/>
        <a:p>
          <a:endParaRPr lang="en-US"/>
        </a:p>
      </dgm:t>
    </dgm:pt>
    <dgm:pt modelId="{C95E2A0F-9EE3-40E0-9B67-DFA78CDE6C49}">
      <dgm:prSet custT="1"/>
      <dgm:spPr/>
      <dgm:t>
        <a:bodyPr/>
        <a:lstStyle/>
        <a:p>
          <a:r>
            <a:rPr lang="en-US" sz="1800" b="1" dirty="0"/>
            <a:t>This transfer of knowledge and understanding </a:t>
          </a:r>
          <a:r>
            <a:rPr lang="en-US" sz="1800" b="0" dirty="0"/>
            <a:t>remains key </a:t>
          </a:r>
          <a:r>
            <a:rPr lang="en-US" sz="1800" dirty="0"/>
            <a:t>to ensuring that Parliament evolves into a truly representative people’s Parliament. Specifically, where all </a:t>
          </a:r>
          <a:r>
            <a:rPr lang="en-US" sz="1800" b="1" dirty="0"/>
            <a:t>South African citizens can actively exercise their right to meaningfully participate in Parliament and influence the direction of the institution from an informed perspective. </a:t>
          </a:r>
        </a:p>
      </dgm:t>
    </dgm:pt>
    <dgm:pt modelId="{ED0D87A2-7539-43EA-8D1E-42349C810C9E}" type="parTrans" cxnId="{7C704AE3-B7A3-42C5-A761-72D20B70BE17}">
      <dgm:prSet/>
      <dgm:spPr/>
      <dgm:t>
        <a:bodyPr/>
        <a:lstStyle/>
        <a:p>
          <a:endParaRPr lang="en-US"/>
        </a:p>
      </dgm:t>
    </dgm:pt>
    <dgm:pt modelId="{5199305B-5E50-4FE6-AB5D-C9B0A30A7C83}" type="sibTrans" cxnId="{7C704AE3-B7A3-42C5-A761-72D20B70BE17}">
      <dgm:prSet/>
      <dgm:spPr/>
      <dgm:t>
        <a:bodyPr/>
        <a:lstStyle/>
        <a:p>
          <a:endParaRPr lang="en-US"/>
        </a:p>
      </dgm:t>
    </dgm:pt>
    <dgm:pt modelId="{2DB0F8B6-FB9D-440F-A2B0-4FC9D05F4F84}">
      <dgm:prSet custT="1"/>
      <dgm:spPr>
        <a:solidFill>
          <a:schemeClr val="accent4">
            <a:lumMod val="75000"/>
          </a:schemeClr>
        </a:solidFill>
      </dgm:spPr>
      <dgm:t>
        <a:bodyPr/>
        <a:lstStyle/>
        <a:p>
          <a:r>
            <a:rPr lang="en-US" sz="1800" b="1" dirty="0"/>
            <a:t>This understandi</a:t>
          </a:r>
          <a:r>
            <a:rPr lang="en-US" sz="1800" b="0" dirty="0"/>
            <a:t>ng remains key to ensuring that all South African citizens can actively exercise their </a:t>
          </a:r>
          <a:r>
            <a:rPr lang="en-US" sz="1800" b="1" dirty="0"/>
            <a:t>right to meaningfully participate in Parliament and directly influence the law-making and oversight functions of the institution. </a:t>
          </a:r>
        </a:p>
      </dgm:t>
    </dgm:pt>
    <dgm:pt modelId="{675ECF59-F95A-416A-8311-424A3B6272C3}" type="sibTrans" cxnId="{FA871ADA-EBD7-4D12-BFA3-1A33BF1F6F26}">
      <dgm:prSet/>
      <dgm:spPr/>
      <dgm:t>
        <a:bodyPr/>
        <a:lstStyle/>
        <a:p>
          <a:endParaRPr lang="en-US"/>
        </a:p>
      </dgm:t>
    </dgm:pt>
    <dgm:pt modelId="{9A2A77D2-8025-4818-8187-F80CB240D842}" type="parTrans" cxnId="{FA871ADA-EBD7-4D12-BFA3-1A33BF1F6F26}">
      <dgm:prSet/>
      <dgm:spPr/>
      <dgm:t>
        <a:bodyPr/>
        <a:lstStyle/>
        <a:p>
          <a:endParaRPr lang="en-US"/>
        </a:p>
      </dgm:t>
    </dgm:pt>
    <dgm:pt modelId="{5EE05365-2509-40A0-A4F6-5162297E6B3B}" type="pres">
      <dgm:prSet presAssocID="{4A8B7526-8C1D-41DB-BFDC-8A18C2BAFDA0}" presName="linear" presStyleCnt="0">
        <dgm:presLayoutVars>
          <dgm:dir/>
          <dgm:animLvl val="lvl"/>
          <dgm:resizeHandles val="exact"/>
        </dgm:presLayoutVars>
      </dgm:prSet>
      <dgm:spPr/>
      <dgm:t>
        <a:bodyPr/>
        <a:lstStyle/>
        <a:p>
          <a:endParaRPr lang="en-US"/>
        </a:p>
      </dgm:t>
    </dgm:pt>
    <dgm:pt modelId="{4864B691-A055-4C52-926D-2F39C7CD835C}" type="pres">
      <dgm:prSet presAssocID="{2DB0F8B6-FB9D-440F-A2B0-4FC9D05F4F84}" presName="parentLin" presStyleCnt="0"/>
      <dgm:spPr/>
    </dgm:pt>
    <dgm:pt modelId="{8C8648F0-6E8D-4988-A2C1-7ACD2FE576DA}" type="pres">
      <dgm:prSet presAssocID="{2DB0F8B6-FB9D-440F-A2B0-4FC9D05F4F84}" presName="parentLeftMargin" presStyleLbl="node1" presStyleIdx="0" presStyleCnt="3"/>
      <dgm:spPr/>
      <dgm:t>
        <a:bodyPr/>
        <a:lstStyle/>
        <a:p>
          <a:endParaRPr lang="en-US"/>
        </a:p>
      </dgm:t>
    </dgm:pt>
    <dgm:pt modelId="{57477645-57E0-4B4D-8734-BC89D17FECC2}" type="pres">
      <dgm:prSet presAssocID="{2DB0F8B6-FB9D-440F-A2B0-4FC9D05F4F84}" presName="parentText" presStyleLbl="node1" presStyleIdx="0" presStyleCnt="3" custScaleX="133205" custScaleY="196865" custLinFactNeighborX="-4318" custLinFactNeighborY="-11833">
        <dgm:presLayoutVars>
          <dgm:chMax val="0"/>
          <dgm:bulletEnabled val="1"/>
        </dgm:presLayoutVars>
      </dgm:prSet>
      <dgm:spPr/>
      <dgm:t>
        <a:bodyPr/>
        <a:lstStyle/>
        <a:p>
          <a:endParaRPr lang="en-US"/>
        </a:p>
      </dgm:t>
    </dgm:pt>
    <dgm:pt modelId="{5433F1FC-3AA7-4746-9858-1BCDCECF4299}" type="pres">
      <dgm:prSet presAssocID="{2DB0F8B6-FB9D-440F-A2B0-4FC9D05F4F84}" presName="negativeSpace" presStyleCnt="0"/>
      <dgm:spPr/>
    </dgm:pt>
    <dgm:pt modelId="{E2B83143-BBBF-4A2D-B23E-21146A95FBD6}" type="pres">
      <dgm:prSet presAssocID="{2DB0F8B6-FB9D-440F-A2B0-4FC9D05F4F84}" presName="childText" presStyleLbl="conFgAcc1" presStyleIdx="0" presStyleCnt="3">
        <dgm:presLayoutVars>
          <dgm:bulletEnabled val="1"/>
        </dgm:presLayoutVars>
      </dgm:prSet>
      <dgm:spPr/>
    </dgm:pt>
    <dgm:pt modelId="{D870749A-0189-49CF-9ACD-ADE16E8309D1}" type="pres">
      <dgm:prSet presAssocID="{675ECF59-F95A-416A-8311-424A3B6272C3}" presName="spaceBetweenRectangles" presStyleCnt="0"/>
      <dgm:spPr/>
    </dgm:pt>
    <dgm:pt modelId="{8C1583E4-67E7-4564-BEA4-5ED7700A528A}" type="pres">
      <dgm:prSet presAssocID="{C95E2A0F-9EE3-40E0-9B67-DFA78CDE6C49}" presName="parentLin" presStyleCnt="0"/>
      <dgm:spPr/>
    </dgm:pt>
    <dgm:pt modelId="{B61CC4F9-135F-4117-8F94-3E77421872D6}" type="pres">
      <dgm:prSet presAssocID="{C95E2A0F-9EE3-40E0-9B67-DFA78CDE6C49}" presName="parentLeftMargin" presStyleLbl="node1" presStyleIdx="0" presStyleCnt="3"/>
      <dgm:spPr/>
      <dgm:t>
        <a:bodyPr/>
        <a:lstStyle/>
        <a:p>
          <a:endParaRPr lang="en-US"/>
        </a:p>
      </dgm:t>
    </dgm:pt>
    <dgm:pt modelId="{89CBBDB4-8338-4E23-B15F-1CBE8AB2798E}" type="pres">
      <dgm:prSet presAssocID="{C95E2A0F-9EE3-40E0-9B67-DFA78CDE6C49}" presName="parentText" presStyleLbl="node1" presStyleIdx="1" presStyleCnt="3" custScaleX="142857" custScaleY="313226">
        <dgm:presLayoutVars>
          <dgm:chMax val="0"/>
          <dgm:bulletEnabled val="1"/>
        </dgm:presLayoutVars>
      </dgm:prSet>
      <dgm:spPr/>
      <dgm:t>
        <a:bodyPr/>
        <a:lstStyle/>
        <a:p>
          <a:endParaRPr lang="en-US"/>
        </a:p>
      </dgm:t>
    </dgm:pt>
    <dgm:pt modelId="{464ABCA0-D15B-48E4-ABDB-9BAC52E11129}" type="pres">
      <dgm:prSet presAssocID="{C95E2A0F-9EE3-40E0-9B67-DFA78CDE6C49}" presName="negativeSpace" presStyleCnt="0"/>
      <dgm:spPr/>
    </dgm:pt>
    <dgm:pt modelId="{87387FD5-1517-4396-A5A7-EABCBE79724E}" type="pres">
      <dgm:prSet presAssocID="{C95E2A0F-9EE3-40E0-9B67-DFA78CDE6C49}" presName="childText" presStyleLbl="conFgAcc1" presStyleIdx="1" presStyleCnt="3">
        <dgm:presLayoutVars>
          <dgm:bulletEnabled val="1"/>
        </dgm:presLayoutVars>
      </dgm:prSet>
      <dgm:spPr/>
    </dgm:pt>
    <dgm:pt modelId="{B68739C9-DB95-4C2C-8D19-7CF47040B3A4}" type="pres">
      <dgm:prSet presAssocID="{5199305B-5E50-4FE6-AB5D-C9B0A30A7C83}" presName="spaceBetweenRectangles" presStyleCnt="0"/>
      <dgm:spPr/>
    </dgm:pt>
    <dgm:pt modelId="{858B6CAE-9A2B-476B-A2A4-C9A5C196302B}" type="pres">
      <dgm:prSet presAssocID="{64FB760C-853C-441E-83DE-9D116D5504D2}" presName="parentLin" presStyleCnt="0"/>
      <dgm:spPr/>
    </dgm:pt>
    <dgm:pt modelId="{BD4C3123-0857-43C8-B7BA-B6C0654AD1AD}" type="pres">
      <dgm:prSet presAssocID="{64FB760C-853C-441E-83DE-9D116D5504D2}" presName="parentLeftMargin" presStyleLbl="node1" presStyleIdx="1" presStyleCnt="3"/>
      <dgm:spPr/>
      <dgm:t>
        <a:bodyPr/>
        <a:lstStyle/>
        <a:p>
          <a:endParaRPr lang="en-US"/>
        </a:p>
      </dgm:t>
    </dgm:pt>
    <dgm:pt modelId="{B7EA63B9-C2B3-4506-AEB2-900000AACA20}" type="pres">
      <dgm:prSet presAssocID="{64FB760C-853C-441E-83DE-9D116D5504D2}" presName="parentText" presStyleLbl="node1" presStyleIdx="2" presStyleCnt="3" custScaleX="142857" custScaleY="186234">
        <dgm:presLayoutVars>
          <dgm:chMax val="0"/>
          <dgm:bulletEnabled val="1"/>
        </dgm:presLayoutVars>
      </dgm:prSet>
      <dgm:spPr/>
      <dgm:t>
        <a:bodyPr/>
        <a:lstStyle/>
        <a:p>
          <a:endParaRPr lang="en-US"/>
        </a:p>
      </dgm:t>
    </dgm:pt>
    <dgm:pt modelId="{E498B520-3456-4150-9DF6-CE65BEFD9BFB}" type="pres">
      <dgm:prSet presAssocID="{64FB760C-853C-441E-83DE-9D116D5504D2}" presName="negativeSpace" presStyleCnt="0"/>
      <dgm:spPr/>
    </dgm:pt>
    <dgm:pt modelId="{A0BDFCC9-E1D7-4F4D-97D6-A36C1C66A3FE}" type="pres">
      <dgm:prSet presAssocID="{64FB760C-853C-441E-83DE-9D116D5504D2}" presName="childText" presStyleLbl="conFgAcc1" presStyleIdx="2" presStyleCnt="3">
        <dgm:presLayoutVars>
          <dgm:bulletEnabled val="1"/>
        </dgm:presLayoutVars>
      </dgm:prSet>
      <dgm:spPr/>
    </dgm:pt>
  </dgm:ptLst>
  <dgm:cxnLst>
    <dgm:cxn modelId="{A094251F-28BE-4818-8F89-C47CC8DC31BF}" type="presOf" srcId="{C95E2A0F-9EE3-40E0-9B67-DFA78CDE6C49}" destId="{89CBBDB4-8338-4E23-B15F-1CBE8AB2798E}" srcOrd="1" destOrd="0" presId="urn:microsoft.com/office/officeart/2005/8/layout/list1"/>
    <dgm:cxn modelId="{7C704AE3-B7A3-42C5-A761-72D20B70BE17}" srcId="{4A8B7526-8C1D-41DB-BFDC-8A18C2BAFDA0}" destId="{C95E2A0F-9EE3-40E0-9B67-DFA78CDE6C49}" srcOrd="1" destOrd="0" parTransId="{ED0D87A2-7539-43EA-8D1E-42349C810C9E}" sibTransId="{5199305B-5E50-4FE6-AB5D-C9B0A30A7C83}"/>
    <dgm:cxn modelId="{0C3A0260-AE24-41DF-B0E4-640CFD217AC3}" type="presOf" srcId="{2DB0F8B6-FB9D-440F-A2B0-4FC9D05F4F84}" destId="{57477645-57E0-4B4D-8734-BC89D17FECC2}" srcOrd="1" destOrd="0" presId="urn:microsoft.com/office/officeart/2005/8/layout/list1"/>
    <dgm:cxn modelId="{96F7B9D1-FAB6-4750-B4ED-F87D533FF700}" type="presOf" srcId="{4A8B7526-8C1D-41DB-BFDC-8A18C2BAFDA0}" destId="{5EE05365-2509-40A0-A4F6-5162297E6B3B}" srcOrd="0" destOrd="0" presId="urn:microsoft.com/office/officeart/2005/8/layout/list1"/>
    <dgm:cxn modelId="{C476D97D-EE5A-4D7E-8647-793C7E1B41C1}" srcId="{4A8B7526-8C1D-41DB-BFDC-8A18C2BAFDA0}" destId="{64FB760C-853C-441E-83DE-9D116D5504D2}" srcOrd="2" destOrd="0" parTransId="{16388CE0-4149-4271-9AD3-6EC01F641C44}" sibTransId="{F5B0F6A3-58D1-4104-8FAF-E3ABC6B80FAA}"/>
    <dgm:cxn modelId="{B7FB5C74-AE14-4050-80CB-0CBCF11CE6BA}" type="presOf" srcId="{64FB760C-853C-441E-83DE-9D116D5504D2}" destId="{BD4C3123-0857-43C8-B7BA-B6C0654AD1AD}" srcOrd="0" destOrd="0" presId="urn:microsoft.com/office/officeart/2005/8/layout/list1"/>
    <dgm:cxn modelId="{4AB644A1-BD1B-4331-B78B-152412B1C2B2}" type="presOf" srcId="{64FB760C-853C-441E-83DE-9D116D5504D2}" destId="{B7EA63B9-C2B3-4506-AEB2-900000AACA20}" srcOrd="1" destOrd="0" presId="urn:microsoft.com/office/officeart/2005/8/layout/list1"/>
    <dgm:cxn modelId="{7F253B4B-2EB0-4AA5-8639-214F8E1951EA}" type="presOf" srcId="{2DB0F8B6-FB9D-440F-A2B0-4FC9D05F4F84}" destId="{8C8648F0-6E8D-4988-A2C1-7ACD2FE576DA}" srcOrd="0" destOrd="0" presId="urn:microsoft.com/office/officeart/2005/8/layout/list1"/>
    <dgm:cxn modelId="{96CD77E1-4DE1-41D3-9711-FEFB13494481}" type="presOf" srcId="{C95E2A0F-9EE3-40E0-9B67-DFA78CDE6C49}" destId="{B61CC4F9-135F-4117-8F94-3E77421872D6}" srcOrd="0" destOrd="0" presId="urn:microsoft.com/office/officeart/2005/8/layout/list1"/>
    <dgm:cxn modelId="{FA871ADA-EBD7-4D12-BFA3-1A33BF1F6F26}" srcId="{4A8B7526-8C1D-41DB-BFDC-8A18C2BAFDA0}" destId="{2DB0F8B6-FB9D-440F-A2B0-4FC9D05F4F84}" srcOrd="0" destOrd="0" parTransId="{9A2A77D2-8025-4818-8187-F80CB240D842}" sibTransId="{675ECF59-F95A-416A-8311-424A3B6272C3}"/>
    <dgm:cxn modelId="{C0A85D3E-2D0C-4057-BFD8-FDEE050CA9FC}" type="presParOf" srcId="{5EE05365-2509-40A0-A4F6-5162297E6B3B}" destId="{4864B691-A055-4C52-926D-2F39C7CD835C}" srcOrd="0" destOrd="0" presId="urn:microsoft.com/office/officeart/2005/8/layout/list1"/>
    <dgm:cxn modelId="{1D97CDEF-2493-4E7D-A0E6-F3813D5734CD}" type="presParOf" srcId="{4864B691-A055-4C52-926D-2F39C7CD835C}" destId="{8C8648F0-6E8D-4988-A2C1-7ACD2FE576DA}" srcOrd="0" destOrd="0" presId="urn:microsoft.com/office/officeart/2005/8/layout/list1"/>
    <dgm:cxn modelId="{2D3B03A1-9589-4BBF-9B12-82240B63AA6E}" type="presParOf" srcId="{4864B691-A055-4C52-926D-2F39C7CD835C}" destId="{57477645-57E0-4B4D-8734-BC89D17FECC2}" srcOrd="1" destOrd="0" presId="urn:microsoft.com/office/officeart/2005/8/layout/list1"/>
    <dgm:cxn modelId="{A890ED61-BF3D-41EC-BE18-6380715A7DCC}" type="presParOf" srcId="{5EE05365-2509-40A0-A4F6-5162297E6B3B}" destId="{5433F1FC-3AA7-4746-9858-1BCDCECF4299}" srcOrd="1" destOrd="0" presId="urn:microsoft.com/office/officeart/2005/8/layout/list1"/>
    <dgm:cxn modelId="{64438083-2220-4B79-B0A0-B590DD2EB8AB}" type="presParOf" srcId="{5EE05365-2509-40A0-A4F6-5162297E6B3B}" destId="{E2B83143-BBBF-4A2D-B23E-21146A95FBD6}" srcOrd="2" destOrd="0" presId="urn:microsoft.com/office/officeart/2005/8/layout/list1"/>
    <dgm:cxn modelId="{526FD7E5-2089-4F32-B842-88EF1237DDC2}" type="presParOf" srcId="{5EE05365-2509-40A0-A4F6-5162297E6B3B}" destId="{D870749A-0189-49CF-9ACD-ADE16E8309D1}" srcOrd="3" destOrd="0" presId="urn:microsoft.com/office/officeart/2005/8/layout/list1"/>
    <dgm:cxn modelId="{B973DD44-11F7-4863-9F86-EB0883743714}" type="presParOf" srcId="{5EE05365-2509-40A0-A4F6-5162297E6B3B}" destId="{8C1583E4-67E7-4564-BEA4-5ED7700A528A}" srcOrd="4" destOrd="0" presId="urn:microsoft.com/office/officeart/2005/8/layout/list1"/>
    <dgm:cxn modelId="{C5489602-8C6B-4764-8A86-749A52328805}" type="presParOf" srcId="{8C1583E4-67E7-4564-BEA4-5ED7700A528A}" destId="{B61CC4F9-135F-4117-8F94-3E77421872D6}" srcOrd="0" destOrd="0" presId="urn:microsoft.com/office/officeart/2005/8/layout/list1"/>
    <dgm:cxn modelId="{E0192CD9-D46E-47A6-AA60-CF78501E0752}" type="presParOf" srcId="{8C1583E4-67E7-4564-BEA4-5ED7700A528A}" destId="{89CBBDB4-8338-4E23-B15F-1CBE8AB2798E}" srcOrd="1" destOrd="0" presId="urn:microsoft.com/office/officeart/2005/8/layout/list1"/>
    <dgm:cxn modelId="{A7594D45-F0D2-4AD5-8369-709B576CA420}" type="presParOf" srcId="{5EE05365-2509-40A0-A4F6-5162297E6B3B}" destId="{464ABCA0-D15B-48E4-ABDB-9BAC52E11129}" srcOrd="5" destOrd="0" presId="urn:microsoft.com/office/officeart/2005/8/layout/list1"/>
    <dgm:cxn modelId="{285722CB-4EC1-4047-9126-DA90E8324A08}" type="presParOf" srcId="{5EE05365-2509-40A0-A4F6-5162297E6B3B}" destId="{87387FD5-1517-4396-A5A7-EABCBE79724E}" srcOrd="6" destOrd="0" presId="urn:microsoft.com/office/officeart/2005/8/layout/list1"/>
    <dgm:cxn modelId="{FD6B312B-CA5C-4F35-A370-1A44E509FEFB}" type="presParOf" srcId="{5EE05365-2509-40A0-A4F6-5162297E6B3B}" destId="{B68739C9-DB95-4C2C-8D19-7CF47040B3A4}" srcOrd="7" destOrd="0" presId="urn:microsoft.com/office/officeart/2005/8/layout/list1"/>
    <dgm:cxn modelId="{C828C4D2-224E-491D-BA76-058153A39521}" type="presParOf" srcId="{5EE05365-2509-40A0-A4F6-5162297E6B3B}" destId="{858B6CAE-9A2B-476B-A2A4-C9A5C196302B}" srcOrd="8" destOrd="0" presId="urn:microsoft.com/office/officeart/2005/8/layout/list1"/>
    <dgm:cxn modelId="{045638B1-09A4-41B2-882F-18FDEFBCE8B5}" type="presParOf" srcId="{858B6CAE-9A2B-476B-A2A4-C9A5C196302B}" destId="{BD4C3123-0857-43C8-B7BA-B6C0654AD1AD}" srcOrd="0" destOrd="0" presId="urn:microsoft.com/office/officeart/2005/8/layout/list1"/>
    <dgm:cxn modelId="{0E56412B-D31D-4314-8670-9D9359488812}" type="presParOf" srcId="{858B6CAE-9A2B-476B-A2A4-C9A5C196302B}" destId="{B7EA63B9-C2B3-4506-AEB2-900000AACA20}" srcOrd="1" destOrd="0" presId="urn:microsoft.com/office/officeart/2005/8/layout/list1"/>
    <dgm:cxn modelId="{57DD7B93-E7C3-4199-ACB4-1441834BCC84}" type="presParOf" srcId="{5EE05365-2509-40A0-A4F6-5162297E6B3B}" destId="{E498B520-3456-4150-9DF6-CE65BEFD9BFB}" srcOrd="9" destOrd="0" presId="urn:microsoft.com/office/officeart/2005/8/layout/list1"/>
    <dgm:cxn modelId="{9D6E1835-A733-474A-8EDF-26D2B58D7249}" type="presParOf" srcId="{5EE05365-2509-40A0-A4F6-5162297E6B3B}" destId="{A0BDFCC9-E1D7-4F4D-97D6-A36C1C66A3FE}"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25F5C-265E-4B47-B89B-8677D091E8E5}">
      <dsp:nvSpPr>
        <dsp:cNvPr id="0" name=""/>
        <dsp:cNvSpPr/>
      </dsp:nvSpPr>
      <dsp:spPr>
        <a:xfrm>
          <a:off x="-6366457" y="-1408468"/>
          <a:ext cx="7577968" cy="7577968"/>
        </a:xfrm>
        <a:prstGeom prst="blockArc">
          <a:avLst>
            <a:gd name="adj1" fmla="val 18900000"/>
            <a:gd name="adj2" fmla="val 2700000"/>
            <a:gd name="adj3" fmla="val 285"/>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BE36D1-735D-46AB-9966-94891E7A6A4C}">
      <dsp:nvSpPr>
        <dsp:cNvPr id="0" name=""/>
        <dsp:cNvSpPr/>
      </dsp:nvSpPr>
      <dsp:spPr>
        <a:xfrm>
          <a:off x="532919" y="0"/>
          <a:ext cx="10117850" cy="70401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13" tIns="60960" rIns="60960" bIns="60960" numCol="1" spcCol="1270" anchor="ctr" anchorCtr="0">
          <a:noAutofit/>
        </a:bodyPr>
        <a:lstStyle/>
        <a:p>
          <a:pPr lvl="0" algn="l" defTabSz="1066800">
            <a:lnSpc>
              <a:spcPct val="90000"/>
            </a:lnSpc>
            <a:spcBef>
              <a:spcPct val="0"/>
            </a:spcBef>
            <a:spcAft>
              <a:spcPct val="35000"/>
            </a:spcAft>
          </a:pPr>
          <a:r>
            <a:rPr lang="en-US" sz="2400" kern="1200" dirty="0"/>
            <a:t>To capacitate citizens to be active agents, not passive recipients of policy</a:t>
          </a:r>
        </a:p>
      </dsp:txBody>
      <dsp:txXfrm>
        <a:off x="532919" y="0"/>
        <a:ext cx="10117850" cy="704016"/>
      </dsp:txXfrm>
    </dsp:sp>
    <dsp:sp modelId="{AAF7EB29-8ABB-44FB-9E60-7E89AB391FBD}">
      <dsp:nvSpPr>
        <dsp:cNvPr id="0" name=""/>
        <dsp:cNvSpPr/>
      </dsp:nvSpPr>
      <dsp:spPr>
        <a:xfrm>
          <a:off x="0" y="0"/>
          <a:ext cx="880021" cy="880021"/>
        </a:xfrm>
        <a:prstGeom prst="ellipse">
          <a:avLst/>
        </a:prstGeom>
        <a:blipFill rotWithShape="0">
          <a:blip xmlns:r="http://schemas.openxmlformats.org/officeDocument/2006/relationships" r:embed="rId1"/>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F9877F-E2A5-4E8C-89C7-BAEFE3200B15}">
      <dsp:nvSpPr>
        <dsp:cNvPr id="0" name=""/>
        <dsp:cNvSpPr/>
      </dsp:nvSpPr>
      <dsp:spPr>
        <a:xfrm>
          <a:off x="891573" y="825265"/>
          <a:ext cx="9613372" cy="95991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13" tIns="60960" rIns="60960" bIns="60960" numCol="1" spcCol="1270" anchor="ctr" anchorCtr="0">
          <a:noAutofit/>
        </a:bodyPr>
        <a:lstStyle/>
        <a:p>
          <a:pPr lvl="0" algn="l" defTabSz="1066800">
            <a:lnSpc>
              <a:spcPct val="90000"/>
            </a:lnSpc>
            <a:spcBef>
              <a:spcPct val="0"/>
            </a:spcBef>
            <a:spcAft>
              <a:spcPct val="35000"/>
            </a:spcAft>
          </a:pPr>
          <a:r>
            <a:rPr lang="en-US" sz="2400" kern="1200" dirty="0"/>
            <a:t>To develop sustainable mechanisms for the implementation of legislation and policy, in collaboration with civil society</a:t>
          </a:r>
        </a:p>
      </dsp:txBody>
      <dsp:txXfrm>
        <a:off x="891573" y="825265"/>
        <a:ext cx="9613372" cy="959913"/>
      </dsp:txXfrm>
    </dsp:sp>
    <dsp:sp modelId="{507D91C8-33F0-4CAC-AE37-88FDAF45FD82}">
      <dsp:nvSpPr>
        <dsp:cNvPr id="0" name=""/>
        <dsp:cNvSpPr/>
      </dsp:nvSpPr>
      <dsp:spPr>
        <a:xfrm>
          <a:off x="479447" y="865214"/>
          <a:ext cx="880021" cy="880021"/>
        </a:xfrm>
        <a:prstGeom prst="ellipse">
          <a:avLst/>
        </a:prstGeom>
        <a:blipFill rotWithShape="0">
          <a:blip xmlns:r="http://schemas.openxmlformats.org/officeDocument/2006/relationships" r:embed="rId2"/>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911E55-A467-4AE4-BD16-5B0845DC29C5}">
      <dsp:nvSpPr>
        <dsp:cNvPr id="0" name=""/>
        <dsp:cNvSpPr/>
      </dsp:nvSpPr>
      <dsp:spPr>
        <a:xfrm>
          <a:off x="1268514" y="1876887"/>
          <a:ext cx="9458538" cy="112749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13" tIns="60960" rIns="60960" bIns="60960" numCol="1" spcCol="1270" anchor="ctr" anchorCtr="0">
          <a:noAutofit/>
        </a:bodyPr>
        <a:lstStyle/>
        <a:p>
          <a:pPr lvl="0" algn="l" defTabSz="1066800">
            <a:lnSpc>
              <a:spcPct val="90000"/>
            </a:lnSpc>
            <a:spcBef>
              <a:spcPct val="0"/>
            </a:spcBef>
            <a:spcAft>
              <a:spcPct val="35000"/>
            </a:spcAft>
          </a:pPr>
          <a:r>
            <a:rPr lang="en-US" sz="2400" kern="1200" dirty="0"/>
            <a:t>To heighten advocacy about the oversight thematic areas through new campaigns or supporting existing campaigns</a:t>
          </a:r>
        </a:p>
      </dsp:txBody>
      <dsp:txXfrm>
        <a:off x="1268514" y="1876887"/>
        <a:ext cx="9458538" cy="1127490"/>
      </dsp:txXfrm>
    </dsp:sp>
    <dsp:sp modelId="{559D3B99-6E5E-45BD-9EB5-B23B7E25995F}">
      <dsp:nvSpPr>
        <dsp:cNvPr id="0" name=""/>
        <dsp:cNvSpPr/>
      </dsp:nvSpPr>
      <dsp:spPr>
        <a:xfrm>
          <a:off x="828502" y="2000623"/>
          <a:ext cx="880021" cy="880021"/>
        </a:xfrm>
        <a:prstGeom prst="ellipse">
          <a:avLst/>
        </a:prstGeom>
        <a:blipFill rotWithShape="0">
          <a:blip xmlns:r="http://schemas.openxmlformats.org/officeDocument/2006/relationships" r:embed="rId2"/>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0FBB57-5089-4485-A74B-90856E5E5976}">
      <dsp:nvSpPr>
        <dsp:cNvPr id="0" name=""/>
        <dsp:cNvSpPr/>
      </dsp:nvSpPr>
      <dsp:spPr>
        <a:xfrm>
          <a:off x="1113680" y="3047759"/>
          <a:ext cx="9613372" cy="92816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13" tIns="60960" rIns="60960" bIns="60960" numCol="1" spcCol="1270" anchor="ctr" anchorCtr="0">
          <a:noAutofit/>
        </a:bodyPr>
        <a:lstStyle/>
        <a:p>
          <a:pPr lvl="0" algn="l" defTabSz="1066800">
            <a:lnSpc>
              <a:spcPct val="90000"/>
            </a:lnSpc>
            <a:spcBef>
              <a:spcPct val="0"/>
            </a:spcBef>
            <a:spcAft>
              <a:spcPct val="35000"/>
            </a:spcAft>
          </a:pPr>
          <a:r>
            <a:rPr lang="en-US" sz="2400" kern="1200" dirty="0"/>
            <a:t>To understand and respond to the experiences of ordinary citizens relating to the various oversight themes</a:t>
          </a:r>
        </a:p>
      </dsp:txBody>
      <dsp:txXfrm>
        <a:off x="1113680" y="3047759"/>
        <a:ext cx="9613372" cy="928168"/>
      </dsp:txXfrm>
    </dsp:sp>
    <dsp:sp modelId="{B6FE8E07-2FAD-4E85-B173-9E824DA24FBF}">
      <dsp:nvSpPr>
        <dsp:cNvPr id="0" name=""/>
        <dsp:cNvSpPr/>
      </dsp:nvSpPr>
      <dsp:spPr>
        <a:xfrm>
          <a:off x="673667" y="3071834"/>
          <a:ext cx="880021" cy="880021"/>
        </a:xfrm>
        <a:prstGeom prst="ellipse">
          <a:avLst/>
        </a:prstGeom>
        <a:blipFill rotWithShape="0">
          <a:blip xmlns:r="http://schemas.openxmlformats.org/officeDocument/2006/relationships" r:embed="rId2"/>
          <a:stretch>
            <a:fillRect/>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CCD1C4-E63C-4DCA-A978-0019466CC9DD}">
      <dsp:nvSpPr>
        <dsp:cNvPr id="0" name=""/>
        <dsp:cNvSpPr/>
      </dsp:nvSpPr>
      <dsp:spPr>
        <a:xfrm>
          <a:off x="609202" y="3963477"/>
          <a:ext cx="10117850" cy="145707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13" tIns="60960" rIns="60960" bIns="60960" numCol="1" spcCol="1270" anchor="ctr" anchorCtr="0">
          <a:noAutofit/>
        </a:bodyPr>
        <a:lstStyle/>
        <a:p>
          <a:pPr lvl="0" algn="l" defTabSz="1066800">
            <a:lnSpc>
              <a:spcPct val="90000"/>
            </a:lnSpc>
            <a:spcBef>
              <a:spcPct val="0"/>
            </a:spcBef>
            <a:spcAft>
              <a:spcPct val="35000"/>
            </a:spcAft>
          </a:pPr>
          <a:r>
            <a:rPr lang="en-GB" sz="2400" kern="1200" dirty="0"/>
            <a:t>To feedback on the outcomes of the thematic campaigns and programme to build greater accountability to women, through cooperative relationships between Government, civil society and business</a:t>
          </a:r>
          <a:endParaRPr lang="en-US" sz="2400" kern="1200" dirty="0"/>
        </a:p>
      </dsp:txBody>
      <dsp:txXfrm>
        <a:off x="609202" y="3963477"/>
        <a:ext cx="10117850" cy="1457075"/>
      </dsp:txXfrm>
    </dsp:sp>
    <dsp:sp modelId="{C01B7951-57C5-4CAC-9BF1-FB986523C12D}">
      <dsp:nvSpPr>
        <dsp:cNvPr id="0" name=""/>
        <dsp:cNvSpPr/>
      </dsp:nvSpPr>
      <dsp:spPr>
        <a:xfrm>
          <a:off x="0" y="4248666"/>
          <a:ext cx="880021" cy="880021"/>
        </a:xfrm>
        <a:prstGeom prst="ellipse">
          <a:avLst/>
        </a:prstGeom>
        <a:blipFill rotWithShape="0">
          <a:blip xmlns:r="http://schemas.openxmlformats.org/officeDocument/2006/relationships" r:embed="rId3"/>
          <a:stretch>
            <a:fillRect/>
          </a:stretch>
        </a:blip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83143-BBBF-4A2D-B23E-21146A95FBD6}">
      <dsp:nvSpPr>
        <dsp:cNvPr id="0" name=""/>
        <dsp:cNvSpPr/>
      </dsp:nvSpPr>
      <dsp:spPr>
        <a:xfrm>
          <a:off x="0" y="997169"/>
          <a:ext cx="7251594" cy="554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477645-57E0-4B4D-8734-BC89D17FECC2}">
      <dsp:nvSpPr>
        <dsp:cNvPr id="0" name=""/>
        <dsp:cNvSpPr/>
      </dsp:nvSpPr>
      <dsp:spPr>
        <a:xfrm>
          <a:off x="346923" y="0"/>
          <a:ext cx="6761640" cy="1278520"/>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1865" tIns="0" rIns="191865" bIns="0" numCol="1" spcCol="1270" anchor="ctr" anchorCtr="0">
          <a:noAutofit/>
        </a:bodyPr>
        <a:lstStyle/>
        <a:p>
          <a:pPr lvl="0" algn="l" defTabSz="800100">
            <a:lnSpc>
              <a:spcPct val="90000"/>
            </a:lnSpc>
            <a:spcBef>
              <a:spcPct val="0"/>
            </a:spcBef>
            <a:spcAft>
              <a:spcPct val="35000"/>
            </a:spcAft>
          </a:pPr>
          <a:r>
            <a:rPr lang="en-US" sz="1800" b="1" kern="1200" dirty="0"/>
            <a:t>This understandi</a:t>
          </a:r>
          <a:r>
            <a:rPr lang="en-US" sz="1800" b="0" kern="1200" dirty="0"/>
            <a:t>ng remains key to ensuring that all South African citizens can actively exercise their </a:t>
          </a:r>
          <a:r>
            <a:rPr lang="en-US" sz="1800" b="1" kern="1200" dirty="0"/>
            <a:t>right to meaningfully participate in Parliament and directly influence the law-making and oversight functions of the institution. </a:t>
          </a:r>
        </a:p>
      </dsp:txBody>
      <dsp:txXfrm>
        <a:off x="409335" y="62412"/>
        <a:ext cx="6636816" cy="1153696"/>
      </dsp:txXfrm>
    </dsp:sp>
    <dsp:sp modelId="{87387FD5-1517-4396-A5A7-EABCBE79724E}">
      <dsp:nvSpPr>
        <dsp:cNvPr id="0" name=""/>
        <dsp:cNvSpPr/>
      </dsp:nvSpPr>
      <dsp:spPr>
        <a:xfrm>
          <a:off x="0" y="3379864"/>
          <a:ext cx="7251594" cy="554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CBBDB4-8338-4E23-B15F-1CBE8AB2798E}">
      <dsp:nvSpPr>
        <dsp:cNvPr id="0" name=""/>
        <dsp:cNvSpPr/>
      </dsp:nvSpPr>
      <dsp:spPr>
        <a:xfrm>
          <a:off x="345229" y="1670369"/>
          <a:ext cx="6904586" cy="203421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1865" tIns="0" rIns="191865" bIns="0" numCol="1" spcCol="1270" anchor="ctr" anchorCtr="0">
          <a:noAutofit/>
        </a:bodyPr>
        <a:lstStyle/>
        <a:p>
          <a:pPr lvl="0" algn="l" defTabSz="800100">
            <a:lnSpc>
              <a:spcPct val="90000"/>
            </a:lnSpc>
            <a:spcBef>
              <a:spcPct val="0"/>
            </a:spcBef>
            <a:spcAft>
              <a:spcPct val="35000"/>
            </a:spcAft>
          </a:pPr>
          <a:r>
            <a:rPr lang="en-US" sz="1800" b="1" kern="1200" dirty="0"/>
            <a:t>This transfer of knowledge and understanding </a:t>
          </a:r>
          <a:r>
            <a:rPr lang="en-US" sz="1800" b="0" kern="1200" dirty="0"/>
            <a:t>remains key </a:t>
          </a:r>
          <a:r>
            <a:rPr lang="en-US" sz="1800" kern="1200" dirty="0"/>
            <a:t>to ensuring that Parliament evolves into a truly representative people’s Parliament. Specifically, where all </a:t>
          </a:r>
          <a:r>
            <a:rPr lang="en-US" sz="1800" b="1" kern="1200" dirty="0"/>
            <a:t>South African citizens can actively exercise their right to meaningfully participate in Parliament and influence the direction of the institution from an informed perspective. </a:t>
          </a:r>
        </a:p>
      </dsp:txBody>
      <dsp:txXfrm>
        <a:off x="444531" y="1769671"/>
        <a:ext cx="6705982" cy="1835610"/>
      </dsp:txXfrm>
    </dsp:sp>
    <dsp:sp modelId="{A0BDFCC9-E1D7-4F4D-97D6-A36C1C66A3FE}">
      <dsp:nvSpPr>
        <dsp:cNvPr id="0" name=""/>
        <dsp:cNvSpPr/>
      </dsp:nvSpPr>
      <dsp:spPr>
        <a:xfrm>
          <a:off x="0" y="4937822"/>
          <a:ext cx="7251594" cy="554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EA63B9-C2B3-4506-AEB2-900000AACA20}">
      <dsp:nvSpPr>
        <dsp:cNvPr id="0" name=""/>
        <dsp:cNvSpPr/>
      </dsp:nvSpPr>
      <dsp:spPr>
        <a:xfrm>
          <a:off x="345229" y="4053064"/>
          <a:ext cx="6904586" cy="1209478"/>
        </a:xfrm>
        <a:prstGeom prst="round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1865" tIns="0" rIns="191865" bIns="0" numCol="1" spcCol="1270" anchor="ctr" anchorCtr="0">
          <a:noAutofit/>
        </a:bodyPr>
        <a:lstStyle/>
        <a:p>
          <a:pPr lvl="0" algn="l" defTabSz="800100">
            <a:lnSpc>
              <a:spcPct val="90000"/>
            </a:lnSpc>
            <a:spcBef>
              <a:spcPct val="0"/>
            </a:spcBef>
            <a:spcAft>
              <a:spcPct val="35000"/>
            </a:spcAft>
          </a:pPr>
          <a:r>
            <a:rPr lang="en-US" sz="1800" kern="1200" dirty="0"/>
            <a:t>Planning across the institution should provide for public education prior to public participation in all the  activities and programmes of Parliament</a:t>
          </a:r>
          <a:endParaRPr lang="en-US" sz="1800" b="1" kern="1200" dirty="0"/>
        </a:p>
      </dsp:txBody>
      <dsp:txXfrm>
        <a:off x="404271" y="4112106"/>
        <a:ext cx="6786502" cy="109139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dev"/>
          <inkml:channel name="T" type="integer" max="2.14748E9" units="dev"/>
        </inkml:traceFormat>
        <inkml:channelProperties>
          <inkml:channelProperty channel="X" name="resolution" value="1497.57764" units="1/cm"/>
          <inkml:channelProperty channel="Y" name="resolution" value="2482.34839" units="1/cm"/>
          <inkml:channelProperty channel="F" name="resolution" value="7.44E-7" units="1/dev"/>
          <inkml:channelProperty channel="T" name="resolution" value="1" units="1/dev"/>
        </inkml:channelProperties>
      </inkml:inkSource>
      <inkml:timestamp xml:id="ts0" timeString="2022-08-16T13:23:43.504"/>
    </inkml:context>
    <inkml:brush xml:id="br0">
      <inkml:brushProperty name="width" value="0.07938" units="cm"/>
      <inkml:brushProperty name="height" value="0.07938" units="cm"/>
      <inkml:brushProperty name="color" value="#FF0000"/>
      <inkml:brushProperty name="fitToCurve" value="1"/>
    </inkml:brush>
  </inkml:definitions>
  <inkml:trace contextRef="#ctx0" brushRef="#br0">4229 35 55 0,'-90'-23'68'15,"-3"13"-43"-15,-20 6-12 16,-25 4 3-16,-17 0-2 15,-17 0-4-15,-38 14-2 16,-14 11 3-16,-11 11 1 0,-25 5-1 16,-8 16 0-16,-4 13-1 15,-3 6 2-15,6 0-1 16,9 12 2-16,14-8-3 16,28 2-1-16,22 2-2 15,33-5-1-15,22-1-3 16,30-2-2-16,33 2-1 15,45-6-1-15,15 7 1 16,36-1-1-16,32-4 1 16,26-5-2-16,49 2 2 15,14 1 3-15,50-11 1 16,-5 5 3-16,62-5-1 16,27-3 3-16,30-9 0 0,15-2 4 15,16-13 1-15,-14-4 3 16,41-11-2-16,48-7 2 15,-21-12 0-15,-23-6 1 16,16-16-1-16,21-3-2 16,-10-11 0-16,18-8-5 15,-53-12 2-15,-44 1-5 16,-1-17 1-16,17-4-5 16,-72-2 3-16,-27-4-5 15,-40-3 4-15,-34 1-1 16,-43-9-3-16,-13 5 2 15,-78 5-3-15,-38-1 2 16,-41-5-2-16,-39 5 2 16,-45 2-4-16,-40 1 0 0,-34 5 2 15,-42 2-4-15,-30 12 3 16,-49 7-1-16,-36 15-1 16,-43 15-3-16,-20 16 0 15,-43 9-8-15,-6 34-17 16,-37 13-16-16,8 24-35 15,-15 23-38-15,-16 1 0 16,40 23 2-16,-20 0 84 16</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dev"/>
          <inkml:channel name="T" type="integer" max="2.14748E9" units="dev"/>
        </inkml:traceFormat>
        <inkml:channelProperties>
          <inkml:channelProperty channel="X" name="resolution" value="1497.57764" units="1/cm"/>
          <inkml:channelProperty channel="Y" name="resolution" value="2482.34839" units="1/cm"/>
          <inkml:channelProperty channel="F" name="resolution" value="7.44E-7" units="1/dev"/>
          <inkml:channelProperty channel="T" name="resolution" value="1" units="1/dev"/>
        </inkml:channelProperties>
      </inkml:inkSource>
      <inkml:timestamp xml:id="ts0" timeString="2022-08-16T13:23:43.521"/>
    </inkml:context>
    <inkml:brush xml:id="br0">
      <inkml:brushProperty name="width" value="0.07938" units="cm"/>
      <inkml:brushProperty name="height" value="0.07938" units="cm"/>
      <inkml:brushProperty name="color" value="#FF0000"/>
      <inkml:brushProperty name="fitToCurve" value="1"/>
    </inkml:brush>
  </inkml:definitions>
  <inkml:trace contextRef="#ctx0" brushRef="#br0">2235 25 55 0,'-48'-16'68'15,"0"7"-43"-15,-12 8-12 16,-14 1 3-16,-8 0-2 15,-9 0-4-15,-20 10-2 16,-6 7 3-16,-7 9 1 0,-12 1-1 16,-7 13 0-16,1 9-1 15,-2 3 2-15,2 3-1 16,4 5 2-16,8-5-3 16,15 2-1-16,13 1-2 15,14-3-1-15,13 0-3 16,16-3-2-16,21 2-1 15,20-3-1-15,8 2 1 16,20 0-1-16,16 0 1 16,14-5-2-16,24 2 2 15,10-1 3-15,27-5 1 16,-5 1 3-16,36-3-1 16,10-1 3-16,18-8 0 0,7-1 4 15,10-7 1-15,-10-4 3 16,25-8-2-16,24-4 2 15,-12-9 0-15,-10-6 1 16,6-8-1-16,12-3-2 16,-6-9 0-16,10-6-5 15,-27-5 2-15,-25-3-5 16,-1-10 1-16,13-1-5 16,-40-4 3-16,-16-2-5 15,-21-2 4-15,-15 1-1 16,-24-7-3-16,-9 5 2 15,-39 3-3-15,-21-2 2 16,-20-2-2-16,-22 2 2 16,-24 2-4-16,-19 1 0 0,-20 3 2 15,-20 1-4-15,-18 8 3 16,-27 7-1-16,-15 11-1 16,-24 6-3-16,-13 16 0 15,-19 4-8-15,-5 24-17 16,-22 8-16-16,7 16-35 15,-10 20-38-15,-5-4 0 16,17 19 2-16,-8-3 84 16</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dev"/>
          <inkml:channel name="T" type="integer" max="2.14748E9" units="dev"/>
        </inkml:traceFormat>
        <inkml:channelProperties>
          <inkml:channelProperty channel="X" name="resolution" value="1497.57764" units="1/cm"/>
          <inkml:channelProperty channel="Y" name="resolution" value="2482.34839" units="1/cm"/>
          <inkml:channelProperty channel="F" name="resolution" value="7.44E-7" units="1/dev"/>
          <inkml:channelProperty channel="T" name="resolution" value="1" units="1/dev"/>
        </inkml:channelProperties>
      </inkml:inkSource>
      <inkml:timestamp xml:id="ts0" timeString="2022-08-16T13:23:43.522"/>
    </inkml:context>
    <inkml:brush xml:id="br0">
      <inkml:brushProperty name="width" value="0.07938" units="cm"/>
      <inkml:brushProperty name="height" value="0.07938" units="cm"/>
      <inkml:brushProperty name="color" value="#FF0000"/>
      <inkml:brushProperty name="fitToCurve" value="1"/>
    </inkml:brush>
  </inkml:definitions>
  <inkml:trace contextRef="#ctx0" brushRef="#br0">2023 27 55 0,'-44'-17'68'15,"1"7"-43"-15,-12 9-12 16,-12 1 3-16,-5 0-2 15,-10 0-4-15,-19 11-2 16,-4 8 3-16,-9 8 1 0,-7 4-1 16,-10 12 0-16,0 12-1 15,1 2 2-15,1 2-1 16,6 7 2-16,4-5-3 16,16 2-1-16,10 0-2 15,14-2-1-15,11 0-3 16,15-5-2-16,18 5-1 15,19-7-1-15,7 5 1 16,18 1-1-16,13-4 1 16,15-2-2-16,22 1 2 15,8-1 3-15,24-6 1 16,-5 0 3-16,33 0-1 16,11-6 3-16,14-4 0 0,10-1 4 15,4-11 1-15,-4-3 3 16,17-10-2-16,24-2 2 15,-9-11 0-15,-12-6 1 16,7-10-1-16,11-3-2 16,-5-8 0-16,9-9-5 15,-24-5 2-15,-23-1-5 16,-2-13 1-16,11-4-5 16,-35 1 3-16,-13-4-5 15,-22-3 4-15,-12-1-1 16,-22-2-3-16,-7-1 2 15,-36 6-3-15,-20-2 2 16,-16-1-2-16,-22 1 2 16,-20 2-4-16,-19 2 0 0,-14 2 2 15,-24 2-4-15,-14 10 3 16,-23 6-1-16,-14 12-1 16,-24 8-3-16,-12 16 0 15,-16 5-8-15,-2 26-17 16,-21 9-16-16,6 18-35 15,-7 21-38-15,-9-3 0 16,17 20 2-16,-6-2 84 16</inkml:trace>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dev"/>
          <inkml:channel name="T" type="integer" max="2.14748E9" units="dev"/>
        </inkml:traceFormat>
        <inkml:channelProperties>
          <inkml:channelProperty channel="X" name="resolution" value="1497.57764" units="1/cm"/>
          <inkml:channelProperty channel="Y" name="resolution" value="2482.34839" units="1/cm"/>
          <inkml:channelProperty channel="F" name="resolution" value="7.44E-7" units="1/dev"/>
          <inkml:channelProperty channel="T" name="resolution" value="1" units="1/dev"/>
        </inkml:channelProperties>
      </inkml:inkSource>
      <inkml:timestamp xml:id="ts0" timeString="2022-08-16T13:23:43.523"/>
    </inkml:context>
    <inkml:brush xml:id="br0">
      <inkml:brushProperty name="width" value="0.07938" units="cm"/>
      <inkml:brushProperty name="height" value="0.07938" units="cm"/>
      <inkml:brushProperty name="color" value="#FF0000"/>
      <inkml:brushProperty name="fitToCurve" value="1"/>
    </inkml:brush>
  </inkml:definitions>
  <inkml:trace contextRef="#ctx0" brushRef="#br0">2565 29 55 0,'-54'-18'68'15,"-2"9"-43"-15,-11 6-12 16,-17 3 3-16,-11 0-2 15,-7 0-4-15,-28 12-2 16,-6 6 3-16,-6 11 1 0,-14 2-1 16,-8 13 0-16,0 11-1 15,-3 4 2-15,4 0-1 16,7 8 2-16,4-4-3 16,23 1-1-16,11 1-2 15,18-4-1-15,13 0-3 16,21-4-2-16,18 3-1 15,28-5-1-15,10 6 1 16,20-3-1-16,20 1 1 16,16-2-2-16,30-3 2 15,9 3 3-15,29-10 1 16,-4 2 3-16,40-2-1 16,17-1 3-16,17-7 0 0,7-4 4 15,12-7 1-15,-8-5 3 16,22-10-2-16,32-3 2 15,-14-10 0-15,-15-5 1 16,12-11-1-16,11-3-2 16,-7-9 0-16,13-8-5 15,-32-4 2-15,-28-5-5 16,-2-12 1-16,16 0-5 16,-48-4 3-16,-17-2-5 15,-21-3 4-15,-23-2-1 16,-27-2-3-16,-7 0 2 15,-46 8-3-15,-24-3 2 16,-22-3-2-16,-28 2 2 16,-25 2-4-16,-24 1 0 0,-22 6 2 15,-23 0-4-15,-21 7 3 16,-31 8-1-16,-16 14-1 16,-29 7-3-16,-18 14 0 15,-19 7-8-15,-3 28-17 16,-25 6-16-16,5 21-35 15,-8 20-38-15,-12-5 0 16,26 24 2-16,-12-4 84 16</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dev"/>
          <inkml:channel name="T" type="integer" max="2.14748E9" units="dev"/>
        </inkml:traceFormat>
        <inkml:channelProperties>
          <inkml:channelProperty channel="X" name="resolution" value="1497.57764" units="1/cm"/>
          <inkml:channelProperty channel="Y" name="resolution" value="2482.34839" units="1/cm"/>
          <inkml:channelProperty channel="F" name="resolution" value="7.44E-7" units="1/dev"/>
          <inkml:channelProperty channel="T" name="resolution" value="1" units="1/dev"/>
        </inkml:channelProperties>
      </inkml:inkSource>
      <inkml:timestamp xml:id="ts0" timeString="2022-08-16T13:23:43.524"/>
    </inkml:context>
    <inkml:brush xml:id="br0">
      <inkml:brushProperty name="width" value="0.07938" units="cm"/>
      <inkml:brushProperty name="height" value="0.07938" units="cm"/>
      <inkml:brushProperty name="color" value="#FF0000"/>
      <inkml:brushProperty name="fitToCurve" value="1"/>
    </inkml:brush>
  </inkml:definitions>
  <inkml:trace contextRef="#ctx0" brushRef="#br0">1776 39 55 0,'-39'-24'68'15,"0"9"-43"-15,-6 14-12 16,-12 1 3-16,-11 0-2 15,-4 0-4-15,-14 16-2 16,-9 9 3-16,-4 15 1 0,-8 4-1 16,-6 17 0-16,-2 12-1 15,1 11 2-15,1-1-1 16,4 9 2-16,6-7-3 16,11 4-1-16,11-2-2 15,11 1-1-15,10-6-3 16,14 1-2-16,15 2-1 15,17-8-1-15,6 8 1 16,16-3-1-16,12-3 1 16,11-4-2-16,21 2 2 15,9-1 3-15,18-8 1 16,-3 1 3-16,29-4-1 16,9-2 3-16,12-11 0 0,7-1 4 15,7-13 1-15,-5-8 3 16,16-10-2-16,22-5 2 15,-13-15 0-15,-7-8 1 16,6-14-1-16,9-5-2 16,-3-12 0-16,7-11-5 15,-22-8 2-15,-18-3-5 16,-2-16 1-16,9-4-5 16,-31-1 3-16,-12-6-5 15,-16-4 4-15,-14 2-1 16,-19-7-3-16,-6 1 2 15,-32 6-3-15,-15-2 2 16,-17-2-2-16,-18 2 2 16,-19 5-4-16,-14 2 0 0,-17 2 2 15,-16 4-4-15,-14 12 3 16,-22 8-1-16,-13 18-1 16,-18 13-3-16,-9 18 0 15,-17 10-8-15,-1 38-17 16,-18 11-16-16,6 28-35 15,-11 25-38-15,-3-1 0 16,16 24 2-16,-8 2 84 16</inkml:trace>
</inkml:ink>
</file>

<file path=ppt/ink/ink1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dev"/>
          <inkml:channel name="T" type="integer" max="2.14748E9" units="dev"/>
        </inkml:traceFormat>
        <inkml:channelProperties>
          <inkml:channelProperty channel="X" name="resolution" value="1497.57764" units="1/cm"/>
          <inkml:channelProperty channel="Y" name="resolution" value="2482.34839" units="1/cm"/>
          <inkml:channelProperty channel="F" name="resolution" value="7.44E-7" units="1/dev"/>
          <inkml:channelProperty channel="T" name="resolution" value="1" units="1/dev"/>
        </inkml:channelProperties>
      </inkml:inkSource>
      <inkml:timestamp xml:id="ts0" timeString="2022-08-16T13:23:43.525"/>
    </inkml:context>
    <inkml:brush xml:id="br0">
      <inkml:brushProperty name="width" value="0.07938" units="cm"/>
      <inkml:brushProperty name="height" value="0.07938" units="cm"/>
      <inkml:brushProperty name="color" value="#FF0000"/>
      <inkml:brushProperty name="fitToCurve" value="1"/>
    </inkml:brush>
  </inkml:definitions>
  <inkml:trace contextRef="#ctx0" brushRef="#br0">1794 28 55 0,'-38'-18'68'15,"-1"11"-43"-15,-11 3-12 16,-8 4 3-16,-8 0-2 15,-6 0-4-15,-17 11-2 16,-5 8 3-16,-7 12 1 0,-7 1-1 16,-7 13 0-16,0 9-1 15,1 5 2-15,-3 2-1 16,9 8 2-16,2-6-3 16,16 2-1-16,6 0-2 15,16-2-1-15,6-2-3 16,17-2-2-16,12 5-1 15,18-9-1-15,8 6 1 16,14 1-1-16,14-4 1 16,11-4-2-16,22 3 2 15,4 0 3-15,22-9 1 16,-2 3 3-16,26-2-1 16,12-5 3-16,11-5 0 0,7-2 4 15,8-10 1-15,-6-3 3 16,16-10-2-16,22-2 2 15,-11-12 0-15,-7-6 1 16,5-11-1-16,10-2-2 16,-4-10 0-16,6-8-5 15,-23-5 2-15,-18-2-5 16,1-13 1-16,7-1-5 16,-31-6 3-16,-12 0-5 15,-18-3 4-15,-13 1-1 16,-18-6-3-16,-6 3 2 15,-32 4-3-15,-16 0 2 16,-18-5-2-16,-18 2 2 16,-18 3-4-16,-15 2 0 0,-16 4 2 15,-18-1-4-15,-13 12 3 16,-23 4-1-16,-9 14-1 16,-23 9-3-16,-7 14 0 15,-17 7-8-15,-4 28-17 16,-17 8-16-16,4 22-35 15,-3 15-38-15,-11 1 0 16,20 20 2-16,-11-2 84 16</inkml:trace>
</inkml:ink>
</file>

<file path=ppt/ink/ink1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dev"/>
          <inkml:channel name="T" type="integer" max="2.14748E9" units="dev"/>
        </inkml:traceFormat>
        <inkml:channelProperties>
          <inkml:channelProperty channel="X" name="resolution" value="1497.57764" units="1/cm"/>
          <inkml:channelProperty channel="Y" name="resolution" value="2482.34839" units="1/cm"/>
          <inkml:channelProperty channel="F" name="resolution" value="7.44E-7" units="1/dev"/>
          <inkml:channelProperty channel="T" name="resolution" value="1" units="1/dev"/>
        </inkml:channelProperties>
      </inkml:inkSource>
      <inkml:timestamp xml:id="ts0" timeString="2022-08-16T13:23:43.529"/>
    </inkml:context>
    <inkml:brush xml:id="br0">
      <inkml:brushProperty name="width" value="0.07938" units="cm"/>
      <inkml:brushProperty name="height" value="0.07938" units="cm"/>
      <inkml:brushProperty name="color" value="#FF0000"/>
      <inkml:brushProperty name="fitToCurve" value="1"/>
    </inkml:brush>
  </inkml:definitions>
  <inkml:trace contextRef="#ctx0" brushRef="#br0">2919 31 55 0,'-62'-21'68'15,"-3"14"-43"-15,-13 3-12 16,-17 4 3-16,-11 0-2 15,-14 0-4-15,-24 11-2 16,-10 11 3-16,-8 11 1 0,-17 3-1 16,-8 15 0-16,1 8-1 15,-2 7 2-15,2 2-1 16,7 9 2-16,8-8-3 16,22 4-1-16,14 0-2 15,23-2-1-15,12-5-3 16,25 2-2-16,20 0-1 15,33-5-1-15,10 4 1 16,24 2-1-16,23-4 1 16,17-5-2-16,34 4 2 15,11-3 3-15,34-6 1 16,-7 3 3-16,46-5-1 16,19-2 3-16,21-9 0 0,8-2 4 15,11-8 1-15,-7-7 3 16,26-10-2-16,37-2 2 15,-20-13 0-15,-13-7 1 16,11-10-1-16,16-6-2 16,-9-9 0-16,11-7-5 15,-34-9 2-15,-31-1-5 16,-3-15 1-16,17 0-5 16,-54-4 3-16,-17-4-5 15,-30-3 4-15,-20-1-1 16,-32-1-3-16,-8-2 2 15,-52 7-3-15,-30-1 2 16,-25-3-2-16,-28-1 2 16,-31 5-4-16,-28 2 0 0,-23 5 2 15,-29 0-4-15,-22 10 3 16,-33 6-1-16,-23 15-1 16,-32 10-3-16,-13 17 0 15,-31 7-8-15,0 31-17 16,-31 10-16-16,10 21-35 15,-13 22-38-15,-11-3 0 16,29 23 2-16,-13 0 84 16</inkml:trace>
</inkml:ink>
</file>

<file path=ppt/ink/ink1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dev"/>
          <inkml:channel name="T" type="integer" max="2.14748E9" units="dev"/>
        </inkml:traceFormat>
        <inkml:channelProperties>
          <inkml:channelProperty channel="X" name="resolution" value="1497.57764" units="1/cm"/>
          <inkml:channelProperty channel="Y" name="resolution" value="2482.34839" units="1/cm"/>
          <inkml:channelProperty channel="F" name="resolution" value="7.44E-7" units="1/dev"/>
          <inkml:channelProperty channel="T" name="resolution" value="1" units="1/dev"/>
        </inkml:channelProperties>
      </inkml:inkSource>
      <inkml:timestamp xml:id="ts0" timeString="2022-08-16T13:23:43.530"/>
    </inkml:context>
    <inkml:brush xml:id="br0">
      <inkml:brushProperty name="width" value="0.07938" units="cm"/>
      <inkml:brushProperty name="height" value="0.07938" units="cm"/>
      <inkml:brushProperty name="color" value="#FF0000"/>
      <inkml:brushProperty name="fitToCurve" value="1"/>
    </inkml:brush>
  </inkml:definitions>
  <inkml:trace contextRef="#ctx0" brushRef="#br0">2424 31 55 0,'-51'-20'68'15,"-3"12"-43"-15,-11 4-12 16,-12 4 3-16,-14 0-2 15,-8 0-4-15,-20 12-2 16,-8 11 3-16,-9 7 1 0,-11 5-1 16,-9 13 0-16,2 12-1 15,-1 3 2-15,-2 3-1 16,10 9 2-16,6-8-3 16,15 4-1-16,14 0-2 15,20-4-1-15,9 0-3 16,21-3-2-16,17 3-1 15,25-8-1-15,11 8 1 16,18-1-1-16,21-2 1 16,12-6-2-16,30 3 2 15,7 1 3-15,30-11 1 16,-4 6 3-16,35-5-1 16,17-5 3-16,17-5 0 0,8-1 4 15,9-11 1-15,-8-5 3 16,24-10-2-16,28-4 2 15,-14-11 0-15,-10-5 1 16,6-13-1-16,13-4-2 16,-7-8 0-16,12-10-5 15,-30-6 2-15,-26-2-5 16,-3-14 1-16,15 0-5 16,-45-5 3-16,-14-3-5 15,-23-2 4-15,-21 0-1 16,-23-6-3-16,-7 4 2 15,-44 3-3-15,-24-1 2 16,-23-2-2-16,-22 1 2 16,-26 3-4-16,-21 2 0 0,-23 4 2 15,-21 1-4-15,-18 10 3 16,-30 7-1-16,-18 11-1 16,-25 14-3-16,-14 13 0 15,-21 8-8-15,-3 29-17 16,-25 12-16-16,7 19-35 15,-11 22-38-15,-6-4 0 16,22 23 2-16,-13-1 84 16</inkml:trace>
</inkml:ink>
</file>

<file path=ppt/ink/ink1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dev"/>
          <inkml:channel name="T" type="integer" max="2.14748E9" units="dev"/>
        </inkml:traceFormat>
        <inkml:channelProperties>
          <inkml:channelProperty channel="X" name="resolution" value="1497.57764" units="1/cm"/>
          <inkml:channelProperty channel="Y" name="resolution" value="2482.34839" units="1/cm"/>
          <inkml:channelProperty channel="F" name="resolution" value="7.44E-7" units="1/dev"/>
          <inkml:channelProperty channel="T" name="resolution" value="1" units="1/dev"/>
        </inkml:channelProperties>
      </inkml:inkSource>
      <inkml:timestamp xml:id="ts0" timeString="2022-08-16T13:23:43.526"/>
    </inkml:context>
    <inkml:brush xml:id="br0">
      <inkml:brushProperty name="width" value="0.07938" units="cm"/>
      <inkml:brushProperty name="height" value="0.07938" units="cm"/>
      <inkml:brushProperty name="color" value="#FF0000"/>
      <inkml:brushProperty name="fitToCurve" value="1"/>
    </inkml:brush>
  </inkml:definitions>
  <inkml:trace contextRef="#ctx0" brushRef="#br0">2087 37 55 0,'-44'-23'68'15,"-1"12"-43"-15,-12 8-12 16,-10 3 3-16,-10 0-2 15,-8 0-4-15,-18 14-2 16,-6 11 3-16,-7 12 1 0,-12 5-1 16,-7 17 0-16,2 9-1 15,0 12 2-15,-2-5-1 16,9 16 2-16,3-10-3 16,16 1-1-16,10 4-2 15,17-6-1-15,10 0-3 16,15-4-2-16,17 4-1 15,22-8-1-15,7 7 1 16,18 0-1-16,15-5 1 16,14-2-2-16,23-1 2 15,8 3 3-15,25-10 1 16,-5 0 3-16,33 0-1 16,14-6 3-16,12-8 0 0,9-2 4 15,8-14 1-15,-8-3 3 16,22-14-2-16,23-3 2 15,-12-14 0-15,-11-6 1 16,9-16-1-16,11-3-2 16,-6-11 0-16,10-12-5 15,-27-6 2-15,-22-3-5 16,-1-16 1-16,10-6-5 16,-37 2 3-16,-12-7-5 15,-21-3 4-15,-16 1-1 16,-21-5-3-16,-8-1 2 15,-36 11-3-15,-20-4 2 16,-19-6-2-16,-22 5 2 16,-20 2-4-16,-20 4 0 0,-16 2 2 15,-22 4-4-15,-16 9 3 16,-24 10-1-16,-14 14-1 16,-24 14-3-16,-11 20 0 15,-18 7-8-15,-4 34-17 16,-20 13-16-16,6 27-35 15,-9 23-38-15,-7-2 0 16,21 24 2-16,-12 1 84 16</inkml:trace>
</inkml:ink>
</file>

<file path=ppt/ink/ink1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dev"/>
          <inkml:channel name="T" type="integer" max="2.14748E9" units="dev"/>
        </inkml:traceFormat>
        <inkml:channelProperties>
          <inkml:channelProperty channel="X" name="resolution" value="1497.57764" units="1/cm"/>
          <inkml:channelProperty channel="Y" name="resolution" value="2482.34839" units="1/cm"/>
          <inkml:channelProperty channel="F" name="resolution" value="7.44E-7" units="1/dev"/>
          <inkml:channelProperty channel="T" name="resolution" value="1" units="1/dev"/>
        </inkml:channelProperties>
      </inkml:inkSource>
      <inkml:timestamp xml:id="ts0" timeString="2022-08-16T13:23:43.527"/>
    </inkml:context>
    <inkml:brush xml:id="br0">
      <inkml:brushProperty name="width" value="0.07938" units="cm"/>
      <inkml:brushProperty name="height" value="0.07938" units="cm"/>
      <inkml:brushProperty name="color" value="#FF0000"/>
      <inkml:brushProperty name="fitToCurve" value="1"/>
    </inkml:brush>
  </inkml:definitions>
  <inkml:trace contextRef="#ctx0" brushRef="#br0">2411 38 55 0,'-53'-25'68'15,"0"16"-43"-15,-11 4-12 16,-14 5 3-16,-11 0-2 15,-11 0-4-15,-17 14-2 16,-11 12 3-16,-6 10 1 0,-12 7-1 16,-7 15 0-16,-3 11-1 15,3 8 2-15,-3 2-1 16,10 10 2-16,5-8-3 16,16 4-1-16,14 0-2 15,21-7-1-15,6 2-3 16,22-4-2-16,17 6-1 15,27-11-1-15,9 10 1 16,18-1-1-16,20-5 1 16,14-5-2-16,28 1 2 15,8 4 3-15,29-13 1 16,-4 5 3-16,37-5-1 16,14-4 3-16,18-9 0 0,6 0 4 15,11-15 1-15,-8-2 3 16,23-16-2-16,29-1 2 15,-15-15 0-15,-10-6 1 16,9-17-1-16,9-1-2 16,-2-13 0-16,7-10-5 15,-29-9 2-15,-24 0-5 16,-5-18 1-16,16-1-5 16,-46-5 3-16,-12-3-5 15,-24-5 4-15,-20 3-1 16,-23-8-3-16,-8 2 2 15,-44 11-3-15,-24-8 2 16,-19-2-2-16,-25 3 2 16,-27 4-4-16,-21 2 0 0,-18 3 2 15,-25 3-4-15,-18 12 3 16,-27 7-1-16,-20 15-1 16,-24 15-3-16,-12 17 0 15,-26 9-8-15,-1 35-17 16,-25 14-16-16,8 22-35 15,-10 27-38-15,-9-3 0 16,24 25 2-16,-12-1 84 16</inkml:trace>
</inkml:ink>
</file>

<file path=ppt/ink/ink1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dev"/>
          <inkml:channel name="T" type="integer" max="2.14748E9" units="dev"/>
        </inkml:traceFormat>
        <inkml:channelProperties>
          <inkml:channelProperty channel="X" name="resolution" value="1497.57764" units="1/cm"/>
          <inkml:channelProperty channel="Y" name="resolution" value="2482.34839" units="1/cm"/>
          <inkml:channelProperty channel="F" name="resolution" value="7.44E-7" units="1/dev"/>
          <inkml:channelProperty channel="T" name="resolution" value="1" units="1/dev"/>
        </inkml:channelProperties>
      </inkml:inkSource>
      <inkml:timestamp xml:id="ts0" timeString="2022-08-16T13:23:43.528"/>
    </inkml:context>
    <inkml:brush xml:id="br0">
      <inkml:brushProperty name="width" value="0.07938" units="cm"/>
      <inkml:brushProperty name="height" value="0.07938" units="cm"/>
      <inkml:brushProperty name="color" value="#FF0000"/>
      <inkml:brushProperty name="fitToCurve" value="1"/>
    </inkml:brush>
  </inkml:definitions>
  <inkml:trace contextRef="#ctx0" brushRef="#br0">1730 34 55 0,'-37'-22'68'15,"-1"13"-43"-15,-6 5-12 16,-12 4 3-16,-8 0-2 15,-8 0-4-15,-12 13-2 16,-8 12 3-16,-6 7 1 0,-7 7-1 16,-6 14 0-16,2 12-1 15,-3 4 2-15,2 3-1 16,5 8 2-16,2-6-3 16,14 3-1-16,9 0-2 15,14-3-1-15,8-3-3 16,12-1-2-16,15 7-1 15,17-12-1-15,7 7 1 16,14 1-1-16,14-4 1 16,9-5-2-16,22 2 2 15,4 1 3-15,22-10 1 16,-4 4 3-16,27-4-1 16,12-4 3-16,9-8 0 0,9-1 4 15,4-11 1-15,-3-6 3 16,15-10-2-16,23-6 2 15,-12-11 0-15,-11-4 1 16,9-16-1-16,9-4-2 16,-4-9 0-16,7-9-5 15,-22-9 2-15,-19-2-5 16,0-14 1-16,7-2-5 16,-27-3 3-16,-12-4-5 15,-19-3 4-15,-14-1-1 16,-14-4-3-16,-6 2 2 15,-34 7-3-15,-15-7 2 16,-16 0-2-16,-16 4 2 16,-19 2-4-16,-15 1 0 0,-16 5 2 15,-15 2-4-15,-15 10 3 16,-17 8-1-16,-16 12-1 16,-18 15-3-16,-7 16 0 15,-21 7-8-15,1 30-17 16,-16 13-16-16,5 23-35 15,-10 23-38-15,-4-3 0 16,16 24 2-16,-8-1 84 16</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dev"/>
          <inkml:channel name="T" type="integer" max="2.14748E9" units="dev"/>
        </inkml:traceFormat>
        <inkml:channelProperties>
          <inkml:channelProperty channel="X" name="resolution" value="1497.57764" units="1/cm"/>
          <inkml:channelProperty channel="Y" name="resolution" value="2482.34839" units="1/cm"/>
          <inkml:channelProperty channel="F" name="resolution" value="7.44E-7" units="1/dev"/>
          <inkml:channelProperty channel="T" name="resolution" value="1" units="1/dev"/>
        </inkml:channelProperties>
      </inkml:inkSource>
      <inkml:timestamp xml:id="ts0" timeString="2022-08-16T13:23:43.505"/>
    </inkml:context>
    <inkml:brush xml:id="br0">
      <inkml:brushProperty name="width" value="0.07938" units="cm"/>
      <inkml:brushProperty name="height" value="0.07938" units="cm"/>
      <inkml:brushProperty name="color" value="#FF0000"/>
      <inkml:brushProperty name="fitToCurve" value="1"/>
    </inkml:brush>
  </inkml:definitions>
  <inkml:trace contextRef="#ctx0" brushRef="#br0">4063 40 55 0,'-89'-24'68'15,"0"12"-43"-15,-20 7-12 16,-21 5 3-16,-22 0-2 15,-12 0-4-15,-36 17-2 16,-15 10 3-16,-11 15 1 0,-21 5-1 16,-12 17 0-16,-1 14-1 15,0 9 2-15,-2 2-1 16,13 9 2-16,13-9-3 16,27 8-1-16,23-4-2 15,28-3-1-15,22 0-3 16,31-6-2-16,29 8-1 15,45-13-1-15,13 11 1 16,36-4-1-16,31-2 1 16,23-4-2-16,47 1 2 15,16-1 3-15,46-7 1 16,-6 0 3-16,62-3-1 16,25-5 3-16,28-9 0 0,15-3 4 15,14-13 1-15,-10-5 3 16,35-15-2-16,50-4 2 15,-24-16 0-15,-19-10 1 16,15-13-1-16,18-6-2 16,-5-12 0-16,13-11-5 15,-51-9 2-15,-41-3-5 16,-1-19 1-16,18-2-5 16,-70-4 3-16,-29-4-5 15,-35-4 4-15,-34 2-1 16,-38-7-3-16,-17-1 2 15,-73 10-3-15,-37-2 2 16,-36-8-2-16,-41 7 2 16,-43 4-4-16,-38 1 0 0,-32 5 2 15,-39 1-4-15,-31 16 3 16,-48 6-1-16,-31 16-1 16,-42 18-3-16,-21 21 0 15,-41 8-8-15,-4 37-17 16,-39 16-16-16,13 30-35 15,-20 24-38-15,-11 0 0 16,37 27 2-16,-20-1 84 16</inkml:trace>
</inkml:ink>
</file>

<file path=ppt/ink/ink2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dev"/>
          <inkml:channel name="T" type="integer" max="2.14748E9" units="dev"/>
        </inkml:traceFormat>
        <inkml:channelProperties>
          <inkml:channelProperty channel="X" name="resolution" value="1497.57764" units="1/cm"/>
          <inkml:channelProperty channel="Y" name="resolution" value="2482.34839" units="1/cm"/>
          <inkml:channelProperty channel="F" name="resolution" value="7.44E-7" units="1/dev"/>
          <inkml:channelProperty channel="T" name="resolution" value="1" units="1/dev"/>
        </inkml:channelProperties>
      </inkml:inkSource>
      <inkml:timestamp xml:id="ts0" timeString="2022-08-16T13:23:43.531"/>
    </inkml:context>
    <inkml:brush xml:id="br0">
      <inkml:brushProperty name="width" value="0.07938" units="cm"/>
      <inkml:brushProperty name="height" value="0.07938" units="cm"/>
      <inkml:brushProperty name="color" value="#FF0000"/>
      <inkml:brushProperty name="fitToCurve" value="1"/>
    </inkml:brush>
  </inkml:definitions>
  <inkml:trace contextRef="#ctx0" brushRef="#br0">2271 29 55 0,'-49'-18'68'15,"-2"8"-43"-15,-8 9-12 16,-14 1 3-16,-9 0-2 15,-12 0-4-15,-20 11-2 16,-5 8 3-16,-7 11 1 0,-11 0-1 16,-10 15 0-16,3 11-1 15,-4 4 2-15,5 0-1 16,4 10 2-16,6-9-3 16,15 5-1-16,14-1-2 15,17-4-1-15,9 2-3 16,18-2-2-16,19 0-1 15,24-3-1-15,8 3 1 16,18-1-1-16,18-2 1 16,15-2-2-16,23 1 2 15,11-3 3-15,25-4 1 16,-5 1 3-16,38-3-1 16,11-1 3-16,21-9 0 0,4-2 4 15,6-9 1-15,-3-2 3 16,21-11-2-16,25-5 2 15,-11-9 0-15,-12-5 1 16,9-10-1-16,12-7-2 16,-9-5 0-16,9-10-5 15,-21-4 2-15,-29-4-5 16,-2-11 1-16,13-5-5 16,-40-1 3-16,-16-1-5 15,-20-3 4-15,-18-1-1 16,-23-5-3-16,-9 2 2 15,-40 5-3-15,-20-2 2 16,-21-4-2-16,-24 4 2 16,-23 4-4-16,-20-2 0 0,-20 5 2 15,-21 4-4-15,-17 7 3 16,-28 4-1-16,-15 16-1 16,-24 7-3-16,-17 15 0 15,-16 7-8-15,-6 29-17 16,-18 7-16-16,4 19-35 15,-10 22-38-15,-8-6 0 16,20 23 2-16,-7-2 84 16</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dev"/>
          <inkml:channel name="T" type="integer" max="2.14748E9" units="dev"/>
        </inkml:traceFormat>
        <inkml:channelProperties>
          <inkml:channelProperty channel="X" name="resolution" value="1497.57764" units="1/cm"/>
          <inkml:channelProperty channel="Y" name="resolution" value="2482.34839" units="1/cm"/>
          <inkml:channelProperty channel="F" name="resolution" value="7.44E-7" units="1/dev"/>
          <inkml:channelProperty channel="T" name="resolution" value="1" units="1/dev"/>
        </inkml:channelProperties>
      </inkml:inkSource>
      <inkml:timestamp xml:id="ts0" timeString="2022-08-16T13:23:43.506"/>
    </inkml:context>
    <inkml:brush xml:id="br0">
      <inkml:brushProperty name="width" value="0.07938" units="cm"/>
      <inkml:brushProperty name="height" value="0.07938" units="cm"/>
      <inkml:brushProperty name="color" value="#FF0000"/>
      <inkml:brushProperty name="fitToCurve" value="1"/>
    </inkml:brush>
  </inkml:definitions>
  <inkml:trace contextRef="#ctx0" brushRef="#br0">4379 35 55 0,'-94'-21'68'15,"-1"10"-43"-15,-20 6-12 16,-28 5 3-16,-17 0-2 15,-18 0-4-15,-40 16-2 16,-13 9 3-16,-12 11 1 0,-25 6-1 16,-13 15 0-16,1 10-1 15,1 12 2-15,-3-1-1 16,13 9 2-16,15-9-3 16,27 5-1-16,27 0-2 15,30-2-1-15,23-3-3 16,33-2-2-16,35 5-1 15,44-12-1-15,16 10 1 16,38-1-1-16,32-4 1 16,29-6-2-16,48 5 2 15,15-1 3-15,53-9 1 16,-6 2 3-16,66-5-1 16,27-1 3-16,30-11 0 0,14 0 4 15,19-13 1-15,-16-5 3 16,42-12-2-16,53-4 2 15,-25-14 0-15,-23-6 1 16,18-16-1-16,21-4-2 16,-11-11 0-16,21-10-5 15,-59-7 2-15,-45-1-5 16,2-18 1-16,16-3-5 16,-72-2 3-16,-32-4-5 15,-40-2 4-15,-35-2-1 16,-44-5-3-16,-14 3 2 15,-79 5-3-15,-41-3 2 16,-41-3-2-16,-42 5 2 16,-46 2-4-16,-40 1 0 0,-36 4 2 15,-44 3-4-15,-32 12 3 16,-52 9-1-16,-31 12-1 16,-49 15-3-16,-19 17 0 15,-47 9-8-15,-2 35-17 16,-42 11-16-16,10 25-35 15,-16 25-38-15,-18-2 0 16,45 26 2-16,-23-4 84 16</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dev"/>
          <inkml:channel name="T" type="integer" max="2.14748E9" units="dev"/>
        </inkml:traceFormat>
        <inkml:channelProperties>
          <inkml:channelProperty channel="X" name="resolution" value="1497.57764" units="1/cm"/>
          <inkml:channelProperty channel="Y" name="resolution" value="2482.34839" units="1/cm"/>
          <inkml:channelProperty channel="F" name="resolution" value="7.44E-7" units="1/dev"/>
          <inkml:channelProperty channel="T" name="resolution" value="1" units="1/dev"/>
        </inkml:channelProperties>
      </inkml:inkSource>
      <inkml:timestamp xml:id="ts0" timeString="2022-08-16T13:23:43.507"/>
    </inkml:context>
    <inkml:brush xml:id="br0">
      <inkml:brushProperty name="width" value="0.07938" units="cm"/>
      <inkml:brushProperty name="height" value="0.07938" units="cm"/>
      <inkml:brushProperty name="color" value="#FF0000"/>
      <inkml:brushProperty name="fitToCurve" value="1"/>
    </inkml:brush>
  </inkml:definitions>
  <inkml:trace contextRef="#ctx0" brushRef="#br0">2461 30 55 0,'-53'-19'68'15,"-3"8"-43"-15,-9 10-12 16,-14 1 3-16,-10 0-2 15,-12 0-4-15,-23 12-2 16,-5 8 3-16,-7 13 1 0,-12-1-1 16,-12 18 0-16,4 10-1 15,-4 5 2-15,5 1-1 16,5 9 2-16,6-9-3 16,16 6-1-16,15-2-2 15,19-4-1-15,10 3-3 16,19-4-2-16,20 2-1 15,27-5-1-15,8 5 1 16,20-2-1-16,19-3 1 16,16 0-2-16,26-1 2 15,11-2 3-15,28-5 1 16,-6 2 3-16,41-5-1 16,12 0 3-16,22-10 0 0,5-1 4 15,7-11 1-15,-4-2 3 16,24-12-2-16,26-5 2 15,-12-10 0-15,-12-6 1 16,10-10-1-16,11-7-2 16,-8-7 0-16,9-10-5 15,-23-5 2-15,-31-3-5 16,-2-13 1-16,13-5-5 16,-42-1 3-16,-18-1-5 15,-22-5 4-15,-19 1-1 16,-25-6-3-16,-9 2 2 15,-44 6-3-15,-22-4 2 16,-22-2-2-16,-27 4 2 16,-24 4-4-16,-22-3 0 0,-22 6 2 15,-22 4-4-15,-19 8 3 16,-30 4-1-16,-16 18-1 16,-27 7-3-16,-17 16 0 15,-18 8-8-15,-7 32-17 16,-20 6-16-16,5 23-35 15,-11 22-38-15,-8-6 0 16,22 25 2-16,-8-3 84 16</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dev"/>
          <inkml:channel name="T" type="integer" max="2.14748E9" units="dev"/>
        </inkml:traceFormat>
        <inkml:channelProperties>
          <inkml:channelProperty channel="X" name="resolution" value="1497.57764" units="1/cm"/>
          <inkml:channelProperty channel="Y" name="resolution" value="2482.34839" units="1/cm"/>
          <inkml:channelProperty channel="F" name="resolution" value="7.44E-7" units="1/dev"/>
          <inkml:channelProperty channel="T" name="resolution" value="1" units="1/dev"/>
        </inkml:channelProperties>
      </inkml:inkSource>
      <inkml:timestamp xml:id="ts0" timeString="2022-08-16T13:23:43.508"/>
    </inkml:context>
    <inkml:brush xml:id="br0">
      <inkml:brushProperty name="width" value="0.07938" units="cm"/>
      <inkml:brushProperty name="height" value="0.07938" units="cm"/>
      <inkml:brushProperty name="color" value="#FF0000"/>
      <inkml:brushProperty name="fitToCurve" value="1"/>
    </inkml:brush>
  </inkml:definitions>
  <inkml:trace contextRef="#ctx0" brushRef="#br0">3134 33 55 0,'-68'-21'68'15,"0"13"-43"-15,-18 3-12 16,-15 5 3-16,-15 0-2 15,-12 0-4-15,-26 13-2 16,-10 8 3-16,-12 15 1 0,-15 1-1 16,-8 15 0-16,-1 13-1 15,-3 3 2-15,4 4-1 16,4 8 2-16,11-7-3 16,22 5-1-16,21-3-2 15,20-2-1-15,14-1-3 16,25-2-2-16,25 3-1 15,35-8-1-15,7 7 1 16,30 1-1-16,20-8 1 16,22 0-2-16,34 0 2 15,13 3 3-15,36-12 1 16,-4 5 3-16,46-5-1 16,21-2 3-16,23-11 0 0,9 2 4 15,9-14 1-15,-4-4 3 16,25-10-2-16,39-4 2 15,-18-13 0-15,-13-8 1 16,7-9-1-16,19-5-2 16,-9-14 0-16,12-6-5 15,-36-9 2-15,-37 0-5 16,1-14 1-16,20-5-5 16,-61-2 3-16,-21-5-5 15,-28-1 4-15,-22 1-1 16,-35-6-3-16,-11-1 2 15,-51 11-3-15,-34-4 2 16,-30-7-2-16,-29 7 2 16,-33 1-4-16,-26 3 0 0,-29 1 2 15,-30 5-4-15,-25 8 3 16,-35 11-1-16,-24 12-1 16,-31 11-3-16,-20 18 0 15,-28 7-8-15,-3 32-17 16,-33 9-16-16,11 25-35 15,-17 24-38-15,-4-5 0 16,26 25 2-16,-18-5 84 16</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dev"/>
          <inkml:channel name="T" type="integer" max="2.14748E9" units="dev"/>
        </inkml:traceFormat>
        <inkml:channelProperties>
          <inkml:channelProperty channel="X" name="resolution" value="1497.57764" units="1/cm"/>
          <inkml:channelProperty channel="Y" name="resolution" value="2482.34839" units="1/cm"/>
          <inkml:channelProperty channel="F" name="resolution" value="7.44E-7" units="1/dev"/>
          <inkml:channelProperty channel="T" name="resolution" value="1" units="1/dev"/>
        </inkml:channelProperties>
      </inkml:inkSource>
      <inkml:timestamp xml:id="ts0" timeString="2022-08-16T13:23:43.509"/>
    </inkml:context>
    <inkml:brush xml:id="br0">
      <inkml:brushProperty name="width" value="0.07938" units="cm"/>
      <inkml:brushProperty name="height" value="0.07938" units="cm"/>
      <inkml:brushProperty name="color" value="#FF0000"/>
      <inkml:brushProperty name="fitToCurve" value="1"/>
    </inkml:brush>
  </inkml:definitions>
  <inkml:trace contextRef="#ctx0" brushRef="#br0">3283 32 55 0,'-70'-20'68'15,"-3"11"-43"-15,-16 6-12 16,-15 3 3-16,-17 0-2 15,-15 0-4-15,-23 12-2 16,-15 10 3-16,-11 9 1 0,-15 6-1 16,-10 12 0-16,1 12-1 15,-1 5 2-15,0 3-1 16,8 7 2-16,11-4-3 16,23 1-1-16,19-2-2 15,21-1-1-15,20-2-3 16,20-2-2-16,26 2-1 15,38-5-1-15,11 5 1 16,26 2-1-16,25-7 1 16,21-2-2-16,37 2 2 15,14 2 3-15,34-12 1 16,-1 6 3-16,47-5-1 16,22-4 3-16,23-10 0 0,12 3 4 15,10-13 1-15,-9-4 3 16,34-11-2-16,34-3 2 15,-16-12 0-15,-17-5 1 16,13-13-1-16,15-5-2 16,-7-8 0-16,16-11-5 15,-44-4 2-15,-38-2-5 16,6-16 1-16,12-1-5 16,-57-6 3-16,-23-2-5 15,-28-1 4-15,-27 1-1 16,-31-8-3-16,-15 4 2 15,-56 6-3-15,-32-4 2 16,-31-3-2-16,-30 4 2 16,-38 2-4-16,-28 2 0 0,-26 3 2 15,-34 1-4-15,-19 12 3 16,-46 6-1-16,-20 13-1 16,-35 13-3-16,-20 15 0 15,-26 7-8-15,-11 29-17 16,-28 12-16-16,7 21-35 15,-12 23-38-15,-12-3 0 16,34 23 2-16,-17-3 84 16</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dev"/>
          <inkml:channel name="T" type="integer" max="2.14748E9" units="dev"/>
        </inkml:traceFormat>
        <inkml:channelProperties>
          <inkml:channelProperty channel="X" name="resolution" value="1497.57764" units="1/cm"/>
          <inkml:channelProperty channel="Y" name="resolution" value="2482.34839" units="1/cm"/>
          <inkml:channelProperty channel="F" name="resolution" value="7.44E-7" units="1/dev"/>
          <inkml:channelProperty channel="T" name="resolution" value="1" units="1/dev"/>
        </inkml:channelProperties>
      </inkml:inkSource>
      <inkml:timestamp xml:id="ts0" timeString="2022-08-16T13:23:43.510"/>
    </inkml:context>
    <inkml:brush xml:id="br0">
      <inkml:brushProperty name="width" value="0.07938" units="cm"/>
      <inkml:brushProperty name="height" value="0.07938" units="cm"/>
      <inkml:brushProperty name="color" value="#FF0000"/>
      <inkml:brushProperty name="fitToCurve" value="1"/>
    </inkml:brush>
  </inkml:definitions>
  <inkml:trace contextRef="#ctx0" brushRef="#br0">2531 27 55 0,'-52'-17'68'15,"-5"10"-43"-15,-10 4-12 16,-14 3 3-16,-13 0-2 15,-10 0-4-15,-20 10-2 16,-10 9 3-16,-5 11 1 0,-15 2-1 16,-10 13 0-16,4 6-1 15,-4 8 2-15,1 1-1 16,10 8 2-16,3-8-3 16,21 6-1-16,13-2-2 15,18-2-1-15,13-1-3 16,19-4-2-16,19 7-1 15,28-10-1-15,8 6 1 16,22 1-1-16,20-3 1 16,12-4-2-16,34 1 2 15,6 1 3-15,29-10 1 16,-1 6 3-16,34-5-1 16,18-3 3-16,19-5 0 0,8-3 4 15,9-9 1-15,-6-5 3 16,20-7-2-16,33-5 2 15,-15-10 0-15,-14-6 1 16,11-8-1-16,14-6-2 16,-8-9 0-16,11-7-5 15,-31-6 2-15,-29-1-5 16,1-13 1-16,12-3-5 16,-46 0 3-16,-12-4-5 15,-29-3 4-15,-17 0-1 16,-26-6-3-16,-10 3 2 15,-43 7-3-15,-24-4 2 16,-25-5-2-16,-24 6 2 16,-27 2-4-16,-21 1 0 0,-24 3 2 15,-22 1-4-15,-23 10 3 16,-26 5-1-16,-18 14-1 16,-29 8-3-16,-14 16 0 15,-22 5-8-15,-6 26-17 16,-21 9-16-16,5 20-35 15,-11 20-38-15,-7-3 0 16,23 19 2-16,-13 1 84 16</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dev"/>
          <inkml:channel name="T" type="integer" max="2.14748E9" units="dev"/>
        </inkml:traceFormat>
        <inkml:channelProperties>
          <inkml:channelProperty channel="X" name="resolution" value="1497.57764" units="1/cm"/>
          <inkml:channelProperty channel="Y" name="resolution" value="2482.34839" units="1/cm"/>
          <inkml:channelProperty channel="F" name="resolution" value="7.44E-7" units="1/dev"/>
          <inkml:channelProperty channel="T" name="resolution" value="1" units="1/dev"/>
        </inkml:channelProperties>
      </inkml:inkSource>
      <inkml:timestamp xml:id="ts0" timeString="2022-08-16T13:23:43.519"/>
    </inkml:context>
    <inkml:brush xml:id="br0">
      <inkml:brushProperty name="width" value="0.07938" units="cm"/>
      <inkml:brushProperty name="height" value="0.07938" units="cm"/>
      <inkml:brushProperty name="color" value="#FF0000"/>
      <inkml:brushProperty name="fitToCurve" value="1"/>
    </inkml:brush>
  </inkml:definitions>
  <inkml:trace contextRef="#ctx0" brushRef="#br0">2373 33 55 0,'-52'-21'68'15,"1"12"-43"-15,-13 5-12 16,-12 4 3-16,-11 0-2 15,-10 0-4-15,-19 13-2 16,-10 9 3-16,-6 9 1 0,-13 5-1 16,-6 15 0-16,-1 9-1 15,-3 6 2-15,6 5-1 16,2 4 2-16,9-5-3 16,16 4-1-16,14-2-2 15,15-3-1-15,14 1-3 16,16-4-2-16,21 2-1 15,24-5-1-15,7 4 1 16,22 3-1-16,16-5 1 16,15-4-2-16,28 2 2 15,9-2 3-15,26-5 1 16,-3 1 3-16,38-3-1 16,12-3 3-16,19-8 0 0,6-3 4 15,10-8 1-15,-7-6 3 16,23-12-2-16,24 0 2 15,-10-14 0-15,-12-7 1 16,9-12-1-16,11-1-2 16,-6-12 0-16,12-9-5 15,-31-7 2-15,-25-2-5 16,-1-11 1-16,12-8-5 16,-44 1 3-16,-14-3-5 15,-22-5 4-15,-18 2-1 16,-24-4-3-16,-8 0 2 15,-43 5-3-15,-23-2 2 16,-22-4-2-16,-22 5 2 16,-25 3-4-16,-21 1 0 0,-22 2 2 15,-21 4-4-15,-16 9 3 16,-30 7-1-16,-19 12-1 16,-26 15-3-16,-10 14 0 15,-23 7-8-15,-3 28-17 16,-23 16-16-16,7 16-35 15,-10 24-38-15,-10-1 0 16,24 21 2-16,-11 0 84 16</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dev"/>
          <inkml:channel name="T" type="integer" max="2.14748E9" units="dev"/>
        </inkml:traceFormat>
        <inkml:channelProperties>
          <inkml:channelProperty channel="X" name="resolution" value="1497.57764" units="1/cm"/>
          <inkml:channelProperty channel="Y" name="resolution" value="2482.34839" units="1/cm"/>
          <inkml:channelProperty channel="F" name="resolution" value="7.44E-7" units="1/dev"/>
          <inkml:channelProperty channel="T" name="resolution" value="1" units="1/dev"/>
        </inkml:channelProperties>
      </inkml:inkSource>
      <inkml:timestamp xml:id="ts0" timeString="2022-08-16T13:23:43.520"/>
    </inkml:context>
    <inkml:brush xml:id="br0">
      <inkml:brushProperty name="width" value="0.07938" units="cm"/>
      <inkml:brushProperty name="height" value="0.07938" units="cm"/>
      <inkml:brushProperty name="color" value="#FF0000"/>
      <inkml:brushProperty name="fitToCurve" value="1"/>
    </inkml:brush>
  </inkml:definitions>
  <inkml:trace contextRef="#ctx0" brushRef="#br0">2314 30 55 0,'-50'-18'68'15,"0"6"-43"-15,-12 11-12 16,-14 1 3-16,-9 0-2 15,-9 0-4-15,-22 13-2 16,-5 6 3-16,-8 14 1 0,-11 0-1 16,-8 15 0-16,1 12-1 15,-3 4 2-15,3 2-1 16,5 8 2-16,8-6-3 16,15 0-1-16,13 3-2 15,16-3-1-15,11-1-3 16,19-6-2-16,20 6-1 15,22-6-1-15,7 7 1 16,22-3-1-16,15-4 1 16,16 0-2-16,25 0 2 15,9-2 3-15,29-4 1 16,-6-2 3-16,36-1-1 16,13-4 3-16,19-6 0 0,5-2 4 15,10-9 1-15,-9-6 3 16,26-9-2-16,25-5 2 15,-13-11 0-15,-11-8 1 16,8-8-1-16,12-6-2 16,-8-9 0-16,10-9-5 15,-25-4 2-15,-26-4-5 16,-3-13 1-16,15-2-5 16,-44-3 3-16,-15-4-5 15,-20-2 4-15,-18-1-1 16,-24-4-3-16,-8 1 2 15,-42 8-3-15,-22-6 2 16,-19 0-2-16,-25 3 2 16,-23 1-4-16,-21 3 0 0,-19 1 2 15,-23 4-4-15,-15 9 3 16,-32 6-1-16,-13 15-1 16,-27 11-3-16,-12 14 0 15,-19 7-8-15,-7 28-17 16,-20 11-16-16,5 22-35 15,-9 20-38-15,-7-2 0 16,20 22 2-16,-11-3 84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30C18207-C42F-43D1-8B33-4E1594EB9F5B}" type="datetimeFigureOut">
              <a:rPr lang="en-ZA" smtClean="0"/>
              <a:t>2023/05/25</a:t>
            </a:fld>
            <a:endParaRPr lang="en-ZA"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61725270-7A26-4423-9CAE-9E2DF5DD9948}" type="slidenum">
              <a:rPr lang="en-ZA" smtClean="0"/>
              <a:t>‹#›</a:t>
            </a:fld>
            <a:endParaRPr lang="en-ZA" dirty="0"/>
          </a:p>
        </p:txBody>
      </p:sp>
    </p:spTree>
    <p:extLst>
      <p:ext uri="{BB962C8B-B14F-4D97-AF65-F5344CB8AC3E}">
        <p14:creationId xmlns:p14="http://schemas.microsoft.com/office/powerpoint/2010/main" val="2987812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Bt1pl4SYPc4"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1725270-7A26-4423-9CAE-9E2DF5DD9948}" type="slidenum">
              <a:rPr lang="en-ZA" smtClean="0"/>
              <a:t>1</a:t>
            </a:fld>
            <a:endParaRPr lang="en-ZA" dirty="0"/>
          </a:p>
        </p:txBody>
      </p:sp>
    </p:spTree>
    <p:extLst>
      <p:ext uri="{BB962C8B-B14F-4D97-AF65-F5344CB8AC3E}">
        <p14:creationId xmlns:p14="http://schemas.microsoft.com/office/powerpoint/2010/main" val="2093636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US" sz="1200" dirty="0">
                <a:latin typeface="Bell MT" panose="02020503060305020303" pitchFamily="18" charset="0"/>
                <a:cs typeface="Arial" panose="020B0604020202020204" pitchFamily="34" charset="0"/>
              </a:rPr>
              <a:t>Public participation is one of the hallmarks of a democratic government</a:t>
            </a:r>
          </a:p>
          <a:p>
            <a:pPr marL="0" indent="0">
              <a:buNone/>
              <a:defRPr/>
            </a:pPr>
            <a:endParaRPr lang="en-US" sz="1200" u="sng" dirty="0">
              <a:latin typeface="Bell MT" panose="02020503060305020303" pitchFamily="18" charset="0"/>
              <a:cs typeface="Arial" panose="020B0604020202020204" pitchFamily="34" charset="0"/>
            </a:endParaRPr>
          </a:p>
          <a:p>
            <a:pPr>
              <a:defRPr/>
            </a:pPr>
            <a:r>
              <a:rPr lang="en-US" sz="1200" dirty="0">
                <a:latin typeface="Bell MT" panose="02020503060305020303" pitchFamily="18" charset="0"/>
                <a:cs typeface="Arial" panose="020B0604020202020204" pitchFamily="34" charset="0"/>
              </a:rPr>
              <a:t>South is in a unique position in that public participation is constitutionally entrenched in the country</a:t>
            </a:r>
            <a:r>
              <a:rPr lang="en-US" sz="1200" b="1" dirty="0">
                <a:latin typeface="Bell MT" panose="02020503060305020303" pitchFamily="18" charset="0"/>
                <a:cs typeface="Arial" panose="020B0604020202020204" pitchFamily="34" charset="0"/>
              </a:rPr>
              <a:t> </a:t>
            </a:r>
            <a:r>
              <a:rPr lang="en-US" sz="1200" dirty="0">
                <a:latin typeface="Bell MT" panose="02020503060305020303" pitchFamily="18" charset="0"/>
                <a:cs typeface="Arial" panose="020B0604020202020204" pitchFamily="34" charset="0"/>
              </a:rPr>
              <a:t>and there are mechanisms to ensure that the public is included in all processes of law making</a:t>
            </a:r>
          </a:p>
          <a:p>
            <a:pPr marL="0" indent="0">
              <a:buNone/>
              <a:defRPr/>
            </a:pPr>
            <a:endParaRPr lang="en-US" sz="1200" dirty="0">
              <a:latin typeface="Bell MT" panose="02020503060305020303" pitchFamily="18" charset="0"/>
              <a:cs typeface="Arial" panose="020B0604020202020204" pitchFamily="34" charset="0"/>
            </a:endParaRPr>
          </a:p>
          <a:p>
            <a:pPr>
              <a:defRPr/>
            </a:pPr>
            <a:r>
              <a:rPr lang="en-US" sz="1200" dirty="0">
                <a:latin typeface="Bell MT" panose="02020503060305020303" pitchFamily="18" charset="0"/>
                <a:cs typeface="Arial" panose="020B0604020202020204" pitchFamily="34" charset="0"/>
              </a:rPr>
              <a:t>South African Parliament has sought to increase access and improve the quality of participation through various programmes such as public hearings, petitions, lobbying, submissions, “Taking Parliament to the People” and sectoral engagements</a:t>
            </a:r>
          </a:p>
          <a:p>
            <a:pPr>
              <a:defRPr/>
            </a:pPr>
            <a:endParaRPr lang="en-US" sz="1200" dirty="0">
              <a:latin typeface="Bell MT" panose="02020503060305020303" pitchFamily="18" charset="0"/>
              <a:cs typeface="Arial" panose="020B0604020202020204" pitchFamily="34" charset="0"/>
            </a:endParaRPr>
          </a:p>
          <a:p>
            <a:pPr>
              <a:defRPr/>
            </a:pPr>
            <a:r>
              <a:rPr lang="en-US" sz="1200" dirty="0">
                <a:latin typeface="Bell MT" panose="02020503060305020303" pitchFamily="18" charset="0"/>
                <a:cs typeface="Arial" panose="020B0604020202020204" pitchFamily="34" charset="0"/>
              </a:rPr>
              <a:t>With the aim of deepening participatory democracy, the South African National Parliament has since developed its own Model that seeks to outline and mainstream norms and standards for public participation processes in Parliament</a:t>
            </a:r>
            <a:r>
              <a:rPr lang="en-US" sz="1600" dirty="0">
                <a:latin typeface="Bell MT" panose="02020503060305020303" pitchFamily="18" charset="0"/>
                <a:cs typeface="Arial" panose="020B0604020202020204" pitchFamily="34" charset="0"/>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8E6C4-4D57-4FE0-AD55-51C2D584C7C0}"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060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ZA" dirty="0"/>
              <a:t>And then into the three PPPs</a:t>
            </a:r>
            <a:endParaRPr lang="en-US" dirty="0"/>
          </a:p>
        </p:txBody>
      </p:sp>
      <p:sp>
        <p:nvSpPr>
          <p:cNvPr id="4" name="Slide Number Placeholder 3"/>
          <p:cNvSpPr>
            <a:spLocks noGrp="1"/>
          </p:cNvSpPr>
          <p:nvPr>
            <p:ph type="sldNum" sz="quarter" idx="10"/>
          </p:nvPr>
        </p:nvSpPr>
        <p:spPr/>
        <p:txBody>
          <a:bodyPr/>
          <a:lstStyle/>
          <a:p>
            <a:fld id="{DF55B1DA-84AF-4812-9848-983804290E44}" type="slidenum">
              <a:rPr lang="en-ZA" smtClean="0"/>
              <a:t>23</a:t>
            </a:fld>
            <a:endParaRPr lang="en-ZA" dirty="0"/>
          </a:p>
        </p:txBody>
      </p:sp>
    </p:spTree>
    <p:extLst>
      <p:ext uri="{BB962C8B-B14F-4D97-AF65-F5344CB8AC3E}">
        <p14:creationId xmlns:p14="http://schemas.microsoft.com/office/powerpoint/2010/main" val="4286902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1725270-7A26-4423-9CAE-9E2DF5DD9948}" type="slidenum">
              <a:rPr lang="en-ZA" smtClean="0"/>
              <a:t>31</a:t>
            </a:fld>
            <a:endParaRPr lang="en-ZA" dirty="0"/>
          </a:p>
        </p:txBody>
      </p:sp>
    </p:spTree>
    <p:extLst>
      <p:ext uri="{BB962C8B-B14F-4D97-AF65-F5344CB8AC3E}">
        <p14:creationId xmlns:p14="http://schemas.microsoft.com/office/powerpoint/2010/main" val="1580800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25270-7A26-4423-9CAE-9E2DF5DD9948}"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54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pPr>
            <a:r>
              <a:rPr lang="en-ZA" dirty="0">
                <a:solidFill>
                  <a:srgbClr val="FF0000"/>
                </a:solidFill>
                <a:latin typeface="Arial" panose="020B0604020202020204" pitchFamily="34" charset="0"/>
                <a:cs typeface="Arial" panose="020B0604020202020204" pitchFamily="34" charset="0"/>
              </a:rPr>
              <a:t>The updated stats have</a:t>
            </a:r>
            <a:r>
              <a:rPr lang="en-ZA" baseline="0" dirty="0">
                <a:solidFill>
                  <a:srgbClr val="FF0000"/>
                </a:solidFill>
                <a:latin typeface="Arial" panose="020B0604020202020204" pitchFamily="34" charset="0"/>
                <a:cs typeface="Arial" panose="020B0604020202020204" pitchFamily="34" charset="0"/>
              </a:rPr>
              <a:t> to be included – similarly for the slides hereafter</a:t>
            </a:r>
            <a:endParaRPr lang="en-US"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725270-7A26-4423-9CAE-9E2DF5DD9948}" type="slidenum">
              <a:rPr lang="en-ZA" smtClean="0"/>
              <a:t>37</a:t>
            </a:fld>
            <a:endParaRPr lang="en-ZA" dirty="0"/>
          </a:p>
        </p:txBody>
      </p:sp>
    </p:spTree>
    <p:extLst>
      <p:ext uri="{BB962C8B-B14F-4D97-AF65-F5344CB8AC3E}">
        <p14:creationId xmlns:p14="http://schemas.microsoft.com/office/powerpoint/2010/main" val="1200361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pPr>
            <a:endParaRPr lang="en-ZA" dirty="0">
              <a:solidFill>
                <a:srgbClr val="FF0000"/>
              </a:solidFill>
              <a:latin typeface="Arial" panose="020B0604020202020204" pitchFamily="34" charset="0"/>
              <a:cs typeface="Arial" panose="020B0604020202020204" pitchFamily="34" charset="0"/>
            </a:endParaRPr>
          </a:p>
          <a:p>
            <a:pPr algn="just">
              <a:lnSpc>
                <a:spcPct val="150000"/>
              </a:lnSpc>
            </a:pPr>
            <a:endParaRPr lang="en-US"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725270-7A26-4423-9CAE-9E2DF5DD9948}" type="slidenum">
              <a:rPr lang="en-ZA" smtClean="0"/>
              <a:t>39</a:t>
            </a:fld>
            <a:endParaRPr lang="en-ZA" dirty="0"/>
          </a:p>
        </p:txBody>
      </p:sp>
    </p:spTree>
    <p:extLst>
      <p:ext uri="{BB962C8B-B14F-4D97-AF65-F5344CB8AC3E}">
        <p14:creationId xmlns:p14="http://schemas.microsoft.com/office/powerpoint/2010/main" val="3302162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25270-7A26-4423-9CAE-9E2DF5DD9948}"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482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pPr>
            <a:endParaRPr lang="en-US"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25270-7A26-4423-9CAE-9E2DF5DD9948}"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476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b="1" dirty="0"/>
          </a:p>
        </p:txBody>
      </p:sp>
      <p:sp>
        <p:nvSpPr>
          <p:cNvPr id="4" name="Slide Number Placeholder 3"/>
          <p:cNvSpPr>
            <a:spLocks noGrp="1"/>
          </p:cNvSpPr>
          <p:nvPr>
            <p:ph type="sldNum" sz="quarter" idx="10"/>
          </p:nvPr>
        </p:nvSpPr>
        <p:spPr/>
        <p:txBody>
          <a:bodyPr/>
          <a:lstStyle/>
          <a:p>
            <a:fld id="{61725270-7A26-4423-9CAE-9E2DF5DD9948}" type="slidenum">
              <a:rPr lang="en-ZA" smtClean="0"/>
              <a:t>45</a:t>
            </a:fld>
            <a:endParaRPr lang="en-ZA" dirty="0"/>
          </a:p>
        </p:txBody>
      </p:sp>
    </p:spTree>
    <p:extLst>
      <p:ext uri="{BB962C8B-B14F-4D97-AF65-F5344CB8AC3E}">
        <p14:creationId xmlns:p14="http://schemas.microsoft.com/office/powerpoint/2010/main" val="209233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725270-7A26-4423-9CAE-9E2DF5DD9948}" type="slidenum">
              <a:rPr lang="en-ZA" smtClean="0"/>
              <a:t>47</a:t>
            </a:fld>
            <a:endParaRPr lang="en-ZA" dirty="0"/>
          </a:p>
        </p:txBody>
      </p:sp>
    </p:spTree>
    <p:extLst>
      <p:ext uri="{BB962C8B-B14F-4D97-AF65-F5344CB8AC3E}">
        <p14:creationId xmlns:p14="http://schemas.microsoft.com/office/powerpoint/2010/main" val="1318998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1725270-7A26-4423-9CAE-9E2DF5DD9948}" type="slidenum">
              <a:rPr lang="en-ZA" smtClean="0"/>
              <a:t>2</a:t>
            </a:fld>
            <a:endParaRPr lang="en-ZA" dirty="0"/>
          </a:p>
        </p:txBody>
      </p:sp>
    </p:spTree>
    <p:extLst>
      <p:ext uri="{BB962C8B-B14F-4D97-AF65-F5344CB8AC3E}">
        <p14:creationId xmlns:p14="http://schemas.microsoft.com/office/powerpoint/2010/main" val="2151106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Parliamentary Interface Nerve Centre </a:t>
            </a:r>
            <a:r>
              <a:rPr lang="en-US" dirty="0">
                <a:latin typeface="Arial" panose="020B0604020202020204" pitchFamily="34" charset="0"/>
                <a:cs typeface="Arial" panose="020B0604020202020204" pitchFamily="34" charset="0"/>
              </a:rPr>
              <a:t>(Electronic data management system: capturing, analysis, reporting, feedback); </a:t>
            </a:r>
            <a:br>
              <a:rPr lang="en-US" dirty="0">
                <a:latin typeface="Arial" panose="020B0604020202020204" pitchFamily="34" charset="0"/>
                <a:cs typeface="Arial" panose="020B0604020202020204" pitchFamily="34" charset="0"/>
              </a:rPr>
            </a:br>
            <a:endParaRPr lang="en-US" dirty="0"/>
          </a:p>
        </p:txBody>
      </p:sp>
      <p:sp>
        <p:nvSpPr>
          <p:cNvPr id="4" name="Slide Number Placeholder 3"/>
          <p:cNvSpPr>
            <a:spLocks noGrp="1"/>
          </p:cNvSpPr>
          <p:nvPr>
            <p:ph type="sldNum" sz="quarter" idx="10"/>
          </p:nvPr>
        </p:nvSpPr>
        <p:spPr/>
        <p:txBody>
          <a:bodyPr/>
          <a:lstStyle/>
          <a:p>
            <a:fld id="{61725270-7A26-4423-9CAE-9E2DF5DD9948}" type="slidenum">
              <a:rPr lang="en-ZA" smtClean="0"/>
              <a:t>48</a:t>
            </a:fld>
            <a:endParaRPr lang="en-ZA" dirty="0"/>
          </a:p>
        </p:txBody>
      </p:sp>
    </p:spTree>
    <p:extLst>
      <p:ext uri="{BB962C8B-B14F-4D97-AF65-F5344CB8AC3E}">
        <p14:creationId xmlns:p14="http://schemas.microsoft.com/office/powerpoint/2010/main" val="2680921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725270-7A26-4423-9CAE-9E2DF5DD9948}" type="slidenum">
              <a:rPr lang="en-ZA" smtClean="0"/>
              <a:t>49</a:t>
            </a:fld>
            <a:endParaRPr lang="en-ZA" dirty="0"/>
          </a:p>
        </p:txBody>
      </p:sp>
    </p:spTree>
    <p:extLst>
      <p:ext uri="{BB962C8B-B14F-4D97-AF65-F5344CB8AC3E}">
        <p14:creationId xmlns:p14="http://schemas.microsoft.com/office/powerpoint/2010/main" val="396320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25270-7A26-4423-9CAE-9E2DF5DD9948}"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053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200" u="sng" kern="1200" dirty="0">
                <a:solidFill>
                  <a:schemeClr val="tx1"/>
                </a:solidFill>
                <a:effectLst/>
                <a:latin typeface="+mn-lt"/>
                <a:ea typeface="+mn-ea"/>
                <a:cs typeface="+mn-cs"/>
                <a:hlinkClick r:id="rId3"/>
              </a:rPr>
              <a:t>https://www.youtube.com/watch?v=Bt1pl4SYPc4</a:t>
            </a:r>
            <a:r>
              <a:rPr lang="en-Z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ZA" dirty="0"/>
              <a:t>National</a:t>
            </a:r>
            <a:r>
              <a:rPr lang="en-ZA" baseline="0" dirty="0"/>
              <a:t> Planning Commission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25270-7A26-4423-9CAE-9E2DF5DD9948}"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957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1725270-7A26-4423-9CAE-9E2DF5DD9948}" type="slidenum">
              <a:rPr lang="en-ZA" smtClean="0"/>
              <a:t>3</a:t>
            </a:fld>
            <a:endParaRPr lang="en-ZA" dirty="0"/>
          </a:p>
        </p:txBody>
      </p:sp>
    </p:spTree>
    <p:extLst>
      <p:ext uri="{BB962C8B-B14F-4D97-AF65-F5344CB8AC3E}">
        <p14:creationId xmlns:p14="http://schemas.microsoft.com/office/powerpoint/2010/main" val="2312405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1725270-7A26-4423-9CAE-9E2DF5DD9948}" type="slidenum">
              <a:rPr lang="en-ZA" smtClean="0"/>
              <a:t>8</a:t>
            </a:fld>
            <a:endParaRPr lang="en-ZA" dirty="0"/>
          </a:p>
        </p:txBody>
      </p:sp>
    </p:spTree>
    <p:extLst>
      <p:ext uri="{BB962C8B-B14F-4D97-AF65-F5344CB8AC3E}">
        <p14:creationId xmlns:p14="http://schemas.microsoft.com/office/powerpoint/2010/main" val="2823353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1725270-7A26-4423-9CAE-9E2DF5DD9948}" type="slidenum">
              <a:rPr lang="en-ZA" smtClean="0"/>
              <a:t>9</a:t>
            </a:fld>
            <a:endParaRPr lang="en-ZA" dirty="0"/>
          </a:p>
        </p:txBody>
      </p:sp>
    </p:spTree>
    <p:extLst>
      <p:ext uri="{BB962C8B-B14F-4D97-AF65-F5344CB8AC3E}">
        <p14:creationId xmlns:p14="http://schemas.microsoft.com/office/powerpoint/2010/main" val="2779475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1725270-7A26-4423-9CAE-9E2DF5DD9948}" type="slidenum">
              <a:rPr lang="en-ZA" smtClean="0"/>
              <a:t>10</a:t>
            </a:fld>
            <a:endParaRPr lang="en-ZA" dirty="0"/>
          </a:p>
        </p:txBody>
      </p:sp>
    </p:spTree>
    <p:extLst>
      <p:ext uri="{BB962C8B-B14F-4D97-AF65-F5344CB8AC3E}">
        <p14:creationId xmlns:p14="http://schemas.microsoft.com/office/powerpoint/2010/main" val="2771399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25270-7A26-4423-9CAE-9E2DF5DD9948}"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889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1725270-7A26-4423-9CAE-9E2DF5DD9948}" type="slidenum">
              <a:rPr lang="en-ZA" smtClean="0"/>
              <a:t>17</a:t>
            </a:fld>
            <a:endParaRPr lang="en-ZA" dirty="0"/>
          </a:p>
        </p:txBody>
      </p:sp>
    </p:spTree>
    <p:extLst>
      <p:ext uri="{BB962C8B-B14F-4D97-AF65-F5344CB8AC3E}">
        <p14:creationId xmlns:p14="http://schemas.microsoft.com/office/powerpoint/2010/main" val="301684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1725270-7A26-4423-9CAE-9E2DF5DD9948}" type="slidenum">
              <a:rPr lang="en-ZA" smtClean="0"/>
              <a:t>18</a:t>
            </a:fld>
            <a:endParaRPr lang="en-ZA" dirty="0"/>
          </a:p>
        </p:txBody>
      </p:sp>
    </p:spTree>
    <p:extLst>
      <p:ext uri="{BB962C8B-B14F-4D97-AF65-F5344CB8AC3E}">
        <p14:creationId xmlns:p14="http://schemas.microsoft.com/office/powerpoint/2010/main" val="763551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DRAFT </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B91D83-34EB-A744-81D0-D8E8519C4AE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382687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B91D83-34EB-A744-81D0-D8E8519C4AE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642021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B91D83-34EB-A744-81D0-D8E8519C4AE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396873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68566" cy="1139825"/>
          </a:xfrm>
        </p:spPr>
        <p:txBody>
          <a:bodyPr/>
          <a:lstStyle/>
          <a:p>
            <a:r>
              <a:rPr lang="en-US"/>
              <a:t>Click to edit Master title style</a:t>
            </a:r>
            <a:endParaRPr lang="en-ZA"/>
          </a:p>
        </p:txBody>
      </p:sp>
      <p:sp>
        <p:nvSpPr>
          <p:cNvPr id="3" name="Rectangle 4"/>
          <p:cNvSpPr>
            <a:spLocks noGrp="1" noChangeArrowheads="1"/>
          </p:cNvSpPr>
          <p:nvPr>
            <p:ph type="dt" idx="10"/>
          </p:nvPr>
        </p:nvSpPr>
        <p:spPr>
          <a:ln/>
        </p:spPr>
        <p:txBody>
          <a:bodyPr/>
          <a:lstStyle>
            <a:lvl1pPr>
              <a:defRPr/>
            </a:lvl1pPr>
          </a:lstStyle>
          <a:p>
            <a:pPr>
              <a:defRPr/>
            </a:pPr>
            <a:endParaRPr lang="en-GB" dirty="0"/>
          </a:p>
        </p:txBody>
      </p:sp>
      <p:sp>
        <p:nvSpPr>
          <p:cNvPr id="4" name="Rectangle 5"/>
          <p:cNvSpPr>
            <a:spLocks noGrp="1" noChangeArrowheads="1"/>
          </p:cNvSpPr>
          <p:nvPr>
            <p:ph type="ftr" idx="11"/>
          </p:nvPr>
        </p:nvSpPr>
        <p:spPr>
          <a:ln/>
        </p:spPr>
        <p:txBody>
          <a:bodyPr/>
          <a:lstStyle>
            <a:lvl1pPr>
              <a:defRPr/>
            </a:lvl1pPr>
          </a:lstStyle>
          <a:p>
            <a:pPr>
              <a:defRPr/>
            </a:pPr>
            <a:endParaRPr lang="en-GB" dirty="0"/>
          </a:p>
        </p:txBody>
      </p:sp>
      <p:sp>
        <p:nvSpPr>
          <p:cNvPr id="5" name="Rectangle 6"/>
          <p:cNvSpPr>
            <a:spLocks noGrp="1" noChangeArrowheads="1"/>
          </p:cNvSpPr>
          <p:nvPr>
            <p:ph type="sldNum" idx="12"/>
          </p:nvPr>
        </p:nvSpPr>
        <p:spPr>
          <a:ln/>
        </p:spPr>
        <p:txBody>
          <a:bodyPr/>
          <a:lstStyle>
            <a:lvl1pPr>
              <a:defRPr/>
            </a:lvl1pPr>
          </a:lstStyle>
          <a:p>
            <a:pPr>
              <a:defRPr/>
            </a:pPr>
            <a:fld id="{4343BEB5-E0CB-4D8D-983D-6BC7B80B2948}" type="slidenum">
              <a:rPr lang="en-GB"/>
              <a:pPr>
                <a:defRPr/>
              </a:pPr>
              <a:t>‹#›</a:t>
            </a:fld>
            <a:endParaRPr lang="en-GB" dirty="0"/>
          </a:p>
        </p:txBody>
      </p:sp>
    </p:spTree>
    <p:extLst>
      <p:ext uri="{BB962C8B-B14F-4D97-AF65-F5344CB8AC3E}">
        <p14:creationId xmlns:p14="http://schemas.microsoft.com/office/powerpoint/2010/main" val="268316059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B91D83-34EB-A744-81D0-D8E8519C4AE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833893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2" y="4589466"/>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B91D83-34EB-A744-81D0-D8E8519C4AE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437594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1B91D83-34EB-A744-81D0-D8E8519C4AE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129494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1B91D83-34EB-A744-81D0-D8E8519C4AE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94205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1B91D83-34EB-A744-81D0-D8E8519C4AE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387762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1B91D83-34EB-A744-81D0-D8E8519C4AE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724302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1B91D83-34EB-A744-81D0-D8E8519C4AE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0290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1B91D83-34EB-A744-81D0-D8E8519C4AE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97954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91D83-34EB-A744-81D0-D8E8519C4AE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88890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3" Type="http://schemas.openxmlformats.org/officeDocument/2006/relationships/image" Target="../media/image80.emf"/><Relationship Id="rId18" Type="http://schemas.openxmlformats.org/officeDocument/2006/relationships/customXml" Target="../ink/ink9.xml"/><Relationship Id="rId26" Type="http://schemas.openxmlformats.org/officeDocument/2006/relationships/customXml" Target="../ink/ink13.xml"/><Relationship Id="rId39" Type="http://schemas.openxmlformats.org/officeDocument/2006/relationships/image" Target="../media/image21.emf"/><Relationship Id="rId21" Type="http://schemas.openxmlformats.org/officeDocument/2006/relationships/image" Target="../media/image12.emf"/><Relationship Id="rId34" Type="http://schemas.openxmlformats.org/officeDocument/2006/relationships/customXml" Target="../ink/ink17.xml"/><Relationship Id="rId7" Type="http://schemas.openxmlformats.org/officeDocument/2006/relationships/image" Target="../media/image2.emf"/><Relationship Id="rId2" Type="http://schemas.openxmlformats.org/officeDocument/2006/relationships/customXml" Target="../ink/ink1.xml"/><Relationship Id="rId16" Type="http://schemas.openxmlformats.org/officeDocument/2006/relationships/customXml" Target="../ink/ink8.xml"/><Relationship Id="rId20" Type="http://schemas.openxmlformats.org/officeDocument/2006/relationships/customXml" Target="../ink/ink10.xml"/><Relationship Id="rId29" Type="http://schemas.openxmlformats.org/officeDocument/2006/relationships/image" Target="../media/image17.emf"/><Relationship Id="rId41" Type="http://schemas.openxmlformats.org/officeDocument/2006/relationships/image" Target="../media/image29.emf"/><Relationship Id="rId1" Type="http://schemas.openxmlformats.org/officeDocument/2006/relationships/slideLayout" Target="../slideLayouts/slideLayout12.xml"/><Relationship Id="rId6" Type="http://schemas.openxmlformats.org/officeDocument/2006/relationships/customXml" Target="../ink/ink3.xml"/><Relationship Id="rId11" Type="http://schemas.openxmlformats.org/officeDocument/2006/relationships/image" Target="../media/image70.emf"/><Relationship Id="rId24" Type="http://schemas.openxmlformats.org/officeDocument/2006/relationships/customXml" Target="../ink/ink12.xml"/><Relationship Id="rId32" Type="http://schemas.openxmlformats.org/officeDocument/2006/relationships/customXml" Target="../ink/ink16.xml"/><Relationship Id="rId37" Type="http://schemas.openxmlformats.org/officeDocument/2006/relationships/image" Target="../media/image4.emf"/><Relationship Id="rId40" Type="http://schemas.openxmlformats.org/officeDocument/2006/relationships/customXml" Target="../ink/ink20.xml"/><Relationship Id="rId5" Type="http://schemas.openxmlformats.org/officeDocument/2006/relationships/image" Target="../media/image1.emf"/><Relationship Id="rId15" Type="http://schemas.openxmlformats.org/officeDocument/2006/relationships/image" Target="../media/image90.emf"/><Relationship Id="rId23" Type="http://schemas.openxmlformats.org/officeDocument/2006/relationships/image" Target="../media/image130.emf"/><Relationship Id="rId28" Type="http://schemas.openxmlformats.org/officeDocument/2006/relationships/customXml" Target="../ink/ink14.xml"/><Relationship Id="rId36" Type="http://schemas.openxmlformats.org/officeDocument/2006/relationships/customXml" Target="../ink/ink18.xml"/><Relationship Id="rId10" Type="http://schemas.openxmlformats.org/officeDocument/2006/relationships/customXml" Target="../ink/ink5.xml"/><Relationship Id="rId19" Type="http://schemas.openxmlformats.org/officeDocument/2006/relationships/image" Target="../media/image15.emf"/><Relationship Id="rId31" Type="http://schemas.openxmlformats.org/officeDocument/2006/relationships/image" Target="../media/image170.emf"/><Relationship Id="rId4" Type="http://schemas.openxmlformats.org/officeDocument/2006/relationships/customXml" Target="../ink/ink2.xml"/><Relationship Id="rId9" Type="http://schemas.openxmlformats.org/officeDocument/2006/relationships/image" Target="../media/image60.emf"/><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image" Target="../media/image16.emf"/><Relationship Id="rId30" Type="http://schemas.openxmlformats.org/officeDocument/2006/relationships/customXml" Target="../ink/ink15.xml"/><Relationship Id="rId35" Type="http://schemas.openxmlformats.org/officeDocument/2006/relationships/image" Target="../media/image19.emf"/><Relationship Id="rId8" Type="http://schemas.openxmlformats.org/officeDocument/2006/relationships/customXml" Target="../ink/ink4.xml"/><Relationship Id="rId3" Type="http://schemas.openxmlformats.org/officeDocument/2006/relationships/image" Target="../media/image3.emf"/><Relationship Id="rId12" Type="http://schemas.openxmlformats.org/officeDocument/2006/relationships/customXml" Target="../ink/ink6.xml"/><Relationship Id="rId17" Type="http://schemas.openxmlformats.org/officeDocument/2006/relationships/image" Target="../media/image14.emf"/><Relationship Id="rId25" Type="http://schemas.openxmlformats.org/officeDocument/2006/relationships/image" Target="../media/image140.emf"/><Relationship Id="rId33" Type="http://schemas.openxmlformats.org/officeDocument/2006/relationships/image" Target="../media/image18.emf"/><Relationship Id="rId38" Type="http://schemas.openxmlformats.org/officeDocument/2006/relationships/customXml" Target="../ink/ink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6.jpg"/><Relationship Id="rId7" Type="http://schemas.openxmlformats.org/officeDocument/2006/relationships/image" Target="../media/image18.jpg"/><Relationship Id="rId12" Type="http://schemas.openxmlformats.org/officeDocument/2006/relationships/image" Target="../media/image23.png"/><Relationship Id="rId2" Type="http://schemas.openxmlformats.org/officeDocument/2006/relationships/notesSlide" Target="../notesSlides/notesSlide10.xml"/><Relationship Id="rId16" Type="http://schemas.openxmlformats.org/officeDocument/2006/relationships/image" Target="../media/image26.jpg"/><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20.png"/><Relationship Id="rId1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my.atlistmaps.com/map/923fe467-5e72-4ab3-99ba-695e1be6a363?marker_id=efd77a4b-97e1-4630-8a10-eb143a2a48b2" TargetMode="Externa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2.xml"/><Relationship Id="rId7" Type="http://schemas.openxmlformats.org/officeDocument/2006/relationships/image" Target="../media/image45.jpg"/><Relationship Id="rId12" Type="http://schemas.openxmlformats.org/officeDocument/2006/relationships/image" Target="../media/image48.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11" Type="http://schemas.microsoft.com/office/2007/relationships/hdphoto" Target="../media/hdphoto4.wdp"/><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notesSlide" Target="../notesSlides/notesSlide17.xml"/><Relationship Id="rId9" Type="http://schemas.microsoft.com/office/2007/relationships/hdphoto" Target="../media/hdphoto3.wdp"/></Relationships>
</file>

<file path=ppt/slides/_rels/slide4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4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jpg"/><Relationship Id="rId1" Type="http://schemas.openxmlformats.org/officeDocument/2006/relationships/slideLayout" Target="../slideLayouts/slideLayout12.xml"/><Relationship Id="rId4" Type="http://schemas.openxmlformats.org/officeDocument/2006/relationships/image" Target="../media/image59.jpg"/></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ubtitle 1"/>
          <p:cNvSpPr txBox="1">
            <a:spLocks/>
          </p:cNvSpPr>
          <p:nvPr/>
        </p:nvSpPr>
        <p:spPr>
          <a:xfrm>
            <a:off x="0" y="559511"/>
            <a:ext cx="4882242" cy="128314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b="1" dirty="0">
                <a:solidFill>
                  <a:schemeClr val="accent4">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Briefing on interventions in respect of increasing public participation, </a:t>
            </a:r>
          </a:p>
          <a:p>
            <a:endParaRPr lang="en-ZA"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l"/>
            <a:endParaRPr lang="en-US" b="1" dirty="0"/>
          </a:p>
          <a:p>
            <a:pPr algn="l"/>
            <a:endParaRPr lang="en-US" b="1" dirty="0"/>
          </a:p>
          <a:p>
            <a:pPr algn="l"/>
            <a:endParaRPr lang="en-US" b="1" dirty="0"/>
          </a:p>
          <a:p>
            <a:pPr algn="l"/>
            <a:endParaRPr lang="en-US" b="1" dirty="0"/>
          </a:p>
        </p:txBody>
      </p:sp>
      <p:sp>
        <p:nvSpPr>
          <p:cNvPr id="2" name="TextBox 1"/>
          <p:cNvSpPr txBox="1"/>
          <p:nvPr/>
        </p:nvSpPr>
        <p:spPr>
          <a:xfrm>
            <a:off x="7707877" y="5493526"/>
            <a:ext cx="4484123" cy="1169551"/>
          </a:xfrm>
          <a:prstGeom prst="rect">
            <a:avLst/>
          </a:prstGeom>
          <a:noFill/>
        </p:spPr>
        <p:txBody>
          <a:bodyPr wrap="square" rtlCol="0">
            <a:spAutoFit/>
          </a:bodyPr>
          <a:lstStyle/>
          <a:p>
            <a:r>
              <a:rPr lang="en-US" b="1" dirty="0">
                <a:solidFill>
                  <a:schemeClr val="tx1">
                    <a:lumMod val="85000"/>
                    <a:lumOff val="15000"/>
                  </a:schemeClr>
                </a:solidFill>
              </a:rPr>
              <a:t>JOINT STANDING COMMITTEE ON THE FINANCIAL MANAGEMENT OF PARLIAMENT</a:t>
            </a:r>
          </a:p>
          <a:p>
            <a:r>
              <a:rPr lang="en-US" b="1" dirty="0">
                <a:solidFill>
                  <a:schemeClr val="tx1">
                    <a:lumMod val="85000"/>
                    <a:lumOff val="15000"/>
                  </a:schemeClr>
                </a:solidFill>
              </a:rPr>
              <a:t>26 MAY 2023</a:t>
            </a:r>
            <a:endParaRPr lang="en-US" b="1" dirty="0">
              <a:solidFill>
                <a:srgbClr val="FF0000"/>
              </a:solidFill>
            </a:endParaRPr>
          </a:p>
          <a:p>
            <a:endParaRPr lang="en-ZA" sz="1600"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A3C07A7-7265-0133-E60C-ACEC3B0989D9}"/>
              </a:ext>
            </a:extLst>
          </p:cNvPr>
          <p:cNvSpPr txBox="1"/>
          <p:nvPr/>
        </p:nvSpPr>
        <p:spPr>
          <a:xfrm>
            <a:off x="8165938" y="194923"/>
            <a:ext cx="4026061" cy="2677656"/>
          </a:xfrm>
          <a:prstGeom prst="rect">
            <a:avLst/>
          </a:prstGeom>
          <a:noFill/>
        </p:spPr>
        <p:txBody>
          <a:bodyPr wrap="square">
            <a:spAutoFit/>
          </a:bodyPr>
          <a:lstStyle/>
          <a:p>
            <a:r>
              <a:rPr lang="en-US" sz="2800" b="1" dirty="0">
                <a:solidFill>
                  <a:srgbClr val="FFC000">
                    <a:lumMod val="75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t>
            </a:r>
            <a:r>
              <a:rPr kumimoji="0" lang="en-US" sz="2800" b="1" i="0" u="none" strike="noStrike" kern="1200" cap="none" spc="0" normalizeH="0" baseline="0" noProof="0" dirty="0">
                <a:ln>
                  <a:noFill/>
                </a:ln>
                <a:solidFill>
                  <a:srgbClr val="FFC000">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fforts underway to broaden public participation in line with the Sixth Parliament’s strategic objective </a:t>
            </a:r>
            <a:endParaRPr lang="en-US" sz="2800" dirty="0"/>
          </a:p>
        </p:txBody>
      </p:sp>
    </p:spTree>
    <p:extLst>
      <p:ext uri="{BB962C8B-B14F-4D97-AF65-F5344CB8AC3E}">
        <p14:creationId xmlns:p14="http://schemas.microsoft.com/office/powerpoint/2010/main" val="27029871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eft-Right Arrow 2"/>
          <p:cNvSpPr/>
          <p:nvPr/>
        </p:nvSpPr>
        <p:spPr>
          <a:xfrm>
            <a:off x="4760710" y="4424776"/>
            <a:ext cx="6153886" cy="783237"/>
          </a:xfrm>
          <a:prstGeom prst="lef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11476" y="197316"/>
            <a:ext cx="7713621" cy="973571"/>
          </a:xfrm>
          <a:noFill/>
        </p:spPr>
        <p:txBody>
          <a:bodyPr>
            <a:normAutofit/>
          </a:bodyPr>
          <a:lstStyle/>
          <a:p>
            <a:r>
              <a:rPr lang="en-ZA" sz="3200" b="1" dirty="0">
                <a:latin typeface="Arial" panose="020B0604020202020204" pitchFamily="34" charset="0"/>
                <a:cs typeface="Arial" panose="020B0604020202020204" pitchFamily="34" charset="0"/>
              </a:rPr>
              <a:t>Public Participation Mechanisms</a:t>
            </a:r>
            <a:endParaRPr lang="en-ZA" sz="3200" b="1" dirty="0">
              <a:solidFill>
                <a:srgbClr val="FF0000"/>
              </a:solidFill>
              <a:latin typeface="Arial" panose="020B0604020202020204" pitchFamily="34" charset="0"/>
              <a:cs typeface="Arial" panose="020B0604020202020204" pitchFamily="34" charset="0"/>
            </a:endParaRPr>
          </a:p>
        </p:txBody>
      </p:sp>
      <p:sp>
        <p:nvSpPr>
          <p:cNvPr id="5" name="Bevel 4"/>
          <p:cNvSpPr/>
          <p:nvPr/>
        </p:nvSpPr>
        <p:spPr>
          <a:xfrm>
            <a:off x="1878579" y="3009613"/>
            <a:ext cx="1743429" cy="1196916"/>
          </a:xfrm>
          <a:prstGeom prst="bevel">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a:solidFill>
                  <a:schemeClr val="tx1"/>
                </a:solidFill>
              </a:rPr>
              <a:t>Taking Parliament to the People</a:t>
            </a:r>
            <a:endParaRPr lang="en-ZA" sz="1600" dirty="0">
              <a:solidFill>
                <a:schemeClr val="tx1"/>
              </a:solidFill>
            </a:endParaRPr>
          </a:p>
        </p:txBody>
      </p:sp>
      <p:sp>
        <p:nvSpPr>
          <p:cNvPr id="9" name="Bevel 8"/>
          <p:cNvSpPr/>
          <p:nvPr/>
        </p:nvSpPr>
        <p:spPr>
          <a:xfrm>
            <a:off x="82658" y="5605923"/>
            <a:ext cx="1625157" cy="1236913"/>
          </a:xfrm>
          <a:prstGeom prst="bevel">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a:solidFill>
                  <a:schemeClr val="tx1"/>
                </a:solidFill>
              </a:rPr>
              <a:t>Sectoral Parliaments</a:t>
            </a:r>
            <a:endParaRPr lang="en-ZA" sz="1600" dirty="0">
              <a:solidFill>
                <a:schemeClr val="tx1"/>
              </a:solidFill>
            </a:endParaRPr>
          </a:p>
        </p:txBody>
      </p:sp>
      <p:sp>
        <p:nvSpPr>
          <p:cNvPr id="10" name="Bevel 9"/>
          <p:cNvSpPr/>
          <p:nvPr/>
        </p:nvSpPr>
        <p:spPr>
          <a:xfrm>
            <a:off x="3938091" y="3020033"/>
            <a:ext cx="1581968" cy="1236913"/>
          </a:xfrm>
          <a:prstGeom prst="bevel">
            <a:avLst/>
          </a:prstGeom>
          <a:gradFill>
            <a:gsLst>
              <a:gs pos="0">
                <a:srgbClr val="92D050"/>
              </a:gs>
              <a:gs pos="50000">
                <a:schemeClr val="accent4">
                  <a:satMod val="110000"/>
                  <a:lumMod val="100000"/>
                  <a:shade val="100000"/>
                </a:schemeClr>
              </a:gs>
              <a:gs pos="100000">
                <a:schemeClr val="accent4">
                  <a:lumMod val="99000"/>
                  <a:satMod val="120000"/>
                  <a:shade val="78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ZA" sz="1600" dirty="0">
                <a:solidFill>
                  <a:schemeClr val="tx1"/>
                </a:solidFill>
              </a:rPr>
              <a:t>Submissions</a:t>
            </a:r>
          </a:p>
          <a:p>
            <a:pPr algn="ctr"/>
            <a:endParaRPr lang="en-ZA" sz="1600" dirty="0">
              <a:solidFill>
                <a:schemeClr val="tx1"/>
              </a:solidFill>
            </a:endParaRPr>
          </a:p>
        </p:txBody>
      </p:sp>
      <p:sp>
        <p:nvSpPr>
          <p:cNvPr id="11" name="Bevel 10"/>
          <p:cNvSpPr/>
          <p:nvPr/>
        </p:nvSpPr>
        <p:spPr>
          <a:xfrm>
            <a:off x="5784699" y="3009613"/>
            <a:ext cx="1440743" cy="1236913"/>
          </a:xfrm>
          <a:prstGeom prst="bevel">
            <a:avLst/>
          </a:prstGeom>
          <a:gradFill>
            <a:gsLst>
              <a:gs pos="0">
                <a:srgbClr val="92D050"/>
              </a:gs>
              <a:gs pos="50000">
                <a:schemeClr val="accent4">
                  <a:satMod val="110000"/>
                  <a:lumMod val="100000"/>
                  <a:shade val="100000"/>
                </a:schemeClr>
              </a:gs>
              <a:gs pos="100000">
                <a:schemeClr val="accent4">
                  <a:lumMod val="99000"/>
                  <a:satMod val="120000"/>
                  <a:shade val="78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a:solidFill>
                  <a:schemeClr val="tx1"/>
                </a:solidFill>
              </a:rPr>
              <a:t>Petitions</a:t>
            </a:r>
            <a:endParaRPr lang="en-ZA" sz="1600" dirty="0">
              <a:solidFill>
                <a:schemeClr val="tx1"/>
              </a:solidFill>
            </a:endParaRPr>
          </a:p>
        </p:txBody>
      </p:sp>
      <p:sp>
        <p:nvSpPr>
          <p:cNvPr id="12" name="Bevel 11"/>
          <p:cNvSpPr/>
          <p:nvPr/>
        </p:nvSpPr>
        <p:spPr>
          <a:xfrm>
            <a:off x="5200141" y="1656465"/>
            <a:ext cx="1273132" cy="1236913"/>
          </a:xfrm>
          <a:prstGeom prst="bevel">
            <a:avLst/>
          </a:prstGeom>
          <a:gradFill>
            <a:gsLst>
              <a:gs pos="0">
                <a:srgbClr val="92D050"/>
              </a:gs>
              <a:gs pos="50000">
                <a:schemeClr val="accent4">
                  <a:satMod val="110000"/>
                  <a:lumMod val="100000"/>
                  <a:shade val="100000"/>
                </a:schemeClr>
              </a:gs>
              <a:gs pos="100000">
                <a:schemeClr val="accent4">
                  <a:lumMod val="99000"/>
                  <a:satMod val="120000"/>
                  <a:shade val="78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a:solidFill>
                  <a:schemeClr val="tx1"/>
                </a:solidFill>
              </a:rPr>
              <a:t>Public Hearings</a:t>
            </a:r>
          </a:p>
        </p:txBody>
      </p:sp>
      <p:sp>
        <p:nvSpPr>
          <p:cNvPr id="13" name="Bevel 12"/>
          <p:cNvSpPr/>
          <p:nvPr/>
        </p:nvSpPr>
        <p:spPr>
          <a:xfrm>
            <a:off x="1878580" y="4336245"/>
            <a:ext cx="1743428" cy="1196916"/>
          </a:xfrm>
          <a:prstGeom prst="bevel">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a:solidFill>
                  <a:schemeClr val="tx1"/>
                </a:solidFill>
              </a:rPr>
              <a:t>Provincial Week</a:t>
            </a:r>
            <a:endParaRPr lang="en-ZA" sz="1600" dirty="0">
              <a:solidFill>
                <a:schemeClr val="tx1"/>
              </a:solidFill>
            </a:endParaRPr>
          </a:p>
        </p:txBody>
      </p:sp>
      <p:sp>
        <p:nvSpPr>
          <p:cNvPr id="14" name="Bevel 13"/>
          <p:cNvSpPr/>
          <p:nvPr/>
        </p:nvSpPr>
        <p:spPr>
          <a:xfrm>
            <a:off x="82658" y="4296248"/>
            <a:ext cx="1625157" cy="1236913"/>
          </a:xfrm>
          <a:prstGeom prst="bevel">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a:solidFill>
                  <a:schemeClr val="tx1"/>
                </a:solidFill>
              </a:rPr>
              <a:t>Local Government Week</a:t>
            </a:r>
            <a:endParaRPr lang="en-ZA" sz="1600" dirty="0">
              <a:solidFill>
                <a:schemeClr val="tx1"/>
              </a:solidFill>
            </a:endParaRPr>
          </a:p>
        </p:txBody>
      </p:sp>
      <p:sp>
        <p:nvSpPr>
          <p:cNvPr id="15" name="Bevel 14"/>
          <p:cNvSpPr/>
          <p:nvPr/>
        </p:nvSpPr>
        <p:spPr>
          <a:xfrm>
            <a:off x="3749600" y="1658854"/>
            <a:ext cx="1334675" cy="1271573"/>
          </a:xfrm>
          <a:prstGeom prst="bevel">
            <a:avLst/>
          </a:prstGeom>
          <a:gradFill>
            <a:gsLst>
              <a:gs pos="0">
                <a:srgbClr val="92D050"/>
              </a:gs>
              <a:gs pos="50000">
                <a:schemeClr val="accent4">
                  <a:satMod val="110000"/>
                  <a:lumMod val="100000"/>
                  <a:shade val="100000"/>
                </a:schemeClr>
              </a:gs>
              <a:gs pos="100000">
                <a:schemeClr val="accent4">
                  <a:lumMod val="99000"/>
                  <a:satMod val="120000"/>
                  <a:shade val="78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a:solidFill>
                  <a:schemeClr val="tx1"/>
                </a:solidFill>
              </a:rPr>
              <a:t>Oversight Activities</a:t>
            </a:r>
            <a:endParaRPr lang="en-ZA" sz="1600" dirty="0">
              <a:solidFill>
                <a:schemeClr val="tx1"/>
              </a:solidFill>
            </a:endParaRPr>
          </a:p>
        </p:txBody>
      </p:sp>
      <p:sp>
        <p:nvSpPr>
          <p:cNvPr id="16" name="Bevel 15"/>
          <p:cNvSpPr/>
          <p:nvPr/>
        </p:nvSpPr>
        <p:spPr>
          <a:xfrm>
            <a:off x="5878287" y="5119369"/>
            <a:ext cx="1750422" cy="1723466"/>
          </a:xfrm>
          <a:prstGeom prst="bevel">
            <a:avLst/>
          </a:prstGeom>
          <a:gradFill>
            <a:gsLst>
              <a:gs pos="0">
                <a:srgbClr val="92D050"/>
              </a:gs>
              <a:gs pos="50000">
                <a:schemeClr val="accent4">
                  <a:satMod val="110000"/>
                  <a:lumMod val="100000"/>
                  <a:shade val="100000"/>
                </a:schemeClr>
              </a:gs>
              <a:gs pos="100000">
                <a:schemeClr val="accent4">
                  <a:lumMod val="99000"/>
                  <a:satMod val="120000"/>
                  <a:shade val="78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a:solidFill>
                  <a:schemeClr val="tx1"/>
                </a:solidFill>
              </a:rPr>
              <a:t>Law-making</a:t>
            </a:r>
            <a:endParaRPr lang="en-ZA" sz="1600" dirty="0">
              <a:solidFill>
                <a:schemeClr val="tx1"/>
              </a:solidFill>
            </a:endParaRPr>
          </a:p>
        </p:txBody>
      </p:sp>
      <p:sp>
        <p:nvSpPr>
          <p:cNvPr id="17" name="Bevel 16"/>
          <p:cNvSpPr/>
          <p:nvPr/>
        </p:nvSpPr>
        <p:spPr>
          <a:xfrm>
            <a:off x="7740920" y="5119369"/>
            <a:ext cx="1794965" cy="1723466"/>
          </a:xfrm>
          <a:prstGeom prst="bevel">
            <a:avLst/>
          </a:prstGeom>
          <a:gradFill>
            <a:gsLst>
              <a:gs pos="0">
                <a:srgbClr val="92D050"/>
              </a:gs>
              <a:gs pos="50000">
                <a:schemeClr val="accent4">
                  <a:satMod val="110000"/>
                  <a:lumMod val="100000"/>
                  <a:shade val="100000"/>
                </a:schemeClr>
              </a:gs>
              <a:gs pos="100000">
                <a:schemeClr val="accent4">
                  <a:lumMod val="99000"/>
                  <a:satMod val="120000"/>
                  <a:shade val="78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a:solidFill>
                  <a:schemeClr val="tx1"/>
                </a:solidFill>
              </a:rPr>
              <a:t>International Engagements</a:t>
            </a:r>
            <a:endParaRPr lang="en-ZA" sz="1600" dirty="0">
              <a:solidFill>
                <a:schemeClr val="tx1"/>
              </a:solidFill>
            </a:endParaRPr>
          </a:p>
        </p:txBody>
      </p:sp>
      <p:sp>
        <p:nvSpPr>
          <p:cNvPr id="18" name="Bevel 17"/>
          <p:cNvSpPr/>
          <p:nvPr/>
        </p:nvSpPr>
        <p:spPr>
          <a:xfrm>
            <a:off x="9681662" y="5119370"/>
            <a:ext cx="1847104" cy="1723466"/>
          </a:xfrm>
          <a:prstGeom prst="bevel">
            <a:avLst/>
          </a:prstGeom>
          <a:gradFill>
            <a:gsLst>
              <a:gs pos="0">
                <a:srgbClr val="92D050"/>
              </a:gs>
              <a:gs pos="50000">
                <a:schemeClr val="accent4">
                  <a:satMod val="110000"/>
                  <a:lumMod val="100000"/>
                  <a:shade val="100000"/>
                </a:schemeClr>
              </a:gs>
              <a:gs pos="100000">
                <a:schemeClr val="accent4">
                  <a:lumMod val="99000"/>
                  <a:satMod val="120000"/>
                  <a:shade val="78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a:solidFill>
                  <a:schemeClr val="tx1"/>
                </a:solidFill>
              </a:rPr>
              <a:t>Co-operative Government and Inter Governmental Relations</a:t>
            </a:r>
            <a:endParaRPr lang="en-ZA" sz="1600" dirty="0">
              <a:solidFill>
                <a:schemeClr val="tx1"/>
              </a:solidFill>
            </a:endParaRPr>
          </a:p>
        </p:txBody>
      </p:sp>
      <p:sp>
        <p:nvSpPr>
          <p:cNvPr id="7" name="Rectangle 6"/>
          <p:cNvSpPr/>
          <p:nvPr/>
        </p:nvSpPr>
        <p:spPr>
          <a:xfrm>
            <a:off x="5474729" y="4631728"/>
            <a:ext cx="4947489" cy="369332"/>
          </a:xfrm>
          <a:prstGeom prst="rect">
            <a:avLst/>
          </a:prstGeom>
          <a:solidFill>
            <a:schemeClr val="accent4">
              <a:lumMod val="75000"/>
            </a:schemeClr>
          </a:solidFill>
        </p:spPr>
        <p:txBody>
          <a:bodyPr wrap="square">
            <a:spAutoFit/>
          </a:bodyPr>
          <a:lstStyle/>
          <a:p>
            <a:r>
              <a:rPr lang="en-ZA" b="1" dirty="0">
                <a:solidFill>
                  <a:schemeClr val="bg1"/>
                </a:solidFill>
                <a:latin typeface="Arial" panose="020B0604020202020204" pitchFamily="34" charset="0"/>
                <a:cs typeface="Arial" panose="020B0604020202020204" pitchFamily="34" charset="0"/>
              </a:rPr>
              <a:t>Integrated Public Participation Service</a:t>
            </a:r>
            <a:endParaRPr lang="en-ZA" dirty="0">
              <a:solidFill>
                <a:schemeClr val="bg1"/>
              </a:solidFill>
            </a:endParaRPr>
          </a:p>
        </p:txBody>
      </p:sp>
      <p:sp>
        <p:nvSpPr>
          <p:cNvPr id="22" name="Bevel 21"/>
          <p:cNvSpPr/>
          <p:nvPr/>
        </p:nvSpPr>
        <p:spPr>
          <a:xfrm>
            <a:off x="82658" y="1656466"/>
            <a:ext cx="1662233" cy="1236913"/>
          </a:xfrm>
          <a:prstGeom prst="bevel">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a:solidFill>
                  <a:schemeClr val="tx1"/>
                </a:solidFill>
              </a:rPr>
              <a:t>State of the Nation</a:t>
            </a:r>
            <a:endParaRPr lang="en-ZA" sz="1600" dirty="0">
              <a:solidFill>
                <a:schemeClr val="tx1"/>
              </a:solidFill>
            </a:endParaRPr>
          </a:p>
        </p:txBody>
      </p:sp>
      <p:sp>
        <p:nvSpPr>
          <p:cNvPr id="23" name="Bevel 22"/>
          <p:cNvSpPr/>
          <p:nvPr/>
        </p:nvSpPr>
        <p:spPr>
          <a:xfrm>
            <a:off x="1878580" y="1656466"/>
            <a:ext cx="1743428" cy="1273961"/>
          </a:xfrm>
          <a:prstGeom prst="bevel">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ZA" sz="1600" dirty="0">
                <a:solidFill>
                  <a:schemeClr val="tx1"/>
                </a:solidFill>
              </a:rPr>
              <a:t>Budget Cycle</a:t>
            </a:r>
          </a:p>
        </p:txBody>
      </p:sp>
      <p:sp>
        <p:nvSpPr>
          <p:cNvPr id="24" name="Bevel 23"/>
          <p:cNvSpPr/>
          <p:nvPr/>
        </p:nvSpPr>
        <p:spPr>
          <a:xfrm>
            <a:off x="82658" y="2969616"/>
            <a:ext cx="1625157" cy="1236913"/>
          </a:xfrm>
          <a:prstGeom prst="bevel">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ZA" sz="1600" dirty="0">
                <a:solidFill>
                  <a:schemeClr val="tx1"/>
                </a:solidFill>
              </a:rPr>
              <a:t>Plenaries</a:t>
            </a:r>
          </a:p>
        </p:txBody>
      </p:sp>
      <p:sp>
        <p:nvSpPr>
          <p:cNvPr id="25" name="Left-Right Arrow 24"/>
          <p:cNvSpPr/>
          <p:nvPr/>
        </p:nvSpPr>
        <p:spPr>
          <a:xfrm>
            <a:off x="524194" y="922802"/>
            <a:ext cx="2622674" cy="733663"/>
          </a:xfrm>
          <a:prstGeom prst="leftRightArrow">
            <a:avLst/>
          </a:prstGeom>
          <a:solidFill>
            <a:schemeClr val="accent4">
              <a:lumMod val="75000"/>
            </a:schemeClr>
          </a:solidFill>
        </p:spPr>
        <p:txBody>
          <a:bodyPr wrap="square">
            <a:spAutoFit/>
          </a:bodyPr>
          <a:lstStyle/>
          <a:p>
            <a:pPr algn="ctr"/>
            <a:r>
              <a:rPr lang="en-ZA" b="1" dirty="0">
                <a:solidFill>
                  <a:schemeClr val="bg1"/>
                </a:solidFill>
                <a:latin typeface="Arial" panose="020B0604020202020204" pitchFamily="34" charset="0"/>
                <a:cs typeface="Arial" panose="020B0604020202020204" pitchFamily="34" charset="0"/>
              </a:rPr>
              <a:t>NA &amp; NCOP</a:t>
            </a:r>
            <a:endParaRPr lang="en-ZA" dirty="0">
              <a:solidFill>
                <a:schemeClr val="bg1"/>
              </a:solidFill>
            </a:endParaRPr>
          </a:p>
        </p:txBody>
      </p:sp>
      <p:sp>
        <p:nvSpPr>
          <p:cNvPr id="26" name="Left-Right Arrow 25"/>
          <p:cNvSpPr/>
          <p:nvPr/>
        </p:nvSpPr>
        <p:spPr>
          <a:xfrm>
            <a:off x="3852858" y="952061"/>
            <a:ext cx="2586162" cy="733663"/>
          </a:xfrm>
          <a:prstGeom prst="leftRightArrow">
            <a:avLst/>
          </a:prstGeom>
          <a:solidFill>
            <a:schemeClr val="accent4">
              <a:lumMod val="75000"/>
            </a:schemeClr>
          </a:solidFill>
        </p:spPr>
        <p:txBody>
          <a:bodyPr wrap="square">
            <a:spAutoFit/>
          </a:bodyPr>
          <a:lstStyle/>
          <a:p>
            <a:pPr algn="ctr"/>
            <a:r>
              <a:rPr lang="en-ZA" b="1" dirty="0">
                <a:solidFill>
                  <a:schemeClr val="bg1"/>
                </a:solidFill>
                <a:latin typeface="Arial" panose="020B0604020202020204" pitchFamily="34" charset="0"/>
                <a:cs typeface="Arial" panose="020B0604020202020204" pitchFamily="34" charset="0"/>
              </a:rPr>
              <a:t>COMMITTEES</a:t>
            </a:r>
            <a:endParaRPr lang="en-ZA" dirty="0">
              <a:solidFill>
                <a:schemeClr val="bg1"/>
              </a:solidFill>
            </a:endParaRPr>
          </a:p>
        </p:txBody>
      </p:sp>
      <p:sp>
        <p:nvSpPr>
          <p:cNvPr id="27" name="Left-Right Arrow 26"/>
          <p:cNvSpPr/>
          <p:nvPr/>
        </p:nvSpPr>
        <p:spPr>
          <a:xfrm>
            <a:off x="7332029" y="903681"/>
            <a:ext cx="4151264" cy="733663"/>
          </a:xfrm>
          <a:prstGeom prst="leftRightArrow">
            <a:avLst/>
          </a:prstGeom>
          <a:solidFill>
            <a:schemeClr val="accent4">
              <a:lumMod val="75000"/>
            </a:schemeClr>
          </a:solidFill>
        </p:spPr>
        <p:txBody>
          <a:bodyPr wrap="square">
            <a:spAutoFit/>
          </a:bodyPr>
          <a:lstStyle/>
          <a:p>
            <a:pPr algn="ctr"/>
            <a:r>
              <a:rPr lang="en-ZA" b="1" dirty="0">
                <a:solidFill>
                  <a:schemeClr val="bg1"/>
                </a:solidFill>
                <a:latin typeface="Arial" panose="020B0604020202020204" pitchFamily="34" charset="0"/>
                <a:cs typeface="Arial" panose="020B0604020202020204" pitchFamily="34" charset="0"/>
              </a:rPr>
              <a:t>CONSTITUENCY OFFICES</a:t>
            </a:r>
          </a:p>
        </p:txBody>
      </p:sp>
      <p:sp>
        <p:nvSpPr>
          <p:cNvPr id="28" name="Bevel 27"/>
          <p:cNvSpPr/>
          <p:nvPr/>
        </p:nvSpPr>
        <p:spPr>
          <a:xfrm>
            <a:off x="9269435" y="1575428"/>
            <a:ext cx="1731413" cy="1417805"/>
          </a:xfrm>
          <a:prstGeom prst="bevel">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a:solidFill>
                  <a:schemeClr val="tx1"/>
                </a:solidFill>
              </a:rPr>
              <a:t>Member Engagement</a:t>
            </a:r>
            <a:endParaRPr lang="en-ZA" sz="1600" dirty="0">
              <a:solidFill>
                <a:schemeClr val="tx1"/>
              </a:solidFill>
            </a:endParaRPr>
          </a:p>
        </p:txBody>
      </p:sp>
      <p:sp>
        <p:nvSpPr>
          <p:cNvPr id="29" name="Bevel 28"/>
          <p:cNvSpPr/>
          <p:nvPr/>
        </p:nvSpPr>
        <p:spPr>
          <a:xfrm>
            <a:off x="7511543" y="1617809"/>
            <a:ext cx="1542699" cy="1351807"/>
          </a:xfrm>
          <a:prstGeom prst="bevel">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ZA" sz="1600" dirty="0">
                <a:solidFill>
                  <a:schemeClr val="tx1"/>
                </a:solidFill>
              </a:rPr>
              <a:t>Access to Information &amp; Services</a:t>
            </a:r>
          </a:p>
        </p:txBody>
      </p:sp>
      <p:sp>
        <p:nvSpPr>
          <p:cNvPr id="30" name="Bevel 29"/>
          <p:cNvSpPr/>
          <p:nvPr/>
        </p:nvSpPr>
        <p:spPr>
          <a:xfrm>
            <a:off x="1882917" y="5625434"/>
            <a:ext cx="1774683" cy="1236913"/>
          </a:xfrm>
          <a:prstGeom prst="bevel">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400" dirty="0">
                <a:solidFill>
                  <a:schemeClr val="tx1"/>
                </a:solidFill>
              </a:rPr>
              <a:t>Commemorative Days</a:t>
            </a:r>
            <a:endParaRPr lang="en-ZA" sz="1400" dirty="0">
              <a:solidFill>
                <a:schemeClr val="tx1"/>
              </a:solidFill>
            </a:endParaRPr>
          </a:p>
        </p:txBody>
      </p:sp>
      <p:sp>
        <p:nvSpPr>
          <p:cNvPr id="31" name="Bevel 30"/>
          <p:cNvSpPr/>
          <p:nvPr/>
        </p:nvSpPr>
        <p:spPr>
          <a:xfrm>
            <a:off x="4114386" y="5129789"/>
            <a:ext cx="1670314" cy="1732558"/>
          </a:xfrm>
          <a:prstGeom prst="bevel">
            <a:avLst/>
          </a:prstGeom>
          <a:gradFill>
            <a:gsLst>
              <a:gs pos="0">
                <a:srgbClr val="92D050"/>
              </a:gs>
              <a:gs pos="50000">
                <a:schemeClr val="accent4">
                  <a:satMod val="110000"/>
                  <a:lumMod val="100000"/>
                  <a:shade val="100000"/>
                </a:schemeClr>
              </a:gs>
              <a:gs pos="100000">
                <a:schemeClr val="accent4">
                  <a:lumMod val="99000"/>
                  <a:satMod val="120000"/>
                  <a:shade val="78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a:solidFill>
                  <a:schemeClr val="tx1"/>
                </a:solidFill>
              </a:rPr>
              <a:t>Oversight</a:t>
            </a:r>
            <a:endParaRPr lang="en-ZA" sz="1600" dirty="0">
              <a:solidFill>
                <a:schemeClr val="tx1"/>
              </a:solidFill>
            </a:endParaRPr>
          </a:p>
        </p:txBody>
      </p:sp>
      <p:sp>
        <p:nvSpPr>
          <p:cNvPr id="4" name="Slide Number Placeholder 3"/>
          <p:cNvSpPr>
            <a:spLocks noGrp="1"/>
          </p:cNvSpPr>
          <p:nvPr>
            <p:ph type="sldNum" idx="12"/>
          </p:nvPr>
        </p:nvSpPr>
        <p:spPr/>
        <p:txBody>
          <a:bodyPr/>
          <a:lstStyle/>
          <a:p>
            <a:pPr>
              <a:defRPr/>
            </a:pPr>
            <a:fld id="{4343BEB5-E0CB-4D8D-983D-6BC7B80B2948}" type="slidenum">
              <a:rPr lang="en-GB" smtClean="0"/>
              <a:pPr>
                <a:defRPr/>
              </a:pPr>
              <a:t>10</a:t>
            </a:fld>
            <a:endParaRPr lang="en-GB" dirty="0"/>
          </a:p>
        </p:txBody>
      </p:sp>
    </p:spTree>
    <p:extLst>
      <p:ext uri="{BB962C8B-B14F-4D97-AF65-F5344CB8AC3E}">
        <p14:creationId xmlns:p14="http://schemas.microsoft.com/office/powerpoint/2010/main" val="7282746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ircle(in)">
                                      <p:cBhvr>
                                        <p:cTn id="37" dur="2000"/>
                                        <p:tgtEl>
                                          <p:spTgt spid="16"/>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circle(in)">
                                      <p:cBhvr>
                                        <p:cTn id="40" dur="2000"/>
                                        <p:tgtEl>
                                          <p:spTgt spid="17"/>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ircle(in)">
                                      <p:cBhvr>
                                        <p:cTn id="43" dur="2000"/>
                                        <p:tgtEl>
                                          <p:spTgt spid="18"/>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ircle(in)">
                                      <p:cBhvr>
                                        <p:cTn id="46" dur="2000"/>
                                        <p:tgtEl>
                                          <p:spTgt spid="7"/>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circle(in)">
                                      <p:cBhvr>
                                        <p:cTn id="49" dur="2000"/>
                                        <p:tgtEl>
                                          <p:spTgt spid="22"/>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circle(in)">
                                      <p:cBhvr>
                                        <p:cTn id="52" dur="2000"/>
                                        <p:tgtEl>
                                          <p:spTgt spid="23"/>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circle(in)">
                                      <p:cBhvr>
                                        <p:cTn id="55" dur="2000"/>
                                        <p:tgtEl>
                                          <p:spTgt spid="24"/>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circle(in)">
                                      <p:cBhvr>
                                        <p:cTn id="58" dur="2000"/>
                                        <p:tgtEl>
                                          <p:spTgt spid="25"/>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circle(in)">
                                      <p:cBhvr>
                                        <p:cTn id="61" dur="2000"/>
                                        <p:tgtEl>
                                          <p:spTgt spid="26"/>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circle(in)">
                                      <p:cBhvr>
                                        <p:cTn id="64" dur="2000"/>
                                        <p:tgtEl>
                                          <p:spTgt spid="27"/>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circle(in)">
                                      <p:cBhvr>
                                        <p:cTn id="67" dur="2000"/>
                                        <p:tgtEl>
                                          <p:spTgt spid="28"/>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circle(in)">
                                      <p:cBhvr>
                                        <p:cTn id="70" dur="2000"/>
                                        <p:tgtEl>
                                          <p:spTgt spid="29"/>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circle(in)">
                                      <p:cBhvr>
                                        <p:cTn id="73" dur="2000"/>
                                        <p:tgtEl>
                                          <p:spTgt spid="30"/>
                                        </p:tgtEl>
                                      </p:cBhvr>
                                    </p:animEffect>
                                  </p:childTnLst>
                                </p:cTn>
                              </p:par>
                              <p:par>
                                <p:cTn id="74" presetID="6" presetClass="entr" presetSubtype="16"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circle(in)">
                                      <p:cBhvr>
                                        <p:cTn id="76" dur="2000"/>
                                        <p:tgtEl>
                                          <p:spTgt spid="31"/>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circle(in)">
                                      <p:cBhvr>
                                        <p:cTn id="7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7"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16010" y="282000"/>
            <a:ext cx="10930953" cy="6576000"/>
            <a:chOff x="1940458" y="282000"/>
            <a:chExt cx="9009909" cy="6576000"/>
          </a:xfrm>
        </p:grpSpPr>
        <p:sp>
          <p:nvSpPr>
            <p:cNvPr id="4" name="Title 1"/>
            <p:cNvSpPr txBox="1">
              <a:spLocks/>
            </p:cNvSpPr>
            <p:nvPr/>
          </p:nvSpPr>
          <p:spPr>
            <a:xfrm>
              <a:off x="2406442" y="282000"/>
              <a:ext cx="8543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ZA" sz="4400" b="1" i="0" u="none" strike="noStrike" kern="1200" cap="none" spc="0" normalizeH="0" baseline="0" noProof="0" dirty="0">
                  <a:ln>
                    <a:noFill/>
                  </a:ln>
                  <a:solidFill>
                    <a:prstClr val="black"/>
                  </a:solidFill>
                  <a:effectLst/>
                  <a:uLnTx/>
                  <a:uFillTx/>
                  <a:latin typeface="Calibri" panose="020F0502020204030204"/>
                  <a:ea typeface="+mj-ea"/>
                  <a:cs typeface="+mj-cs"/>
                </a:rPr>
                <a:t>Our PP Goals</a:t>
              </a:r>
              <a:endParaRPr kumimoji="0" lang="en-US" sz="44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aphicFrame>
          <p:nvGraphicFramePr>
            <p:cNvPr id="5" name="Diagram 4"/>
            <p:cNvGraphicFramePr/>
            <p:nvPr/>
          </p:nvGraphicFramePr>
          <p:xfrm>
            <a:off x="1940458" y="1227666"/>
            <a:ext cx="8841843" cy="5630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B91D83-34EB-A744-81D0-D8E8519C4A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287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497" y="329691"/>
            <a:ext cx="10968566" cy="1139825"/>
          </a:xfrm>
        </p:spPr>
        <p:txBody>
          <a:bodyPr/>
          <a:lstStyle/>
          <a:p>
            <a:r>
              <a:rPr lang="en-ZA" sz="3600" b="1" dirty="0">
                <a:solidFill>
                  <a:prstClr val="black"/>
                </a:solidFill>
                <a:latin typeface="Arial" panose="020B0604020202020204" pitchFamily="34" charset="0"/>
                <a:cs typeface="Arial" panose="020B0604020202020204" pitchFamily="34" charset="0"/>
              </a:rPr>
              <a:t>Sixth Parliament Strategy Map</a:t>
            </a:r>
            <a:endParaRPr lang="en-ZA" dirty="0"/>
          </a:p>
        </p:txBody>
      </p:sp>
      <p:sp>
        <p:nvSpPr>
          <p:cNvPr id="3" name="Slide Number Placeholder 2"/>
          <p:cNvSpPr>
            <a:spLocks noGrp="1"/>
          </p:cNvSpPr>
          <p:nvPr>
            <p:ph type="sldNum" idx="12"/>
          </p:nvPr>
        </p:nvSpPr>
        <p:spPr/>
        <p:txBody>
          <a:bodyPr/>
          <a:lstStyle/>
          <a:p>
            <a:pPr>
              <a:defRPr/>
            </a:pPr>
            <a:fld id="{4343BEB5-E0CB-4D8D-983D-6BC7B80B2948}" type="slidenum">
              <a:rPr lang="en-GB" smtClean="0"/>
              <a:pPr>
                <a:defRPr/>
              </a:pPr>
              <a:t>12</a:t>
            </a:fld>
            <a:endParaRPr lang="en-GB" dirty="0"/>
          </a:p>
        </p:txBody>
      </p:sp>
      <p:grpSp>
        <p:nvGrpSpPr>
          <p:cNvPr id="72" name="Group 71"/>
          <p:cNvGrpSpPr/>
          <p:nvPr/>
        </p:nvGrpSpPr>
        <p:grpSpPr>
          <a:xfrm>
            <a:off x="1206365" y="1449014"/>
            <a:ext cx="9386615" cy="5209188"/>
            <a:chOff x="499783" y="1512289"/>
            <a:chExt cx="9386615" cy="5209188"/>
          </a:xfrm>
        </p:grpSpPr>
        <p:grpSp>
          <p:nvGrpSpPr>
            <p:cNvPr id="4" name="Group 3"/>
            <p:cNvGrpSpPr/>
            <p:nvPr/>
          </p:nvGrpSpPr>
          <p:grpSpPr>
            <a:xfrm>
              <a:off x="4458543" y="1512289"/>
              <a:ext cx="2896498" cy="729258"/>
              <a:chOff x="6300839" y="213058"/>
              <a:chExt cx="2344749" cy="1404434"/>
            </a:xfrm>
          </p:grpSpPr>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6300839" y="213058"/>
                  <a:ext cx="2344749" cy="1404434"/>
                </p14:xfrm>
              </p:contentPart>
            </mc:Choice>
            <mc:Fallback xmlns="">
              <p:pic>
                <p:nvPicPr>
                  <p:cNvPr id="3" name="Ink 2"/>
                  <p:cNvPicPr/>
                  <p:nvPr/>
                </p:nvPicPr>
                <p:blipFill>
                  <a:blip r:embed="rId3"/>
                  <a:stretch>
                    <a:fillRect/>
                  </a:stretch>
                </p:blipFill>
                <p:spPr>
                  <a:xfrm>
                    <a:off x="6293038" y="198975"/>
                    <a:ext cx="2364387" cy="1442201"/>
                  </a:xfrm>
                  <a:prstGeom prst="rect">
                    <a:avLst/>
                  </a:prstGeom>
                </p:spPr>
              </p:pic>
            </mc:Fallback>
          </mc:AlternateContent>
          <p:sp>
            <p:nvSpPr>
              <p:cNvPr id="6" name="TextBox 5"/>
              <p:cNvSpPr txBox="1"/>
              <p:nvPr/>
            </p:nvSpPr>
            <p:spPr>
              <a:xfrm>
                <a:off x="6383652" y="558754"/>
                <a:ext cx="2209333" cy="1053328"/>
              </a:xfrm>
              <a:prstGeom prst="rect">
                <a:avLst/>
              </a:prstGeom>
              <a:noFill/>
            </p:spPr>
            <p:txBody>
              <a:bodyPr wrap="square" rtlCol="0">
                <a:spAutoFit/>
              </a:bodyPr>
              <a:lstStyle/>
              <a:p>
                <a:pPr algn="ctr"/>
                <a:r>
                  <a:rPr lang="en-ZA" sz="1477" dirty="0"/>
                  <a:t>Reduce poverty, unemployment and inequality</a:t>
                </a:r>
                <a:endParaRPr lang="en-US" sz="1477" dirty="0"/>
              </a:p>
            </p:txBody>
          </p:sp>
        </p:grpSp>
        <p:grpSp>
          <p:nvGrpSpPr>
            <p:cNvPr id="7" name="Group 6"/>
            <p:cNvGrpSpPr/>
            <p:nvPr/>
          </p:nvGrpSpPr>
          <p:grpSpPr>
            <a:xfrm>
              <a:off x="2232875" y="2208882"/>
              <a:ext cx="2777059" cy="819532"/>
              <a:chOff x="2197761" y="1003505"/>
              <a:chExt cx="2183427" cy="1092712"/>
            </a:xfrm>
          </p:grpSpPr>
          <mc:AlternateContent xmlns:mc="http://schemas.openxmlformats.org/markup-compatibility/2006" xmlns:p14="http://schemas.microsoft.com/office/powerpoint/2010/main">
            <mc:Choice Requires="p14">
              <p:contentPart p14:bwMode="auto" r:id="rId4">
                <p14:nvContentPartPr>
                  <p14:cNvPr id="8" name="Ink 7"/>
                  <p14:cNvContentPartPr/>
                  <p14:nvPr/>
                </p14:nvContentPartPr>
                <p14:xfrm>
                  <a:off x="2197761" y="1003505"/>
                  <a:ext cx="2183427" cy="1092712"/>
                </p14:xfrm>
              </p:contentPart>
            </mc:Choice>
            <mc:Fallback xmlns="">
              <p:pic>
                <p:nvPicPr>
                  <p:cNvPr id="6" name="Ink 5"/>
                  <p:cNvPicPr/>
                  <p:nvPr/>
                </p:nvPicPr>
                <p:blipFill>
                  <a:blip r:embed="rId5"/>
                  <a:stretch>
                    <a:fillRect/>
                  </a:stretch>
                </p:blipFill>
                <p:spPr>
                  <a:xfrm>
                    <a:off x="2189553" y="992943"/>
                    <a:ext cx="2204089" cy="1121038"/>
                  </a:xfrm>
                  <a:prstGeom prst="rect">
                    <a:avLst/>
                  </a:prstGeom>
                </p:spPr>
              </p:pic>
            </mc:Fallback>
          </mc:AlternateContent>
          <p:sp>
            <p:nvSpPr>
              <p:cNvPr id="9" name="TextBox 8"/>
              <p:cNvSpPr txBox="1"/>
              <p:nvPr/>
            </p:nvSpPr>
            <p:spPr>
              <a:xfrm>
                <a:off x="2208227" y="1188504"/>
                <a:ext cx="2076196" cy="729262"/>
              </a:xfrm>
              <a:prstGeom prst="rect">
                <a:avLst/>
              </a:prstGeom>
              <a:solidFill>
                <a:schemeClr val="accent4">
                  <a:lumMod val="60000"/>
                  <a:lumOff val="40000"/>
                </a:schemeClr>
              </a:solidFill>
            </p:spPr>
            <p:txBody>
              <a:bodyPr wrap="square" rtlCol="0">
                <a:spAutoFit/>
              </a:bodyPr>
              <a:lstStyle/>
              <a:p>
                <a:pPr algn="ctr"/>
                <a:r>
                  <a:rPr lang="en-ZA" sz="1477" dirty="0"/>
                  <a:t>Increase government’s   responsiveness &amp; accountability</a:t>
                </a:r>
                <a:endParaRPr lang="en-US" sz="1477" dirty="0"/>
              </a:p>
            </p:txBody>
          </p:sp>
        </p:grpSp>
        <p:grpSp>
          <p:nvGrpSpPr>
            <p:cNvPr id="10" name="Group 9"/>
            <p:cNvGrpSpPr/>
            <p:nvPr/>
          </p:nvGrpSpPr>
          <p:grpSpPr>
            <a:xfrm>
              <a:off x="5475883" y="2631207"/>
              <a:ext cx="3027393" cy="726255"/>
              <a:chOff x="9867317" y="2334601"/>
              <a:chExt cx="1956204" cy="1038643"/>
            </a:xfrm>
          </p:grpSpPr>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9867317" y="2334601"/>
                  <a:ext cx="1939516" cy="1038643"/>
                </p14:xfrm>
              </p:contentPart>
            </mc:Choice>
            <mc:Fallback xmlns="">
              <p:pic>
                <p:nvPicPr>
                  <p:cNvPr id="9" name="Ink 8"/>
                  <p:cNvPicPr/>
                  <p:nvPr/>
                </p:nvPicPr>
                <p:blipFill>
                  <a:blip r:embed="rId7"/>
                  <a:stretch>
                    <a:fillRect/>
                  </a:stretch>
                </p:blipFill>
                <p:spPr>
                  <a:xfrm>
                    <a:off x="9860571" y="2323272"/>
                    <a:ext cx="1956497" cy="1069025"/>
                  </a:xfrm>
                  <a:prstGeom prst="rect">
                    <a:avLst/>
                  </a:prstGeom>
                </p:spPr>
              </p:pic>
            </mc:Fallback>
          </mc:AlternateContent>
          <p:sp>
            <p:nvSpPr>
              <p:cNvPr id="12" name="TextBox 11"/>
              <p:cNvSpPr txBox="1"/>
              <p:nvPr/>
            </p:nvSpPr>
            <p:spPr>
              <a:xfrm>
                <a:off x="9959647" y="2576139"/>
                <a:ext cx="1863874" cy="782205"/>
              </a:xfrm>
              <a:prstGeom prst="rect">
                <a:avLst/>
              </a:prstGeom>
              <a:noFill/>
            </p:spPr>
            <p:txBody>
              <a:bodyPr wrap="square" rtlCol="0">
                <a:spAutoFit/>
              </a:bodyPr>
              <a:lstStyle/>
              <a:p>
                <a:pPr algn="ctr"/>
                <a:r>
                  <a:rPr lang="en-ZA" sz="1477" dirty="0"/>
                  <a:t>Improved oversight over</a:t>
                </a:r>
              </a:p>
              <a:p>
                <a:pPr algn="ctr"/>
                <a:r>
                  <a:rPr lang="en-ZA" sz="1477" dirty="0"/>
                  <a:t> budget legislation</a:t>
                </a:r>
                <a:endParaRPr lang="en-US" sz="1477" dirty="0"/>
              </a:p>
            </p:txBody>
          </p:sp>
        </p:grpSp>
        <p:grpSp>
          <p:nvGrpSpPr>
            <p:cNvPr id="13" name="Group 12"/>
            <p:cNvGrpSpPr/>
            <p:nvPr/>
          </p:nvGrpSpPr>
          <p:grpSpPr>
            <a:xfrm>
              <a:off x="2497707" y="4955520"/>
              <a:ext cx="6580781" cy="694271"/>
              <a:chOff x="-684410" y="4729580"/>
              <a:chExt cx="8774372" cy="925693"/>
            </a:xfrm>
          </p:grpSpPr>
          <mc:AlternateContent xmlns:mc="http://schemas.openxmlformats.org/markup-compatibility/2006" xmlns:p14="http://schemas.microsoft.com/office/powerpoint/2010/main">
            <mc:Choice Requires="p14">
              <p:contentPart p14:bwMode="auto" r:id="rId8">
                <p14:nvContentPartPr>
                  <p14:cNvPr id="14" name="Ink 13"/>
                  <p14:cNvContentPartPr/>
                  <p14:nvPr/>
                </p14:nvContentPartPr>
                <p14:xfrm>
                  <a:off x="-684410" y="4828247"/>
                  <a:ext cx="2241505" cy="817489"/>
                </p14:xfrm>
              </p:contentPart>
            </mc:Choice>
            <mc:Fallback xmlns="">
              <p:pic>
                <p:nvPicPr>
                  <p:cNvPr id="22" name="Ink 21"/>
                  <p:cNvPicPr/>
                  <p:nvPr/>
                </p:nvPicPr>
                <p:blipFill>
                  <a:blip r:embed="rId9"/>
                  <a:stretch>
                    <a:fillRect/>
                  </a:stretch>
                </p:blipFill>
                <p:spPr>
                  <a:xfrm>
                    <a:off x="-697262" y="4818499"/>
                    <a:ext cx="2273856" cy="843631"/>
                  </a:xfrm>
                  <a:prstGeom prst="rect">
                    <a:avLst/>
                  </a:prstGeom>
                </p:spPr>
              </p:pic>
            </mc:Fallback>
          </mc:AlternateContent>
          <p:sp>
            <p:nvSpPr>
              <p:cNvPr id="15" name="TextBox 14"/>
              <p:cNvSpPr txBox="1"/>
              <p:nvPr/>
            </p:nvSpPr>
            <p:spPr>
              <a:xfrm>
                <a:off x="-331669" y="4926014"/>
                <a:ext cx="1492585" cy="729259"/>
              </a:xfrm>
              <a:prstGeom prst="rect">
                <a:avLst/>
              </a:prstGeom>
              <a:noFill/>
            </p:spPr>
            <p:txBody>
              <a:bodyPr wrap="square" rtlCol="0">
                <a:spAutoFit/>
              </a:bodyPr>
              <a:lstStyle/>
              <a:p>
                <a:pPr algn="ctr"/>
                <a:r>
                  <a:rPr lang="en-ZA" sz="1477" b="1" dirty="0"/>
                  <a:t>Time for committees</a:t>
                </a:r>
                <a:endParaRPr lang="en-US" sz="1477" b="1" dirty="0"/>
              </a:p>
            </p:txBody>
          </p:sp>
          <mc:AlternateContent xmlns:mc="http://schemas.openxmlformats.org/markup-compatibility/2006" xmlns:p14="http://schemas.microsoft.com/office/powerpoint/2010/main">
            <mc:Choice Requires="p14">
              <p:contentPart p14:bwMode="auto" r:id="rId10">
                <p14:nvContentPartPr>
                  <p14:cNvPr id="16" name="Ink 15"/>
                  <p14:cNvContentPartPr/>
                  <p14:nvPr/>
                </p14:nvContentPartPr>
                <p14:xfrm>
                  <a:off x="3489184" y="4729580"/>
                  <a:ext cx="2865862" cy="881809"/>
                </p14:xfrm>
              </p:contentPart>
            </mc:Choice>
            <mc:Fallback xmlns="">
              <p:pic>
                <p:nvPicPr>
                  <p:cNvPr id="24" name="Ink 23"/>
                  <p:cNvPicPr/>
                  <p:nvPr/>
                </p:nvPicPr>
                <p:blipFill>
                  <a:blip r:embed="rId11"/>
                  <a:stretch>
                    <a:fillRect/>
                  </a:stretch>
                </p:blipFill>
                <p:spPr>
                  <a:xfrm>
                    <a:off x="3476335" y="4719836"/>
                    <a:ext cx="2898207" cy="907940"/>
                  </a:xfrm>
                  <a:prstGeom prst="rect">
                    <a:avLst/>
                  </a:prstGeom>
                </p:spPr>
              </p:pic>
            </mc:Fallback>
          </mc:AlternateContent>
          <p:sp>
            <p:nvSpPr>
              <p:cNvPr id="17" name="TextBox 16"/>
              <p:cNvSpPr txBox="1"/>
              <p:nvPr/>
            </p:nvSpPr>
            <p:spPr>
              <a:xfrm>
                <a:off x="4288164" y="4880833"/>
                <a:ext cx="1067020" cy="729259"/>
              </a:xfrm>
              <a:prstGeom prst="rect">
                <a:avLst/>
              </a:prstGeom>
              <a:noFill/>
            </p:spPr>
            <p:txBody>
              <a:bodyPr wrap="square" rtlCol="0">
                <a:spAutoFit/>
              </a:bodyPr>
              <a:lstStyle/>
              <a:p>
                <a:pPr algn="ctr"/>
                <a:r>
                  <a:rPr lang="en-ZA" sz="1477" b="1" dirty="0"/>
                  <a:t>Deeper insights</a:t>
                </a:r>
                <a:endParaRPr lang="en-US" sz="1477" b="1" dirty="0"/>
              </a:p>
            </p:txBody>
          </p:sp>
          <mc:AlternateContent xmlns:mc="http://schemas.openxmlformats.org/markup-compatibility/2006" xmlns:p14="http://schemas.microsoft.com/office/powerpoint/2010/main">
            <mc:Choice Requires="p14">
              <p:contentPart p14:bwMode="auto" r:id="rId12">
                <p14:nvContentPartPr>
                  <p14:cNvPr id="18" name="Ink 17"/>
                  <p14:cNvContentPartPr/>
                  <p14:nvPr/>
                </p14:nvContentPartPr>
                <p14:xfrm>
                  <a:off x="1321219" y="4792712"/>
                  <a:ext cx="2998115" cy="839338"/>
                </p14:xfrm>
              </p:contentPart>
            </mc:Choice>
            <mc:Fallback xmlns="">
              <p:pic>
                <p:nvPicPr>
                  <p:cNvPr id="26" name="Ink 25"/>
                  <p:cNvPicPr/>
                  <p:nvPr/>
                </p:nvPicPr>
                <p:blipFill>
                  <a:blip r:embed="rId13"/>
                  <a:stretch>
                    <a:fillRect/>
                  </a:stretch>
                </p:blipFill>
                <p:spPr>
                  <a:xfrm>
                    <a:off x="1308369" y="4782968"/>
                    <a:ext cx="3030462" cy="865470"/>
                  </a:xfrm>
                  <a:prstGeom prst="rect">
                    <a:avLst/>
                  </a:prstGeom>
                </p:spPr>
              </p:pic>
            </mc:Fallback>
          </mc:AlternateContent>
          <p:sp>
            <p:nvSpPr>
              <p:cNvPr id="19" name="TextBox 18"/>
              <p:cNvSpPr txBox="1"/>
              <p:nvPr/>
            </p:nvSpPr>
            <p:spPr>
              <a:xfrm>
                <a:off x="1641348" y="4868454"/>
                <a:ext cx="2097894" cy="729259"/>
              </a:xfrm>
              <a:prstGeom prst="rect">
                <a:avLst/>
              </a:prstGeom>
              <a:noFill/>
            </p:spPr>
            <p:txBody>
              <a:bodyPr wrap="square" rtlCol="0">
                <a:spAutoFit/>
              </a:bodyPr>
              <a:lstStyle/>
              <a:p>
                <a:pPr algn="ctr"/>
                <a:r>
                  <a:rPr lang="en-ZA" sz="1477" b="1" dirty="0"/>
                  <a:t>Enhanced Member capacity </a:t>
                </a:r>
                <a:endParaRPr lang="en-US" sz="1477" b="1" dirty="0"/>
              </a:p>
            </p:txBody>
          </p:sp>
          <mc:AlternateContent xmlns:mc="http://schemas.openxmlformats.org/markup-compatibility/2006" xmlns:p14="http://schemas.microsoft.com/office/powerpoint/2010/main">
            <mc:Choice Requires="p14">
              <p:contentPart p14:bwMode="auto" r:id="rId14">
                <p14:nvContentPartPr>
                  <p14:cNvPr id="20" name="Ink 19"/>
                  <p14:cNvContentPartPr/>
                  <p14:nvPr/>
                </p14:nvContentPartPr>
                <p14:xfrm>
                  <a:off x="5783128" y="4792712"/>
                  <a:ext cx="2306834" cy="750517"/>
                </p14:xfrm>
              </p:contentPart>
            </mc:Choice>
            <mc:Fallback xmlns="">
              <p:pic>
                <p:nvPicPr>
                  <p:cNvPr id="28" name="Ink 27"/>
                  <p:cNvPicPr/>
                  <p:nvPr/>
                </p:nvPicPr>
                <p:blipFill>
                  <a:blip r:embed="rId15"/>
                  <a:stretch>
                    <a:fillRect/>
                  </a:stretch>
                </p:blipFill>
                <p:spPr>
                  <a:xfrm>
                    <a:off x="5770278" y="4782959"/>
                    <a:ext cx="2339181" cy="776672"/>
                  </a:xfrm>
                  <a:prstGeom prst="rect">
                    <a:avLst/>
                  </a:prstGeom>
                </p:spPr>
              </p:pic>
            </mc:Fallback>
          </mc:AlternateContent>
          <p:sp>
            <p:nvSpPr>
              <p:cNvPr id="21" name="TextBox 20"/>
              <p:cNvSpPr txBox="1"/>
              <p:nvPr/>
            </p:nvSpPr>
            <p:spPr>
              <a:xfrm>
                <a:off x="6057443" y="4852546"/>
                <a:ext cx="1895471" cy="729259"/>
              </a:xfrm>
              <a:prstGeom prst="rect">
                <a:avLst/>
              </a:prstGeom>
              <a:solidFill>
                <a:srgbClr val="FFFF00"/>
              </a:solidFill>
            </p:spPr>
            <p:txBody>
              <a:bodyPr wrap="square" rtlCol="0">
                <a:spAutoFit/>
              </a:bodyPr>
              <a:lstStyle/>
              <a:p>
                <a:pPr algn="ctr"/>
                <a:r>
                  <a:rPr lang="en-ZA" sz="1477" b="1" dirty="0"/>
                  <a:t>Public submissions</a:t>
                </a:r>
                <a:endParaRPr lang="en-US" sz="1477" b="1" dirty="0"/>
              </a:p>
            </p:txBody>
          </p:sp>
        </p:grpSp>
        <p:grpSp>
          <p:nvGrpSpPr>
            <p:cNvPr id="22" name="Group 21"/>
            <p:cNvGrpSpPr/>
            <p:nvPr/>
          </p:nvGrpSpPr>
          <p:grpSpPr>
            <a:xfrm>
              <a:off x="637256" y="5840764"/>
              <a:ext cx="8761995" cy="799412"/>
              <a:chOff x="165186" y="5979801"/>
              <a:chExt cx="9492161" cy="866030"/>
            </a:xfrm>
          </p:grpSpPr>
          <mc:AlternateContent xmlns:mc="http://schemas.openxmlformats.org/markup-compatibility/2006" xmlns:p14="http://schemas.microsoft.com/office/powerpoint/2010/main">
            <mc:Choice Requires="p14">
              <p:contentPart p14:bwMode="auto" r:id="rId16">
                <p14:nvContentPartPr>
                  <p14:cNvPr id="23" name="Ink 22"/>
                  <p14:cNvContentPartPr/>
                  <p14:nvPr/>
                </p14:nvContentPartPr>
                <p14:xfrm>
                  <a:off x="5377619" y="6050390"/>
                  <a:ext cx="1759811" cy="684815"/>
                </p14:xfrm>
              </p:contentPart>
            </mc:Choice>
            <mc:Fallback xmlns="">
              <p:pic>
                <p:nvPicPr>
                  <p:cNvPr id="31" name="Ink 30"/>
                  <p:cNvPicPr/>
                  <p:nvPr/>
                </p:nvPicPr>
                <p:blipFill>
                  <a:blip r:embed="rId17"/>
                  <a:stretch>
                    <a:fillRect/>
                  </a:stretch>
                </p:blipFill>
                <p:spPr>
                  <a:xfrm>
                    <a:off x="5367178" y="6042469"/>
                    <a:ext cx="1786093" cy="706058"/>
                  </a:xfrm>
                  <a:prstGeom prst="rect">
                    <a:avLst/>
                  </a:prstGeom>
                </p:spPr>
              </p:pic>
            </mc:Fallback>
          </mc:AlternateContent>
          <p:sp>
            <p:nvSpPr>
              <p:cNvPr id="24" name="TextBox 23"/>
              <p:cNvSpPr txBox="1"/>
              <p:nvPr/>
            </p:nvSpPr>
            <p:spPr>
              <a:xfrm>
                <a:off x="5594229" y="6210971"/>
                <a:ext cx="1728806" cy="530840"/>
              </a:xfrm>
              <a:prstGeom prst="rect">
                <a:avLst/>
              </a:prstGeom>
              <a:noFill/>
            </p:spPr>
            <p:txBody>
              <a:bodyPr wrap="square" rtlCol="0">
                <a:spAutoFit/>
              </a:bodyPr>
              <a:lstStyle/>
              <a:p>
                <a:r>
                  <a:rPr lang="en-ZA" sz="1292" dirty="0"/>
                  <a:t>Better tracking, monitoring</a:t>
                </a:r>
                <a:endParaRPr lang="en-US" sz="1292" dirty="0"/>
              </a:p>
            </p:txBody>
          </p:sp>
          <mc:AlternateContent xmlns:mc="http://schemas.openxmlformats.org/markup-compatibility/2006" xmlns:p14="http://schemas.microsoft.com/office/powerpoint/2010/main">
            <mc:Choice Requires="p14">
              <p:contentPart p14:bwMode="auto" r:id="rId18">
                <p14:nvContentPartPr>
                  <p14:cNvPr id="25" name="Ink 24"/>
                  <p14:cNvContentPartPr/>
                  <p14:nvPr/>
                </p14:nvContentPartPr>
                <p14:xfrm>
                  <a:off x="165186" y="6050390"/>
                  <a:ext cx="1713532" cy="662021"/>
                </p14:xfrm>
              </p:contentPart>
            </mc:Choice>
            <mc:Fallback xmlns="">
              <p:pic>
                <p:nvPicPr>
                  <p:cNvPr id="33" name="Ink 32"/>
                  <p:cNvPicPr/>
                  <p:nvPr/>
                </p:nvPicPr>
                <p:blipFill>
                  <a:blip r:embed="rId19"/>
                  <a:stretch>
                    <a:fillRect/>
                  </a:stretch>
                </p:blipFill>
                <p:spPr>
                  <a:xfrm>
                    <a:off x="154746" y="6042470"/>
                    <a:ext cx="1739811" cy="683260"/>
                  </a:xfrm>
                  <a:prstGeom prst="rect">
                    <a:avLst/>
                  </a:prstGeom>
                </p:spPr>
              </p:pic>
            </mc:Fallback>
          </mc:AlternateContent>
          <p:sp>
            <p:nvSpPr>
              <p:cNvPr id="26" name="TextBox 25"/>
              <p:cNvSpPr txBox="1"/>
              <p:nvPr/>
            </p:nvSpPr>
            <p:spPr>
              <a:xfrm>
                <a:off x="395606" y="6211985"/>
                <a:ext cx="1429428" cy="530840"/>
              </a:xfrm>
              <a:prstGeom prst="rect">
                <a:avLst/>
              </a:prstGeom>
              <a:noFill/>
            </p:spPr>
            <p:txBody>
              <a:bodyPr wrap="square" rtlCol="0">
                <a:spAutoFit/>
              </a:bodyPr>
              <a:lstStyle/>
              <a:p>
                <a:r>
                  <a:rPr lang="en-ZA" sz="1292" dirty="0"/>
                  <a:t>Change in programme</a:t>
                </a:r>
                <a:endParaRPr lang="en-US" sz="1292" dirty="0"/>
              </a:p>
            </p:txBody>
          </p:sp>
          <mc:AlternateContent xmlns:mc="http://schemas.openxmlformats.org/markup-compatibility/2006" xmlns:p14="http://schemas.microsoft.com/office/powerpoint/2010/main">
            <mc:Choice Requires="p14">
              <p:contentPart p14:bwMode="auto" r:id="rId20">
                <p14:nvContentPartPr>
                  <p14:cNvPr id="27" name="Ink 26"/>
                  <p14:cNvContentPartPr/>
                  <p14:nvPr/>
                </p14:nvContentPartPr>
                <p14:xfrm>
                  <a:off x="6664957" y="6168173"/>
                  <a:ext cx="1658828" cy="544238"/>
                </p14:xfrm>
              </p:contentPart>
            </mc:Choice>
            <mc:Fallback xmlns="">
              <p:pic>
                <p:nvPicPr>
                  <p:cNvPr id="35" name="Ink 34"/>
                  <p:cNvPicPr/>
                  <p:nvPr/>
                </p:nvPicPr>
                <p:blipFill>
                  <a:blip r:embed="rId21"/>
                  <a:stretch>
                    <a:fillRect/>
                  </a:stretch>
                </p:blipFill>
                <p:spPr>
                  <a:xfrm>
                    <a:off x="6654517" y="6160254"/>
                    <a:ext cx="1685107" cy="565475"/>
                  </a:xfrm>
                  <a:prstGeom prst="rect">
                    <a:avLst/>
                  </a:prstGeom>
                </p:spPr>
              </p:pic>
            </mc:Fallback>
          </mc:AlternateContent>
          <p:sp>
            <p:nvSpPr>
              <p:cNvPr id="28" name="TextBox 27"/>
              <p:cNvSpPr txBox="1"/>
              <p:nvPr/>
            </p:nvSpPr>
            <p:spPr>
              <a:xfrm>
                <a:off x="7146833" y="6216258"/>
                <a:ext cx="1020941" cy="530840"/>
              </a:xfrm>
              <a:prstGeom prst="rect">
                <a:avLst/>
              </a:prstGeom>
              <a:noFill/>
            </p:spPr>
            <p:txBody>
              <a:bodyPr wrap="square" rtlCol="0">
                <a:spAutoFit/>
              </a:bodyPr>
              <a:lstStyle/>
              <a:p>
                <a:r>
                  <a:rPr lang="en-ZA" sz="1292" dirty="0"/>
                  <a:t>Data and systems</a:t>
                </a:r>
                <a:endParaRPr lang="en-US" sz="1292" dirty="0"/>
              </a:p>
            </p:txBody>
          </p:sp>
          <mc:AlternateContent xmlns:mc="http://schemas.openxmlformats.org/markup-compatibility/2006" xmlns:p14="http://schemas.microsoft.com/office/powerpoint/2010/main">
            <mc:Choice Requires="p14">
              <p:contentPart p14:bwMode="auto" r:id="rId22">
                <p14:nvContentPartPr>
                  <p14:cNvPr id="29" name="Ink 28"/>
                  <p14:cNvContentPartPr/>
                  <p14:nvPr/>
                </p14:nvContentPartPr>
                <p14:xfrm>
                  <a:off x="8011764" y="6118970"/>
                  <a:ext cx="1498374" cy="593441"/>
                </p14:xfrm>
              </p:contentPart>
            </mc:Choice>
            <mc:Fallback xmlns="">
              <p:pic>
                <p:nvPicPr>
                  <p:cNvPr id="37" name="Ink 36"/>
                  <p:cNvPicPr/>
                  <p:nvPr/>
                </p:nvPicPr>
                <p:blipFill>
                  <a:blip r:embed="rId23"/>
                  <a:stretch>
                    <a:fillRect/>
                  </a:stretch>
                </p:blipFill>
                <p:spPr>
                  <a:xfrm>
                    <a:off x="8001311" y="6111038"/>
                    <a:ext cx="1524687" cy="614713"/>
                  </a:xfrm>
                  <a:prstGeom prst="rect">
                    <a:avLst/>
                  </a:prstGeom>
                </p:spPr>
              </p:pic>
            </mc:Fallback>
          </mc:AlternateContent>
          <p:sp>
            <p:nvSpPr>
              <p:cNvPr id="30" name="TextBox 29"/>
              <p:cNvSpPr txBox="1"/>
              <p:nvPr/>
            </p:nvSpPr>
            <p:spPr>
              <a:xfrm>
                <a:off x="8260754" y="6191768"/>
                <a:ext cx="1396593" cy="530840"/>
              </a:xfrm>
              <a:prstGeom prst="rect">
                <a:avLst/>
              </a:prstGeom>
              <a:noFill/>
            </p:spPr>
            <p:txBody>
              <a:bodyPr wrap="square" rtlCol="0">
                <a:spAutoFit/>
              </a:bodyPr>
              <a:lstStyle/>
              <a:p>
                <a:r>
                  <a:rPr lang="en-ZA" sz="1292" dirty="0"/>
                  <a:t>Technology &amp; social media</a:t>
                </a:r>
                <a:endParaRPr lang="en-US" sz="1292" dirty="0"/>
              </a:p>
            </p:txBody>
          </p:sp>
          <mc:AlternateContent xmlns:mc="http://schemas.openxmlformats.org/markup-compatibility/2006" xmlns:p14="http://schemas.microsoft.com/office/powerpoint/2010/main">
            <mc:Choice Requires="p14">
              <p:contentPart p14:bwMode="auto" r:id="rId24">
                <p14:nvContentPartPr>
                  <p14:cNvPr id="31" name="Ink 30"/>
                  <p14:cNvContentPartPr/>
                  <p14:nvPr/>
                </p14:nvContentPartPr>
                <p14:xfrm>
                  <a:off x="1406243" y="6141993"/>
                  <a:ext cx="1902918" cy="606845"/>
                </p14:xfrm>
              </p:contentPart>
            </mc:Choice>
            <mc:Fallback xmlns="">
              <p:pic>
                <p:nvPicPr>
                  <p:cNvPr id="39" name="Ink 38"/>
                  <p:cNvPicPr/>
                  <p:nvPr/>
                </p:nvPicPr>
                <p:blipFill>
                  <a:blip r:embed="rId25"/>
                  <a:stretch>
                    <a:fillRect/>
                  </a:stretch>
                </p:blipFill>
                <p:spPr>
                  <a:xfrm>
                    <a:off x="1395803" y="6134075"/>
                    <a:ext cx="1929197" cy="628081"/>
                  </a:xfrm>
                  <a:prstGeom prst="rect">
                    <a:avLst/>
                  </a:prstGeom>
                </p:spPr>
              </p:pic>
            </mc:Fallback>
          </mc:AlternateContent>
          <p:sp>
            <p:nvSpPr>
              <p:cNvPr id="32" name="TextBox 31"/>
              <p:cNvSpPr txBox="1"/>
              <p:nvPr/>
            </p:nvSpPr>
            <p:spPr>
              <a:xfrm>
                <a:off x="1771800" y="6215073"/>
                <a:ext cx="1533208" cy="530840"/>
              </a:xfrm>
              <a:prstGeom prst="rect">
                <a:avLst/>
              </a:prstGeom>
              <a:noFill/>
            </p:spPr>
            <p:txBody>
              <a:bodyPr wrap="square" rtlCol="0">
                <a:spAutoFit/>
              </a:bodyPr>
              <a:lstStyle/>
              <a:p>
                <a:r>
                  <a:rPr lang="en-ZA" sz="1292" dirty="0"/>
                  <a:t>Capacity-building Programmes</a:t>
                </a:r>
                <a:endParaRPr lang="en-US" sz="1292" dirty="0"/>
              </a:p>
            </p:txBody>
          </p:sp>
          <mc:AlternateContent xmlns:mc="http://schemas.openxmlformats.org/markup-compatibility/2006" xmlns:p14="http://schemas.microsoft.com/office/powerpoint/2010/main">
            <mc:Choice Requires="p14">
              <p:contentPart p14:bwMode="auto" r:id="rId26">
                <p14:nvContentPartPr>
                  <p14:cNvPr id="33" name="Ink 32"/>
                  <p14:cNvContentPartPr/>
                  <p14:nvPr/>
                </p14:nvContentPartPr>
                <p14:xfrm>
                  <a:off x="3119775" y="5979801"/>
                  <a:ext cx="1317958" cy="835717"/>
                </p14:xfrm>
              </p:contentPart>
            </mc:Choice>
            <mc:Fallback xmlns="">
              <p:pic>
                <p:nvPicPr>
                  <p:cNvPr id="41" name="Ink 40"/>
                  <p:cNvPicPr/>
                  <p:nvPr/>
                </p:nvPicPr>
                <p:blipFill>
                  <a:blip r:embed="rId27"/>
                  <a:stretch>
                    <a:fillRect/>
                  </a:stretch>
                </p:blipFill>
                <p:spPr>
                  <a:xfrm>
                    <a:off x="3109335" y="5971880"/>
                    <a:ext cx="1344238" cy="856961"/>
                  </a:xfrm>
                  <a:prstGeom prst="rect">
                    <a:avLst/>
                  </a:prstGeom>
                </p:spPr>
              </p:pic>
            </mc:Fallback>
          </mc:AlternateContent>
          <p:sp>
            <p:nvSpPr>
              <p:cNvPr id="34" name="TextBox 33"/>
              <p:cNvSpPr txBox="1"/>
              <p:nvPr/>
            </p:nvSpPr>
            <p:spPr>
              <a:xfrm>
                <a:off x="3271852" y="6099584"/>
                <a:ext cx="990723" cy="746247"/>
              </a:xfrm>
              <a:prstGeom prst="rect">
                <a:avLst/>
              </a:prstGeom>
              <a:noFill/>
            </p:spPr>
            <p:txBody>
              <a:bodyPr wrap="square" rtlCol="0">
                <a:spAutoFit/>
              </a:bodyPr>
              <a:lstStyle/>
              <a:p>
                <a:pPr algn="ctr"/>
                <a:r>
                  <a:rPr lang="en-ZA" sz="1292" dirty="0"/>
                  <a:t>Better analysis,  synthesis </a:t>
                </a:r>
                <a:endParaRPr lang="en-US" sz="1292" dirty="0"/>
              </a:p>
            </p:txBody>
          </p:sp>
          <mc:AlternateContent xmlns:mc="http://schemas.openxmlformats.org/markup-compatibility/2006" xmlns:p14="http://schemas.microsoft.com/office/powerpoint/2010/main">
            <mc:Choice Requires="p14">
              <p:contentPart p14:bwMode="auto" r:id="rId28">
                <p14:nvContentPartPr>
                  <p14:cNvPr id="35" name="Ink 34"/>
                  <p14:cNvContentPartPr/>
                  <p14:nvPr/>
                </p14:nvContentPartPr>
                <p14:xfrm>
                  <a:off x="4244894" y="6089095"/>
                  <a:ext cx="1330643" cy="612641"/>
                </p14:xfrm>
              </p:contentPart>
            </mc:Choice>
            <mc:Fallback xmlns="">
              <p:pic>
                <p:nvPicPr>
                  <p:cNvPr id="43" name="Ink 42"/>
                  <p:cNvPicPr/>
                  <p:nvPr/>
                </p:nvPicPr>
                <p:blipFill>
                  <a:blip r:embed="rId29"/>
                  <a:stretch>
                    <a:fillRect/>
                  </a:stretch>
                </p:blipFill>
                <p:spPr>
                  <a:xfrm>
                    <a:off x="4234456" y="6081176"/>
                    <a:ext cx="1356918" cy="633878"/>
                  </a:xfrm>
                  <a:prstGeom prst="rect">
                    <a:avLst/>
                  </a:prstGeom>
                </p:spPr>
              </p:pic>
            </mc:Fallback>
          </mc:AlternateContent>
          <p:sp>
            <p:nvSpPr>
              <p:cNvPr id="36" name="TextBox 35"/>
              <p:cNvSpPr txBox="1"/>
              <p:nvPr/>
            </p:nvSpPr>
            <p:spPr>
              <a:xfrm>
                <a:off x="4423074" y="6194069"/>
                <a:ext cx="1269885" cy="530840"/>
              </a:xfrm>
              <a:prstGeom prst="rect">
                <a:avLst/>
              </a:prstGeom>
              <a:solidFill>
                <a:srgbClr val="FFC000"/>
              </a:solidFill>
            </p:spPr>
            <p:txBody>
              <a:bodyPr wrap="square" rtlCol="0">
                <a:spAutoFit/>
              </a:bodyPr>
              <a:lstStyle/>
              <a:p>
                <a:r>
                  <a:rPr lang="en-ZA" sz="1292" dirty="0"/>
                  <a:t>Public info  and access</a:t>
                </a:r>
                <a:endParaRPr lang="en-US" sz="1292" dirty="0"/>
              </a:p>
            </p:txBody>
          </p:sp>
        </p:grpSp>
        <p:sp>
          <p:nvSpPr>
            <p:cNvPr id="37" name="TextBox 36"/>
            <p:cNvSpPr txBox="1"/>
            <p:nvPr/>
          </p:nvSpPr>
          <p:spPr>
            <a:xfrm>
              <a:off x="499784" y="1828400"/>
              <a:ext cx="1234475" cy="319639"/>
            </a:xfrm>
            <a:prstGeom prst="rect">
              <a:avLst/>
            </a:prstGeom>
            <a:noFill/>
          </p:spPr>
          <p:txBody>
            <a:bodyPr wrap="square" rtlCol="0">
              <a:spAutoFit/>
            </a:bodyPr>
            <a:lstStyle/>
            <a:p>
              <a:r>
                <a:rPr lang="en-ZA" sz="1477" i="1" dirty="0">
                  <a:solidFill>
                    <a:schemeClr val="bg1">
                      <a:lumMod val="50000"/>
                    </a:schemeClr>
                  </a:solidFill>
                </a:rPr>
                <a:t>Impact 2030</a:t>
              </a:r>
              <a:endParaRPr lang="en-US" sz="1477" i="1" dirty="0">
                <a:solidFill>
                  <a:schemeClr val="bg1">
                    <a:lumMod val="50000"/>
                  </a:schemeClr>
                </a:solidFill>
              </a:endParaRPr>
            </a:p>
          </p:txBody>
        </p:sp>
        <p:sp>
          <p:nvSpPr>
            <p:cNvPr id="38" name="TextBox 37"/>
            <p:cNvSpPr txBox="1"/>
            <p:nvPr/>
          </p:nvSpPr>
          <p:spPr>
            <a:xfrm>
              <a:off x="499783" y="2446474"/>
              <a:ext cx="1325175" cy="319639"/>
            </a:xfrm>
            <a:prstGeom prst="rect">
              <a:avLst/>
            </a:prstGeom>
            <a:noFill/>
          </p:spPr>
          <p:txBody>
            <a:bodyPr wrap="square" rtlCol="0">
              <a:spAutoFit/>
            </a:bodyPr>
            <a:lstStyle/>
            <a:p>
              <a:r>
                <a:rPr lang="en-ZA" sz="1477" i="1" dirty="0">
                  <a:solidFill>
                    <a:schemeClr val="bg1">
                      <a:lumMod val="50000"/>
                    </a:schemeClr>
                  </a:solidFill>
                </a:rPr>
                <a:t>Outcome 2024</a:t>
              </a:r>
              <a:endParaRPr lang="en-US" sz="1477" i="1" dirty="0">
                <a:solidFill>
                  <a:schemeClr val="bg1">
                    <a:lumMod val="50000"/>
                  </a:schemeClr>
                </a:solidFill>
              </a:endParaRPr>
            </a:p>
          </p:txBody>
        </p:sp>
        <p:sp>
          <p:nvSpPr>
            <p:cNvPr id="39" name="TextBox 38"/>
            <p:cNvSpPr txBox="1"/>
            <p:nvPr/>
          </p:nvSpPr>
          <p:spPr>
            <a:xfrm>
              <a:off x="511507" y="3090294"/>
              <a:ext cx="1234475" cy="319639"/>
            </a:xfrm>
            <a:prstGeom prst="rect">
              <a:avLst/>
            </a:prstGeom>
            <a:noFill/>
          </p:spPr>
          <p:txBody>
            <a:bodyPr wrap="square" rtlCol="0">
              <a:spAutoFit/>
            </a:bodyPr>
            <a:lstStyle/>
            <a:p>
              <a:r>
                <a:rPr lang="en-ZA" sz="1477" i="1" dirty="0">
                  <a:solidFill>
                    <a:schemeClr val="bg1">
                      <a:lumMod val="50000"/>
                    </a:schemeClr>
                  </a:solidFill>
                </a:rPr>
                <a:t>Outputs</a:t>
              </a:r>
              <a:endParaRPr lang="en-US" sz="1477" i="1" dirty="0">
                <a:solidFill>
                  <a:schemeClr val="bg1">
                    <a:lumMod val="50000"/>
                  </a:schemeClr>
                </a:solidFill>
              </a:endParaRPr>
            </a:p>
          </p:txBody>
        </p:sp>
        <p:sp>
          <p:nvSpPr>
            <p:cNvPr id="40" name="TextBox 39"/>
            <p:cNvSpPr txBox="1"/>
            <p:nvPr/>
          </p:nvSpPr>
          <p:spPr>
            <a:xfrm>
              <a:off x="548732" y="5250896"/>
              <a:ext cx="1234475" cy="319639"/>
            </a:xfrm>
            <a:prstGeom prst="rect">
              <a:avLst/>
            </a:prstGeom>
            <a:noFill/>
          </p:spPr>
          <p:txBody>
            <a:bodyPr wrap="square" rtlCol="0">
              <a:spAutoFit/>
            </a:bodyPr>
            <a:lstStyle/>
            <a:p>
              <a:r>
                <a:rPr lang="en-ZA" sz="1477" i="1" dirty="0">
                  <a:solidFill>
                    <a:schemeClr val="bg1">
                      <a:lumMod val="50000"/>
                    </a:schemeClr>
                  </a:solidFill>
                </a:rPr>
                <a:t>Inputs</a:t>
              </a:r>
              <a:endParaRPr lang="en-US" sz="1477" i="1" dirty="0">
                <a:solidFill>
                  <a:schemeClr val="bg1">
                    <a:lumMod val="50000"/>
                  </a:schemeClr>
                </a:solidFill>
              </a:endParaRPr>
            </a:p>
          </p:txBody>
        </p:sp>
        <p:sp>
          <p:nvSpPr>
            <p:cNvPr id="41" name="TextBox 40"/>
            <p:cNvSpPr txBox="1"/>
            <p:nvPr/>
          </p:nvSpPr>
          <p:spPr>
            <a:xfrm>
              <a:off x="502026" y="4176200"/>
              <a:ext cx="1234475" cy="319639"/>
            </a:xfrm>
            <a:prstGeom prst="rect">
              <a:avLst/>
            </a:prstGeom>
            <a:noFill/>
          </p:spPr>
          <p:txBody>
            <a:bodyPr wrap="square" rtlCol="0">
              <a:spAutoFit/>
            </a:bodyPr>
            <a:lstStyle/>
            <a:p>
              <a:r>
                <a:rPr lang="en-ZA" sz="1477" i="1" dirty="0">
                  <a:solidFill>
                    <a:schemeClr val="bg1">
                      <a:lumMod val="50000"/>
                    </a:schemeClr>
                  </a:solidFill>
                </a:rPr>
                <a:t>Activities</a:t>
              </a:r>
              <a:endParaRPr lang="en-US" sz="1477" i="1" dirty="0">
                <a:solidFill>
                  <a:schemeClr val="bg1">
                    <a:lumMod val="50000"/>
                  </a:schemeClr>
                </a:solidFill>
              </a:endParaRPr>
            </a:p>
          </p:txBody>
        </p:sp>
        <p:grpSp>
          <p:nvGrpSpPr>
            <p:cNvPr id="42" name="Group 41"/>
            <p:cNvGrpSpPr/>
            <p:nvPr/>
          </p:nvGrpSpPr>
          <p:grpSpPr>
            <a:xfrm>
              <a:off x="1354159" y="3937729"/>
              <a:ext cx="8174046" cy="753157"/>
              <a:chOff x="963826" y="4431578"/>
              <a:chExt cx="8855216" cy="815920"/>
            </a:xfrm>
          </p:grpSpPr>
          <p:grpSp>
            <p:nvGrpSpPr>
              <p:cNvPr id="43" name="Group 42"/>
              <p:cNvGrpSpPr/>
              <p:nvPr/>
            </p:nvGrpSpPr>
            <p:grpSpPr>
              <a:xfrm>
                <a:off x="963826" y="4461093"/>
                <a:ext cx="8855216" cy="727231"/>
                <a:chOff x="697108" y="3759578"/>
                <a:chExt cx="9687204" cy="895053"/>
              </a:xfrm>
            </p:grpSpPr>
            <p:sp>
              <p:nvSpPr>
                <p:cNvPr id="51" name="TextBox 50"/>
                <p:cNvSpPr txBox="1"/>
                <p:nvPr/>
              </p:nvSpPr>
              <p:spPr>
                <a:xfrm>
                  <a:off x="7644008" y="3918101"/>
                  <a:ext cx="2740304" cy="729260"/>
                </a:xfrm>
                <a:prstGeom prst="rect">
                  <a:avLst/>
                </a:prstGeom>
                <a:noFill/>
              </p:spPr>
              <p:txBody>
                <a:bodyPr wrap="square" rtlCol="0">
                  <a:spAutoFit/>
                </a:bodyPr>
                <a:lstStyle/>
                <a:p>
                  <a:pPr algn="ctr"/>
                  <a:r>
                    <a:rPr lang="en-ZA" sz="1477" dirty="0"/>
                    <a:t>Questions, debates, statements</a:t>
                  </a:r>
                  <a:endParaRPr lang="en-US" sz="1477" dirty="0"/>
                </a:p>
              </p:txBody>
            </p:sp>
            <mc:AlternateContent xmlns:mc="http://schemas.openxmlformats.org/markup-compatibility/2006" xmlns:p14="http://schemas.microsoft.com/office/powerpoint/2010/main">
              <mc:Choice Requires="p14">
                <p:contentPart p14:bwMode="auto" r:id="rId30">
                  <p14:nvContentPartPr>
                    <p14:cNvPr id="52" name="Ink 51"/>
                    <p14:cNvContentPartPr/>
                    <p14:nvPr/>
                  </p14:nvContentPartPr>
                  <p14:xfrm>
                    <a:off x="7859346" y="3759578"/>
                    <a:ext cx="2372139" cy="838334"/>
                  </p14:xfrm>
                </p:contentPart>
              </mc:Choice>
              <mc:Fallback xmlns="">
                <p:pic>
                  <p:nvPicPr>
                    <p:cNvPr id="18" name="Ink 17"/>
                    <p:cNvPicPr/>
                    <p:nvPr/>
                  </p:nvPicPr>
                  <p:blipFill>
                    <a:blip r:embed="rId31"/>
                    <a:stretch>
                      <a:fillRect/>
                    </a:stretch>
                  </p:blipFill>
                  <p:spPr>
                    <a:xfrm>
                      <a:off x="7847924" y="3749830"/>
                      <a:ext cx="2400890" cy="864477"/>
                    </a:xfrm>
                    <a:prstGeom prst="rect">
                      <a:avLst/>
                    </a:prstGeom>
                  </p:spPr>
                </p:pic>
              </mc:Fallback>
            </mc:AlternateContent>
            <p:sp>
              <p:nvSpPr>
                <p:cNvPr id="53" name="TextBox 52"/>
                <p:cNvSpPr txBox="1"/>
                <p:nvPr/>
              </p:nvSpPr>
              <p:spPr>
                <a:xfrm>
                  <a:off x="701243" y="3925372"/>
                  <a:ext cx="1985543" cy="729259"/>
                </a:xfrm>
                <a:prstGeom prst="rect">
                  <a:avLst/>
                </a:prstGeom>
                <a:noFill/>
              </p:spPr>
              <p:txBody>
                <a:bodyPr wrap="square" rtlCol="0">
                  <a:spAutoFit/>
                </a:bodyPr>
                <a:lstStyle/>
                <a:p>
                  <a:pPr algn="ctr"/>
                  <a:r>
                    <a:rPr lang="en-ZA" sz="1477" dirty="0"/>
                    <a:t>Individual Member activities</a:t>
                  </a:r>
                  <a:endParaRPr lang="en-US" sz="1477" dirty="0"/>
                </a:p>
              </p:txBody>
            </p:sp>
            <mc:AlternateContent xmlns:mc="http://schemas.openxmlformats.org/markup-compatibility/2006" xmlns:p14="http://schemas.microsoft.com/office/powerpoint/2010/main">
              <mc:Choice Requires="p14">
                <p:contentPart p14:bwMode="auto" r:id="rId32">
                  <p14:nvContentPartPr>
                    <p14:cNvPr id="54" name="Ink 53"/>
                    <p14:cNvContentPartPr/>
                    <p14:nvPr/>
                  </p14:nvContentPartPr>
                  <p14:xfrm>
                    <a:off x="697108" y="3796036"/>
                    <a:ext cx="1969706" cy="823783"/>
                  </p14:xfrm>
                </p:contentPart>
              </mc:Choice>
              <mc:Fallback xmlns="">
                <p:pic>
                  <p:nvPicPr>
                    <p:cNvPr id="20" name="Ink 19"/>
                    <p:cNvPicPr/>
                    <p:nvPr/>
                  </p:nvPicPr>
                  <p:blipFill>
                    <a:blip r:embed="rId33"/>
                    <a:stretch>
                      <a:fillRect/>
                    </a:stretch>
                  </p:blipFill>
                  <p:spPr>
                    <a:xfrm>
                      <a:off x="685686" y="3786287"/>
                      <a:ext cx="1998458" cy="849928"/>
                    </a:xfrm>
                    <a:prstGeom prst="rect">
                      <a:avLst/>
                    </a:prstGeom>
                  </p:spPr>
                </p:pic>
              </mc:Fallback>
            </mc:AlternateContent>
          </p:grpSp>
          <p:grpSp>
            <p:nvGrpSpPr>
              <p:cNvPr id="44" name="Group 43"/>
              <p:cNvGrpSpPr/>
              <p:nvPr/>
            </p:nvGrpSpPr>
            <p:grpSpPr>
              <a:xfrm>
                <a:off x="2988782" y="4431578"/>
                <a:ext cx="4528149" cy="815920"/>
                <a:chOff x="2610381" y="3697901"/>
                <a:chExt cx="5573106" cy="1004210"/>
              </a:xfrm>
            </p:grpSpPr>
            <mc:AlternateContent xmlns:mc="http://schemas.openxmlformats.org/markup-compatibility/2006" xmlns:p14="http://schemas.microsoft.com/office/powerpoint/2010/main">
              <mc:Choice Requires="p14">
                <p:contentPart p14:bwMode="auto" r:id="rId34">
                  <p14:nvContentPartPr>
                    <p14:cNvPr id="45" name="Ink 44"/>
                    <p14:cNvContentPartPr/>
                    <p14:nvPr/>
                  </p14:nvContentPartPr>
                  <p14:xfrm>
                    <a:off x="4024492" y="3730709"/>
                    <a:ext cx="1907442" cy="971402"/>
                  </p14:xfrm>
                </p:contentPart>
              </mc:Choice>
              <mc:Fallback xmlns="">
                <p:pic>
                  <p:nvPicPr>
                    <p:cNvPr id="54" name="Ink 53"/>
                    <p:cNvPicPr/>
                    <p:nvPr/>
                  </p:nvPicPr>
                  <p:blipFill>
                    <a:blip r:embed="rId35"/>
                    <a:stretch>
                      <a:fillRect/>
                    </a:stretch>
                  </p:blipFill>
                  <p:spPr>
                    <a:xfrm>
                      <a:off x="4011643" y="3720960"/>
                      <a:ext cx="1939787" cy="997548"/>
                    </a:xfrm>
                    <a:prstGeom prst="rect">
                      <a:avLst/>
                    </a:prstGeom>
                  </p:spPr>
                </p:pic>
              </mc:Fallback>
            </mc:AlternateContent>
            <p:sp>
              <p:nvSpPr>
                <p:cNvPr id="46" name="TextBox 45"/>
                <p:cNvSpPr txBox="1"/>
                <p:nvPr/>
              </p:nvSpPr>
              <p:spPr>
                <a:xfrm>
                  <a:off x="4191970" y="3918982"/>
                  <a:ext cx="2130940" cy="729261"/>
                </a:xfrm>
                <a:prstGeom prst="rect">
                  <a:avLst/>
                </a:prstGeom>
                <a:noFill/>
              </p:spPr>
              <p:txBody>
                <a:bodyPr wrap="square" rtlCol="0">
                  <a:spAutoFit/>
                </a:bodyPr>
                <a:lstStyle/>
                <a:p>
                  <a:r>
                    <a:rPr lang="en-ZA" sz="1477" b="1" dirty="0"/>
                    <a:t>More effective involvement</a:t>
                  </a:r>
                  <a:endParaRPr lang="en-US" sz="1477" b="1" dirty="0"/>
                </a:p>
              </p:txBody>
            </p:sp>
            <mc:AlternateContent xmlns:mc="http://schemas.openxmlformats.org/markup-compatibility/2006" xmlns:p14="http://schemas.microsoft.com/office/powerpoint/2010/main">
              <mc:Choice Requires="p14">
                <p:contentPart p14:bwMode="auto" r:id="rId36">
                  <p14:nvContentPartPr>
                    <p14:cNvPr id="47" name="Ink 46"/>
                    <p14:cNvContentPartPr/>
                    <p14:nvPr/>
                  </p14:nvContentPartPr>
                  <p14:xfrm>
                    <a:off x="5830905" y="3697901"/>
                    <a:ext cx="2201757" cy="971658"/>
                  </p14:xfrm>
                </p:contentPart>
              </mc:Choice>
              <mc:Fallback xmlns="">
                <p:pic>
                  <p:nvPicPr>
                    <p:cNvPr id="56" name="Ink 55"/>
                    <p:cNvPicPr/>
                    <p:nvPr/>
                  </p:nvPicPr>
                  <p:blipFill>
                    <a:blip r:embed="rId37"/>
                    <a:stretch>
                      <a:fillRect/>
                    </a:stretch>
                  </p:blipFill>
                  <p:spPr>
                    <a:xfrm>
                      <a:off x="5816985" y="3687339"/>
                      <a:ext cx="2236797" cy="999982"/>
                    </a:xfrm>
                    <a:prstGeom prst="rect">
                      <a:avLst/>
                    </a:prstGeom>
                  </p:spPr>
                </p:pic>
              </mc:Fallback>
            </mc:AlternateContent>
            <p:sp>
              <p:nvSpPr>
                <p:cNvPr id="48" name="TextBox 47"/>
                <p:cNvSpPr txBox="1"/>
                <p:nvPr/>
              </p:nvSpPr>
              <p:spPr>
                <a:xfrm>
                  <a:off x="2858276" y="3884474"/>
                  <a:ext cx="1721778" cy="729261"/>
                </a:xfrm>
                <a:prstGeom prst="rect">
                  <a:avLst/>
                </a:prstGeom>
                <a:noFill/>
              </p:spPr>
              <p:txBody>
                <a:bodyPr wrap="square" rtlCol="0">
                  <a:spAutoFit/>
                </a:bodyPr>
                <a:lstStyle/>
                <a:p>
                  <a:r>
                    <a:rPr lang="en-ZA" sz="1477" b="1" dirty="0"/>
                    <a:t>Deeper scrutiny</a:t>
                  </a:r>
                  <a:endParaRPr lang="en-US" sz="1477" b="1" dirty="0"/>
                </a:p>
              </p:txBody>
            </p:sp>
            <mc:AlternateContent xmlns:mc="http://schemas.openxmlformats.org/markup-compatibility/2006" xmlns:p14="http://schemas.microsoft.com/office/powerpoint/2010/main">
              <mc:Choice Requires="p14">
                <p:contentPart p14:bwMode="auto" r:id="rId38">
                  <p14:nvContentPartPr>
                    <p14:cNvPr id="49" name="Ink 48"/>
                    <p14:cNvContentPartPr/>
                    <p14:nvPr/>
                  </p14:nvContentPartPr>
                  <p14:xfrm>
                    <a:off x="2610381" y="3730709"/>
                    <a:ext cx="1581590" cy="889034"/>
                  </p14:xfrm>
                </p:contentPart>
              </mc:Choice>
              <mc:Fallback xmlns="">
                <p:pic>
                  <p:nvPicPr>
                    <p:cNvPr id="58" name="Ink 57"/>
                    <p:cNvPicPr/>
                    <p:nvPr/>
                  </p:nvPicPr>
                  <p:blipFill>
                    <a:blip r:embed="rId39"/>
                    <a:stretch>
                      <a:fillRect/>
                    </a:stretch>
                  </p:blipFill>
                  <p:spPr>
                    <a:xfrm>
                      <a:off x="2597120" y="3720935"/>
                      <a:ext cx="1614300" cy="915247"/>
                    </a:xfrm>
                    <a:prstGeom prst="rect">
                      <a:avLst/>
                    </a:prstGeom>
                  </p:spPr>
                </p:pic>
              </mc:Fallback>
            </mc:AlternateContent>
            <p:sp>
              <p:nvSpPr>
                <p:cNvPr id="50" name="TextBox 49"/>
                <p:cNvSpPr txBox="1"/>
                <p:nvPr/>
              </p:nvSpPr>
              <p:spPr>
                <a:xfrm>
                  <a:off x="5931935" y="3855981"/>
                  <a:ext cx="2251552" cy="729261"/>
                </a:xfrm>
                <a:prstGeom prst="rect">
                  <a:avLst/>
                </a:prstGeom>
                <a:noFill/>
              </p:spPr>
              <p:txBody>
                <a:bodyPr wrap="square" rtlCol="0">
                  <a:spAutoFit/>
                </a:bodyPr>
                <a:lstStyle/>
                <a:p>
                  <a:r>
                    <a:rPr lang="en-ZA" sz="1477" b="1" dirty="0"/>
                    <a:t>More effective recommendations</a:t>
                  </a:r>
                  <a:endParaRPr lang="en-US" sz="1477" b="1" dirty="0"/>
                </a:p>
              </p:txBody>
            </p:sp>
          </p:grpSp>
        </p:grpSp>
        <p:sp>
          <p:nvSpPr>
            <p:cNvPr id="55" name="TextBox 54"/>
            <p:cNvSpPr txBox="1"/>
            <p:nvPr/>
          </p:nvSpPr>
          <p:spPr>
            <a:xfrm>
              <a:off x="4236111" y="3560434"/>
              <a:ext cx="2479542" cy="319639"/>
            </a:xfrm>
            <a:prstGeom prst="rect">
              <a:avLst/>
            </a:prstGeom>
            <a:noFill/>
          </p:spPr>
          <p:txBody>
            <a:bodyPr wrap="square" rtlCol="0">
              <a:spAutoFit/>
            </a:bodyPr>
            <a:lstStyle/>
            <a:p>
              <a:r>
                <a:rPr lang="en-ZA" sz="1477" i="1" u="sng" dirty="0"/>
                <a:t>Committee oversight work</a:t>
              </a:r>
              <a:endParaRPr lang="en-US" sz="1477" i="1" u="sng" dirty="0"/>
            </a:p>
          </p:txBody>
        </p:sp>
        <p:sp>
          <p:nvSpPr>
            <p:cNvPr id="56" name="TextBox 55"/>
            <p:cNvSpPr txBox="1"/>
            <p:nvPr/>
          </p:nvSpPr>
          <p:spPr>
            <a:xfrm>
              <a:off x="1050769" y="3560037"/>
              <a:ext cx="2390837" cy="319639"/>
            </a:xfrm>
            <a:prstGeom prst="rect">
              <a:avLst/>
            </a:prstGeom>
            <a:noFill/>
          </p:spPr>
          <p:txBody>
            <a:bodyPr wrap="square" rtlCol="0">
              <a:spAutoFit/>
            </a:bodyPr>
            <a:lstStyle/>
            <a:p>
              <a:r>
                <a:rPr lang="en-ZA" sz="1477" b="1" i="1" u="sng" dirty="0">
                  <a:solidFill>
                    <a:srgbClr val="FF0000"/>
                  </a:solidFill>
                </a:rPr>
                <a:t>Constituency oversight work</a:t>
              </a:r>
              <a:endParaRPr lang="en-US" sz="1477" b="1" i="1" u="sng" dirty="0">
                <a:solidFill>
                  <a:srgbClr val="FF0000"/>
                </a:solidFill>
              </a:endParaRPr>
            </a:p>
          </p:txBody>
        </p:sp>
        <p:sp>
          <p:nvSpPr>
            <p:cNvPr id="57" name="TextBox 56"/>
            <p:cNvSpPr txBox="1"/>
            <p:nvPr/>
          </p:nvSpPr>
          <p:spPr>
            <a:xfrm>
              <a:off x="7406856" y="3561346"/>
              <a:ext cx="2479542" cy="319639"/>
            </a:xfrm>
            <a:prstGeom prst="rect">
              <a:avLst/>
            </a:prstGeom>
            <a:noFill/>
          </p:spPr>
          <p:txBody>
            <a:bodyPr wrap="square" rtlCol="0">
              <a:spAutoFit/>
            </a:bodyPr>
            <a:lstStyle/>
            <a:p>
              <a:r>
                <a:rPr lang="en-ZA" sz="1477" i="1" u="sng" dirty="0"/>
                <a:t>Plenary oversight work</a:t>
              </a:r>
              <a:endParaRPr lang="en-US" sz="1477" i="1" u="sng" dirty="0"/>
            </a:p>
          </p:txBody>
        </p:sp>
        <p:cxnSp>
          <p:nvCxnSpPr>
            <p:cNvPr id="58" name="Curved Connector 57"/>
            <p:cNvCxnSpPr>
              <a:endCxn id="6" idx="2"/>
            </p:cNvCxnSpPr>
            <p:nvPr/>
          </p:nvCxnSpPr>
          <p:spPr>
            <a:xfrm flipV="1">
              <a:off x="4831080" y="2238738"/>
              <a:ext cx="1094372" cy="273910"/>
            </a:xfrm>
            <a:prstGeom prst="curvedConnector2">
              <a:avLst/>
            </a:prstGeom>
            <a:ln w="38100">
              <a:solidFill>
                <a:schemeClr val="tx1">
                  <a:lumMod val="50000"/>
                  <a:lumOff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9" name="Curved Connector 58"/>
            <p:cNvCxnSpPr/>
            <p:nvPr/>
          </p:nvCxnSpPr>
          <p:spPr>
            <a:xfrm flipV="1">
              <a:off x="6373279" y="3275329"/>
              <a:ext cx="617108" cy="537817"/>
            </a:xfrm>
            <a:prstGeom prst="curvedConnector2">
              <a:avLst/>
            </a:prstGeom>
            <a:ln w="38100">
              <a:solidFill>
                <a:schemeClr val="tx1">
                  <a:lumMod val="50000"/>
                  <a:lumOff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0" name="Curved Connector 59"/>
            <p:cNvCxnSpPr/>
            <p:nvPr/>
          </p:nvCxnSpPr>
          <p:spPr>
            <a:xfrm flipV="1">
              <a:off x="1964891" y="3314877"/>
              <a:ext cx="4879917" cy="320887"/>
            </a:xfrm>
            <a:prstGeom prst="curvedConnector2">
              <a:avLst/>
            </a:prstGeom>
            <a:ln w="38100">
              <a:solidFill>
                <a:schemeClr val="tx1">
                  <a:lumMod val="50000"/>
                  <a:lumOff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1" name="Curved Connector 60"/>
            <p:cNvCxnSpPr/>
            <p:nvPr/>
          </p:nvCxnSpPr>
          <p:spPr>
            <a:xfrm rot="10800000">
              <a:off x="7089647" y="3377791"/>
              <a:ext cx="396781" cy="336116"/>
            </a:xfrm>
            <a:prstGeom prst="curvedConnector2">
              <a:avLst/>
            </a:prstGeom>
            <a:ln w="38100">
              <a:solidFill>
                <a:schemeClr val="tx1">
                  <a:lumMod val="50000"/>
                  <a:lumOff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2" name="Curved Connector 61"/>
            <p:cNvCxnSpPr/>
            <p:nvPr/>
          </p:nvCxnSpPr>
          <p:spPr>
            <a:xfrm rot="10800000">
              <a:off x="4988995" y="2670814"/>
              <a:ext cx="486888" cy="419481"/>
            </a:xfrm>
            <a:prstGeom prst="curvedConnector3">
              <a:avLst>
                <a:gd name="adj1" fmla="val 50000"/>
              </a:avLst>
            </a:prstGeom>
            <a:ln w="38100">
              <a:solidFill>
                <a:schemeClr val="tx1">
                  <a:lumMod val="50000"/>
                  <a:lumOff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0">
              <p14:nvContentPartPr>
                <p14:cNvPr id="63" name="Ink 62"/>
                <p14:cNvContentPartPr/>
                <p14:nvPr/>
              </p14:nvContentPartPr>
              <p14:xfrm>
                <a:off x="1171087" y="5047161"/>
                <a:ext cx="1551811" cy="565954"/>
              </p14:xfrm>
            </p:contentPart>
          </mc:Choice>
          <mc:Fallback xmlns="">
            <p:pic>
              <p:nvPicPr>
                <p:cNvPr id="63" name="Ink 62"/>
                <p:cNvPicPr/>
                <p:nvPr/>
              </p:nvPicPr>
              <p:blipFill>
                <a:blip r:embed="rId41"/>
                <a:stretch>
                  <a:fillRect/>
                </a:stretch>
              </p:blipFill>
              <p:spPr>
                <a:xfrm>
                  <a:off x="1160648" y="5039241"/>
                  <a:ext cx="1578088" cy="587195"/>
                </a:xfrm>
                <a:prstGeom prst="rect">
                  <a:avLst/>
                </a:prstGeom>
              </p:spPr>
            </p:pic>
          </mc:Fallback>
        </mc:AlternateContent>
        <p:sp>
          <p:nvSpPr>
            <p:cNvPr id="64" name="TextBox 63"/>
            <p:cNvSpPr txBox="1"/>
            <p:nvPr/>
          </p:nvSpPr>
          <p:spPr>
            <a:xfrm>
              <a:off x="1415291" y="5114848"/>
              <a:ext cx="1033328" cy="511807"/>
            </a:xfrm>
            <a:prstGeom prst="rect">
              <a:avLst/>
            </a:prstGeom>
            <a:noFill/>
          </p:spPr>
          <p:txBody>
            <a:bodyPr wrap="square" rtlCol="0">
              <a:spAutoFit/>
            </a:bodyPr>
            <a:lstStyle/>
            <a:p>
              <a:pPr algn="ctr"/>
              <a:r>
                <a:rPr lang="en-ZA" sz="1363" b="1" dirty="0"/>
                <a:t>Oversight plan </a:t>
              </a:r>
              <a:endParaRPr lang="en-US" sz="1363" b="1" dirty="0"/>
            </a:p>
          </p:txBody>
        </p:sp>
        <p:sp>
          <p:nvSpPr>
            <p:cNvPr id="65" name="Up Arrow 64"/>
            <p:cNvSpPr/>
            <p:nvPr/>
          </p:nvSpPr>
          <p:spPr>
            <a:xfrm>
              <a:off x="7238711" y="4629078"/>
              <a:ext cx="596537" cy="273910"/>
            </a:xfrm>
            <a:prstGeom prst="up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Up Arrow 65"/>
            <p:cNvSpPr/>
            <p:nvPr/>
          </p:nvSpPr>
          <p:spPr>
            <a:xfrm>
              <a:off x="5132508" y="4637563"/>
              <a:ext cx="596537" cy="273910"/>
            </a:xfrm>
            <a:prstGeom prst="up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Up Arrow 66"/>
            <p:cNvSpPr/>
            <p:nvPr/>
          </p:nvSpPr>
          <p:spPr>
            <a:xfrm>
              <a:off x="2716734" y="4632316"/>
              <a:ext cx="596537" cy="273910"/>
            </a:xfrm>
            <a:prstGeom prst="up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Up Arrow 67"/>
            <p:cNvSpPr/>
            <p:nvPr/>
          </p:nvSpPr>
          <p:spPr>
            <a:xfrm>
              <a:off x="7243072" y="5674105"/>
              <a:ext cx="596537" cy="273910"/>
            </a:xfrm>
            <a:prstGeom prst="up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Up Arrow 68"/>
            <p:cNvSpPr/>
            <p:nvPr/>
          </p:nvSpPr>
          <p:spPr>
            <a:xfrm>
              <a:off x="5136869" y="5682590"/>
              <a:ext cx="596537" cy="273910"/>
            </a:xfrm>
            <a:prstGeom prst="up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Up Arrow 69"/>
            <p:cNvSpPr/>
            <p:nvPr/>
          </p:nvSpPr>
          <p:spPr>
            <a:xfrm>
              <a:off x="2721095" y="5677343"/>
              <a:ext cx="596537" cy="273910"/>
            </a:xfrm>
            <a:prstGeom prst="up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Slide Number Placeholder 29"/>
            <p:cNvSpPr txBox="1">
              <a:spLocks/>
            </p:cNvSpPr>
            <p:nvPr/>
          </p:nvSpPr>
          <p:spPr>
            <a:xfrm>
              <a:off x="6996113" y="6356352"/>
              <a:ext cx="2228850" cy="365125"/>
            </a:xfrm>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72CB22-D7A4-7547-B048-02B7C821FF3F}" type="slidenum">
                <a:rPr lang="en-US" smtClean="0"/>
                <a:pPr/>
                <a:t>12</a:t>
              </a:fld>
              <a:endParaRPr lang="en-US" dirty="0"/>
            </a:p>
          </p:txBody>
        </p:sp>
      </p:grpSp>
    </p:spTree>
    <p:extLst>
      <p:ext uri="{BB962C8B-B14F-4D97-AF65-F5344CB8AC3E}">
        <p14:creationId xmlns:p14="http://schemas.microsoft.com/office/powerpoint/2010/main" val="21295170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circle(in)">
                                      <p:cBhvr>
                                        <p:cTn id="10" dur="2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ZA" sz="3200" b="1" dirty="0">
                <a:solidFill>
                  <a:prstClr val="black"/>
                </a:solidFill>
                <a:latin typeface="Arial" panose="020B0604020202020204" pitchFamily="34" charset="0"/>
                <a:cs typeface="Arial" panose="020B0604020202020204" pitchFamily="34" charset="0"/>
              </a:rPr>
              <a:t>3. Public Participation and Communication Strategy of </a:t>
            </a:r>
            <a:br>
              <a:rPr lang="en-ZA" sz="3200" b="1" dirty="0">
                <a:solidFill>
                  <a:prstClr val="black"/>
                </a:solidFill>
                <a:latin typeface="Arial" panose="020B0604020202020204" pitchFamily="34" charset="0"/>
                <a:cs typeface="Arial" panose="020B0604020202020204" pitchFamily="34" charset="0"/>
              </a:rPr>
            </a:br>
            <a:r>
              <a:rPr lang="en-ZA" sz="3200" b="1" dirty="0">
                <a:solidFill>
                  <a:prstClr val="black"/>
                </a:solidFill>
                <a:latin typeface="Arial" panose="020B0604020202020204" pitchFamily="34" charset="0"/>
                <a:cs typeface="Arial" panose="020B0604020202020204" pitchFamily="34" charset="0"/>
              </a:rPr>
              <a:t>6</a:t>
            </a:r>
            <a:r>
              <a:rPr lang="en-ZA" sz="3200" b="1" baseline="30000" dirty="0">
                <a:solidFill>
                  <a:prstClr val="black"/>
                </a:solidFill>
                <a:latin typeface="Arial" panose="020B0604020202020204" pitchFamily="34" charset="0"/>
                <a:cs typeface="Arial" panose="020B0604020202020204" pitchFamily="34" charset="0"/>
              </a:rPr>
              <a:t>th</a:t>
            </a:r>
            <a:r>
              <a:rPr lang="en-ZA" sz="3200" b="1" dirty="0">
                <a:solidFill>
                  <a:prstClr val="black"/>
                </a:solidFill>
                <a:latin typeface="Arial" panose="020B0604020202020204" pitchFamily="34" charset="0"/>
                <a:cs typeface="Arial" panose="020B0604020202020204" pitchFamily="34" charset="0"/>
              </a:rPr>
              <a:t> Parliament </a:t>
            </a:r>
            <a:endParaRPr lang="en-ZA" dirty="0"/>
          </a:p>
        </p:txBody>
      </p:sp>
      <p:sp>
        <p:nvSpPr>
          <p:cNvPr id="3" name="Slide Number Placeholder 2"/>
          <p:cNvSpPr>
            <a:spLocks noGrp="1"/>
          </p:cNvSpPr>
          <p:nvPr>
            <p:ph type="sldNum" idx="12"/>
          </p:nvPr>
        </p:nvSpPr>
        <p:spPr/>
        <p:txBody>
          <a:bodyPr/>
          <a:lstStyle/>
          <a:p>
            <a:pPr>
              <a:defRPr/>
            </a:pPr>
            <a:fld id="{4343BEB5-E0CB-4D8D-983D-6BC7B80B2948}" type="slidenum">
              <a:rPr lang="en-GB" smtClean="0"/>
              <a:pPr>
                <a:defRPr/>
              </a:pPr>
              <a:t>13</a:t>
            </a:fld>
            <a:endParaRPr lang="en-GB" dirty="0"/>
          </a:p>
        </p:txBody>
      </p:sp>
      <p:sp>
        <p:nvSpPr>
          <p:cNvPr id="4" name="Rectangle 3"/>
          <p:cNvSpPr/>
          <p:nvPr/>
        </p:nvSpPr>
        <p:spPr>
          <a:xfrm>
            <a:off x="544153" y="1305342"/>
            <a:ext cx="10366940" cy="5016758"/>
          </a:xfrm>
          <a:prstGeom prst="rect">
            <a:avLst/>
          </a:prstGeom>
        </p:spPr>
        <p:txBody>
          <a:bodyPr wrap="square">
            <a:spAutoFit/>
          </a:bodyPr>
          <a:lstStyle/>
          <a:p>
            <a:pPr>
              <a:defRPr/>
            </a:pPr>
            <a:r>
              <a:rPr lang="en-GB" sz="3200" dirty="0"/>
              <a:t>Institutional strategic initiatives:</a:t>
            </a:r>
          </a:p>
          <a:p>
            <a:pPr>
              <a:defRPr/>
            </a:pPr>
            <a:endParaRPr lang="en-GB" sz="2400" dirty="0"/>
          </a:p>
          <a:p>
            <a:pPr marL="338138" indent="-338138">
              <a:buFont typeface="+mj-lt"/>
              <a:buAutoNum type="alphaLcPeriod"/>
              <a:defRPr/>
            </a:pPr>
            <a:r>
              <a:rPr lang="en-US" sz="2400" b="1" i="1" dirty="0">
                <a:latin typeface="Arial" panose="020B0604020202020204" pitchFamily="34" charset="0"/>
                <a:cs typeface="Arial" panose="020B0604020202020204" pitchFamily="34" charset="0"/>
              </a:rPr>
              <a:t>Oversight Plan/Programme </a:t>
            </a:r>
            <a:r>
              <a:rPr lang="en-US" sz="2400" dirty="0">
                <a:latin typeface="Arial" panose="020B0604020202020204" pitchFamily="34" charset="0"/>
                <a:cs typeface="Arial" panose="020B0604020202020204" pitchFamily="34" charset="0"/>
              </a:rPr>
              <a:t>to coordinate oversight priorities and activities of Committees, Houses, and Legislatures;</a:t>
            </a:r>
          </a:p>
          <a:p>
            <a:pPr marL="338138" indent="-338138">
              <a:buFont typeface="+mj-lt"/>
              <a:buAutoNum type="alphaLcPeriod"/>
              <a:defRPr/>
            </a:pPr>
            <a:r>
              <a:rPr lang="en-US" sz="2400" b="1" i="1" dirty="0">
                <a:solidFill>
                  <a:srgbClr val="FF0000"/>
                </a:solidFill>
                <a:latin typeface="Arial" panose="020B0604020202020204" pitchFamily="34" charset="0"/>
                <a:cs typeface="Arial" panose="020B0604020202020204" pitchFamily="34" charset="0"/>
              </a:rPr>
              <a:t>Public participation strategy </a:t>
            </a:r>
            <a:r>
              <a:rPr lang="en-US" sz="2400" dirty="0">
                <a:solidFill>
                  <a:srgbClr val="FF0000"/>
                </a:solidFill>
                <a:latin typeface="Arial" panose="020B0604020202020204" pitchFamily="34" charset="0"/>
                <a:cs typeface="Arial" panose="020B0604020202020204" pitchFamily="34" charset="0"/>
              </a:rPr>
              <a:t>to enhance public information, access and participation;</a:t>
            </a:r>
          </a:p>
          <a:p>
            <a:pPr marL="338138" indent="-338138">
              <a:buFont typeface="+mj-lt"/>
              <a:buAutoNum type="alphaLcPeriod"/>
              <a:defRPr/>
            </a:pPr>
            <a:r>
              <a:rPr lang="en-US" sz="2400" b="1" i="1" dirty="0">
                <a:latin typeface="Arial" panose="020B0604020202020204" pitchFamily="34" charset="0"/>
                <a:cs typeface="Arial" panose="020B0604020202020204" pitchFamily="34" charset="0"/>
              </a:rPr>
              <a:t>A knowledge management strategy </a:t>
            </a:r>
            <a:r>
              <a:rPr lang="en-US" sz="2400" dirty="0">
                <a:latin typeface="Arial" panose="020B0604020202020204" pitchFamily="34" charset="0"/>
                <a:cs typeface="Arial" panose="020B0604020202020204" pitchFamily="34" charset="0"/>
              </a:rPr>
              <a:t>to manage information and knowledge for the benefit of Members, the institution and stakeholders;</a:t>
            </a:r>
          </a:p>
          <a:p>
            <a:pPr marL="338138" indent="-338138">
              <a:buFont typeface="+mj-lt"/>
              <a:buAutoNum type="alphaLcPeriod"/>
              <a:defRPr/>
            </a:pPr>
            <a:r>
              <a:rPr lang="en-US" sz="2400" b="1" i="1" dirty="0">
                <a:latin typeface="Arial" panose="020B0604020202020204" pitchFamily="34" charset="0"/>
                <a:cs typeface="Arial" panose="020B0604020202020204" pitchFamily="34" charset="0"/>
              </a:rPr>
              <a:t>Digital technology strategy </a:t>
            </a:r>
            <a:r>
              <a:rPr lang="en-US" sz="2400" dirty="0">
                <a:latin typeface="Arial" panose="020B0604020202020204" pitchFamily="34" charset="0"/>
                <a:cs typeface="Arial" panose="020B0604020202020204" pitchFamily="34" charset="0"/>
              </a:rPr>
              <a:t>allowing the implementation of </a:t>
            </a:r>
            <a:r>
              <a:rPr lang="en-US" sz="2400" i="1" dirty="0">
                <a:latin typeface="Arial" panose="020B0604020202020204" pitchFamily="34" charset="0"/>
                <a:cs typeface="Arial" panose="020B0604020202020204" pitchFamily="34" charset="0"/>
              </a:rPr>
              <a:t>e-Parliament </a:t>
            </a:r>
            <a:r>
              <a:rPr lang="en-US" sz="2400" dirty="0">
                <a:latin typeface="Arial" panose="020B0604020202020204" pitchFamily="34" charset="0"/>
                <a:cs typeface="Arial" panose="020B0604020202020204" pitchFamily="34" charset="0"/>
              </a:rPr>
              <a:t>principles;</a:t>
            </a:r>
          </a:p>
          <a:p>
            <a:pPr marL="338138" indent="-338138">
              <a:buFont typeface="+mj-lt"/>
              <a:buAutoNum type="alphaLcPeriod"/>
              <a:defRPr/>
            </a:pPr>
            <a:r>
              <a:rPr lang="en-US" sz="2400" b="1" i="1" dirty="0">
                <a:latin typeface="Arial" panose="020B0604020202020204" pitchFamily="34" charset="0"/>
                <a:cs typeface="Arial" panose="020B0604020202020204" pitchFamily="34" charset="0"/>
              </a:rPr>
              <a:t>A human capital strategy </a:t>
            </a:r>
            <a:r>
              <a:rPr lang="en-US" sz="2400" dirty="0">
                <a:latin typeface="Arial" panose="020B0604020202020204" pitchFamily="34" charset="0"/>
                <a:cs typeface="Arial" panose="020B0604020202020204" pitchFamily="34" charset="0"/>
              </a:rPr>
              <a:t>to unleash capacity and skills;</a:t>
            </a:r>
          </a:p>
          <a:p>
            <a:pPr marL="338138" indent="-338138">
              <a:buFont typeface="+mj-lt"/>
              <a:buAutoNum type="alphaLcPeriod"/>
              <a:defRPr/>
            </a:pPr>
            <a:r>
              <a:rPr lang="en-US" sz="2400" b="1" i="1" dirty="0">
                <a:latin typeface="Arial" panose="020B0604020202020204" pitchFamily="34" charset="0"/>
                <a:cs typeface="Arial" panose="020B0604020202020204" pitchFamily="34" charset="0"/>
              </a:rPr>
              <a:t>Governance framework </a:t>
            </a:r>
            <a:r>
              <a:rPr lang="en-US" sz="2400" dirty="0">
                <a:latin typeface="Arial" panose="020B0604020202020204" pitchFamily="34" charset="0"/>
                <a:cs typeface="Arial" panose="020B0604020202020204" pitchFamily="34" charset="0"/>
              </a:rPr>
              <a:t>to ensure effective institutional governance and decision-making.</a:t>
            </a:r>
          </a:p>
        </p:txBody>
      </p:sp>
    </p:spTree>
    <p:extLst>
      <p:ext uri="{BB962C8B-B14F-4D97-AF65-F5344CB8AC3E}">
        <p14:creationId xmlns:p14="http://schemas.microsoft.com/office/powerpoint/2010/main" val="230636987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200" b="1" dirty="0">
                <a:solidFill>
                  <a:prstClr val="black"/>
                </a:solidFill>
                <a:latin typeface="Arial" panose="020B0604020202020204" pitchFamily="34" charset="0"/>
                <a:cs typeface="Arial" panose="020B0604020202020204" pitchFamily="34" charset="0"/>
              </a:rPr>
              <a:t>3. Public Participation and Communication Strategy of </a:t>
            </a:r>
            <a:br>
              <a:rPr lang="en-ZA" sz="3200" b="1" dirty="0">
                <a:solidFill>
                  <a:prstClr val="black"/>
                </a:solidFill>
                <a:latin typeface="Arial" panose="020B0604020202020204" pitchFamily="34" charset="0"/>
                <a:cs typeface="Arial" panose="020B0604020202020204" pitchFamily="34" charset="0"/>
              </a:rPr>
            </a:br>
            <a:r>
              <a:rPr lang="en-ZA" sz="3200" b="1" dirty="0">
                <a:solidFill>
                  <a:prstClr val="black"/>
                </a:solidFill>
                <a:latin typeface="Arial" panose="020B0604020202020204" pitchFamily="34" charset="0"/>
                <a:cs typeface="Arial" panose="020B0604020202020204" pitchFamily="34" charset="0"/>
              </a:rPr>
              <a:t>6</a:t>
            </a:r>
            <a:r>
              <a:rPr lang="en-ZA" sz="3200" b="1" baseline="30000" dirty="0">
                <a:solidFill>
                  <a:prstClr val="black"/>
                </a:solidFill>
                <a:latin typeface="Arial" panose="020B0604020202020204" pitchFamily="34" charset="0"/>
                <a:cs typeface="Arial" panose="020B0604020202020204" pitchFamily="34" charset="0"/>
              </a:rPr>
              <a:t>th</a:t>
            </a:r>
            <a:r>
              <a:rPr lang="en-ZA" sz="3200" b="1" dirty="0">
                <a:solidFill>
                  <a:prstClr val="black"/>
                </a:solidFill>
                <a:latin typeface="Arial" panose="020B0604020202020204" pitchFamily="34" charset="0"/>
                <a:cs typeface="Arial" panose="020B0604020202020204" pitchFamily="34" charset="0"/>
              </a:rPr>
              <a:t> Parliament </a:t>
            </a:r>
            <a:endParaRPr lang="en-ZA" dirty="0"/>
          </a:p>
        </p:txBody>
      </p:sp>
      <p:sp>
        <p:nvSpPr>
          <p:cNvPr id="3" name="Slide Number Placeholder 2"/>
          <p:cNvSpPr>
            <a:spLocks noGrp="1"/>
          </p:cNvSpPr>
          <p:nvPr>
            <p:ph type="sldNum" idx="12"/>
          </p:nvPr>
        </p:nvSpPr>
        <p:spPr/>
        <p:txBody>
          <a:bodyPr/>
          <a:lstStyle/>
          <a:p>
            <a:pPr>
              <a:defRPr/>
            </a:pPr>
            <a:fld id="{4343BEB5-E0CB-4D8D-983D-6BC7B80B2948}" type="slidenum">
              <a:rPr lang="en-GB" smtClean="0"/>
              <a:pPr>
                <a:defRPr/>
              </a:pPr>
              <a:t>14</a:t>
            </a:fld>
            <a:endParaRPr lang="en-GB" dirty="0"/>
          </a:p>
        </p:txBody>
      </p:sp>
      <p:sp>
        <p:nvSpPr>
          <p:cNvPr id="5" name="Rectangle 4"/>
          <p:cNvSpPr/>
          <p:nvPr/>
        </p:nvSpPr>
        <p:spPr>
          <a:xfrm>
            <a:off x="527323" y="1576358"/>
            <a:ext cx="10540844" cy="5170646"/>
          </a:xfrm>
          <a:prstGeom prst="rect">
            <a:avLst/>
          </a:prstGeom>
        </p:spPr>
        <p:txBody>
          <a:bodyPr wrap="square">
            <a:spAutoFit/>
          </a:bodyPr>
          <a:lstStyle/>
          <a:p>
            <a:pPr>
              <a:defRPr/>
            </a:pPr>
            <a:r>
              <a:rPr lang="en-US" sz="2200" dirty="0">
                <a:latin typeface="Arial" panose="020B0604020202020204" pitchFamily="34" charset="0"/>
                <a:cs typeface="Arial" panose="020B0604020202020204" pitchFamily="34" charset="0"/>
              </a:rPr>
              <a:t>In order to ensure improved public involvement, the Parliamentary Service will need to address the following issues: </a:t>
            </a:r>
          </a:p>
          <a:p>
            <a:pPr marL="800100" indent="-342900">
              <a:buFont typeface="Wingdings" panose="05000000000000000000" pitchFamily="2" charset="2"/>
              <a:buChar char="Ø"/>
              <a:defRPr/>
            </a:pPr>
            <a:r>
              <a:rPr lang="en-US" sz="2200" dirty="0">
                <a:latin typeface="Arial" panose="020B0604020202020204" pitchFamily="34" charset="0"/>
                <a:cs typeface="Arial" panose="020B0604020202020204" pitchFamily="34" charset="0"/>
              </a:rPr>
              <a:t>Implement interventions focusing on the </a:t>
            </a:r>
            <a:r>
              <a:rPr lang="en-US" sz="2200" b="1" dirty="0">
                <a:latin typeface="Arial" panose="020B0604020202020204" pitchFamily="34" charset="0"/>
                <a:cs typeface="Arial" panose="020B0604020202020204" pitchFamily="34" charset="0"/>
              </a:rPr>
              <a:t>delivery of public education and information programmes</a:t>
            </a:r>
            <a:r>
              <a:rPr lang="en-US" sz="22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empowering people to participate in parliamentary processes</a:t>
            </a:r>
            <a:r>
              <a:rPr lang="en-US" sz="22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mobilising public stakeholders</a:t>
            </a:r>
            <a:r>
              <a:rPr lang="en-US" sz="2200" dirty="0">
                <a:latin typeface="Arial" panose="020B0604020202020204" pitchFamily="34" charset="0"/>
                <a:cs typeface="Arial" panose="020B0604020202020204" pitchFamily="34" charset="0"/>
              </a:rPr>
              <a:t>, and </a:t>
            </a:r>
            <a:r>
              <a:rPr lang="en-US" sz="2200" b="1" dirty="0">
                <a:latin typeface="Arial" panose="020B0604020202020204" pitchFamily="34" charset="0"/>
                <a:cs typeface="Arial" panose="020B0604020202020204" pitchFamily="34" charset="0"/>
              </a:rPr>
              <a:t>capitalising on the use of digital and preferred platforms</a:t>
            </a:r>
            <a:r>
              <a:rPr lang="en-US" sz="2200" dirty="0">
                <a:latin typeface="Arial" panose="020B0604020202020204" pitchFamily="34" charset="0"/>
                <a:cs typeface="Arial" panose="020B0604020202020204" pitchFamily="34" charset="0"/>
              </a:rPr>
              <a:t>, </a:t>
            </a:r>
          </a:p>
          <a:p>
            <a:pPr marL="800100" indent="-342900">
              <a:buFont typeface="Wingdings" panose="05000000000000000000" pitchFamily="2" charset="2"/>
              <a:buChar char="Ø"/>
              <a:defRPr/>
            </a:pPr>
            <a:r>
              <a:rPr lang="en-US" sz="2200" dirty="0">
                <a:latin typeface="Arial" panose="020B0604020202020204" pitchFamily="34" charset="0"/>
                <a:cs typeface="Arial" panose="020B0604020202020204" pitchFamily="34" charset="0"/>
              </a:rPr>
              <a:t> Implementing </a:t>
            </a:r>
            <a:r>
              <a:rPr lang="en-US" sz="2200" b="1" dirty="0">
                <a:latin typeface="Arial" panose="020B0604020202020204" pitchFamily="34" charset="0"/>
                <a:cs typeface="Arial" panose="020B0604020202020204" pitchFamily="34" charset="0"/>
              </a:rPr>
              <a:t>virtual public meetings, e-hearings, e-petitions </a:t>
            </a:r>
            <a:r>
              <a:rPr lang="en-US" sz="2200" dirty="0">
                <a:latin typeface="Arial" panose="020B0604020202020204" pitchFamily="34" charset="0"/>
                <a:cs typeface="Arial" panose="020B0604020202020204" pitchFamily="34" charset="0"/>
              </a:rPr>
              <a:t>, </a:t>
            </a:r>
          </a:p>
          <a:p>
            <a:pPr marL="800100" indent="-342900">
              <a:buFont typeface="Wingdings" panose="05000000000000000000" pitchFamily="2" charset="2"/>
              <a:buChar char="Ø"/>
              <a:defRPr/>
            </a:pPr>
            <a:r>
              <a:rPr lang="en-US" sz="2200" b="1" dirty="0">
                <a:latin typeface="Arial" panose="020B0604020202020204" pitchFamily="34" charset="0"/>
                <a:cs typeface="Arial" panose="020B0604020202020204" pitchFamily="34" charset="0"/>
              </a:rPr>
              <a:t>Broaden cooperation with partners and stakeholders including the legislative sector, government, community organisations and institutions</a:t>
            </a:r>
            <a:r>
              <a:rPr lang="en-US" sz="2200" dirty="0">
                <a:latin typeface="Arial" panose="020B0604020202020204" pitchFamily="34" charset="0"/>
                <a:cs typeface="Arial" panose="020B0604020202020204" pitchFamily="34" charset="0"/>
              </a:rPr>
              <a:t>, </a:t>
            </a:r>
          </a:p>
          <a:p>
            <a:pPr marL="800100" indent="-342900">
              <a:buFont typeface="Wingdings" panose="05000000000000000000" pitchFamily="2" charset="2"/>
              <a:buChar char="Ø"/>
              <a:defRPr/>
            </a:pPr>
            <a:r>
              <a:rPr lang="en-US" sz="2200" b="1" dirty="0">
                <a:latin typeface="Arial" panose="020B0604020202020204" pitchFamily="34" charset="0"/>
                <a:cs typeface="Arial" panose="020B0604020202020204" pitchFamily="34" charset="0"/>
              </a:rPr>
              <a:t>Improved co-ordination of programmes with that of constituency offices, </a:t>
            </a:r>
          </a:p>
          <a:p>
            <a:pPr marL="800100" indent="-342900">
              <a:buFont typeface="Wingdings" panose="05000000000000000000" pitchFamily="2" charset="2"/>
              <a:buChar char="Ø"/>
              <a:defRPr/>
            </a:pPr>
            <a:r>
              <a:rPr lang="en-ZA" sz="2200" dirty="0">
                <a:latin typeface="Arial" panose="020B0604020202020204" pitchFamily="34" charset="0"/>
                <a:cs typeface="Arial" panose="020B0604020202020204" pitchFamily="34" charset="0"/>
              </a:rPr>
              <a:t>Consolidate current programmes, capacities and resources into a </a:t>
            </a:r>
            <a:r>
              <a:rPr lang="en-ZA" sz="2200" b="1" dirty="0">
                <a:latin typeface="Arial" panose="020B0604020202020204" pitchFamily="34" charset="0"/>
                <a:cs typeface="Arial" panose="020B0604020202020204" pitchFamily="34" charset="0"/>
              </a:rPr>
              <a:t>single service to support public participation activities</a:t>
            </a:r>
            <a:r>
              <a:rPr lang="en-ZA" sz="2200" dirty="0">
                <a:latin typeface="Arial" panose="020B0604020202020204" pitchFamily="34" charset="0"/>
                <a:cs typeface="Arial" panose="020B0604020202020204" pitchFamily="34" charset="0"/>
              </a:rPr>
              <a:t>. – a single public participation and communication service to Members</a:t>
            </a:r>
          </a:p>
        </p:txBody>
      </p:sp>
    </p:spTree>
    <p:extLst>
      <p:ext uri="{BB962C8B-B14F-4D97-AF65-F5344CB8AC3E}">
        <p14:creationId xmlns:p14="http://schemas.microsoft.com/office/powerpoint/2010/main" val="239129279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125" y="503236"/>
            <a:ext cx="10515600" cy="1325563"/>
          </a:xfrm>
        </p:spPr>
        <p:txBody>
          <a:bodyPr>
            <a:normAutofit/>
          </a:bodyPr>
          <a:lstStyle/>
          <a:p>
            <a:pPr algn="ctr"/>
            <a:r>
              <a:rPr lang="en-ZA" sz="4000" b="1" dirty="0">
                <a:latin typeface="Arial" panose="020B0604020202020204" pitchFamily="34" charset="0"/>
                <a:cs typeface="Arial" panose="020B0604020202020204" pitchFamily="34" charset="0"/>
              </a:rPr>
              <a:t>A deeper understanding of PP as an Institution-Wide mandate</a:t>
            </a:r>
            <a:endParaRPr lang="en-US" sz="40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B91D83-34EB-A744-81D0-D8E8519C4A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81" y="5188674"/>
            <a:ext cx="2534869" cy="1532804"/>
          </a:xfrm>
          <a:prstGeom prst="rect">
            <a:avLst/>
          </a:prstGeom>
        </p:spPr>
      </p:pic>
      <p:sp>
        <p:nvSpPr>
          <p:cNvPr id="7" name="Rectangle 6"/>
          <p:cNvSpPr/>
          <p:nvPr/>
        </p:nvSpPr>
        <p:spPr>
          <a:xfrm>
            <a:off x="663691" y="2217330"/>
            <a:ext cx="8964403"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Integrated ways of working ito: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Informing, involving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Consulting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with Stakeholders (internally and externally) when planning</a:t>
            </a: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Stakeholder Analysis (Research on Public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Involve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ment Structures governed by legislation &amp; civil society)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Access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ible Responsive Public Service: Sharing Public Officials’ Contact Details on the website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‘Mixed’ Methods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Documentation and Evaluation Protocols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Integrated Participation Strategy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Ongoing Review, Monitoring and Evaluation of Public Participation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8264" t="67468" r="9366" b="25461"/>
          <a:stretch/>
        </p:blipFill>
        <p:spPr>
          <a:xfrm>
            <a:off x="159840" y="1735549"/>
            <a:ext cx="10585876" cy="481781"/>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3475" y="1455695"/>
            <a:ext cx="1819523" cy="170868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05940" y="3422618"/>
            <a:ext cx="2517058" cy="1368889"/>
          </a:xfrm>
          <a:prstGeom prst="rect">
            <a:avLst/>
          </a:prstGeom>
        </p:spPr>
      </p:pic>
    </p:spTree>
    <p:extLst>
      <p:ext uri="{BB962C8B-B14F-4D97-AF65-F5344CB8AC3E}">
        <p14:creationId xmlns:p14="http://schemas.microsoft.com/office/powerpoint/2010/main" val="39413572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a:defRPr/>
            </a:pPr>
            <a:fld id="{4343BEB5-E0CB-4D8D-983D-6BC7B80B2948}" type="slidenum">
              <a:rPr lang="en-GB" smtClean="0"/>
              <a:pPr>
                <a:defRPr/>
              </a:pPr>
              <a:t>16</a:t>
            </a:fld>
            <a:endParaRPr lang="en-GB" dirty="0"/>
          </a:p>
        </p:txBody>
      </p:sp>
      <p:sp>
        <p:nvSpPr>
          <p:cNvPr id="4" name="Content Placeholder 4"/>
          <p:cNvSpPr txBox="1">
            <a:spLocks/>
          </p:cNvSpPr>
          <p:nvPr/>
        </p:nvSpPr>
        <p:spPr>
          <a:xfrm>
            <a:off x="460005" y="1649287"/>
            <a:ext cx="11152313" cy="274844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5938" indent="-515938">
              <a:buNone/>
            </a:pPr>
            <a:r>
              <a:rPr lang="en-US" sz="4400" b="1" dirty="0">
                <a:latin typeface="Arial" panose="020B0604020202020204" pitchFamily="34" charset="0"/>
                <a:cs typeface="Arial" panose="020B0604020202020204" pitchFamily="34" charset="0"/>
              </a:rPr>
              <a:t>4. </a:t>
            </a:r>
            <a:r>
              <a:rPr lang="en-US" sz="4000" b="1" dirty="0">
                <a:latin typeface="Arial" panose="020B0604020202020204" pitchFamily="34" charset="0"/>
                <a:cs typeface="Arial" panose="020B0604020202020204" pitchFamily="34" charset="0"/>
              </a:rPr>
              <a:t>The role of the </a:t>
            </a:r>
          </a:p>
          <a:p>
            <a:pPr marL="515938" indent="-515938">
              <a:buNone/>
            </a:pPr>
            <a:r>
              <a:rPr lang="en-US" sz="4000" b="1" dirty="0">
                <a:latin typeface="Arial" panose="020B0604020202020204" pitchFamily="34" charset="0"/>
                <a:cs typeface="Arial" panose="020B0604020202020204" pitchFamily="34" charset="0"/>
              </a:rPr>
              <a:t>Public Education Office (PEO) </a:t>
            </a:r>
          </a:p>
          <a:p>
            <a:pPr marL="515938" indent="-515938">
              <a:buNone/>
            </a:pPr>
            <a:r>
              <a:rPr lang="en-US" sz="4000" b="1" dirty="0">
                <a:latin typeface="Arial" panose="020B0604020202020204" pitchFamily="34" charset="0"/>
                <a:cs typeface="Arial" panose="020B0604020202020204" pitchFamily="34" charset="0"/>
              </a:rPr>
              <a:t>Parliamentary Democracy Offices (PDO)</a:t>
            </a:r>
          </a:p>
          <a:p>
            <a:pPr marL="515938" indent="-515938">
              <a:buNone/>
            </a:pPr>
            <a:r>
              <a:rPr lang="en-US" sz="4000" b="1" dirty="0">
                <a:latin typeface="Arial" panose="020B0604020202020204" pitchFamily="34" charset="0"/>
                <a:cs typeface="Arial" panose="020B0604020202020204" pitchFamily="34" charset="0"/>
              </a:rPr>
              <a:t>Parliamentary Communication Service (PCS) </a:t>
            </a:r>
          </a:p>
        </p:txBody>
      </p:sp>
      <p:pic>
        <p:nvPicPr>
          <p:cNvPr id="5"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b="29463"/>
          <a:stretch/>
        </p:blipFill>
        <p:spPr>
          <a:xfrm>
            <a:off x="9317803" y="4298674"/>
            <a:ext cx="2874197" cy="2422804"/>
          </a:xfrm>
          <a:prstGeom prst="rect">
            <a:avLst/>
          </a:prstGeom>
        </p:spPr>
      </p:pic>
    </p:spTree>
    <p:extLst>
      <p:ext uri="{BB962C8B-B14F-4D97-AF65-F5344CB8AC3E}">
        <p14:creationId xmlns:p14="http://schemas.microsoft.com/office/powerpoint/2010/main" val="10848317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5540"/>
            <a:ext cx="10968566" cy="1139825"/>
          </a:xfrm>
        </p:spPr>
        <p:txBody>
          <a:bodyPr/>
          <a:lstStyle/>
          <a:p>
            <a:r>
              <a:rPr lang="en-ZA" b="1" dirty="0">
                <a:latin typeface="Arial" panose="020B0604020202020204" pitchFamily="34" charset="0"/>
                <a:cs typeface="Arial" panose="020B0604020202020204" pitchFamily="34" charset="0"/>
              </a:rPr>
              <a:t>PEO </a:t>
            </a:r>
            <a:r>
              <a:rPr lang="en-ZA" sz="2000" b="1" dirty="0">
                <a:latin typeface="Arial" panose="020B0604020202020204" pitchFamily="34" charset="0"/>
                <a:cs typeface="Arial" panose="020B0604020202020204" pitchFamily="34" charset="0"/>
              </a:rPr>
              <a:t>(Public Education Office) </a:t>
            </a:r>
            <a:r>
              <a:rPr lang="en-ZA" sz="3200" b="1" dirty="0">
                <a:latin typeface="Arial" panose="020B0604020202020204" pitchFamily="34" charset="0"/>
                <a:cs typeface="Arial" panose="020B0604020202020204" pitchFamily="34" charset="0"/>
              </a:rPr>
              <a:t>&amp;</a:t>
            </a:r>
            <a:r>
              <a:rPr lang="en-ZA" b="1" dirty="0">
                <a:latin typeface="Arial" panose="020B0604020202020204" pitchFamily="34" charset="0"/>
                <a:cs typeface="Arial" panose="020B0604020202020204" pitchFamily="34" charset="0"/>
              </a:rPr>
              <a:t> PDO </a:t>
            </a:r>
            <a:r>
              <a:rPr lang="en-ZA" sz="2000" b="1" dirty="0">
                <a:latin typeface="Arial" panose="020B0604020202020204" pitchFamily="34" charset="0"/>
                <a:cs typeface="Arial" panose="020B0604020202020204" pitchFamily="34" charset="0"/>
              </a:rPr>
              <a:t>(Parliamentary Democracy Offices)</a:t>
            </a:r>
            <a:endParaRPr lang="en-US" sz="2000" b="1" dirty="0">
              <a:latin typeface="Arial" panose="020B0604020202020204" pitchFamily="34" charset="0"/>
              <a:cs typeface="Arial" panose="020B0604020202020204" pitchFamily="34" charset="0"/>
            </a:endParaRPr>
          </a:p>
        </p:txBody>
      </p:sp>
      <p:grpSp>
        <p:nvGrpSpPr>
          <p:cNvPr id="7" name="Group 6"/>
          <p:cNvGrpSpPr/>
          <p:nvPr/>
        </p:nvGrpSpPr>
        <p:grpSpPr>
          <a:xfrm>
            <a:off x="4175950" y="1401402"/>
            <a:ext cx="7724313" cy="4861666"/>
            <a:chOff x="4175950" y="1401402"/>
            <a:chExt cx="7724313" cy="4861666"/>
          </a:xfrm>
        </p:grpSpPr>
        <p:pic>
          <p:nvPicPr>
            <p:cNvPr id="4" name="Content Placeholder 3"/>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175950" y="1401402"/>
              <a:ext cx="7724313" cy="4861666"/>
            </a:xfrm>
            <a:prstGeom prst="rect">
              <a:avLst/>
            </a:prstGeom>
            <a:noFill/>
            <a:ln>
              <a:noFill/>
            </a:ln>
          </p:spPr>
        </p:pic>
        <p:sp>
          <p:nvSpPr>
            <p:cNvPr id="5" name="Rectangle 4"/>
            <p:cNvSpPr/>
            <p:nvPr/>
          </p:nvSpPr>
          <p:spPr>
            <a:xfrm>
              <a:off x="5739161" y="4905487"/>
              <a:ext cx="851306" cy="409511"/>
            </a:xfrm>
            <a:prstGeom prst="rect">
              <a:avLst/>
            </a:prstGeom>
          </p:spPr>
          <p:txBody>
            <a:bodyPr wrap="square">
              <a:spAutoFit/>
            </a:bodyPr>
            <a:lstStyle/>
            <a:p>
              <a:r>
                <a:rPr lang="en-ZA" sz="2000" b="1" dirty="0">
                  <a:solidFill>
                    <a:schemeClr val="bg2">
                      <a:lumMod val="10000"/>
                    </a:schemeClr>
                  </a:solidFill>
                </a:rPr>
                <a:t>PEO &amp;</a:t>
              </a:r>
              <a:endParaRPr lang="en-US" sz="2000" dirty="0">
                <a:solidFill>
                  <a:schemeClr val="bg2">
                    <a:lumMod val="10000"/>
                  </a:schemeClr>
                </a:solidFill>
              </a:endParaRPr>
            </a:p>
          </p:txBody>
        </p:sp>
      </p:grpSp>
      <p:graphicFrame>
        <p:nvGraphicFramePr>
          <p:cNvPr id="6" name="Table 5"/>
          <p:cNvGraphicFramePr>
            <a:graphicFrameLocks noGrp="1"/>
          </p:cNvGraphicFramePr>
          <p:nvPr/>
        </p:nvGraphicFramePr>
        <p:xfrm>
          <a:off x="289757" y="1418275"/>
          <a:ext cx="4898572" cy="5120640"/>
        </p:xfrm>
        <a:graphic>
          <a:graphicData uri="http://schemas.openxmlformats.org/drawingml/2006/table">
            <a:tbl>
              <a:tblPr firstRow="1" firstCol="1" bandRow="1">
                <a:tableStyleId>{F5AB1C69-6EDB-4FF4-983F-18BD219EF322}</a:tableStyleId>
              </a:tblPr>
              <a:tblGrid>
                <a:gridCol w="2597699">
                  <a:extLst>
                    <a:ext uri="{9D8B030D-6E8A-4147-A177-3AD203B41FA5}">
                      <a16:colId xmlns:a16="http://schemas.microsoft.com/office/drawing/2014/main" val="1888525470"/>
                    </a:ext>
                  </a:extLst>
                </a:gridCol>
                <a:gridCol w="2300873">
                  <a:extLst>
                    <a:ext uri="{9D8B030D-6E8A-4147-A177-3AD203B41FA5}">
                      <a16:colId xmlns:a16="http://schemas.microsoft.com/office/drawing/2014/main" val="2218165974"/>
                    </a:ext>
                  </a:extLst>
                </a:gridCol>
              </a:tblGrid>
              <a:tr h="314518">
                <a:tc>
                  <a:txBody>
                    <a:bodyPr/>
                    <a:lstStyle/>
                    <a:p>
                      <a:pPr marL="0" marR="0" algn="ctr">
                        <a:spcBef>
                          <a:spcPts val="0"/>
                        </a:spcBef>
                        <a:spcAft>
                          <a:spcPts val="0"/>
                        </a:spcAft>
                      </a:pPr>
                      <a:r>
                        <a:rPr lang="en-US" sz="1400" dirty="0">
                          <a:effectLst/>
                        </a:rPr>
                        <a:t>PEO  &amp; PDO Central</a:t>
                      </a:r>
                      <a:endParaRPr lang="en-US" sz="1400" dirty="0">
                        <a:effectLst/>
                        <a:latin typeface="Times New Roman" panose="02020603050405020304" pitchFamily="18" charset="0"/>
                        <a:ea typeface="Times New Roman" panose="02020603050405020304" pitchFamily="18" charset="0"/>
                      </a:endParaRPr>
                    </a:p>
                  </a:txBody>
                  <a:tcPr marL="68580" marR="68580" marT="0" marB="0">
                    <a:solidFill>
                      <a:schemeClr val="accent4">
                        <a:lumMod val="75000"/>
                      </a:schemeClr>
                    </a:solidFill>
                  </a:tcPr>
                </a:tc>
                <a:tc>
                  <a:txBody>
                    <a:bodyPr/>
                    <a:lstStyle/>
                    <a:p>
                      <a:pPr marL="0" marR="0" algn="ctr">
                        <a:spcBef>
                          <a:spcPts val="0"/>
                        </a:spcBef>
                        <a:spcAft>
                          <a:spcPts val="0"/>
                        </a:spcAft>
                      </a:pPr>
                      <a:r>
                        <a:rPr lang="en-US" sz="1400" dirty="0">
                          <a:effectLst/>
                        </a:rPr>
                        <a:t>PDO North West</a:t>
                      </a:r>
                    </a:p>
                    <a:p>
                      <a:pPr marL="0" marR="0" algn="ctr">
                        <a:spcBef>
                          <a:spcPts val="0"/>
                        </a:spcBef>
                        <a:spcAft>
                          <a:spcPts val="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solidFill>
                      <a:schemeClr val="accent4">
                        <a:lumMod val="75000"/>
                      </a:schemeClr>
                    </a:solidFill>
                  </a:tcPr>
                </a:tc>
                <a:extLst>
                  <a:ext uri="{0D108BD9-81ED-4DB2-BD59-A6C34878D82A}">
                    <a16:rowId xmlns:a16="http://schemas.microsoft.com/office/drawing/2014/main" val="182095154"/>
                  </a:ext>
                </a:extLst>
              </a:tr>
              <a:tr h="0">
                <a:tc>
                  <a:txBody>
                    <a:bodyPr/>
                    <a:lstStyle/>
                    <a:p>
                      <a:pPr marL="0" marR="0">
                        <a:spcBef>
                          <a:spcPts val="0"/>
                        </a:spcBef>
                        <a:spcAft>
                          <a:spcPts val="0"/>
                        </a:spcAft>
                      </a:pPr>
                      <a:r>
                        <a:rPr lang="en-US" sz="1400" b="0" dirty="0">
                          <a:solidFill>
                            <a:schemeClr val="tx1"/>
                          </a:solidFill>
                          <a:effectLst/>
                        </a:rPr>
                        <a:t>X 1 Unit Manager</a:t>
                      </a:r>
                    </a:p>
                    <a:p>
                      <a:pPr marL="0" marR="0">
                        <a:spcBef>
                          <a:spcPts val="0"/>
                        </a:spcBef>
                        <a:spcAft>
                          <a:spcPts val="0"/>
                        </a:spcAft>
                      </a:pPr>
                      <a:r>
                        <a:rPr lang="en-US" sz="1400" b="0" dirty="0">
                          <a:solidFill>
                            <a:schemeClr val="tx1"/>
                          </a:solidFill>
                          <a:effectLst/>
                        </a:rPr>
                        <a:t>X 1Secretary</a:t>
                      </a:r>
                    </a:p>
                    <a:p>
                      <a:pPr marL="0" marR="0">
                        <a:spcBef>
                          <a:spcPts val="0"/>
                        </a:spcBef>
                        <a:spcAft>
                          <a:spcPts val="0"/>
                        </a:spcAft>
                      </a:pPr>
                      <a:r>
                        <a:rPr lang="en-US" sz="1400" b="0" dirty="0">
                          <a:solidFill>
                            <a:schemeClr val="tx1"/>
                          </a:solidFill>
                          <a:effectLst/>
                        </a:rPr>
                        <a:t>X 1 Tours Administrator</a:t>
                      </a:r>
                    </a:p>
                    <a:p>
                      <a:pPr marL="0" marR="0">
                        <a:spcBef>
                          <a:spcPts val="0"/>
                        </a:spcBef>
                        <a:spcAft>
                          <a:spcPts val="0"/>
                        </a:spcAft>
                      </a:pPr>
                      <a:r>
                        <a:rPr lang="en-US" sz="1400" b="0" dirty="0">
                          <a:solidFill>
                            <a:schemeClr val="tx1"/>
                          </a:solidFill>
                          <a:effectLst/>
                        </a:rPr>
                        <a:t>X 2 Specialists</a:t>
                      </a:r>
                    </a:p>
                    <a:p>
                      <a:pPr marL="0" marR="0">
                        <a:spcBef>
                          <a:spcPts val="0"/>
                        </a:spcBef>
                        <a:spcAft>
                          <a:spcPts val="0"/>
                        </a:spcAft>
                      </a:pPr>
                      <a:r>
                        <a:rPr lang="en-US" sz="1400" b="0" dirty="0">
                          <a:solidFill>
                            <a:schemeClr val="tx1"/>
                          </a:solidFill>
                          <a:effectLst/>
                        </a:rPr>
                        <a:t>X 8 PE Practitioners</a:t>
                      </a:r>
                    </a:p>
                    <a:p>
                      <a:pPr marL="0" marR="0">
                        <a:spcBef>
                          <a:spcPts val="0"/>
                        </a:spcBef>
                        <a:spcAft>
                          <a:spcPts val="0"/>
                        </a:spcAft>
                      </a:pPr>
                      <a:r>
                        <a:rPr lang="en-US" sz="1400" b="0" dirty="0">
                          <a:solidFill>
                            <a:schemeClr val="tx1"/>
                          </a:solidFill>
                          <a:effectLst/>
                        </a:rPr>
                        <a:t>X2 Tour Guides</a:t>
                      </a:r>
                    </a:p>
                    <a:p>
                      <a:pPr marL="0" marR="0" algn="l" defTabSz="914400" rtl="0" eaLnBrk="1" latinLnBrk="0" hangingPunct="1">
                        <a:spcBef>
                          <a:spcPts val="0"/>
                        </a:spcBef>
                        <a:spcAft>
                          <a:spcPts val="0"/>
                        </a:spcAft>
                      </a:pPr>
                      <a:endParaRPr lang="en-ZA" sz="1400" b="0" kern="1200" dirty="0">
                        <a:solidFill>
                          <a:schemeClr val="tx1"/>
                        </a:solidFill>
                        <a:effectLst/>
                        <a:latin typeface="+mn-lt"/>
                        <a:ea typeface="+mn-ea"/>
                        <a:cs typeface="+mn-cs"/>
                      </a:endParaRPr>
                    </a:p>
                    <a:p>
                      <a:pPr marL="0" marR="0" algn="l" defTabSz="914400" rtl="0" eaLnBrk="1" latinLnBrk="0" hangingPunct="1">
                        <a:spcBef>
                          <a:spcPts val="0"/>
                        </a:spcBef>
                        <a:spcAft>
                          <a:spcPts val="0"/>
                        </a:spcAft>
                      </a:pPr>
                      <a:r>
                        <a:rPr lang="en-ZA" sz="1400" b="0" kern="1200" dirty="0">
                          <a:solidFill>
                            <a:schemeClr val="tx1"/>
                          </a:solidFill>
                          <a:effectLst/>
                          <a:latin typeface="+mn-lt"/>
                          <a:ea typeface="+mn-ea"/>
                          <a:cs typeface="+mn-cs"/>
                        </a:rPr>
                        <a:t>x1 PDO National Coordinator</a:t>
                      </a:r>
                      <a:endParaRPr lang="en-US" sz="1400" b="0" kern="1200" dirty="0">
                        <a:solidFill>
                          <a:schemeClr val="tx1"/>
                        </a:solidFill>
                        <a:effectLst/>
                        <a:latin typeface="+mn-lt"/>
                        <a:ea typeface="+mn-ea"/>
                        <a:cs typeface="+mn-cs"/>
                      </a:endParaRPr>
                    </a:p>
                  </a:txBody>
                  <a:tcPr marL="68580" marR="68580" marT="0" marB="0">
                    <a:solidFill>
                      <a:schemeClr val="bg2"/>
                    </a:solidFill>
                  </a:tcPr>
                </a:tc>
                <a:tc>
                  <a:txBody>
                    <a:bodyPr/>
                    <a:lstStyle/>
                    <a:p>
                      <a:pPr marL="0" marR="0">
                        <a:spcBef>
                          <a:spcPts val="0"/>
                        </a:spcBef>
                        <a:spcAft>
                          <a:spcPts val="0"/>
                        </a:spcAft>
                      </a:pPr>
                      <a:r>
                        <a:rPr lang="en-US" sz="1400" dirty="0">
                          <a:solidFill>
                            <a:schemeClr val="tx1"/>
                          </a:solidFill>
                          <a:effectLst/>
                        </a:rPr>
                        <a:t>X 1 Team leader</a:t>
                      </a:r>
                    </a:p>
                    <a:p>
                      <a:pPr marL="0" marR="0">
                        <a:spcBef>
                          <a:spcPts val="0"/>
                        </a:spcBef>
                        <a:spcAft>
                          <a:spcPts val="0"/>
                        </a:spcAft>
                      </a:pPr>
                      <a:r>
                        <a:rPr lang="en-US" sz="1400" dirty="0">
                          <a:solidFill>
                            <a:schemeClr val="tx1"/>
                          </a:solidFill>
                          <a:effectLst/>
                        </a:rPr>
                        <a:t>X 1 Receptionist</a:t>
                      </a:r>
                    </a:p>
                    <a:p>
                      <a:pPr marL="0" marR="0">
                        <a:spcBef>
                          <a:spcPts val="0"/>
                        </a:spcBef>
                        <a:spcAft>
                          <a:spcPts val="0"/>
                        </a:spcAft>
                      </a:pPr>
                      <a:r>
                        <a:rPr lang="en-US" sz="1400" dirty="0">
                          <a:solidFill>
                            <a:schemeClr val="tx1"/>
                          </a:solidFill>
                          <a:effectLst/>
                        </a:rPr>
                        <a:t>X 1 Administrator</a:t>
                      </a:r>
                    </a:p>
                    <a:p>
                      <a:pPr marL="0" marR="0">
                        <a:spcBef>
                          <a:spcPts val="0"/>
                        </a:spcBef>
                        <a:spcAft>
                          <a:spcPts val="0"/>
                        </a:spcAft>
                      </a:pPr>
                      <a:r>
                        <a:rPr lang="en-US" sz="1400" dirty="0">
                          <a:solidFill>
                            <a:schemeClr val="tx1"/>
                          </a:solidFill>
                          <a:effectLst/>
                        </a:rPr>
                        <a:t>X 1 Service officer</a:t>
                      </a:r>
                    </a:p>
                    <a:p>
                      <a:pPr marL="0" marR="0">
                        <a:spcBef>
                          <a:spcPts val="0"/>
                        </a:spcBef>
                        <a:spcAft>
                          <a:spcPts val="0"/>
                        </a:spcAft>
                      </a:pPr>
                      <a:r>
                        <a:rPr lang="en-US" sz="1400" dirty="0">
                          <a:solidFill>
                            <a:schemeClr val="tx1"/>
                          </a:solidFill>
                          <a:effectLst/>
                        </a:rPr>
                        <a:t> </a:t>
                      </a:r>
                      <a:endParaRPr lang="en-US" sz="14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379137983"/>
                  </a:ext>
                </a:extLst>
              </a:tr>
              <a:tr h="650875">
                <a:tc>
                  <a:txBody>
                    <a:bodyPr/>
                    <a:lstStyle/>
                    <a:p>
                      <a:pPr marL="0" marR="0">
                        <a:spcBef>
                          <a:spcPts val="0"/>
                        </a:spcBef>
                        <a:spcAft>
                          <a:spcPts val="0"/>
                        </a:spcAft>
                      </a:pPr>
                      <a:r>
                        <a:rPr lang="en-US" sz="1400" b="0" dirty="0">
                          <a:solidFill>
                            <a:schemeClr val="tx1"/>
                          </a:solidFill>
                          <a:effectLst/>
                        </a:rPr>
                        <a:t>Vacancies:</a:t>
                      </a:r>
                    </a:p>
                    <a:p>
                      <a:pPr marL="0" marR="0">
                        <a:spcBef>
                          <a:spcPts val="0"/>
                        </a:spcBef>
                        <a:spcAft>
                          <a:spcPts val="0"/>
                        </a:spcAft>
                      </a:pPr>
                      <a:r>
                        <a:rPr lang="en-US" sz="1400" b="0" dirty="0">
                          <a:solidFill>
                            <a:schemeClr val="tx1"/>
                          </a:solidFill>
                          <a:effectLst/>
                        </a:rPr>
                        <a:t>X 1 PE Practitioner</a:t>
                      </a:r>
                    </a:p>
                    <a:p>
                      <a:pPr marL="0" marR="0">
                        <a:spcBef>
                          <a:spcPts val="0"/>
                        </a:spcBef>
                        <a:spcAft>
                          <a:spcPts val="0"/>
                        </a:spcAft>
                      </a:pPr>
                      <a:r>
                        <a:rPr lang="en-US" sz="1400" b="0" dirty="0">
                          <a:solidFill>
                            <a:schemeClr val="tx1"/>
                          </a:solidFill>
                          <a:effectLst/>
                        </a:rPr>
                        <a:t>X 1 PE Specialist</a:t>
                      </a:r>
                    </a:p>
                    <a:p>
                      <a:pPr marL="0" marR="0">
                        <a:spcBef>
                          <a:spcPts val="0"/>
                        </a:spcBef>
                        <a:spcAft>
                          <a:spcPts val="0"/>
                        </a:spcAft>
                      </a:pPr>
                      <a:r>
                        <a:rPr lang="en-US" sz="1400" b="0" dirty="0">
                          <a:solidFill>
                            <a:schemeClr val="tx1"/>
                          </a:solidFill>
                          <a:effectLst/>
                        </a:rPr>
                        <a:t> </a:t>
                      </a:r>
                      <a:endParaRPr lang="en-US" sz="14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marL="0" marR="0">
                        <a:spcBef>
                          <a:spcPts val="0"/>
                        </a:spcBef>
                        <a:spcAft>
                          <a:spcPts val="0"/>
                        </a:spcAft>
                      </a:pPr>
                      <a:r>
                        <a:rPr lang="en-US" sz="1400" dirty="0">
                          <a:solidFill>
                            <a:schemeClr val="tx1"/>
                          </a:solidFill>
                          <a:effectLst/>
                        </a:rPr>
                        <a:t>Vacancies:</a:t>
                      </a:r>
                    </a:p>
                    <a:p>
                      <a:pPr marL="0" marR="0">
                        <a:spcBef>
                          <a:spcPts val="0"/>
                        </a:spcBef>
                        <a:spcAft>
                          <a:spcPts val="0"/>
                        </a:spcAft>
                      </a:pPr>
                      <a:r>
                        <a:rPr lang="en-US" sz="1400" dirty="0">
                          <a:solidFill>
                            <a:schemeClr val="tx1"/>
                          </a:solidFill>
                          <a:effectLst/>
                        </a:rPr>
                        <a:t>X 1 Coordinator</a:t>
                      </a:r>
                      <a:endParaRPr lang="en-US" sz="14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4101445805"/>
                  </a:ext>
                </a:extLst>
              </a:tr>
              <a:tr h="0">
                <a:tc>
                  <a:txBody>
                    <a:bodyPr/>
                    <a:lstStyle/>
                    <a:p>
                      <a:pPr marL="0" marR="0">
                        <a:spcBef>
                          <a:spcPts val="0"/>
                        </a:spcBef>
                        <a:spcAft>
                          <a:spcPts val="0"/>
                        </a:spcAft>
                      </a:pPr>
                      <a:r>
                        <a:rPr lang="en-US" sz="1400" b="1" dirty="0">
                          <a:effectLst/>
                        </a:rPr>
                        <a:t>PDO Northern Cape</a:t>
                      </a:r>
                    </a:p>
                    <a:p>
                      <a:pPr marL="0" marR="0">
                        <a:spcBef>
                          <a:spcPts val="0"/>
                        </a:spcBef>
                        <a:spcAft>
                          <a:spcPts val="0"/>
                        </a:spcAft>
                      </a:pPr>
                      <a:r>
                        <a:rPr lang="en-US" sz="1400" b="1" dirty="0">
                          <a:effectLst/>
                        </a:rPr>
                        <a:t> </a:t>
                      </a:r>
                      <a:endParaRPr lang="en-US" sz="1400" b="1" dirty="0">
                        <a:effectLst/>
                        <a:latin typeface="Times New Roman" panose="02020603050405020304" pitchFamily="18" charset="0"/>
                        <a:ea typeface="Times New Roman" panose="02020603050405020304" pitchFamily="18" charset="0"/>
                      </a:endParaRPr>
                    </a:p>
                  </a:txBody>
                  <a:tcPr marL="68580" marR="68580" marT="0" marB="0">
                    <a:solidFill>
                      <a:schemeClr val="accent4">
                        <a:lumMod val="75000"/>
                      </a:schemeClr>
                    </a:solidFill>
                  </a:tcPr>
                </a:tc>
                <a:tc>
                  <a:txBody>
                    <a:bodyPr/>
                    <a:lstStyle/>
                    <a:p>
                      <a:pPr marL="0" marR="0">
                        <a:spcBef>
                          <a:spcPts val="0"/>
                        </a:spcBef>
                        <a:spcAft>
                          <a:spcPts val="0"/>
                        </a:spcAft>
                      </a:pPr>
                      <a:r>
                        <a:rPr lang="en-US" sz="1400" b="1" dirty="0">
                          <a:solidFill>
                            <a:schemeClr val="bg1"/>
                          </a:solidFill>
                          <a:effectLst/>
                        </a:rPr>
                        <a:t>PDO Limpopo</a:t>
                      </a:r>
                      <a:endParaRPr lang="en-US" sz="14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solidFill>
                      <a:schemeClr val="accent4">
                        <a:lumMod val="75000"/>
                      </a:schemeClr>
                    </a:solidFill>
                  </a:tcPr>
                </a:tc>
                <a:extLst>
                  <a:ext uri="{0D108BD9-81ED-4DB2-BD59-A6C34878D82A}">
                    <a16:rowId xmlns:a16="http://schemas.microsoft.com/office/drawing/2014/main" val="944377682"/>
                  </a:ext>
                </a:extLst>
              </a:tr>
              <a:tr h="0">
                <a:tc>
                  <a:txBody>
                    <a:bodyPr/>
                    <a:lstStyle/>
                    <a:p>
                      <a:pPr marL="0" marR="0">
                        <a:spcBef>
                          <a:spcPts val="0"/>
                        </a:spcBef>
                        <a:spcAft>
                          <a:spcPts val="0"/>
                        </a:spcAft>
                      </a:pPr>
                      <a:r>
                        <a:rPr lang="en-US" sz="1400" b="0" dirty="0">
                          <a:solidFill>
                            <a:schemeClr val="tx1"/>
                          </a:solidFill>
                          <a:effectLst/>
                        </a:rPr>
                        <a:t>X1 Coordinator</a:t>
                      </a:r>
                    </a:p>
                    <a:p>
                      <a:pPr marL="0" marR="0">
                        <a:spcBef>
                          <a:spcPts val="0"/>
                        </a:spcBef>
                        <a:spcAft>
                          <a:spcPts val="0"/>
                        </a:spcAft>
                      </a:pPr>
                      <a:r>
                        <a:rPr lang="en-US" sz="1400" b="0" dirty="0">
                          <a:solidFill>
                            <a:schemeClr val="tx1"/>
                          </a:solidFill>
                          <a:effectLst/>
                        </a:rPr>
                        <a:t>X1 Receptionist</a:t>
                      </a:r>
                    </a:p>
                    <a:p>
                      <a:pPr marL="0" marR="0">
                        <a:spcBef>
                          <a:spcPts val="0"/>
                        </a:spcBef>
                        <a:spcAft>
                          <a:spcPts val="0"/>
                        </a:spcAft>
                      </a:pPr>
                      <a:r>
                        <a:rPr lang="en-US" sz="1400" b="0" dirty="0">
                          <a:solidFill>
                            <a:schemeClr val="tx1"/>
                          </a:solidFill>
                          <a:effectLst/>
                        </a:rPr>
                        <a:t>X1 Service Officer</a:t>
                      </a:r>
                      <a:endParaRPr lang="en-US" sz="14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marL="0" marR="0">
                        <a:spcBef>
                          <a:spcPts val="0"/>
                        </a:spcBef>
                        <a:spcAft>
                          <a:spcPts val="0"/>
                        </a:spcAft>
                      </a:pPr>
                      <a:r>
                        <a:rPr lang="en-US" sz="1400" b="0" dirty="0">
                          <a:solidFill>
                            <a:schemeClr val="tx1"/>
                          </a:solidFill>
                          <a:effectLst/>
                        </a:rPr>
                        <a:t>X 1 Administrator</a:t>
                      </a:r>
                    </a:p>
                    <a:p>
                      <a:pPr marL="0" marR="0">
                        <a:spcBef>
                          <a:spcPts val="0"/>
                        </a:spcBef>
                        <a:spcAft>
                          <a:spcPts val="0"/>
                        </a:spcAft>
                      </a:pPr>
                      <a:r>
                        <a:rPr lang="en-US" sz="1400" b="0" dirty="0">
                          <a:solidFill>
                            <a:schemeClr val="tx1"/>
                          </a:solidFill>
                          <a:effectLst/>
                        </a:rPr>
                        <a:t>X 1 Service officer</a:t>
                      </a:r>
                    </a:p>
                    <a:p>
                      <a:pPr marL="0" marR="0">
                        <a:spcBef>
                          <a:spcPts val="0"/>
                        </a:spcBef>
                        <a:spcAft>
                          <a:spcPts val="0"/>
                        </a:spcAft>
                      </a:pPr>
                      <a:r>
                        <a:rPr lang="en-US" sz="1400" b="0" dirty="0">
                          <a:solidFill>
                            <a:schemeClr val="tx1"/>
                          </a:solidFill>
                          <a:effectLst/>
                        </a:rPr>
                        <a:t>X 1 Receptionist</a:t>
                      </a:r>
                    </a:p>
                    <a:p>
                      <a:pPr marL="0" marR="0">
                        <a:spcBef>
                          <a:spcPts val="0"/>
                        </a:spcBef>
                        <a:spcAft>
                          <a:spcPts val="0"/>
                        </a:spcAft>
                      </a:pPr>
                      <a:r>
                        <a:rPr lang="en-US" sz="1400" b="0" dirty="0">
                          <a:solidFill>
                            <a:schemeClr val="tx1"/>
                          </a:solidFill>
                          <a:effectLst/>
                        </a:rPr>
                        <a:t> </a:t>
                      </a:r>
                      <a:endParaRPr lang="en-US" sz="14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3184121739"/>
                  </a:ext>
                </a:extLst>
              </a:tr>
              <a:tr h="0">
                <a:tc>
                  <a:txBody>
                    <a:bodyPr/>
                    <a:lstStyle/>
                    <a:p>
                      <a:pPr marL="0" marR="0">
                        <a:spcBef>
                          <a:spcPts val="0"/>
                        </a:spcBef>
                        <a:spcAft>
                          <a:spcPts val="0"/>
                        </a:spcAft>
                      </a:pPr>
                      <a:r>
                        <a:rPr lang="en-US" sz="1400" b="0" dirty="0">
                          <a:solidFill>
                            <a:schemeClr val="tx1"/>
                          </a:solidFill>
                          <a:effectLst/>
                        </a:rPr>
                        <a:t>Vacancies</a:t>
                      </a:r>
                    </a:p>
                    <a:p>
                      <a:pPr marL="0" marR="0">
                        <a:spcBef>
                          <a:spcPts val="0"/>
                        </a:spcBef>
                        <a:spcAft>
                          <a:spcPts val="0"/>
                        </a:spcAft>
                      </a:pPr>
                      <a:r>
                        <a:rPr lang="en-US" sz="1400" b="0" dirty="0">
                          <a:solidFill>
                            <a:schemeClr val="tx1"/>
                          </a:solidFill>
                          <a:effectLst/>
                        </a:rPr>
                        <a:t>X1 Team leader</a:t>
                      </a:r>
                    </a:p>
                    <a:p>
                      <a:pPr marL="0" marR="0">
                        <a:spcBef>
                          <a:spcPts val="0"/>
                        </a:spcBef>
                        <a:spcAft>
                          <a:spcPts val="0"/>
                        </a:spcAft>
                      </a:pPr>
                      <a:r>
                        <a:rPr lang="en-US" sz="1400" b="0" dirty="0">
                          <a:solidFill>
                            <a:schemeClr val="tx1"/>
                          </a:solidFill>
                          <a:effectLst/>
                        </a:rPr>
                        <a:t>X1 Administrator</a:t>
                      </a:r>
                    </a:p>
                    <a:p>
                      <a:pPr marL="0" marR="0">
                        <a:spcBef>
                          <a:spcPts val="0"/>
                        </a:spcBef>
                        <a:spcAft>
                          <a:spcPts val="0"/>
                        </a:spcAft>
                      </a:pPr>
                      <a:r>
                        <a:rPr lang="en-US" sz="1400" b="0" dirty="0">
                          <a:solidFill>
                            <a:schemeClr val="tx1"/>
                          </a:solidFill>
                          <a:effectLst/>
                        </a:rPr>
                        <a:t> </a:t>
                      </a:r>
                      <a:endParaRPr lang="en-US" sz="14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marL="0" marR="0">
                        <a:spcBef>
                          <a:spcPts val="0"/>
                        </a:spcBef>
                        <a:spcAft>
                          <a:spcPts val="0"/>
                        </a:spcAft>
                      </a:pPr>
                      <a:r>
                        <a:rPr lang="en-US" sz="1400" b="0" dirty="0">
                          <a:solidFill>
                            <a:schemeClr val="tx1"/>
                          </a:solidFill>
                          <a:effectLst/>
                        </a:rPr>
                        <a:t>Vacancies</a:t>
                      </a:r>
                    </a:p>
                    <a:p>
                      <a:pPr marL="0" marR="0">
                        <a:spcBef>
                          <a:spcPts val="0"/>
                        </a:spcBef>
                        <a:spcAft>
                          <a:spcPts val="0"/>
                        </a:spcAft>
                      </a:pPr>
                      <a:r>
                        <a:rPr lang="en-US" sz="1400" b="0" dirty="0">
                          <a:solidFill>
                            <a:schemeClr val="tx1"/>
                          </a:solidFill>
                          <a:effectLst/>
                        </a:rPr>
                        <a:t>X 1 Team leader</a:t>
                      </a:r>
                    </a:p>
                    <a:p>
                      <a:pPr marL="0" marR="0">
                        <a:spcBef>
                          <a:spcPts val="0"/>
                        </a:spcBef>
                        <a:spcAft>
                          <a:spcPts val="0"/>
                        </a:spcAft>
                      </a:pPr>
                      <a:r>
                        <a:rPr lang="en-US" sz="1400" b="0" dirty="0">
                          <a:solidFill>
                            <a:schemeClr val="tx1"/>
                          </a:solidFill>
                          <a:effectLst/>
                        </a:rPr>
                        <a:t>X 1 Coordinator</a:t>
                      </a:r>
                    </a:p>
                    <a:p>
                      <a:pPr marL="0" marR="0">
                        <a:spcBef>
                          <a:spcPts val="0"/>
                        </a:spcBef>
                        <a:spcAft>
                          <a:spcPts val="0"/>
                        </a:spcAft>
                      </a:pPr>
                      <a:r>
                        <a:rPr lang="en-US" sz="1400" b="0" dirty="0">
                          <a:solidFill>
                            <a:schemeClr val="tx1"/>
                          </a:solidFill>
                          <a:effectLst/>
                        </a:rPr>
                        <a:t> </a:t>
                      </a:r>
                      <a:endParaRPr lang="en-US" sz="14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3044006032"/>
                  </a:ext>
                </a:extLst>
              </a:tr>
            </a:tbl>
          </a:graphicData>
        </a:graphic>
      </p:graphicFrame>
      <p:sp>
        <p:nvSpPr>
          <p:cNvPr id="3" name="Slide Number Placeholder 2"/>
          <p:cNvSpPr>
            <a:spLocks noGrp="1"/>
          </p:cNvSpPr>
          <p:nvPr>
            <p:ph type="sldNum" idx="12"/>
          </p:nvPr>
        </p:nvSpPr>
        <p:spPr/>
        <p:txBody>
          <a:bodyPr/>
          <a:lstStyle/>
          <a:p>
            <a:pPr>
              <a:defRPr/>
            </a:pPr>
            <a:fld id="{4343BEB5-E0CB-4D8D-983D-6BC7B80B2948}" type="slidenum">
              <a:rPr lang="en-GB" smtClean="0"/>
              <a:pPr>
                <a:defRPr/>
              </a:pPr>
              <a:t>17</a:t>
            </a:fld>
            <a:endParaRPr lang="en-GB" dirty="0"/>
          </a:p>
        </p:txBody>
      </p:sp>
    </p:spTree>
    <p:extLst>
      <p:ext uri="{BB962C8B-B14F-4D97-AF65-F5344CB8AC3E}">
        <p14:creationId xmlns:p14="http://schemas.microsoft.com/office/powerpoint/2010/main" val="14196109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437" y="90299"/>
            <a:ext cx="10515600" cy="1325563"/>
          </a:xfrm>
        </p:spPr>
        <p:txBody>
          <a:bodyPr/>
          <a:lstStyle/>
          <a:p>
            <a:r>
              <a:rPr lang="en-ZA" sz="3600" b="1" dirty="0">
                <a:solidFill>
                  <a:prstClr val="black"/>
                </a:solidFill>
                <a:latin typeface="Arial" panose="020B0604020202020204" pitchFamily="34" charset="0"/>
                <a:cs typeface="Arial" panose="020B0604020202020204" pitchFamily="34" charset="0"/>
              </a:rPr>
              <a:t>Roles and Functions</a:t>
            </a:r>
            <a:endParaRPr lang="en-ZA" dirty="0"/>
          </a:p>
        </p:txBody>
      </p:sp>
      <p:sp>
        <p:nvSpPr>
          <p:cNvPr id="3" name="Slide Number Placeholder 2"/>
          <p:cNvSpPr>
            <a:spLocks noGrp="1"/>
          </p:cNvSpPr>
          <p:nvPr>
            <p:ph type="sldNum" sz="quarter" idx="12"/>
          </p:nvPr>
        </p:nvSpPr>
        <p:spPr/>
        <p:txBody>
          <a:bodyPr/>
          <a:lstStyle/>
          <a:p>
            <a:fld id="{D1B91D83-34EB-A744-81D0-D8E8519C4AE3}" type="slidenum">
              <a:rPr lang="en-US" smtClean="0">
                <a:solidFill>
                  <a:prstClr val="black">
                    <a:tint val="75000"/>
                  </a:prstClr>
                </a:solidFill>
              </a:rPr>
              <a:pPr/>
              <a:t>18</a:t>
            </a:fld>
            <a:endParaRPr lang="en-US" dirty="0">
              <a:solidFill>
                <a:prstClr val="black">
                  <a:tint val="75000"/>
                </a:prstClr>
              </a:solidFill>
            </a:endParaRPr>
          </a:p>
        </p:txBody>
      </p:sp>
      <p:sp>
        <p:nvSpPr>
          <p:cNvPr id="9" name="TextBox 8"/>
          <p:cNvSpPr txBox="1"/>
          <p:nvPr/>
        </p:nvSpPr>
        <p:spPr>
          <a:xfrm>
            <a:off x="196438" y="2647449"/>
            <a:ext cx="11875886" cy="374571"/>
          </a:xfrm>
          <a:prstGeom prst="round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ZA" sz="1600" dirty="0">
                <a:solidFill>
                  <a:schemeClr val="bg1"/>
                </a:solidFill>
                <a:latin typeface="Arial" panose="020B0604020202020204" pitchFamily="34" charset="0"/>
                <a:cs typeface="Arial" panose="020B0604020202020204" pitchFamily="34" charset="0"/>
              </a:rPr>
              <a:t>To educate the public on and promote public participation in the processes and activities of Parliament</a:t>
            </a:r>
            <a:endParaRPr lang="en-US" sz="1600"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181326" y="3589963"/>
            <a:ext cx="11875887" cy="374571"/>
          </a:xfrm>
          <a:prstGeom prst="round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ZA" sz="1600" dirty="0">
                <a:solidFill>
                  <a:schemeClr val="bg1"/>
                </a:solidFill>
                <a:latin typeface="Arial" panose="020B0604020202020204" pitchFamily="34" charset="0"/>
                <a:cs typeface="Arial" panose="020B0604020202020204" pitchFamily="34" charset="0"/>
              </a:rPr>
              <a:t>Educate citizens about Parliament and how to actively and meaningfully participate in relevant parliamentary processes</a:t>
            </a:r>
            <a:endParaRPr lang="en-US" sz="1600"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105779" y="985597"/>
            <a:ext cx="11951434" cy="1328023"/>
          </a:xfrm>
          <a:prstGeom prst="round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ZA" dirty="0">
                <a:solidFill>
                  <a:schemeClr val="bg1"/>
                </a:solidFill>
              </a:rPr>
              <a:t>Our approach to public education involves implementing Parliament’s Public Participation Model (PPM) that embraces four inter-connected pillars of public engagement</a:t>
            </a:r>
            <a:r>
              <a:rPr lang="en-ZA" b="1" dirty="0">
                <a:solidFill>
                  <a:schemeClr val="bg1"/>
                </a:solidFill>
              </a:rPr>
              <a:t>: inform, consult, involve and feedback</a:t>
            </a:r>
            <a:r>
              <a:rPr lang="en-ZA" dirty="0">
                <a:solidFill>
                  <a:schemeClr val="bg1"/>
                </a:solidFill>
              </a:rPr>
              <a:t>. The Model is an enabling tool to strengthen the work of Members of Parliament (MPs) in the House, Committees and Constituencies and to improve public </a:t>
            </a:r>
            <a:r>
              <a:rPr lang="en-ZA" b="1" dirty="0">
                <a:solidFill>
                  <a:schemeClr val="bg1"/>
                </a:solidFill>
              </a:rPr>
              <a:t>access</a:t>
            </a:r>
            <a:r>
              <a:rPr lang="en-ZA" dirty="0">
                <a:solidFill>
                  <a:schemeClr val="bg1"/>
                </a:solidFill>
              </a:rPr>
              <a:t> to Parliament and its Members to fully represent the people of South Africa</a:t>
            </a:r>
            <a:r>
              <a:rPr lang="en-ZA" sz="1600" dirty="0">
                <a:solidFill>
                  <a:schemeClr val="bg1"/>
                </a:solidFill>
              </a:rPr>
              <a:t>. </a:t>
            </a:r>
            <a:endParaRPr lang="en-US" sz="1600" dirty="0">
              <a:solidFill>
                <a:schemeClr val="bg1"/>
              </a:solidFill>
            </a:endParaRPr>
          </a:p>
        </p:txBody>
      </p:sp>
      <p:sp>
        <p:nvSpPr>
          <p:cNvPr id="22" name="TextBox 21"/>
          <p:cNvSpPr txBox="1"/>
          <p:nvPr/>
        </p:nvSpPr>
        <p:spPr>
          <a:xfrm>
            <a:off x="6511637" y="4771085"/>
            <a:ext cx="5545576" cy="919401"/>
          </a:xfrm>
          <a:prstGeom prst="round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Ensure a greater level of efficiency in accessing communities and providing ground support for parliamentary programmes</a:t>
            </a:r>
          </a:p>
        </p:txBody>
      </p:sp>
      <p:sp>
        <p:nvSpPr>
          <p:cNvPr id="30" name="TextBox 29"/>
          <p:cNvSpPr txBox="1"/>
          <p:nvPr/>
        </p:nvSpPr>
        <p:spPr>
          <a:xfrm>
            <a:off x="181327" y="3104416"/>
            <a:ext cx="11890996" cy="374571"/>
          </a:xfrm>
          <a:prstGeom prst="roundRect">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lvl="0"/>
            <a:r>
              <a:rPr lang="en-ZA" sz="1600" dirty="0">
                <a:solidFill>
                  <a:schemeClr val="bg1"/>
                </a:solidFill>
                <a:latin typeface="Arial" panose="020B0604020202020204" pitchFamily="34" charset="0"/>
                <a:cs typeface="Arial" panose="020B0604020202020204" pitchFamily="34" charset="0"/>
              </a:rPr>
              <a:t>Provide regular and relevant information to citizens on what is happening in Parliament and how to get involved</a:t>
            </a:r>
            <a:endParaRPr lang="en-US" sz="1600" dirty="0">
              <a:solidFill>
                <a:schemeClr val="bg1"/>
              </a:solidFill>
              <a:latin typeface="Arial" panose="020B0604020202020204" pitchFamily="34" charset="0"/>
              <a:cs typeface="Arial" panose="020B0604020202020204" pitchFamily="34" charset="0"/>
            </a:endParaRPr>
          </a:p>
        </p:txBody>
      </p:sp>
      <p:sp>
        <p:nvSpPr>
          <p:cNvPr id="32" name="TextBox 31"/>
          <p:cNvSpPr txBox="1"/>
          <p:nvPr/>
        </p:nvSpPr>
        <p:spPr>
          <a:xfrm>
            <a:off x="151108" y="4783883"/>
            <a:ext cx="5169037" cy="919401"/>
          </a:xfrm>
          <a:prstGeom prst="round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lvl="0"/>
            <a:r>
              <a:rPr lang="en-ZA" sz="1600" dirty="0">
                <a:solidFill>
                  <a:schemeClr val="bg1"/>
                </a:solidFill>
                <a:latin typeface="Arial" panose="020B0604020202020204" pitchFamily="34" charset="0"/>
                <a:cs typeface="Arial" panose="020B0604020202020204" pitchFamily="34" charset="0"/>
              </a:rPr>
              <a:t>Increase public access and participation in parliamentary processes to strengthen participatory democracy</a:t>
            </a:r>
            <a:endParaRPr lang="en-US" sz="1600"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151108" y="6518277"/>
            <a:ext cx="11966545" cy="374571"/>
          </a:xfrm>
          <a:prstGeom prst="round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lvl="0"/>
            <a:r>
              <a:rPr lang="en-ZA" sz="1600" dirty="0">
                <a:solidFill>
                  <a:schemeClr val="bg1"/>
                </a:solidFill>
                <a:latin typeface="Arial" panose="020B0604020202020204" pitchFamily="34" charset="0"/>
                <a:cs typeface="Arial" panose="020B0604020202020204" pitchFamily="34" charset="0"/>
              </a:rPr>
              <a:t>Provide feedback to citizens and communities on matters before Parliament which impact their lives.</a:t>
            </a:r>
            <a:endParaRPr lang="en-US" sz="1600" dirty="0">
              <a:solidFill>
                <a:schemeClr val="bg1"/>
              </a:solidFill>
              <a:latin typeface="Arial" panose="020B0604020202020204" pitchFamily="34" charset="0"/>
              <a:cs typeface="Arial" panose="020B0604020202020204" pitchFamily="34" charset="0"/>
            </a:endParaRPr>
          </a:p>
        </p:txBody>
      </p:sp>
      <p:sp>
        <p:nvSpPr>
          <p:cNvPr id="34" name="Flowchart: Extract 33"/>
          <p:cNvSpPr/>
          <p:nvPr/>
        </p:nvSpPr>
        <p:spPr>
          <a:xfrm rot="10800000">
            <a:off x="9135274" y="2480178"/>
            <a:ext cx="426316" cy="296402"/>
          </a:xfrm>
          <a:prstGeom prst="flowChartExtract">
            <a:avLst/>
          </a:prstGeom>
          <a:solidFill>
            <a:schemeClr val="bg1"/>
          </a:solidFill>
          <a:ln>
            <a:noFill/>
          </a:ln>
          <a:scene3d>
            <a:camera prst="orthographicFront"/>
            <a:lightRig rig="flat" dir="t"/>
          </a:scene3d>
          <a:sp3d z="190500" extrusionH="12700" prstMaterial="plastic">
            <a:bevelT w="50800" h="50800"/>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9" name="Rectangle 28"/>
          <p:cNvSpPr/>
          <p:nvPr/>
        </p:nvSpPr>
        <p:spPr>
          <a:xfrm>
            <a:off x="8892427" y="2086853"/>
            <a:ext cx="1098655" cy="584775"/>
          </a:xfrm>
          <a:prstGeom prst="rect">
            <a:avLst/>
          </a:prstGeom>
        </p:spPr>
        <p:txBody>
          <a:bodyPr wrap="square">
            <a:spAutoFit/>
          </a:bodyPr>
          <a:lstStyle/>
          <a:p>
            <a:r>
              <a:rPr lang="en-ZA" sz="3200" b="1" dirty="0"/>
              <a:t>PDOs</a:t>
            </a:r>
            <a:endParaRPr lang="en-US" sz="3200" b="1" dirty="0"/>
          </a:p>
        </p:txBody>
      </p:sp>
      <p:sp>
        <p:nvSpPr>
          <p:cNvPr id="35" name="Flowchart: Extract 34"/>
          <p:cNvSpPr/>
          <p:nvPr/>
        </p:nvSpPr>
        <p:spPr>
          <a:xfrm rot="10800000">
            <a:off x="2874516" y="2425654"/>
            <a:ext cx="426316" cy="375048"/>
          </a:xfrm>
          <a:prstGeom prst="flowChartExtract">
            <a:avLst/>
          </a:prstGeom>
          <a:solidFill>
            <a:schemeClr val="bg1"/>
          </a:solidFill>
          <a:ln>
            <a:noFill/>
          </a:ln>
          <a:scene3d>
            <a:camera prst="orthographicFront"/>
            <a:lightRig rig="flat" dir="t"/>
          </a:scene3d>
          <a:sp3d z="190500" extrusionH="12700" prstMaterial="plastic">
            <a:bevelT w="50800" h="50800"/>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7" name="Rectangle 6"/>
          <p:cNvSpPr/>
          <p:nvPr/>
        </p:nvSpPr>
        <p:spPr>
          <a:xfrm>
            <a:off x="2803624" y="2104044"/>
            <a:ext cx="905840" cy="584775"/>
          </a:xfrm>
          <a:prstGeom prst="rect">
            <a:avLst/>
          </a:prstGeom>
        </p:spPr>
        <p:txBody>
          <a:bodyPr wrap="square">
            <a:spAutoFit/>
          </a:bodyPr>
          <a:lstStyle/>
          <a:p>
            <a:r>
              <a:rPr lang="en-ZA" sz="3200" b="1" dirty="0"/>
              <a:t>PEO</a:t>
            </a:r>
            <a:endParaRPr lang="en-US" sz="3200" dirty="0"/>
          </a:p>
        </p:txBody>
      </p:sp>
      <p:sp>
        <p:nvSpPr>
          <p:cNvPr id="18" name="TextBox 17"/>
          <p:cNvSpPr txBox="1"/>
          <p:nvPr/>
        </p:nvSpPr>
        <p:spPr>
          <a:xfrm>
            <a:off x="143551" y="4048393"/>
            <a:ext cx="11913661" cy="646986"/>
          </a:xfrm>
          <a:prstGeom prst="roundRect">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Provide public education and information aimed at creating an informed citizenry, who can actively and meaningfully participate in decision-making that affects their lives.</a:t>
            </a:r>
          </a:p>
        </p:txBody>
      </p:sp>
      <p:sp>
        <p:nvSpPr>
          <p:cNvPr id="19" name="TextBox 18"/>
          <p:cNvSpPr txBox="1"/>
          <p:nvPr/>
        </p:nvSpPr>
        <p:spPr>
          <a:xfrm>
            <a:off x="6493834" y="5804809"/>
            <a:ext cx="5581181" cy="646986"/>
          </a:xfrm>
          <a:prstGeom prst="roundRect">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Increase Parliament’s outreach and create an immediate awareness of a parliamentary presence in the provinces</a:t>
            </a:r>
          </a:p>
        </p:txBody>
      </p:sp>
      <p:sp>
        <p:nvSpPr>
          <p:cNvPr id="21" name="TextBox 20"/>
          <p:cNvSpPr txBox="1"/>
          <p:nvPr/>
        </p:nvSpPr>
        <p:spPr>
          <a:xfrm>
            <a:off x="181326" y="5787287"/>
            <a:ext cx="5164787" cy="646986"/>
          </a:xfrm>
          <a:prstGeom prst="roundRect">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Develop education material and content for parliamentary programmes</a:t>
            </a:r>
          </a:p>
        </p:txBody>
      </p:sp>
    </p:spTree>
    <p:extLst>
      <p:ext uri="{BB962C8B-B14F-4D97-AF65-F5344CB8AC3E}">
        <p14:creationId xmlns:p14="http://schemas.microsoft.com/office/powerpoint/2010/main" val="1696426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circle(in)">
                                      <p:cBhvr>
                                        <p:cTn id="25" dur="2000"/>
                                        <p:tgtEl>
                                          <p:spTgt spid="3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circle(in)">
                                      <p:cBhvr>
                                        <p:cTn id="28" dur="2000"/>
                                        <p:tgtEl>
                                          <p:spTgt spid="3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circle(in)">
                                      <p:cBhvr>
                                        <p:cTn id="31" dur="2000"/>
                                        <p:tgtEl>
                                          <p:spTgt spid="33"/>
                                        </p:tgtEl>
                                      </p:cBhvr>
                                    </p:animEffect>
                                  </p:childTnLst>
                                </p:cTn>
                              </p:par>
                              <p:par>
                                <p:cTn id="32" presetID="6" presetClass="entr" presetSubtype="16"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circle(in)">
                                      <p:cBhvr>
                                        <p:cTn id="34" dur="2000"/>
                                        <p:tgtEl>
                                          <p:spTgt spid="34"/>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circle(in)">
                                      <p:cBhvr>
                                        <p:cTn id="37" dur="2000"/>
                                        <p:tgtEl>
                                          <p:spTgt spid="29"/>
                                        </p:tgtEl>
                                      </p:cBhvr>
                                    </p:animEffect>
                                  </p:childTnLst>
                                </p:cTn>
                              </p:par>
                              <p:par>
                                <p:cTn id="38" presetID="6" presetClass="entr" presetSubtype="16"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circle(in)">
                                      <p:cBhvr>
                                        <p:cTn id="40" dur="2000"/>
                                        <p:tgtEl>
                                          <p:spTgt spid="35"/>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circle(in)">
                                      <p:cBhvr>
                                        <p:cTn id="43" dur="2000"/>
                                        <p:tgtEl>
                                          <p:spTgt spid="7"/>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circle(in)">
                                      <p:cBhvr>
                                        <p:cTn id="46" dur="2000"/>
                                        <p:tgtEl>
                                          <p:spTgt spid="18"/>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circle(in)">
                                      <p:cBhvr>
                                        <p:cTn id="49" dur="2000"/>
                                        <p:tgtEl>
                                          <p:spTgt spid="19"/>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circle(in)">
                                      <p:cBhvr>
                                        <p:cTn id="5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animBg="1"/>
      <p:bldP spid="12" grpId="0" animBg="1"/>
      <p:bldP spid="13" grpId="0" animBg="1"/>
      <p:bldP spid="22" grpId="0" animBg="1"/>
      <p:bldP spid="30" grpId="0" animBg="1"/>
      <p:bldP spid="32" grpId="0" animBg="1"/>
      <p:bldP spid="33" grpId="0" animBg="1"/>
      <p:bldP spid="29" grpId="0"/>
      <p:bldP spid="7" grpId="0"/>
      <p:bldP spid="18" grpId="0" animBg="1"/>
      <p:bldP spid="19"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icture 148"/>
          <p:cNvPicPr>
            <a:picLocks noChangeAspect="1"/>
          </p:cNvPicPr>
          <p:nvPr/>
        </p:nvPicPr>
        <p:blipFill rotWithShape="1">
          <a:blip r:embed="rId3">
            <a:extLst>
              <a:ext uri="{28A0092B-C50C-407E-A947-70E740481C1C}">
                <a14:useLocalDpi xmlns:a14="http://schemas.microsoft.com/office/drawing/2010/main" val="0"/>
              </a:ext>
            </a:extLst>
          </a:blip>
          <a:srcRect r="66151"/>
          <a:stretch/>
        </p:blipFill>
        <p:spPr>
          <a:xfrm>
            <a:off x="2222775" y="5346202"/>
            <a:ext cx="1005843" cy="1415049"/>
          </a:xfrm>
          <a:prstGeom prst="rect">
            <a:avLst/>
          </a:prstGeom>
        </p:spPr>
      </p:pic>
      <p:grpSp>
        <p:nvGrpSpPr>
          <p:cNvPr id="71" name="Group 70">
            <a:extLst>
              <a:ext uri="{FF2B5EF4-FFF2-40B4-BE49-F238E27FC236}">
                <a16:creationId xmlns:a16="http://schemas.microsoft.com/office/drawing/2014/main" id="{0E25D989-F61E-432B-896F-75C88546F837}"/>
              </a:ext>
            </a:extLst>
          </p:cNvPr>
          <p:cNvGrpSpPr/>
          <p:nvPr/>
        </p:nvGrpSpPr>
        <p:grpSpPr>
          <a:xfrm>
            <a:off x="4752852" y="2403846"/>
            <a:ext cx="2638106" cy="2184214"/>
            <a:chOff x="12501563" y="3965576"/>
            <a:chExt cx="4078287" cy="3376611"/>
          </a:xfrm>
          <a:solidFill>
            <a:schemeClr val="bg1">
              <a:lumMod val="50000"/>
              <a:alpha val="62000"/>
            </a:schemeClr>
          </a:solidFill>
          <a:scene3d>
            <a:camera prst="perspectiveRelaxedModerately" fov="1800000">
              <a:rot lat="18600000" lon="0" rev="0"/>
            </a:camera>
            <a:lightRig rig="threePt" dir="t"/>
          </a:scene3d>
        </p:grpSpPr>
        <p:sp>
          <p:nvSpPr>
            <p:cNvPr id="81" name="Freeform 41">
              <a:extLst>
                <a:ext uri="{FF2B5EF4-FFF2-40B4-BE49-F238E27FC236}">
                  <a16:creationId xmlns:a16="http://schemas.microsoft.com/office/drawing/2014/main" id="{D80BC934-92D4-4BFD-8BE2-5E2A0B2FFCF6}"/>
                </a:ext>
              </a:extLst>
            </p:cNvPr>
            <p:cNvSpPr>
              <a:spLocks/>
            </p:cNvSpPr>
            <p:nvPr/>
          </p:nvSpPr>
          <p:spPr bwMode="auto">
            <a:xfrm>
              <a:off x="14700251" y="5645150"/>
              <a:ext cx="1538287" cy="1697037"/>
            </a:xfrm>
            <a:custGeom>
              <a:avLst/>
              <a:gdLst>
                <a:gd name="T0" fmla="*/ 197 w 507"/>
                <a:gd name="T1" fmla="*/ 559 h 559"/>
                <a:gd name="T2" fmla="*/ 507 w 507"/>
                <a:gd name="T3" fmla="*/ 306 h 559"/>
                <a:gd name="T4" fmla="*/ 0 w 507"/>
                <a:gd name="T5" fmla="*/ 0 h 559"/>
                <a:gd name="T6" fmla="*/ 197 w 507"/>
                <a:gd name="T7" fmla="*/ 559 h 559"/>
              </a:gdLst>
              <a:ahLst/>
              <a:cxnLst>
                <a:cxn ang="0">
                  <a:pos x="T0" y="T1"/>
                </a:cxn>
                <a:cxn ang="0">
                  <a:pos x="T2" y="T3"/>
                </a:cxn>
                <a:cxn ang="0">
                  <a:pos x="T4" y="T5"/>
                </a:cxn>
                <a:cxn ang="0">
                  <a:pos x="T6" y="T7"/>
                </a:cxn>
              </a:cxnLst>
              <a:rect l="0" t="0" r="r" b="b"/>
              <a:pathLst>
                <a:path w="507" h="559">
                  <a:moveTo>
                    <a:pt x="197" y="559"/>
                  </a:moveTo>
                  <a:cubicBezTo>
                    <a:pt x="325" y="508"/>
                    <a:pt x="432" y="419"/>
                    <a:pt x="507" y="306"/>
                  </a:cubicBezTo>
                  <a:cubicBezTo>
                    <a:pt x="0" y="0"/>
                    <a:pt x="0" y="0"/>
                    <a:pt x="0" y="0"/>
                  </a:cubicBezTo>
                  <a:lnTo>
                    <a:pt x="197" y="559"/>
                  </a:lnTo>
                  <a:close/>
                </a:path>
              </a:pathLst>
            </a:custGeom>
            <a:grpFill/>
            <a:ln w="9525">
              <a:noFill/>
              <a:round/>
              <a:headEnd/>
              <a:tailEnd/>
            </a:ln>
            <a:sp3d>
              <a:bevelT w="0" h="0"/>
            </a:sp3d>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Freeform 42">
              <a:extLst>
                <a:ext uri="{FF2B5EF4-FFF2-40B4-BE49-F238E27FC236}">
                  <a16:creationId xmlns:a16="http://schemas.microsoft.com/office/drawing/2014/main" id="{567A7BE4-5B81-4922-9553-42F5A5DAAA2D}"/>
                </a:ext>
              </a:extLst>
            </p:cNvPr>
            <p:cNvSpPr>
              <a:spLocks/>
            </p:cNvSpPr>
            <p:nvPr/>
          </p:nvSpPr>
          <p:spPr bwMode="auto">
            <a:xfrm>
              <a:off x="14784388" y="5219700"/>
              <a:ext cx="1795462" cy="1208087"/>
            </a:xfrm>
            <a:custGeom>
              <a:avLst/>
              <a:gdLst>
                <a:gd name="T0" fmla="*/ 586 w 591"/>
                <a:gd name="T1" fmla="*/ 0 h 398"/>
                <a:gd name="T2" fmla="*/ 0 w 591"/>
                <a:gd name="T3" fmla="*/ 92 h 398"/>
                <a:gd name="T4" fmla="*/ 508 w 591"/>
                <a:gd name="T5" fmla="*/ 398 h 398"/>
                <a:gd name="T6" fmla="*/ 591 w 591"/>
                <a:gd name="T7" fmla="*/ 76 h 398"/>
                <a:gd name="T8" fmla="*/ 586 w 591"/>
                <a:gd name="T9" fmla="*/ 0 h 398"/>
              </a:gdLst>
              <a:ahLst/>
              <a:cxnLst>
                <a:cxn ang="0">
                  <a:pos x="T0" y="T1"/>
                </a:cxn>
                <a:cxn ang="0">
                  <a:pos x="T2" y="T3"/>
                </a:cxn>
                <a:cxn ang="0">
                  <a:pos x="T4" y="T5"/>
                </a:cxn>
                <a:cxn ang="0">
                  <a:pos x="T6" y="T7"/>
                </a:cxn>
                <a:cxn ang="0">
                  <a:pos x="T8" y="T9"/>
                </a:cxn>
              </a:cxnLst>
              <a:rect l="0" t="0" r="r" b="b"/>
              <a:pathLst>
                <a:path w="591" h="398">
                  <a:moveTo>
                    <a:pt x="586" y="0"/>
                  </a:moveTo>
                  <a:cubicBezTo>
                    <a:pt x="0" y="92"/>
                    <a:pt x="0" y="92"/>
                    <a:pt x="0" y="92"/>
                  </a:cubicBezTo>
                  <a:cubicBezTo>
                    <a:pt x="508" y="398"/>
                    <a:pt x="508" y="398"/>
                    <a:pt x="508" y="398"/>
                  </a:cubicBezTo>
                  <a:cubicBezTo>
                    <a:pt x="561" y="303"/>
                    <a:pt x="591" y="193"/>
                    <a:pt x="591" y="76"/>
                  </a:cubicBezTo>
                  <a:cubicBezTo>
                    <a:pt x="591" y="50"/>
                    <a:pt x="589" y="25"/>
                    <a:pt x="586" y="0"/>
                  </a:cubicBezTo>
                  <a:close/>
                </a:path>
              </a:pathLst>
            </a:custGeom>
            <a:grpFill/>
            <a:ln w="9525">
              <a:noFill/>
              <a:round/>
              <a:headEnd/>
              <a:tailEnd/>
            </a:ln>
            <a:sp3d>
              <a:bevelT w="0" h="0"/>
            </a:sp3d>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Freeform 44">
              <a:extLst>
                <a:ext uri="{FF2B5EF4-FFF2-40B4-BE49-F238E27FC236}">
                  <a16:creationId xmlns:a16="http://schemas.microsoft.com/office/drawing/2014/main" id="{8164B6B7-F63B-406E-8BC5-004B87000D84}"/>
                </a:ext>
              </a:extLst>
            </p:cNvPr>
            <p:cNvSpPr>
              <a:spLocks/>
            </p:cNvSpPr>
            <p:nvPr/>
          </p:nvSpPr>
          <p:spPr bwMode="auto">
            <a:xfrm>
              <a:off x="14757400" y="3968750"/>
              <a:ext cx="1782762" cy="1360486"/>
            </a:xfrm>
            <a:custGeom>
              <a:avLst/>
              <a:gdLst>
                <a:gd name="T0" fmla="*/ 587 w 587"/>
                <a:gd name="T1" fmla="*/ 356 h 448"/>
                <a:gd name="T2" fmla="*/ 389 w 587"/>
                <a:gd name="T3" fmla="*/ 0 h 448"/>
                <a:gd name="T4" fmla="*/ 0 w 587"/>
                <a:gd name="T5" fmla="*/ 448 h 448"/>
                <a:gd name="T6" fmla="*/ 587 w 587"/>
                <a:gd name="T7" fmla="*/ 356 h 448"/>
              </a:gdLst>
              <a:ahLst/>
              <a:cxnLst>
                <a:cxn ang="0">
                  <a:pos x="T0" y="T1"/>
                </a:cxn>
                <a:cxn ang="0">
                  <a:pos x="T2" y="T3"/>
                </a:cxn>
                <a:cxn ang="0">
                  <a:pos x="T4" y="T5"/>
                </a:cxn>
                <a:cxn ang="0">
                  <a:pos x="T6" y="T7"/>
                </a:cxn>
              </a:cxnLst>
              <a:rect l="0" t="0" r="r" b="b"/>
              <a:pathLst>
                <a:path w="587" h="448">
                  <a:moveTo>
                    <a:pt x="587" y="356"/>
                  </a:moveTo>
                  <a:cubicBezTo>
                    <a:pt x="559" y="217"/>
                    <a:pt x="488" y="94"/>
                    <a:pt x="389" y="0"/>
                  </a:cubicBezTo>
                  <a:cubicBezTo>
                    <a:pt x="0" y="448"/>
                    <a:pt x="0" y="448"/>
                    <a:pt x="0" y="448"/>
                  </a:cubicBezTo>
                  <a:lnTo>
                    <a:pt x="587" y="356"/>
                  </a:lnTo>
                  <a:close/>
                </a:path>
              </a:pathLst>
            </a:custGeom>
            <a:grpFill/>
            <a:ln w="9525">
              <a:noFill/>
              <a:round/>
              <a:headEnd/>
              <a:tailEnd/>
            </a:ln>
            <a:sp3d>
              <a:bevelT w="0" h="0"/>
            </a:sp3d>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Freeform 46">
              <a:extLst>
                <a:ext uri="{FF2B5EF4-FFF2-40B4-BE49-F238E27FC236}">
                  <a16:creationId xmlns:a16="http://schemas.microsoft.com/office/drawing/2014/main" id="{7B8FEEDB-B1BD-4E7D-9CF1-D8861275E033}"/>
                </a:ext>
              </a:extLst>
            </p:cNvPr>
            <p:cNvSpPr>
              <a:spLocks/>
            </p:cNvSpPr>
            <p:nvPr/>
          </p:nvSpPr>
          <p:spPr bwMode="auto">
            <a:xfrm>
              <a:off x="12544426" y="3965576"/>
              <a:ext cx="1779588" cy="1363662"/>
            </a:xfrm>
            <a:custGeom>
              <a:avLst/>
              <a:gdLst>
                <a:gd name="T0" fmla="*/ 197 w 586"/>
                <a:gd name="T1" fmla="*/ 0 h 449"/>
                <a:gd name="T2" fmla="*/ 0 w 586"/>
                <a:gd name="T3" fmla="*/ 354 h 449"/>
                <a:gd name="T4" fmla="*/ 586 w 586"/>
                <a:gd name="T5" fmla="*/ 449 h 449"/>
                <a:gd name="T6" fmla="*/ 197 w 586"/>
                <a:gd name="T7" fmla="*/ 0 h 449"/>
              </a:gdLst>
              <a:ahLst/>
              <a:cxnLst>
                <a:cxn ang="0">
                  <a:pos x="T0" y="T1"/>
                </a:cxn>
                <a:cxn ang="0">
                  <a:pos x="T2" y="T3"/>
                </a:cxn>
                <a:cxn ang="0">
                  <a:pos x="T4" y="T5"/>
                </a:cxn>
                <a:cxn ang="0">
                  <a:pos x="T6" y="T7"/>
                </a:cxn>
              </a:cxnLst>
              <a:rect l="0" t="0" r="r" b="b"/>
              <a:pathLst>
                <a:path w="586" h="449">
                  <a:moveTo>
                    <a:pt x="197" y="0"/>
                  </a:moveTo>
                  <a:cubicBezTo>
                    <a:pt x="98" y="93"/>
                    <a:pt x="28" y="216"/>
                    <a:pt x="0" y="354"/>
                  </a:cubicBezTo>
                  <a:cubicBezTo>
                    <a:pt x="586" y="449"/>
                    <a:pt x="586" y="449"/>
                    <a:pt x="586" y="449"/>
                  </a:cubicBezTo>
                  <a:lnTo>
                    <a:pt x="197" y="0"/>
                  </a:lnTo>
                  <a:close/>
                </a:path>
              </a:pathLst>
            </a:custGeom>
            <a:grpFill/>
            <a:ln w="9525">
              <a:noFill/>
              <a:round/>
              <a:headEnd/>
              <a:tailEnd/>
            </a:ln>
            <a:sp3d>
              <a:bevelT w="0" h="0"/>
            </a:sp3d>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Freeform 48">
              <a:extLst>
                <a:ext uri="{FF2B5EF4-FFF2-40B4-BE49-F238E27FC236}">
                  <a16:creationId xmlns:a16="http://schemas.microsoft.com/office/drawing/2014/main" id="{2D00DA11-9D05-491E-BEFC-24E7F0CCABE6}"/>
                </a:ext>
              </a:extLst>
            </p:cNvPr>
            <p:cNvSpPr>
              <a:spLocks/>
            </p:cNvSpPr>
            <p:nvPr/>
          </p:nvSpPr>
          <p:spPr bwMode="auto">
            <a:xfrm>
              <a:off x="12501563" y="5207000"/>
              <a:ext cx="1793874" cy="1209675"/>
            </a:xfrm>
            <a:custGeom>
              <a:avLst/>
              <a:gdLst>
                <a:gd name="T0" fmla="*/ 5 w 591"/>
                <a:gd name="T1" fmla="*/ 0 h 398"/>
                <a:gd name="T2" fmla="*/ 0 w 591"/>
                <a:gd name="T3" fmla="*/ 80 h 398"/>
                <a:gd name="T4" fmla="*/ 80 w 591"/>
                <a:gd name="T5" fmla="*/ 398 h 398"/>
                <a:gd name="T6" fmla="*/ 591 w 591"/>
                <a:gd name="T7" fmla="*/ 95 h 398"/>
                <a:gd name="T8" fmla="*/ 5 w 591"/>
                <a:gd name="T9" fmla="*/ 0 h 398"/>
              </a:gdLst>
              <a:ahLst/>
              <a:cxnLst>
                <a:cxn ang="0">
                  <a:pos x="T0" y="T1"/>
                </a:cxn>
                <a:cxn ang="0">
                  <a:pos x="T2" y="T3"/>
                </a:cxn>
                <a:cxn ang="0">
                  <a:pos x="T4" y="T5"/>
                </a:cxn>
                <a:cxn ang="0">
                  <a:pos x="T6" y="T7"/>
                </a:cxn>
                <a:cxn ang="0">
                  <a:pos x="T8" y="T9"/>
                </a:cxn>
              </a:cxnLst>
              <a:rect l="0" t="0" r="r" b="b"/>
              <a:pathLst>
                <a:path w="591" h="398">
                  <a:moveTo>
                    <a:pt x="5" y="0"/>
                  </a:moveTo>
                  <a:cubicBezTo>
                    <a:pt x="2" y="26"/>
                    <a:pt x="0" y="53"/>
                    <a:pt x="0" y="80"/>
                  </a:cubicBezTo>
                  <a:cubicBezTo>
                    <a:pt x="0" y="195"/>
                    <a:pt x="29" y="304"/>
                    <a:pt x="80" y="398"/>
                  </a:cubicBezTo>
                  <a:cubicBezTo>
                    <a:pt x="591" y="95"/>
                    <a:pt x="591" y="95"/>
                    <a:pt x="591" y="95"/>
                  </a:cubicBezTo>
                  <a:lnTo>
                    <a:pt x="5" y="0"/>
                  </a:lnTo>
                  <a:close/>
                </a:path>
              </a:pathLst>
            </a:custGeom>
            <a:grpFill/>
            <a:ln w="9525">
              <a:noFill/>
              <a:round/>
              <a:headEnd/>
              <a:tailEnd/>
            </a:ln>
            <a:sp3d>
              <a:bevelT w="0" h="0"/>
            </a:sp3d>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 name="Freeform 49">
              <a:extLst>
                <a:ext uri="{FF2B5EF4-FFF2-40B4-BE49-F238E27FC236}">
                  <a16:creationId xmlns:a16="http://schemas.microsoft.com/office/drawing/2014/main" id="{425F437F-FC1E-4ED7-805A-F6B06501B243}"/>
                </a:ext>
              </a:extLst>
            </p:cNvPr>
            <p:cNvSpPr>
              <a:spLocks/>
            </p:cNvSpPr>
            <p:nvPr/>
          </p:nvSpPr>
          <p:spPr bwMode="auto">
            <a:xfrm>
              <a:off x="12833350" y="5645150"/>
              <a:ext cx="1547813" cy="1697037"/>
            </a:xfrm>
            <a:custGeom>
              <a:avLst/>
              <a:gdLst>
                <a:gd name="T0" fmla="*/ 0 w 510"/>
                <a:gd name="T1" fmla="*/ 303 h 559"/>
                <a:gd name="T2" fmla="*/ 311 w 510"/>
                <a:gd name="T3" fmla="*/ 559 h 559"/>
                <a:gd name="T4" fmla="*/ 510 w 510"/>
                <a:gd name="T5" fmla="*/ 0 h 559"/>
                <a:gd name="T6" fmla="*/ 0 w 510"/>
                <a:gd name="T7" fmla="*/ 303 h 559"/>
              </a:gdLst>
              <a:ahLst/>
              <a:cxnLst>
                <a:cxn ang="0">
                  <a:pos x="T0" y="T1"/>
                </a:cxn>
                <a:cxn ang="0">
                  <a:pos x="T2" y="T3"/>
                </a:cxn>
                <a:cxn ang="0">
                  <a:pos x="T4" y="T5"/>
                </a:cxn>
                <a:cxn ang="0">
                  <a:pos x="T6" y="T7"/>
                </a:cxn>
              </a:cxnLst>
              <a:rect l="0" t="0" r="r" b="b"/>
              <a:pathLst>
                <a:path w="510" h="559">
                  <a:moveTo>
                    <a:pt x="0" y="303"/>
                  </a:moveTo>
                  <a:cubicBezTo>
                    <a:pt x="74" y="417"/>
                    <a:pt x="183" y="507"/>
                    <a:pt x="311" y="559"/>
                  </a:cubicBezTo>
                  <a:cubicBezTo>
                    <a:pt x="510" y="0"/>
                    <a:pt x="510" y="0"/>
                    <a:pt x="510" y="0"/>
                  </a:cubicBezTo>
                  <a:lnTo>
                    <a:pt x="0" y="303"/>
                  </a:lnTo>
                  <a:close/>
                </a:path>
              </a:pathLst>
            </a:custGeom>
            <a:grpFill/>
            <a:ln w="9525">
              <a:noFill/>
              <a:round/>
              <a:headEnd/>
              <a:tailEnd/>
            </a:ln>
            <a:sp3d>
              <a:bevelT w="0" h="0"/>
            </a:sp3d>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5" name="TextBox 104">
            <a:extLst>
              <a:ext uri="{FF2B5EF4-FFF2-40B4-BE49-F238E27FC236}">
                <a16:creationId xmlns:a16="http://schemas.microsoft.com/office/drawing/2014/main" id="{459E0487-4723-4FB1-8170-6007A422598A}"/>
              </a:ext>
            </a:extLst>
          </p:cNvPr>
          <p:cNvSpPr txBox="1"/>
          <p:nvPr/>
        </p:nvSpPr>
        <p:spPr>
          <a:xfrm>
            <a:off x="-313700" y="2129314"/>
            <a:ext cx="4045385" cy="89255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A5A5A5">
                    <a:lumMod val="75000"/>
                  </a:srgbClr>
                </a:solidFill>
                <a:effectLst/>
                <a:uLnTx/>
                <a:uFillTx/>
                <a:latin typeface="Century Gothic" panose="020B0502020202020204" pitchFamily="34" charset="0"/>
                <a:ea typeface="Calibri Light" charset="0"/>
                <a:cs typeface="Calibri Light" charset="0"/>
              </a:rPr>
              <a:t>Content Development for Different Parliamentary Platforms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IN"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106" name="TextBox 105">
            <a:extLst>
              <a:ext uri="{FF2B5EF4-FFF2-40B4-BE49-F238E27FC236}">
                <a16:creationId xmlns:a16="http://schemas.microsoft.com/office/drawing/2014/main" id="{806DFA01-34C6-43F5-9972-2CCC20BF6B3F}"/>
              </a:ext>
            </a:extLst>
          </p:cNvPr>
          <p:cNvSpPr txBox="1"/>
          <p:nvPr/>
        </p:nvSpPr>
        <p:spPr>
          <a:xfrm>
            <a:off x="8583507" y="2160141"/>
            <a:ext cx="2193752" cy="615549"/>
          </a:xfrm>
          <a:prstGeom prst="rect">
            <a:avLst/>
          </a:prstGeom>
        </p:spPr>
        <p:txBody>
          <a:bodyPr wrap="square" lIns="121917" tIns="60958" rIns="121917" bIns="60958">
            <a:spAutoFit/>
          </a:bodyPr>
          <a:lstStyle>
            <a:defPPr>
              <a:defRPr lang="en-US"/>
            </a:defPPr>
            <a:lvl1pPr algn="ctr">
              <a:lnSpc>
                <a:spcPts val="1000"/>
              </a:lnSpc>
              <a:spcBef>
                <a:spcPct val="0"/>
              </a:spcBef>
              <a:defRPr sz="1600" b="1">
                <a:solidFill>
                  <a:schemeClr val="accent3">
                    <a:lumMod val="75000"/>
                  </a:schemeClr>
                </a:solidFill>
                <a:latin typeface="Century Gothic" panose="020B0502020202020204" pitchFamily="34" charset="0"/>
                <a:ea typeface="Calibri Light" charset="0"/>
                <a:cs typeface="Calibri Light"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N" sz="1600" b="1" i="0" u="none" strike="noStrike" kern="1200" cap="none" spc="0" normalizeH="0" baseline="0" noProof="0" dirty="0">
                <a:ln>
                  <a:noFill/>
                </a:ln>
                <a:solidFill>
                  <a:srgbClr val="A5A5A5">
                    <a:lumMod val="75000"/>
                  </a:srgbClr>
                </a:solidFill>
                <a:effectLst/>
                <a:uLnTx/>
                <a:uFillTx/>
                <a:latin typeface="Century Gothic" panose="020B0502020202020204" pitchFamily="34" charset="0"/>
                <a:ea typeface="Calibri Light" charset="0"/>
                <a:cs typeface="Calibri Light" charset="0"/>
              </a:rPr>
              <a:t>Virtual &amp; Physical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N" sz="1600" b="1" i="0" u="none" strike="noStrike" kern="1200" cap="none" spc="0" normalizeH="0" baseline="0" noProof="0" dirty="0">
                <a:ln>
                  <a:noFill/>
                </a:ln>
                <a:solidFill>
                  <a:srgbClr val="A5A5A5">
                    <a:lumMod val="75000"/>
                  </a:srgbClr>
                </a:solidFill>
                <a:effectLst/>
                <a:uLnTx/>
                <a:uFillTx/>
                <a:latin typeface="Century Gothic" panose="020B0502020202020204" pitchFamily="34" charset="0"/>
                <a:ea typeface="Calibri Light" charset="0"/>
                <a:cs typeface="Calibri Light" charset="0"/>
              </a:rPr>
              <a:t>Workshops</a:t>
            </a:r>
          </a:p>
        </p:txBody>
      </p:sp>
      <p:sp>
        <p:nvSpPr>
          <p:cNvPr id="150" name="TextBox 149">
            <a:extLst>
              <a:ext uri="{FF2B5EF4-FFF2-40B4-BE49-F238E27FC236}">
                <a16:creationId xmlns:a16="http://schemas.microsoft.com/office/drawing/2014/main" id="{0855AC43-91D8-4FCB-9086-16E5DED066E4}"/>
              </a:ext>
            </a:extLst>
          </p:cNvPr>
          <p:cNvSpPr txBox="1"/>
          <p:nvPr/>
        </p:nvSpPr>
        <p:spPr>
          <a:xfrm rot="18863836">
            <a:off x="3977013" y="2773026"/>
            <a:ext cx="1028126" cy="263605"/>
          </a:xfrm>
          <a:prstGeom prst="rect">
            <a:avLst/>
          </a:prstGeom>
          <a:noFill/>
        </p:spPr>
        <p:txBody>
          <a:bodyPr wrap="none" rtlCol="0">
            <a:prstTxWarp prst="textArchUp">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IN" sz="105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Edit Text</a:t>
            </a:r>
          </a:p>
        </p:txBody>
      </p:sp>
      <p:sp>
        <p:nvSpPr>
          <p:cNvPr id="151" name="TextBox 150">
            <a:extLst>
              <a:ext uri="{FF2B5EF4-FFF2-40B4-BE49-F238E27FC236}">
                <a16:creationId xmlns:a16="http://schemas.microsoft.com/office/drawing/2014/main" id="{6E5F6BE9-FC53-4553-ADF1-BAE06AACBD94}"/>
              </a:ext>
            </a:extLst>
          </p:cNvPr>
          <p:cNvSpPr txBox="1"/>
          <p:nvPr/>
        </p:nvSpPr>
        <p:spPr>
          <a:xfrm rot="4706857">
            <a:off x="3622556" y="3611037"/>
            <a:ext cx="1028126" cy="263605"/>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IN" sz="105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Edit Text</a:t>
            </a:r>
          </a:p>
        </p:txBody>
      </p:sp>
      <p:sp>
        <p:nvSpPr>
          <p:cNvPr id="152" name="TextBox 151">
            <a:extLst>
              <a:ext uri="{FF2B5EF4-FFF2-40B4-BE49-F238E27FC236}">
                <a16:creationId xmlns:a16="http://schemas.microsoft.com/office/drawing/2014/main" id="{DF51F02F-51C3-4829-9F28-8503F1A98448}"/>
              </a:ext>
            </a:extLst>
          </p:cNvPr>
          <p:cNvSpPr txBox="1"/>
          <p:nvPr/>
        </p:nvSpPr>
        <p:spPr>
          <a:xfrm rot="1983782">
            <a:off x="4189092" y="4337145"/>
            <a:ext cx="1077340" cy="263605"/>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IN" sz="105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Edit Text</a:t>
            </a:r>
          </a:p>
        </p:txBody>
      </p:sp>
      <p:sp>
        <p:nvSpPr>
          <p:cNvPr id="154" name="TextBox 153">
            <a:extLst>
              <a:ext uri="{FF2B5EF4-FFF2-40B4-BE49-F238E27FC236}">
                <a16:creationId xmlns:a16="http://schemas.microsoft.com/office/drawing/2014/main" id="{C5C27BC9-DDA3-4E93-98E6-E6C60CE4DEC0}"/>
              </a:ext>
            </a:extLst>
          </p:cNvPr>
          <p:cNvSpPr txBox="1"/>
          <p:nvPr/>
        </p:nvSpPr>
        <p:spPr>
          <a:xfrm rot="19611772">
            <a:off x="6863816" y="4397899"/>
            <a:ext cx="1181357" cy="247966"/>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IN" sz="105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Edit Text</a:t>
            </a:r>
          </a:p>
        </p:txBody>
      </p:sp>
      <p:sp>
        <p:nvSpPr>
          <p:cNvPr id="155" name="TextBox 154">
            <a:extLst>
              <a:ext uri="{FF2B5EF4-FFF2-40B4-BE49-F238E27FC236}">
                <a16:creationId xmlns:a16="http://schemas.microsoft.com/office/drawing/2014/main" id="{FFBEEC64-B495-4E04-A876-2AA32331E1CE}"/>
              </a:ext>
            </a:extLst>
          </p:cNvPr>
          <p:cNvSpPr txBox="1"/>
          <p:nvPr/>
        </p:nvSpPr>
        <p:spPr>
          <a:xfrm rot="16585167">
            <a:off x="7479356" y="3535207"/>
            <a:ext cx="1108856" cy="247966"/>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IN" sz="105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Edit Text</a:t>
            </a:r>
          </a:p>
        </p:txBody>
      </p:sp>
      <p:sp>
        <p:nvSpPr>
          <p:cNvPr id="156" name="TextBox 155">
            <a:extLst>
              <a:ext uri="{FF2B5EF4-FFF2-40B4-BE49-F238E27FC236}">
                <a16:creationId xmlns:a16="http://schemas.microsoft.com/office/drawing/2014/main" id="{60F5554A-00FA-4A1D-8D1F-2A43A951776E}"/>
              </a:ext>
            </a:extLst>
          </p:cNvPr>
          <p:cNvSpPr txBox="1"/>
          <p:nvPr/>
        </p:nvSpPr>
        <p:spPr>
          <a:xfrm rot="2700000">
            <a:off x="7070871" y="2710330"/>
            <a:ext cx="1028126" cy="263605"/>
          </a:xfrm>
          <a:prstGeom prst="rect">
            <a:avLst/>
          </a:prstGeom>
          <a:noFill/>
        </p:spPr>
        <p:txBody>
          <a:bodyPr wrap="none" rtlCol="0">
            <a:prstTxWarp prst="textArchUp">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IN" sz="105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Edit Text</a:t>
            </a:r>
          </a:p>
        </p:txBody>
      </p:sp>
      <p:grpSp>
        <p:nvGrpSpPr>
          <p:cNvPr id="197" name="Group 196">
            <a:extLst>
              <a:ext uri="{FF2B5EF4-FFF2-40B4-BE49-F238E27FC236}">
                <a16:creationId xmlns:a16="http://schemas.microsoft.com/office/drawing/2014/main" id="{1660F2DB-CF7D-4B4A-99A5-CCDE8EEF83BA}"/>
              </a:ext>
            </a:extLst>
          </p:cNvPr>
          <p:cNvGrpSpPr/>
          <p:nvPr/>
        </p:nvGrpSpPr>
        <p:grpSpPr>
          <a:xfrm>
            <a:off x="3830779" y="1918156"/>
            <a:ext cx="4567837" cy="3368617"/>
            <a:chOff x="4519694" y="1253854"/>
            <a:chExt cx="7136304" cy="4112171"/>
          </a:xfrm>
          <a:solidFill>
            <a:schemeClr val="accent4">
              <a:lumMod val="75000"/>
            </a:schemeClr>
          </a:solidFill>
        </p:grpSpPr>
        <p:sp>
          <p:nvSpPr>
            <p:cNvPr id="198" name="Freeform 5">
              <a:extLst>
                <a:ext uri="{FF2B5EF4-FFF2-40B4-BE49-F238E27FC236}">
                  <a16:creationId xmlns:a16="http://schemas.microsoft.com/office/drawing/2014/main" id="{E4CC5D11-0983-421B-AED4-861B332B5A4B}"/>
                </a:ext>
              </a:extLst>
            </p:cNvPr>
            <p:cNvSpPr>
              <a:spLocks/>
            </p:cNvSpPr>
            <p:nvPr/>
          </p:nvSpPr>
          <p:spPr bwMode="auto">
            <a:xfrm>
              <a:off x="10478263" y="2626131"/>
              <a:ext cx="55916" cy="305209"/>
            </a:xfrm>
            <a:custGeom>
              <a:avLst/>
              <a:gdLst>
                <a:gd name="T0" fmla="*/ 0 w 25"/>
                <a:gd name="T1" fmla="*/ 1 h 137"/>
                <a:gd name="T2" fmla="*/ 0 w 25"/>
                <a:gd name="T3" fmla="*/ 26 h 137"/>
                <a:gd name="T4" fmla="*/ 24 w 25"/>
                <a:gd name="T5" fmla="*/ 137 h 137"/>
                <a:gd name="T6" fmla="*/ 25 w 25"/>
                <a:gd name="T7" fmla="*/ 105 h 137"/>
                <a:gd name="T8" fmla="*/ 12 w 25"/>
                <a:gd name="T9" fmla="*/ 0 h 137"/>
                <a:gd name="T10" fmla="*/ 0 w 25"/>
                <a:gd name="T11" fmla="*/ 1 h 137"/>
              </a:gdLst>
              <a:ahLst/>
              <a:cxnLst>
                <a:cxn ang="0">
                  <a:pos x="T0" y="T1"/>
                </a:cxn>
                <a:cxn ang="0">
                  <a:pos x="T2" y="T3"/>
                </a:cxn>
                <a:cxn ang="0">
                  <a:pos x="T4" y="T5"/>
                </a:cxn>
                <a:cxn ang="0">
                  <a:pos x="T6" y="T7"/>
                </a:cxn>
                <a:cxn ang="0">
                  <a:pos x="T8" y="T9"/>
                </a:cxn>
                <a:cxn ang="0">
                  <a:pos x="T10" y="T11"/>
                </a:cxn>
              </a:cxnLst>
              <a:rect l="0" t="0" r="r" b="b"/>
              <a:pathLst>
                <a:path w="25" h="137">
                  <a:moveTo>
                    <a:pt x="0" y="1"/>
                  </a:moveTo>
                  <a:cubicBezTo>
                    <a:pt x="0" y="26"/>
                    <a:pt x="0" y="26"/>
                    <a:pt x="0" y="26"/>
                  </a:cubicBezTo>
                  <a:cubicBezTo>
                    <a:pt x="13" y="62"/>
                    <a:pt x="21" y="99"/>
                    <a:pt x="24" y="137"/>
                  </a:cubicBezTo>
                  <a:cubicBezTo>
                    <a:pt x="25" y="126"/>
                    <a:pt x="25" y="115"/>
                    <a:pt x="25" y="105"/>
                  </a:cubicBezTo>
                  <a:cubicBezTo>
                    <a:pt x="25" y="69"/>
                    <a:pt x="20" y="34"/>
                    <a:pt x="12" y="0"/>
                  </a:cubicBezTo>
                  <a:lnTo>
                    <a:pt x="0" y="1"/>
                  </a:lnTo>
                  <a:close/>
                </a:path>
              </a:pathLst>
            </a:custGeom>
            <a:grpFill/>
            <a:ln>
              <a:solidFill>
                <a:schemeClr val="bg1"/>
              </a:solidFill>
            </a:ln>
          </p:spPr>
          <p:style>
            <a:lnRef idx="1">
              <a:schemeClr val="accent4"/>
            </a:lnRef>
            <a:fillRef idx="2">
              <a:schemeClr val="accent4"/>
            </a:fillRef>
            <a:effectRef idx="1">
              <a:schemeClr val="accent4"/>
            </a:effectRef>
            <a:fontRef idx="minor">
              <a:schemeClr val="dk1"/>
            </a:fontRef>
          </p:style>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9" name="Freeform 6">
              <a:extLst>
                <a:ext uri="{FF2B5EF4-FFF2-40B4-BE49-F238E27FC236}">
                  <a16:creationId xmlns:a16="http://schemas.microsoft.com/office/drawing/2014/main" id="{B2735816-F8B0-4C35-AAD8-8D04247ACE3D}"/>
                </a:ext>
              </a:extLst>
            </p:cNvPr>
            <p:cNvSpPr>
              <a:spLocks/>
            </p:cNvSpPr>
            <p:nvPr/>
          </p:nvSpPr>
          <p:spPr bwMode="auto">
            <a:xfrm>
              <a:off x="9666312" y="1710503"/>
              <a:ext cx="763023" cy="866701"/>
            </a:xfrm>
            <a:custGeom>
              <a:avLst/>
              <a:gdLst>
                <a:gd name="T0" fmla="*/ 7 w 343"/>
                <a:gd name="T1" fmla="*/ 0 h 389"/>
                <a:gd name="T2" fmla="*/ 0 w 343"/>
                <a:gd name="T3" fmla="*/ 6 h 389"/>
                <a:gd name="T4" fmla="*/ 0 w 343"/>
                <a:gd name="T5" fmla="*/ 61 h 389"/>
                <a:gd name="T6" fmla="*/ 343 w 343"/>
                <a:gd name="T7" fmla="*/ 389 h 389"/>
                <a:gd name="T8" fmla="*/ 343 w 343"/>
                <a:gd name="T9" fmla="*/ 325 h 389"/>
                <a:gd name="T10" fmla="*/ 7 w 343"/>
                <a:gd name="T11" fmla="*/ 0 h 389"/>
              </a:gdLst>
              <a:ahLst/>
              <a:cxnLst>
                <a:cxn ang="0">
                  <a:pos x="T0" y="T1"/>
                </a:cxn>
                <a:cxn ang="0">
                  <a:pos x="T2" y="T3"/>
                </a:cxn>
                <a:cxn ang="0">
                  <a:pos x="T4" y="T5"/>
                </a:cxn>
                <a:cxn ang="0">
                  <a:pos x="T6" y="T7"/>
                </a:cxn>
                <a:cxn ang="0">
                  <a:pos x="T8" y="T9"/>
                </a:cxn>
                <a:cxn ang="0">
                  <a:pos x="T10" y="T11"/>
                </a:cxn>
              </a:cxnLst>
              <a:rect l="0" t="0" r="r" b="b"/>
              <a:pathLst>
                <a:path w="343" h="389">
                  <a:moveTo>
                    <a:pt x="7" y="0"/>
                  </a:moveTo>
                  <a:cubicBezTo>
                    <a:pt x="0" y="6"/>
                    <a:pt x="0" y="6"/>
                    <a:pt x="0" y="6"/>
                  </a:cubicBezTo>
                  <a:cubicBezTo>
                    <a:pt x="0" y="61"/>
                    <a:pt x="0" y="61"/>
                    <a:pt x="0" y="61"/>
                  </a:cubicBezTo>
                  <a:cubicBezTo>
                    <a:pt x="156" y="142"/>
                    <a:pt x="279" y="265"/>
                    <a:pt x="343" y="389"/>
                  </a:cubicBezTo>
                  <a:cubicBezTo>
                    <a:pt x="343" y="325"/>
                    <a:pt x="343" y="325"/>
                    <a:pt x="343" y="325"/>
                  </a:cubicBezTo>
                  <a:cubicBezTo>
                    <a:pt x="280" y="203"/>
                    <a:pt x="160" y="82"/>
                    <a:pt x="7" y="0"/>
                  </a:cubicBezTo>
                  <a:close/>
                </a:path>
              </a:pathLst>
            </a:custGeom>
            <a:grpFill/>
            <a:ln>
              <a:solidFill>
                <a:schemeClr val="bg1"/>
              </a:solidFill>
            </a:ln>
          </p:spPr>
          <p:style>
            <a:lnRef idx="1">
              <a:schemeClr val="accent4"/>
            </a:lnRef>
            <a:fillRef idx="2">
              <a:schemeClr val="accent4"/>
            </a:fillRef>
            <a:effectRef idx="1">
              <a:schemeClr val="accent4"/>
            </a:effectRef>
            <a:fontRef idx="minor">
              <a:schemeClr val="dk1"/>
            </a:fontRef>
          </p:style>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2" name="Freeform 9">
              <a:extLst>
                <a:ext uri="{FF2B5EF4-FFF2-40B4-BE49-F238E27FC236}">
                  <a16:creationId xmlns:a16="http://schemas.microsoft.com/office/drawing/2014/main" id="{88159AE5-A6EC-4E44-93D9-72BAFD2D71EA}"/>
                </a:ext>
              </a:extLst>
            </p:cNvPr>
            <p:cNvSpPr>
              <a:spLocks/>
            </p:cNvSpPr>
            <p:nvPr/>
          </p:nvSpPr>
          <p:spPr bwMode="auto">
            <a:xfrm>
              <a:off x="5746357" y="1710503"/>
              <a:ext cx="774671" cy="864371"/>
            </a:xfrm>
            <a:custGeom>
              <a:avLst/>
              <a:gdLst>
                <a:gd name="T0" fmla="*/ 340 w 348"/>
                <a:gd name="T1" fmla="*/ 0 h 388"/>
                <a:gd name="T2" fmla="*/ 0 w 348"/>
                <a:gd name="T3" fmla="*/ 324 h 388"/>
                <a:gd name="T4" fmla="*/ 0 w 348"/>
                <a:gd name="T5" fmla="*/ 388 h 388"/>
                <a:gd name="T6" fmla="*/ 348 w 348"/>
                <a:gd name="T7" fmla="*/ 60 h 388"/>
                <a:gd name="T8" fmla="*/ 348 w 348"/>
                <a:gd name="T9" fmla="*/ 6 h 388"/>
                <a:gd name="T10" fmla="*/ 340 w 348"/>
                <a:gd name="T11" fmla="*/ 0 h 388"/>
              </a:gdLst>
              <a:ahLst/>
              <a:cxnLst>
                <a:cxn ang="0">
                  <a:pos x="T0" y="T1"/>
                </a:cxn>
                <a:cxn ang="0">
                  <a:pos x="T2" y="T3"/>
                </a:cxn>
                <a:cxn ang="0">
                  <a:pos x="T4" y="T5"/>
                </a:cxn>
                <a:cxn ang="0">
                  <a:pos x="T6" y="T7"/>
                </a:cxn>
                <a:cxn ang="0">
                  <a:pos x="T8" y="T9"/>
                </a:cxn>
                <a:cxn ang="0">
                  <a:pos x="T10" y="T11"/>
                </a:cxn>
              </a:cxnLst>
              <a:rect l="0" t="0" r="r" b="b"/>
              <a:pathLst>
                <a:path w="348" h="388">
                  <a:moveTo>
                    <a:pt x="340" y="0"/>
                  </a:moveTo>
                  <a:cubicBezTo>
                    <a:pt x="184" y="83"/>
                    <a:pt x="62" y="199"/>
                    <a:pt x="0" y="324"/>
                  </a:cubicBezTo>
                  <a:cubicBezTo>
                    <a:pt x="0" y="388"/>
                    <a:pt x="0" y="388"/>
                    <a:pt x="0" y="388"/>
                  </a:cubicBezTo>
                  <a:cubicBezTo>
                    <a:pt x="63" y="261"/>
                    <a:pt x="188" y="143"/>
                    <a:pt x="348" y="60"/>
                  </a:cubicBezTo>
                  <a:cubicBezTo>
                    <a:pt x="348" y="6"/>
                    <a:pt x="348" y="6"/>
                    <a:pt x="348" y="6"/>
                  </a:cubicBezTo>
                  <a:lnTo>
                    <a:pt x="340" y="0"/>
                  </a:lnTo>
                  <a:close/>
                </a:path>
              </a:pathLst>
            </a:custGeom>
            <a:grpFill/>
            <a:ln>
              <a:solidFill>
                <a:schemeClr val="bg1"/>
              </a:solidFill>
            </a:ln>
          </p:spPr>
          <p:style>
            <a:lnRef idx="1">
              <a:schemeClr val="accent4"/>
            </a:lnRef>
            <a:fillRef idx="2">
              <a:schemeClr val="accent4"/>
            </a:fillRef>
            <a:effectRef idx="1">
              <a:schemeClr val="accent4"/>
            </a:effectRef>
            <a:fontRef idx="minor">
              <a:schemeClr val="dk1"/>
            </a:fontRef>
          </p:style>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03" name="Group 202">
              <a:extLst>
                <a:ext uri="{FF2B5EF4-FFF2-40B4-BE49-F238E27FC236}">
                  <a16:creationId xmlns:a16="http://schemas.microsoft.com/office/drawing/2014/main" id="{6F5A4DCE-3BB1-4EC1-AE73-9C9C6CC0101D}"/>
                </a:ext>
              </a:extLst>
            </p:cNvPr>
            <p:cNvGrpSpPr/>
            <p:nvPr/>
          </p:nvGrpSpPr>
          <p:grpSpPr>
            <a:xfrm>
              <a:off x="4519694" y="1253854"/>
              <a:ext cx="7136304" cy="3949084"/>
              <a:chOff x="4519694" y="1253853"/>
              <a:chExt cx="7136303" cy="3949082"/>
            </a:xfrm>
            <a:grpFill/>
          </p:grpSpPr>
          <p:sp>
            <p:nvSpPr>
              <p:cNvPr id="219" name="Freeform 11">
                <a:extLst>
                  <a:ext uri="{FF2B5EF4-FFF2-40B4-BE49-F238E27FC236}">
                    <a16:creationId xmlns:a16="http://schemas.microsoft.com/office/drawing/2014/main" id="{68A2F665-AA10-4CD8-838E-C585F22554AA}"/>
                  </a:ext>
                </a:extLst>
              </p:cNvPr>
              <p:cNvSpPr>
                <a:spLocks/>
              </p:cNvSpPr>
              <p:nvPr/>
            </p:nvSpPr>
            <p:spPr bwMode="auto">
              <a:xfrm>
                <a:off x="4680452" y="1256184"/>
                <a:ext cx="1840574" cy="1238311"/>
              </a:xfrm>
              <a:custGeom>
                <a:avLst/>
                <a:gdLst>
                  <a:gd name="T0" fmla="*/ 827 w 827"/>
                  <a:gd name="T1" fmla="*/ 209 h 556"/>
                  <a:gd name="T2" fmla="*/ 546 w 827"/>
                  <a:gd name="T3" fmla="*/ 0 h 556"/>
                  <a:gd name="T4" fmla="*/ 0 w 827"/>
                  <a:gd name="T5" fmla="*/ 511 h 556"/>
                  <a:gd name="T6" fmla="*/ 480 w 827"/>
                  <a:gd name="T7" fmla="*/ 556 h 556"/>
                  <a:gd name="T8" fmla="*/ 827 w 827"/>
                  <a:gd name="T9" fmla="*/ 209 h 556"/>
                </a:gdLst>
                <a:ahLst/>
                <a:cxnLst>
                  <a:cxn ang="0">
                    <a:pos x="T0" y="T1"/>
                  </a:cxn>
                  <a:cxn ang="0">
                    <a:pos x="T2" y="T3"/>
                  </a:cxn>
                  <a:cxn ang="0">
                    <a:pos x="T4" y="T5"/>
                  </a:cxn>
                  <a:cxn ang="0">
                    <a:pos x="T6" y="T7"/>
                  </a:cxn>
                  <a:cxn ang="0">
                    <a:pos x="T8" y="T9"/>
                  </a:cxn>
                </a:cxnLst>
                <a:rect l="0" t="0" r="r" b="b"/>
                <a:pathLst>
                  <a:path w="827" h="556">
                    <a:moveTo>
                      <a:pt x="827" y="209"/>
                    </a:moveTo>
                    <a:cubicBezTo>
                      <a:pt x="546" y="0"/>
                      <a:pt x="546" y="0"/>
                      <a:pt x="546" y="0"/>
                    </a:cubicBezTo>
                    <a:cubicBezTo>
                      <a:pt x="291" y="129"/>
                      <a:pt x="98" y="306"/>
                      <a:pt x="0" y="511"/>
                    </a:cubicBezTo>
                    <a:cubicBezTo>
                      <a:pt x="480" y="556"/>
                      <a:pt x="480" y="556"/>
                      <a:pt x="480" y="556"/>
                    </a:cubicBezTo>
                    <a:cubicBezTo>
                      <a:pt x="542" y="419"/>
                      <a:pt x="664" y="299"/>
                      <a:pt x="827" y="209"/>
                    </a:cubicBezTo>
                    <a:close/>
                  </a:path>
                </a:pathLst>
              </a:custGeom>
              <a:grpFill/>
              <a:ln>
                <a:solidFill>
                  <a:schemeClr val="bg1"/>
                </a:solidFill>
              </a:ln>
            </p:spPr>
            <p:style>
              <a:lnRef idx="1">
                <a:schemeClr val="accent4"/>
              </a:lnRef>
              <a:fillRef idx="2">
                <a:schemeClr val="accent4"/>
              </a:fillRef>
              <a:effectRef idx="1">
                <a:schemeClr val="accent4"/>
              </a:effectRef>
              <a:fontRef idx="minor">
                <a:schemeClr val="dk1"/>
              </a:fontRef>
            </p:style>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0" name="Freeform 12">
                <a:extLst>
                  <a:ext uri="{FF2B5EF4-FFF2-40B4-BE49-F238E27FC236}">
                    <a16:creationId xmlns:a16="http://schemas.microsoft.com/office/drawing/2014/main" id="{323AF73E-7047-4552-81B0-94F261151529}"/>
                  </a:ext>
                </a:extLst>
              </p:cNvPr>
              <p:cNvSpPr>
                <a:spLocks/>
              </p:cNvSpPr>
              <p:nvPr/>
            </p:nvSpPr>
            <p:spPr bwMode="auto">
              <a:xfrm>
                <a:off x="9666312" y="1253853"/>
                <a:ext cx="1823101" cy="1231322"/>
              </a:xfrm>
              <a:custGeom>
                <a:avLst/>
                <a:gdLst>
                  <a:gd name="T0" fmla="*/ 343 w 819"/>
                  <a:gd name="T1" fmla="*/ 553 h 553"/>
                  <a:gd name="T2" fmla="*/ 819 w 819"/>
                  <a:gd name="T3" fmla="*/ 505 h 553"/>
                  <a:gd name="T4" fmla="*/ 275 w 819"/>
                  <a:gd name="T5" fmla="*/ 0 h 553"/>
                  <a:gd name="T6" fmla="*/ 0 w 819"/>
                  <a:gd name="T7" fmla="*/ 211 h 553"/>
                  <a:gd name="T8" fmla="*/ 343 w 819"/>
                  <a:gd name="T9" fmla="*/ 553 h 553"/>
                </a:gdLst>
                <a:ahLst/>
                <a:cxnLst>
                  <a:cxn ang="0">
                    <a:pos x="T0" y="T1"/>
                  </a:cxn>
                  <a:cxn ang="0">
                    <a:pos x="T2" y="T3"/>
                  </a:cxn>
                  <a:cxn ang="0">
                    <a:pos x="T4" y="T5"/>
                  </a:cxn>
                  <a:cxn ang="0">
                    <a:pos x="T6" y="T7"/>
                  </a:cxn>
                  <a:cxn ang="0">
                    <a:pos x="T8" y="T9"/>
                  </a:cxn>
                </a:cxnLst>
                <a:rect l="0" t="0" r="r" b="b"/>
                <a:pathLst>
                  <a:path w="819" h="553">
                    <a:moveTo>
                      <a:pt x="343" y="553"/>
                    </a:moveTo>
                    <a:cubicBezTo>
                      <a:pt x="819" y="505"/>
                      <a:pt x="819" y="505"/>
                      <a:pt x="819" y="505"/>
                    </a:cubicBezTo>
                    <a:cubicBezTo>
                      <a:pt x="720" y="303"/>
                      <a:pt x="527" y="128"/>
                      <a:pt x="275" y="0"/>
                    </a:cubicBezTo>
                    <a:cubicBezTo>
                      <a:pt x="0" y="211"/>
                      <a:pt x="0" y="211"/>
                      <a:pt x="0" y="211"/>
                    </a:cubicBezTo>
                    <a:cubicBezTo>
                      <a:pt x="160" y="300"/>
                      <a:pt x="281" y="418"/>
                      <a:pt x="343" y="553"/>
                    </a:cubicBezTo>
                    <a:close/>
                  </a:path>
                </a:pathLst>
              </a:custGeom>
              <a:grpFill/>
              <a:ln>
                <a:solidFill>
                  <a:schemeClr val="bg1"/>
                </a:solidFill>
              </a:ln>
            </p:spPr>
            <p:style>
              <a:lnRef idx="1">
                <a:schemeClr val="accent4"/>
              </a:lnRef>
              <a:fillRef idx="2">
                <a:schemeClr val="accent4"/>
              </a:fillRef>
              <a:effectRef idx="1">
                <a:schemeClr val="accent4"/>
              </a:effectRef>
              <a:fontRef idx="minor">
                <a:schemeClr val="dk1"/>
              </a:fontRef>
            </p:style>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Freeform 13">
                <a:extLst>
                  <a:ext uri="{FF2B5EF4-FFF2-40B4-BE49-F238E27FC236}">
                    <a16:creationId xmlns:a16="http://schemas.microsoft.com/office/drawing/2014/main" id="{87979566-7ECA-4BC4-8480-B5D13B4E8684}"/>
                  </a:ext>
                </a:extLst>
              </p:cNvPr>
              <p:cNvSpPr>
                <a:spLocks/>
              </p:cNvSpPr>
              <p:nvPr/>
            </p:nvSpPr>
            <p:spPr bwMode="auto">
              <a:xfrm>
                <a:off x="4519694" y="2503813"/>
                <a:ext cx="1333834" cy="1474790"/>
              </a:xfrm>
              <a:custGeom>
                <a:avLst/>
                <a:gdLst>
                  <a:gd name="T0" fmla="*/ 508 w 599"/>
                  <a:gd name="T1" fmla="*/ 198 h 662"/>
                  <a:gd name="T2" fmla="*/ 533 w 599"/>
                  <a:gd name="T3" fmla="*/ 47 h 662"/>
                  <a:gd name="T4" fmla="*/ 50 w 599"/>
                  <a:gd name="T5" fmla="*/ 0 h 662"/>
                  <a:gd name="T6" fmla="*/ 0 w 599"/>
                  <a:gd name="T7" fmla="*/ 261 h 662"/>
                  <a:gd name="T8" fmla="*/ 123 w 599"/>
                  <a:gd name="T9" fmla="*/ 662 h 662"/>
                  <a:gd name="T10" fmla="*/ 599 w 599"/>
                  <a:gd name="T11" fmla="*/ 483 h 662"/>
                  <a:gd name="T12" fmla="*/ 508 w 599"/>
                  <a:gd name="T13" fmla="*/ 198 h 662"/>
                </a:gdLst>
                <a:ahLst/>
                <a:cxnLst>
                  <a:cxn ang="0">
                    <a:pos x="T0" y="T1"/>
                  </a:cxn>
                  <a:cxn ang="0">
                    <a:pos x="T2" y="T3"/>
                  </a:cxn>
                  <a:cxn ang="0">
                    <a:pos x="T4" y="T5"/>
                  </a:cxn>
                  <a:cxn ang="0">
                    <a:pos x="T6" y="T7"/>
                  </a:cxn>
                  <a:cxn ang="0">
                    <a:pos x="T8" y="T9"/>
                  </a:cxn>
                  <a:cxn ang="0">
                    <a:pos x="T10" y="T11"/>
                  </a:cxn>
                  <a:cxn ang="0">
                    <a:pos x="T12" y="T13"/>
                  </a:cxn>
                </a:cxnLst>
                <a:rect l="0" t="0" r="r" b="b"/>
                <a:pathLst>
                  <a:path w="599" h="662">
                    <a:moveTo>
                      <a:pt x="508" y="198"/>
                    </a:moveTo>
                    <a:cubicBezTo>
                      <a:pt x="508" y="146"/>
                      <a:pt x="517" y="95"/>
                      <a:pt x="533" y="47"/>
                    </a:cubicBezTo>
                    <a:cubicBezTo>
                      <a:pt x="50" y="0"/>
                      <a:pt x="50" y="0"/>
                      <a:pt x="50" y="0"/>
                    </a:cubicBezTo>
                    <a:cubicBezTo>
                      <a:pt x="17" y="83"/>
                      <a:pt x="0" y="171"/>
                      <a:pt x="0" y="261"/>
                    </a:cubicBezTo>
                    <a:cubicBezTo>
                      <a:pt x="0" y="403"/>
                      <a:pt x="43" y="538"/>
                      <a:pt x="123" y="662"/>
                    </a:cubicBezTo>
                    <a:cubicBezTo>
                      <a:pt x="599" y="483"/>
                      <a:pt x="599" y="483"/>
                      <a:pt x="599" y="483"/>
                    </a:cubicBezTo>
                    <a:cubicBezTo>
                      <a:pt x="540" y="396"/>
                      <a:pt x="508" y="299"/>
                      <a:pt x="508" y="198"/>
                    </a:cubicBezTo>
                    <a:close/>
                  </a:path>
                </a:pathLst>
              </a:custGeom>
              <a:grpFill/>
              <a:ln>
                <a:solidFill>
                  <a:schemeClr val="bg1"/>
                </a:solidFill>
              </a:ln>
            </p:spPr>
            <p:style>
              <a:lnRef idx="1">
                <a:schemeClr val="accent4"/>
              </a:lnRef>
              <a:fillRef idx="2">
                <a:schemeClr val="accent4"/>
              </a:fillRef>
              <a:effectRef idx="1">
                <a:schemeClr val="accent4"/>
              </a:effectRef>
              <a:fontRef idx="minor">
                <a:schemeClr val="dk1"/>
              </a:fontRef>
            </p:style>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Freeform 15">
                <a:extLst>
                  <a:ext uri="{FF2B5EF4-FFF2-40B4-BE49-F238E27FC236}">
                    <a16:creationId xmlns:a16="http://schemas.microsoft.com/office/drawing/2014/main" id="{E9699BBB-F253-42E4-9135-A847F8CD051D}"/>
                  </a:ext>
                </a:extLst>
              </p:cNvPr>
              <p:cNvSpPr>
                <a:spLocks/>
              </p:cNvSpPr>
              <p:nvPr/>
            </p:nvSpPr>
            <p:spPr bwMode="auto">
              <a:xfrm>
                <a:off x="10322163" y="2521287"/>
                <a:ext cx="1333834" cy="1457316"/>
              </a:xfrm>
              <a:custGeom>
                <a:avLst/>
                <a:gdLst>
                  <a:gd name="T0" fmla="*/ 94 w 599"/>
                  <a:gd name="T1" fmla="*/ 190 h 654"/>
                  <a:gd name="T2" fmla="*/ 0 w 599"/>
                  <a:gd name="T3" fmla="*/ 479 h 654"/>
                  <a:gd name="T4" fmla="*/ 476 w 599"/>
                  <a:gd name="T5" fmla="*/ 654 h 654"/>
                  <a:gd name="T6" fmla="*/ 599 w 599"/>
                  <a:gd name="T7" fmla="*/ 253 h 654"/>
                  <a:gd name="T8" fmla="*/ 552 w 599"/>
                  <a:gd name="T9" fmla="*/ 0 h 654"/>
                  <a:gd name="T10" fmla="*/ 72 w 599"/>
                  <a:gd name="T11" fmla="*/ 49 h 654"/>
                  <a:gd name="T12" fmla="*/ 94 w 599"/>
                  <a:gd name="T13" fmla="*/ 190 h 654"/>
                </a:gdLst>
                <a:ahLst/>
                <a:cxnLst>
                  <a:cxn ang="0">
                    <a:pos x="T0" y="T1"/>
                  </a:cxn>
                  <a:cxn ang="0">
                    <a:pos x="T2" y="T3"/>
                  </a:cxn>
                  <a:cxn ang="0">
                    <a:pos x="T4" y="T5"/>
                  </a:cxn>
                  <a:cxn ang="0">
                    <a:pos x="T6" y="T7"/>
                  </a:cxn>
                  <a:cxn ang="0">
                    <a:pos x="T8" y="T9"/>
                  </a:cxn>
                  <a:cxn ang="0">
                    <a:pos x="T10" y="T11"/>
                  </a:cxn>
                  <a:cxn ang="0">
                    <a:pos x="T12" y="T13"/>
                  </a:cxn>
                </a:cxnLst>
                <a:rect l="0" t="0" r="r" b="b"/>
                <a:pathLst>
                  <a:path w="599" h="654">
                    <a:moveTo>
                      <a:pt x="94" y="190"/>
                    </a:moveTo>
                    <a:cubicBezTo>
                      <a:pt x="94" y="293"/>
                      <a:pt x="60" y="391"/>
                      <a:pt x="0" y="479"/>
                    </a:cubicBezTo>
                    <a:cubicBezTo>
                      <a:pt x="476" y="654"/>
                      <a:pt x="476" y="654"/>
                      <a:pt x="476" y="654"/>
                    </a:cubicBezTo>
                    <a:cubicBezTo>
                      <a:pt x="554" y="532"/>
                      <a:pt x="599" y="394"/>
                      <a:pt x="599" y="253"/>
                    </a:cubicBezTo>
                    <a:cubicBezTo>
                      <a:pt x="599" y="166"/>
                      <a:pt x="583" y="81"/>
                      <a:pt x="552" y="0"/>
                    </a:cubicBezTo>
                    <a:cubicBezTo>
                      <a:pt x="72" y="49"/>
                      <a:pt x="72" y="49"/>
                      <a:pt x="72" y="49"/>
                    </a:cubicBezTo>
                    <a:cubicBezTo>
                      <a:pt x="86" y="94"/>
                      <a:pt x="94" y="141"/>
                      <a:pt x="94" y="190"/>
                    </a:cubicBezTo>
                    <a:close/>
                  </a:path>
                </a:pathLst>
              </a:custGeom>
              <a:grpFill/>
              <a:ln>
                <a:solidFill>
                  <a:schemeClr val="bg1"/>
                </a:solidFill>
              </a:ln>
            </p:spPr>
            <p:style>
              <a:lnRef idx="1">
                <a:schemeClr val="accent4"/>
              </a:lnRef>
              <a:fillRef idx="2">
                <a:schemeClr val="accent4"/>
              </a:fillRef>
              <a:effectRef idx="1">
                <a:schemeClr val="accent4"/>
              </a:effectRef>
              <a:fontRef idx="minor">
                <a:schemeClr val="dk1"/>
              </a:fontRef>
            </p:style>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4" name="Freeform 16">
                <a:extLst>
                  <a:ext uri="{FF2B5EF4-FFF2-40B4-BE49-F238E27FC236}">
                    <a16:creationId xmlns:a16="http://schemas.microsoft.com/office/drawing/2014/main" id="{791F018C-50A0-4BB3-96B7-4713D74BC9FC}"/>
                  </a:ext>
                </a:extLst>
              </p:cNvPr>
              <p:cNvSpPr>
                <a:spLocks/>
              </p:cNvSpPr>
              <p:nvPr/>
            </p:nvSpPr>
            <p:spPr bwMode="auto">
              <a:xfrm>
                <a:off x="9092007" y="3700187"/>
                <a:ext cx="2197040" cy="1502748"/>
              </a:xfrm>
              <a:custGeom>
                <a:avLst/>
                <a:gdLst>
                  <a:gd name="T0" fmla="*/ 0 w 987"/>
                  <a:gd name="T1" fmla="*/ 314 h 675"/>
                  <a:gd name="T2" fmla="*/ 200 w 987"/>
                  <a:gd name="T3" fmla="*/ 675 h 675"/>
                  <a:gd name="T4" fmla="*/ 987 w 987"/>
                  <a:gd name="T5" fmla="*/ 185 h 675"/>
                  <a:gd name="T6" fmla="*/ 516 w 987"/>
                  <a:gd name="T7" fmla="*/ 0 h 675"/>
                  <a:gd name="T8" fmla="*/ 0 w 987"/>
                  <a:gd name="T9" fmla="*/ 314 h 675"/>
                </a:gdLst>
                <a:ahLst/>
                <a:cxnLst>
                  <a:cxn ang="0">
                    <a:pos x="T0" y="T1"/>
                  </a:cxn>
                  <a:cxn ang="0">
                    <a:pos x="T2" y="T3"/>
                  </a:cxn>
                  <a:cxn ang="0">
                    <a:pos x="T4" y="T5"/>
                  </a:cxn>
                  <a:cxn ang="0">
                    <a:pos x="T6" y="T7"/>
                  </a:cxn>
                  <a:cxn ang="0">
                    <a:pos x="T8" y="T9"/>
                  </a:cxn>
                </a:cxnLst>
                <a:rect l="0" t="0" r="r" b="b"/>
                <a:pathLst>
                  <a:path w="987" h="675">
                    <a:moveTo>
                      <a:pt x="0" y="314"/>
                    </a:moveTo>
                    <a:cubicBezTo>
                      <a:pt x="200" y="675"/>
                      <a:pt x="200" y="675"/>
                      <a:pt x="200" y="675"/>
                    </a:cubicBezTo>
                    <a:cubicBezTo>
                      <a:pt x="542" y="576"/>
                      <a:pt x="821" y="402"/>
                      <a:pt x="987" y="185"/>
                    </a:cubicBezTo>
                    <a:cubicBezTo>
                      <a:pt x="516" y="0"/>
                      <a:pt x="516" y="0"/>
                      <a:pt x="516" y="0"/>
                    </a:cubicBezTo>
                    <a:cubicBezTo>
                      <a:pt x="402" y="139"/>
                      <a:pt x="220" y="250"/>
                      <a:pt x="0" y="314"/>
                    </a:cubicBezTo>
                    <a:close/>
                  </a:path>
                </a:pathLst>
              </a:custGeom>
              <a:grpFill/>
              <a:ln>
                <a:solidFill>
                  <a:schemeClr val="bg1"/>
                </a:solidFill>
              </a:ln>
            </p:spPr>
            <p:style>
              <a:lnRef idx="1">
                <a:schemeClr val="accent4"/>
              </a:lnRef>
              <a:fillRef idx="2">
                <a:schemeClr val="accent4"/>
              </a:fillRef>
              <a:effectRef idx="1">
                <a:schemeClr val="accent4"/>
              </a:effectRef>
              <a:fontRef idx="minor">
                <a:schemeClr val="dk1"/>
              </a:fontRef>
            </p:style>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6" name="Freeform 18">
                <a:extLst>
                  <a:ext uri="{FF2B5EF4-FFF2-40B4-BE49-F238E27FC236}">
                    <a16:creationId xmlns:a16="http://schemas.microsoft.com/office/drawing/2014/main" id="{BE2891B8-39EA-41A9-98F6-49F37C476D57}"/>
                  </a:ext>
                </a:extLst>
              </p:cNvPr>
              <p:cNvSpPr>
                <a:spLocks/>
              </p:cNvSpPr>
              <p:nvPr/>
            </p:nvSpPr>
            <p:spPr bwMode="auto">
              <a:xfrm>
                <a:off x="4893634" y="3688537"/>
                <a:ext cx="2192380" cy="1510902"/>
              </a:xfrm>
              <a:custGeom>
                <a:avLst/>
                <a:gdLst>
                  <a:gd name="T0" fmla="*/ 466 w 985"/>
                  <a:gd name="T1" fmla="*/ 0 h 678"/>
                  <a:gd name="T2" fmla="*/ 0 w 985"/>
                  <a:gd name="T3" fmla="*/ 193 h 678"/>
                  <a:gd name="T4" fmla="*/ 778 w 985"/>
                  <a:gd name="T5" fmla="*/ 678 h 678"/>
                  <a:gd name="T6" fmla="*/ 985 w 985"/>
                  <a:gd name="T7" fmla="*/ 319 h 678"/>
                  <a:gd name="T8" fmla="*/ 466 w 985"/>
                  <a:gd name="T9" fmla="*/ 0 h 678"/>
                </a:gdLst>
                <a:ahLst/>
                <a:cxnLst>
                  <a:cxn ang="0">
                    <a:pos x="T0" y="T1"/>
                  </a:cxn>
                  <a:cxn ang="0">
                    <a:pos x="T2" y="T3"/>
                  </a:cxn>
                  <a:cxn ang="0">
                    <a:pos x="T4" y="T5"/>
                  </a:cxn>
                  <a:cxn ang="0">
                    <a:pos x="T6" y="T7"/>
                  </a:cxn>
                  <a:cxn ang="0">
                    <a:pos x="T8" y="T9"/>
                  </a:cxn>
                </a:cxnLst>
                <a:rect l="0" t="0" r="r" b="b"/>
                <a:pathLst>
                  <a:path w="985" h="678">
                    <a:moveTo>
                      <a:pt x="466" y="0"/>
                    </a:moveTo>
                    <a:cubicBezTo>
                      <a:pt x="0" y="193"/>
                      <a:pt x="0" y="193"/>
                      <a:pt x="0" y="193"/>
                    </a:cubicBezTo>
                    <a:cubicBezTo>
                      <a:pt x="165" y="407"/>
                      <a:pt x="440" y="580"/>
                      <a:pt x="778" y="678"/>
                    </a:cubicBezTo>
                    <a:cubicBezTo>
                      <a:pt x="985" y="319"/>
                      <a:pt x="985" y="319"/>
                      <a:pt x="985" y="319"/>
                    </a:cubicBezTo>
                    <a:cubicBezTo>
                      <a:pt x="762" y="253"/>
                      <a:pt x="580" y="140"/>
                      <a:pt x="466" y="0"/>
                    </a:cubicBezTo>
                    <a:close/>
                  </a:path>
                </a:pathLst>
              </a:custGeom>
              <a:grpFill/>
              <a:ln>
                <a:solidFill>
                  <a:schemeClr val="bg1"/>
                </a:solidFill>
              </a:ln>
            </p:spPr>
            <p:style>
              <a:lnRef idx="1">
                <a:schemeClr val="accent4"/>
              </a:lnRef>
              <a:fillRef idx="2">
                <a:schemeClr val="accent4"/>
              </a:fillRef>
              <a:effectRef idx="1">
                <a:schemeClr val="accent4"/>
              </a:effectRef>
              <a:fontRef idx="minor">
                <a:schemeClr val="dk1"/>
              </a:fontRef>
            </p:style>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4" name="Freeform 19">
              <a:extLst>
                <a:ext uri="{FF2B5EF4-FFF2-40B4-BE49-F238E27FC236}">
                  <a16:creationId xmlns:a16="http://schemas.microsoft.com/office/drawing/2014/main" id="{FF4FEEC7-5C24-4DA7-BD10-E68BAC7B22E3}"/>
                </a:ext>
              </a:extLst>
            </p:cNvPr>
            <p:cNvSpPr>
              <a:spLocks/>
            </p:cNvSpPr>
            <p:nvPr/>
          </p:nvSpPr>
          <p:spPr bwMode="auto">
            <a:xfrm>
              <a:off x="9534678" y="4111405"/>
              <a:ext cx="1754370" cy="1254620"/>
            </a:xfrm>
            <a:custGeom>
              <a:avLst/>
              <a:gdLst>
                <a:gd name="T0" fmla="*/ 0 w 788"/>
                <a:gd name="T1" fmla="*/ 490 h 563"/>
                <a:gd name="T2" fmla="*/ 0 w 788"/>
                <a:gd name="T3" fmla="*/ 563 h 563"/>
                <a:gd name="T4" fmla="*/ 788 w 788"/>
                <a:gd name="T5" fmla="*/ 73 h 563"/>
                <a:gd name="T6" fmla="*/ 788 w 788"/>
                <a:gd name="T7" fmla="*/ 0 h 563"/>
                <a:gd name="T8" fmla="*/ 0 w 788"/>
                <a:gd name="T9" fmla="*/ 490 h 563"/>
              </a:gdLst>
              <a:ahLst/>
              <a:cxnLst>
                <a:cxn ang="0">
                  <a:pos x="T0" y="T1"/>
                </a:cxn>
                <a:cxn ang="0">
                  <a:pos x="T2" y="T3"/>
                </a:cxn>
                <a:cxn ang="0">
                  <a:pos x="T4" y="T5"/>
                </a:cxn>
                <a:cxn ang="0">
                  <a:pos x="T6" y="T7"/>
                </a:cxn>
                <a:cxn ang="0">
                  <a:pos x="T8" y="T9"/>
                </a:cxn>
              </a:cxnLst>
              <a:rect l="0" t="0" r="r" b="b"/>
              <a:pathLst>
                <a:path w="788" h="563">
                  <a:moveTo>
                    <a:pt x="0" y="490"/>
                  </a:moveTo>
                  <a:cubicBezTo>
                    <a:pt x="0" y="563"/>
                    <a:pt x="0" y="563"/>
                    <a:pt x="0" y="563"/>
                  </a:cubicBezTo>
                  <a:cubicBezTo>
                    <a:pt x="343" y="464"/>
                    <a:pt x="622" y="290"/>
                    <a:pt x="788" y="73"/>
                  </a:cubicBezTo>
                  <a:cubicBezTo>
                    <a:pt x="788" y="0"/>
                    <a:pt x="788" y="0"/>
                    <a:pt x="788" y="0"/>
                  </a:cubicBezTo>
                  <a:cubicBezTo>
                    <a:pt x="622" y="217"/>
                    <a:pt x="343" y="391"/>
                    <a:pt x="0" y="490"/>
                  </a:cubicBezTo>
                  <a:close/>
                </a:path>
              </a:pathLst>
            </a:custGeom>
            <a:grpFill/>
            <a:ln>
              <a:solidFill>
                <a:schemeClr val="bg1"/>
              </a:solidFill>
            </a:ln>
          </p:spPr>
          <p:style>
            <a:lnRef idx="1">
              <a:schemeClr val="accent4"/>
            </a:lnRef>
            <a:fillRef idx="2">
              <a:schemeClr val="accent4"/>
            </a:fillRef>
            <a:effectRef idx="1">
              <a:schemeClr val="accent4"/>
            </a:effectRef>
            <a:fontRef idx="minor">
              <a:schemeClr val="dk1"/>
            </a:fontRef>
          </p:style>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5" name="Freeform 20">
              <a:extLst>
                <a:ext uri="{FF2B5EF4-FFF2-40B4-BE49-F238E27FC236}">
                  <a16:creationId xmlns:a16="http://schemas.microsoft.com/office/drawing/2014/main" id="{8ACBB2B2-9459-4FB4-90E0-F7BFDA91EE11}"/>
                </a:ext>
              </a:extLst>
            </p:cNvPr>
            <p:cNvSpPr>
              <a:spLocks/>
            </p:cNvSpPr>
            <p:nvPr/>
          </p:nvSpPr>
          <p:spPr bwMode="auto">
            <a:xfrm>
              <a:off x="11382241" y="3165490"/>
              <a:ext cx="273757" cy="975039"/>
            </a:xfrm>
            <a:custGeom>
              <a:avLst/>
              <a:gdLst>
                <a:gd name="T0" fmla="*/ 122 w 123"/>
                <a:gd name="T1" fmla="*/ 0 h 438"/>
                <a:gd name="T2" fmla="*/ 0 w 123"/>
                <a:gd name="T3" fmla="*/ 365 h 438"/>
                <a:gd name="T4" fmla="*/ 0 w 123"/>
                <a:gd name="T5" fmla="*/ 438 h 438"/>
                <a:gd name="T6" fmla="*/ 123 w 123"/>
                <a:gd name="T7" fmla="*/ 37 h 438"/>
                <a:gd name="T8" fmla="*/ 122 w 123"/>
                <a:gd name="T9" fmla="*/ 0 h 438"/>
              </a:gdLst>
              <a:ahLst/>
              <a:cxnLst>
                <a:cxn ang="0">
                  <a:pos x="T0" y="T1"/>
                </a:cxn>
                <a:cxn ang="0">
                  <a:pos x="T2" y="T3"/>
                </a:cxn>
                <a:cxn ang="0">
                  <a:pos x="T4" y="T5"/>
                </a:cxn>
                <a:cxn ang="0">
                  <a:pos x="T6" y="T7"/>
                </a:cxn>
                <a:cxn ang="0">
                  <a:pos x="T8" y="T9"/>
                </a:cxn>
              </a:cxnLst>
              <a:rect l="0" t="0" r="r" b="b"/>
              <a:pathLst>
                <a:path w="123" h="438">
                  <a:moveTo>
                    <a:pt x="122" y="0"/>
                  </a:moveTo>
                  <a:cubicBezTo>
                    <a:pt x="116" y="129"/>
                    <a:pt x="73" y="252"/>
                    <a:pt x="0" y="365"/>
                  </a:cubicBezTo>
                  <a:cubicBezTo>
                    <a:pt x="0" y="438"/>
                    <a:pt x="0" y="438"/>
                    <a:pt x="0" y="438"/>
                  </a:cubicBezTo>
                  <a:cubicBezTo>
                    <a:pt x="79" y="315"/>
                    <a:pt x="123" y="179"/>
                    <a:pt x="123" y="37"/>
                  </a:cubicBezTo>
                  <a:cubicBezTo>
                    <a:pt x="123" y="25"/>
                    <a:pt x="123" y="12"/>
                    <a:pt x="122" y="0"/>
                  </a:cubicBezTo>
                  <a:close/>
                </a:path>
              </a:pathLst>
            </a:custGeom>
            <a:grpFill/>
            <a:ln>
              <a:solidFill>
                <a:schemeClr val="bg1"/>
              </a:solidFill>
            </a:ln>
          </p:spPr>
          <p:style>
            <a:lnRef idx="1">
              <a:schemeClr val="accent4"/>
            </a:lnRef>
            <a:fillRef idx="2">
              <a:schemeClr val="accent4"/>
            </a:fillRef>
            <a:effectRef idx="1">
              <a:schemeClr val="accent4"/>
            </a:effectRef>
            <a:fontRef idx="minor">
              <a:schemeClr val="dk1"/>
            </a:fontRef>
          </p:style>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6" name="Freeform 21">
              <a:extLst>
                <a:ext uri="{FF2B5EF4-FFF2-40B4-BE49-F238E27FC236}">
                  <a16:creationId xmlns:a16="http://schemas.microsoft.com/office/drawing/2014/main" id="{55062BB8-0625-4BD5-A75C-2B27E0DCD020}"/>
                </a:ext>
              </a:extLst>
            </p:cNvPr>
            <p:cNvSpPr>
              <a:spLocks/>
            </p:cNvSpPr>
            <p:nvPr/>
          </p:nvSpPr>
          <p:spPr bwMode="auto">
            <a:xfrm>
              <a:off x="4893634" y="4118395"/>
              <a:ext cx="1727577" cy="1242971"/>
            </a:xfrm>
            <a:custGeom>
              <a:avLst/>
              <a:gdLst>
                <a:gd name="T0" fmla="*/ 0 w 776"/>
                <a:gd name="T1" fmla="*/ 0 h 558"/>
                <a:gd name="T2" fmla="*/ 0 w 776"/>
                <a:gd name="T3" fmla="*/ 73 h 558"/>
                <a:gd name="T4" fmla="*/ 776 w 776"/>
                <a:gd name="T5" fmla="*/ 558 h 558"/>
                <a:gd name="T6" fmla="*/ 776 w 776"/>
                <a:gd name="T7" fmla="*/ 485 h 558"/>
                <a:gd name="T8" fmla="*/ 0 w 776"/>
                <a:gd name="T9" fmla="*/ 0 h 558"/>
              </a:gdLst>
              <a:ahLst/>
              <a:cxnLst>
                <a:cxn ang="0">
                  <a:pos x="T0" y="T1"/>
                </a:cxn>
                <a:cxn ang="0">
                  <a:pos x="T2" y="T3"/>
                </a:cxn>
                <a:cxn ang="0">
                  <a:pos x="T4" y="T5"/>
                </a:cxn>
                <a:cxn ang="0">
                  <a:pos x="T6" y="T7"/>
                </a:cxn>
                <a:cxn ang="0">
                  <a:pos x="T8" y="T9"/>
                </a:cxn>
              </a:cxnLst>
              <a:rect l="0" t="0" r="r" b="b"/>
              <a:pathLst>
                <a:path w="776" h="558">
                  <a:moveTo>
                    <a:pt x="0" y="0"/>
                  </a:moveTo>
                  <a:cubicBezTo>
                    <a:pt x="0" y="73"/>
                    <a:pt x="0" y="73"/>
                    <a:pt x="0" y="73"/>
                  </a:cubicBezTo>
                  <a:cubicBezTo>
                    <a:pt x="165" y="287"/>
                    <a:pt x="439" y="459"/>
                    <a:pt x="776" y="558"/>
                  </a:cubicBezTo>
                  <a:cubicBezTo>
                    <a:pt x="776" y="485"/>
                    <a:pt x="776" y="485"/>
                    <a:pt x="776" y="485"/>
                  </a:cubicBezTo>
                  <a:cubicBezTo>
                    <a:pt x="439" y="386"/>
                    <a:pt x="165" y="214"/>
                    <a:pt x="0" y="0"/>
                  </a:cubicBezTo>
                  <a:close/>
                </a:path>
              </a:pathLst>
            </a:custGeom>
            <a:grpFill/>
            <a:ln>
              <a:solidFill>
                <a:schemeClr val="bg1"/>
              </a:solidFill>
              <a:headEnd/>
              <a:tailEnd/>
            </a:ln>
          </p:spPr>
          <p:style>
            <a:lnRef idx="1">
              <a:schemeClr val="accent4"/>
            </a:lnRef>
            <a:fillRef idx="2">
              <a:schemeClr val="accent4"/>
            </a:fillRef>
            <a:effectRef idx="1">
              <a:schemeClr val="accent4"/>
            </a:effectRef>
            <a:fontRef idx="minor">
              <a:schemeClr val="dk1"/>
            </a:fontRef>
          </p:style>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8" name="Freeform 23">
              <a:extLst>
                <a:ext uri="{FF2B5EF4-FFF2-40B4-BE49-F238E27FC236}">
                  <a16:creationId xmlns:a16="http://schemas.microsoft.com/office/drawing/2014/main" id="{123A33E6-2E5D-4910-8544-36F0142BFFF4}"/>
                </a:ext>
              </a:extLst>
            </p:cNvPr>
            <p:cNvSpPr>
              <a:spLocks/>
            </p:cNvSpPr>
            <p:nvPr/>
          </p:nvSpPr>
          <p:spPr bwMode="auto">
            <a:xfrm>
              <a:off x="4519694" y="3165490"/>
              <a:ext cx="273757" cy="975039"/>
            </a:xfrm>
            <a:custGeom>
              <a:avLst/>
              <a:gdLst>
                <a:gd name="T0" fmla="*/ 1 w 123"/>
                <a:gd name="T1" fmla="*/ 0 h 438"/>
                <a:gd name="T2" fmla="*/ 0 w 123"/>
                <a:gd name="T3" fmla="*/ 37 h 438"/>
                <a:gd name="T4" fmla="*/ 123 w 123"/>
                <a:gd name="T5" fmla="*/ 438 h 438"/>
                <a:gd name="T6" fmla="*/ 123 w 123"/>
                <a:gd name="T7" fmla="*/ 364 h 438"/>
                <a:gd name="T8" fmla="*/ 1 w 123"/>
                <a:gd name="T9" fmla="*/ 0 h 438"/>
              </a:gdLst>
              <a:ahLst/>
              <a:cxnLst>
                <a:cxn ang="0">
                  <a:pos x="T0" y="T1"/>
                </a:cxn>
                <a:cxn ang="0">
                  <a:pos x="T2" y="T3"/>
                </a:cxn>
                <a:cxn ang="0">
                  <a:pos x="T4" y="T5"/>
                </a:cxn>
                <a:cxn ang="0">
                  <a:pos x="T6" y="T7"/>
                </a:cxn>
                <a:cxn ang="0">
                  <a:pos x="T8" y="T9"/>
                </a:cxn>
              </a:cxnLst>
              <a:rect l="0" t="0" r="r" b="b"/>
              <a:pathLst>
                <a:path w="123" h="438">
                  <a:moveTo>
                    <a:pt x="1" y="0"/>
                  </a:moveTo>
                  <a:cubicBezTo>
                    <a:pt x="0" y="12"/>
                    <a:pt x="0" y="25"/>
                    <a:pt x="0" y="37"/>
                  </a:cubicBezTo>
                  <a:cubicBezTo>
                    <a:pt x="0" y="179"/>
                    <a:pt x="43" y="314"/>
                    <a:pt x="123" y="438"/>
                  </a:cubicBezTo>
                  <a:cubicBezTo>
                    <a:pt x="123" y="364"/>
                    <a:pt x="123" y="364"/>
                    <a:pt x="123" y="364"/>
                  </a:cubicBezTo>
                  <a:cubicBezTo>
                    <a:pt x="50" y="252"/>
                    <a:pt x="7" y="129"/>
                    <a:pt x="1" y="0"/>
                  </a:cubicBezTo>
                  <a:close/>
                </a:path>
              </a:pathLst>
            </a:custGeom>
            <a:grpFill/>
            <a:ln>
              <a:solidFill>
                <a:schemeClr val="bg1"/>
              </a:solidFill>
            </a:ln>
          </p:spPr>
          <p:style>
            <a:lnRef idx="1">
              <a:schemeClr val="accent4"/>
            </a:lnRef>
            <a:fillRef idx="2">
              <a:schemeClr val="accent4"/>
            </a:fillRef>
            <a:effectRef idx="1">
              <a:schemeClr val="accent4"/>
            </a:effectRef>
            <a:fontRef idx="minor">
              <a:schemeClr val="dk1"/>
            </a:fontRef>
          </p:style>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9" name="Freeform 24">
              <a:extLst>
                <a:ext uri="{FF2B5EF4-FFF2-40B4-BE49-F238E27FC236}">
                  <a16:creationId xmlns:a16="http://schemas.microsoft.com/office/drawing/2014/main" id="{32FA76FB-9B9A-41F9-8A95-CF1F5BA63990}"/>
                </a:ext>
              </a:extLst>
            </p:cNvPr>
            <p:cNvSpPr>
              <a:spLocks/>
            </p:cNvSpPr>
            <p:nvPr/>
          </p:nvSpPr>
          <p:spPr bwMode="auto">
            <a:xfrm>
              <a:off x="5648503" y="2606327"/>
              <a:ext cx="66402" cy="325013"/>
            </a:xfrm>
            <a:custGeom>
              <a:avLst/>
              <a:gdLst>
                <a:gd name="T0" fmla="*/ 16 w 30"/>
                <a:gd name="T1" fmla="*/ 0 h 146"/>
                <a:gd name="T2" fmla="*/ 0 w 30"/>
                <a:gd name="T3" fmla="*/ 114 h 146"/>
                <a:gd name="T4" fmla="*/ 1 w 30"/>
                <a:gd name="T5" fmla="*/ 146 h 146"/>
                <a:gd name="T6" fmla="*/ 30 w 30"/>
                <a:gd name="T7" fmla="*/ 18 h 146"/>
                <a:gd name="T8" fmla="*/ 30 w 30"/>
                <a:gd name="T9" fmla="*/ 1 h 146"/>
                <a:gd name="T10" fmla="*/ 16 w 30"/>
                <a:gd name="T11" fmla="*/ 0 h 146"/>
              </a:gdLst>
              <a:ahLst/>
              <a:cxnLst>
                <a:cxn ang="0">
                  <a:pos x="T0" y="T1"/>
                </a:cxn>
                <a:cxn ang="0">
                  <a:pos x="T2" y="T3"/>
                </a:cxn>
                <a:cxn ang="0">
                  <a:pos x="T4" y="T5"/>
                </a:cxn>
                <a:cxn ang="0">
                  <a:pos x="T6" y="T7"/>
                </a:cxn>
                <a:cxn ang="0">
                  <a:pos x="T8" y="T9"/>
                </a:cxn>
                <a:cxn ang="0">
                  <a:pos x="T10" y="T11"/>
                </a:cxn>
              </a:cxnLst>
              <a:rect l="0" t="0" r="r" b="b"/>
              <a:pathLst>
                <a:path w="30" h="146">
                  <a:moveTo>
                    <a:pt x="16" y="0"/>
                  </a:moveTo>
                  <a:cubicBezTo>
                    <a:pt x="5" y="37"/>
                    <a:pt x="0" y="74"/>
                    <a:pt x="0" y="114"/>
                  </a:cubicBezTo>
                  <a:cubicBezTo>
                    <a:pt x="0" y="124"/>
                    <a:pt x="0" y="135"/>
                    <a:pt x="1" y="146"/>
                  </a:cubicBezTo>
                  <a:cubicBezTo>
                    <a:pt x="4" y="102"/>
                    <a:pt x="14" y="59"/>
                    <a:pt x="30" y="18"/>
                  </a:cubicBezTo>
                  <a:cubicBezTo>
                    <a:pt x="30" y="1"/>
                    <a:pt x="30" y="1"/>
                    <a:pt x="30" y="1"/>
                  </a:cubicBezTo>
                  <a:lnTo>
                    <a:pt x="16" y="0"/>
                  </a:lnTo>
                  <a:close/>
                </a:path>
              </a:pathLst>
            </a:custGeom>
            <a:grpFill/>
            <a:ln>
              <a:solidFill>
                <a:schemeClr val="bg1"/>
              </a:solidFill>
            </a:ln>
          </p:spPr>
          <p:style>
            <a:lnRef idx="1">
              <a:schemeClr val="accent4"/>
            </a:lnRef>
            <a:fillRef idx="2">
              <a:schemeClr val="accent4"/>
            </a:fillRef>
            <a:effectRef idx="1">
              <a:schemeClr val="accent4"/>
            </a:effectRef>
            <a:fontRef idx="minor">
              <a:schemeClr val="dk1"/>
            </a:fontRef>
          </p:style>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0" name="Freeform 25">
              <a:extLst>
                <a:ext uri="{FF2B5EF4-FFF2-40B4-BE49-F238E27FC236}">
                  <a16:creationId xmlns:a16="http://schemas.microsoft.com/office/drawing/2014/main" id="{F351BBF8-7239-40BF-BD34-78653BF101D8}"/>
                </a:ext>
              </a:extLst>
            </p:cNvPr>
            <p:cNvSpPr>
              <a:spLocks/>
            </p:cNvSpPr>
            <p:nvPr/>
          </p:nvSpPr>
          <p:spPr bwMode="auto">
            <a:xfrm>
              <a:off x="4680455" y="2394311"/>
              <a:ext cx="1065903" cy="180563"/>
            </a:xfrm>
            <a:custGeom>
              <a:avLst/>
              <a:gdLst>
                <a:gd name="T0" fmla="*/ 0 w 915"/>
                <a:gd name="T1" fmla="*/ 0 h 155"/>
                <a:gd name="T2" fmla="*/ 0 w 915"/>
                <a:gd name="T3" fmla="*/ 101 h 155"/>
                <a:gd name="T4" fmla="*/ 915 w 915"/>
                <a:gd name="T5" fmla="*/ 155 h 155"/>
                <a:gd name="T6" fmla="*/ 915 w 915"/>
                <a:gd name="T7" fmla="*/ 32 h 155"/>
                <a:gd name="T8" fmla="*/ 0 w 915"/>
                <a:gd name="T9" fmla="*/ 0 h 155"/>
              </a:gdLst>
              <a:ahLst/>
              <a:cxnLst>
                <a:cxn ang="0">
                  <a:pos x="T0" y="T1"/>
                </a:cxn>
                <a:cxn ang="0">
                  <a:pos x="T2" y="T3"/>
                </a:cxn>
                <a:cxn ang="0">
                  <a:pos x="T4" y="T5"/>
                </a:cxn>
                <a:cxn ang="0">
                  <a:pos x="T6" y="T7"/>
                </a:cxn>
                <a:cxn ang="0">
                  <a:pos x="T8" y="T9"/>
                </a:cxn>
              </a:cxnLst>
              <a:rect l="0" t="0" r="r" b="b"/>
              <a:pathLst>
                <a:path w="915" h="155">
                  <a:moveTo>
                    <a:pt x="0" y="0"/>
                  </a:moveTo>
                  <a:lnTo>
                    <a:pt x="0" y="101"/>
                  </a:lnTo>
                  <a:lnTo>
                    <a:pt x="915" y="155"/>
                  </a:lnTo>
                  <a:lnTo>
                    <a:pt x="915" y="32"/>
                  </a:lnTo>
                  <a:lnTo>
                    <a:pt x="0" y="0"/>
                  </a:lnTo>
                  <a:close/>
                </a:path>
              </a:pathLst>
            </a:custGeom>
            <a:grpFill/>
            <a:ln>
              <a:solidFill>
                <a:schemeClr val="bg1"/>
              </a:solidFill>
              <a:headEnd/>
              <a:tailEnd/>
            </a:ln>
          </p:spPr>
          <p:style>
            <a:lnRef idx="1">
              <a:schemeClr val="accent4"/>
            </a:lnRef>
            <a:fillRef idx="2">
              <a:schemeClr val="accent4"/>
            </a:fillRef>
            <a:effectRef idx="1">
              <a:schemeClr val="accent4"/>
            </a:effectRef>
            <a:fontRef idx="minor">
              <a:schemeClr val="dk1"/>
            </a:fontRef>
          </p:style>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1" name="Freeform 26">
              <a:extLst>
                <a:ext uri="{FF2B5EF4-FFF2-40B4-BE49-F238E27FC236}">
                  <a16:creationId xmlns:a16="http://schemas.microsoft.com/office/drawing/2014/main" id="{44AB793C-6523-499B-B2B4-429436B84467}"/>
                </a:ext>
              </a:extLst>
            </p:cNvPr>
            <p:cNvSpPr>
              <a:spLocks/>
            </p:cNvSpPr>
            <p:nvPr/>
          </p:nvSpPr>
          <p:spPr bwMode="auto">
            <a:xfrm>
              <a:off x="4793452" y="3579036"/>
              <a:ext cx="1060078" cy="561491"/>
            </a:xfrm>
            <a:custGeom>
              <a:avLst/>
              <a:gdLst>
                <a:gd name="T0" fmla="*/ 0 w 910"/>
                <a:gd name="T1" fmla="*/ 482 h 482"/>
                <a:gd name="T2" fmla="*/ 910 w 910"/>
                <a:gd name="T3" fmla="*/ 121 h 482"/>
                <a:gd name="T4" fmla="*/ 910 w 910"/>
                <a:gd name="T5" fmla="*/ 0 h 482"/>
                <a:gd name="T6" fmla="*/ 0 w 910"/>
                <a:gd name="T7" fmla="*/ 341 h 482"/>
                <a:gd name="T8" fmla="*/ 0 w 910"/>
                <a:gd name="T9" fmla="*/ 482 h 482"/>
              </a:gdLst>
              <a:ahLst/>
              <a:cxnLst>
                <a:cxn ang="0">
                  <a:pos x="T0" y="T1"/>
                </a:cxn>
                <a:cxn ang="0">
                  <a:pos x="T2" y="T3"/>
                </a:cxn>
                <a:cxn ang="0">
                  <a:pos x="T4" y="T5"/>
                </a:cxn>
                <a:cxn ang="0">
                  <a:pos x="T6" y="T7"/>
                </a:cxn>
                <a:cxn ang="0">
                  <a:pos x="T8" y="T9"/>
                </a:cxn>
              </a:cxnLst>
              <a:rect l="0" t="0" r="r" b="b"/>
              <a:pathLst>
                <a:path w="910" h="482">
                  <a:moveTo>
                    <a:pt x="0" y="482"/>
                  </a:moveTo>
                  <a:lnTo>
                    <a:pt x="910" y="121"/>
                  </a:lnTo>
                  <a:lnTo>
                    <a:pt x="910" y="0"/>
                  </a:lnTo>
                  <a:lnTo>
                    <a:pt x="0" y="341"/>
                  </a:lnTo>
                  <a:lnTo>
                    <a:pt x="0" y="482"/>
                  </a:lnTo>
                  <a:close/>
                </a:path>
              </a:pathLst>
            </a:custGeom>
            <a:grpFill/>
            <a:ln>
              <a:solidFill>
                <a:schemeClr val="bg1"/>
              </a:solidFill>
            </a:ln>
          </p:spPr>
          <p:style>
            <a:lnRef idx="1">
              <a:schemeClr val="accent4"/>
            </a:lnRef>
            <a:fillRef idx="2">
              <a:schemeClr val="accent4"/>
            </a:fillRef>
            <a:effectRef idx="1">
              <a:schemeClr val="accent4"/>
            </a:effectRef>
            <a:fontRef idx="minor">
              <a:schemeClr val="dk1"/>
            </a:fontRef>
          </p:style>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2" name="Freeform 27">
              <a:extLst>
                <a:ext uri="{FF2B5EF4-FFF2-40B4-BE49-F238E27FC236}">
                  <a16:creationId xmlns:a16="http://schemas.microsoft.com/office/drawing/2014/main" id="{8ED1DD4E-4D4F-46FC-A2F0-4D6C03E5AE37}"/>
                </a:ext>
              </a:extLst>
            </p:cNvPr>
            <p:cNvSpPr>
              <a:spLocks/>
            </p:cNvSpPr>
            <p:nvPr/>
          </p:nvSpPr>
          <p:spPr bwMode="auto">
            <a:xfrm>
              <a:off x="6621211" y="4399141"/>
              <a:ext cx="464804" cy="962226"/>
            </a:xfrm>
            <a:custGeom>
              <a:avLst/>
              <a:gdLst>
                <a:gd name="T0" fmla="*/ 399 w 399"/>
                <a:gd name="T1" fmla="*/ 0 h 826"/>
                <a:gd name="T2" fmla="*/ 399 w 399"/>
                <a:gd name="T3" fmla="*/ 149 h 826"/>
                <a:gd name="T4" fmla="*/ 0 w 399"/>
                <a:gd name="T5" fmla="*/ 826 h 826"/>
                <a:gd name="T6" fmla="*/ 0 w 399"/>
                <a:gd name="T7" fmla="*/ 687 h 826"/>
                <a:gd name="T8" fmla="*/ 399 w 399"/>
                <a:gd name="T9" fmla="*/ 0 h 826"/>
              </a:gdLst>
              <a:ahLst/>
              <a:cxnLst>
                <a:cxn ang="0">
                  <a:pos x="T0" y="T1"/>
                </a:cxn>
                <a:cxn ang="0">
                  <a:pos x="T2" y="T3"/>
                </a:cxn>
                <a:cxn ang="0">
                  <a:pos x="T4" y="T5"/>
                </a:cxn>
                <a:cxn ang="0">
                  <a:pos x="T6" y="T7"/>
                </a:cxn>
                <a:cxn ang="0">
                  <a:pos x="T8" y="T9"/>
                </a:cxn>
              </a:cxnLst>
              <a:rect l="0" t="0" r="r" b="b"/>
              <a:pathLst>
                <a:path w="399" h="826">
                  <a:moveTo>
                    <a:pt x="399" y="0"/>
                  </a:moveTo>
                  <a:lnTo>
                    <a:pt x="399" y="149"/>
                  </a:lnTo>
                  <a:lnTo>
                    <a:pt x="0" y="826"/>
                  </a:lnTo>
                  <a:lnTo>
                    <a:pt x="0" y="687"/>
                  </a:lnTo>
                  <a:lnTo>
                    <a:pt x="399" y="0"/>
                  </a:lnTo>
                  <a:close/>
                </a:path>
              </a:pathLst>
            </a:custGeom>
            <a:grpFill/>
            <a:ln>
              <a:solidFill>
                <a:schemeClr val="bg1"/>
              </a:solidFill>
            </a:ln>
          </p:spPr>
          <p:style>
            <a:lnRef idx="1">
              <a:schemeClr val="accent4"/>
            </a:lnRef>
            <a:fillRef idx="2">
              <a:schemeClr val="accent4"/>
            </a:fillRef>
            <a:effectRef idx="1">
              <a:schemeClr val="accent4"/>
            </a:effectRef>
            <a:fontRef idx="minor">
              <a:schemeClr val="dk1"/>
            </a:fontRef>
          </p:style>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3" name="Freeform 28">
              <a:extLst>
                <a:ext uri="{FF2B5EF4-FFF2-40B4-BE49-F238E27FC236}">
                  <a16:creationId xmlns:a16="http://schemas.microsoft.com/office/drawing/2014/main" id="{DEF21C07-8F6D-4944-995B-F3337F4F45A9}"/>
                </a:ext>
              </a:extLst>
            </p:cNvPr>
            <p:cNvSpPr>
              <a:spLocks/>
            </p:cNvSpPr>
            <p:nvPr/>
          </p:nvSpPr>
          <p:spPr bwMode="auto">
            <a:xfrm>
              <a:off x="9092010" y="4399141"/>
              <a:ext cx="442671" cy="966884"/>
            </a:xfrm>
            <a:custGeom>
              <a:avLst/>
              <a:gdLst>
                <a:gd name="T0" fmla="*/ 0 w 380"/>
                <a:gd name="T1" fmla="*/ 0 h 830"/>
                <a:gd name="T2" fmla="*/ 0 w 380"/>
                <a:gd name="T3" fmla="*/ 145 h 830"/>
                <a:gd name="T4" fmla="*/ 380 w 380"/>
                <a:gd name="T5" fmla="*/ 830 h 830"/>
                <a:gd name="T6" fmla="*/ 380 w 380"/>
                <a:gd name="T7" fmla="*/ 690 h 830"/>
                <a:gd name="T8" fmla="*/ 0 w 380"/>
                <a:gd name="T9" fmla="*/ 0 h 830"/>
              </a:gdLst>
              <a:ahLst/>
              <a:cxnLst>
                <a:cxn ang="0">
                  <a:pos x="T0" y="T1"/>
                </a:cxn>
                <a:cxn ang="0">
                  <a:pos x="T2" y="T3"/>
                </a:cxn>
                <a:cxn ang="0">
                  <a:pos x="T4" y="T5"/>
                </a:cxn>
                <a:cxn ang="0">
                  <a:pos x="T6" y="T7"/>
                </a:cxn>
                <a:cxn ang="0">
                  <a:pos x="T8" y="T9"/>
                </a:cxn>
              </a:cxnLst>
              <a:rect l="0" t="0" r="r" b="b"/>
              <a:pathLst>
                <a:path w="380" h="830">
                  <a:moveTo>
                    <a:pt x="0" y="0"/>
                  </a:moveTo>
                  <a:lnTo>
                    <a:pt x="0" y="145"/>
                  </a:lnTo>
                  <a:lnTo>
                    <a:pt x="380" y="830"/>
                  </a:lnTo>
                  <a:lnTo>
                    <a:pt x="380" y="690"/>
                  </a:lnTo>
                  <a:lnTo>
                    <a:pt x="0" y="0"/>
                  </a:lnTo>
                  <a:close/>
                </a:path>
              </a:pathLst>
            </a:custGeom>
            <a:grpFill/>
            <a:ln>
              <a:solidFill>
                <a:schemeClr val="bg1"/>
              </a:solidFill>
            </a:ln>
          </p:spPr>
          <p:style>
            <a:lnRef idx="1">
              <a:schemeClr val="accent4"/>
            </a:lnRef>
            <a:fillRef idx="2">
              <a:schemeClr val="accent4"/>
            </a:fillRef>
            <a:effectRef idx="1">
              <a:schemeClr val="accent4"/>
            </a:effectRef>
            <a:fontRef idx="minor">
              <a:schemeClr val="dk1"/>
            </a:fontRef>
          </p:style>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4" name="Freeform 29">
              <a:extLst>
                <a:ext uri="{FF2B5EF4-FFF2-40B4-BE49-F238E27FC236}">
                  <a16:creationId xmlns:a16="http://schemas.microsoft.com/office/drawing/2014/main" id="{371CCA37-8ED0-43CD-9AC9-3F10A87DDFAE}"/>
                </a:ext>
              </a:extLst>
            </p:cNvPr>
            <p:cNvSpPr>
              <a:spLocks/>
            </p:cNvSpPr>
            <p:nvPr/>
          </p:nvSpPr>
          <p:spPr bwMode="auto">
            <a:xfrm>
              <a:off x="10322166" y="3588355"/>
              <a:ext cx="1060077" cy="552173"/>
            </a:xfrm>
            <a:custGeom>
              <a:avLst/>
              <a:gdLst>
                <a:gd name="T0" fmla="*/ 910 w 910"/>
                <a:gd name="T1" fmla="*/ 474 h 474"/>
                <a:gd name="T2" fmla="*/ 0 w 910"/>
                <a:gd name="T3" fmla="*/ 124 h 474"/>
                <a:gd name="T4" fmla="*/ 0 w 910"/>
                <a:gd name="T5" fmla="*/ 0 h 474"/>
                <a:gd name="T6" fmla="*/ 910 w 910"/>
                <a:gd name="T7" fmla="*/ 335 h 474"/>
                <a:gd name="T8" fmla="*/ 910 w 910"/>
                <a:gd name="T9" fmla="*/ 474 h 474"/>
              </a:gdLst>
              <a:ahLst/>
              <a:cxnLst>
                <a:cxn ang="0">
                  <a:pos x="T0" y="T1"/>
                </a:cxn>
                <a:cxn ang="0">
                  <a:pos x="T2" y="T3"/>
                </a:cxn>
                <a:cxn ang="0">
                  <a:pos x="T4" y="T5"/>
                </a:cxn>
                <a:cxn ang="0">
                  <a:pos x="T6" y="T7"/>
                </a:cxn>
                <a:cxn ang="0">
                  <a:pos x="T8" y="T9"/>
                </a:cxn>
              </a:cxnLst>
              <a:rect l="0" t="0" r="r" b="b"/>
              <a:pathLst>
                <a:path w="910" h="474">
                  <a:moveTo>
                    <a:pt x="910" y="474"/>
                  </a:moveTo>
                  <a:lnTo>
                    <a:pt x="0" y="124"/>
                  </a:lnTo>
                  <a:lnTo>
                    <a:pt x="0" y="0"/>
                  </a:lnTo>
                  <a:lnTo>
                    <a:pt x="910" y="335"/>
                  </a:lnTo>
                  <a:lnTo>
                    <a:pt x="910" y="474"/>
                  </a:lnTo>
                  <a:close/>
                </a:path>
              </a:pathLst>
            </a:custGeom>
            <a:grpFill/>
            <a:ln>
              <a:solidFill>
                <a:schemeClr val="bg1"/>
              </a:solidFill>
              <a:headEnd/>
              <a:tailEnd/>
            </a:ln>
          </p:spPr>
          <p:style>
            <a:lnRef idx="1">
              <a:schemeClr val="accent4"/>
            </a:lnRef>
            <a:fillRef idx="2">
              <a:schemeClr val="accent4"/>
            </a:fillRef>
            <a:effectRef idx="1">
              <a:schemeClr val="accent4"/>
            </a:effectRef>
            <a:fontRef idx="minor">
              <a:schemeClr val="dk1"/>
            </a:fontRef>
          </p:style>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5" name="Freeform 30">
              <a:extLst>
                <a:ext uri="{FF2B5EF4-FFF2-40B4-BE49-F238E27FC236}">
                  <a16:creationId xmlns:a16="http://schemas.microsoft.com/office/drawing/2014/main" id="{07C8775D-CC76-46C4-98AD-05979CAC091D}"/>
                </a:ext>
              </a:extLst>
            </p:cNvPr>
            <p:cNvSpPr>
              <a:spLocks/>
            </p:cNvSpPr>
            <p:nvPr/>
          </p:nvSpPr>
          <p:spPr bwMode="auto">
            <a:xfrm>
              <a:off x="10429335" y="2379167"/>
              <a:ext cx="1060078" cy="198037"/>
            </a:xfrm>
            <a:custGeom>
              <a:avLst/>
              <a:gdLst>
                <a:gd name="T0" fmla="*/ 0 w 910"/>
                <a:gd name="T1" fmla="*/ 170 h 170"/>
                <a:gd name="T2" fmla="*/ 910 w 910"/>
                <a:gd name="T3" fmla="*/ 109 h 170"/>
                <a:gd name="T4" fmla="*/ 910 w 910"/>
                <a:gd name="T5" fmla="*/ 0 h 170"/>
                <a:gd name="T6" fmla="*/ 0 w 910"/>
                <a:gd name="T7" fmla="*/ 47 h 170"/>
                <a:gd name="T8" fmla="*/ 0 w 910"/>
                <a:gd name="T9" fmla="*/ 170 h 170"/>
              </a:gdLst>
              <a:ahLst/>
              <a:cxnLst>
                <a:cxn ang="0">
                  <a:pos x="T0" y="T1"/>
                </a:cxn>
                <a:cxn ang="0">
                  <a:pos x="T2" y="T3"/>
                </a:cxn>
                <a:cxn ang="0">
                  <a:pos x="T4" y="T5"/>
                </a:cxn>
                <a:cxn ang="0">
                  <a:pos x="T6" y="T7"/>
                </a:cxn>
                <a:cxn ang="0">
                  <a:pos x="T8" y="T9"/>
                </a:cxn>
              </a:cxnLst>
              <a:rect l="0" t="0" r="r" b="b"/>
              <a:pathLst>
                <a:path w="910" h="170">
                  <a:moveTo>
                    <a:pt x="0" y="170"/>
                  </a:moveTo>
                  <a:lnTo>
                    <a:pt x="910" y="109"/>
                  </a:lnTo>
                  <a:lnTo>
                    <a:pt x="910" y="0"/>
                  </a:lnTo>
                  <a:lnTo>
                    <a:pt x="0" y="47"/>
                  </a:lnTo>
                  <a:lnTo>
                    <a:pt x="0" y="170"/>
                  </a:lnTo>
                  <a:close/>
                </a:path>
              </a:pathLst>
            </a:custGeom>
            <a:grpFill/>
            <a:ln>
              <a:solidFill>
                <a:schemeClr val="bg1"/>
              </a:solidFill>
              <a:headEnd/>
              <a:tailEnd/>
            </a:ln>
          </p:spPr>
          <p:style>
            <a:lnRef idx="1">
              <a:schemeClr val="accent4"/>
            </a:lnRef>
            <a:fillRef idx="2">
              <a:schemeClr val="accent4"/>
            </a:fillRef>
            <a:effectRef idx="1">
              <a:schemeClr val="accent4"/>
            </a:effectRef>
            <a:fontRef idx="minor">
              <a:schemeClr val="dk1"/>
            </a:fontRef>
          </p:style>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27" name="Group 226">
            <a:extLst>
              <a:ext uri="{FF2B5EF4-FFF2-40B4-BE49-F238E27FC236}">
                <a16:creationId xmlns:a16="http://schemas.microsoft.com/office/drawing/2014/main" id="{198450FC-165A-4C3B-9904-8D4357561F9E}"/>
              </a:ext>
            </a:extLst>
          </p:cNvPr>
          <p:cNvGrpSpPr/>
          <p:nvPr/>
        </p:nvGrpSpPr>
        <p:grpSpPr>
          <a:xfrm>
            <a:off x="7263119" y="2739709"/>
            <a:ext cx="212486" cy="249675"/>
            <a:chOff x="-22620288" y="7026275"/>
            <a:chExt cx="3990975" cy="4689476"/>
          </a:xfrm>
          <a:solidFill>
            <a:schemeClr val="bg1"/>
          </a:solidFill>
        </p:grpSpPr>
        <p:sp>
          <p:nvSpPr>
            <p:cNvPr id="228" name="Freeform 5">
              <a:extLst>
                <a:ext uri="{FF2B5EF4-FFF2-40B4-BE49-F238E27FC236}">
                  <a16:creationId xmlns:a16="http://schemas.microsoft.com/office/drawing/2014/main" id="{DB77BD1F-35AB-4D93-B910-DB7F559BE386}"/>
                </a:ext>
              </a:extLst>
            </p:cNvPr>
            <p:cNvSpPr>
              <a:spLocks noEditPoints="1"/>
            </p:cNvSpPr>
            <p:nvPr/>
          </p:nvSpPr>
          <p:spPr bwMode="auto">
            <a:xfrm>
              <a:off x="-21697950" y="7026275"/>
              <a:ext cx="2143125" cy="2527300"/>
            </a:xfrm>
            <a:custGeom>
              <a:avLst/>
              <a:gdLst>
                <a:gd name="T0" fmla="*/ 348 w 707"/>
                <a:gd name="T1" fmla="*/ 833 h 833"/>
                <a:gd name="T2" fmla="*/ 359 w 707"/>
                <a:gd name="T3" fmla="*/ 833 h 833"/>
                <a:gd name="T4" fmla="*/ 584 w 707"/>
                <a:gd name="T5" fmla="*/ 735 h 833"/>
                <a:gd name="T6" fmla="*/ 685 w 707"/>
                <a:gd name="T7" fmla="*/ 336 h 833"/>
                <a:gd name="T8" fmla="*/ 530 w 707"/>
                <a:gd name="T9" fmla="*/ 46 h 833"/>
                <a:gd name="T10" fmla="*/ 357 w 707"/>
                <a:gd name="T11" fmla="*/ 0 h 833"/>
                <a:gd name="T12" fmla="*/ 352 w 707"/>
                <a:gd name="T13" fmla="*/ 0 h 833"/>
                <a:gd name="T14" fmla="*/ 180 w 707"/>
                <a:gd name="T15" fmla="*/ 44 h 833"/>
                <a:gd name="T16" fmla="*/ 23 w 707"/>
                <a:gd name="T17" fmla="*/ 336 h 833"/>
                <a:gd name="T18" fmla="*/ 123 w 707"/>
                <a:gd name="T19" fmla="*/ 735 h 833"/>
                <a:gd name="T20" fmla="*/ 348 w 707"/>
                <a:gd name="T21" fmla="*/ 833 h 833"/>
                <a:gd name="T22" fmla="*/ 108 w 707"/>
                <a:gd name="T23" fmla="*/ 344 h 833"/>
                <a:gd name="T24" fmla="*/ 108 w 707"/>
                <a:gd name="T25" fmla="*/ 341 h 833"/>
                <a:gd name="T26" fmla="*/ 352 w 707"/>
                <a:gd name="T27" fmla="*/ 87 h 833"/>
                <a:gd name="T28" fmla="*/ 355 w 707"/>
                <a:gd name="T29" fmla="*/ 87 h 833"/>
                <a:gd name="T30" fmla="*/ 599 w 707"/>
                <a:gd name="T31" fmla="*/ 341 h 833"/>
                <a:gd name="T32" fmla="*/ 599 w 707"/>
                <a:gd name="T33" fmla="*/ 344 h 833"/>
                <a:gd name="T34" fmla="*/ 520 w 707"/>
                <a:gd name="T35" fmla="*/ 678 h 833"/>
                <a:gd name="T36" fmla="*/ 355 w 707"/>
                <a:gd name="T37" fmla="*/ 747 h 833"/>
                <a:gd name="T38" fmla="*/ 352 w 707"/>
                <a:gd name="T39" fmla="*/ 747 h 833"/>
                <a:gd name="T40" fmla="*/ 187 w 707"/>
                <a:gd name="T41" fmla="*/ 678 h 833"/>
                <a:gd name="T42" fmla="*/ 108 w 707"/>
                <a:gd name="T43" fmla="*/ 344 h 833"/>
                <a:gd name="T44" fmla="*/ 108 w 707"/>
                <a:gd name="T45" fmla="*/ 344 h 833"/>
                <a:gd name="T46" fmla="*/ 108 w 707"/>
                <a:gd name="T47" fmla="*/ 344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7" h="833">
                  <a:moveTo>
                    <a:pt x="348" y="833"/>
                  </a:moveTo>
                  <a:cubicBezTo>
                    <a:pt x="359" y="833"/>
                    <a:pt x="359" y="833"/>
                    <a:pt x="359" y="833"/>
                  </a:cubicBezTo>
                  <a:cubicBezTo>
                    <a:pt x="452" y="831"/>
                    <a:pt x="528" y="799"/>
                    <a:pt x="584" y="735"/>
                  </a:cubicBezTo>
                  <a:cubicBezTo>
                    <a:pt x="707" y="597"/>
                    <a:pt x="687" y="359"/>
                    <a:pt x="685" y="336"/>
                  </a:cubicBezTo>
                  <a:cubicBezTo>
                    <a:pt x="677" y="165"/>
                    <a:pt x="596" y="84"/>
                    <a:pt x="530" y="46"/>
                  </a:cubicBezTo>
                  <a:cubicBezTo>
                    <a:pt x="480" y="17"/>
                    <a:pt x="422" y="2"/>
                    <a:pt x="357" y="0"/>
                  </a:cubicBezTo>
                  <a:cubicBezTo>
                    <a:pt x="352" y="0"/>
                    <a:pt x="352" y="0"/>
                    <a:pt x="352" y="0"/>
                  </a:cubicBezTo>
                  <a:cubicBezTo>
                    <a:pt x="316" y="0"/>
                    <a:pt x="247" y="6"/>
                    <a:pt x="180" y="44"/>
                  </a:cubicBezTo>
                  <a:cubicBezTo>
                    <a:pt x="113" y="82"/>
                    <a:pt x="31" y="164"/>
                    <a:pt x="23" y="336"/>
                  </a:cubicBezTo>
                  <a:cubicBezTo>
                    <a:pt x="20" y="359"/>
                    <a:pt x="0" y="597"/>
                    <a:pt x="123" y="735"/>
                  </a:cubicBezTo>
                  <a:cubicBezTo>
                    <a:pt x="179" y="799"/>
                    <a:pt x="255" y="831"/>
                    <a:pt x="348" y="833"/>
                  </a:cubicBezTo>
                  <a:close/>
                  <a:moveTo>
                    <a:pt x="108" y="344"/>
                  </a:moveTo>
                  <a:cubicBezTo>
                    <a:pt x="108" y="343"/>
                    <a:pt x="108" y="342"/>
                    <a:pt x="108" y="341"/>
                  </a:cubicBezTo>
                  <a:cubicBezTo>
                    <a:pt x="119" y="112"/>
                    <a:pt x="282" y="87"/>
                    <a:pt x="352" y="87"/>
                  </a:cubicBezTo>
                  <a:cubicBezTo>
                    <a:pt x="355" y="87"/>
                    <a:pt x="355" y="87"/>
                    <a:pt x="355" y="87"/>
                  </a:cubicBezTo>
                  <a:cubicBezTo>
                    <a:pt x="442" y="89"/>
                    <a:pt x="589" y="124"/>
                    <a:pt x="599" y="341"/>
                  </a:cubicBezTo>
                  <a:cubicBezTo>
                    <a:pt x="599" y="342"/>
                    <a:pt x="599" y="343"/>
                    <a:pt x="599" y="344"/>
                  </a:cubicBezTo>
                  <a:cubicBezTo>
                    <a:pt x="599" y="346"/>
                    <a:pt x="622" y="564"/>
                    <a:pt x="520" y="678"/>
                  </a:cubicBezTo>
                  <a:cubicBezTo>
                    <a:pt x="480" y="724"/>
                    <a:pt x="426" y="746"/>
                    <a:pt x="355" y="747"/>
                  </a:cubicBezTo>
                  <a:cubicBezTo>
                    <a:pt x="352" y="747"/>
                    <a:pt x="352" y="747"/>
                    <a:pt x="352" y="747"/>
                  </a:cubicBezTo>
                  <a:cubicBezTo>
                    <a:pt x="282" y="746"/>
                    <a:pt x="227" y="724"/>
                    <a:pt x="187" y="678"/>
                  </a:cubicBezTo>
                  <a:cubicBezTo>
                    <a:pt x="86" y="564"/>
                    <a:pt x="108" y="346"/>
                    <a:pt x="108" y="344"/>
                  </a:cubicBezTo>
                  <a:close/>
                  <a:moveTo>
                    <a:pt x="108" y="344"/>
                  </a:moveTo>
                  <a:cubicBezTo>
                    <a:pt x="108" y="344"/>
                    <a:pt x="108" y="344"/>
                    <a:pt x="108" y="3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9" name="Freeform 6">
              <a:extLst>
                <a:ext uri="{FF2B5EF4-FFF2-40B4-BE49-F238E27FC236}">
                  <a16:creationId xmlns:a16="http://schemas.microsoft.com/office/drawing/2014/main" id="{0128BA9D-967B-412C-995F-10853B800D2F}"/>
                </a:ext>
              </a:extLst>
            </p:cNvPr>
            <p:cNvSpPr>
              <a:spLocks noEditPoints="1"/>
            </p:cNvSpPr>
            <p:nvPr/>
          </p:nvSpPr>
          <p:spPr bwMode="auto">
            <a:xfrm>
              <a:off x="-22620288" y="9526588"/>
              <a:ext cx="3990975" cy="2189163"/>
            </a:xfrm>
            <a:custGeom>
              <a:avLst/>
              <a:gdLst>
                <a:gd name="T0" fmla="*/ 1315 w 1316"/>
                <a:gd name="T1" fmla="*/ 404 h 722"/>
                <a:gd name="T2" fmla="*/ 1315 w 1316"/>
                <a:gd name="T3" fmla="*/ 403 h 722"/>
                <a:gd name="T4" fmla="*/ 1315 w 1316"/>
                <a:gd name="T5" fmla="*/ 395 h 722"/>
                <a:gd name="T6" fmla="*/ 1170 w 1316"/>
                <a:gd name="T7" fmla="*/ 136 h 722"/>
                <a:gd name="T8" fmla="*/ 1167 w 1316"/>
                <a:gd name="T9" fmla="*/ 135 h 722"/>
                <a:gd name="T10" fmla="*/ 901 w 1316"/>
                <a:gd name="T11" fmla="*/ 14 h 722"/>
                <a:gd name="T12" fmla="*/ 841 w 1316"/>
                <a:gd name="T13" fmla="*/ 25 h 722"/>
                <a:gd name="T14" fmla="*/ 851 w 1316"/>
                <a:gd name="T15" fmla="*/ 85 h 722"/>
                <a:gd name="T16" fmla="*/ 1144 w 1316"/>
                <a:gd name="T17" fmla="*/ 218 h 722"/>
                <a:gd name="T18" fmla="*/ 1229 w 1316"/>
                <a:gd name="T19" fmla="*/ 398 h 722"/>
                <a:gd name="T20" fmla="*/ 1229 w 1316"/>
                <a:gd name="T21" fmla="*/ 406 h 722"/>
                <a:gd name="T22" fmla="*/ 1222 w 1316"/>
                <a:gd name="T23" fmla="*/ 504 h 722"/>
                <a:gd name="T24" fmla="*/ 658 w 1316"/>
                <a:gd name="T25" fmla="*/ 636 h 722"/>
                <a:gd name="T26" fmla="*/ 94 w 1316"/>
                <a:gd name="T27" fmla="*/ 504 h 722"/>
                <a:gd name="T28" fmla="*/ 87 w 1316"/>
                <a:gd name="T29" fmla="*/ 405 h 722"/>
                <a:gd name="T30" fmla="*/ 87 w 1316"/>
                <a:gd name="T31" fmla="*/ 397 h 722"/>
                <a:gd name="T32" fmla="*/ 172 w 1316"/>
                <a:gd name="T33" fmla="*/ 218 h 722"/>
                <a:gd name="T34" fmla="*/ 465 w 1316"/>
                <a:gd name="T35" fmla="*/ 85 h 722"/>
                <a:gd name="T36" fmla="*/ 475 w 1316"/>
                <a:gd name="T37" fmla="*/ 24 h 722"/>
                <a:gd name="T38" fmla="*/ 415 w 1316"/>
                <a:gd name="T39" fmla="*/ 14 h 722"/>
                <a:gd name="T40" fmla="*/ 149 w 1316"/>
                <a:gd name="T41" fmla="*/ 135 h 722"/>
                <a:gd name="T42" fmla="*/ 146 w 1316"/>
                <a:gd name="T43" fmla="*/ 136 h 722"/>
                <a:gd name="T44" fmla="*/ 1 w 1316"/>
                <a:gd name="T45" fmla="*/ 395 h 722"/>
                <a:gd name="T46" fmla="*/ 1 w 1316"/>
                <a:gd name="T47" fmla="*/ 403 h 722"/>
                <a:gd name="T48" fmla="*/ 1 w 1316"/>
                <a:gd name="T49" fmla="*/ 404 h 722"/>
                <a:gd name="T50" fmla="*/ 17 w 1316"/>
                <a:gd name="T51" fmla="*/ 549 h 722"/>
                <a:gd name="T52" fmla="*/ 34 w 1316"/>
                <a:gd name="T53" fmla="*/ 569 h 722"/>
                <a:gd name="T54" fmla="*/ 658 w 1316"/>
                <a:gd name="T55" fmla="*/ 722 h 722"/>
                <a:gd name="T56" fmla="*/ 1283 w 1316"/>
                <a:gd name="T57" fmla="*/ 569 h 722"/>
                <a:gd name="T58" fmla="*/ 1300 w 1316"/>
                <a:gd name="T59" fmla="*/ 549 h 722"/>
                <a:gd name="T60" fmla="*/ 1315 w 1316"/>
                <a:gd name="T61" fmla="*/ 404 h 722"/>
                <a:gd name="T62" fmla="*/ 1315 w 1316"/>
                <a:gd name="T63" fmla="*/ 404 h 722"/>
                <a:gd name="T64" fmla="*/ 1315 w 1316"/>
                <a:gd name="T65" fmla="*/ 404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16" h="722">
                  <a:moveTo>
                    <a:pt x="1315" y="404"/>
                  </a:moveTo>
                  <a:cubicBezTo>
                    <a:pt x="1315" y="403"/>
                    <a:pt x="1315" y="403"/>
                    <a:pt x="1315" y="403"/>
                  </a:cubicBezTo>
                  <a:cubicBezTo>
                    <a:pt x="1315" y="400"/>
                    <a:pt x="1315" y="398"/>
                    <a:pt x="1315" y="395"/>
                  </a:cubicBezTo>
                  <a:cubicBezTo>
                    <a:pt x="1313" y="332"/>
                    <a:pt x="1309" y="183"/>
                    <a:pt x="1170" y="136"/>
                  </a:cubicBezTo>
                  <a:cubicBezTo>
                    <a:pt x="1169" y="136"/>
                    <a:pt x="1168" y="135"/>
                    <a:pt x="1167" y="135"/>
                  </a:cubicBezTo>
                  <a:cubicBezTo>
                    <a:pt x="1022" y="98"/>
                    <a:pt x="902" y="15"/>
                    <a:pt x="901" y="14"/>
                  </a:cubicBezTo>
                  <a:cubicBezTo>
                    <a:pt x="882" y="0"/>
                    <a:pt x="855" y="5"/>
                    <a:pt x="841" y="25"/>
                  </a:cubicBezTo>
                  <a:cubicBezTo>
                    <a:pt x="827" y="44"/>
                    <a:pt x="832" y="71"/>
                    <a:pt x="851" y="85"/>
                  </a:cubicBezTo>
                  <a:cubicBezTo>
                    <a:pt x="857" y="89"/>
                    <a:pt x="984" y="177"/>
                    <a:pt x="1144" y="218"/>
                  </a:cubicBezTo>
                  <a:cubicBezTo>
                    <a:pt x="1218" y="245"/>
                    <a:pt x="1226" y="325"/>
                    <a:pt x="1229" y="398"/>
                  </a:cubicBezTo>
                  <a:cubicBezTo>
                    <a:pt x="1229" y="400"/>
                    <a:pt x="1229" y="403"/>
                    <a:pt x="1229" y="406"/>
                  </a:cubicBezTo>
                  <a:cubicBezTo>
                    <a:pt x="1229" y="434"/>
                    <a:pt x="1227" y="479"/>
                    <a:pt x="1222" y="504"/>
                  </a:cubicBezTo>
                  <a:cubicBezTo>
                    <a:pt x="1170" y="534"/>
                    <a:pt x="967" y="636"/>
                    <a:pt x="658" y="636"/>
                  </a:cubicBezTo>
                  <a:cubicBezTo>
                    <a:pt x="350" y="636"/>
                    <a:pt x="146" y="534"/>
                    <a:pt x="94" y="504"/>
                  </a:cubicBezTo>
                  <a:cubicBezTo>
                    <a:pt x="89" y="479"/>
                    <a:pt x="86" y="434"/>
                    <a:pt x="87" y="405"/>
                  </a:cubicBezTo>
                  <a:cubicBezTo>
                    <a:pt x="87" y="403"/>
                    <a:pt x="87" y="400"/>
                    <a:pt x="87" y="397"/>
                  </a:cubicBezTo>
                  <a:cubicBezTo>
                    <a:pt x="90" y="324"/>
                    <a:pt x="98" y="245"/>
                    <a:pt x="172" y="218"/>
                  </a:cubicBezTo>
                  <a:cubicBezTo>
                    <a:pt x="332" y="177"/>
                    <a:pt x="459" y="88"/>
                    <a:pt x="465" y="85"/>
                  </a:cubicBezTo>
                  <a:cubicBezTo>
                    <a:pt x="484" y="71"/>
                    <a:pt x="489" y="44"/>
                    <a:pt x="475" y="24"/>
                  </a:cubicBezTo>
                  <a:cubicBezTo>
                    <a:pt x="461" y="5"/>
                    <a:pt x="434" y="0"/>
                    <a:pt x="415" y="14"/>
                  </a:cubicBezTo>
                  <a:cubicBezTo>
                    <a:pt x="414" y="15"/>
                    <a:pt x="294" y="98"/>
                    <a:pt x="149" y="135"/>
                  </a:cubicBezTo>
                  <a:cubicBezTo>
                    <a:pt x="148" y="135"/>
                    <a:pt x="147" y="135"/>
                    <a:pt x="146" y="136"/>
                  </a:cubicBezTo>
                  <a:cubicBezTo>
                    <a:pt x="7" y="183"/>
                    <a:pt x="3" y="332"/>
                    <a:pt x="1" y="395"/>
                  </a:cubicBezTo>
                  <a:cubicBezTo>
                    <a:pt x="1" y="398"/>
                    <a:pt x="1" y="400"/>
                    <a:pt x="1" y="403"/>
                  </a:cubicBezTo>
                  <a:cubicBezTo>
                    <a:pt x="1" y="404"/>
                    <a:pt x="1" y="404"/>
                    <a:pt x="1" y="404"/>
                  </a:cubicBezTo>
                  <a:cubicBezTo>
                    <a:pt x="1" y="420"/>
                    <a:pt x="0" y="506"/>
                    <a:pt x="17" y="549"/>
                  </a:cubicBezTo>
                  <a:cubicBezTo>
                    <a:pt x="20" y="557"/>
                    <a:pt x="26" y="564"/>
                    <a:pt x="34" y="569"/>
                  </a:cubicBezTo>
                  <a:cubicBezTo>
                    <a:pt x="43" y="575"/>
                    <a:pt x="274" y="722"/>
                    <a:pt x="658" y="722"/>
                  </a:cubicBezTo>
                  <a:cubicBezTo>
                    <a:pt x="1043" y="722"/>
                    <a:pt x="1274" y="575"/>
                    <a:pt x="1283" y="569"/>
                  </a:cubicBezTo>
                  <a:cubicBezTo>
                    <a:pt x="1290" y="564"/>
                    <a:pt x="1297" y="557"/>
                    <a:pt x="1300" y="549"/>
                  </a:cubicBezTo>
                  <a:cubicBezTo>
                    <a:pt x="1316" y="506"/>
                    <a:pt x="1315" y="421"/>
                    <a:pt x="1315" y="404"/>
                  </a:cubicBezTo>
                  <a:close/>
                  <a:moveTo>
                    <a:pt x="1315" y="404"/>
                  </a:moveTo>
                  <a:cubicBezTo>
                    <a:pt x="1315" y="404"/>
                    <a:pt x="1315" y="404"/>
                    <a:pt x="1315" y="40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7" name="TextBox 96">
            <a:extLst>
              <a:ext uri="{FF2B5EF4-FFF2-40B4-BE49-F238E27FC236}">
                <a16:creationId xmlns:a16="http://schemas.microsoft.com/office/drawing/2014/main" id="{96002974-BC7D-45E4-935E-57CF8DE49DBB}"/>
              </a:ext>
            </a:extLst>
          </p:cNvPr>
          <p:cNvSpPr txBox="1"/>
          <p:nvPr/>
        </p:nvSpPr>
        <p:spPr>
          <a:xfrm>
            <a:off x="1790752" y="4554208"/>
            <a:ext cx="221482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A5A5A5">
                    <a:lumMod val="75000"/>
                  </a:srgbClr>
                </a:solidFill>
                <a:effectLst/>
                <a:uLnTx/>
                <a:uFillTx/>
                <a:latin typeface="Century Gothic" panose="020B0502020202020204" pitchFamily="34" charset="0"/>
                <a:ea typeface="Calibri Light" charset="0"/>
                <a:cs typeface="Calibri Light" charset="0"/>
              </a:rPr>
              <a:t>Virtual Tours of Parliament</a:t>
            </a:r>
            <a:endParaRPr kumimoji="0" lang="en-US" sz="1600" b="1" i="0" u="none" strike="noStrike" kern="1200" cap="none" spc="0" normalizeH="0" baseline="0" noProof="0" dirty="0">
              <a:ln>
                <a:noFill/>
              </a:ln>
              <a:solidFill>
                <a:srgbClr val="A5A5A5">
                  <a:lumMod val="75000"/>
                </a:srgbClr>
              </a:solidFill>
              <a:effectLst/>
              <a:uLnTx/>
              <a:uFillTx/>
              <a:latin typeface="Century Gothic" panose="020B0502020202020204" pitchFamily="34" charset="0"/>
              <a:ea typeface="Calibri Light" charset="0"/>
              <a:cs typeface="Calibri Light" charset="0"/>
            </a:endParaRPr>
          </a:p>
        </p:txBody>
      </p:sp>
      <p:sp>
        <p:nvSpPr>
          <p:cNvPr id="102" name="TextBox 101">
            <a:extLst>
              <a:ext uri="{FF2B5EF4-FFF2-40B4-BE49-F238E27FC236}">
                <a16:creationId xmlns:a16="http://schemas.microsoft.com/office/drawing/2014/main" id="{B7BE34D3-23BB-48ED-94D8-3CC1D7ACE03C}"/>
              </a:ext>
            </a:extLst>
          </p:cNvPr>
          <p:cNvSpPr txBox="1"/>
          <p:nvPr/>
        </p:nvSpPr>
        <p:spPr>
          <a:xfrm>
            <a:off x="8525923" y="4656101"/>
            <a:ext cx="305948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N" sz="1600" b="1" i="0" u="none" strike="noStrike" kern="1200" cap="none" spc="0" normalizeH="0" baseline="0" noProof="0" dirty="0">
                <a:ln>
                  <a:noFill/>
                </a:ln>
                <a:solidFill>
                  <a:srgbClr val="A5A5A5">
                    <a:lumMod val="75000"/>
                  </a:srgbClr>
                </a:solidFill>
                <a:effectLst/>
                <a:uLnTx/>
                <a:uFillTx/>
                <a:latin typeface="Century Gothic" panose="020B0502020202020204" pitchFamily="34" charset="0"/>
                <a:ea typeface="Calibri Light" charset="0"/>
                <a:cs typeface="Calibri Light" charset="0"/>
              </a:rPr>
              <a:t>Stakeholder Engagements </a:t>
            </a:r>
          </a:p>
        </p:txBody>
      </p:sp>
      <p:sp>
        <p:nvSpPr>
          <p:cNvPr id="104" name="TextBox 103">
            <a:extLst>
              <a:ext uri="{FF2B5EF4-FFF2-40B4-BE49-F238E27FC236}">
                <a16:creationId xmlns:a16="http://schemas.microsoft.com/office/drawing/2014/main" id="{87F2EA11-4893-428D-B5C9-E04D7C9B02C0}"/>
              </a:ext>
            </a:extLst>
          </p:cNvPr>
          <p:cNvSpPr txBox="1"/>
          <p:nvPr/>
        </p:nvSpPr>
        <p:spPr>
          <a:xfrm>
            <a:off x="-380110" y="3365151"/>
            <a:ext cx="4053245"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A5A5A5">
                    <a:lumMod val="75000"/>
                  </a:srgbClr>
                </a:solidFill>
                <a:effectLst/>
                <a:uLnTx/>
                <a:uFillTx/>
                <a:latin typeface="Century Gothic" panose="020B0502020202020204" pitchFamily="34" charset="0"/>
                <a:ea typeface="Calibri Light" charset="0"/>
                <a:cs typeface="Calibri Light" charset="0"/>
              </a:rPr>
              <a:t>Electronic &amp; Courier Distribution of Learning Materials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IN"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IN"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117" name="Title 1"/>
          <p:cNvSpPr>
            <a:spLocks noGrp="1"/>
          </p:cNvSpPr>
          <p:nvPr>
            <p:ph type="title"/>
          </p:nvPr>
        </p:nvSpPr>
        <p:spPr>
          <a:xfrm>
            <a:off x="308528" y="177200"/>
            <a:ext cx="9885167" cy="1055077"/>
          </a:xfrm>
        </p:spPr>
        <p:txBody>
          <a:bodyPr>
            <a:normAutofit fontScale="90000"/>
          </a:bodyPr>
          <a:lstStyle/>
          <a:p>
            <a:pPr>
              <a:lnSpc>
                <a:spcPct val="110000"/>
              </a:lnSpc>
              <a:defRPr/>
            </a:pPr>
            <a:r>
              <a:rPr lang="en-ZA" sz="2400" b="1" dirty="0">
                <a:latin typeface="Arial Black" panose="020B0A04020102020204" pitchFamily="34" charset="0"/>
                <a:cs typeface="Calibri" panose="020F0502020204030204" pitchFamily="34" charset="0"/>
              </a:rPr>
              <a:t/>
            </a:r>
            <a:br>
              <a:rPr lang="en-ZA" sz="2400" b="1" dirty="0">
                <a:latin typeface="Arial Black" panose="020B0A04020102020204" pitchFamily="34" charset="0"/>
                <a:cs typeface="Calibri" panose="020F0502020204030204" pitchFamily="34" charset="0"/>
              </a:rPr>
            </a:br>
            <a:r>
              <a:rPr lang="en-ZA" sz="4000" b="1" dirty="0">
                <a:latin typeface="Arial" panose="020B0604020202020204" pitchFamily="34" charset="0"/>
                <a:cs typeface="Arial" panose="020B0604020202020204" pitchFamily="34" charset="0"/>
              </a:rPr>
              <a:t>Products and Services (update)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B91D83-34EB-A744-81D0-D8E8519C4A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3" name="Freeform 31"/>
          <p:cNvSpPr>
            <a:spLocks noEditPoints="1"/>
          </p:cNvSpPr>
          <p:nvPr/>
        </p:nvSpPr>
        <p:spPr bwMode="auto">
          <a:xfrm>
            <a:off x="7477373" y="2273382"/>
            <a:ext cx="504000" cy="468000"/>
          </a:xfrm>
          <a:custGeom>
            <a:avLst/>
            <a:gdLst>
              <a:gd name="T0" fmla="*/ 3114 w 3968"/>
              <a:gd name="T1" fmla="*/ 3318 h 4464"/>
              <a:gd name="T2" fmla="*/ 2867 w 3968"/>
              <a:gd name="T3" fmla="*/ 3471 h 4464"/>
              <a:gd name="T4" fmla="*/ 2877 w 3968"/>
              <a:gd name="T5" fmla="*/ 3201 h 4464"/>
              <a:gd name="T6" fmla="*/ 308 w 3968"/>
              <a:gd name="T7" fmla="*/ 3416 h 4464"/>
              <a:gd name="T8" fmla="*/ 33 w 3968"/>
              <a:gd name="T9" fmla="*/ 3356 h 4464"/>
              <a:gd name="T10" fmla="*/ 296 w 3968"/>
              <a:gd name="T11" fmla="*/ 3201 h 4464"/>
              <a:gd name="T12" fmla="*/ 2643 w 3968"/>
              <a:gd name="T13" fmla="*/ 3176 h 4464"/>
              <a:gd name="T14" fmla="*/ 2769 w 3968"/>
              <a:gd name="T15" fmla="*/ 4223 h 4464"/>
              <a:gd name="T16" fmla="*/ 2222 w 3968"/>
              <a:gd name="T17" fmla="*/ 3072 h 4464"/>
              <a:gd name="T18" fmla="*/ 950 w 3968"/>
              <a:gd name="T19" fmla="*/ 3073 h 4464"/>
              <a:gd name="T20" fmla="*/ 403 w 3968"/>
              <a:gd name="T21" fmla="*/ 4223 h 4464"/>
              <a:gd name="T22" fmla="*/ 528 w 3968"/>
              <a:gd name="T23" fmla="*/ 3176 h 4464"/>
              <a:gd name="T24" fmla="*/ 1586 w 3968"/>
              <a:gd name="T25" fmla="*/ 2783 h 4464"/>
              <a:gd name="T26" fmla="*/ 2023 w 3968"/>
              <a:gd name="T27" fmla="*/ 2960 h 4464"/>
              <a:gd name="T28" fmla="*/ 2206 w 3968"/>
              <a:gd name="T29" fmla="*/ 3389 h 4464"/>
              <a:gd name="T30" fmla="*/ 1029 w 3968"/>
              <a:gd name="T31" fmla="*/ 3122 h 4464"/>
              <a:gd name="T32" fmla="*/ 1377 w 3968"/>
              <a:gd name="T33" fmla="*/ 2818 h 4464"/>
              <a:gd name="T34" fmla="*/ 2976 w 3968"/>
              <a:gd name="T35" fmla="*/ 2780 h 4464"/>
              <a:gd name="T36" fmla="*/ 3041 w 3968"/>
              <a:gd name="T37" fmla="*/ 2994 h 4464"/>
              <a:gd name="T38" fmla="*/ 2841 w 3968"/>
              <a:gd name="T39" fmla="*/ 3098 h 4464"/>
              <a:gd name="T40" fmla="*/ 2695 w 3968"/>
              <a:gd name="T41" fmla="*/ 2925 h 4464"/>
              <a:gd name="T42" fmla="*/ 2841 w 3968"/>
              <a:gd name="T43" fmla="*/ 2753 h 4464"/>
              <a:gd name="T44" fmla="*/ 444 w 3968"/>
              <a:gd name="T45" fmla="*/ 2827 h 4464"/>
              <a:gd name="T46" fmla="*/ 421 w 3968"/>
              <a:gd name="T47" fmla="*/ 3049 h 4464"/>
              <a:gd name="T48" fmla="*/ 196 w 3968"/>
              <a:gd name="T49" fmla="*/ 3071 h 4464"/>
              <a:gd name="T50" fmla="*/ 131 w 3968"/>
              <a:gd name="T51" fmla="*/ 2857 h 4464"/>
              <a:gd name="T52" fmla="*/ 2341 w 3968"/>
              <a:gd name="T53" fmla="*/ 2429 h 4464"/>
              <a:gd name="T54" fmla="*/ 2593 w 3968"/>
              <a:gd name="T55" fmla="*/ 2600 h 4464"/>
              <a:gd name="T56" fmla="*/ 2514 w 3968"/>
              <a:gd name="T57" fmla="*/ 2891 h 4464"/>
              <a:gd name="T58" fmla="*/ 2207 w 3968"/>
              <a:gd name="T59" fmla="*/ 2916 h 4464"/>
              <a:gd name="T60" fmla="*/ 2078 w 3968"/>
              <a:gd name="T61" fmla="*/ 2645 h 4464"/>
              <a:gd name="T62" fmla="*/ 2294 w 3968"/>
              <a:gd name="T63" fmla="*/ 2434 h 4464"/>
              <a:gd name="T64" fmla="*/ 1034 w 3968"/>
              <a:gd name="T65" fmla="*/ 2523 h 4464"/>
              <a:gd name="T66" fmla="*/ 1060 w 3968"/>
              <a:gd name="T67" fmla="*/ 2823 h 4464"/>
              <a:gd name="T68" fmla="*/ 781 w 3968"/>
              <a:gd name="T69" fmla="*/ 2949 h 4464"/>
              <a:gd name="T70" fmla="*/ 567 w 3968"/>
              <a:gd name="T71" fmla="*/ 2738 h 4464"/>
              <a:gd name="T72" fmla="*/ 695 w 3968"/>
              <a:gd name="T73" fmla="*/ 2466 h 4464"/>
              <a:gd name="T74" fmla="*/ 1752 w 3968"/>
              <a:gd name="T75" fmla="*/ 1944 h 4464"/>
              <a:gd name="T76" fmla="*/ 1976 w 3968"/>
              <a:gd name="T77" fmla="*/ 2237 h 4464"/>
              <a:gd name="T78" fmla="*/ 1845 w 3968"/>
              <a:gd name="T79" fmla="*/ 2585 h 4464"/>
              <a:gd name="T80" fmla="*/ 1471 w 3968"/>
              <a:gd name="T81" fmla="*/ 2665 h 4464"/>
              <a:gd name="T82" fmla="*/ 1207 w 3968"/>
              <a:gd name="T83" fmla="*/ 2405 h 4464"/>
              <a:gd name="T84" fmla="*/ 1287 w 3968"/>
              <a:gd name="T85" fmla="*/ 2041 h 4464"/>
              <a:gd name="T86" fmla="*/ 1955 w 3968"/>
              <a:gd name="T87" fmla="*/ 158 h 4464"/>
              <a:gd name="T88" fmla="*/ 1698 w 3968"/>
              <a:gd name="T89" fmla="*/ 311 h 4464"/>
              <a:gd name="T90" fmla="*/ 1698 w 3968"/>
              <a:gd name="T91" fmla="*/ 1293 h 4464"/>
              <a:gd name="T92" fmla="*/ 1955 w 3968"/>
              <a:gd name="T93" fmla="*/ 1447 h 4464"/>
              <a:gd name="T94" fmla="*/ 3650 w 3968"/>
              <a:gd name="T95" fmla="*/ 1415 h 4464"/>
              <a:gd name="T96" fmla="*/ 3806 w 3968"/>
              <a:gd name="T97" fmla="*/ 1163 h 4464"/>
              <a:gd name="T98" fmla="*/ 3687 w 3968"/>
              <a:gd name="T99" fmla="*/ 212 h 4464"/>
              <a:gd name="T100" fmla="*/ 3517 w 3968"/>
              <a:gd name="T101" fmla="*/ 0 h 4464"/>
              <a:gd name="T102" fmla="*/ 3874 w 3968"/>
              <a:gd name="T103" fmla="*/ 172 h 4464"/>
              <a:gd name="T104" fmla="*/ 3964 w 3968"/>
              <a:gd name="T105" fmla="*/ 1224 h 4464"/>
              <a:gd name="T106" fmla="*/ 3744 w 3968"/>
              <a:gd name="T107" fmla="*/ 1543 h 4464"/>
              <a:gd name="T108" fmla="*/ 2114 w 3968"/>
              <a:gd name="T109" fmla="*/ 1604 h 4464"/>
              <a:gd name="T110" fmla="*/ 1637 w 3968"/>
              <a:gd name="T111" fmla="*/ 1474 h 4464"/>
              <a:gd name="T112" fmla="*/ 1506 w 3968"/>
              <a:gd name="T113" fmla="*/ 441 h 4464"/>
              <a:gd name="T114" fmla="*/ 1680 w 3968"/>
              <a:gd name="T115" fmla="*/ 92 h 4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68" h="4464">
                <a:moveTo>
                  <a:pt x="2877" y="3201"/>
                </a:moveTo>
                <a:lnTo>
                  <a:pt x="2924" y="3203"/>
                </a:lnTo>
                <a:lnTo>
                  <a:pt x="2969" y="3215"/>
                </a:lnTo>
                <a:lnTo>
                  <a:pt x="3012" y="3233"/>
                </a:lnTo>
                <a:lnTo>
                  <a:pt x="3051" y="3256"/>
                </a:lnTo>
                <a:lnTo>
                  <a:pt x="3084" y="3284"/>
                </a:lnTo>
                <a:lnTo>
                  <a:pt x="3114" y="3318"/>
                </a:lnTo>
                <a:lnTo>
                  <a:pt x="3138" y="3356"/>
                </a:lnTo>
                <a:lnTo>
                  <a:pt x="3156" y="3398"/>
                </a:lnTo>
                <a:lnTo>
                  <a:pt x="3167" y="3443"/>
                </a:lnTo>
                <a:lnTo>
                  <a:pt x="3171" y="3489"/>
                </a:lnTo>
                <a:lnTo>
                  <a:pt x="3171" y="4019"/>
                </a:lnTo>
                <a:lnTo>
                  <a:pt x="2867" y="4019"/>
                </a:lnTo>
                <a:lnTo>
                  <a:pt x="2867" y="3471"/>
                </a:lnTo>
                <a:lnTo>
                  <a:pt x="2863" y="3416"/>
                </a:lnTo>
                <a:lnTo>
                  <a:pt x="2853" y="3362"/>
                </a:lnTo>
                <a:lnTo>
                  <a:pt x="2838" y="3310"/>
                </a:lnTo>
                <a:lnTo>
                  <a:pt x="2817" y="3260"/>
                </a:lnTo>
                <a:lnTo>
                  <a:pt x="2792" y="3213"/>
                </a:lnTo>
                <a:lnTo>
                  <a:pt x="2834" y="3203"/>
                </a:lnTo>
                <a:lnTo>
                  <a:pt x="2877" y="3201"/>
                </a:lnTo>
                <a:close/>
                <a:moveTo>
                  <a:pt x="296" y="3201"/>
                </a:moveTo>
                <a:lnTo>
                  <a:pt x="338" y="3203"/>
                </a:lnTo>
                <a:lnTo>
                  <a:pt x="379" y="3213"/>
                </a:lnTo>
                <a:lnTo>
                  <a:pt x="354" y="3260"/>
                </a:lnTo>
                <a:lnTo>
                  <a:pt x="333" y="3310"/>
                </a:lnTo>
                <a:lnTo>
                  <a:pt x="318" y="3362"/>
                </a:lnTo>
                <a:lnTo>
                  <a:pt x="308" y="3416"/>
                </a:lnTo>
                <a:lnTo>
                  <a:pt x="305" y="3471"/>
                </a:lnTo>
                <a:lnTo>
                  <a:pt x="305" y="4019"/>
                </a:lnTo>
                <a:lnTo>
                  <a:pt x="0" y="4019"/>
                </a:lnTo>
                <a:lnTo>
                  <a:pt x="0" y="3489"/>
                </a:lnTo>
                <a:lnTo>
                  <a:pt x="4" y="3443"/>
                </a:lnTo>
                <a:lnTo>
                  <a:pt x="15" y="3398"/>
                </a:lnTo>
                <a:lnTo>
                  <a:pt x="33" y="3356"/>
                </a:lnTo>
                <a:lnTo>
                  <a:pt x="58" y="3318"/>
                </a:lnTo>
                <a:lnTo>
                  <a:pt x="87" y="3284"/>
                </a:lnTo>
                <a:lnTo>
                  <a:pt x="121" y="3256"/>
                </a:lnTo>
                <a:lnTo>
                  <a:pt x="160" y="3232"/>
                </a:lnTo>
                <a:lnTo>
                  <a:pt x="203" y="3214"/>
                </a:lnTo>
                <a:lnTo>
                  <a:pt x="249" y="3203"/>
                </a:lnTo>
                <a:lnTo>
                  <a:pt x="296" y="3201"/>
                </a:lnTo>
                <a:close/>
                <a:moveTo>
                  <a:pt x="2341" y="3053"/>
                </a:moveTo>
                <a:lnTo>
                  <a:pt x="2399" y="3057"/>
                </a:lnTo>
                <a:lnTo>
                  <a:pt x="2455" y="3068"/>
                </a:lnTo>
                <a:lnTo>
                  <a:pt x="2507" y="3086"/>
                </a:lnTo>
                <a:lnTo>
                  <a:pt x="2557" y="3110"/>
                </a:lnTo>
                <a:lnTo>
                  <a:pt x="2603" y="3140"/>
                </a:lnTo>
                <a:lnTo>
                  <a:pt x="2643" y="3176"/>
                </a:lnTo>
                <a:lnTo>
                  <a:pt x="2679" y="3215"/>
                </a:lnTo>
                <a:lnTo>
                  <a:pt x="2709" y="3260"/>
                </a:lnTo>
                <a:lnTo>
                  <a:pt x="2734" y="3309"/>
                </a:lnTo>
                <a:lnTo>
                  <a:pt x="2753" y="3360"/>
                </a:lnTo>
                <a:lnTo>
                  <a:pt x="2765" y="3414"/>
                </a:lnTo>
                <a:lnTo>
                  <a:pt x="2769" y="3471"/>
                </a:lnTo>
                <a:lnTo>
                  <a:pt x="2769" y="4223"/>
                </a:lnTo>
                <a:lnTo>
                  <a:pt x="2303" y="4223"/>
                </a:lnTo>
                <a:lnTo>
                  <a:pt x="2303" y="3389"/>
                </a:lnTo>
                <a:lnTo>
                  <a:pt x="2298" y="3321"/>
                </a:lnTo>
                <a:lnTo>
                  <a:pt x="2287" y="3255"/>
                </a:lnTo>
                <a:lnTo>
                  <a:pt x="2271" y="3192"/>
                </a:lnTo>
                <a:lnTo>
                  <a:pt x="2249" y="3130"/>
                </a:lnTo>
                <a:lnTo>
                  <a:pt x="2222" y="3072"/>
                </a:lnTo>
                <a:lnTo>
                  <a:pt x="2260" y="3063"/>
                </a:lnTo>
                <a:lnTo>
                  <a:pt x="2300" y="3056"/>
                </a:lnTo>
                <a:lnTo>
                  <a:pt x="2341" y="3053"/>
                </a:lnTo>
                <a:close/>
                <a:moveTo>
                  <a:pt x="830" y="3053"/>
                </a:moveTo>
                <a:lnTo>
                  <a:pt x="871" y="3056"/>
                </a:lnTo>
                <a:lnTo>
                  <a:pt x="911" y="3063"/>
                </a:lnTo>
                <a:lnTo>
                  <a:pt x="950" y="3073"/>
                </a:lnTo>
                <a:lnTo>
                  <a:pt x="922" y="3132"/>
                </a:lnTo>
                <a:lnTo>
                  <a:pt x="899" y="3192"/>
                </a:lnTo>
                <a:lnTo>
                  <a:pt x="882" y="3256"/>
                </a:lnTo>
                <a:lnTo>
                  <a:pt x="871" y="3321"/>
                </a:lnTo>
                <a:lnTo>
                  <a:pt x="868" y="3389"/>
                </a:lnTo>
                <a:lnTo>
                  <a:pt x="868" y="4223"/>
                </a:lnTo>
                <a:lnTo>
                  <a:pt x="403" y="4223"/>
                </a:lnTo>
                <a:lnTo>
                  <a:pt x="403" y="3471"/>
                </a:lnTo>
                <a:lnTo>
                  <a:pt x="408" y="3414"/>
                </a:lnTo>
                <a:lnTo>
                  <a:pt x="419" y="3360"/>
                </a:lnTo>
                <a:lnTo>
                  <a:pt x="437" y="3309"/>
                </a:lnTo>
                <a:lnTo>
                  <a:pt x="462" y="3260"/>
                </a:lnTo>
                <a:lnTo>
                  <a:pt x="492" y="3215"/>
                </a:lnTo>
                <a:lnTo>
                  <a:pt x="528" y="3176"/>
                </a:lnTo>
                <a:lnTo>
                  <a:pt x="568" y="3140"/>
                </a:lnTo>
                <a:lnTo>
                  <a:pt x="614" y="3110"/>
                </a:lnTo>
                <a:lnTo>
                  <a:pt x="664" y="3086"/>
                </a:lnTo>
                <a:lnTo>
                  <a:pt x="716" y="3068"/>
                </a:lnTo>
                <a:lnTo>
                  <a:pt x="771" y="3057"/>
                </a:lnTo>
                <a:lnTo>
                  <a:pt x="830" y="3053"/>
                </a:lnTo>
                <a:close/>
                <a:moveTo>
                  <a:pt x="1586" y="2783"/>
                </a:moveTo>
                <a:lnTo>
                  <a:pt x="1658" y="2787"/>
                </a:lnTo>
                <a:lnTo>
                  <a:pt x="1727" y="2799"/>
                </a:lnTo>
                <a:lnTo>
                  <a:pt x="1795" y="2818"/>
                </a:lnTo>
                <a:lnTo>
                  <a:pt x="1859" y="2845"/>
                </a:lnTo>
                <a:lnTo>
                  <a:pt x="1918" y="2877"/>
                </a:lnTo>
                <a:lnTo>
                  <a:pt x="1973" y="2916"/>
                </a:lnTo>
                <a:lnTo>
                  <a:pt x="2023" y="2960"/>
                </a:lnTo>
                <a:lnTo>
                  <a:pt x="2069" y="3010"/>
                </a:lnTo>
                <a:lnTo>
                  <a:pt x="2109" y="3064"/>
                </a:lnTo>
                <a:lnTo>
                  <a:pt x="2142" y="3122"/>
                </a:lnTo>
                <a:lnTo>
                  <a:pt x="2170" y="3184"/>
                </a:lnTo>
                <a:lnTo>
                  <a:pt x="2189" y="3249"/>
                </a:lnTo>
                <a:lnTo>
                  <a:pt x="2202" y="3318"/>
                </a:lnTo>
                <a:lnTo>
                  <a:pt x="2206" y="3389"/>
                </a:lnTo>
                <a:lnTo>
                  <a:pt x="2206" y="4464"/>
                </a:lnTo>
                <a:lnTo>
                  <a:pt x="966" y="4464"/>
                </a:lnTo>
                <a:lnTo>
                  <a:pt x="966" y="3389"/>
                </a:lnTo>
                <a:lnTo>
                  <a:pt x="971" y="3318"/>
                </a:lnTo>
                <a:lnTo>
                  <a:pt x="983" y="3249"/>
                </a:lnTo>
                <a:lnTo>
                  <a:pt x="1002" y="3184"/>
                </a:lnTo>
                <a:lnTo>
                  <a:pt x="1029" y="3122"/>
                </a:lnTo>
                <a:lnTo>
                  <a:pt x="1063" y="3064"/>
                </a:lnTo>
                <a:lnTo>
                  <a:pt x="1102" y="3010"/>
                </a:lnTo>
                <a:lnTo>
                  <a:pt x="1148" y="2960"/>
                </a:lnTo>
                <a:lnTo>
                  <a:pt x="1199" y="2916"/>
                </a:lnTo>
                <a:lnTo>
                  <a:pt x="1254" y="2877"/>
                </a:lnTo>
                <a:lnTo>
                  <a:pt x="1314" y="2845"/>
                </a:lnTo>
                <a:lnTo>
                  <a:pt x="1377" y="2818"/>
                </a:lnTo>
                <a:lnTo>
                  <a:pt x="1444" y="2799"/>
                </a:lnTo>
                <a:lnTo>
                  <a:pt x="1514" y="2787"/>
                </a:lnTo>
                <a:lnTo>
                  <a:pt x="1586" y="2783"/>
                </a:lnTo>
                <a:close/>
                <a:moveTo>
                  <a:pt x="2877" y="2750"/>
                </a:moveTo>
                <a:lnTo>
                  <a:pt x="2913" y="2753"/>
                </a:lnTo>
                <a:lnTo>
                  <a:pt x="2946" y="2764"/>
                </a:lnTo>
                <a:lnTo>
                  <a:pt x="2976" y="2780"/>
                </a:lnTo>
                <a:lnTo>
                  <a:pt x="3002" y="2801"/>
                </a:lnTo>
                <a:lnTo>
                  <a:pt x="3025" y="2827"/>
                </a:lnTo>
                <a:lnTo>
                  <a:pt x="3041" y="2857"/>
                </a:lnTo>
                <a:lnTo>
                  <a:pt x="3051" y="2889"/>
                </a:lnTo>
                <a:lnTo>
                  <a:pt x="3055" y="2925"/>
                </a:lnTo>
                <a:lnTo>
                  <a:pt x="3051" y="2960"/>
                </a:lnTo>
                <a:lnTo>
                  <a:pt x="3041" y="2994"/>
                </a:lnTo>
                <a:lnTo>
                  <a:pt x="3025" y="3023"/>
                </a:lnTo>
                <a:lnTo>
                  <a:pt x="3002" y="3049"/>
                </a:lnTo>
                <a:lnTo>
                  <a:pt x="2976" y="3071"/>
                </a:lnTo>
                <a:lnTo>
                  <a:pt x="2946" y="3087"/>
                </a:lnTo>
                <a:lnTo>
                  <a:pt x="2913" y="3098"/>
                </a:lnTo>
                <a:lnTo>
                  <a:pt x="2877" y="3100"/>
                </a:lnTo>
                <a:lnTo>
                  <a:pt x="2841" y="3098"/>
                </a:lnTo>
                <a:lnTo>
                  <a:pt x="2806" y="3087"/>
                </a:lnTo>
                <a:lnTo>
                  <a:pt x="2776" y="3071"/>
                </a:lnTo>
                <a:lnTo>
                  <a:pt x="2749" y="3049"/>
                </a:lnTo>
                <a:lnTo>
                  <a:pt x="2727" y="3023"/>
                </a:lnTo>
                <a:lnTo>
                  <a:pt x="2711" y="2994"/>
                </a:lnTo>
                <a:lnTo>
                  <a:pt x="2700" y="2960"/>
                </a:lnTo>
                <a:lnTo>
                  <a:pt x="2695" y="2925"/>
                </a:lnTo>
                <a:lnTo>
                  <a:pt x="2700" y="2889"/>
                </a:lnTo>
                <a:lnTo>
                  <a:pt x="2711" y="2857"/>
                </a:lnTo>
                <a:lnTo>
                  <a:pt x="2727" y="2827"/>
                </a:lnTo>
                <a:lnTo>
                  <a:pt x="2749" y="2801"/>
                </a:lnTo>
                <a:lnTo>
                  <a:pt x="2776" y="2780"/>
                </a:lnTo>
                <a:lnTo>
                  <a:pt x="2806" y="2764"/>
                </a:lnTo>
                <a:lnTo>
                  <a:pt x="2841" y="2753"/>
                </a:lnTo>
                <a:lnTo>
                  <a:pt x="2877" y="2750"/>
                </a:lnTo>
                <a:close/>
                <a:moveTo>
                  <a:pt x="296" y="2750"/>
                </a:moveTo>
                <a:lnTo>
                  <a:pt x="332" y="2753"/>
                </a:lnTo>
                <a:lnTo>
                  <a:pt x="365" y="2764"/>
                </a:lnTo>
                <a:lnTo>
                  <a:pt x="395" y="2780"/>
                </a:lnTo>
                <a:lnTo>
                  <a:pt x="421" y="2801"/>
                </a:lnTo>
                <a:lnTo>
                  <a:pt x="444" y="2827"/>
                </a:lnTo>
                <a:lnTo>
                  <a:pt x="460" y="2857"/>
                </a:lnTo>
                <a:lnTo>
                  <a:pt x="471" y="2889"/>
                </a:lnTo>
                <a:lnTo>
                  <a:pt x="474" y="2925"/>
                </a:lnTo>
                <a:lnTo>
                  <a:pt x="471" y="2960"/>
                </a:lnTo>
                <a:lnTo>
                  <a:pt x="460" y="2994"/>
                </a:lnTo>
                <a:lnTo>
                  <a:pt x="444" y="3023"/>
                </a:lnTo>
                <a:lnTo>
                  <a:pt x="421" y="3049"/>
                </a:lnTo>
                <a:lnTo>
                  <a:pt x="395" y="3071"/>
                </a:lnTo>
                <a:lnTo>
                  <a:pt x="365" y="3087"/>
                </a:lnTo>
                <a:lnTo>
                  <a:pt x="332" y="3098"/>
                </a:lnTo>
                <a:lnTo>
                  <a:pt x="296" y="3100"/>
                </a:lnTo>
                <a:lnTo>
                  <a:pt x="260" y="3098"/>
                </a:lnTo>
                <a:lnTo>
                  <a:pt x="226" y="3087"/>
                </a:lnTo>
                <a:lnTo>
                  <a:pt x="196" y="3071"/>
                </a:lnTo>
                <a:lnTo>
                  <a:pt x="168" y="3049"/>
                </a:lnTo>
                <a:lnTo>
                  <a:pt x="148" y="3023"/>
                </a:lnTo>
                <a:lnTo>
                  <a:pt x="131" y="2994"/>
                </a:lnTo>
                <a:lnTo>
                  <a:pt x="120" y="2960"/>
                </a:lnTo>
                <a:lnTo>
                  <a:pt x="116" y="2925"/>
                </a:lnTo>
                <a:lnTo>
                  <a:pt x="120" y="2889"/>
                </a:lnTo>
                <a:lnTo>
                  <a:pt x="131" y="2857"/>
                </a:lnTo>
                <a:lnTo>
                  <a:pt x="148" y="2827"/>
                </a:lnTo>
                <a:lnTo>
                  <a:pt x="168" y="2801"/>
                </a:lnTo>
                <a:lnTo>
                  <a:pt x="196" y="2780"/>
                </a:lnTo>
                <a:lnTo>
                  <a:pt x="226" y="2764"/>
                </a:lnTo>
                <a:lnTo>
                  <a:pt x="260" y="2753"/>
                </a:lnTo>
                <a:lnTo>
                  <a:pt x="296" y="2750"/>
                </a:lnTo>
                <a:close/>
                <a:moveTo>
                  <a:pt x="2341" y="2429"/>
                </a:moveTo>
                <a:lnTo>
                  <a:pt x="2390" y="2434"/>
                </a:lnTo>
                <a:lnTo>
                  <a:pt x="2435" y="2446"/>
                </a:lnTo>
                <a:lnTo>
                  <a:pt x="2477" y="2466"/>
                </a:lnTo>
                <a:lnTo>
                  <a:pt x="2514" y="2492"/>
                </a:lnTo>
                <a:lnTo>
                  <a:pt x="2546" y="2523"/>
                </a:lnTo>
                <a:lnTo>
                  <a:pt x="2572" y="2559"/>
                </a:lnTo>
                <a:lnTo>
                  <a:pt x="2593" y="2600"/>
                </a:lnTo>
                <a:lnTo>
                  <a:pt x="2605" y="2645"/>
                </a:lnTo>
                <a:lnTo>
                  <a:pt x="2610" y="2691"/>
                </a:lnTo>
                <a:lnTo>
                  <a:pt x="2605" y="2738"/>
                </a:lnTo>
                <a:lnTo>
                  <a:pt x="2593" y="2783"/>
                </a:lnTo>
                <a:lnTo>
                  <a:pt x="2572" y="2823"/>
                </a:lnTo>
                <a:lnTo>
                  <a:pt x="2546" y="2860"/>
                </a:lnTo>
                <a:lnTo>
                  <a:pt x="2514" y="2891"/>
                </a:lnTo>
                <a:lnTo>
                  <a:pt x="2477" y="2916"/>
                </a:lnTo>
                <a:lnTo>
                  <a:pt x="2435" y="2937"/>
                </a:lnTo>
                <a:lnTo>
                  <a:pt x="2390" y="2949"/>
                </a:lnTo>
                <a:lnTo>
                  <a:pt x="2341" y="2953"/>
                </a:lnTo>
                <a:lnTo>
                  <a:pt x="2294" y="2949"/>
                </a:lnTo>
                <a:lnTo>
                  <a:pt x="2249" y="2937"/>
                </a:lnTo>
                <a:lnTo>
                  <a:pt x="2207" y="2916"/>
                </a:lnTo>
                <a:lnTo>
                  <a:pt x="2170" y="2891"/>
                </a:lnTo>
                <a:lnTo>
                  <a:pt x="2138" y="2860"/>
                </a:lnTo>
                <a:lnTo>
                  <a:pt x="2112" y="2823"/>
                </a:lnTo>
                <a:lnTo>
                  <a:pt x="2091" y="2783"/>
                </a:lnTo>
                <a:lnTo>
                  <a:pt x="2078" y="2738"/>
                </a:lnTo>
                <a:lnTo>
                  <a:pt x="2074" y="2691"/>
                </a:lnTo>
                <a:lnTo>
                  <a:pt x="2078" y="2645"/>
                </a:lnTo>
                <a:lnTo>
                  <a:pt x="2091" y="2600"/>
                </a:lnTo>
                <a:lnTo>
                  <a:pt x="2112" y="2559"/>
                </a:lnTo>
                <a:lnTo>
                  <a:pt x="2138" y="2523"/>
                </a:lnTo>
                <a:lnTo>
                  <a:pt x="2170" y="2492"/>
                </a:lnTo>
                <a:lnTo>
                  <a:pt x="2207" y="2466"/>
                </a:lnTo>
                <a:lnTo>
                  <a:pt x="2249" y="2446"/>
                </a:lnTo>
                <a:lnTo>
                  <a:pt x="2294" y="2434"/>
                </a:lnTo>
                <a:lnTo>
                  <a:pt x="2341" y="2429"/>
                </a:lnTo>
                <a:close/>
                <a:moveTo>
                  <a:pt x="830" y="2429"/>
                </a:moveTo>
                <a:lnTo>
                  <a:pt x="878" y="2434"/>
                </a:lnTo>
                <a:lnTo>
                  <a:pt x="922" y="2446"/>
                </a:lnTo>
                <a:lnTo>
                  <a:pt x="964" y="2466"/>
                </a:lnTo>
                <a:lnTo>
                  <a:pt x="1001" y="2492"/>
                </a:lnTo>
                <a:lnTo>
                  <a:pt x="1034" y="2523"/>
                </a:lnTo>
                <a:lnTo>
                  <a:pt x="1060" y="2559"/>
                </a:lnTo>
                <a:lnTo>
                  <a:pt x="1080" y="2600"/>
                </a:lnTo>
                <a:lnTo>
                  <a:pt x="1092" y="2645"/>
                </a:lnTo>
                <a:lnTo>
                  <a:pt x="1096" y="2691"/>
                </a:lnTo>
                <a:lnTo>
                  <a:pt x="1092" y="2738"/>
                </a:lnTo>
                <a:lnTo>
                  <a:pt x="1080" y="2783"/>
                </a:lnTo>
                <a:lnTo>
                  <a:pt x="1060" y="2823"/>
                </a:lnTo>
                <a:lnTo>
                  <a:pt x="1034" y="2860"/>
                </a:lnTo>
                <a:lnTo>
                  <a:pt x="1001" y="2891"/>
                </a:lnTo>
                <a:lnTo>
                  <a:pt x="964" y="2916"/>
                </a:lnTo>
                <a:lnTo>
                  <a:pt x="922" y="2937"/>
                </a:lnTo>
                <a:lnTo>
                  <a:pt x="878" y="2949"/>
                </a:lnTo>
                <a:lnTo>
                  <a:pt x="830" y="2953"/>
                </a:lnTo>
                <a:lnTo>
                  <a:pt x="781" y="2949"/>
                </a:lnTo>
                <a:lnTo>
                  <a:pt x="737" y="2937"/>
                </a:lnTo>
                <a:lnTo>
                  <a:pt x="695" y="2916"/>
                </a:lnTo>
                <a:lnTo>
                  <a:pt x="658" y="2891"/>
                </a:lnTo>
                <a:lnTo>
                  <a:pt x="625" y="2860"/>
                </a:lnTo>
                <a:lnTo>
                  <a:pt x="599" y="2823"/>
                </a:lnTo>
                <a:lnTo>
                  <a:pt x="579" y="2783"/>
                </a:lnTo>
                <a:lnTo>
                  <a:pt x="567" y="2738"/>
                </a:lnTo>
                <a:lnTo>
                  <a:pt x="563" y="2691"/>
                </a:lnTo>
                <a:lnTo>
                  <a:pt x="567" y="2645"/>
                </a:lnTo>
                <a:lnTo>
                  <a:pt x="579" y="2600"/>
                </a:lnTo>
                <a:lnTo>
                  <a:pt x="599" y="2559"/>
                </a:lnTo>
                <a:lnTo>
                  <a:pt x="625" y="2523"/>
                </a:lnTo>
                <a:lnTo>
                  <a:pt x="658" y="2492"/>
                </a:lnTo>
                <a:lnTo>
                  <a:pt x="695" y="2466"/>
                </a:lnTo>
                <a:lnTo>
                  <a:pt x="737" y="2446"/>
                </a:lnTo>
                <a:lnTo>
                  <a:pt x="781" y="2434"/>
                </a:lnTo>
                <a:lnTo>
                  <a:pt x="830" y="2429"/>
                </a:lnTo>
                <a:close/>
                <a:moveTo>
                  <a:pt x="1586" y="1907"/>
                </a:moveTo>
                <a:lnTo>
                  <a:pt x="1644" y="1913"/>
                </a:lnTo>
                <a:lnTo>
                  <a:pt x="1699" y="1925"/>
                </a:lnTo>
                <a:lnTo>
                  <a:pt x="1752" y="1944"/>
                </a:lnTo>
                <a:lnTo>
                  <a:pt x="1800" y="1970"/>
                </a:lnTo>
                <a:lnTo>
                  <a:pt x="1845" y="2003"/>
                </a:lnTo>
                <a:lnTo>
                  <a:pt x="1883" y="2041"/>
                </a:lnTo>
                <a:lnTo>
                  <a:pt x="1917" y="2085"/>
                </a:lnTo>
                <a:lnTo>
                  <a:pt x="1944" y="2132"/>
                </a:lnTo>
                <a:lnTo>
                  <a:pt x="1964" y="2183"/>
                </a:lnTo>
                <a:lnTo>
                  <a:pt x="1976" y="2237"/>
                </a:lnTo>
                <a:lnTo>
                  <a:pt x="1980" y="2294"/>
                </a:lnTo>
                <a:lnTo>
                  <a:pt x="1976" y="2351"/>
                </a:lnTo>
                <a:lnTo>
                  <a:pt x="1964" y="2405"/>
                </a:lnTo>
                <a:lnTo>
                  <a:pt x="1944" y="2457"/>
                </a:lnTo>
                <a:lnTo>
                  <a:pt x="1917" y="2504"/>
                </a:lnTo>
                <a:lnTo>
                  <a:pt x="1883" y="2547"/>
                </a:lnTo>
                <a:lnTo>
                  <a:pt x="1845" y="2585"/>
                </a:lnTo>
                <a:lnTo>
                  <a:pt x="1800" y="2619"/>
                </a:lnTo>
                <a:lnTo>
                  <a:pt x="1752" y="2645"/>
                </a:lnTo>
                <a:lnTo>
                  <a:pt x="1699" y="2665"/>
                </a:lnTo>
                <a:lnTo>
                  <a:pt x="1644" y="2677"/>
                </a:lnTo>
                <a:lnTo>
                  <a:pt x="1586" y="2681"/>
                </a:lnTo>
                <a:lnTo>
                  <a:pt x="1527" y="2677"/>
                </a:lnTo>
                <a:lnTo>
                  <a:pt x="1471" y="2665"/>
                </a:lnTo>
                <a:lnTo>
                  <a:pt x="1419" y="2645"/>
                </a:lnTo>
                <a:lnTo>
                  <a:pt x="1370" y="2619"/>
                </a:lnTo>
                <a:lnTo>
                  <a:pt x="1326" y="2585"/>
                </a:lnTo>
                <a:lnTo>
                  <a:pt x="1287" y="2547"/>
                </a:lnTo>
                <a:lnTo>
                  <a:pt x="1254" y="2504"/>
                </a:lnTo>
                <a:lnTo>
                  <a:pt x="1228" y="2457"/>
                </a:lnTo>
                <a:lnTo>
                  <a:pt x="1207" y="2405"/>
                </a:lnTo>
                <a:lnTo>
                  <a:pt x="1195" y="2351"/>
                </a:lnTo>
                <a:lnTo>
                  <a:pt x="1191" y="2294"/>
                </a:lnTo>
                <a:lnTo>
                  <a:pt x="1195" y="2237"/>
                </a:lnTo>
                <a:lnTo>
                  <a:pt x="1207" y="2183"/>
                </a:lnTo>
                <a:lnTo>
                  <a:pt x="1228" y="2132"/>
                </a:lnTo>
                <a:lnTo>
                  <a:pt x="1254" y="2085"/>
                </a:lnTo>
                <a:lnTo>
                  <a:pt x="1287" y="2041"/>
                </a:lnTo>
                <a:lnTo>
                  <a:pt x="1326" y="2003"/>
                </a:lnTo>
                <a:lnTo>
                  <a:pt x="1370" y="1970"/>
                </a:lnTo>
                <a:lnTo>
                  <a:pt x="1419" y="1944"/>
                </a:lnTo>
                <a:lnTo>
                  <a:pt x="1471" y="1925"/>
                </a:lnTo>
                <a:lnTo>
                  <a:pt x="1527" y="1913"/>
                </a:lnTo>
                <a:lnTo>
                  <a:pt x="1586" y="1907"/>
                </a:lnTo>
                <a:close/>
                <a:moveTo>
                  <a:pt x="1955" y="158"/>
                </a:moveTo>
                <a:lnTo>
                  <a:pt x="1908" y="162"/>
                </a:lnTo>
                <a:lnTo>
                  <a:pt x="1864" y="173"/>
                </a:lnTo>
                <a:lnTo>
                  <a:pt x="1823" y="189"/>
                </a:lnTo>
                <a:lnTo>
                  <a:pt x="1785" y="212"/>
                </a:lnTo>
                <a:lnTo>
                  <a:pt x="1751" y="241"/>
                </a:lnTo>
                <a:lnTo>
                  <a:pt x="1722" y="275"/>
                </a:lnTo>
                <a:lnTo>
                  <a:pt x="1698" y="311"/>
                </a:lnTo>
                <a:lnTo>
                  <a:pt x="1680" y="352"/>
                </a:lnTo>
                <a:lnTo>
                  <a:pt x="1669" y="395"/>
                </a:lnTo>
                <a:lnTo>
                  <a:pt x="1666" y="441"/>
                </a:lnTo>
                <a:lnTo>
                  <a:pt x="1666" y="1163"/>
                </a:lnTo>
                <a:lnTo>
                  <a:pt x="1669" y="1209"/>
                </a:lnTo>
                <a:lnTo>
                  <a:pt x="1680" y="1253"/>
                </a:lnTo>
                <a:lnTo>
                  <a:pt x="1698" y="1293"/>
                </a:lnTo>
                <a:lnTo>
                  <a:pt x="1722" y="1331"/>
                </a:lnTo>
                <a:lnTo>
                  <a:pt x="1751" y="1364"/>
                </a:lnTo>
                <a:lnTo>
                  <a:pt x="1785" y="1392"/>
                </a:lnTo>
                <a:lnTo>
                  <a:pt x="1823" y="1415"/>
                </a:lnTo>
                <a:lnTo>
                  <a:pt x="1864" y="1433"/>
                </a:lnTo>
                <a:lnTo>
                  <a:pt x="1908" y="1443"/>
                </a:lnTo>
                <a:lnTo>
                  <a:pt x="1955" y="1447"/>
                </a:lnTo>
                <a:lnTo>
                  <a:pt x="2278" y="1447"/>
                </a:lnTo>
                <a:lnTo>
                  <a:pt x="2278" y="1800"/>
                </a:lnTo>
                <a:lnTo>
                  <a:pt x="2639" y="1447"/>
                </a:lnTo>
                <a:lnTo>
                  <a:pt x="3517" y="1447"/>
                </a:lnTo>
                <a:lnTo>
                  <a:pt x="3564" y="1443"/>
                </a:lnTo>
                <a:lnTo>
                  <a:pt x="3608" y="1433"/>
                </a:lnTo>
                <a:lnTo>
                  <a:pt x="3650" y="1415"/>
                </a:lnTo>
                <a:lnTo>
                  <a:pt x="3687" y="1392"/>
                </a:lnTo>
                <a:lnTo>
                  <a:pt x="3720" y="1364"/>
                </a:lnTo>
                <a:lnTo>
                  <a:pt x="3749" y="1331"/>
                </a:lnTo>
                <a:lnTo>
                  <a:pt x="3773" y="1293"/>
                </a:lnTo>
                <a:lnTo>
                  <a:pt x="3791" y="1253"/>
                </a:lnTo>
                <a:lnTo>
                  <a:pt x="3802" y="1209"/>
                </a:lnTo>
                <a:lnTo>
                  <a:pt x="3806" y="1163"/>
                </a:lnTo>
                <a:lnTo>
                  <a:pt x="3806" y="441"/>
                </a:lnTo>
                <a:lnTo>
                  <a:pt x="3802" y="395"/>
                </a:lnTo>
                <a:lnTo>
                  <a:pt x="3791" y="352"/>
                </a:lnTo>
                <a:lnTo>
                  <a:pt x="3773" y="311"/>
                </a:lnTo>
                <a:lnTo>
                  <a:pt x="3749" y="275"/>
                </a:lnTo>
                <a:lnTo>
                  <a:pt x="3720" y="241"/>
                </a:lnTo>
                <a:lnTo>
                  <a:pt x="3687" y="212"/>
                </a:lnTo>
                <a:lnTo>
                  <a:pt x="3650" y="189"/>
                </a:lnTo>
                <a:lnTo>
                  <a:pt x="3608" y="173"/>
                </a:lnTo>
                <a:lnTo>
                  <a:pt x="3564" y="162"/>
                </a:lnTo>
                <a:lnTo>
                  <a:pt x="3517" y="158"/>
                </a:lnTo>
                <a:lnTo>
                  <a:pt x="1955" y="158"/>
                </a:lnTo>
                <a:close/>
                <a:moveTo>
                  <a:pt x="1955" y="0"/>
                </a:moveTo>
                <a:lnTo>
                  <a:pt x="3517" y="0"/>
                </a:lnTo>
                <a:lnTo>
                  <a:pt x="3578" y="4"/>
                </a:lnTo>
                <a:lnTo>
                  <a:pt x="3637" y="16"/>
                </a:lnTo>
                <a:lnTo>
                  <a:pt x="3693" y="35"/>
                </a:lnTo>
                <a:lnTo>
                  <a:pt x="3744" y="61"/>
                </a:lnTo>
                <a:lnTo>
                  <a:pt x="3792" y="92"/>
                </a:lnTo>
                <a:lnTo>
                  <a:pt x="3835" y="129"/>
                </a:lnTo>
                <a:lnTo>
                  <a:pt x="3874" y="172"/>
                </a:lnTo>
                <a:lnTo>
                  <a:pt x="3906" y="218"/>
                </a:lnTo>
                <a:lnTo>
                  <a:pt x="3932" y="269"/>
                </a:lnTo>
                <a:lnTo>
                  <a:pt x="3951" y="323"/>
                </a:lnTo>
                <a:lnTo>
                  <a:pt x="3964" y="380"/>
                </a:lnTo>
                <a:lnTo>
                  <a:pt x="3968" y="441"/>
                </a:lnTo>
                <a:lnTo>
                  <a:pt x="3968" y="1163"/>
                </a:lnTo>
                <a:lnTo>
                  <a:pt x="3964" y="1224"/>
                </a:lnTo>
                <a:lnTo>
                  <a:pt x="3951" y="1281"/>
                </a:lnTo>
                <a:lnTo>
                  <a:pt x="3932" y="1335"/>
                </a:lnTo>
                <a:lnTo>
                  <a:pt x="3906" y="1387"/>
                </a:lnTo>
                <a:lnTo>
                  <a:pt x="3874" y="1433"/>
                </a:lnTo>
                <a:lnTo>
                  <a:pt x="3835" y="1474"/>
                </a:lnTo>
                <a:lnTo>
                  <a:pt x="3792" y="1512"/>
                </a:lnTo>
                <a:lnTo>
                  <a:pt x="3744" y="1543"/>
                </a:lnTo>
                <a:lnTo>
                  <a:pt x="3693" y="1569"/>
                </a:lnTo>
                <a:lnTo>
                  <a:pt x="3637" y="1588"/>
                </a:lnTo>
                <a:lnTo>
                  <a:pt x="3578" y="1600"/>
                </a:lnTo>
                <a:lnTo>
                  <a:pt x="3517" y="1604"/>
                </a:lnTo>
                <a:lnTo>
                  <a:pt x="2706" y="1604"/>
                </a:lnTo>
                <a:lnTo>
                  <a:pt x="2114" y="2182"/>
                </a:lnTo>
                <a:lnTo>
                  <a:pt x="2114" y="1604"/>
                </a:lnTo>
                <a:lnTo>
                  <a:pt x="1955" y="1604"/>
                </a:lnTo>
                <a:lnTo>
                  <a:pt x="1895" y="1600"/>
                </a:lnTo>
                <a:lnTo>
                  <a:pt x="1836" y="1588"/>
                </a:lnTo>
                <a:lnTo>
                  <a:pt x="1781" y="1569"/>
                </a:lnTo>
                <a:lnTo>
                  <a:pt x="1729" y="1543"/>
                </a:lnTo>
                <a:lnTo>
                  <a:pt x="1680" y="1512"/>
                </a:lnTo>
                <a:lnTo>
                  <a:pt x="1637" y="1474"/>
                </a:lnTo>
                <a:lnTo>
                  <a:pt x="1600" y="1433"/>
                </a:lnTo>
                <a:lnTo>
                  <a:pt x="1567" y="1387"/>
                </a:lnTo>
                <a:lnTo>
                  <a:pt x="1540" y="1335"/>
                </a:lnTo>
                <a:lnTo>
                  <a:pt x="1521" y="1281"/>
                </a:lnTo>
                <a:lnTo>
                  <a:pt x="1510" y="1224"/>
                </a:lnTo>
                <a:lnTo>
                  <a:pt x="1506" y="1163"/>
                </a:lnTo>
                <a:lnTo>
                  <a:pt x="1506" y="441"/>
                </a:lnTo>
                <a:lnTo>
                  <a:pt x="1509" y="380"/>
                </a:lnTo>
                <a:lnTo>
                  <a:pt x="1521" y="323"/>
                </a:lnTo>
                <a:lnTo>
                  <a:pt x="1540" y="269"/>
                </a:lnTo>
                <a:lnTo>
                  <a:pt x="1567" y="218"/>
                </a:lnTo>
                <a:lnTo>
                  <a:pt x="1599" y="172"/>
                </a:lnTo>
                <a:lnTo>
                  <a:pt x="1637" y="129"/>
                </a:lnTo>
                <a:lnTo>
                  <a:pt x="1680" y="92"/>
                </a:lnTo>
                <a:lnTo>
                  <a:pt x="1729" y="61"/>
                </a:lnTo>
                <a:lnTo>
                  <a:pt x="1780" y="35"/>
                </a:lnTo>
                <a:lnTo>
                  <a:pt x="1836" y="16"/>
                </a:lnTo>
                <a:lnTo>
                  <a:pt x="1895" y="4"/>
                </a:lnTo>
                <a:lnTo>
                  <a:pt x="19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4" name="Freeform 31"/>
          <p:cNvSpPr>
            <a:spLocks noEditPoints="1"/>
          </p:cNvSpPr>
          <p:nvPr/>
        </p:nvSpPr>
        <p:spPr bwMode="auto">
          <a:xfrm>
            <a:off x="4482869" y="4269934"/>
            <a:ext cx="504000" cy="468000"/>
          </a:xfrm>
          <a:custGeom>
            <a:avLst/>
            <a:gdLst>
              <a:gd name="T0" fmla="*/ 3114 w 3968"/>
              <a:gd name="T1" fmla="*/ 3318 h 4464"/>
              <a:gd name="T2" fmla="*/ 2867 w 3968"/>
              <a:gd name="T3" fmla="*/ 3471 h 4464"/>
              <a:gd name="T4" fmla="*/ 2877 w 3968"/>
              <a:gd name="T5" fmla="*/ 3201 h 4464"/>
              <a:gd name="T6" fmla="*/ 308 w 3968"/>
              <a:gd name="T7" fmla="*/ 3416 h 4464"/>
              <a:gd name="T8" fmla="*/ 33 w 3968"/>
              <a:gd name="T9" fmla="*/ 3356 h 4464"/>
              <a:gd name="T10" fmla="*/ 296 w 3968"/>
              <a:gd name="T11" fmla="*/ 3201 h 4464"/>
              <a:gd name="T12" fmla="*/ 2643 w 3968"/>
              <a:gd name="T13" fmla="*/ 3176 h 4464"/>
              <a:gd name="T14" fmla="*/ 2769 w 3968"/>
              <a:gd name="T15" fmla="*/ 4223 h 4464"/>
              <a:gd name="T16" fmla="*/ 2222 w 3968"/>
              <a:gd name="T17" fmla="*/ 3072 h 4464"/>
              <a:gd name="T18" fmla="*/ 950 w 3968"/>
              <a:gd name="T19" fmla="*/ 3073 h 4464"/>
              <a:gd name="T20" fmla="*/ 403 w 3968"/>
              <a:gd name="T21" fmla="*/ 4223 h 4464"/>
              <a:gd name="T22" fmla="*/ 528 w 3968"/>
              <a:gd name="T23" fmla="*/ 3176 h 4464"/>
              <a:gd name="T24" fmla="*/ 1586 w 3968"/>
              <a:gd name="T25" fmla="*/ 2783 h 4464"/>
              <a:gd name="T26" fmla="*/ 2023 w 3968"/>
              <a:gd name="T27" fmla="*/ 2960 h 4464"/>
              <a:gd name="T28" fmla="*/ 2206 w 3968"/>
              <a:gd name="T29" fmla="*/ 3389 h 4464"/>
              <a:gd name="T30" fmla="*/ 1029 w 3968"/>
              <a:gd name="T31" fmla="*/ 3122 h 4464"/>
              <a:gd name="T32" fmla="*/ 1377 w 3968"/>
              <a:gd name="T33" fmla="*/ 2818 h 4464"/>
              <a:gd name="T34" fmla="*/ 2976 w 3968"/>
              <a:gd name="T35" fmla="*/ 2780 h 4464"/>
              <a:gd name="T36" fmla="*/ 3041 w 3968"/>
              <a:gd name="T37" fmla="*/ 2994 h 4464"/>
              <a:gd name="T38" fmla="*/ 2841 w 3968"/>
              <a:gd name="T39" fmla="*/ 3098 h 4464"/>
              <a:gd name="T40" fmla="*/ 2695 w 3968"/>
              <a:gd name="T41" fmla="*/ 2925 h 4464"/>
              <a:gd name="T42" fmla="*/ 2841 w 3968"/>
              <a:gd name="T43" fmla="*/ 2753 h 4464"/>
              <a:gd name="T44" fmla="*/ 444 w 3968"/>
              <a:gd name="T45" fmla="*/ 2827 h 4464"/>
              <a:gd name="T46" fmla="*/ 421 w 3968"/>
              <a:gd name="T47" fmla="*/ 3049 h 4464"/>
              <a:gd name="T48" fmla="*/ 196 w 3968"/>
              <a:gd name="T49" fmla="*/ 3071 h 4464"/>
              <a:gd name="T50" fmla="*/ 131 w 3968"/>
              <a:gd name="T51" fmla="*/ 2857 h 4464"/>
              <a:gd name="T52" fmla="*/ 2341 w 3968"/>
              <a:gd name="T53" fmla="*/ 2429 h 4464"/>
              <a:gd name="T54" fmla="*/ 2593 w 3968"/>
              <a:gd name="T55" fmla="*/ 2600 h 4464"/>
              <a:gd name="T56" fmla="*/ 2514 w 3968"/>
              <a:gd name="T57" fmla="*/ 2891 h 4464"/>
              <a:gd name="T58" fmla="*/ 2207 w 3968"/>
              <a:gd name="T59" fmla="*/ 2916 h 4464"/>
              <a:gd name="T60" fmla="*/ 2078 w 3968"/>
              <a:gd name="T61" fmla="*/ 2645 h 4464"/>
              <a:gd name="T62" fmla="*/ 2294 w 3968"/>
              <a:gd name="T63" fmla="*/ 2434 h 4464"/>
              <a:gd name="T64" fmla="*/ 1034 w 3968"/>
              <a:gd name="T65" fmla="*/ 2523 h 4464"/>
              <a:gd name="T66" fmla="*/ 1060 w 3968"/>
              <a:gd name="T67" fmla="*/ 2823 h 4464"/>
              <a:gd name="T68" fmla="*/ 781 w 3968"/>
              <a:gd name="T69" fmla="*/ 2949 h 4464"/>
              <a:gd name="T70" fmla="*/ 567 w 3968"/>
              <a:gd name="T71" fmla="*/ 2738 h 4464"/>
              <a:gd name="T72" fmla="*/ 695 w 3968"/>
              <a:gd name="T73" fmla="*/ 2466 h 4464"/>
              <a:gd name="T74" fmla="*/ 1752 w 3968"/>
              <a:gd name="T75" fmla="*/ 1944 h 4464"/>
              <a:gd name="T76" fmla="*/ 1976 w 3968"/>
              <a:gd name="T77" fmla="*/ 2237 h 4464"/>
              <a:gd name="T78" fmla="*/ 1845 w 3968"/>
              <a:gd name="T79" fmla="*/ 2585 h 4464"/>
              <a:gd name="T80" fmla="*/ 1471 w 3968"/>
              <a:gd name="T81" fmla="*/ 2665 h 4464"/>
              <a:gd name="T82" fmla="*/ 1207 w 3968"/>
              <a:gd name="T83" fmla="*/ 2405 h 4464"/>
              <a:gd name="T84" fmla="*/ 1287 w 3968"/>
              <a:gd name="T85" fmla="*/ 2041 h 4464"/>
              <a:gd name="T86" fmla="*/ 1955 w 3968"/>
              <a:gd name="T87" fmla="*/ 158 h 4464"/>
              <a:gd name="T88" fmla="*/ 1698 w 3968"/>
              <a:gd name="T89" fmla="*/ 311 h 4464"/>
              <a:gd name="T90" fmla="*/ 1698 w 3968"/>
              <a:gd name="T91" fmla="*/ 1293 h 4464"/>
              <a:gd name="T92" fmla="*/ 1955 w 3968"/>
              <a:gd name="T93" fmla="*/ 1447 h 4464"/>
              <a:gd name="T94" fmla="*/ 3650 w 3968"/>
              <a:gd name="T95" fmla="*/ 1415 h 4464"/>
              <a:gd name="T96" fmla="*/ 3806 w 3968"/>
              <a:gd name="T97" fmla="*/ 1163 h 4464"/>
              <a:gd name="T98" fmla="*/ 3687 w 3968"/>
              <a:gd name="T99" fmla="*/ 212 h 4464"/>
              <a:gd name="T100" fmla="*/ 3517 w 3968"/>
              <a:gd name="T101" fmla="*/ 0 h 4464"/>
              <a:gd name="T102" fmla="*/ 3874 w 3968"/>
              <a:gd name="T103" fmla="*/ 172 h 4464"/>
              <a:gd name="T104" fmla="*/ 3964 w 3968"/>
              <a:gd name="T105" fmla="*/ 1224 h 4464"/>
              <a:gd name="T106" fmla="*/ 3744 w 3968"/>
              <a:gd name="T107" fmla="*/ 1543 h 4464"/>
              <a:gd name="T108" fmla="*/ 2114 w 3968"/>
              <a:gd name="T109" fmla="*/ 1604 h 4464"/>
              <a:gd name="T110" fmla="*/ 1637 w 3968"/>
              <a:gd name="T111" fmla="*/ 1474 h 4464"/>
              <a:gd name="T112" fmla="*/ 1506 w 3968"/>
              <a:gd name="T113" fmla="*/ 441 h 4464"/>
              <a:gd name="T114" fmla="*/ 1680 w 3968"/>
              <a:gd name="T115" fmla="*/ 92 h 4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68" h="4464">
                <a:moveTo>
                  <a:pt x="2877" y="3201"/>
                </a:moveTo>
                <a:lnTo>
                  <a:pt x="2924" y="3203"/>
                </a:lnTo>
                <a:lnTo>
                  <a:pt x="2969" y="3215"/>
                </a:lnTo>
                <a:lnTo>
                  <a:pt x="3012" y="3233"/>
                </a:lnTo>
                <a:lnTo>
                  <a:pt x="3051" y="3256"/>
                </a:lnTo>
                <a:lnTo>
                  <a:pt x="3084" y="3284"/>
                </a:lnTo>
                <a:lnTo>
                  <a:pt x="3114" y="3318"/>
                </a:lnTo>
                <a:lnTo>
                  <a:pt x="3138" y="3356"/>
                </a:lnTo>
                <a:lnTo>
                  <a:pt x="3156" y="3398"/>
                </a:lnTo>
                <a:lnTo>
                  <a:pt x="3167" y="3443"/>
                </a:lnTo>
                <a:lnTo>
                  <a:pt x="3171" y="3489"/>
                </a:lnTo>
                <a:lnTo>
                  <a:pt x="3171" y="4019"/>
                </a:lnTo>
                <a:lnTo>
                  <a:pt x="2867" y="4019"/>
                </a:lnTo>
                <a:lnTo>
                  <a:pt x="2867" y="3471"/>
                </a:lnTo>
                <a:lnTo>
                  <a:pt x="2863" y="3416"/>
                </a:lnTo>
                <a:lnTo>
                  <a:pt x="2853" y="3362"/>
                </a:lnTo>
                <a:lnTo>
                  <a:pt x="2838" y="3310"/>
                </a:lnTo>
                <a:lnTo>
                  <a:pt x="2817" y="3260"/>
                </a:lnTo>
                <a:lnTo>
                  <a:pt x="2792" y="3213"/>
                </a:lnTo>
                <a:lnTo>
                  <a:pt x="2834" y="3203"/>
                </a:lnTo>
                <a:lnTo>
                  <a:pt x="2877" y="3201"/>
                </a:lnTo>
                <a:close/>
                <a:moveTo>
                  <a:pt x="296" y="3201"/>
                </a:moveTo>
                <a:lnTo>
                  <a:pt x="338" y="3203"/>
                </a:lnTo>
                <a:lnTo>
                  <a:pt x="379" y="3213"/>
                </a:lnTo>
                <a:lnTo>
                  <a:pt x="354" y="3260"/>
                </a:lnTo>
                <a:lnTo>
                  <a:pt x="333" y="3310"/>
                </a:lnTo>
                <a:lnTo>
                  <a:pt x="318" y="3362"/>
                </a:lnTo>
                <a:lnTo>
                  <a:pt x="308" y="3416"/>
                </a:lnTo>
                <a:lnTo>
                  <a:pt x="305" y="3471"/>
                </a:lnTo>
                <a:lnTo>
                  <a:pt x="305" y="4019"/>
                </a:lnTo>
                <a:lnTo>
                  <a:pt x="0" y="4019"/>
                </a:lnTo>
                <a:lnTo>
                  <a:pt x="0" y="3489"/>
                </a:lnTo>
                <a:lnTo>
                  <a:pt x="4" y="3443"/>
                </a:lnTo>
                <a:lnTo>
                  <a:pt x="15" y="3398"/>
                </a:lnTo>
                <a:lnTo>
                  <a:pt x="33" y="3356"/>
                </a:lnTo>
                <a:lnTo>
                  <a:pt x="58" y="3318"/>
                </a:lnTo>
                <a:lnTo>
                  <a:pt x="87" y="3284"/>
                </a:lnTo>
                <a:lnTo>
                  <a:pt x="121" y="3256"/>
                </a:lnTo>
                <a:lnTo>
                  <a:pt x="160" y="3232"/>
                </a:lnTo>
                <a:lnTo>
                  <a:pt x="203" y="3214"/>
                </a:lnTo>
                <a:lnTo>
                  <a:pt x="249" y="3203"/>
                </a:lnTo>
                <a:lnTo>
                  <a:pt x="296" y="3201"/>
                </a:lnTo>
                <a:close/>
                <a:moveTo>
                  <a:pt x="2341" y="3053"/>
                </a:moveTo>
                <a:lnTo>
                  <a:pt x="2399" y="3057"/>
                </a:lnTo>
                <a:lnTo>
                  <a:pt x="2455" y="3068"/>
                </a:lnTo>
                <a:lnTo>
                  <a:pt x="2507" y="3086"/>
                </a:lnTo>
                <a:lnTo>
                  <a:pt x="2557" y="3110"/>
                </a:lnTo>
                <a:lnTo>
                  <a:pt x="2603" y="3140"/>
                </a:lnTo>
                <a:lnTo>
                  <a:pt x="2643" y="3176"/>
                </a:lnTo>
                <a:lnTo>
                  <a:pt x="2679" y="3215"/>
                </a:lnTo>
                <a:lnTo>
                  <a:pt x="2709" y="3260"/>
                </a:lnTo>
                <a:lnTo>
                  <a:pt x="2734" y="3309"/>
                </a:lnTo>
                <a:lnTo>
                  <a:pt x="2753" y="3360"/>
                </a:lnTo>
                <a:lnTo>
                  <a:pt x="2765" y="3414"/>
                </a:lnTo>
                <a:lnTo>
                  <a:pt x="2769" y="3471"/>
                </a:lnTo>
                <a:lnTo>
                  <a:pt x="2769" y="4223"/>
                </a:lnTo>
                <a:lnTo>
                  <a:pt x="2303" y="4223"/>
                </a:lnTo>
                <a:lnTo>
                  <a:pt x="2303" y="3389"/>
                </a:lnTo>
                <a:lnTo>
                  <a:pt x="2298" y="3321"/>
                </a:lnTo>
                <a:lnTo>
                  <a:pt x="2287" y="3255"/>
                </a:lnTo>
                <a:lnTo>
                  <a:pt x="2271" y="3192"/>
                </a:lnTo>
                <a:lnTo>
                  <a:pt x="2249" y="3130"/>
                </a:lnTo>
                <a:lnTo>
                  <a:pt x="2222" y="3072"/>
                </a:lnTo>
                <a:lnTo>
                  <a:pt x="2260" y="3063"/>
                </a:lnTo>
                <a:lnTo>
                  <a:pt x="2300" y="3056"/>
                </a:lnTo>
                <a:lnTo>
                  <a:pt x="2341" y="3053"/>
                </a:lnTo>
                <a:close/>
                <a:moveTo>
                  <a:pt x="830" y="3053"/>
                </a:moveTo>
                <a:lnTo>
                  <a:pt x="871" y="3056"/>
                </a:lnTo>
                <a:lnTo>
                  <a:pt x="911" y="3063"/>
                </a:lnTo>
                <a:lnTo>
                  <a:pt x="950" y="3073"/>
                </a:lnTo>
                <a:lnTo>
                  <a:pt x="922" y="3132"/>
                </a:lnTo>
                <a:lnTo>
                  <a:pt x="899" y="3192"/>
                </a:lnTo>
                <a:lnTo>
                  <a:pt x="882" y="3256"/>
                </a:lnTo>
                <a:lnTo>
                  <a:pt x="871" y="3321"/>
                </a:lnTo>
                <a:lnTo>
                  <a:pt x="868" y="3389"/>
                </a:lnTo>
                <a:lnTo>
                  <a:pt x="868" y="4223"/>
                </a:lnTo>
                <a:lnTo>
                  <a:pt x="403" y="4223"/>
                </a:lnTo>
                <a:lnTo>
                  <a:pt x="403" y="3471"/>
                </a:lnTo>
                <a:lnTo>
                  <a:pt x="408" y="3414"/>
                </a:lnTo>
                <a:lnTo>
                  <a:pt x="419" y="3360"/>
                </a:lnTo>
                <a:lnTo>
                  <a:pt x="437" y="3309"/>
                </a:lnTo>
                <a:lnTo>
                  <a:pt x="462" y="3260"/>
                </a:lnTo>
                <a:lnTo>
                  <a:pt x="492" y="3215"/>
                </a:lnTo>
                <a:lnTo>
                  <a:pt x="528" y="3176"/>
                </a:lnTo>
                <a:lnTo>
                  <a:pt x="568" y="3140"/>
                </a:lnTo>
                <a:lnTo>
                  <a:pt x="614" y="3110"/>
                </a:lnTo>
                <a:lnTo>
                  <a:pt x="664" y="3086"/>
                </a:lnTo>
                <a:lnTo>
                  <a:pt x="716" y="3068"/>
                </a:lnTo>
                <a:lnTo>
                  <a:pt x="771" y="3057"/>
                </a:lnTo>
                <a:lnTo>
                  <a:pt x="830" y="3053"/>
                </a:lnTo>
                <a:close/>
                <a:moveTo>
                  <a:pt x="1586" y="2783"/>
                </a:moveTo>
                <a:lnTo>
                  <a:pt x="1658" y="2787"/>
                </a:lnTo>
                <a:lnTo>
                  <a:pt x="1727" y="2799"/>
                </a:lnTo>
                <a:lnTo>
                  <a:pt x="1795" y="2818"/>
                </a:lnTo>
                <a:lnTo>
                  <a:pt x="1859" y="2845"/>
                </a:lnTo>
                <a:lnTo>
                  <a:pt x="1918" y="2877"/>
                </a:lnTo>
                <a:lnTo>
                  <a:pt x="1973" y="2916"/>
                </a:lnTo>
                <a:lnTo>
                  <a:pt x="2023" y="2960"/>
                </a:lnTo>
                <a:lnTo>
                  <a:pt x="2069" y="3010"/>
                </a:lnTo>
                <a:lnTo>
                  <a:pt x="2109" y="3064"/>
                </a:lnTo>
                <a:lnTo>
                  <a:pt x="2142" y="3122"/>
                </a:lnTo>
                <a:lnTo>
                  <a:pt x="2170" y="3184"/>
                </a:lnTo>
                <a:lnTo>
                  <a:pt x="2189" y="3249"/>
                </a:lnTo>
                <a:lnTo>
                  <a:pt x="2202" y="3318"/>
                </a:lnTo>
                <a:lnTo>
                  <a:pt x="2206" y="3389"/>
                </a:lnTo>
                <a:lnTo>
                  <a:pt x="2206" y="4464"/>
                </a:lnTo>
                <a:lnTo>
                  <a:pt x="966" y="4464"/>
                </a:lnTo>
                <a:lnTo>
                  <a:pt x="966" y="3389"/>
                </a:lnTo>
                <a:lnTo>
                  <a:pt x="971" y="3318"/>
                </a:lnTo>
                <a:lnTo>
                  <a:pt x="983" y="3249"/>
                </a:lnTo>
                <a:lnTo>
                  <a:pt x="1002" y="3184"/>
                </a:lnTo>
                <a:lnTo>
                  <a:pt x="1029" y="3122"/>
                </a:lnTo>
                <a:lnTo>
                  <a:pt x="1063" y="3064"/>
                </a:lnTo>
                <a:lnTo>
                  <a:pt x="1102" y="3010"/>
                </a:lnTo>
                <a:lnTo>
                  <a:pt x="1148" y="2960"/>
                </a:lnTo>
                <a:lnTo>
                  <a:pt x="1199" y="2916"/>
                </a:lnTo>
                <a:lnTo>
                  <a:pt x="1254" y="2877"/>
                </a:lnTo>
                <a:lnTo>
                  <a:pt x="1314" y="2845"/>
                </a:lnTo>
                <a:lnTo>
                  <a:pt x="1377" y="2818"/>
                </a:lnTo>
                <a:lnTo>
                  <a:pt x="1444" y="2799"/>
                </a:lnTo>
                <a:lnTo>
                  <a:pt x="1514" y="2787"/>
                </a:lnTo>
                <a:lnTo>
                  <a:pt x="1586" y="2783"/>
                </a:lnTo>
                <a:close/>
                <a:moveTo>
                  <a:pt x="2877" y="2750"/>
                </a:moveTo>
                <a:lnTo>
                  <a:pt x="2913" y="2753"/>
                </a:lnTo>
                <a:lnTo>
                  <a:pt x="2946" y="2764"/>
                </a:lnTo>
                <a:lnTo>
                  <a:pt x="2976" y="2780"/>
                </a:lnTo>
                <a:lnTo>
                  <a:pt x="3002" y="2801"/>
                </a:lnTo>
                <a:lnTo>
                  <a:pt x="3025" y="2827"/>
                </a:lnTo>
                <a:lnTo>
                  <a:pt x="3041" y="2857"/>
                </a:lnTo>
                <a:lnTo>
                  <a:pt x="3051" y="2889"/>
                </a:lnTo>
                <a:lnTo>
                  <a:pt x="3055" y="2925"/>
                </a:lnTo>
                <a:lnTo>
                  <a:pt x="3051" y="2960"/>
                </a:lnTo>
                <a:lnTo>
                  <a:pt x="3041" y="2994"/>
                </a:lnTo>
                <a:lnTo>
                  <a:pt x="3025" y="3023"/>
                </a:lnTo>
                <a:lnTo>
                  <a:pt x="3002" y="3049"/>
                </a:lnTo>
                <a:lnTo>
                  <a:pt x="2976" y="3071"/>
                </a:lnTo>
                <a:lnTo>
                  <a:pt x="2946" y="3087"/>
                </a:lnTo>
                <a:lnTo>
                  <a:pt x="2913" y="3098"/>
                </a:lnTo>
                <a:lnTo>
                  <a:pt x="2877" y="3100"/>
                </a:lnTo>
                <a:lnTo>
                  <a:pt x="2841" y="3098"/>
                </a:lnTo>
                <a:lnTo>
                  <a:pt x="2806" y="3087"/>
                </a:lnTo>
                <a:lnTo>
                  <a:pt x="2776" y="3071"/>
                </a:lnTo>
                <a:lnTo>
                  <a:pt x="2749" y="3049"/>
                </a:lnTo>
                <a:lnTo>
                  <a:pt x="2727" y="3023"/>
                </a:lnTo>
                <a:lnTo>
                  <a:pt x="2711" y="2994"/>
                </a:lnTo>
                <a:lnTo>
                  <a:pt x="2700" y="2960"/>
                </a:lnTo>
                <a:lnTo>
                  <a:pt x="2695" y="2925"/>
                </a:lnTo>
                <a:lnTo>
                  <a:pt x="2700" y="2889"/>
                </a:lnTo>
                <a:lnTo>
                  <a:pt x="2711" y="2857"/>
                </a:lnTo>
                <a:lnTo>
                  <a:pt x="2727" y="2827"/>
                </a:lnTo>
                <a:lnTo>
                  <a:pt x="2749" y="2801"/>
                </a:lnTo>
                <a:lnTo>
                  <a:pt x="2776" y="2780"/>
                </a:lnTo>
                <a:lnTo>
                  <a:pt x="2806" y="2764"/>
                </a:lnTo>
                <a:lnTo>
                  <a:pt x="2841" y="2753"/>
                </a:lnTo>
                <a:lnTo>
                  <a:pt x="2877" y="2750"/>
                </a:lnTo>
                <a:close/>
                <a:moveTo>
                  <a:pt x="296" y="2750"/>
                </a:moveTo>
                <a:lnTo>
                  <a:pt x="332" y="2753"/>
                </a:lnTo>
                <a:lnTo>
                  <a:pt x="365" y="2764"/>
                </a:lnTo>
                <a:lnTo>
                  <a:pt x="395" y="2780"/>
                </a:lnTo>
                <a:lnTo>
                  <a:pt x="421" y="2801"/>
                </a:lnTo>
                <a:lnTo>
                  <a:pt x="444" y="2827"/>
                </a:lnTo>
                <a:lnTo>
                  <a:pt x="460" y="2857"/>
                </a:lnTo>
                <a:lnTo>
                  <a:pt x="471" y="2889"/>
                </a:lnTo>
                <a:lnTo>
                  <a:pt x="474" y="2925"/>
                </a:lnTo>
                <a:lnTo>
                  <a:pt x="471" y="2960"/>
                </a:lnTo>
                <a:lnTo>
                  <a:pt x="460" y="2994"/>
                </a:lnTo>
                <a:lnTo>
                  <a:pt x="444" y="3023"/>
                </a:lnTo>
                <a:lnTo>
                  <a:pt x="421" y="3049"/>
                </a:lnTo>
                <a:lnTo>
                  <a:pt x="395" y="3071"/>
                </a:lnTo>
                <a:lnTo>
                  <a:pt x="365" y="3087"/>
                </a:lnTo>
                <a:lnTo>
                  <a:pt x="332" y="3098"/>
                </a:lnTo>
                <a:lnTo>
                  <a:pt x="296" y="3100"/>
                </a:lnTo>
                <a:lnTo>
                  <a:pt x="260" y="3098"/>
                </a:lnTo>
                <a:lnTo>
                  <a:pt x="226" y="3087"/>
                </a:lnTo>
                <a:lnTo>
                  <a:pt x="196" y="3071"/>
                </a:lnTo>
                <a:lnTo>
                  <a:pt x="168" y="3049"/>
                </a:lnTo>
                <a:lnTo>
                  <a:pt x="148" y="3023"/>
                </a:lnTo>
                <a:lnTo>
                  <a:pt x="131" y="2994"/>
                </a:lnTo>
                <a:lnTo>
                  <a:pt x="120" y="2960"/>
                </a:lnTo>
                <a:lnTo>
                  <a:pt x="116" y="2925"/>
                </a:lnTo>
                <a:lnTo>
                  <a:pt x="120" y="2889"/>
                </a:lnTo>
                <a:lnTo>
                  <a:pt x="131" y="2857"/>
                </a:lnTo>
                <a:lnTo>
                  <a:pt x="148" y="2827"/>
                </a:lnTo>
                <a:lnTo>
                  <a:pt x="168" y="2801"/>
                </a:lnTo>
                <a:lnTo>
                  <a:pt x="196" y="2780"/>
                </a:lnTo>
                <a:lnTo>
                  <a:pt x="226" y="2764"/>
                </a:lnTo>
                <a:lnTo>
                  <a:pt x="260" y="2753"/>
                </a:lnTo>
                <a:lnTo>
                  <a:pt x="296" y="2750"/>
                </a:lnTo>
                <a:close/>
                <a:moveTo>
                  <a:pt x="2341" y="2429"/>
                </a:moveTo>
                <a:lnTo>
                  <a:pt x="2390" y="2434"/>
                </a:lnTo>
                <a:lnTo>
                  <a:pt x="2435" y="2446"/>
                </a:lnTo>
                <a:lnTo>
                  <a:pt x="2477" y="2466"/>
                </a:lnTo>
                <a:lnTo>
                  <a:pt x="2514" y="2492"/>
                </a:lnTo>
                <a:lnTo>
                  <a:pt x="2546" y="2523"/>
                </a:lnTo>
                <a:lnTo>
                  <a:pt x="2572" y="2559"/>
                </a:lnTo>
                <a:lnTo>
                  <a:pt x="2593" y="2600"/>
                </a:lnTo>
                <a:lnTo>
                  <a:pt x="2605" y="2645"/>
                </a:lnTo>
                <a:lnTo>
                  <a:pt x="2610" y="2691"/>
                </a:lnTo>
                <a:lnTo>
                  <a:pt x="2605" y="2738"/>
                </a:lnTo>
                <a:lnTo>
                  <a:pt x="2593" y="2783"/>
                </a:lnTo>
                <a:lnTo>
                  <a:pt x="2572" y="2823"/>
                </a:lnTo>
                <a:lnTo>
                  <a:pt x="2546" y="2860"/>
                </a:lnTo>
                <a:lnTo>
                  <a:pt x="2514" y="2891"/>
                </a:lnTo>
                <a:lnTo>
                  <a:pt x="2477" y="2916"/>
                </a:lnTo>
                <a:lnTo>
                  <a:pt x="2435" y="2937"/>
                </a:lnTo>
                <a:lnTo>
                  <a:pt x="2390" y="2949"/>
                </a:lnTo>
                <a:lnTo>
                  <a:pt x="2341" y="2953"/>
                </a:lnTo>
                <a:lnTo>
                  <a:pt x="2294" y="2949"/>
                </a:lnTo>
                <a:lnTo>
                  <a:pt x="2249" y="2937"/>
                </a:lnTo>
                <a:lnTo>
                  <a:pt x="2207" y="2916"/>
                </a:lnTo>
                <a:lnTo>
                  <a:pt x="2170" y="2891"/>
                </a:lnTo>
                <a:lnTo>
                  <a:pt x="2138" y="2860"/>
                </a:lnTo>
                <a:lnTo>
                  <a:pt x="2112" y="2823"/>
                </a:lnTo>
                <a:lnTo>
                  <a:pt x="2091" y="2783"/>
                </a:lnTo>
                <a:lnTo>
                  <a:pt x="2078" y="2738"/>
                </a:lnTo>
                <a:lnTo>
                  <a:pt x="2074" y="2691"/>
                </a:lnTo>
                <a:lnTo>
                  <a:pt x="2078" y="2645"/>
                </a:lnTo>
                <a:lnTo>
                  <a:pt x="2091" y="2600"/>
                </a:lnTo>
                <a:lnTo>
                  <a:pt x="2112" y="2559"/>
                </a:lnTo>
                <a:lnTo>
                  <a:pt x="2138" y="2523"/>
                </a:lnTo>
                <a:lnTo>
                  <a:pt x="2170" y="2492"/>
                </a:lnTo>
                <a:lnTo>
                  <a:pt x="2207" y="2466"/>
                </a:lnTo>
                <a:lnTo>
                  <a:pt x="2249" y="2446"/>
                </a:lnTo>
                <a:lnTo>
                  <a:pt x="2294" y="2434"/>
                </a:lnTo>
                <a:lnTo>
                  <a:pt x="2341" y="2429"/>
                </a:lnTo>
                <a:close/>
                <a:moveTo>
                  <a:pt x="830" y="2429"/>
                </a:moveTo>
                <a:lnTo>
                  <a:pt x="878" y="2434"/>
                </a:lnTo>
                <a:lnTo>
                  <a:pt x="922" y="2446"/>
                </a:lnTo>
                <a:lnTo>
                  <a:pt x="964" y="2466"/>
                </a:lnTo>
                <a:lnTo>
                  <a:pt x="1001" y="2492"/>
                </a:lnTo>
                <a:lnTo>
                  <a:pt x="1034" y="2523"/>
                </a:lnTo>
                <a:lnTo>
                  <a:pt x="1060" y="2559"/>
                </a:lnTo>
                <a:lnTo>
                  <a:pt x="1080" y="2600"/>
                </a:lnTo>
                <a:lnTo>
                  <a:pt x="1092" y="2645"/>
                </a:lnTo>
                <a:lnTo>
                  <a:pt x="1096" y="2691"/>
                </a:lnTo>
                <a:lnTo>
                  <a:pt x="1092" y="2738"/>
                </a:lnTo>
                <a:lnTo>
                  <a:pt x="1080" y="2783"/>
                </a:lnTo>
                <a:lnTo>
                  <a:pt x="1060" y="2823"/>
                </a:lnTo>
                <a:lnTo>
                  <a:pt x="1034" y="2860"/>
                </a:lnTo>
                <a:lnTo>
                  <a:pt x="1001" y="2891"/>
                </a:lnTo>
                <a:lnTo>
                  <a:pt x="964" y="2916"/>
                </a:lnTo>
                <a:lnTo>
                  <a:pt x="922" y="2937"/>
                </a:lnTo>
                <a:lnTo>
                  <a:pt x="878" y="2949"/>
                </a:lnTo>
                <a:lnTo>
                  <a:pt x="830" y="2953"/>
                </a:lnTo>
                <a:lnTo>
                  <a:pt x="781" y="2949"/>
                </a:lnTo>
                <a:lnTo>
                  <a:pt x="737" y="2937"/>
                </a:lnTo>
                <a:lnTo>
                  <a:pt x="695" y="2916"/>
                </a:lnTo>
                <a:lnTo>
                  <a:pt x="658" y="2891"/>
                </a:lnTo>
                <a:lnTo>
                  <a:pt x="625" y="2860"/>
                </a:lnTo>
                <a:lnTo>
                  <a:pt x="599" y="2823"/>
                </a:lnTo>
                <a:lnTo>
                  <a:pt x="579" y="2783"/>
                </a:lnTo>
                <a:lnTo>
                  <a:pt x="567" y="2738"/>
                </a:lnTo>
                <a:lnTo>
                  <a:pt x="563" y="2691"/>
                </a:lnTo>
                <a:lnTo>
                  <a:pt x="567" y="2645"/>
                </a:lnTo>
                <a:lnTo>
                  <a:pt x="579" y="2600"/>
                </a:lnTo>
                <a:lnTo>
                  <a:pt x="599" y="2559"/>
                </a:lnTo>
                <a:lnTo>
                  <a:pt x="625" y="2523"/>
                </a:lnTo>
                <a:lnTo>
                  <a:pt x="658" y="2492"/>
                </a:lnTo>
                <a:lnTo>
                  <a:pt x="695" y="2466"/>
                </a:lnTo>
                <a:lnTo>
                  <a:pt x="737" y="2446"/>
                </a:lnTo>
                <a:lnTo>
                  <a:pt x="781" y="2434"/>
                </a:lnTo>
                <a:lnTo>
                  <a:pt x="830" y="2429"/>
                </a:lnTo>
                <a:close/>
                <a:moveTo>
                  <a:pt x="1586" y="1907"/>
                </a:moveTo>
                <a:lnTo>
                  <a:pt x="1644" y="1913"/>
                </a:lnTo>
                <a:lnTo>
                  <a:pt x="1699" y="1925"/>
                </a:lnTo>
                <a:lnTo>
                  <a:pt x="1752" y="1944"/>
                </a:lnTo>
                <a:lnTo>
                  <a:pt x="1800" y="1970"/>
                </a:lnTo>
                <a:lnTo>
                  <a:pt x="1845" y="2003"/>
                </a:lnTo>
                <a:lnTo>
                  <a:pt x="1883" y="2041"/>
                </a:lnTo>
                <a:lnTo>
                  <a:pt x="1917" y="2085"/>
                </a:lnTo>
                <a:lnTo>
                  <a:pt x="1944" y="2132"/>
                </a:lnTo>
                <a:lnTo>
                  <a:pt x="1964" y="2183"/>
                </a:lnTo>
                <a:lnTo>
                  <a:pt x="1976" y="2237"/>
                </a:lnTo>
                <a:lnTo>
                  <a:pt x="1980" y="2294"/>
                </a:lnTo>
                <a:lnTo>
                  <a:pt x="1976" y="2351"/>
                </a:lnTo>
                <a:lnTo>
                  <a:pt x="1964" y="2405"/>
                </a:lnTo>
                <a:lnTo>
                  <a:pt x="1944" y="2457"/>
                </a:lnTo>
                <a:lnTo>
                  <a:pt x="1917" y="2504"/>
                </a:lnTo>
                <a:lnTo>
                  <a:pt x="1883" y="2547"/>
                </a:lnTo>
                <a:lnTo>
                  <a:pt x="1845" y="2585"/>
                </a:lnTo>
                <a:lnTo>
                  <a:pt x="1800" y="2619"/>
                </a:lnTo>
                <a:lnTo>
                  <a:pt x="1752" y="2645"/>
                </a:lnTo>
                <a:lnTo>
                  <a:pt x="1699" y="2665"/>
                </a:lnTo>
                <a:lnTo>
                  <a:pt x="1644" y="2677"/>
                </a:lnTo>
                <a:lnTo>
                  <a:pt x="1586" y="2681"/>
                </a:lnTo>
                <a:lnTo>
                  <a:pt x="1527" y="2677"/>
                </a:lnTo>
                <a:lnTo>
                  <a:pt x="1471" y="2665"/>
                </a:lnTo>
                <a:lnTo>
                  <a:pt x="1419" y="2645"/>
                </a:lnTo>
                <a:lnTo>
                  <a:pt x="1370" y="2619"/>
                </a:lnTo>
                <a:lnTo>
                  <a:pt x="1326" y="2585"/>
                </a:lnTo>
                <a:lnTo>
                  <a:pt x="1287" y="2547"/>
                </a:lnTo>
                <a:lnTo>
                  <a:pt x="1254" y="2504"/>
                </a:lnTo>
                <a:lnTo>
                  <a:pt x="1228" y="2457"/>
                </a:lnTo>
                <a:lnTo>
                  <a:pt x="1207" y="2405"/>
                </a:lnTo>
                <a:lnTo>
                  <a:pt x="1195" y="2351"/>
                </a:lnTo>
                <a:lnTo>
                  <a:pt x="1191" y="2294"/>
                </a:lnTo>
                <a:lnTo>
                  <a:pt x="1195" y="2237"/>
                </a:lnTo>
                <a:lnTo>
                  <a:pt x="1207" y="2183"/>
                </a:lnTo>
                <a:lnTo>
                  <a:pt x="1228" y="2132"/>
                </a:lnTo>
                <a:lnTo>
                  <a:pt x="1254" y="2085"/>
                </a:lnTo>
                <a:lnTo>
                  <a:pt x="1287" y="2041"/>
                </a:lnTo>
                <a:lnTo>
                  <a:pt x="1326" y="2003"/>
                </a:lnTo>
                <a:lnTo>
                  <a:pt x="1370" y="1970"/>
                </a:lnTo>
                <a:lnTo>
                  <a:pt x="1419" y="1944"/>
                </a:lnTo>
                <a:lnTo>
                  <a:pt x="1471" y="1925"/>
                </a:lnTo>
                <a:lnTo>
                  <a:pt x="1527" y="1913"/>
                </a:lnTo>
                <a:lnTo>
                  <a:pt x="1586" y="1907"/>
                </a:lnTo>
                <a:close/>
                <a:moveTo>
                  <a:pt x="1955" y="158"/>
                </a:moveTo>
                <a:lnTo>
                  <a:pt x="1908" y="162"/>
                </a:lnTo>
                <a:lnTo>
                  <a:pt x="1864" y="173"/>
                </a:lnTo>
                <a:lnTo>
                  <a:pt x="1823" y="189"/>
                </a:lnTo>
                <a:lnTo>
                  <a:pt x="1785" y="212"/>
                </a:lnTo>
                <a:lnTo>
                  <a:pt x="1751" y="241"/>
                </a:lnTo>
                <a:lnTo>
                  <a:pt x="1722" y="275"/>
                </a:lnTo>
                <a:lnTo>
                  <a:pt x="1698" y="311"/>
                </a:lnTo>
                <a:lnTo>
                  <a:pt x="1680" y="352"/>
                </a:lnTo>
                <a:lnTo>
                  <a:pt x="1669" y="395"/>
                </a:lnTo>
                <a:lnTo>
                  <a:pt x="1666" y="441"/>
                </a:lnTo>
                <a:lnTo>
                  <a:pt x="1666" y="1163"/>
                </a:lnTo>
                <a:lnTo>
                  <a:pt x="1669" y="1209"/>
                </a:lnTo>
                <a:lnTo>
                  <a:pt x="1680" y="1253"/>
                </a:lnTo>
                <a:lnTo>
                  <a:pt x="1698" y="1293"/>
                </a:lnTo>
                <a:lnTo>
                  <a:pt x="1722" y="1331"/>
                </a:lnTo>
                <a:lnTo>
                  <a:pt x="1751" y="1364"/>
                </a:lnTo>
                <a:lnTo>
                  <a:pt x="1785" y="1392"/>
                </a:lnTo>
                <a:lnTo>
                  <a:pt x="1823" y="1415"/>
                </a:lnTo>
                <a:lnTo>
                  <a:pt x="1864" y="1433"/>
                </a:lnTo>
                <a:lnTo>
                  <a:pt x="1908" y="1443"/>
                </a:lnTo>
                <a:lnTo>
                  <a:pt x="1955" y="1447"/>
                </a:lnTo>
                <a:lnTo>
                  <a:pt x="2278" y="1447"/>
                </a:lnTo>
                <a:lnTo>
                  <a:pt x="2278" y="1800"/>
                </a:lnTo>
                <a:lnTo>
                  <a:pt x="2639" y="1447"/>
                </a:lnTo>
                <a:lnTo>
                  <a:pt x="3517" y="1447"/>
                </a:lnTo>
                <a:lnTo>
                  <a:pt x="3564" y="1443"/>
                </a:lnTo>
                <a:lnTo>
                  <a:pt x="3608" y="1433"/>
                </a:lnTo>
                <a:lnTo>
                  <a:pt x="3650" y="1415"/>
                </a:lnTo>
                <a:lnTo>
                  <a:pt x="3687" y="1392"/>
                </a:lnTo>
                <a:lnTo>
                  <a:pt x="3720" y="1364"/>
                </a:lnTo>
                <a:lnTo>
                  <a:pt x="3749" y="1331"/>
                </a:lnTo>
                <a:lnTo>
                  <a:pt x="3773" y="1293"/>
                </a:lnTo>
                <a:lnTo>
                  <a:pt x="3791" y="1253"/>
                </a:lnTo>
                <a:lnTo>
                  <a:pt x="3802" y="1209"/>
                </a:lnTo>
                <a:lnTo>
                  <a:pt x="3806" y="1163"/>
                </a:lnTo>
                <a:lnTo>
                  <a:pt x="3806" y="441"/>
                </a:lnTo>
                <a:lnTo>
                  <a:pt x="3802" y="395"/>
                </a:lnTo>
                <a:lnTo>
                  <a:pt x="3791" y="352"/>
                </a:lnTo>
                <a:lnTo>
                  <a:pt x="3773" y="311"/>
                </a:lnTo>
                <a:lnTo>
                  <a:pt x="3749" y="275"/>
                </a:lnTo>
                <a:lnTo>
                  <a:pt x="3720" y="241"/>
                </a:lnTo>
                <a:lnTo>
                  <a:pt x="3687" y="212"/>
                </a:lnTo>
                <a:lnTo>
                  <a:pt x="3650" y="189"/>
                </a:lnTo>
                <a:lnTo>
                  <a:pt x="3608" y="173"/>
                </a:lnTo>
                <a:lnTo>
                  <a:pt x="3564" y="162"/>
                </a:lnTo>
                <a:lnTo>
                  <a:pt x="3517" y="158"/>
                </a:lnTo>
                <a:lnTo>
                  <a:pt x="1955" y="158"/>
                </a:lnTo>
                <a:close/>
                <a:moveTo>
                  <a:pt x="1955" y="0"/>
                </a:moveTo>
                <a:lnTo>
                  <a:pt x="3517" y="0"/>
                </a:lnTo>
                <a:lnTo>
                  <a:pt x="3578" y="4"/>
                </a:lnTo>
                <a:lnTo>
                  <a:pt x="3637" y="16"/>
                </a:lnTo>
                <a:lnTo>
                  <a:pt x="3693" y="35"/>
                </a:lnTo>
                <a:lnTo>
                  <a:pt x="3744" y="61"/>
                </a:lnTo>
                <a:lnTo>
                  <a:pt x="3792" y="92"/>
                </a:lnTo>
                <a:lnTo>
                  <a:pt x="3835" y="129"/>
                </a:lnTo>
                <a:lnTo>
                  <a:pt x="3874" y="172"/>
                </a:lnTo>
                <a:lnTo>
                  <a:pt x="3906" y="218"/>
                </a:lnTo>
                <a:lnTo>
                  <a:pt x="3932" y="269"/>
                </a:lnTo>
                <a:lnTo>
                  <a:pt x="3951" y="323"/>
                </a:lnTo>
                <a:lnTo>
                  <a:pt x="3964" y="380"/>
                </a:lnTo>
                <a:lnTo>
                  <a:pt x="3968" y="441"/>
                </a:lnTo>
                <a:lnTo>
                  <a:pt x="3968" y="1163"/>
                </a:lnTo>
                <a:lnTo>
                  <a:pt x="3964" y="1224"/>
                </a:lnTo>
                <a:lnTo>
                  <a:pt x="3951" y="1281"/>
                </a:lnTo>
                <a:lnTo>
                  <a:pt x="3932" y="1335"/>
                </a:lnTo>
                <a:lnTo>
                  <a:pt x="3906" y="1387"/>
                </a:lnTo>
                <a:lnTo>
                  <a:pt x="3874" y="1433"/>
                </a:lnTo>
                <a:lnTo>
                  <a:pt x="3835" y="1474"/>
                </a:lnTo>
                <a:lnTo>
                  <a:pt x="3792" y="1512"/>
                </a:lnTo>
                <a:lnTo>
                  <a:pt x="3744" y="1543"/>
                </a:lnTo>
                <a:lnTo>
                  <a:pt x="3693" y="1569"/>
                </a:lnTo>
                <a:lnTo>
                  <a:pt x="3637" y="1588"/>
                </a:lnTo>
                <a:lnTo>
                  <a:pt x="3578" y="1600"/>
                </a:lnTo>
                <a:lnTo>
                  <a:pt x="3517" y="1604"/>
                </a:lnTo>
                <a:lnTo>
                  <a:pt x="2706" y="1604"/>
                </a:lnTo>
                <a:lnTo>
                  <a:pt x="2114" y="2182"/>
                </a:lnTo>
                <a:lnTo>
                  <a:pt x="2114" y="1604"/>
                </a:lnTo>
                <a:lnTo>
                  <a:pt x="1955" y="1604"/>
                </a:lnTo>
                <a:lnTo>
                  <a:pt x="1895" y="1600"/>
                </a:lnTo>
                <a:lnTo>
                  <a:pt x="1836" y="1588"/>
                </a:lnTo>
                <a:lnTo>
                  <a:pt x="1781" y="1569"/>
                </a:lnTo>
                <a:lnTo>
                  <a:pt x="1729" y="1543"/>
                </a:lnTo>
                <a:lnTo>
                  <a:pt x="1680" y="1512"/>
                </a:lnTo>
                <a:lnTo>
                  <a:pt x="1637" y="1474"/>
                </a:lnTo>
                <a:lnTo>
                  <a:pt x="1600" y="1433"/>
                </a:lnTo>
                <a:lnTo>
                  <a:pt x="1567" y="1387"/>
                </a:lnTo>
                <a:lnTo>
                  <a:pt x="1540" y="1335"/>
                </a:lnTo>
                <a:lnTo>
                  <a:pt x="1521" y="1281"/>
                </a:lnTo>
                <a:lnTo>
                  <a:pt x="1510" y="1224"/>
                </a:lnTo>
                <a:lnTo>
                  <a:pt x="1506" y="1163"/>
                </a:lnTo>
                <a:lnTo>
                  <a:pt x="1506" y="441"/>
                </a:lnTo>
                <a:lnTo>
                  <a:pt x="1509" y="380"/>
                </a:lnTo>
                <a:lnTo>
                  <a:pt x="1521" y="323"/>
                </a:lnTo>
                <a:lnTo>
                  <a:pt x="1540" y="269"/>
                </a:lnTo>
                <a:lnTo>
                  <a:pt x="1567" y="218"/>
                </a:lnTo>
                <a:lnTo>
                  <a:pt x="1599" y="172"/>
                </a:lnTo>
                <a:lnTo>
                  <a:pt x="1637" y="129"/>
                </a:lnTo>
                <a:lnTo>
                  <a:pt x="1680" y="92"/>
                </a:lnTo>
                <a:lnTo>
                  <a:pt x="1729" y="61"/>
                </a:lnTo>
                <a:lnTo>
                  <a:pt x="1780" y="35"/>
                </a:lnTo>
                <a:lnTo>
                  <a:pt x="1836" y="16"/>
                </a:lnTo>
                <a:lnTo>
                  <a:pt x="1895" y="4"/>
                </a:lnTo>
                <a:lnTo>
                  <a:pt x="19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40" name="Group 139">
            <a:extLst>
              <a:ext uri="{FF2B5EF4-FFF2-40B4-BE49-F238E27FC236}">
                <a16:creationId xmlns:a16="http://schemas.microsoft.com/office/drawing/2014/main" id="{ACDA78D0-7CBA-4B3A-A6DD-D5EA5EE88D72}"/>
              </a:ext>
            </a:extLst>
          </p:cNvPr>
          <p:cNvGrpSpPr/>
          <p:nvPr/>
        </p:nvGrpSpPr>
        <p:grpSpPr>
          <a:xfrm>
            <a:off x="7222994" y="4292909"/>
            <a:ext cx="445428" cy="355108"/>
            <a:chOff x="-4768850" y="1093788"/>
            <a:chExt cx="5268912" cy="4200525"/>
          </a:xfrm>
          <a:solidFill>
            <a:schemeClr val="bg1"/>
          </a:solidFill>
        </p:grpSpPr>
        <p:sp>
          <p:nvSpPr>
            <p:cNvPr id="141" name="Freeform 81">
              <a:extLst>
                <a:ext uri="{FF2B5EF4-FFF2-40B4-BE49-F238E27FC236}">
                  <a16:creationId xmlns:a16="http://schemas.microsoft.com/office/drawing/2014/main" id="{E263D966-F031-4FEE-9635-4CD12EA09FA3}"/>
                </a:ext>
              </a:extLst>
            </p:cNvPr>
            <p:cNvSpPr>
              <a:spLocks noEditPoints="1"/>
            </p:cNvSpPr>
            <p:nvPr/>
          </p:nvSpPr>
          <p:spPr bwMode="auto">
            <a:xfrm>
              <a:off x="-3078163" y="2136775"/>
              <a:ext cx="1889125" cy="877888"/>
            </a:xfrm>
            <a:custGeom>
              <a:avLst/>
              <a:gdLst>
                <a:gd name="T0" fmla="*/ 439 w 878"/>
                <a:gd name="T1" fmla="*/ 0 h 409"/>
                <a:gd name="T2" fmla="*/ 0 w 878"/>
                <a:gd name="T3" fmla="*/ 363 h 409"/>
                <a:gd name="T4" fmla="*/ 46 w 878"/>
                <a:gd name="T5" fmla="*/ 409 h 409"/>
                <a:gd name="T6" fmla="*/ 832 w 878"/>
                <a:gd name="T7" fmla="*/ 409 h 409"/>
                <a:gd name="T8" fmla="*/ 878 w 878"/>
                <a:gd name="T9" fmla="*/ 363 h 409"/>
                <a:gd name="T10" fmla="*/ 439 w 878"/>
                <a:gd name="T11" fmla="*/ 0 h 409"/>
                <a:gd name="T12" fmla="*/ 96 w 878"/>
                <a:gd name="T13" fmla="*/ 317 h 409"/>
                <a:gd name="T14" fmla="*/ 439 w 878"/>
                <a:gd name="T15" fmla="*/ 92 h 409"/>
                <a:gd name="T16" fmla="*/ 782 w 878"/>
                <a:gd name="T17" fmla="*/ 317 h 409"/>
                <a:gd name="T18" fmla="*/ 96 w 878"/>
                <a:gd name="T19" fmla="*/ 317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8" h="409">
                  <a:moveTo>
                    <a:pt x="439" y="0"/>
                  </a:moveTo>
                  <a:cubicBezTo>
                    <a:pt x="168" y="0"/>
                    <a:pt x="0" y="138"/>
                    <a:pt x="0" y="363"/>
                  </a:cubicBezTo>
                  <a:cubicBezTo>
                    <a:pt x="0" y="388"/>
                    <a:pt x="21" y="409"/>
                    <a:pt x="46" y="409"/>
                  </a:cubicBezTo>
                  <a:cubicBezTo>
                    <a:pt x="832" y="409"/>
                    <a:pt x="832" y="409"/>
                    <a:pt x="832" y="409"/>
                  </a:cubicBezTo>
                  <a:cubicBezTo>
                    <a:pt x="857" y="409"/>
                    <a:pt x="878" y="388"/>
                    <a:pt x="878" y="363"/>
                  </a:cubicBezTo>
                  <a:cubicBezTo>
                    <a:pt x="878" y="139"/>
                    <a:pt x="710" y="0"/>
                    <a:pt x="439" y="0"/>
                  </a:cubicBezTo>
                  <a:close/>
                  <a:moveTo>
                    <a:pt x="96" y="317"/>
                  </a:moveTo>
                  <a:cubicBezTo>
                    <a:pt x="126" y="109"/>
                    <a:pt x="363" y="92"/>
                    <a:pt x="439" y="92"/>
                  </a:cubicBezTo>
                  <a:cubicBezTo>
                    <a:pt x="515" y="92"/>
                    <a:pt x="752" y="109"/>
                    <a:pt x="782" y="317"/>
                  </a:cubicBezTo>
                  <a:lnTo>
                    <a:pt x="96" y="3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2" name="Freeform 82">
              <a:extLst>
                <a:ext uri="{FF2B5EF4-FFF2-40B4-BE49-F238E27FC236}">
                  <a16:creationId xmlns:a16="http://schemas.microsoft.com/office/drawing/2014/main" id="{B2763C64-F920-474E-A996-73F4632EDEFC}"/>
                </a:ext>
              </a:extLst>
            </p:cNvPr>
            <p:cNvSpPr>
              <a:spLocks noEditPoints="1"/>
            </p:cNvSpPr>
            <p:nvPr/>
          </p:nvSpPr>
          <p:spPr bwMode="auto">
            <a:xfrm>
              <a:off x="-2605088" y="1093788"/>
              <a:ext cx="942975" cy="942975"/>
            </a:xfrm>
            <a:custGeom>
              <a:avLst/>
              <a:gdLst>
                <a:gd name="T0" fmla="*/ 219 w 438"/>
                <a:gd name="T1" fmla="*/ 0 h 439"/>
                <a:gd name="T2" fmla="*/ 0 w 438"/>
                <a:gd name="T3" fmla="*/ 219 h 439"/>
                <a:gd name="T4" fmla="*/ 219 w 438"/>
                <a:gd name="T5" fmla="*/ 439 h 439"/>
                <a:gd name="T6" fmla="*/ 438 w 438"/>
                <a:gd name="T7" fmla="*/ 219 h 439"/>
                <a:gd name="T8" fmla="*/ 219 w 438"/>
                <a:gd name="T9" fmla="*/ 0 h 439"/>
                <a:gd name="T10" fmla="*/ 219 w 438"/>
                <a:gd name="T11" fmla="*/ 346 h 439"/>
                <a:gd name="T12" fmla="*/ 92 w 438"/>
                <a:gd name="T13" fmla="*/ 219 h 439"/>
                <a:gd name="T14" fmla="*/ 219 w 438"/>
                <a:gd name="T15" fmla="*/ 92 h 439"/>
                <a:gd name="T16" fmla="*/ 346 w 438"/>
                <a:gd name="T17" fmla="*/ 219 h 439"/>
                <a:gd name="T18" fmla="*/ 219 w 438"/>
                <a:gd name="T19" fmla="*/ 34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8" h="439">
                  <a:moveTo>
                    <a:pt x="219" y="0"/>
                  </a:moveTo>
                  <a:cubicBezTo>
                    <a:pt x="98" y="0"/>
                    <a:pt x="0" y="98"/>
                    <a:pt x="0" y="219"/>
                  </a:cubicBezTo>
                  <a:cubicBezTo>
                    <a:pt x="0" y="340"/>
                    <a:pt x="98" y="438"/>
                    <a:pt x="219" y="439"/>
                  </a:cubicBezTo>
                  <a:cubicBezTo>
                    <a:pt x="340" y="439"/>
                    <a:pt x="438" y="340"/>
                    <a:pt x="438" y="219"/>
                  </a:cubicBezTo>
                  <a:cubicBezTo>
                    <a:pt x="438" y="98"/>
                    <a:pt x="340" y="0"/>
                    <a:pt x="219" y="0"/>
                  </a:cubicBezTo>
                  <a:close/>
                  <a:moveTo>
                    <a:pt x="219" y="346"/>
                  </a:moveTo>
                  <a:cubicBezTo>
                    <a:pt x="149" y="346"/>
                    <a:pt x="92" y="289"/>
                    <a:pt x="92" y="219"/>
                  </a:cubicBezTo>
                  <a:cubicBezTo>
                    <a:pt x="92" y="149"/>
                    <a:pt x="149" y="92"/>
                    <a:pt x="219" y="92"/>
                  </a:cubicBezTo>
                  <a:cubicBezTo>
                    <a:pt x="289" y="92"/>
                    <a:pt x="346" y="149"/>
                    <a:pt x="346" y="219"/>
                  </a:cubicBezTo>
                  <a:cubicBezTo>
                    <a:pt x="346" y="289"/>
                    <a:pt x="289" y="346"/>
                    <a:pt x="219" y="3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3" name="Freeform 83">
              <a:extLst>
                <a:ext uri="{FF2B5EF4-FFF2-40B4-BE49-F238E27FC236}">
                  <a16:creationId xmlns:a16="http://schemas.microsoft.com/office/drawing/2014/main" id="{B3C48B1E-142B-4CA3-8DE2-41E0B30B11DB}"/>
                </a:ext>
              </a:extLst>
            </p:cNvPr>
            <p:cNvSpPr>
              <a:spLocks noEditPoints="1"/>
            </p:cNvSpPr>
            <p:nvPr/>
          </p:nvSpPr>
          <p:spPr bwMode="auto">
            <a:xfrm>
              <a:off x="-4768850" y="4416425"/>
              <a:ext cx="1890713" cy="877888"/>
            </a:xfrm>
            <a:custGeom>
              <a:avLst/>
              <a:gdLst>
                <a:gd name="T0" fmla="*/ 439 w 878"/>
                <a:gd name="T1" fmla="*/ 0 h 409"/>
                <a:gd name="T2" fmla="*/ 0 w 878"/>
                <a:gd name="T3" fmla="*/ 363 h 409"/>
                <a:gd name="T4" fmla="*/ 46 w 878"/>
                <a:gd name="T5" fmla="*/ 409 h 409"/>
                <a:gd name="T6" fmla="*/ 831 w 878"/>
                <a:gd name="T7" fmla="*/ 409 h 409"/>
                <a:gd name="T8" fmla="*/ 878 w 878"/>
                <a:gd name="T9" fmla="*/ 363 h 409"/>
                <a:gd name="T10" fmla="*/ 439 w 878"/>
                <a:gd name="T11" fmla="*/ 0 h 409"/>
                <a:gd name="T12" fmla="*/ 96 w 878"/>
                <a:gd name="T13" fmla="*/ 317 h 409"/>
                <a:gd name="T14" fmla="*/ 439 w 878"/>
                <a:gd name="T15" fmla="*/ 92 h 409"/>
                <a:gd name="T16" fmla="*/ 782 w 878"/>
                <a:gd name="T17" fmla="*/ 317 h 409"/>
                <a:gd name="T18" fmla="*/ 96 w 878"/>
                <a:gd name="T19" fmla="*/ 317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8" h="409">
                  <a:moveTo>
                    <a:pt x="439" y="0"/>
                  </a:moveTo>
                  <a:cubicBezTo>
                    <a:pt x="168" y="0"/>
                    <a:pt x="0" y="139"/>
                    <a:pt x="0" y="363"/>
                  </a:cubicBezTo>
                  <a:cubicBezTo>
                    <a:pt x="0" y="389"/>
                    <a:pt x="21" y="409"/>
                    <a:pt x="46" y="409"/>
                  </a:cubicBezTo>
                  <a:cubicBezTo>
                    <a:pt x="831" y="409"/>
                    <a:pt x="831" y="409"/>
                    <a:pt x="831" y="409"/>
                  </a:cubicBezTo>
                  <a:cubicBezTo>
                    <a:pt x="857" y="409"/>
                    <a:pt x="878" y="389"/>
                    <a:pt x="878" y="363"/>
                  </a:cubicBezTo>
                  <a:cubicBezTo>
                    <a:pt x="878" y="139"/>
                    <a:pt x="709" y="0"/>
                    <a:pt x="439" y="0"/>
                  </a:cubicBezTo>
                  <a:close/>
                  <a:moveTo>
                    <a:pt x="96" y="317"/>
                  </a:moveTo>
                  <a:cubicBezTo>
                    <a:pt x="126" y="110"/>
                    <a:pt x="363" y="92"/>
                    <a:pt x="439" y="92"/>
                  </a:cubicBezTo>
                  <a:cubicBezTo>
                    <a:pt x="515" y="92"/>
                    <a:pt x="751" y="110"/>
                    <a:pt x="782" y="317"/>
                  </a:cubicBezTo>
                  <a:lnTo>
                    <a:pt x="96" y="3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4" name="Freeform 84">
              <a:extLst>
                <a:ext uri="{FF2B5EF4-FFF2-40B4-BE49-F238E27FC236}">
                  <a16:creationId xmlns:a16="http://schemas.microsoft.com/office/drawing/2014/main" id="{C47451AB-7916-422F-9029-7FB097FF604B}"/>
                </a:ext>
              </a:extLst>
            </p:cNvPr>
            <p:cNvSpPr>
              <a:spLocks noEditPoints="1"/>
            </p:cNvSpPr>
            <p:nvPr/>
          </p:nvSpPr>
          <p:spPr bwMode="auto">
            <a:xfrm>
              <a:off x="-4297363" y="3375025"/>
              <a:ext cx="944563" cy="942975"/>
            </a:xfrm>
            <a:custGeom>
              <a:avLst/>
              <a:gdLst>
                <a:gd name="T0" fmla="*/ 220 w 439"/>
                <a:gd name="T1" fmla="*/ 0 h 439"/>
                <a:gd name="T2" fmla="*/ 0 w 439"/>
                <a:gd name="T3" fmla="*/ 219 h 439"/>
                <a:gd name="T4" fmla="*/ 220 w 439"/>
                <a:gd name="T5" fmla="*/ 439 h 439"/>
                <a:gd name="T6" fmla="*/ 439 w 439"/>
                <a:gd name="T7" fmla="*/ 219 h 439"/>
                <a:gd name="T8" fmla="*/ 220 w 439"/>
                <a:gd name="T9" fmla="*/ 0 h 439"/>
                <a:gd name="T10" fmla="*/ 220 w 439"/>
                <a:gd name="T11" fmla="*/ 346 h 439"/>
                <a:gd name="T12" fmla="*/ 93 w 439"/>
                <a:gd name="T13" fmla="*/ 219 h 439"/>
                <a:gd name="T14" fmla="*/ 220 w 439"/>
                <a:gd name="T15" fmla="*/ 92 h 439"/>
                <a:gd name="T16" fmla="*/ 347 w 439"/>
                <a:gd name="T17" fmla="*/ 219 h 439"/>
                <a:gd name="T18" fmla="*/ 220 w 439"/>
                <a:gd name="T19" fmla="*/ 34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9" h="439">
                  <a:moveTo>
                    <a:pt x="220" y="0"/>
                  </a:moveTo>
                  <a:cubicBezTo>
                    <a:pt x="99" y="0"/>
                    <a:pt x="0" y="98"/>
                    <a:pt x="0" y="219"/>
                  </a:cubicBezTo>
                  <a:cubicBezTo>
                    <a:pt x="1" y="341"/>
                    <a:pt x="99" y="439"/>
                    <a:pt x="220" y="439"/>
                  </a:cubicBezTo>
                  <a:cubicBezTo>
                    <a:pt x="341" y="439"/>
                    <a:pt x="439" y="341"/>
                    <a:pt x="439" y="219"/>
                  </a:cubicBezTo>
                  <a:cubicBezTo>
                    <a:pt x="439" y="98"/>
                    <a:pt x="341" y="0"/>
                    <a:pt x="220" y="0"/>
                  </a:cubicBezTo>
                  <a:close/>
                  <a:moveTo>
                    <a:pt x="220" y="346"/>
                  </a:moveTo>
                  <a:cubicBezTo>
                    <a:pt x="150" y="346"/>
                    <a:pt x="93" y="290"/>
                    <a:pt x="93" y="219"/>
                  </a:cubicBezTo>
                  <a:cubicBezTo>
                    <a:pt x="93" y="149"/>
                    <a:pt x="150" y="92"/>
                    <a:pt x="220" y="92"/>
                  </a:cubicBezTo>
                  <a:cubicBezTo>
                    <a:pt x="290" y="92"/>
                    <a:pt x="347" y="149"/>
                    <a:pt x="347" y="219"/>
                  </a:cubicBezTo>
                  <a:cubicBezTo>
                    <a:pt x="347" y="290"/>
                    <a:pt x="290" y="346"/>
                    <a:pt x="220" y="3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5" name="Freeform 85">
              <a:extLst>
                <a:ext uri="{FF2B5EF4-FFF2-40B4-BE49-F238E27FC236}">
                  <a16:creationId xmlns:a16="http://schemas.microsoft.com/office/drawing/2014/main" id="{69A33677-636D-46CB-81F2-A0E4EC7A831C}"/>
                </a:ext>
              </a:extLst>
            </p:cNvPr>
            <p:cNvSpPr>
              <a:spLocks noEditPoints="1"/>
            </p:cNvSpPr>
            <p:nvPr/>
          </p:nvSpPr>
          <p:spPr bwMode="auto">
            <a:xfrm>
              <a:off x="-1389063" y="4416425"/>
              <a:ext cx="1889125" cy="877888"/>
            </a:xfrm>
            <a:custGeom>
              <a:avLst/>
              <a:gdLst>
                <a:gd name="T0" fmla="*/ 439 w 878"/>
                <a:gd name="T1" fmla="*/ 0 h 409"/>
                <a:gd name="T2" fmla="*/ 0 w 878"/>
                <a:gd name="T3" fmla="*/ 363 h 409"/>
                <a:gd name="T4" fmla="*/ 47 w 878"/>
                <a:gd name="T5" fmla="*/ 409 h 409"/>
                <a:gd name="T6" fmla="*/ 832 w 878"/>
                <a:gd name="T7" fmla="*/ 409 h 409"/>
                <a:gd name="T8" fmla="*/ 878 w 878"/>
                <a:gd name="T9" fmla="*/ 363 h 409"/>
                <a:gd name="T10" fmla="*/ 439 w 878"/>
                <a:gd name="T11" fmla="*/ 0 h 409"/>
                <a:gd name="T12" fmla="*/ 96 w 878"/>
                <a:gd name="T13" fmla="*/ 317 h 409"/>
                <a:gd name="T14" fmla="*/ 439 w 878"/>
                <a:gd name="T15" fmla="*/ 92 h 409"/>
                <a:gd name="T16" fmla="*/ 782 w 878"/>
                <a:gd name="T17" fmla="*/ 317 h 409"/>
                <a:gd name="T18" fmla="*/ 96 w 878"/>
                <a:gd name="T19" fmla="*/ 317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8" h="409">
                  <a:moveTo>
                    <a:pt x="439" y="0"/>
                  </a:moveTo>
                  <a:cubicBezTo>
                    <a:pt x="169" y="0"/>
                    <a:pt x="0" y="139"/>
                    <a:pt x="0" y="363"/>
                  </a:cubicBezTo>
                  <a:cubicBezTo>
                    <a:pt x="0" y="389"/>
                    <a:pt x="21" y="409"/>
                    <a:pt x="47" y="409"/>
                  </a:cubicBezTo>
                  <a:cubicBezTo>
                    <a:pt x="832" y="409"/>
                    <a:pt x="832" y="409"/>
                    <a:pt x="832" y="409"/>
                  </a:cubicBezTo>
                  <a:cubicBezTo>
                    <a:pt x="857" y="409"/>
                    <a:pt x="878" y="389"/>
                    <a:pt x="878" y="363"/>
                  </a:cubicBezTo>
                  <a:cubicBezTo>
                    <a:pt x="878" y="139"/>
                    <a:pt x="710" y="0"/>
                    <a:pt x="439" y="0"/>
                  </a:cubicBezTo>
                  <a:close/>
                  <a:moveTo>
                    <a:pt x="96" y="317"/>
                  </a:moveTo>
                  <a:cubicBezTo>
                    <a:pt x="127" y="110"/>
                    <a:pt x="363" y="92"/>
                    <a:pt x="439" y="92"/>
                  </a:cubicBezTo>
                  <a:cubicBezTo>
                    <a:pt x="515" y="92"/>
                    <a:pt x="752" y="110"/>
                    <a:pt x="782" y="317"/>
                  </a:cubicBezTo>
                  <a:lnTo>
                    <a:pt x="96" y="3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6" name="Freeform 86">
              <a:extLst>
                <a:ext uri="{FF2B5EF4-FFF2-40B4-BE49-F238E27FC236}">
                  <a16:creationId xmlns:a16="http://schemas.microsoft.com/office/drawing/2014/main" id="{F94C9BE9-6651-46B4-B937-A0853202C65D}"/>
                </a:ext>
              </a:extLst>
            </p:cNvPr>
            <p:cNvSpPr>
              <a:spLocks noEditPoints="1"/>
            </p:cNvSpPr>
            <p:nvPr/>
          </p:nvSpPr>
          <p:spPr bwMode="auto">
            <a:xfrm>
              <a:off x="-915988" y="3375025"/>
              <a:ext cx="944563" cy="942975"/>
            </a:xfrm>
            <a:custGeom>
              <a:avLst/>
              <a:gdLst>
                <a:gd name="T0" fmla="*/ 219 w 439"/>
                <a:gd name="T1" fmla="*/ 0 h 439"/>
                <a:gd name="T2" fmla="*/ 0 w 439"/>
                <a:gd name="T3" fmla="*/ 219 h 439"/>
                <a:gd name="T4" fmla="*/ 219 w 439"/>
                <a:gd name="T5" fmla="*/ 439 h 439"/>
                <a:gd name="T6" fmla="*/ 439 w 439"/>
                <a:gd name="T7" fmla="*/ 219 h 439"/>
                <a:gd name="T8" fmla="*/ 219 w 439"/>
                <a:gd name="T9" fmla="*/ 0 h 439"/>
                <a:gd name="T10" fmla="*/ 219 w 439"/>
                <a:gd name="T11" fmla="*/ 346 h 439"/>
                <a:gd name="T12" fmla="*/ 92 w 439"/>
                <a:gd name="T13" fmla="*/ 219 h 439"/>
                <a:gd name="T14" fmla="*/ 219 w 439"/>
                <a:gd name="T15" fmla="*/ 92 h 439"/>
                <a:gd name="T16" fmla="*/ 346 w 439"/>
                <a:gd name="T17" fmla="*/ 219 h 439"/>
                <a:gd name="T18" fmla="*/ 219 w 439"/>
                <a:gd name="T19" fmla="*/ 34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9" h="439">
                  <a:moveTo>
                    <a:pt x="219" y="0"/>
                  </a:moveTo>
                  <a:cubicBezTo>
                    <a:pt x="98" y="0"/>
                    <a:pt x="0" y="98"/>
                    <a:pt x="0" y="219"/>
                  </a:cubicBezTo>
                  <a:cubicBezTo>
                    <a:pt x="0" y="341"/>
                    <a:pt x="98" y="439"/>
                    <a:pt x="219" y="439"/>
                  </a:cubicBezTo>
                  <a:cubicBezTo>
                    <a:pt x="340" y="439"/>
                    <a:pt x="439" y="341"/>
                    <a:pt x="439" y="219"/>
                  </a:cubicBezTo>
                  <a:cubicBezTo>
                    <a:pt x="439" y="98"/>
                    <a:pt x="340" y="0"/>
                    <a:pt x="219" y="0"/>
                  </a:cubicBezTo>
                  <a:close/>
                  <a:moveTo>
                    <a:pt x="219" y="346"/>
                  </a:moveTo>
                  <a:cubicBezTo>
                    <a:pt x="149" y="346"/>
                    <a:pt x="92" y="290"/>
                    <a:pt x="92" y="219"/>
                  </a:cubicBezTo>
                  <a:cubicBezTo>
                    <a:pt x="92" y="149"/>
                    <a:pt x="149" y="92"/>
                    <a:pt x="219" y="92"/>
                  </a:cubicBezTo>
                  <a:cubicBezTo>
                    <a:pt x="289" y="92"/>
                    <a:pt x="346" y="149"/>
                    <a:pt x="346" y="219"/>
                  </a:cubicBezTo>
                  <a:cubicBezTo>
                    <a:pt x="346" y="290"/>
                    <a:pt x="289" y="346"/>
                    <a:pt x="219" y="3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7" name="Freeform 87">
              <a:extLst>
                <a:ext uri="{FF2B5EF4-FFF2-40B4-BE49-F238E27FC236}">
                  <a16:creationId xmlns:a16="http://schemas.microsoft.com/office/drawing/2014/main" id="{3916EEF2-764A-4085-8D52-32342E14F3D3}"/>
                </a:ext>
              </a:extLst>
            </p:cNvPr>
            <p:cNvSpPr>
              <a:spLocks/>
            </p:cNvSpPr>
            <p:nvPr/>
          </p:nvSpPr>
          <p:spPr bwMode="auto">
            <a:xfrm>
              <a:off x="-2687638" y="3144838"/>
              <a:ext cx="1100138" cy="1277938"/>
            </a:xfrm>
            <a:custGeom>
              <a:avLst/>
              <a:gdLst>
                <a:gd name="T0" fmla="*/ 496 w 511"/>
                <a:gd name="T1" fmla="*/ 512 h 595"/>
                <a:gd name="T2" fmla="*/ 303 w 511"/>
                <a:gd name="T3" fmla="*/ 319 h 595"/>
                <a:gd name="T4" fmla="*/ 303 w 511"/>
                <a:gd name="T5" fmla="*/ 46 h 595"/>
                <a:gd name="T6" fmla="*/ 257 w 511"/>
                <a:gd name="T7" fmla="*/ 0 h 595"/>
                <a:gd name="T8" fmla="*/ 211 w 511"/>
                <a:gd name="T9" fmla="*/ 46 h 595"/>
                <a:gd name="T10" fmla="*/ 211 w 511"/>
                <a:gd name="T11" fmla="*/ 319 h 595"/>
                <a:gd name="T12" fmla="*/ 18 w 511"/>
                <a:gd name="T13" fmla="*/ 511 h 595"/>
                <a:gd name="T14" fmla="*/ 18 w 511"/>
                <a:gd name="T15" fmla="*/ 577 h 595"/>
                <a:gd name="T16" fmla="*/ 83 w 511"/>
                <a:gd name="T17" fmla="*/ 577 h 595"/>
                <a:gd name="T18" fmla="*/ 257 w 511"/>
                <a:gd name="T19" fmla="*/ 403 h 595"/>
                <a:gd name="T20" fmla="*/ 431 w 511"/>
                <a:gd name="T21" fmla="*/ 577 h 595"/>
                <a:gd name="T22" fmla="*/ 496 w 511"/>
                <a:gd name="T23" fmla="*/ 572 h 595"/>
                <a:gd name="T24" fmla="*/ 496 w 511"/>
                <a:gd name="T25" fmla="*/ 512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595">
                  <a:moveTo>
                    <a:pt x="496" y="512"/>
                  </a:moveTo>
                  <a:cubicBezTo>
                    <a:pt x="303" y="319"/>
                    <a:pt x="303" y="319"/>
                    <a:pt x="303" y="319"/>
                  </a:cubicBezTo>
                  <a:cubicBezTo>
                    <a:pt x="303" y="46"/>
                    <a:pt x="303" y="46"/>
                    <a:pt x="303" y="46"/>
                  </a:cubicBezTo>
                  <a:cubicBezTo>
                    <a:pt x="303" y="21"/>
                    <a:pt x="283" y="0"/>
                    <a:pt x="257" y="0"/>
                  </a:cubicBezTo>
                  <a:cubicBezTo>
                    <a:pt x="231" y="0"/>
                    <a:pt x="211" y="21"/>
                    <a:pt x="211" y="46"/>
                  </a:cubicBezTo>
                  <a:cubicBezTo>
                    <a:pt x="211" y="319"/>
                    <a:pt x="211" y="319"/>
                    <a:pt x="211" y="319"/>
                  </a:cubicBezTo>
                  <a:cubicBezTo>
                    <a:pt x="18" y="511"/>
                    <a:pt x="18" y="511"/>
                    <a:pt x="18" y="511"/>
                  </a:cubicBezTo>
                  <a:cubicBezTo>
                    <a:pt x="0" y="529"/>
                    <a:pt x="0" y="559"/>
                    <a:pt x="18" y="577"/>
                  </a:cubicBezTo>
                  <a:cubicBezTo>
                    <a:pt x="36" y="595"/>
                    <a:pt x="65" y="595"/>
                    <a:pt x="83" y="577"/>
                  </a:cubicBezTo>
                  <a:cubicBezTo>
                    <a:pt x="257" y="403"/>
                    <a:pt x="257" y="403"/>
                    <a:pt x="257" y="403"/>
                  </a:cubicBezTo>
                  <a:cubicBezTo>
                    <a:pt x="431" y="577"/>
                    <a:pt x="431" y="577"/>
                    <a:pt x="431" y="577"/>
                  </a:cubicBezTo>
                  <a:cubicBezTo>
                    <a:pt x="450" y="594"/>
                    <a:pt x="479" y="592"/>
                    <a:pt x="496" y="572"/>
                  </a:cubicBezTo>
                  <a:cubicBezTo>
                    <a:pt x="511" y="555"/>
                    <a:pt x="511" y="529"/>
                    <a:pt x="496" y="5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90" name="Content Placeholder 4"/>
          <p:cNvPicPr>
            <a:picLocks noChangeAspect="1"/>
          </p:cNvPicPr>
          <p:nvPr/>
        </p:nvPicPr>
        <p:blipFill rotWithShape="1">
          <a:blip r:embed="rId4" cstate="print">
            <a:extLst>
              <a:ext uri="{28A0092B-C50C-407E-A947-70E740481C1C}">
                <a14:useLocalDpi xmlns:a14="http://schemas.microsoft.com/office/drawing/2010/main" val="0"/>
              </a:ext>
            </a:extLst>
          </a:blip>
          <a:srcRect b="29463"/>
          <a:stretch/>
        </p:blipFill>
        <p:spPr>
          <a:xfrm>
            <a:off x="5135818" y="2603167"/>
            <a:ext cx="1870479" cy="1576720"/>
          </a:xfrm>
          <a:prstGeom prst="rect">
            <a:avLst/>
          </a:prstGeom>
        </p:spPr>
      </p:pic>
      <p:sp>
        <p:nvSpPr>
          <p:cNvPr id="114" name="Rectangle 113">
            <a:extLst>
              <a:ext uri="{FF2B5EF4-FFF2-40B4-BE49-F238E27FC236}">
                <a16:creationId xmlns:a16="http://schemas.microsoft.com/office/drawing/2014/main" id="{FC74EABD-399A-4AFE-91CA-3A60FEB73987}"/>
              </a:ext>
            </a:extLst>
          </p:cNvPr>
          <p:cNvSpPr/>
          <p:nvPr/>
        </p:nvSpPr>
        <p:spPr>
          <a:xfrm>
            <a:off x="8826923" y="3126468"/>
            <a:ext cx="2197322" cy="615549"/>
          </a:xfrm>
          <a:prstGeom prst="rect">
            <a:avLst/>
          </a:prstGeom>
        </p:spPr>
        <p:txBody>
          <a:bodyPr wrap="square" lIns="121917" tIns="60958" rIns="121917" bIns="60958">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600" b="1" i="0" u="none" strike="noStrike" kern="1200" cap="none" spc="0" normalizeH="0" baseline="0" noProof="0" dirty="0">
                <a:ln>
                  <a:noFill/>
                </a:ln>
                <a:solidFill>
                  <a:srgbClr val="A5A5A5">
                    <a:lumMod val="75000"/>
                  </a:srgbClr>
                </a:solidFill>
                <a:effectLst/>
                <a:uLnTx/>
                <a:uFillTx/>
                <a:latin typeface="Century Gothic" panose="020B0502020202020204" pitchFamily="34" charset="0"/>
                <a:ea typeface="Calibri Light" charset="0"/>
                <a:cs typeface="Calibri Light" charset="0"/>
              </a:rPr>
              <a:t>Interactive learning tools</a:t>
            </a:r>
            <a:endParaRPr kumimoji="0" lang="en-US" sz="1600" b="1" i="0" u="none" strike="noStrike" kern="1200" cap="none" spc="0" normalizeH="0" baseline="0" noProof="0" dirty="0">
              <a:ln>
                <a:noFill/>
              </a:ln>
              <a:solidFill>
                <a:srgbClr val="A5A5A5">
                  <a:lumMod val="75000"/>
                </a:srgbClr>
              </a:solidFill>
              <a:effectLst/>
              <a:uLnTx/>
              <a:uFillTx/>
              <a:latin typeface="Century Gothic" panose="020B0502020202020204" pitchFamily="34" charset="0"/>
              <a:ea typeface="Calibri Light" charset="0"/>
              <a:cs typeface="Calibri Light" charset="0"/>
            </a:endParaRPr>
          </a:p>
        </p:txBody>
      </p:sp>
      <p:pic>
        <p:nvPicPr>
          <p:cNvPr id="115" name="Picture 114">
            <a:extLst>
              <a:ext uri="{FF2B5EF4-FFF2-40B4-BE49-F238E27FC236}">
                <a16:creationId xmlns:a16="http://schemas.microsoft.com/office/drawing/2014/main" id="{3EA2F21E-EF67-4F5E-A3AA-496CB42CA7CD}"/>
              </a:ext>
            </a:extLst>
          </p:cNvPr>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rot="963013">
            <a:off x="4244976" y="2335937"/>
            <a:ext cx="449723" cy="454492"/>
          </a:xfrm>
          <a:prstGeom prst="rect">
            <a:avLst/>
          </a:prstGeom>
        </p:spPr>
      </p:pic>
      <p:grpSp>
        <p:nvGrpSpPr>
          <p:cNvPr id="116" name="Group 29"/>
          <p:cNvGrpSpPr>
            <a:grpSpLocks noChangeAspect="1"/>
          </p:cNvGrpSpPr>
          <p:nvPr/>
        </p:nvGrpSpPr>
        <p:grpSpPr bwMode="auto">
          <a:xfrm>
            <a:off x="4443998" y="2312669"/>
            <a:ext cx="308245" cy="316461"/>
            <a:chOff x="1737" y="1"/>
            <a:chExt cx="4202" cy="4314"/>
          </a:xfrm>
          <a:solidFill>
            <a:schemeClr val="bg1"/>
          </a:solidFill>
        </p:grpSpPr>
        <p:sp>
          <p:nvSpPr>
            <p:cNvPr id="119" name="Freeform 31"/>
            <p:cNvSpPr>
              <a:spLocks/>
            </p:cNvSpPr>
            <p:nvPr/>
          </p:nvSpPr>
          <p:spPr bwMode="auto">
            <a:xfrm>
              <a:off x="2257" y="3699"/>
              <a:ext cx="3682" cy="616"/>
            </a:xfrm>
            <a:custGeom>
              <a:avLst/>
              <a:gdLst>
                <a:gd name="T0" fmla="*/ 2313 w 3682"/>
                <a:gd name="T1" fmla="*/ 4 h 616"/>
                <a:gd name="T2" fmla="*/ 2359 w 3682"/>
                <a:gd name="T3" fmla="*/ 28 h 616"/>
                <a:gd name="T4" fmla="*/ 2389 w 3682"/>
                <a:gd name="T5" fmla="*/ 69 h 616"/>
                <a:gd name="T6" fmla="*/ 2400 w 3682"/>
                <a:gd name="T7" fmla="*/ 118 h 616"/>
                <a:gd name="T8" fmla="*/ 2385 w 3682"/>
                <a:gd name="T9" fmla="*/ 169 h 616"/>
                <a:gd name="T10" fmla="*/ 2325 w 3682"/>
                <a:gd name="T11" fmla="*/ 269 h 616"/>
                <a:gd name="T12" fmla="*/ 2325 w 3682"/>
                <a:gd name="T13" fmla="*/ 308 h 616"/>
                <a:gd name="T14" fmla="*/ 2346 w 3682"/>
                <a:gd name="T15" fmla="*/ 341 h 616"/>
                <a:gd name="T16" fmla="*/ 2381 w 3682"/>
                <a:gd name="T17" fmla="*/ 358 h 616"/>
                <a:gd name="T18" fmla="*/ 3554 w 3682"/>
                <a:gd name="T19" fmla="*/ 209 h 616"/>
                <a:gd name="T20" fmla="*/ 3573 w 3682"/>
                <a:gd name="T21" fmla="*/ 207 h 616"/>
                <a:gd name="T22" fmla="*/ 3621 w 3682"/>
                <a:gd name="T23" fmla="*/ 216 h 616"/>
                <a:gd name="T24" fmla="*/ 3657 w 3682"/>
                <a:gd name="T25" fmla="*/ 244 h 616"/>
                <a:gd name="T26" fmla="*/ 3678 w 3682"/>
                <a:gd name="T27" fmla="*/ 286 h 616"/>
                <a:gd name="T28" fmla="*/ 3679 w 3682"/>
                <a:gd name="T29" fmla="*/ 330 h 616"/>
                <a:gd name="T30" fmla="*/ 3662 w 3682"/>
                <a:gd name="T31" fmla="*/ 374 h 616"/>
                <a:gd name="T32" fmla="*/ 3635 w 3682"/>
                <a:gd name="T33" fmla="*/ 402 h 616"/>
                <a:gd name="T34" fmla="*/ 3597 w 3682"/>
                <a:gd name="T35" fmla="*/ 417 h 616"/>
                <a:gd name="T36" fmla="*/ 2044 w 3682"/>
                <a:gd name="T37" fmla="*/ 614 h 616"/>
                <a:gd name="T38" fmla="*/ 2038 w 3682"/>
                <a:gd name="T39" fmla="*/ 614 h 616"/>
                <a:gd name="T40" fmla="*/ 2008 w 3682"/>
                <a:gd name="T41" fmla="*/ 612 h 616"/>
                <a:gd name="T42" fmla="*/ 1964 w 3682"/>
                <a:gd name="T43" fmla="*/ 586 h 616"/>
                <a:gd name="T44" fmla="*/ 1939 w 3682"/>
                <a:gd name="T45" fmla="*/ 545 h 616"/>
                <a:gd name="T46" fmla="*/ 1931 w 3682"/>
                <a:gd name="T47" fmla="*/ 497 h 616"/>
                <a:gd name="T48" fmla="*/ 1940 w 3682"/>
                <a:gd name="T49" fmla="*/ 450 h 616"/>
                <a:gd name="T50" fmla="*/ 1986 w 3682"/>
                <a:gd name="T51" fmla="*/ 381 h 616"/>
                <a:gd name="T52" fmla="*/ 2000 w 3682"/>
                <a:gd name="T53" fmla="*/ 341 h 616"/>
                <a:gd name="T54" fmla="*/ 1990 w 3682"/>
                <a:gd name="T55" fmla="*/ 303 h 616"/>
                <a:gd name="T56" fmla="*/ 1961 w 3682"/>
                <a:gd name="T57" fmla="*/ 277 h 616"/>
                <a:gd name="T58" fmla="*/ 1919 w 3682"/>
                <a:gd name="T59" fmla="*/ 270 h 616"/>
                <a:gd name="T60" fmla="*/ 111 w 3682"/>
                <a:gd name="T61" fmla="*/ 542 h 616"/>
                <a:gd name="T62" fmla="*/ 82 w 3682"/>
                <a:gd name="T63" fmla="*/ 540 h 616"/>
                <a:gd name="T64" fmla="*/ 44 w 3682"/>
                <a:gd name="T65" fmla="*/ 524 h 616"/>
                <a:gd name="T66" fmla="*/ 14 w 3682"/>
                <a:gd name="T67" fmla="*/ 490 h 616"/>
                <a:gd name="T68" fmla="*/ 0 w 3682"/>
                <a:gd name="T69" fmla="*/ 443 h 616"/>
                <a:gd name="T70" fmla="*/ 7 w 3682"/>
                <a:gd name="T71" fmla="*/ 391 h 616"/>
                <a:gd name="T72" fmla="*/ 39 w 3682"/>
                <a:gd name="T73" fmla="*/ 350 h 616"/>
                <a:gd name="T74" fmla="*/ 87 w 3682"/>
                <a:gd name="T75" fmla="*/ 330 h 616"/>
                <a:gd name="T76" fmla="*/ 760 w 3682"/>
                <a:gd name="T77" fmla="*/ 228 h 616"/>
                <a:gd name="T78" fmla="*/ 2279 w 3682"/>
                <a:gd name="T79"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82" h="616">
                  <a:moveTo>
                    <a:pt x="2287" y="0"/>
                  </a:moveTo>
                  <a:lnTo>
                    <a:pt x="2313" y="4"/>
                  </a:lnTo>
                  <a:lnTo>
                    <a:pt x="2338" y="14"/>
                  </a:lnTo>
                  <a:lnTo>
                    <a:pt x="2359" y="28"/>
                  </a:lnTo>
                  <a:lnTo>
                    <a:pt x="2376" y="46"/>
                  </a:lnTo>
                  <a:lnTo>
                    <a:pt x="2389" y="69"/>
                  </a:lnTo>
                  <a:lnTo>
                    <a:pt x="2397" y="93"/>
                  </a:lnTo>
                  <a:lnTo>
                    <a:pt x="2400" y="118"/>
                  </a:lnTo>
                  <a:lnTo>
                    <a:pt x="2396" y="144"/>
                  </a:lnTo>
                  <a:lnTo>
                    <a:pt x="2385" y="169"/>
                  </a:lnTo>
                  <a:lnTo>
                    <a:pt x="2334" y="249"/>
                  </a:lnTo>
                  <a:lnTo>
                    <a:pt x="2325" y="269"/>
                  </a:lnTo>
                  <a:lnTo>
                    <a:pt x="2322" y="288"/>
                  </a:lnTo>
                  <a:lnTo>
                    <a:pt x="2325" y="308"/>
                  </a:lnTo>
                  <a:lnTo>
                    <a:pt x="2334" y="325"/>
                  </a:lnTo>
                  <a:lnTo>
                    <a:pt x="2346" y="341"/>
                  </a:lnTo>
                  <a:lnTo>
                    <a:pt x="2362" y="351"/>
                  </a:lnTo>
                  <a:lnTo>
                    <a:pt x="2381" y="358"/>
                  </a:lnTo>
                  <a:lnTo>
                    <a:pt x="2402" y="358"/>
                  </a:lnTo>
                  <a:lnTo>
                    <a:pt x="3554" y="209"/>
                  </a:lnTo>
                  <a:lnTo>
                    <a:pt x="3563" y="207"/>
                  </a:lnTo>
                  <a:lnTo>
                    <a:pt x="3573" y="207"/>
                  </a:lnTo>
                  <a:lnTo>
                    <a:pt x="3598" y="210"/>
                  </a:lnTo>
                  <a:lnTo>
                    <a:pt x="3621" y="216"/>
                  </a:lnTo>
                  <a:lnTo>
                    <a:pt x="3640" y="228"/>
                  </a:lnTo>
                  <a:lnTo>
                    <a:pt x="3657" y="244"/>
                  </a:lnTo>
                  <a:lnTo>
                    <a:pt x="3670" y="264"/>
                  </a:lnTo>
                  <a:lnTo>
                    <a:pt x="3678" y="286"/>
                  </a:lnTo>
                  <a:lnTo>
                    <a:pt x="3682" y="308"/>
                  </a:lnTo>
                  <a:lnTo>
                    <a:pt x="3679" y="330"/>
                  </a:lnTo>
                  <a:lnTo>
                    <a:pt x="3674" y="353"/>
                  </a:lnTo>
                  <a:lnTo>
                    <a:pt x="3662" y="374"/>
                  </a:lnTo>
                  <a:lnTo>
                    <a:pt x="3649" y="389"/>
                  </a:lnTo>
                  <a:lnTo>
                    <a:pt x="3635" y="402"/>
                  </a:lnTo>
                  <a:lnTo>
                    <a:pt x="3617" y="412"/>
                  </a:lnTo>
                  <a:lnTo>
                    <a:pt x="3597" y="417"/>
                  </a:lnTo>
                  <a:lnTo>
                    <a:pt x="3597" y="417"/>
                  </a:lnTo>
                  <a:lnTo>
                    <a:pt x="2044" y="614"/>
                  </a:lnTo>
                  <a:lnTo>
                    <a:pt x="2042" y="614"/>
                  </a:lnTo>
                  <a:lnTo>
                    <a:pt x="2038" y="614"/>
                  </a:lnTo>
                  <a:lnTo>
                    <a:pt x="2033" y="616"/>
                  </a:lnTo>
                  <a:lnTo>
                    <a:pt x="2008" y="612"/>
                  </a:lnTo>
                  <a:lnTo>
                    <a:pt x="1985" y="601"/>
                  </a:lnTo>
                  <a:lnTo>
                    <a:pt x="1964" y="586"/>
                  </a:lnTo>
                  <a:lnTo>
                    <a:pt x="1949" y="567"/>
                  </a:lnTo>
                  <a:lnTo>
                    <a:pt x="1939" y="545"/>
                  </a:lnTo>
                  <a:lnTo>
                    <a:pt x="1934" y="522"/>
                  </a:lnTo>
                  <a:lnTo>
                    <a:pt x="1931" y="497"/>
                  </a:lnTo>
                  <a:lnTo>
                    <a:pt x="1934" y="473"/>
                  </a:lnTo>
                  <a:lnTo>
                    <a:pt x="1940" y="450"/>
                  </a:lnTo>
                  <a:lnTo>
                    <a:pt x="1952" y="430"/>
                  </a:lnTo>
                  <a:lnTo>
                    <a:pt x="1986" y="381"/>
                  </a:lnTo>
                  <a:lnTo>
                    <a:pt x="1997" y="362"/>
                  </a:lnTo>
                  <a:lnTo>
                    <a:pt x="2000" y="341"/>
                  </a:lnTo>
                  <a:lnTo>
                    <a:pt x="1998" y="321"/>
                  </a:lnTo>
                  <a:lnTo>
                    <a:pt x="1990" y="303"/>
                  </a:lnTo>
                  <a:lnTo>
                    <a:pt x="1977" y="288"/>
                  </a:lnTo>
                  <a:lnTo>
                    <a:pt x="1961" y="277"/>
                  </a:lnTo>
                  <a:lnTo>
                    <a:pt x="1942" y="270"/>
                  </a:lnTo>
                  <a:lnTo>
                    <a:pt x="1919" y="270"/>
                  </a:lnTo>
                  <a:lnTo>
                    <a:pt x="120" y="541"/>
                  </a:lnTo>
                  <a:lnTo>
                    <a:pt x="111" y="542"/>
                  </a:lnTo>
                  <a:lnTo>
                    <a:pt x="103" y="542"/>
                  </a:lnTo>
                  <a:lnTo>
                    <a:pt x="82" y="540"/>
                  </a:lnTo>
                  <a:lnTo>
                    <a:pt x="61" y="535"/>
                  </a:lnTo>
                  <a:lnTo>
                    <a:pt x="44" y="524"/>
                  </a:lnTo>
                  <a:lnTo>
                    <a:pt x="28" y="510"/>
                  </a:lnTo>
                  <a:lnTo>
                    <a:pt x="14" y="490"/>
                  </a:lnTo>
                  <a:lnTo>
                    <a:pt x="3" y="468"/>
                  </a:lnTo>
                  <a:lnTo>
                    <a:pt x="0" y="443"/>
                  </a:lnTo>
                  <a:lnTo>
                    <a:pt x="0" y="415"/>
                  </a:lnTo>
                  <a:lnTo>
                    <a:pt x="7" y="391"/>
                  </a:lnTo>
                  <a:lnTo>
                    <a:pt x="20" y="368"/>
                  </a:lnTo>
                  <a:lnTo>
                    <a:pt x="39" y="350"/>
                  </a:lnTo>
                  <a:lnTo>
                    <a:pt x="61" y="337"/>
                  </a:lnTo>
                  <a:lnTo>
                    <a:pt x="87" y="330"/>
                  </a:lnTo>
                  <a:lnTo>
                    <a:pt x="579" y="256"/>
                  </a:lnTo>
                  <a:lnTo>
                    <a:pt x="760" y="228"/>
                  </a:lnTo>
                  <a:lnTo>
                    <a:pt x="2270" y="2"/>
                  </a:lnTo>
                  <a:lnTo>
                    <a:pt x="2279" y="0"/>
                  </a:lnTo>
                  <a:lnTo>
                    <a:pt x="2287" y="0"/>
                  </a:lnTo>
                  <a:close/>
                </a:path>
              </a:pathLst>
            </a:custGeom>
            <a:grpFill/>
            <a:ln w="0">
              <a:noFill/>
              <a:prstDash val="solid"/>
              <a:round/>
              <a:headEnd/>
              <a:tailEnd/>
            </a:ln>
          </p:spPr>
          <p:txBody>
            <a:bodyPr vert="horz" wrap="square" lIns="74295" tIns="37148" rIns="74295" bIns="3714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6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Freeform 32"/>
            <p:cNvSpPr>
              <a:spLocks/>
            </p:cNvSpPr>
            <p:nvPr/>
          </p:nvSpPr>
          <p:spPr bwMode="auto">
            <a:xfrm>
              <a:off x="1737" y="3728"/>
              <a:ext cx="451" cy="299"/>
            </a:xfrm>
            <a:custGeom>
              <a:avLst/>
              <a:gdLst>
                <a:gd name="T0" fmla="*/ 230 w 451"/>
                <a:gd name="T1" fmla="*/ 0 h 299"/>
                <a:gd name="T2" fmla="*/ 237 w 451"/>
                <a:gd name="T3" fmla="*/ 4 h 299"/>
                <a:gd name="T4" fmla="*/ 241 w 451"/>
                <a:gd name="T5" fmla="*/ 7 h 299"/>
                <a:gd name="T6" fmla="*/ 243 w 451"/>
                <a:gd name="T7" fmla="*/ 9 h 299"/>
                <a:gd name="T8" fmla="*/ 446 w 451"/>
                <a:gd name="T9" fmla="*/ 174 h 299"/>
                <a:gd name="T10" fmla="*/ 451 w 451"/>
                <a:gd name="T11" fmla="*/ 181 h 299"/>
                <a:gd name="T12" fmla="*/ 451 w 451"/>
                <a:gd name="T13" fmla="*/ 189 h 299"/>
                <a:gd name="T14" fmla="*/ 449 w 451"/>
                <a:gd name="T15" fmla="*/ 197 h 299"/>
                <a:gd name="T16" fmla="*/ 403 w 451"/>
                <a:gd name="T17" fmla="*/ 254 h 299"/>
                <a:gd name="T18" fmla="*/ 400 w 451"/>
                <a:gd name="T19" fmla="*/ 257 h 299"/>
                <a:gd name="T20" fmla="*/ 397 w 451"/>
                <a:gd name="T21" fmla="*/ 258 h 299"/>
                <a:gd name="T22" fmla="*/ 393 w 451"/>
                <a:gd name="T23" fmla="*/ 259 h 299"/>
                <a:gd name="T24" fmla="*/ 17 w 451"/>
                <a:gd name="T25" fmla="*/ 299 h 299"/>
                <a:gd name="T26" fmla="*/ 8 w 451"/>
                <a:gd name="T27" fmla="*/ 296 h 299"/>
                <a:gd name="T28" fmla="*/ 1 w 451"/>
                <a:gd name="T29" fmla="*/ 290 h 299"/>
                <a:gd name="T30" fmla="*/ 0 w 451"/>
                <a:gd name="T31" fmla="*/ 282 h 299"/>
                <a:gd name="T32" fmla="*/ 3 w 451"/>
                <a:gd name="T33" fmla="*/ 273 h 299"/>
                <a:gd name="T34" fmla="*/ 215 w 451"/>
                <a:gd name="T35" fmla="*/ 7 h 299"/>
                <a:gd name="T36" fmla="*/ 221 w 451"/>
                <a:gd name="T37" fmla="*/ 2 h 299"/>
                <a:gd name="T38" fmla="*/ 230 w 451"/>
                <a:gd name="T39"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1" h="299">
                  <a:moveTo>
                    <a:pt x="230" y="0"/>
                  </a:moveTo>
                  <a:lnTo>
                    <a:pt x="237" y="4"/>
                  </a:lnTo>
                  <a:lnTo>
                    <a:pt x="241" y="7"/>
                  </a:lnTo>
                  <a:lnTo>
                    <a:pt x="243" y="9"/>
                  </a:lnTo>
                  <a:lnTo>
                    <a:pt x="446" y="174"/>
                  </a:lnTo>
                  <a:lnTo>
                    <a:pt x="451" y="181"/>
                  </a:lnTo>
                  <a:lnTo>
                    <a:pt x="451" y="189"/>
                  </a:lnTo>
                  <a:lnTo>
                    <a:pt x="449" y="197"/>
                  </a:lnTo>
                  <a:lnTo>
                    <a:pt x="403" y="254"/>
                  </a:lnTo>
                  <a:lnTo>
                    <a:pt x="400" y="257"/>
                  </a:lnTo>
                  <a:lnTo>
                    <a:pt x="397" y="258"/>
                  </a:lnTo>
                  <a:lnTo>
                    <a:pt x="393" y="259"/>
                  </a:lnTo>
                  <a:lnTo>
                    <a:pt x="17" y="299"/>
                  </a:lnTo>
                  <a:lnTo>
                    <a:pt x="8" y="296"/>
                  </a:lnTo>
                  <a:lnTo>
                    <a:pt x="1" y="290"/>
                  </a:lnTo>
                  <a:lnTo>
                    <a:pt x="0" y="282"/>
                  </a:lnTo>
                  <a:lnTo>
                    <a:pt x="3" y="273"/>
                  </a:lnTo>
                  <a:lnTo>
                    <a:pt x="215" y="7"/>
                  </a:lnTo>
                  <a:lnTo>
                    <a:pt x="221" y="2"/>
                  </a:lnTo>
                  <a:lnTo>
                    <a:pt x="230" y="0"/>
                  </a:lnTo>
                  <a:close/>
                </a:path>
              </a:pathLst>
            </a:custGeom>
            <a:grpFill/>
            <a:ln w="0">
              <a:noFill/>
              <a:prstDash val="solid"/>
              <a:round/>
              <a:headEnd/>
              <a:tailEnd/>
            </a:ln>
          </p:spPr>
          <p:txBody>
            <a:bodyPr vert="horz" wrap="square" lIns="74295" tIns="37148" rIns="74295" bIns="3714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6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Freeform 33"/>
            <p:cNvSpPr>
              <a:spLocks/>
            </p:cNvSpPr>
            <p:nvPr/>
          </p:nvSpPr>
          <p:spPr bwMode="auto">
            <a:xfrm>
              <a:off x="2025" y="2634"/>
              <a:ext cx="1145" cy="1186"/>
            </a:xfrm>
            <a:custGeom>
              <a:avLst/>
              <a:gdLst>
                <a:gd name="T0" fmla="*/ 372 w 1145"/>
                <a:gd name="T1" fmla="*/ 0 h 1186"/>
                <a:gd name="T2" fmla="*/ 381 w 1145"/>
                <a:gd name="T3" fmla="*/ 6 h 1186"/>
                <a:gd name="T4" fmla="*/ 389 w 1145"/>
                <a:gd name="T5" fmla="*/ 14 h 1186"/>
                <a:gd name="T6" fmla="*/ 1123 w 1145"/>
                <a:gd name="T7" fmla="*/ 616 h 1186"/>
                <a:gd name="T8" fmla="*/ 1145 w 1145"/>
                <a:gd name="T9" fmla="*/ 633 h 1186"/>
                <a:gd name="T10" fmla="*/ 389 w 1145"/>
                <a:gd name="T11" fmla="*/ 1165 h 1186"/>
                <a:gd name="T12" fmla="*/ 366 w 1145"/>
                <a:gd name="T13" fmla="*/ 1177 h 1186"/>
                <a:gd name="T14" fmla="*/ 344 w 1145"/>
                <a:gd name="T15" fmla="*/ 1185 h 1186"/>
                <a:gd name="T16" fmla="*/ 321 w 1145"/>
                <a:gd name="T17" fmla="*/ 1186 h 1186"/>
                <a:gd name="T18" fmla="*/ 300 w 1145"/>
                <a:gd name="T19" fmla="*/ 1185 h 1186"/>
                <a:gd name="T20" fmla="*/ 279 w 1145"/>
                <a:gd name="T21" fmla="*/ 1178 h 1186"/>
                <a:gd name="T22" fmla="*/ 260 w 1145"/>
                <a:gd name="T23" fmla="*/ 1169 h 1186"/>
                <a:gd name="T24" fmla="*/ 252 w 1145"/>
                <a:gd name="T25" fmla="*/ 1165 h 1186"/>
                <a:gd name="T26" fmla="*/ 246 w 1145"/>
                <a:gd name="T27" fmla="*/ 1160 h 1186"/>
                <a:gd name="T28" fmla="*/ 43 w 1145"/>
                <a:gd name="T29" fmla="*/ 993 h 1186"/>
                <a:gd name="T30" fmla="*/ 37 w 1145"/>
                <a:gd name="T31" fmla="*/ 988 h 1186"/>
                <a:gd name="T32" fmla="*/ 31 w 1145"/>
                <a:gd name="T33" fmla="*/ 982 h 1186"/>
                <a:gd name="T34" fmla="*/ 25 w 1145"/>
                <a:gd name="T35" fmla="*/ 975 h 1186"/>
                <a:gd name="T36" fmla="*/ 12 w 1145"/>
                <a:gd name="T37" fmla="*/ 954 h 1186"/>
                <a:gd name="T38" fmla="*/ 4 w 1145"/>
                <a:gd name="T39" fmla="*/ 931 h 1186"/>
                <a:gd name="T40" fmla="*/ 0 w 1145"/>
                <a:gd name="T41" fmla="*/ 907 h 1186"/>
                <a:gd name="T42" fmla="*/ 3 w 1145"/>
                <a:gd name="T43" fmla="*/ 882 h 1186"/>
                <a:gd name="T44" fmla="*/ 10 w 1145"/>
                <a:gd name="T45" fmla="*/ 857 h 1186"/>
                <a:gd name="T46" fmla="*/ 372 w 1145"/>
                <a:gd name="T47" fmla="*/ 0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45" h="1186">
                  <a:moveTo>
                    <a:pt x="372" y="0"/>
                  </a:moveTo>
                  <a:lnTo>
                    <a:pt x="381" y="6"/>
                  </a:lnTo>
                  <a:lnTo>
                    <a:pt x="389" y="14"/>
                  </a:lnTo>
                  <a:lnTo>
                    <a:pt x="1123" y="616"/>
                  </a:lnTo>
                  <a:lnTo>
                    <a:pt x="1145" y="633"/>
                  </a:lnTo>
                  <a:lnTo>
                    <a:pt x="389" y="1165"/>
                  </a:lnTo>
                  <a:lnTo>
                    <a:pt x="366" y="1177"/>
                  </a:lnTo>
                  <a:lnTo>
                    <a:pt x="344" y="1185"/>
                  </a:lnTo>
                  <a:lnTo>
                    <a:pt x="321" y="1186"/>
                  </a:lnTo>
                  <a:lnTo>
                    <a:pt x="300" y="1185"/>
                  </a:lnTo>
                  <a:lnTo>
                    <a:pt x="279" y="1178"/>
                  </a:lnTo>
                  <a:lnTo>
                    <a:pt x="260" y="1169"/>
                  </a:lnTo>
                  <a:lnTo>
                    <a:pt x="252" y="1165"/>
                  </a:lnTo>
                  <a:lnTo>
                    <a:pt x="246" y="1160"/>
                  </a:lnTo>
                  <a:lnTo>
                    <a:pt x="43" y="993"/>
                  </a:lnTo>
                  <a:lnTo>
                    <a:pt x="37" y="988"/>
                  </a:lnTo>
                  <a:lnTo>
                    <a:pt x="31" y="982"/>
                  </a:lnTo>
                  <a:lnTo>
                    <a:pt x="25" y="975"/>
                  </a:lnTo>
                  <a:lnTo>
                    <a:pt x="12" y="954"/>
                  </a:lnTo>
                  <a:lnTo>
                    <a:pt x="4" y="931"/>
                  </a:lnTo>
                  <a:lnTo>
                    <a:pt x="0" y="907"/>
                  </a:lnTo>
                  <a:lnTo>
                    <a:pt x="3" y="882"/>
                  </a:lnTo>
                  <a:lnTo>
                    <a:pt x="10" y="857"/>
                  </a:lnTo>
                  <a:lnTo>
                    <a:pt x="372" y="0"/>
                  </a:lnTo>
                  <a:close/>
                </a:path>
              </a:pathLst>
            </a:custGeom>
            <a:grpFill/>
            <a:ln w="0">
              <a:noFill/>
              <a:prstDash val="solid"/>
              <a:round/>
              <a:headEnd/>
              <a:tailEnd/>
            </a:ln>
          </p:spPr>
          <p:txBody>
            <a:bodyPr vert="horz" wrap="square" lIns="74295" tIns="37148" rIns="74295" bIns="3714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6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2" name="Freeform 34"/>
            <p:cNvSpPr>
              <a:spLocks/>
            </p:cNvSpPr>
            <p:nvPr/>
          </p:nvSpPr>
          <p:spPr bwMode="auto">
            <a:xfrm>
              <a:off x="2417" y="1"/>
              <a:ext cx="2902" cy="3194"/>
            </a:xfrm>
            <a:custGeom>
              <a:avLst/>
              <a:gdLst>
                <a:gd name="T0" fmla="*/ 2122 w 2902"/>
                <a:gd name="T1" fmla="*/ 0 h 3194"/>
                <a:gd name="T2" fmla="*/ 2161 w 2902"/>
                <a:gd name="T3" fmla="*/ 4 h 3194"/>
                <a:gd name="T4" fmla="*/ 2199 w 2902"/>
                <a:gd name="T5" fmla="*/ 13 h 3194"/>
                <a:gd name="T6" fmla="*/ 2236 w 2902"/>
                <a:gd name="T7" fmla="*/ 30 h 3194"/>
                <a:gd name="T8" fmla="*/ 2270 w 2902"/>
                <a:gd name="T9" fmla="*/ 53 h 3194"/>
                <a:gd name="T10" fmla="*/ 2817 w 2902"/>
                <a:gd name="T11" fmla="*/ 495 h 3194"/>
                <a:gd name="T12" fmla="*/ 2846 w 2902"/>
                <a:gd name="T13" fmla="*/ 524 h 3194"/>
                <a:gd name="T14" fmla="*/ 2869 w 2902"/>
                <a:gd name="T15" fmla="*/ 557 h 3194"/>
                <a:gd name="T16" fmla="*/ 2886 w 2902"/>
                <a:gd name="T17" fmla="*/ 592 h 3194"/>
                <a:gd name="T18" fmla="*/ 2898 w 2902"/>
                <a:gd name="T19" fmla="*/ 629 h 3194"/>
                <a:gd name="T20" fmla="*/ 2902 w 2902"/>
                <a:gd name="T21" fmla="*/ 667 h 3194"/>
                <a:gd name="T22" fmla="*/ 2900 w 2902"/>
                <a:gd name="T23" fmla="*/ 706 h 3194"/>
                <a:gd name="T24" fmla="*/ 2893 w 2902"/>
                <a:gd name="T25" fmla="*/ 744 h 3194"/>
                <a:gd name="T26" fmla="*/ 2878 w 2902"/>
                <a:gd name="T27" fmla="*/ 782 h 3194"/>
                <a:gd name="T28" fmla="*/ 2857 w 2902"/>
                <a:gd name="T29" fmla="*/ 816 h 3194"/>
                <a:gd name="T30" fmla="*/ 1220 w 2902"/>
                <a:gd name="T31" fmla="*/ 3015 h 3194"/>
                <a:gd name="T32" fmla="*/ 1159 w 2902"/>
                <a:gd name="T33" fmla="*/ 3098 h 3194"/>
                <a:gd name="T34" fmla="*/ 1135 w 2902"/>
                <a:gd name="T35" fmla="*/ 3126 h 3194"/>
                <a:gd name="T36" fmla="*/ 1108 w 2902"/>
                <a:gd name="T37" fmla="*/ 3149 h 3194"/>
                <a:gd name="T38" fmla="*/ 1079 w 2902"/>
                <a:gd name="T39" fmla="*/ 3167 h 3194"/>
                <a:gd name="T40" fmla="*/ 1046 w 2902"/>
                <a:gd name="T41" fmla="*/ 3181 h 3194"/>
                <a:gd name="T42" fmla="*/ 1013 w 2902"/>
                <a:gd name="T43" fmla="*/ 3191 h 3194"/>
                <a:gd name="T44" fmla="*/ 979 w 2902"/>
                <a:gd name="T45" fmla="*/ 3193 h 3194"/>
                <a:gd name="T46" fmla="*/ 974 w 2902"/>
                <a:gd name="T47" fmla="*/ 3194 h 3194"/>
                <a:gd name="T48" fmla="*/ 970 w 2902"/>
                <a:gd name="T49" fmla="*/ 3194 h 3194"/>
                <a:gd name="T50" fmla="*/ 940 w 2902"/>
                <a:gd name="T51" fmla="*/ 3192 h 3194"/>
                <a:gd name="T52" fmla="*/ 910 w 2902"/>
                <a:gd name="T53" fmla="*/ 3187 h 3194"/>
                <a:gd name="T54" fmla="*/ 881 w 2902"/>
                <a:gd name="T55" fmla="*/ 3177 h 3194"/>
                <a:gd name="T56" fmla="*/ 850 w 2902"/>
                <a:gd name="T57" fmla="*/ 3162 h 3194"/>
                <a:gd name="T58" fmla="*/ 821 w 2902"/>
                <a:gd name="T59" fmla="*/ 3141 h 3194"/>
                <a:gd name="T60" fmla="*/ 87 w 2902"/>
                <a:gd name="T61" fmla="*/ 2539 h 3194"/>
                <a:gd name="T62" fmla="*/ 62 w 2902"/>
                <a:gd name="T63" fmla="*/ 2515 h 3194"/>
                <a:gd name="T64" fmla="*/ 41 w 2902"/>
                <a:gd name="T65" fmla="*/ 2489 h 3194"/>
                <a:gd name="T66" fmla="*/ 24 w 2902"/>
                <a:gd name="T67" fmla="*/ 2460 h 3194"/>
                <a:gd name="T68" fmla="*/ 12 w 2902"/>
                <a:gd name="T69" fmla="*/ 2429 h 3194"/>
                <a:gd name="T70" fmla="*/ 4 w 2902"/>
                <a:gd name="T71" fmla="*/ 2397 h 3194"/>
                <a:gd name="T72" fmla="*/ 0 w 2902"/>
                <a:gd name="T73" fmla="*/ 2362 h 3194"/>
                <a:gd name="T74" fmla="*/ 2 w 2902"/>
                <a:gd name="T75" fmla="*/ 2328 h 3194"/>
                <a:gd name="T76" fmla="*/ 10 w 2902"/>
                <a:gd name="T77" fmla="*/ 2294 h 3194"/>
                <a:gd name="T78" fmla="*/ 21 w 2902"/>
                <a:gd name="T79" fmla="*/ 2261 h 3194"/>
                <a:gd name="T80" fmla="*/ 38 w 2902"/>
                <a:gd name="T81" fmla="*/ 2230 h 3194"/>
                <a:gd name="T82" fmla="*/ 61 w 2902"/>
                <a:gd name="T83" fmla="*/ 2200 h 3194"/>
                <a:gd name="T84" fmla="*/ 127 w 2902"/>
                <a:gd name="T85" fmla="*/ 2125 h 3194"/>
                <a:gd name="T86" fmla="*/ 1948 w 2902"/>
                <a:gd name="T87" fmla="*/ 78 h 3194"/>
                <a:gd name="T88" fmla="*/ 1978 w 2902"/>
                <a:gd name="T89" fmla="*/ 50 h 3194"/>
                <a:gd name="T90" fmla="*/ 2011 w 2902"/>
                <a:gd name="T91" fmla="*/ 29 h 3194"/>
                <a:gd name="T92" fmla="*/ 2046 w 2902"/>
                <a:gd name="T93" fmla="*/ 13 h 3194"/>
                <a:gd name="T94" fmla="*/ 2084 w 2902"/>
                <a:gd name="T95" fmla="*/ 3 h 3194"/>
                <a:gd name="T96" fmla="*/ 2122 w 2902"/>
                <a:gd name="T97" fmla="*/ 0 h 3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02" h="3194">
                  <a:moveTo>
                    <a:pt x="2122" y="0"/>
                  </a:moveTo>
                  <a:lnTo>
                    <a:pt x="2161" y="4"/>
                  </a:lnTo>
                  <a:lnTo>
                    <a:pt x="2199" y="13"/>
                  </a:lnTo>
                  <a:lnTo>
                    <a:pt x="2236" y="30"/>
                  </a:lnTo>
                  <a:lnTo>
                    <a:pt x="2270" y="53"/>
                  </a:lnTo>
                  <a:lnTo>
                    <a:pt x="2817" y="495"/>
                  </a:lnTo>
                  <a:lnTo>
                    <a:pt x="2846" y="524"/>
                  </a:lnTo>
                  <a:lnTo>
                    <a:pt x="2869" y="557"/>
                  </a:lnTo>
                  <a:lnTo>
                    <a:pt x="2886" y="592"/>
                  </a:lnTo>
                  <a:lnTo>
                    <a:pt x="2898" y="629"/>
                  </a:lnTo>
                  <a:lnTo>
                    <a:pt x="2902" y="667"/>
                  </a:lnTo>
                  <a:lnTo>
                    <a:pt x="2900" y="706"/>
                  </a:lnTo>
                  <a:lnTo>
                    <a:pt x="2893" y="744"/>
                  </a:lnTo>
                  <a:lnTo>
                    <a:pt x="2878" y="782"/>
                  </a:lnTo>
                  <a:lnTo>
                    <a:pt x="2857" y="816"/>
                  </a:lnTo>
                  <a:lnTo>
                    <a:pt x="1220" y="3015"/>
                  </a:lnTo>
                  <a:lnTo>
                    <a:pt x="1159" y="3098"/>
                  </a:lnTo>
                  <a:lnTo>
                    <a:pt x="1135" y="3126"/>
                  </a:lnTo>
                  <a:lnTo>
                    <a:pt x="1108" y="3149"/>
                  </a:lnTo>
                  <a:lnTo>
                    <a:pt x="1079" y="3167"/>
                  </a:lnTo>
                  <a:lnTo>
                    <a:pt x="1046" y="3181"/>
                  </a:lnTo>
                  <a:lnTo>
                    <a:pt x="1013" y="3191"/>
                  </a:lnTo>
                  <a:lnTo>
                    <a:pt x="979" y="3193"/>
                  </a:lnTo>
                  <a:lnTo>
                    <a:pt x="974" y="3194"/>
                  </a:lnTo>
                  <a:lnTo>
                    <a:pt x="970" y="3194"/>
                  </a:lnTo>
                  <a:lnTo>
                    <a:pt x="940" y="3192"/>
                  </a:lnTo>
                  <a:lnTo>
                    <a:pt x="910" y="3187"/>
                  </a:lnTo>
                  <a:lnTo>
                    <a:pt x="881" y="3177"/>
                  </a:lnTo>
                  <a:lnTo>
                    <a:pt x="850" y="3162"/>
                  </a:lnTo>
                  <a:lnTo>
                    <a:pt x="821" y="3141"/>
                  </a:lnTo>
                  <a:lnTo>
                    <a:pt x="87" y="2539"/>
                  </a:lnTo>
                  <a:lnTo>
                    <a:pt x="62" y="2515"/>
                  </a:lnTo>
                  <a:lnTo>
                    <a:pt x="41" y="2489"/>
                  </a:lnTo>
                  <a:lnTo>
                    <a:pt x="24" y="2460"/>
                  </a:lnTo>
                  <a:lnTo>
                    <a:pt x="12" y="2429"/>
                  </a:lnTo>
                  <a:lnTo>
                    <a:pt x="4" y="2397"/>
                  </a:lnTo>
                  <a:lnTo>
                    <a:pt x="0" y="2362"/>
                  </a:lnTo>
                  <a:lnTo>
                    <a:pt x="2" y="2328"/>
                  </a:lnTo>
                  <a:lnTo>
                    <a:pt x="10" y="2294"/>
                  </a:lnTo>
                  <a:lnTo>
                    <a:pt x="21" y="2261"/>
                  </a:lnTo>
                  <a:lnTo>
                    <a:pt x="38" y="2230"/>
                  </a:lnTo>
                  <a:lnTo>
                    <a:pt x="61" y="2200"/>
                  </a:lnTo>
                  <a:lnTo>
                    <a:pt x="127" y="2125"/>
                  </a:lnTo>
                  <a:lnTo>
                    <a:pt x="1948" y="78"/>
                  </a:lnTo>
                  <a:lnTo>
                    <a:pt x="1978" y="50"/>
                  </a:lnTo>
                  <a:lnTo>
                    <a:pt x="2011" y="29"/>
                  </a:lnTo>
                  <a:lnTo>
                    <a:pt x="2046" y="13"/>
                  </a:lnTo>
                  <a:lnTo>
                    <a:pt x="2084" y="3"/>
                  </a:lnTo>
                  <a:lnTo>
                    <a:pt x="2122" y="0"/>
                  </a:lnTo>
                  <a:close/>
                </a:path>
              </a:pathLst>
            </a:custGeom>
            <a:grpFill/>
            <a:ln w="0">
              <a:noFill/>
              <a:prstDash val="solid"/>
              <a:round/>
              <a:headEnd/>
              <a:tailEnd/>
            </a:ln>
          </p:spPr>
          <p:txBody>
            <a:bodyPr vert="horz" wrap="square" lIns="74295" tIns="37148" rIns="74295" bIns="3714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6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3" name="Picture 122"/>
          <p:cNvPicPr>
            <a:picLocks noChangeAspect="1"/>
          </p:cNvPicPr>
          <p:nvPr/>
        </p:nvPicPr>
        <p:blipFill rotWithShape="1">
          <a:blip r:embed="rId7">
            <a:extLst>
              <a:ext uri="{28A0092B-C50C-407E-A947-70E740481C1C}">
                <a14:useLocalDpi xmlns:a14="http://schemas.microsoft.com/office/drawing/2010/main" val="0"/>
              </a:ext>
            </a:extLst>
          </a:blip>
          <a:srcRect r="65858"/>
          <a:stretch/>
        </p:blipFill>
        <p:spPr>
          <a:xfrm>
            <a:off x="32705" y="5310543"/>
            <a:ext cx="1070567" cy="1493150"/>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1002" y="5405231"/>
            <a:ext cx="1945014" cy="1374568"/>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2148" y="5398269"/>
            <a:ext cx="1988854" cy="1389969"/>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32301" y="5397471"/>
            <a:ext cx="1961653" cy="1362865"/>
          </a:xfrm>
          <a:prstGeom prst="rect">
            <a:avLst/>
          </a:prstGeom>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66616" y="5376399"/>
            <a:ext cx="1022916" cy="1420538"/>
          </a:xfrm>
          <a:prstGeom prst="rect">
            <a:avLst/>
          </a:prstGeom>
        </p:spPr>
      </p:pic>
      <p:pic>
        <p:nvPicPr>
          <p:cNvPr id="8" name="Pictur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8273" y="5302384"/>
            <a:ext cx="1034884" cy="1463622"/>
          </a:xfrm>
          <a:prstGeom prst="rect">
            <a:avLst/>
          </a:prstGeom>
        </p:spPr>
      </p:pic>
      <p:pic>
        <p:nvPicPr>
          <p:cNvPr id="153" name="Picture 152">
            <a:extLst>
              <a:ext uri="{FF2B5EF4-FFF2-40B4-BE49-F238E27FC236}">
                <a16:creationId xmlns:a16="http://schemas.microsoft.com/office/drawing/2014/main" id="{4D6D42F4-6C55-4347-AABF-29F5B5C7E17F}"/>
              </a:ext>
            </a:extLst>
          </p:cNvPr>
          <p:cNvPicPr>
            <a:picLocks noChangeAspect="1"/>
          </p:cNvPicPr>
          <p:nvPr/>
        </p:nvPicPr>
        <p:blipFill>
          <a:blip r:embed="rId13" cstate="email">
            <a:duotone>
              <a:schemeClr val="bg2">
                <a:shade val="45000"/>
                <a:satMod val="135000"/>
              </a:schemeClr>
              <a:prstClr val="white"/>
            </a:duotone>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a:off x="4023889" y="3247725"/>
            <a:ext cx="440401" cy="522336"/>
          </a:xfrm>
          <a:prstGeom prst="rect">
            <a:avLst/>
          </a:prstGeom>
        </p:spPr>
      </p:pic>
      <p:pic>
        <p:nvPicPr>
          <p:cNvPr id="157" name="Picture 156">
            <a:extLst>
              <a:ext uri="{FF2B5EF4-FFF2-40B4-BE49-F238E27FC236}">
                <a16:creationId xmlns:a16="http://schemas.microsoft.com/office/drawing/2014/main" id="{FDFEEF04-C425-4CCE-A59B-4A85FFDAD443}"/>
              </a:ext>
            </a:extLst>
          </p:cNvPr>
          <p:cNvPicPr>
            <a:picLocks noChangeAspect="1"/>
          </p:cNvPicPr>
          <p:nvPr/>
        </p:nvPicPr>
        <p:blipFill>
          <a:blip r:embed="rId15"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602264" y="3083483"/>
            <a:ext cx="900799" cy="643627"/>
          </a:xfrm>
          <a:prstGeom prst="rect">
            <a:avLst/>
          </a:prstGeom>
        </p:spPr>
      </p:pic>
      <p:sp>
        <p:nvSpPr>
          <p:cNvPr id="2" name="Rectangle 1"/>
          <p:cNvSpPr/>
          <p:nvPr/>
        </p:nvSpPr>
        <p:spPr>
          <a:xfrm>
            <a:off x="305979" y="1187307"/>
            <a:ext cx="11047822" cy="40011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black"/>
                </a:solidFill>
                <a:effectLst/>
                <a:uLnTx/>
                <a:uFillTx/>
                <a:latin typeface="Arial" panose="020B0604020202020204" pitchFamily="34" charset="0"/>
                <a:ea typeface="Calibri Light" charset="0"/>
                <a:cs typeface="Arial" panose="020B0604020202020204" pitchFamily="34" charset="0"/>
              </a:rPr>
              <a:t>To fulfil these objectives, PEO and PDO render a package of integrated services</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Light" charset="0"/>
              <a:cs typeface="Arial" panose="020B0604020202020204" pitchFamily="34" charset="0"/>
            </a:endParaRPr>
          </a:p>
        </p:txBody>
      </p:sp>
      <p:pic>
        <p:nvPicPr>
          <p:cNvPr id="75" name="Picture 7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25584" y="5376399"/>
            <a:ext cx="2259578" cy="1491208"/>
          </a:xfrm>
          <a:prstGeom prst="rect">
            <a:avLst/>
          </a:prstGeom>
        </p:spPr>
      </p:pic>
      <p:sp>
        <p:nvSpPr>
          <p:cNvPr id="77" name="TextBox 76">
            <a:extLst>
              <a:ext uri="{FF2B5EF4-FFF2-40B4-BE49-F238E27FC236}">
                <a16:creationId xmlns:a16="http://schemas.microsoft.com/office/drawing/2014/main" id="{B7BE34D3-23BB-48ED-94D8-3CC1D7ACE03C}"/>
              </a:ext>
            </a:extLst>
          </p:cNvPr>
          <p:cNvSpPr txBox="1"/>
          <p:nvPr/>
        </p:nvSpPr>
        <p:spPr>
          <a:xfrm>
            <a:off x="795376" y="2775690"/>
            <a:ext cx="305948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N" sz="1600" b="1" i="0" u="none" strike="noStrike" kern="1200" cap="none" spc="0" normalizeH="0" baseline="0" noProof="0" dirty="0">
                <a:ln>
                  <a:noFill/>
                </a:ln>
                <a:solidFill>
                  <a:srgbClr val="A5A5A5">
                    <a:lumMod val="75000"/>
                  </a:srgbClr>
                </a:solidFill>
                <a:effectLst/>
                <a:uLnTx/>
                <a:uFillTx/>
                <a:latin typeface="Century Gothic" panose="020B0502020202020204" pitchFamily="34" charset="0"/>
                <a:ea typeface="Calibri Light" charset="0"/>
                <a:cs typeface="Calibri Light" charset="0"/>
              </a:rPr>
              <a:t>Bite-Size Messages</a:t>
            </a:r>
          </a:p>
        </p:txBody>
      </p:sp>
    </p:spTree>
    <p:extLst>
      <p:ext uri="{BB962C8B-B14F-4D97-AF65-F5344CB8AC3E}">
        <p14:creationId xmlns:p14="http://schemas.microsoft.com/office/powerpoint/2010/main" val="367964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circle(in)">
                                      <p:cBhvr>
                                        <p:cTn id="7" dur="2000"/>
                                        <p:tgtEl>
                                          <p:spTgt spid="149"/>
                                        </p:tgtEl>
                                      </p:cBhvr>
                                    </p:animEffect>
                                  </p:childTnLst>
                                </p:cTn>
                              </p:par>
                              <p:par>
                                <p:cTn id="8" presetID="6" presetClass="entr" presetSubtype="16" fill="hold"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circle(in)">
                                      <p:cBhvr>
                                        <p:cTn id="10" dur="2000"/>
                                        <p:tgtEl>
                                          <p:spTgt spid="7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5"/>
                                        </p:tgtEl>
                                        <p:attrNameLst>
                                          <p:attrName>style.visibility</p:attrName>
                                        </p:attrNameLst>
                                      </p:cBhvr>
                                      <p:to>
                                        <p:strVal val="visible"/>
                                      </p:to>
                                    </p:set>
                                    <p:animEffect transition="in" filter="circle(in)">
                                      <p:cBhvr>
                                        <p:cTn id="13" dur="2000"/>
                                        <p:tgtEl>
                                          <p:spTgt spid="10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circle(in)">
                                      <p:cBhvr>
                                        <p:cTn id="16" dur="2000"/>
                                        <p:tgtEl>
                                          <p:spTgt spid="10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50"/>
                                        </p:tgtEl>
                                        <p:attrNameLst>
                                          <p:attrName>style.visibility</p:attrName>
                                        </p:attrNameLst>
                                      </p:cBhvr>
                                      <p:to>
                                        <p:strVal val="visible"/>
                                      </p:to>
                                    </p:set>
                                    <p:animEffect transition="in" filter="circle(in)">
                                      <p:cBhvr>
                                        <p:cTn id="19" dur="2000"/>
                                        <p:tgtEl>
                                          <p:spTgt spid="15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51"/>
                                        </p:tgtEl>
                                        <p:attrNameLst>
                                          <p:attrName>style.visibility</p:attrName>
                                        </p:attrNameLst>
                                      </p:cBhvr>
                                      <p:to>
                                        <p:strVal val="visible"/>
                                      </p:to>
                                    </p:set>
                                    <p:animEffect transition="in" filter="circle(in)">
                                      <p:cBhvr>
                                        <p:cTn id="22" dur="2000"/>
                                        <p:tgtEl>
                                          <p:spTgt spid="151"/>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52"/>
                                        </p:tgtEl>
                                        <p:attrNameLst>
                                          <p:attrName>style.visibility</p:attrName>
                                        </p:attrNameLst>
                                      </p:cBhvr>
                                      <p:to>
                                        <p:strVal val="visible"/>
                                      </p:to>
                                    </p:set>
                                    <p:animEffect transition="in" filter="circle(in)">
                                      <p:cBhvr>
                                        <p:cTn id="25" dur="2000"/>
                                        <p:tgtEl>
                                          <p:spTgt spid="15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54"/>
                                        </p:tgtEl>
                                        <p:attrNameLst>
                                          <p:attrName>style.visibility</p:attrName>
                                        </p:attrNameLst>
                                      </p:cBhvr>
                                      <p:to>
                                        <p:strVal val="visible"/>
                                      </p:to>
                                    </p:set>
                                    <p:animEffect transition="in" filter="circle(in)">
                                      <p:cBhvr>
                                        <p:cTn id="28" dur="2000"/>
                                        <p:tgtEl>
                                          <p:spTgt spid="15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55"/>
                                        </p:tgtEl>
                                        <p:attrNameLst>
                                          <p:attrName>style.visibility</p:attrName>
                                        </p:attrNameLst>
                                      </p:cBhvr>
                                      <p:to>
                                        <p:strVal val="visible"/>
                                      </p:to>
                                    </p:set>
                                    <p:animEffect transition="in" filter="circle(in)">
                                      <p:cBhvr>
                                        <p:cTn id="31" dur="2000"/>
                                        <p:tgtEl>
                                          <p:spTgt spid="155"/>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56"/>
                                        </p:tgtEl>
                                        <p:attrNameLst>
                                          <p:attrName>style.visibility</p:attrName>
                                        </p:attrNameLst>
                                      </p:cBhvr>
                                      <p:to>
                                        <p:strVal val="visible"/>
                                      </p:to>
                                    </p:set>
                                    <p:animEffect transition="in" filter="circle(in)">
                                      <p:cBhvr>
                                        <p:cTn id="34" dur="2000"/>
                                        <p:tgtEl>
                                          <p:spTgt spid="156"/>
                                        </p:tgtEl>
                                      </p:cBhvr>
                                    </p:animEffect>
                                  </p:childTnLst>
                                </p:cTn>
                              </p:par>
                              <p:par>
                                <p:cTn id="35" presetID="6" presetClass="entr" presetSubtype="16" fill="hold" nodeType="withEffect">
                                  <p:stCondLst>
                                    <p:cond delay="0"/>
                                  </p:stCondLst>
                                  <p:childTnLst>
                                    <p:set>
                                      <p:cBhvr>
                                        <p:cTn id="36" dur="1" fill="hold">
                                          <p:stCondLst>
                                            <p:cond delay="0"/>
                                          </p:stCondLst>
                                        </p:cTn>
                                        <p:tgtEl>
                                          <p:spTgt spid="197"/>
                                        </p:tgtEl>
                                        <p:attrNameLst>
                                          <p:attrName>style.visibility</p:attrName>
                                        </p:attrNameLst>
                                      </p:cBhvr>
                                      <p:to>
                                        <p:strVal val="visible"/>
                                      </p:to>
                                    </p:set>
                                    <p:animEffect transition="in" filter="circle(in)">
                                      <p:cBhvr>
                                        <p:cTn id="37" dur="2000"/>
                                        <p:tgtEl>
                                          <p:spTgt spid="197"/>
                                        </p:tgtEl>
                                      </p:cBhvr>
                                    </p:animEffect>
                                  </p:childTnLst>
                                </p:cTn>
                              </p:par>
                              <p:par>
                                <p:cTn id="38" presetID="6" presetClass="entr" presetSubtype="16" fill="hold" nodeType="withEffect">
                                  <p:stCondLst>
                                    <p:cond delay="0"/>
                                  </p:stCondLst>
                                  <p:childTnLst>
                                    <p:set>
                                      <p:cBhvr>
                                        <p:cTn id="39" dur="1" fill="hold">
                                          <p:stCondLst>
                                            <p:cond delay="0"/>
                                          </p:stCondLst>
                                        </p:cTn>
                                        <p:tgtEl>
                                          <p:spTgt spid="227"/>
                                        </p:tgtEl>
                                        <p:attrNameLst>
                                          <p:attrName>style.visibility</p:attrName>
                                        </p:attrNameLst>
                                      </p:cBhvr>
                                      <p:to>
                                        <p:strVal val="visible"/>
                                      </p:to>
                                    </p:set>
                                    <p:animEffect transition="in" filter="circle(in)">
                                      <p:cBhvr>
                                        <p:cTn id="40" dur="2000"/>
                                        <p:tgtEl>
                                          <p:spTgt spid="227"/>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circle(in)">
                                      <p:cBhvr>
                                        <p:cTn id="43" dur="2000"/>
                                        <p:tgtEl>
                                          <p:spTgt spid="97"/>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02"/>
                                        </p:tgtEl>
                                        <p:attrNameLst>
                                          <p:attrName>style.visibility</p:attrName>
                                        </p:attrNameLst>
                                      </p:cBhvr>
                                      <p:to>
                                        <p:strVal val="visible"/>
                                      </p:to>
                                    </p:set>
                                    <p:animEffect transition="in" filter="circle(in)">
                                      <p:cBhvr>
                                        <p:cTn id="46" dur="2000"/>
                                        <p:tgtEl>
                                          <p:spTgt spid="102"/>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04"/>
                                        </p:tgtEl>
                                        <p:attrNameLst>
                                          <p:attrName>style.visibility</p:attrName>
                                        </p:attrNameLst>
                                      </p:cBhvr>
                                      <p:to>
                                        <p:strVal val="visible"/>
                                      </p:to>
                                    </p:set>
                                    <p:animEffect transition="in" filter="circle(in)">
                                      <p:cBhvr>
                                        <p:cTn id="49" dur="2000"/>
                                        <p:tgtEl>
                                          <p:spTgt spid="104"/>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circle(in)">
                                      <p:cBhvr>
                                        <p:cTn id="52" dur="2000"/>
                                        <p:tgtEl>
                                          <p:spTgt spid="4"/>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33"/>
                                        </p:tgtEl>
                                        <p:attrNameLst>
                                          <p:attrName>style.visibility</p:attrName>
                                        </p:attrNameLst>
                                      </p:cBhvr>
                                      <p:to>
                                        <p:strVal val="visible"/>
                                      </p:to>
                                    </p:set>
                                    <p:animEffect transition="in" filter="circle(in)">
                                      <p:cBhvr>
                                        <p:cTn id="55" dur="2000"/>
                                        <p:tgtEl>
                                          <p:spTgt spid="133"/>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134"/>
                                        </p:tgtEl>
                                        <p:attrNameLst>
                                          <p:attrName>style.visibility</p:attrName>
                                        </p:attrNameLst>
                                      </p:cBhvr>
                                      <p:to>
                                        <p:strVal val="visible"/>
                                      </p:to>
                                    </p:set>
                                    <p:animEffect transition="in" filter="circle(in)">
                                      <p:cBhvr>
                                        <p:cTn id="58" dur="2000"/>
                                        <p:tgtEl>
                                          <p:spTgt spid="134"/>
                                        </p:tgtEl>
                                      </p:cBhvr>
                                    </p:animEffect>
                                  </p:childTnLst>
                                </p:cTn>
                              </p:par>
                              <p:par>
                                <p:cTn id="59" presetID="6" presetClass="entr" presetSubtype="16" fill="hold" nodeType="withEffect">
                                  <p:stCondLst>
                                    <p:cond delay="0"/>
                                  </p:stCondLst>
                                  <p:childTnLst>
                                    <p:set>
                                      <p:cBhvr>
                                        <p:cTn id="60" dur="1" fill="hold">
                                          <p:stCondLst>
                                            <p:cond delay="0"/>
                                          </p:stCondLst>
                                        </p:cTn>
                                        <p:tgtEl>
                                          <p:spTgt spid="140"/>
                                        </p:tgtEl>
                                        <p:attrNameLst>
                                          <p:attrName>style.visibility</p:attrName>
                                        </p:attrNameLst>
                                      </p:cBhvr>
                                      <p:to>
                                        <p:strVal val="visible"/>
                                      </p:to>
                                    </p:set>
                                    <p:animEffect transition="in" filter="circle(in)">
                                      <p:cBhvr>
                                        <p:cTn id="61" dur="2000"/>
                                        <p:tgtEl>
                                          <p:spTgt spid="140"/>
                                        </p:tgtEl>
                                      </p:cBhvr>
                                    </p:animEffect>
                                  </p:childTnLst>
                                </p:cTn>
                              </p:par>
                              <p:par>
                                <p:cTn id="62" presetID="6" presetClass="entr" presetSubtype="16" fill="hold" nodeType="withEffect">
                                  <p:stCondLst>
                                    <p:cond delay="0"/>
                                  </p:stCondLst>
                                  <p:childTnLst>
                                    <p:set>
                                      <p:cBhvr>
                                        <p:cTn id="63" dur="1" fill="hold">
                                          <p:stCondLst>
                                            <p:cond delay="0"/>
                                          </p:stCondLst>
                                        </p:cTn>
                                        <p:tgtEl>
                                          <p:spTgt spid="90"/>
                                        </p:tgtEl>
                                        <p:attrNameLst>
                                          <p:attrName>style.visibility</p:attrName>
                                        </p:attrNameLst>
                                      </p:cBhvr>
                                      <p:to>
                                        <p:strVal val="visible"/>
                                      </p:to>
                                    </p:set>
                                    <p:animEffect transition="in" filter="circle(in)">
                                      <p:cBhvr>
                                        <p:cTn id="64" dur="2000"/>
                                        <p:tgtEl>
                                          <p:spTgt spid="90"/>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114"/>
                                        </p:tgtEl>
                                        <p:attrNameLst>
                                          <p:attrName>style.visibility</p:attrName>
                                        </p:attrNameLst>
                                      </p:cBhvr>
                                      <p:to>
                                        <p:strVal val="visible"/>
                                      </p:to>
                                    </p:set>
                                    <p:animEffect transition="in" filter="circle(in)">
                                      <p:cBhvr>
                                        <p:cTn id="67" dur="2000"/>
                                        <p:tgtEl>
                                          <p:spTgt spid="114"/>
                                        </p:tgtEl>
                                      </p:cBhvr>
                                    </p:animEffect>
                                  </p:childTnLst>
                                </p:cTn>
                              </p:par>
                              <p:par>
                                <p:cTn id="68" presetID="6" presetClass="entr" presetSubtype="16" fill="hold" nodeType="withEffect">
                                  <p:stCondLst>
                                    <p:cond delay="0"/>
                                  </p:stCondLst>
                                  <p:childTnLst>
                                    <p:set>
                                      <p:cBhvr>
                                        <p:cTn id="69" dur="1" fill="hold">
                                          <p:stCondLst>
                                            <p:cond delay="0"/>
                                          </p:stCondLst>
                                        </p:cTn>
                                        <p:tgtEl>
                                          <p:spTgt spid="115"/>
                                        </p:tgtEl>
                                        <p:attrNameLst>
                                          <p:attrName>style.visibility</p:attrName>
                                        </p:attrNameLst>
                                      </p:cBhvr>
                                      <p:to>
                                        <p:strVal val="visible"/>
                                      </p:to>
                                    </p:set>
                                    <p:animEffect transition="in" filter="circle(in)">
                                      <p:cBhvr>
                                        <p:cTn id="70" dur="2000"/>
                                        <p:tgtEl>
                                          <p:spTgt spid="115"/>
                                        </p:tgtEl>
                                      </p:cBhvr>
                                    </p:animEffect>
                                  </p:childTnLst>
                                </p:cTn>
                              </p:par>
                              <p:par>
                                <p:cTn id="71" presetID="6" presetClass="entr" presetSubtype="16" fill="hold" nodeType="withEffect">
                                  <p:stCondLst>
                                    <p:cond delay="0"/>
                                  </p:stCondLst>
                                  <p:childTnLst>
                                    <p:set>
                                      <p:cBhvr>
                                        <p:cTn id="72" dur="1" fill="hold">
                                          <p:stCondLst>
                                            <p:cond delay="0"/>
                                          </p:stCondLst>
                                        </p:cTn>
                                        <p:tgtEl>
                                          <p:spTgt spid="116"/>
                                        </p:tgtEl>
                                        <p:attrNameLst>
                                          <p:attrName>style.visibility</p:attrName>
                                        </p:attrNameLst>
                                      </p:cBhvr>
                                      <p:to>
                                        <p:strVal val="visible"/>
                                      </p:to>
                                    </p:set>
                                    <p:animEffect transition="in" filter="circle(in)">
                                      <p:cBhvr>
                                        <p:cTn id="73" dur="2000"/>
                                        <p:tgtEl>
                                          <p:spTgt spid="116"/>
                                        </p:tgtEl>
                                      </p:cBhvr>
                                    </p:animEffect>
                                  </p:childTnLst>
                                </p:cTn>
                              </p:par>
                              <p:par>
                                <p:cTn id="74" presetID="6" presetClass="entr" presetSubtype="16" fill="hold" nodeType="withEffect">
                                  <p:stCondLst>
                                    <p:cond delay="0"/>
                                  </p:stCondLst>
                                  <p:childTnLst>
                                    <p:set>
                                      <p:cBhvr>
                                        <p:cTn id="75" dur="1" fill="hold">
                                          <p:stCondLst>
                                            <p:cond delay="0"/>
                                          </p:stCondLst>
                                        </p:cTn>
                                        <p:tgtEl>
                                          <p:spTgt spid="123"/>
                                        </p:tgtEl>
                                        <p:attrNameLst>
                                          <p:attrName>style.visibility</p:attrName>
                                        </p:attrNameLst>
                                      </p:cBhvr>
                                      <p:to>
                                        <p:strVal val="visible"/>
                                      </p:to>
                                    </p:set>
                                    <p:animEffect transition="in" filter="circle(in)">
                                      <p:cBhvr>
                                        <p:cTn id="76" dur="2000"/>
                                        <p:tgtEl>
                                          <p:spTgt spid="123"/>
                                        </p:tgtEl>
                                      </p:cBhvr>
                                    </p:animEffect>
                                  </p:childTnLst>
                                </p:cTn>
                              </p:par>
                              <p:par>
                                <p:cTn id="77" presetID="6" presetClass="entr" presetSubtype="16" fill="hold" nodeType="with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circle(in)">
                                      <p:cBhvr>
                                        <p:cTn id="79" dur="2000"/>
                                        <p:tgtEl>
                                          <p:spTgt spid="3"/>
                                        </p:tgtEl>
                                      </p:cBhvr>
                                    </p:animEffect>
                                  </p:childTnLst>
                                </p:cTn>
                              </p:par>
                              <p:par>
                                <p:cTn id="80" presetID="6" presetClass="entr" presetSubtype="16" fill="hold" nodeType="with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circle(in)">
                                      <p:cBhvr>
                                        <p:cTn id="82" dur="2000"/>
                                        <p:tgtEl>
                                          <p:spTgt spid="5"/>
                                        </p:tgtEl>
                                      </p:cBhvr>
                                    </p:animEffect>
                                  </p:childTnLst>
                                </p:cTn>
                              </p:par>
                              <p:par>
                                <p:cTn id="83" presetID="6" presetClass="entr" presetSubtype="16" fill="hold" nodeType="with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circle(in)">
                                      <p:cBhvr>
                                        <p:cTn id="85" dur="2000"/>
                                        <p:tgtEl>
                                          <p:spTgt spid="6"/>
                                        </p:tgtEl>
                                      </p:cBhvr>
                                    </p:animEffect>
                                  </p:childTnLst>
                                </p:cTn>
                              </p:par>
                              <p:par>
                                <p:cTn id="86" presetID="6" presetClass="entr" presetSubtype="16" fill="hold" nodeType="with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circle(in)">
                                      <p:cBhvr>
                                        <p:cTn id="88" dur="2000"/>
                                        <p:tgtEl>
                                          <p:spTgt spid="7"/>
                                        </p:tgtEl>
                                      </p:cBhvr>
                                    </p:animEffect>
                                  </p:childTnLst>
                                </p:cTn>
                              </p:par>
                              <p:par>
                                <p:cTn id="89" presetID="6" presetClass="entr" presetSubtype="16" fill="hold" nodeType="with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circle(in)">
                                      <p:cBhvr>
                                        <p:cTn id="91" dur="2000"/>
                                        <p:tgtEl>
                                          <p:spTgt spid="8"/>
                                        </p:tgtEl>
                                      </p:cBhvr>
                                    </p:animEffect>
                                  </p:childTnLst>
                                </p:cTn>
                              </p:par>
                              <p:par>
                                <p:cTn id="92" presetID="6" presetClass="entr" presetSubtype="16" fill="hold" nodeType="withEffect">
                                  <p:stCondLst>
                                    <p:cond delay="0"/>
                                  </p:stCondLst>
                                  <p:childTnLst>
                                    <p:set>
                                      <p:cBhvr>
                                        <p:cTn id="93" dur="1" fill="hold">
                                          <p:stCondLst>
                                            <p:cond delay="0"/>
                                          </p:stCondLst>
                                        </p:cTn>
                                        <p:tgtEl>
                                          <p:spTgt spid="153"/>
                                        </p:tgtEl>
                                        <p:attrNameLst>
                                          <p:attrName>style.visibility</p:attrName>
                                        </p:attrNameLst>
                                      </p:cBhvr>
                                      <p:to>
                                        <p:strVal val="visible"/>
                                      </p:to>
                                    </p:set>
                                    <p:animEffect transition="in" filter="circle(in)">
                                      <p:cBhvr>
                                        <p:cTn id="94" dur="2000"/>
                                        <p:tgtEl>
                                          <p:spTgt spid="153"/>
                                        </p:tgtEl>
                                      </p:cBhvr>
                                    </p:animEffect>
                                  </p:childTnLst>
                                </p:cTn>
                              </p:par>
                              <p:par>
                                <p:cTn id="95" presetID="6" presetClass="entr" presetSubtype="16" fill="hold" nodeType="withEffect">
                                  <p:stCondLst>
                                    <p:cond delay="0"/>
                                  </p:stCondLst>
                                  <p:childTnLst>
                                    <p:set>
                                      <p:cBhvr>
                                        <p:cTn id="96" dur="1" fill="hold">
                                          <p:stCondLst>
                                            <p:cond delay="0"/>
                                          </p:stCondLst>
                                        </p:cTn>
                                        <p:tgtEl>
                                          <p:spTgt spid="157"/>
                                        </p:tgtEl>
                                        <p:attrNameLst>
                                          <p:attrName>style.visibility</p:attrName>
                                        </p:attrNameLst>
                                      </p:cBhvr>
                                      <p:to>
                                        <p:strVal val="visible"/>
                                      </p:to>
                                    </p:set>
                                    <p:animEffect transition="in" filter="circle(in)">
                                      <p:cBhvr>
                                        <p:cTn id="97" dur="2000"/>
                                        <p:tgtEl>
                                          <p:spTgt spid="157"/>
                                        </p:tgtEl>
                                      </p:cBhvr>
                                    </p:animEffect>
                                  </p:childTnLst>
                                </p:cTn>
                              </p:par>
                              <p:par>
                                <p:cTn id="98" presetID="6" presetClass="entr" presetSubtype="16" fill="hold" grpId="0" nodeType="withEffect">
                                  <p:stCondLst>
                                    <p:cond delay="0"/>
                                  </p:stCondLst>
                                  <p:childTnLst>
                                    <p:set>
                                      <p:cBhvr>
                                        <p:cTn id="99" dur="1" fill="hold">
                                          <p:stCondLst>
                                            <p:cond delay="0"/>
                                          </p:stCondLst>
                                        </p:cTn>
                                        <p:tgtEl>
                                          <p:spTgt spid="2"/>
                                        </p:tgtEl>
                                        <p:attrNameLst>
                                          <p:attrName>style.visibility</p:attrName>
                                        </p:attrNameLst>
                                      </p:cBhvr>
                                      <p:to>
                                        <p:strVal val="visible"/>
                                      </p:to>
                                    </p:set>
                                    <p:animEffect transition="in" filter="circle(in)">
                                      <p:cBhvr>
                                        <p:cTn id="100" dur="2000"/>
                                        <p:tgtEl>
                                          <p:spTgt spid="2"/>
                                        </p:tgtEl>
                                      </p:cBhvr>
                                    </p:animEffect>
                                  </p:childTnLst>
                                </p:cTn>
                              </p:par>
                              <p:par>
                                <p:cTn id="101" presetID="6" presetClass="entr" presetSubtype="16" fill="hold" grpId="0" nodeType="withEffect">
                                  <p:stCondLst>
                                    <p:cond delay="0"/>
                                  </p:stCondLst>
                                  <p:childTnLst>
                                    <p:set>
                                      <p:cBhvr>
                                        <p:cTn id="102" dur="1" fill="hold">
                                          <p:stCondLst>
                                            <p:cond delay="0"/>
                                          </p:stCondLst>
                                        </p:cTn>
                                        <p:tgtEl>
                                          <p:spTgt spid="117"/>
                                        </p:tgtEl>
                                        <p:attrNameLst>
                                          <p:attrName>style.visibility</p:attrName>
                                        </p:attrNameLst>
                                      </p:cBhvr>
                                      <p:to>
                                        <p:strVal val="visible"/>
                                      </p:to>
                                    </p:set>
                                    <p:animEffect transition="in" filter="circle(in)">
                                      <p:cBhvr>
                                        <p:cTn id="103" dur="2000"/>
                                        <p:tgtEl>
                                          <p:spTgt spid="117"/>
                                        </p:tgtEl>
                                      </p:cBhvr>
                                    </p:animEffect>
                                  </p:childTnLst>
                                </p:cTn>
                              </p:par>
                              <p:par>
                                <p:cTn id="104" presetID="6" presetClass="entr" presetSubtype="16" fill="hold" grpId="0" nodeType="withEffect">
                                  <p:stCondLst>
                                    <p:cond delay="0"/>
                                  </p:stCondLst>
                                  <p:childTnLst>
                                    <p:set>
                                      <p:cBhvr>
                                        <p:cTn id="105" dur="1" fill="hold">
                                          <p:stCondLst>
                                            <p:cond delay="0"/>
                                          </p:stCondLst>
                                        </p:cTn>
                                        <p:tgtEl>
                                          <p:spTgt spid="77"/>
                                        </p:tgtEl>
                                        <p:attrNameLst>
                                          <p:attrName>style.visibility</p:attrName>
                                        </p:attrNameLst>
                                      </p:cBhvr>
                                      <p:to>
                                        <p:strVal val="visible"/>
                                      </p:to>
                                    </p:set>
                                    <p:animEffect transition="in" filter="circle(in)">
                                      <p:cBhvr>
                                        <p:cTn id="106" dur="2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6" grpId="0"/>
      <p:bldP spid="150" grpId="0"/>
      <p:bldP spid="151" grpId="0"/>
      <p:bldP spid="152" grpId="0"/>
      <p:bldP spid="154" grpId="0"/>
      <p:bldP spid="155" grpId="0"/>
      <p:bldP spid="156" grpId="0"/>
      <p:bldP spid="97" grpId="0"/>
      <p:bldP spid="102" grpId="0"/>
      <p:bldP spid="104" grpId="0"/>
      <p:bldP spid="117" grpId="0"/>
      <p:bldP spid="4" grpId="0"/>
      <p:bldP spid="133" grpId="0" animBg="1"/>
      <p:bldP spid="134" grpId="0" animBg="1"/>
      <p:bldP spid="114" grpId="0"/>
      <p:bldP spid="2" grpId="0"/>
      <p:bldP spid="7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p:cNvSpPr txBox="1">
            <a:spLocks/>
          </p:cNvSpPr>
          <p:nvPr/>
        </p:nvSpPr>
        <p:spPr>
          <a:xfrm>
            <a:off x="364638" y="308540"/>
            <a:ext cx="11539980" cy="647933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ZA" sz="3600" b="1" dirty="0">
                <a:latin typeface="Arial" panose="020B0604020202020204" pitchFamily="34" charset="0"/>
                <a:ea typeface="+mj-ea"/>
                <a:cs typeface="Arial" panose="020B0604020202020204" pitchFamily="34" charset="0"/>
              </a:rPr>
              <a:t>Objective of the session</a:t>
            </a:r>
          </a:p>
          <a:p>
            <a:pPr algn="l"/>
            <a:endParaRPr lang="en-ZA" sz="1200" b="1" dirty="0">
              <a:latin typeface="Arial" panose="020B0604020202020204" pitchFamily="34" charset="0"/>
              <a:ea typeface="+mj-ea"/>
              <a:cs typeface="Arial" panose="020B0604020202020204" pitchFamily="34" charset="0"/>
            </a:endParaRPr>
          </a:p>
          <a:p>
            <a:pPr algn="l">
              <a:lnSpc>
                <a:spcPct val="150000"/>
              </a:lnSpc>
            </a:pPr>
            <a:r>
              <a:rPr lang="en-US" sz="1600" dirty="0">
                <a:latin typeface="Arial" panose="020B0604020202020204" pitchFamily="34" charset="0"/>
                <a:cs typeface="Arial" panose="020B0604020202020204" pitchFamily="34" charset="0"/>
              </a:rPr>
              <a:t>A. </a:t>
            </a:r>
            <a:r>
              <a:rPr lang="en-US" sz="1600" b="1" dirty="0">
                <a:latin typeface="Arial" panose="020B0604020202020204" pitchFamily="34" charset="0"/>
                <a:cs typeface="Arial" panose="020B0604020202020204" pitchFamily="34" charset="0"/>
              </a:rPr>
              <a:t>Public involvement mandate of Parliament </a:t>
            </a:r>
          </a:p>
          <a:p>
            <a:pPr marL="800100" lvl="1" indent="-342900" algn="l">
              <a:lnSpc>
                <a:spcPct val="150000"/>
              </a:lnSpc>
              <a:buFont typeface="+mj-lt"/>
              <a:buAutoNum type="arabicPeriod"/>
            </a:pPr>
            <a:r>
              <a:rPr lang="en-US" sz="1600" dirty="0">
                <a:latin typeface="Arial" panose="020B0604020202020204" pitchFamily="34" charset="0"/>
                <a:cs typeface="Arial" panose="020B0604020202020204" pitchFamily="34" charset="0"/>
              </a:rPr>
              <a:t>Constitutional imperatives, court pronouncements</a:t>
            </a:r>
          </a:p>
          <a:p>
            <a:pPr marL="800100" lvl="1" indent="-342900" algn="l">
              <a:lnSpc>
                <a:spcPct val="150000"/>
              </a:lnSpc>
              <a:buFont typeface="+mj-lt"/>
              <a:buAutoNum type="arabicPeriod"/>
            </a:pPr>
            <a:r>
              <a:rPr lang="en-US" sz="1600" dirty="0">
                <a:latin typeface="Arial" panose="020B0604020202020204" pitchFamily="34" charset="0"/>
                <a:cs typeface="Arial" panose="020B0604020202020204" pitchFamily="34" charset="0"/>
              </a:rPr>
              <a:t>The Public Participation  Model </a:t>
            </a:r>
          </a:p>
          <a:p>
            <a:pPr marL="800100" lvl="1" indent="-342900" algn="l">
              <a:lnSpc>
                <a:spcPct val="150000"/>
              </a:lnSpc>
              <a:buFont typeface="+mj-lt"/>
              <a:buAutoNum type="arabicPeriod"/>
            </a:pPr>
            <a:r>
              <a:rPr lang="en-US" sz="1600" dirty="0">
                <a:latin typeface="Arial" panose="020B0604020202020204" pitchFamily="34" charset="0"/>
                <a:cs typeface="Arial" panose="020B0604020202020204" pitchFamily="34" charset="0"/>
              </a:rPr>
              <a:t>The Public Participation and Communication Strategy  for 6</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Parliament </a:t>
            </a:r>
          </a:p>
          <a:p>
            <a:pPr marL="800100" lvl="1" indent="-342900" algn="l">
              <a:lnSpc>
                <a:spcPct val="150000"/>
              </a:lnSpc>
              <a:buFont typeface="+mj-lt"/>
              <a:buAutoNum type="arabicPeriod"/>
            </a:pPr>
            <a:r>
              <a:rPr lang="en-US" sz="1600" dirty="0">
                <a:latin typeface="Arial" panose="020B0604020202020204" pitchFamily="34" charset="0"/>
                <a:cs typeface="Arial" panose="020B0604020202020204" pitchFamily="34" charset="0"/>
              </a:rPr>
              <a:t>Key role of the Public Education Office (PEO), Parliamentary Democracy Offices (PDOs) and Parliamentary Communication Service in facilitating public involvement in the work of Parliament </a:t>
            </a:r>
          </a:p>
          <a:p>
            <a:pPr algn="l">
              <a:lnSpc>
                <a:spcPct val="150000"/>
              </a:lnSpc>
            </a:pPr>
            <a:r>
              <a:rPr lang="en-US" sz="1800" dirty="0">
                <a:latin typeface="Arial" panose="020B0604020202020204" pitchFamily="34" charset="0"/>
                <a:cs typeface="Arial" panose="020B0604020202020204" pitchFamily="34" charset="0"/>
              </a:rPr>
              <a:t>B. </a:t>
            </a:r>
            <a:r>
              <a:rPr lang="en-US" sz="1600" b="1" dirty="0">
                <a:latin typeface="Arial" panose="020B0604020202020204" pitchFamily="34" charset="0"/>
                <a:cs typeface="Arial" panose="020B0604020202020204" pitchFamily="34" charset="0"/>
              </a:rPr>
              <a:t>The role of Constituency Offices (PCOs) as envisaged in the Sixth Parliament Strategic Plan</a:t>
            </a:r>
            <a:r>
              <a:rPr lang="en-US" sz="1600" dirty="0">
                <a:latin typeface="Arial" panose="020B0604020202020204" pitchFamily="34" charset="0"/>
                <a:cs typeface="Arial" panose="020B0604020202020204" pitchFamily="34" charset="0"/>
              </a:rPr>
              <a:t> </a:t>
            </a:r>
          </a:p>
          <a:p>
            <a:pPr marL="801688" indent="-341313" algn="l">
              <a:lnSpc>
                <a:spcPct val="150000"/>
              </a:lnSpc>
              <a:buFont typeface="+mj-lt"/>
              <a:buAutoNum type="arabicPeriod"/>
            </a:pPr>
            <a:r>
              <a:rPr lang="en-US" sz="1600" dirty="0">
                <a:latin typeface="Arial" panose="020B0604020202020204" pitchFamily="34" charset="0"/>
                <a:cs typeface="Arial" panose="020B0604020202020204" pitchFamily="34" charset="0"/>
              </a:rPr>
              <a:t>Proposals to support Members in their Constituency Offices</a:t>
            </a:r>
          </a:p>
          <a:p>
            <a:pPr algn="l">
              <a:lnSpc>
                <a:spcPct val="150000"/>
              </a:lnSpc>
            </a:pPr>
            <a:r>
              <a:rPr lang="en-US" sz="1800" dirty="0">
                <a:latin typeface="Arial" panose="020B0604020202020204" pitchFamily="34" charset="0"/>
                <a:cs typeface="Arial" panose="020B0604020202020204" pitchFamily="34" charset="0"/>
              </a:rPr>
              <a:t>C. </a:t>
            </a:r>
            <a:r>
              <a:rPr lang="en-US" sz="1600" b="1" dirty="0">
                <a:latin typeface="Arial" panose="020B0604020202020204" pitchFamily="34" charset="0"/>
                <a:cs typeface="Arial" panose="020B0604020202020204" pitchFamily="34" charset="0"/>
              </a:rPr>
              <a:t>The role of Civil Society in Public Involvement </a:t>
            </a:r>
          </a:p>
          <a:p>
            <a:pPr algn="l">
              <a:lnSpc>
                <a:spcPct val="150000"/>
              </a:lnSpc>
            </a:pPr>
            <a:r>
              <a:rPr lang="en-US" sz="1800" b="1" dirty="0">
                <a:latin typeface="Arial" panose="020B0604020202020204" pitchFamily="34" charset="0"/>
                <a:cs typeface="Arial" panose="020B0604020202020204" pitchFamily="34" charset="0"/>
              </a:rPr>
              <a:t>D. </a:t>
            </a:r>
            <a:r>
              <a:rPr lang="en-US" sz="1600" b="1" dirty="0">
                <a:latin typeface="Arial" panose="020B0604020202020204" pitchFamily="34" charset="0"/>
                <a:cs typeface="Arial" panose="020B0604020202020204" pitchFamily="34" charset="0"/>
              </a:rPr>
              <a:t>Interventions to increase public participation</a:t>
            </a:r>
          </a:p>
          <a:p>
            <a:pPr algn="l">
              <a:lnSpc>
                <a:spcPct val="150000"/>
              </a:lnSpc>
            </a:pPr>
            <a:r>
              <a:rPr lang="en-US" sz="1800" b="1" dirty="0">
                <a:latin typeface="Arial" panose="020B0604020202020204" pitchFamily="34" charset="0"/>
                <a:cs typeface="Arial" panose="020B0604020202020204" pitchFamily="34" charset="0"/>
              </a:rPr>
              <a:t>E. </a:t>
            </a:r>
            <a:r>
              <a:rPr lang="en-US" sz="1600" b="1" dirty="0">
                <a:latin typeface="Arial" panose="020B0604020202020204" pitchFamily="34" charset="0"/>
                <a:cs typeface="Arial" panose="020B0604020202020204" pitchFamily="34" charset="0"/>
              </a:rPr>
              <a:t>Efforts underway to broaden public  participation in line with the Sixth Parliament’s strategic objective</a:t>
            </a:r>
          </a:p>
          <a:p>
            <a:pPr algn="l">
              <a:lnSpc>
                <a:spcPct val="150000"/>
              </a:lnSpc>
            </a:pPr>
            <a:endParaRPr lang="en-US" sz="1600" dirty="0">
              <a:latin typeface="Arial" panose="020B0604020202020204" pitchFamily="34" charset="0"/>
              <a:cs typeface="Arial" panose="020B0604020202020204" pitchFamily="34" charset="0"/>
            </a:endParaRPr>
          </a:p>
          <a:p>
            <a:pPr algn="l">
              <a:lnSpc>
                <a:spcPct val="150000"/>
              </a:lnSpc>
            </a:pPr>
            <a:r>
              <a:rPr lang="en-US" sz="1600" b="1" dirty="0">
                <a:latin typeface="Arial" panose="020B0604020202020204" pitchFamily="34" charset="0"/>
                <a:cs typeface="Arial" panose="020B0604020202020204" pitchFamily="34" charset="0"/>
              </a:rPr>
              <a:t>F. Closing the gaps</a:t>
            </a:r>
          </a:p>
          <a:p>
            <a:pPr algn="l">
              <a:lnSpc>
                <a:spcPct val="150000"/>
              </a:lnSpc>
            </a:pPr>
            <a:endParaRPr lang="en-US" sz="1600" dirty="0">
              <a:latin typeface="Arial" panose="020B0604020202020204" pitchFamily="34" charset="0"/>
              <a:cs typeface="Arial" panose="020B0604020202020204" pitchFamily="34" charset="0"/>
            </a:endParaRPr>
          </a:p>
          <a:p>
            <a:pPr marL="801688" indent="-341313" algn="l">
              <a:lnSpc>
                <a:spcPct val="150000"/>
              </a:lnSpc>
              <a:buFont typeface="+mj-lt"/>
              <a:buAutoNum type="arabicPeriod"/>
            </a:pPr>
            <a:endParaRPr lang="en-US" sz="18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D1B91D83-34EB-A744-81D0-D8E8519C4AE3}"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36121438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036" y="2430012"/>
            <a:ext cx="10968566" cy="1139825"/>
          </a:xfrm>
        </p:spPr>
        <p:txBody>
          <a:bodyPr>
            <a:normAutofit/>
          </a:bodyPr>
          <a:lstStyle/>
          <a:p>
            <a:pPr marL="515938" indent="-515938">
              <a:lnSpc>
                <a:spcPct val="100000"/>
              </a:lnSpc>
            </a:pPr>
            <a:r>
              <a:rPr lang="en-US" sz="2700" b="1" dirty="0">
                <a:latin typeface="Arial" panose="020B0604020202020204" pitchFamily="34" charset="0"/>
                <a:cs typeface="Arial" panose="020B0604020202020204" pitchFamily="34" charset="0"/>
              </a:rPr>
              <a:t>B</a:t>
            </a:r>
            <a:r>
              <a:rPr lang="en-US" sz="3100" b="1" dirty="0">
                <a:latin typeface="Arial" panose="020B0604020202020204" pitchFamily="34" charset="0"/>
                <a:cs typeface="Arial" panose="020B0604020202020204" pitchFamily="34" charset="0"/>
              </a:rPr>
              <a:t>) The role of Parliamentary Constituency Offices (PCOs) as envisaged in the Sixth Parliament Strategic Plan </a:t>
            </a:r>
          </a:p>
        </p:txBody>
      </p:sp>
      <p:sp>
        <p:nvSpPr>
          <p:cNvPr id="3" name="Slide Number Placeholder 2"/>
          <p:cNvSpPr>
            <a:spLocks noGrp="1"/>
          </p:cNvSpPr>
          <p:nvPr>
            <p:ph type="sldNum" idx="12"/>
          </p:nvPr>
        </p:nvSpPr>
        <p:spPr/>
        <p:txBody>
          <a:bodyPr/>
          <a:lstStyle/>
          <a:p>
            <a:pPr>
              <a:defRPr/>
            </a:pPr>
            <a:fld id="{4343BEB5-E0CB-4D8D-983D-6BC7B80B2948}" type="slidenum">
              <a:rPr lang="en-GB" smtClean="0"/>
              <a:pPr>
                <a:defRPr/>
              </a:pPr>
              <a:t>20</a:t>
            </a:fld>
            <a:endParaRPr lang="en-GB" dirty="0"/>
          </a:p>
        </p:txBody>
      </p:sp>
      <p:pic>
        <p:nvPicPr>
          <p:cNvPr id="4"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b="29463"/>
          <a:stretch/>
        </p:blipFill>
        <p:spPr>
          <a:xfrm>
            <a:off x="9317803" y="4298674"/>
            <a:ext cx="2874197" cy="2422804"/>
          </a:xfrm>
          <a:prstGeom prst="rect">
            <a:avLst/>
          </a:prstGeom>
        </p:spPr>
      </p:pic>
    </p:spTree>
    <p:extLst>
      <p:ext uri="{BB962C8B-B14F-4D97-AF65-F5344CB8AC3E}">
        <p14:creationId xmlns:p14="http://schemas.microsoft.com/office/powerpoint/2010/main" val="10468555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235" y="510167"/>
            <a:ext cx="10968566" cy="1139825"/>
          </a:xfrm>
        </p:spPr>
        <p:txBody>
          <a:bodyPr/>
          <a:lstStyle/>
          <a:p>
            <a:r>
              <a:rPr lang="en-ZA" sz="3600" b="1" dirty="0">
                <a:solidFill>
                  <a:prstClr val="black"/>
                </a:solidFill>
                <a:latin typeface="Arial" panose="020B0604020202020204" pitchFamily="34" charset="0"/>
                <a:cs typeface="Arial" panose="020B0604020202020204" pitchFamily="34" charset="0"/>
              </a:rPr>
              <a:t>The Strategic Plan on Constituency Offices</a:t>
            </a:r>
            <a:endParaRPr lang="en-ZA" dirty="0"/>
          </a:p>
        </p:txBody>
      </p:sp>
      <p:sp>
        <p:nvSpPr>
          <p:cNvPr id="3" name="Slide Number Placeholder 2"/>
          <p:cNvSpPr>
            <a:spLocks noGrp="1"/>
          </p:cNvSpPr>
          <p:nvPr>
            <p:ph type="sldNum" idx="12"/>
          </p:nvPr>
        </p:nvSpPr>
        <p:spPr/>
        <p:txBody>
          <a:bodyPr/>
          <a:lstStyle/>
          <a:p>
            <a:pPr>
              <a:defRPr/>
            </a:pPr>
            <a:fld id="{4343BEB5-E0CB-4D8D-983D-6BC7B80B2948}" type="slidenum">
              <a:rPr lang="en-GB" smtClean="0"/>
              <a:pPr>
                <a:defRPr/>
              </a:pPr>
              <a:t>21</a:t>
            </a:fld>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235" y="1318486"/>
            <a:ext cx="6935168" cy="5220429"/>
          </a:xfrm>
          <a:prstGeom prst="rect">
            <a:avLst/>
          </a:prstGeom>
        </p:spPr>
      </p:pic>
      <p:sp>
        <p:nvSpPr>
          <p:cNvPr id="5" name="Rectangle 4"/>
          <p:cNvSpPr/>
          <p:nvPr/>
        </p:nvSpPr>
        <p:spPr>
          <a:xfrm>
            <a:off x="7320403" y="3898749"/>
            <a:ext cx="4594506" cy="954107"/>
          </a:xfrm>
          <a:prstGeom prst="rect">
            <a:avLst/>
          </a:prstGeom>
          <a:ln>
            <a:solidFill>
              <a:schemeClr val="accent4">
                <a:lumMod val="75000"/>
              </a:schemeClr>
            </a:solidFill>
          </a:ln>
        </p:spPr>
        <p:txBody>
          <a:bodyPr wrap="square">
            <a:spAutoFit/>
          </a:bodyPr>
          <a:lstStyle/>
          <a:p>
            <a:r>
              <a:rPr lang="en-US" sz="1400" b="1" dirty="0">
                <a:solidFill>
                  <a:srgbClr val="FF0000"/>
                </a:solidFill>
                <a:latin typeface="Dax"/>
              </a:rPr>
              <a:t>The work of Parliament is realised through the main activities of plenary, committee and constituency work. </a:t>
            </a:r>
          </a:p>
          <a:p>
            <a:r>
              <a:rPr lang="en-US" sz="1400" b="1" dirty="0">
                <a:solidFill>
                  <a:srgbClr val="FF0000"/>
                </a:solidFill>
                <a:latin typeface="Dax"/>
              </a:rPr>
              <a:t> </a:t>
            </a:r>
            <a:endParaRPr lang="en-US" sz="1400" b="1" dirty="0">
              <a:solidFill>
                <a:srgbClr val="FF0000"/>
              </a:solidFill>
            </a:endParaRPr>
          </a:p>
        </p:txBody>
      </p:sp>
      <p:sp>
        <p:nvSpPr>
          <p:cNvPr id="6" name="Rectangle 5"/>
          <p:cNvSpPr/>
          <p:nvPr/>
        </p:nvSpPr>
        <p:spPr>
          <a:xfrm>
            <a:off x="7320403" y="2016961"/>
            <a:ext cx="4594506" cy="1384995"/>
          </a:xfrm>
          <a:prstGeom prst="rect">
            <a:avLst/>
          </a:prstGeom>
          <a:ln>
            <a:solidFill>
              <a:schemeClr val="accent4">
                <a:lumMod val="75000"/>
              </a:schemeClr>
            </a:solidFill>
          </a:ln>
        </p:spPr>
        <p:txBody>
          <a:bodyPr wrap="square">
            <a:spAutoFit/>
          </a:bodyPr>
          <a:lstStyle/>
          <a:p>
            <a:r>
              <a:rPr lang="en-US" sz="1400" b="1" dirty="0">
                <a:solidFill>
                  <a:srgbClr val="000000"/>
                </a:solidFill>
                <a:latin typeface="Arial" panose="020B0604020202020204" pitchFamily="34" charset="0"/>
                <a:cs typeface="Arial" panose="020B0604020202020204" pitchFamily="34" charset="0"/>
              </a:rPr>
              <a:t>Programme 5: Associated Services </a:t>
            </a:r>
            <a:r>
              <a:rPr lang="en-US" sz="1400" dirty="0">
                <a:solidFill>
                  <a:srgbClr val="000000"/>
                </a:solidFill>
                <a:latin typeface="Arial" panose="020B0604020202020204" pitchFamily="34" charset="0"/>
                <a:cs typeface="Arial" panose="020B0604020202020204" pitchFamily="34" charset="0"/>
              </a:rPr>
              <a:t>– Programme 5 provides travel, communication and other facilities for Members of Parliament to fulfill their duties as elected public representatives. </a:t>
            </a:r>
            <a:r>
              <a:rPr lang="en-US" sz="1400" b="1" dirty="0">
                <a:solidFill>
                  <a:srgbClr val="000000"/>
                </a:solidFill>
                <a:latin typeface="Arial" panose="020B0604020202020204" pitchFamily="34" charset="0"/>
                <a:cs typeface="Arial" panose="020B0604020202020204" pitchFamily="34" charset="0"/>
              </a:rPr>
              <a:t>It also provides financial support to political parties represented in Parliament, their leaders, and constituency offices</a:t>
            </a:r>
            <a:r>
              <a:rPr lang="en-US" sz="1400" dirty="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020079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838" y="365128"/>
            <a:ext cx="10515600" cy="1325563"/>
          </a:xfrm>
        </p:spPr>
        <p:txBody>
          <a:bodyPr/>
          <a:lstStyle/>
          <a:p>
            <a:r>
              <a:rPr lang="en-ZA" b="1" dirty="0">
                <a:latin typeface="Arial" panose="020B0604020202020204" pitchFamily="34" charset="0"/>
                <a:cs typeface="Arial" panose="020B0604020202020204" pitchFamily="34" charset="0"/>
              </a:rPr>
              <a:t>Monitoring and Evaluation</a:t>
            </a:r>
            <a:endParaRPr lang="en-US" b="1" dirty="0">
              <a:latin typeface="Arial" panose="020B0604020202020204" pitchFamily="34" charset="0"/>
              <a:cs typeface="Arial" panose="020B0604020202020204" pitchFamily="34" charset="0"/>
            </a:endParaRPr>
          </a:p>
        </p:txBody>
      </p:sp>
      <p:pic>
        <p:nvPicPr>
          <p:cNvPr id="5" name="Content Placeholder 4"/>
          <p:cNvPicPr>
            <a:picLocks noGrp="1"/>
          </p:cNvPicPr>
          <p:nvPr>
            <p:ph idx="1"/>
          </p:nvPr>
        </p:nvPicPr>
        <p:blipFill>
          <a:blip r:embed="rId2"/>
          <a:stretch>
            <a:fillRect/>
          </a:stretch>
        </p:blipFill>
        <p:spPr>
          <a:xfrm>
            <a:off x="1085007" y="1283269"/>
            <a:ext cx="9052561" cy="5480506"/>
          </a:xfrm>
          <a:prstGeom prst="rect">
            <a:avLst/>
          </a:prstGeom>
        </p:spPr>
      </p:pic>
      <p:sp>
        <p:nvSpPr>
          <p:cNvPr id="4" name="Slide Number Placeholder 3"/>
          <p:cNvSpPr>
            <a:spLocks noGrp="1"/>
          </p:cNvSpPr>
          <p:nvPr>
            <p:ph type="sldNum" sz="quarter" idx="12"/>
          </p:nvPr>
        </p:nvSpPr>
        <p:spPr/>
        <p:txBody>
          <a:bodyPr/>
          <a:lstStyle/>
          <a:p>
            <a:fld id="{D1B91D83-34EB-A744-81D0-D8E8519C4AE3}" type="slidenum">
              <a:rPr lang="en-US" smtClean="0"/>
              <a:t>22</a:t>
            </a:fld>
            <a:endParaRPr lang="en-US" dirty="0"/>
          </a:p>
        </p:txBody>
      </p:sp>
    </p:spTree>
    <p:extLst>
      <p:ext uri="{BB962C8B-B14F-4D97-AF65-F5344CB8AC3E}">
        <p14:creationId xmlns:p14="http://schemas.microsoft.com/office/powerpoint/2010/main" val="4552839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 </a:t>
            </a:r>
            <a:endParaRPr lang="en-US" dirty="0"/>
          </a:p>
        </p:txBody>
      </p:sp>
      <p:sp>
        <p:nvSpPr>
          <p:cNvPr id="4" name="Slide Number Placeholder 3"/>
          <p:cNvSpPr>
            <a:spLocks noGrp="1"/>
          </p:cNvSpPr>
          <p:nvPr>
            <p:ph type="sldNum" sz="quarter" idx="12"/>
          </p:nvPr>
        </p:nvSpPr>
        <p:spPr/>
        <p:txBody>
          <a:bodyPr/>
          <a:lstStyle/>
          <a:p>
            <a:fld id="{D1B91D83-34EB-A744-81D0-D8E8519C4AE3}" type="slidenum">
              <a:rPr lang="en-US" smtClean="0"/>
              <a:t>23</a:t>
            </a:fld>
            <a:endParaRPr lang="en-US" dirty="0"/>
          </a:p>
        </p:txBody>
      </p:sp>
      <p:sp>
        <p:nvSpPr>
          <p:cNvPr id="5" name="Title 1"/>
          <p:cNvSpPr txBox="1">
            <a:spLocks/>
          </p:cNvSpPr>
          <p:nvPr/>
        </p:nvSpPr>
        <p:spPr>
          <a:xfrm>
            <a:off x="186872" y="365127"/>
            <a:ext cx="79217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ZA" b="1" dirty="0">
                <a:latin typeface="+mn-lt"/>
              </a:rPr>
              <a:t>Rationale: Key Considerations for Strengthening PCOs</a:t>
            </a:r>
            <a:endParaRPr lang="en-US" b="1" dirty="0">
              <a:latin typeface="+mn-lt"/>
            </a:endParaRPr>
          </a:p>
        </p:txBody>
      </p:sp>
      <p:graphicFrame>
        <p:nvGraphicFramePr>
          <p:cNvPr id="7" name="Diagram 6"/>
          <p:cNvGraphicFramePr/>
          <p:nvPr/>
        </p:nvGraphicFramePr>
        <p:xfrm>
          <a:off x="3611633" y="1537695"/>
          <a:ext cx="7251594" cy="5535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186872" y="1849195"/>
            <a:ext cx="3090582" cy="4247317"/>
          </a:xfrm>
          <a:prstGeom prst="rect">
            <a:avLst/>
          </a:prstGeom>
          <a:ln>
            <a:solidFill>
              <a:srgbClr val="FF0000"/>
            </a:solidFill>
          </a:ln>
        </p:spPr>
        <p:txBody>
          <a:bodyPr wrap="square">
            <a:spAutoFit/>
          </a:bodyPr>
          <a:lstStyle/>
          <a:p>
            <a:pPr lvl="0"/>
            <a:r>
              <a:rPr lang="en-US" dirty="0">
                <a:latin typeface="Arial" panose="020B0604020202020204" pitchFamily="34" charset="0"/>
                <a:cs typeface="Arial" panose="020B0604020202020204" pitchFamily="34" charset="0"/>
              </a:rPr>
              <a:t>“a better understanding of Parliament’s role in society; and the role of society in Parliament is needed </a:t>
            </a:r>
          </a:p>
          <a:p>
            <a:pPr lvl="0"/>
            <a:endParaRPr lang="en-US"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The key objective is to educate the public on the role of Parliament and promote public participation in the processes and activities of Parliament then </a:t>
            </a:r>
            <a:r>
              <a:rPr lang="en-US" dirty="0">
                <a:solidFill>
                  <a:srgbClr val="FF0000"/>
                </a:solidFill>
                <a:latin typeface="Arial" panose="020B0604020202020204" pitchFamily="34" charset="0"/>
                <a:cs typeface="Arial" panose="020B0604020202020204" pitchFamily="34" charset="0"/>
              </a:rPr>
              <a:t>Parliamentary Constituency Offices (PCOs) are fundamental to this approach …..”</a:t>
            </a:r>
          </a:p>
        </p:txBody>
      </p:sp>
      <p:sp>
        <p:nvSpPr>
          <p:cNvPr id="9" name="Content Placeholder 2"/>
          <p:cNvSpPr txBox="1">
            <a:spLocks/>
          </p:cNvSpPr>
          <p:nvPr/>
        </p:nvSpPr>
        <p:spPr>
          <a:xfrm>
            <a:off x="10757911" y="2224994"/>
            <a:ext cx="8920162" cy="48958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buNone/>
            </a:pPr>
            <a:endParaRPr lang="en-US" dirty="0"/>
          </a:p>
        </p:txBody>
      </p:sp>
      <p:sp>
        <p:nvSpPr>
          <p:cNvPr id="10" name="Flowchart: Extract 9"/>
          <p:cNvSpPr/>
          <p:nvPr/>
        </p:nvSpPr>
        <p:spPr>
          <a:xfrm rot="5400000">
            <a:off x="3284043" y="3071404"/>
            <a:ext cx="426316" cy="439495"/>
          </a:xfrm>
          <a:prstGeom prst="flowChartExtract">
            <a:avLst/>
          </a:prstGeom>
          <a:solidFill>
            <a:srgbClr val="FF0000"/>
          </a:solidFill>
          <a:scene3d>
            <a:camera prst="orthographicFront"/>
            <a:lightRig rig="flat" dir="t"/>
          </a:scene3d>
          <a:sp3d z="190500" extrusionH="12700" prstMaterial="plastic">
            <a:bevelT w="50800" h="50800"/>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3017357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par>
                                <p:cTn id="23" presetID="6" presetClass="entr" presetSubtype="16" fill="hold" grpId="0" nodeType="withEffect" nodePh="1">
                                  <p:stCondLst>
                                    <p:cond delay="0"/>
                                  </p:stCondLst>
                                  <p:endCondLst>
                                    <p:cond evt="begin" delay="0">
                                      <p:tn val="23"/>
                                    </p:cond>
                                  </p:end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Graphic spid="7" grpId="0">
        <p:bldAsOne/>
      </p:bldGraphic>
      <p:bldP spid="8"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389" y="530134"/>
            <a:ext cx="10968566" cy="1139825"/>
          </a:xfrm>
        </p:spPr>
        <p:txBody>
          <a:bodyPr>
            <a:normAutofit fontScale="90000"/>
          </a:bodyPr>
          <a:lstStyle/>
          <a:p>
            <a:r>
              <a:rPr lang="en-ZA" b="1" dirty="0">
                <a:latin typeface="Arial" panose="020B0604020202020204" pitchFamily="34" charset="0"/>
                <a:cs typeface="Arial" panose="020B0604020202020204" pitchFamily="34" charset="0"/>
              </a:rPr>
              <a:t>Rationale: Key HLP Recommendation</a:t>
            </a:r>
            <a:r>
              <a:rPr lang="en-ZA"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3" name="Rectangle 2"/>
          <p:cNvSpPr/>
          <p:nvPr/>
        </p:nvSpPr>
        <p:spPr>
          <a:xfrm>
            <a:off x="663389" y="5986359"/>
            <a:ext cx="9548949" cy="646331"/>
          </a:xfrm>
          <a:prstGeom prst="rect">
            <a:avLst/>
          </a:prstGeom>
        </p:spPr>
        <p:txBody>
          <a:bodyPr wrap="square">
            <a:spAutoFit/>
          </a:bodyPr>
          <a:lstStyle/>
          <a:p>
            <a:r>
              <a:rPr lang="en-US" dirty="0">
                <a:hlinkClick r:id="rId2"/>
              </a:rPr>
              <a:t>https://my.atlistmaps.com/map/923fe467-5e72-4ab3-99ba-695e1be6a363?marker_id=efd77a4b-97e1-4630-8a10-eb143a2a48b2</a:t>
            </a:r>
            <a:endParaRPr lang="en-US" dirty="0"/>
          </a:p>
        </p:txBody>
      </p:sp>
      <p:sp>
        <p:nvSpPr>
          <p:cNvPr id="4" name="Rectangle 3"/>
          <p:cNvSpPr/>
          <p:nvPr/>
        </p:nvSpPr>
        <p:spPr>
          <a:xfrm>
            <a:off x="784413" y="1669959"/>
            <a:ext cx="8624047" cy="3416320"/>
          </a:xfrm>
          <a:prstGeom prst="rect">
            <a:avLst/>
          </a:prstGeom>
        </p:spPr>
        <p:txBody>
          <a:bodyPr wrap="square">
            <a:spAutoFit/>
          </a:bodyPr>
          <a:lstStyle/>
          <a:p>
            <a:pPr>
              <a:lnSpc>
                <a:spcPct val="150000"/>
              </a:lnSpc>
            </a:pPr>
            <a:r>
              <a:rPr lang="en-US" sz="2400" dirty="0">
                <a:solidFill>
                  <a:srgbClr val="000000"/>
                </a:solidFill>
                <a:latin typeface="Dax-Light"/>
              </a:rPr>
              <a:t>Parliament should provide the public with information regarding constituency offices, such as: </a:t>
            </a:r>
          </a:p>
          <a:p>
            <a:pPr marL="285750" indent="-285750">
              <a:lnSpc>
                <a:spcPct val="150000"/>
              </a:lnSpc>
              <a:buFont typeface="Arial" panose="020B0604020202020204" pitchFamily="34" charset="0"/>
              <a:buChar char="•"/>
            </a:pPr>
            <a:r>
              <a:rPr lang="en-US" sz="2400" dirty="0">
                <a:solidFill>
                  <a:srgbClr val="000000"/>
                </a:solidFill>
                <a:latin typeface="Dax-Light"/>
              </a:rPr>
              <a:t>the address and contact details of constituency offices, </a:t>
            </a:r>
          </a:p>
          <a:p>
            <a:pPr marL="285750" indent="-285750">
              <a:lnSpc>
                <a:spcPct val="150000"/>
              </a:lnSpc>
              <a:buFont typeface="Arial" panose="020B0604020202020204" pitchFamily="34" charset="0"/>
              <a:buChar char="•"/>
            </a:pPr>
            <a:r>
              <a:rPr lang="en-US" sz="2400" dirty="0">
                <a:solidFill>
                  <a:srgbClr val="000000"/>
                </a:solidFill>
                <a:latin typeface="Dax-Light"/>
              </a:rPr>
              <a:t>the names and contact details of Members of Parliament assigned to specific constituency offices, and</a:t>
            </a:r>
          </a:p>
          <a:p>
            <a:pPr marL="285750" indent="-285750">
              <a:lnSpc>
                <a:spcPct val="150000"/>
              </a:lnSpc>
              <a:buFont typeface="Arial" panose="020B0604020202020204" pitchFamily="34" charset="0"/>
              <a:buChar char="•"/>
            </a:pPr>
            <a:r>
              <a:rPr lang="en-US" sz="2400" dirty="0">
                <a:solidFill>
                  <a:srgbClr val="000000"/>
                </a:solidFill>
                <a:latin typeface="Dax-Light"/>
              </a:rPr>
              <a:t>the boundaries of constituency areas.</a:t>
            </a:r>
          </a:p>
        </p:txBody>
      </p:sp>
      <p:sp>
        <p:nvSpPr>
          <p:cNvPr id="5" name="Title 1"/>
          <p:cNvSpPr txBox="1">
            <a:spLocks/>
          </p:cNvSpPr>
          <p:nvPr/>
        </p:nvSpPr>
        <p:spPr>
          <a:xfrm>
            <a:off x="663389" y="4959246"/>
            <a:ext cx="10968566" cy="113982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ZA" b="1" dirty="0">
                <a:latin typeface="Arial" panose="020B0604020202020204" pitchFamily="34" charset="0"/>
                <a:cs typeface="Arial" panose="020B0604020202020204" pitchFamily="34" charset="0"/>
              </a:rPr>
              <a:t>Step 1: Map the PCO locations</a:t>
            </a:r>
            <a:endParaRPr lang="en-US"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idx="12"/>
          </p:nvPr>
        </p:nvSpPr>
        <p:spPr/>
        <p:txBody>
          <a:bodyPr/>
          <a:lstStyle/>
          <a:p>
            <a:pPr>
              <a:defRPr/>
            </a:pPr>
            <a:fld id="{4343BEB5-E0CB-4D8D-983D-6BC7B80B2948}" type="slidenum">
              <a:rPr lang="en-GB" smtClean="0"/>
              <a:pPr>
                <a:defRPr/>
              </a:pPr>
              <a:t>24</a:t>
            </a:fld>
            <a:endParaRPr lang="en-GB" dirty="0"/>
          </a:p>
        </p:txBody>
      </p:sp>
    </p:spTree>
    <p:extLst>
      <p:ext uri="{BB962C8B-B14F-4D97-AF65-F5344CB8AC3E}">
        <p14:creationId xmlns:p14="http://schemas.microsoft.com/office/powerpoint/2010/main" val="39280208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178" y="354325"/>
            <a:ext cx="9058939" cy="1139825"/>
          </a:xfrm>
        </p:spPr>
        <p:txBody>
          <a:bodyPr>
            <a:normAutofit/>
          </a:bodyPr>
          <a:lstStyle/>
          <a:p>
            <a:pPr algn="ctr"/>
            <a:r>
              <a:rPr lang="en-ZA" b="1" dirty="0">
                <a:solidFill>
                  <a:prstClr val="black"/>
                </a:solidFill>
                <a:latin typeface="Arial" panose="020B0604020202020204" pitchFamily="34" charset="0"/>
                <a:cs typeface="Arial" panose="020B0604020202020204" pitchFamily="34" charset="0"/>
              </a:rPr>
              <a:t>PCOs: Eastern Cape &amp; Gauteng</a:t>
            </a:r>
            <a:endParaRPr lang="en-ZA" dirty="0"/>
          </a:p>
        </p:txBody>
      </p:sp>
      <p:sp>
        <p:nvSpPr>
          <p:cNvPr id="3" name="Slide Number Placeholder 2"/>
          <p:cNvSpPr>
            <a:spLocks noGrp="1"/>
          </p:cNvSpPr>
          <p:nvPr>
            <p:ph type="sldNum" idx="12"/>
          </p:nvPr>
        </p:nvSpPr>
        <p:spPr/>
        <p:txBody>
          <a:bodyPr/>
          <a:lstStyle/>
          <a:p>
            <a:pPr>
              <a:defRPr/>
            </a:pPr>
            <a:fld id="{4343BEB5-E0CB-4D8D-983D-6BC7B80B2948}" type="slidenum">
              <a:rPr lang="en-GB" smtClean="0"/>
              <a:pPr>
                <a:defRPr/>
              </a:pPr>
              <a:t>25</a:t>
            </a:fld>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599" r="4346"/>
          <a:stretch/>
        </p:blipFill>
        <p:spPr>
          <a:xfrm>
            <a:off x="-166576" y="1289363"/>
            <a:ext cx="5910405" cy="4856256"/>
          </a:xfrm>
          <a:prstGeom prst="rect">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307" y="1289363"/>
            <a:ext cx="6191693" cy="5066990"/>
          </a:xfrm>
          <a:prstGeom prst="rect">
            <a:avLst/>
          </a:prstGeom>
          <a:ln>
            <a:noFill/>
          </a:ln>
          <a:effectLst>
            <a:softEdge rad="112500"/>
          </a:effectLst>
        </p:spPr>
      </p:pic>
    </p:spTree>
    <p:extLst>
      <p:ext uri="{BB962C8B-B14F-4D97-AF65-F5344CB8AC3E}">
        <p14:creationId xmlns:p14="http://schemas.microsoft.com/office/powerpoint/2010/main" val="21198810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B91D83-34EB-A744-81D0-D8E8519C4A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468632" y="447675"/>
            <a:ext cx="5266054" cy="3409950"/>
          </a:xfrm>
          <a:prstGeom prst="rect">
            <a:avLst/>
          </a:prstGeom>
          <a:noFill/>
        </p:spPr>
      </p:pic>
      <p:pic>
        <p:nvPicPr>
          <p:cNvPr id="7" name="Picture 6"/>
          <p:cNvPicPr>
            <a:picLocks noChangeAspect="1"/>
          </p:cNvPicPr>
          <p:nvPr/>
        </p:nvPicPr>
        <p:blipFill>
          <a:blip r:embed="rId3"/>
          <a:stretch>
            <a:fillRect/>
          </a:stretch>
        </p:blipFill>
        <p:spPr>
          <a:xfrm>
            <a:off x="468632" y="3439670"/>
            <a:ext cx="4867276" cy="3281808"/>
          </a:xfrm>
          <a:prstGeom prst="rect">
            <a:avLst/>
          </a:prstGeom>
        </p:spPr>
      </p:pic>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766585" y="3646812"/>
            <a:ext cx="4677360" cy="3211188"/>
          </a:xfrm>
          <a:ln>
            <a:noFill/>
          </a:ln>
        </p:spPr>
      </p:pic>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6657975" y="447675"/>
            <a:ext cx="4686302" cy="3128517"/>
          </a:xfrm>
          <a:prstGeom prst="rect">
            <a:avLst/>
          </a:prstGeom>
          <a:noFill/>
        </p:spPr>
      </p:pic>
    </p:spTree>
    <p:extLst>
      <p:ext uri="{BB962C8B-B14F-4D97-AF65-F5344CB8AC3E}">
        <p14:creationId xmlns:p14="http://schemas.microsoft.com/office/powerpoint/2010/main" val="204340154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909" y="478071"/>
            <a:ext cx="10515600" cy="843740"/>
          </a:xfrm>
        </p:spPr>
        <p:txBody>
          <a:bodyPr/>
          <a:lstStyle/>
          <a:p>
            <a:r>
              <a:rPr lang="en-ZA" b="1" dirty="0">
                <a:latin typeface="Arial" panose="020B0604020202020204" pitchFamily="34" charset="0"/>
                <a:cs typeface="Arial" panose="020B0604020202020204" pitchFamily="34" charset="0"/>
              </a:rPr>
              <a:t>Leveraging PCOs</a:t>
            </a:r>
            <a:endParaRPr lang="en-ZA" dirty="0"/>
          </a:p>
        </p:txBody>
      </p:sp>
      <p:sp>
        <p:nvSpPr>
          <p:cNvPr id="4" name="Content Placeholder 3"/>
          <p:cNvSpPr>
            <a:spLocks noGrp="1"/>
          </p:cNvSpPr>
          <p:nvPr>
            <p:ph idx="1"/>
          </p:nvPr>
        </p:nvSpPr>
        <p:spPr>
          <a:xfrm>
            <a:off x="484909" y="1617315"/>
            <a:ext cx="6580909" cy="4921600"/>
          </a:xfrm>
        </p:spPr>
        <p:txBody>
          <a:bodyPr>
            <a:normAutofit fontScale="77500" lnSpcReduction="20000"/>
          </a:bodyPr>
          <a:lstStyle/>
          <a:p>
            <a:pPr>
              <a:lnSpc>
                <a:spcPct val="150000"/>
              </a:lnSpc>
            </a:pPr>
            <a:r>
              <a:rPr lang="en-ZA" dirty="0">
                <a:latin typeface="Arial" panose="020B0604020202020204" pitchFamily="34" charset="0"/>
                <a:cs typeface="Arial" panose="020B0604020202020204" pitchFamily="34" charset="0"/>
              </a:rPr>
              <a:t>Information centres</a:t>
            </a:r>
          </a:p>
          <a:p>
            <a:pPr>
              <a:lnSpc>
                <a:spcPct val="150000"/>
              </a:lnSpc>
            </a:pPr>
            <a:r>
              <a:rPr lang="en-ZA" dirty="0">
                <a:latin typeface="Arial" panose="020B0604020202020204" pitchFamily="34" charset="0"/>
                <a:cs typeface="Arial" panose="020B0604020202020204" pitchFamily="34" charset="0"/>
              </a:rPr>
              <a:t>Parliamentary corner</a:t>
            </a:r>
          </a:p>
          <a:p>
            <a:pPr>
              <a:lnSpc>
                <a:spcPct val="150000"/>
              </a:lnSpc>
            </a:pPr>
            <a:r>
              <a:rPr lang="en-ZA" dirty="0">
                <a:latin typeface="Arial" panose="020B0604020202020204" pitchFamily="34" charset="0"/>
                <a:cs typeface="Arial" panose="020B0604020202020204" pitchFamily="34" charset="0"/>
              </a:rPr>
              <a:t>Public Education material, Bills before Committees, etc. </a:t>
            </a:r>
          </a:p>
          <a:p>
            <a:pPr>
              <a:lnSpc>
                <a:spcPct val="150000"/>
              </a:lnSpc>
            </a:pPr>
            <a:r>
              <a:rPr lang="en-ZA" dirty="0">
                <a:latin typeface="Arial" panose="020B0604020202020204" pitchFamily="34" charset="0"/>
                <a:cs typeface="Arial" panose="020B0604020202020204" pitchFamily="34" charset="0"/>
              </a:rPr>
              <a:t>Education programme for all PCO staff </a:t>
            </a:r>
          </a:p>
          <a:p>
            <a:pPr>
              <a:lnSpc>
                <a:spcPct val="150000"/>
              </a:lnSpc>
            </a:pPr>
            <a:r>
              <a:rPr lang="en-ZA" dirty="0">
                <a:latin typeface="Arial" panose="020B0604020202020204" pitchFamily="34" charset="0"/>
                <a:cs typeface="Arial" panose="020B0604020202020204" pitchFamily="34" charset="0"/>
              </a:rPr>
              <a:t>Assist with Petitions, submissions and representations</a:t>
            </a:r>
          </a:p>
          <a:p>
            <a:pPr>
              <a:lnSpc>
                <a:spcPct val="150000"/>
              </a:lnSpc>
            </a:pPr>
            <a:r>
              <a:rPr lang="en-ZA" dirty="0">
                <a:latin typeface="Arial" panose="020B0604020202020204" pitchFamily="34" charset="0"/>
                <a:cs typeface="Arial" panose="020B0604020202020204" pitchFamily="34" charset="0"/>
              </a:rPr>
              <a:t>Serve as feedback mechanism to constituents</a:t>
            </a:r>
          </a:p>
          <a:p>
            <a:pPr marL="0" indent="0">
              <a:buNone/>
            </a:pPr>
            <a:endParaRPr lang="en-ZA"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pPr>
              <a:defRPr/>
            </a:pPr>
            <a:fld id="{4343BEB5-E0CB-4D8D-983D-6BC7B80B2948}" type="slidenum">
              <a:rPr lang="en-GB" smtClean="0"/>
              <a:pPr>
                <a:defRPr/>
              </a:pPr>
              <a:t>27</a:t>
            </a:fld>
            <a:endParaRPr lang="en-GB" dirty="0"/>
          </a:p>
        </p:txBody>
      </p:sp>
      <p:pic>
        <p:nvPicPr>
          <p:cNvPr id="5" name="Picture 4"/>
          <p:cNvPicPr>
            <a:picLocks noChangeAspect="1"/>
          </p:cNvPicPr>
          <p:nvPr/>
        </p:nvPicPr>
        <p:blipFill>
          <a:blip r:embed="rId2"/>
          <a:stretch>
            <a:fillRect/>
          </a:stretch>
        </p:blipFill>
        <p:spPr>
          <a:xfrm>
            <a:off x="6733310" y="0"/>
            <a:ext cx="5597861" cy="6877283"/>
          </a:xfrm>
          <a:prstGeom prst="rect">
            <a:avLst/>
          </a:prstGeom>
        </p:spPr>
      </p:pic>
    </p:spTree>
    <p:extLst>
      <p:ext uri="{BB962C8B-B14F-4D97-AF65-F5344CB8AC3E}">
        <p14:creationId xmlns:p14="http://schemas.microsoft.com/office/powerpoint/2010/main" val="578817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circle(in)">
                                      <p:cBhvr>
                                        <p:cTn id="15" dur="20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circle(in)">
                                      <p:cBhvr>
                                        <p:cTn id="20" dur="20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circle(in)">
                                      <p:cBhvr>
                                        <p:cTn id="25" dur="20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circle(in)">
                                      <p:cBhvr>
                                        <p:cTn id="30" dur="20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circle(in)">
                                      <p:cBhvr>
                                        <p:cTn id="35" dur="2000"/>
                                        <p:tgtEl>
                                          <p:spTgt spid="4">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circle(in)">
                                      <p:cBhvr>
                                        <p:cTn id="40" dur="2000"/>
                                        <p:tgtEl>
                                          <p:spTgt spid="4">
                                            <p:txEl>
                                              <p:pRg st="5" end="5"/>
                                            </p:txEl>
                                          </p:spTgt>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circle(in)">
                                      <p:cBhvr>
                                        <p:cTn id="4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036" y="2430012"/>
            <a:ext cx="10968566" cy="1139825"/>
          </a:xfrm>
        </p:spPr>
        <p:txBody>
          <a:bodyPr>
            <a:normAutofit/>
          </a:bodyPr>
          <a:lstStyle/>
          <a:p>
            <a:pPr marL="515938" indent="-515938">
              <a:lnSpc>
                <a:spcPct val="100000"/>
              </a:lnSpc>
            </a:pPr>
            <a:r>
              <a:rPr lang="en-US" sz="2700" b="1" dirty="0">
                <a:latin typeface="Arial" panose="020B0604020202020204" pitchFamily="34" charset="0"/>
                <a:cs typeface="Arial" panose="020B0604020202020204" pitchFamily="34" charset="0"/>
              </a:rPr>
              <a:t>C</a:t>
            </a:r>
            <a:r>
              <a:rPr lang="en-US" sz="3100" b="1" dirty="0">
                <a:latin typeface="Arial" panose="020B0604020202020204" pitchFamily="34" charset="0"/>
                <a:cs typeface="Arial" panose="020B0604020202020204" pitchFamily="34" charset="0"/>
              </a:rPr>
              <a:t>) The role of Civil Society Organisations in Public Involvement </a:t>
            </a:r>
          </a:p>
        </p:txBody>
      </p:sp>
      <p:sp>
        <p:nvSpPr>
          <p:cNvPr id="3" name="Slide Number Placeholder 2"/>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3BEB5-E0CB-4D8D-983D-6BC7B80B2948}"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b="29463"/>
          <a:stretch/>
        </p:blipFill>
        <p:spPr>
          <a:xfrm>
            <a:off x="9317803" y="4298674"/>
            <a:ext cx="2874197" cy="2422804"/>
          </a:xfrm>
          <a:prstGeom prst="rect">
            <a:avLst/>
          </a:prstGeom>
        </p:spPr>
      </p:pic>
    </p:spTree>
    <p:extLst>
      <p:ext uri="{BB962C8B-B14F-4D97-AF65-F5344CB8AC3E}">
        <p14:creationId xmlns:p14="http://schemas.microsoft.com/office/powerpoint/2010/main" val="19377450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5F021-E616-BA57-CAB3-CE850ED76824}"/>
              </a:ext>
            </a:extLst>
          </p:cNvPr>
          <p:cNvSpPr>
            <a:spLocks noGrp="1"/>
          </p:cNvSpPr>
          <p:nvPr>
            <p:ph type="title"/>
          </p:nvPr>
        </p:nvSpPr>
        <p:spPr/>
        <p:txBody>
          <a:bodyPr/>
          <a:lstStyle/>
          <a:p>
            <a:r>
              <a:rPr lang="en-ZA" dirty="0"/>
              <a:t>Collaborating with CSO</a:t>
            </a:r>
            <a:endParaRPr lang="en-US" dirty="0"/>
          </a:p>
        </p:txBody>
      </p:sp>
      <p:sp>
        <p:nvSpPr>
          <p:cNvPr id="3" name="Slide Number Placeholder 2">
            <a:extLst>
              <a:ext uri="{FF2B5EF4-FFF2-40B4-BE49-F238E27FC236}">
                <a16:creationId xmlns:a16="http://schemas.microsoft.com/office/drawing/2014/main" id="{34D393BB-14F1-C6F1-F9CE-9326B242C5B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3BEB5-E0CB-4D8D-983D-6BC7B80B2948}"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4EB7793-B195-968F-BDD4-3E4DBD709F18}"/>
              </a:ext>
            </a:extLst>
          </p:cNvPr>
          <p:cNvSpPr txBox="1"/>
          <p:nvPr/>
        </p:nvSpPr>
        <p:spPr>
          <a:xfrm>
            <a:off x="663388" y="1414465"/>
            <a:ext cx="11271624"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Collaborating with CSO to reach key stakeholders, particularly in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the law-making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Draft MOU with CSO working group to cement collaboration – key focus is to create greater access to key stakeholders represented by CSO such as disabled, vulnerable, youth and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Blind SA translates all  public education pamphlets into Braille and make it available to their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80229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2583668"/>
            <a:ext cx="10515600" cy="1325563"/>
          </a:xfrm>
        </p:spPr>
        <p:txBody>
          <a:bodyPr>
            <a:normAutofit fontScale="90000"/>
          </a:bodyPr>
          <a:lstStyle/>
          <a:p>
            <a:r>
              <a:rPr lang="en-ZA" b="1" dirty="0">
                <a:latin typeface="Arial" panose="020B0604020202020204" pitchFamily="34" charset="0"/>
                <a:cs typeface="Arial" panose="020B0604020202020204" pitchFamily="34" charset="0"/>
              </a:rPr>
              <a:t>A. </a:t>
            </a:r>
            <a:r>
              <a:rPr lang="en-US" sz="4000" b="1" dirty="0">
                <a:latin typeface="Arial" panose="020B0604020202020204" pitchFamily="34" charset="0"/>
                <a:cs typeface="Arial" panose="020B0604020202020204" pitchFamily="34" charset="0"/>
              </a:rPr>
              <a:t>Public involvement mandate of Parliament </a:t>
            </a:r>
            <a:br>
              <a:rPr lang="en-US" sz="4000" b="1" dirty="0">
                <a:latin typeface="Arial" panose="020B0604020202020204" pitchFamily="34" charset="0"/>
                <a:cs typeface="Arial" panose="020B0604020202020204" pitchFamily="34" charset="0"/>
              </a:rPr>
            </a:br>
            <a:endParaRPr lang="en-US" sz="4000" dirty="0"/>
          </a:p>
        </p:txBody>
      </p:sp>
      <p:pic>
        <p:nvPicPr>
          <p:cNvPr id="6"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b="29463"/>
          <a:stretch/>
        </p:blipFill>
        <p:spPr>
          <a:xfrm>
            <a:off x="9378763" y="3921390"/>
            <a:ext cx="2874197" cy="2422804"/>
          </a:xfrm>
          <a:prstGeom prst="rect">
            <a:avLst/>
          </a:prstGeom>
        </p:spPr>
      </p:pic>
      <p:sp>
        <p:nvSpPr>
          <p:cNvPr id="3" name="Slide Number Placeholder 2"/>
          <p:cNvSpPr>
            <a:spLocks noGrp="1"/>
          </p:cNvSpPr>
          <p:nvPr>
            <p:ph type="sldNum" sz="quarter" idx="12"/>
          </p:nvPr>
        </p:nvSpPr>
        <p:spPr/>
        <p:txBody>
          <a:bodyPr/>
          <a:lstStyle/>
          <a:p>
            <a:fld id="{D1B91D83-34EB-A744-81D0-D8E8519C4AE3}" type="slidenum">
              <a:rPr lang="en-US" smtClean="0">
                <a:solidFill>
                  <a:prstClr val="black">
                    <a:tint val="75000"/>
                  </a:prstClr>
                </a:solidFill>
              </a:rPr>
              <a:pPr/>
              <a:t>3</a:t>
            </a:fld>
            <a:endParaRPr lang="en-US" dirty="0">
              <a:solidFill>
                <a:prstClr val="black">
                  <a:tint val="75000"/>
                </a:prstClr>
              </a:solidFill>
            </a:endParaRPr>
          </a:p>
        </p:txBody>
      </p:sp>
    </p:spTree>
    <p:extLst>
      <p:ext uri="{BB962C8B-B14F-4D97-AF65-F5344CB8AC3E}">
        <p14:creationId xmlns:p14="http://schemas.microsoft.com/office/powerpoint/2010/main" val="1975619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036" y="2430012"/>
            <a:ext cx="10968566" cy="1139825"/>
          </a:xfrm>
        </p:spPr>
        <p:txBody>
          <a:bodyPr>
            <a:normAutofit fontScale="90000"/>
          </a:bodyPr>
          <a:lstStyle/>
          <a:p>
            <a:pPr marL="515938" indent="-515938">
              <a:lnSpc>
                <a:spcPct val="100000"/>
              </a:lnSpc>
            </a:pPr>
            <a:r>
              <a:rPr lang="en-US" b="1" dirty="0">
                <a:solidFill>
                  <a:prstClr val="black"/>
                </a:solidFill>
                <a:latin typeface="Arial" panose="020B0604020202020204" pitchFamily="34" charset="0"/>
                <a:cs typeface="Arial" panose="020B0604020202020204" pitchFamily="34" charset="0"/>
              </a:rPr>
              <a:t>D. Interventions to increase public participation</a:t>
            </a:r>
            <a:endParaRPr lang="en-US" sz="3100" b="1"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3BEB5-E0CB-4D8D-983D-6BC7B80B2948}"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b="29463"/>
          <a:stretch/>
        </p:blipFill>
        <p:spPr>
          <a:xfrm>
            <a:off x="9317803" y="4298674"/>
            <a:ext cx="2874197" cy="2422804"/>
          </a:xfrm>
          <a:prstGeom prst="rect">
            <a:avLst/>
          </a:prstGeom>
        </p:spPr>
      </p:pic>
    </p:spTree>
    <p:extLst>
      <p:ext uri="{BB962C8B-B14F-4D97-AF65-F5344CB8AC3E}">
        <p14:creationId xmlns:p14="http://schemas.microsoft.com/office/powerpoint/2010/main" val="40546772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1189048"/>
            <a:ext cx="10458450" cy="1325563"/>
          </a:xfrm>
        </p:spPr>
        <p:txBody>
          <a:bodyPr>
            <a:normAutofit fontScale="90000"/>
          </a:bodyPr>
          <a:lstStyle/>
          <a:p>
            <a:pPr algn="ctr"/>
            <a:r>
              <a:rPr lang="en-US" sz="4000" dirty="0"/>
              <a:t>Interventions to increase public participation: </a:t>
            </a:r>
            <a:br>
              <a:rPr lang="en-US" sz="4000" dirty="0"/>
            </a:br>
            <a:r>
              <a:rPr lang="en-US" sz="4000" dirty="0"/>
              <a:t/>
            </a:r>
            <a:br>
              <a:rPr lang="en-US" sz="4000" dirty="0"/>
            </a:br>
            <a:r>
              <a:rPr lang="en-ZA" altLang="en-US" sz="4000" b="1" noProof="1">
                <a:solidFill>
                  <a:prstClr val="black"/>
                </a:solidFill>
                <a:latin typeface="Arial" panose="020B0604020202020204" pitchFamily="34" charset="0"/>
                <a:cs typeface="Arial" panose="020B0604020202020204" pitchFamily="34" charset="0"/>
              </a:rPr>
              <a:t>4IR– Innovations since Covid-19</a:t>
            </a:r>
            <a:r>
              <a:rPr lang="en-US" sz="4000" b="1" dirty="0">
                <a:latin typeface="Arial" panose="020B0604020202020204" pitchFamily="34" charset="0"/>
                <a:cs typeface="Arial" panose="020B0604020202020204" pitchFamily="34" charset="0"/>
              </a:rPr>
              <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
            </a:r>
            <a:br>
              <a:rPr lang="en-US" sz="4000" b="1" dirty="0">
                <a:latin typeface="Arial" panose="020B0604020202020204" pitchFamily="34" charset="0"/>
                <a:cs typeface="Arial" panose="020B0604020202020204" pitchFamily="34" charset="0"/>
              </a:rPr>
            </a:br>
            <a:endParaRPr lang="en-US" sz="4000" dirty="0"/>
          </a:p>
        </p:txBody>
      </p:sp>
      <p:sp>
        <p:nvSpPr>
          <p:cNvPr id="3" name="Slide Number Placeholder 2"/>
          <p:cNvSpPr>
            <a:spLocks noGrp="1"/>
          </p:cNvSpPr>
          <p:nvPr>
            <p:ph type="sldNum" sz="quarter" idx="12"/>
          </p:nvPr>
        </p:nvSpPr>
        <p:spPr/>
        <p:txBody>
          <a:bodyPr/>
          <a:lstStyle/>
          <a:p>
            <a:fld id="{D1B91D83-34EB-A744-81D0-D8E8519C4AE3}" type="slidenum">
              <a:rPr lang="en-US" smtClean="0">
                <a:solidFill>
                  <a:prstClr val="black">
                    <a:tint val="75000"/>
                  </a:prstClr>
                </a:solidFill>
              </a:rPr>
              <a:pPr/>
              <a:t>31</a:t>
            </a:fld>
            <a:endParaRPr lang="en-US" dirty="0">
              <a:solidFill>
                <a:prstClr val="black">
                  <a:tint val="75000"/>
                </a:prstClr>
              </a:solidFill>
            </a:endParaRPr>
          </a:p>
        </p:txBody>
      </p:sp>
      <p:pic>
        <p:nvPicPr>
          <p:cNvPr id="8" name="Picture 7"/>
          <p:cNvPicPr>
            <a:picLocks noChangeAspect="1"/>
          </p:cNvPicPr>
          <p:nvPr/>
        </p:nvPicPr>
        <p:blipFill rotWithShape="1">
          <a:blip r:embed="rId3"/>
          <a:srcRect t="27758" r="17987"/>
          <a:stretch/>
        </p:blipFill>
        <p:spPr>
          <a:xfrm>
            <a:off x="3087247" y="2125638"/>
            <a:ext cx="8004922" cy="423071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452" y="3206910"/>
            <a:ext cx="3366462" cy="3161396"/>
          </a:xfrm>
          <a:prstGeom prst="rect">
            <a:avLst/>
          </a:prstGeom>
        </p:spPr>
      </p:pic>
      <p:sp>
        <p:nvSpPr>
          <p:cNvPr id="12" name="Oval 11"/>
          <p:cNvSpPr/>
          <p:nvPr/>
        </p:nvSpPr>
        <p:spPr>
          <a:xfrm>
            <a:off x="10830539" y="5962650"/>
            <a:ext cx="523261" cy="4056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439320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99" y="274641"/>
            <a:ext cx="10968566" cy="1139825"/>
          </a:xfrm>
        </p:spPr>
        <p:txBody>
          <a:bodyPr/>
          <a:lstStyle/>
          <a:p>
            <a:r>
              <a:rPr lang="en-ZA" altLang="en-US" sz="3200" b="1" noProof="1">
                <a:solidFill>
                  <a:prstClr val="black"/>
                </a:solidFill>
                <a:latin typeface="Arial" panose="020B0604020202020204" pitchFamily="34" charset="0"/>
                <a:cs typeface="Arial" panose="020B0604020202020204" pitchFamily="34" charset="0"/>
              </a:rPr>
              <a:t>PPM – Innovations during Covid-19</a:t>
            </a:r>
            <a:endParaRPr lang="en-ZA" dirty="0"/>
          </a:p>
        </p:txBody>
      </p:sp>
      <p:sp>
        <p:nvSpPr>
          <p:cNvPr id="3" name="Slide Number Placeholder 2"/>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3BEB5-E0CB-4D8D-983D-6BC7B80B2948}"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4" name="Content Placeholder 5"/>
          <p:cNvGraphicFramePr>
            <a:graphicFrameLocks/>
          </p:cNvGraphicFramePr>
          <p:nvPr/>
        </p:nvGraphicFramePr>
        <p:xfrm>
          <a:off x="187037" y="1130943"/>
          <a:ext cx="11166764" cy="5420051"/>
        </p:xfrm>
        <a:graphic>
          <a:graphicData uri="http://schemas.openxmlformats.org/drawingml/2006/table">
            <a:tbl>
              <a:tblPr firstRow="1" firstCol="1" bandRow="1">
                <a:tableStyleId>{93296810-A885-4BE3-A3E7-6D5BEEA58F35}</a:tableStyleId>
              </a:tblPr>
              <a:tblGrid>
                <a:gridCol w="2550818">
                  <a:extLst>
                    <a:ext uri="{9D8B030D-6E8A-4147-A177-3AD203B41FA5}">
                      <a16:colId xmlns:a16="http://schemas.microsoft.com/office/drawing/2014/main" val="28386615"/>
                    </a:ext>
                  </a:extLst>
                </a:gridCol>
                <a:gridCol w="8615946">
                  <a:extLst>
                    <a:ext uri="{9D8B030D-6E8A-4147-A177-3AD203B41FA5}">
                      <a16:colId xmlns:a16="http://schemas.microsoft.com/office/drawing/2014/main" val="353661127"/>
                    </a:ext>
                  </a:extLst>
                </a:gridCol>
              </a:tblGrid>
              <a:tr h="242262">
                <a:tc>
                  <a:txBody>
                    <a:bodyPr/>
                    <a:lstStyle/>
                    <a:p>
                      <a:pPr marL="0" marR="0" algn="ctr">
                        <a:lnSpc>
                          <a:spcPct val="107000"/>
                        </a:lnSpc>
                        <a:spcBef>
                          <a:spcPts val="0"/>
                        </a:spcBef>
                        <a:spcAft>
                          <a:spcPts val="0"/>
                        </a:spcAft>
                      </a:pPr>
                      <a:r>
                        <a:rPr lang="en-ZA" sz="1800" dirty="0">
                          <a:effectLst/>
                        </a:rPr>
                        <a:t>Public participation tool</a:t>
                      </a:r>
                      <a:endParaRPr lang="en-ZA"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410" marR="50410" marT="0" marB="0">
                    <a:solidFill>
                      <a:schemeClr val="accent4">
                        <a:lumMod val="75000"/>
                      </a:schemeClr>
                    </a:solidFill>
                  </a:tcPr>
                </a:tc>
                <a:tc>
                  <a:txBody>
                    <a:bodyPr/>
                    <a:lstStyle/>
                    <a:p>
                      <a:pPr marL="0" marR="0" algn="ctr">
                        <a:lnSpc>
                          <a:spcPct val="107000"/>
                        </a:lnSpc>
                        <a:spcBef>
                          <a:spcPts val="0"/>
                        </a:spcBef>
                        <a:spcAft>
                          <a:spcPts val="0"/>
                        </a:spcAft>
                      </a:pPr>
                      <a:r>
                        <a:rPr lang="en-ZA" sz="1800" dirty="0">
                          <a:effectLst/>
                        </a:rPr>
                        <a:t>Details</a:t>
                      </a:r>
                      <a:endParaRPr lang="en-ZA"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410" marR="50410" marT="0" marB="0">
                    <a:solidFill>
                      <a:schemeClr val="accent4">
                        <a:lumMod val="75000"/>
                      </a:schemeClr>
                    </a:solidFill>
                  </a:tcPr>
                </a:tc>
                <a:extLst>
                  <a:ext uri="{0D108BD9-81ED-4DB2-BD59-A6C34878D82A}">
                    <a16:rowId xmlns:a16="http://schemas.microsoft.com/office/drawing/2014/main" val="2756397962"/>
                  </a:ext>
                </a:extLst>
              </a:tr>
              <a:tr h="507645">
                <a:tc>
                  <a:txBody>
                    <a:bodyPr/>
                    <a:lstStyle/>
                    <a:p>
                      <a:pPr marL="342900" marR="0" lvl="0" indent="-342900">
                        <a:lnSpc>
                          <a:spcPct val="107000"/>
                        </a:lnSpc>
                        <a:spcBef>
                          <a:spcPts val="0"/>
                        </a:spcBef>
                        <a:spcAft>
                          <a:spcPts val="0"/>
                        </a:spcAft>
                        <a:buFont typeface="Symbol" panose="05050102010706020507" pitchFamily="18" charset="2"/>
                        <a:buChar char=""/>
                      </a:pPr>
                      <a:r>
                        <a:rPr lang="en-ZA" sz="1500" dirty="0">
                          <a:effectLst/>
                        </a:rPr>
                        <a:t>Advertise for written submissions </a:t>
                      </a:r>
                      <a:endParaRPr lang="en-ZA"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410" marR="50410" marT="0" marB="0">
                    <a:solidFill>
                      <a:schemeClr val="accent4">
                        <a:lumMod val="75000"/>
                      </a:schemeClr>
                    </a:solidFill>
                  </a:tcPr>
                </a:tc>
                <a:tc>
                  <a:txBody>
                    <a:bodyPr/>
                    <a:lstStyle/>
                    <a:p>
                      <a:pPr marL="0" marR="0" algn="l" defTabSz="914400" rtl="0" eaLnBrk="1" latinLnBrk="0" hangingPunct="1">
                        <a:lnSpc>
                          <a:spcPct val="107000"/>
                        </a:lnSpc>
                        <a:spcBef>
                          <a:spcPts val="0"/>
                        </a:spcBef>
                        <a:spcAft>
                          <a:spcPts val="0"/>
                        </a:spcAft>
                      </a:pPr>
                      <a:r>
                        <a:rPr lang="en-ZA" sz="1600" kern="1200" dirty="0">
                          <a:solidFill>
                            <a:schemeClr val="dk1"/>
                          </a:solidFill>
                          <a:effectLst/>
                          <a:latin typeface="Arial" panose="020B0604020202020204" pitchFamily="34" charset="0"/>
                          <a:ea typeface="+mn-ea"/>
                          <a:cs typeface="Arial" panose="020B0604020202020204" pitchFamily="34" charset="0"/>
                        </a:rPr>
                        <a:t>Traditional approach to source public inputs by advertising in mainstream media </a:t>
                      </a:r>
                    </a:p>
                    <a:p>
                      <a:pPr marL="0" marR="0" algn="l" defTabSz="914400" rtl="0" eaLnBrk="1" latinLnBrk="0" hangingPunct="1">
                        <a:lnSpc>
                          <a:spcPct val="107000"/>
                        </a:lnSpc>
                        <a:spcBef>
                          <a:spcPts val="0"/>
                        </a:spcBef>
                        <a:spcAft>
                          <a:spcPts val="0"/>
                        </a:spcAft>
                      </a:pPr>
                      <a:r>
                        <a:rPr lang="en-ZA" sz="1600" kern="1200" dirty="0">
                          <a:solidFill>
                            <a:schemeClr val="dk1"/>
                          </a:solidFill>
                          <a:effectLst/>
                          <a:latin typeface="Arial" panose="020B0604020202020204" pitchFamily="34" charset="0"/>
                          <a:ea typeface="+mn-ea"/>
                          <a:cs typeface="Arial" panose="020B0604020202020204" pitchFamily="34" charset="0"/>
                        </a:rPr>
                        <a:t> </a:t>
                      </a:r>
                    </a:p>
                  </a:txBody>
                  <a:tcPr marL="50410" marR="50410" marT="0" marB="0">
                    <a:solidFill>
                      <a:schemeClr val="accent4">
                        <a:lumMod val="20000"/>
                        <a:lumOff val="80000"/>
                      </a:schemeClr>
                    </a:solidFill>
                  </a:tcPr>
                </a:tc>
                <a:extLst>
                  <a:ext uri="{0D108BD9-81ED-4DB2-BD59-A6C34878D82A}">
                    <a16:rowId xmlns:a16="http://schemas.microsoft.com/office/drawing/2014/main" val="2718697125"/>
                  </a:ext>
                </a:extLst>
              </a:tr>
              <a:tr h="507645">
                <a:tc>
                  <a:txBody>
                    <a:bodyPr/>
                    <a:lstStyle/>
                    <a:p>
                      <a:pPr marL="342900" marR="0" lvl="0" indent="-342900">
                        <a:lnSpc>
                          <a:spcPct val="107000"/>
                        </a:lnSpc>
                        <a:spcBef>
                          <a:spcPts val="0"/>
                        </a:spcBef>
                        <a:spcAft>
                          <a:spcPts val="0"/>
                        </a:spcAft>
                        <a:buFont typeface="Symbol" panose="05050102010706020507" pitchFamily="18" charset="2"/>
                        <a:buChar char=""/>
                      </a:pPr>
                      <a:r>
                        <a:rPr lang="en-ZA" sz="1500" dirty="0">
                          <a:effectLst/>
                        </a:rPr>
                        <a:t>E-mail submissions</a:t>
                      </a:r>
                      <a:endParaRPr lang="en-ZA"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410" marR="50410" marT="0" marB="0">
                    <a:solidFill>
                      <a:schemeClr val="accent4">
                        <a:lumMod val="75000"/>
                      </a:schemeClr>
                    </a:solidFill>
                  </a:tcPr>
                </a:tc>
                <a:tc>
                  <a:txBody>
                    <a:bodyPr/>
                    <a:lstStyle/>
                    <a:p>
                      <a:pPr marL="0" marR="0" algn="l" defTabSz="914400" rtl="0" eaLnBrk="1" latinLnBrk="0" hangingPunct="1">
                        <a:lnSpc>
                          <a:spcPct val="107000"/>
                        </a:lnSpc>
                        <a:spcBef>
                          <a:spcPts val="0"/>
                        </a:spcBef>
                        <a:spcAft>
                          <a:spcPts val="0"/>
                        </a:spcAft>
                      </a:pPr>
                      <a:r>
                        <a:rPr lang="en-ZA" sz="1600" kern="1200" dirty="0">
                          <a:solidFill>
                            <a:schemeClr val="dk1"/>
                          </a:solidFill>
                          <a:effectLst/>
                          <a:latin typeface="Arial" panose="020B0604020202020204" pitchFamily="34" charset="0"/>
                          <a:ea typeface="+mn-ea"/>
                          <a:cs typeface="Arial" panose="020B0604020202020204" pitchFamily="34" charset="0"/>
                        </a:rPr>
                        <a:t>Written submissions e-mail to e-mail address of Committee Secretary/ Bill </a:t>
                      </a:r>
                    </a:p>
                    <a:p>
                      <a:pPr marL="0" marR="0" algn="l" defTabSz="914400" rtl="0" eaLnBrk="1" latinLnBrk="0" hangingPunct="1">
                        <a:lnSpc>
                          <a:spcPct val="107000"/>
                        </a:lnSpc>
                        <a:spcBef>
                          <a:spcPts val="0"/>
                        </a:spcBef>
                        <a:spcAft>
                          <a:spcPts val="0"/>
                        </a:spcAft>
                      </a:pPr>
                      <a:r>
                        <a:rPr lang="en-ZA" sz="1600" kern="1200" dirty="0">
                          <a:solidFill>
                            <a:schemeClr val="dk1"/>
                          </a:solidFill>
                          <a:effectLst/>
                          <a:latin typeface="Arial" panose="020B0604020202020204" pitchFamily="34" charset="0"/>
                          <a:ea typeface="+mn-ea"/>
                          <a:cs typeface="Arial" panose="020B0604020202020204" pitchFamily="34" charset="0"/>
                        </a:rPr>
                        <a:t> </a:t>
                      </a:r>
                    </a:p>
                  </a:txBody>
                  <a:tcPr marL="50410" marR="50410" marT="0" marB="0">
                    <a:solidFill>
                      <a:schemeClr val="accent4">
                        <a:lumMod val="20000"/>
                        <a:lumOff val="80000"/>
                      </a:schemeClr>
                    </a:solidFill>
                  </a:tcPr>
                </a:tc>
                <a:extLst>
                  <a:ext uri="{0D108BD9-81ED-4DB2-BD59-A6C34878D82A}">
                    <a16:rowId xmlns:a16="http://schemas.microsoft.com/office/drawing/2014/main" val="3305503032"/>
                  </a:ext>
                </a:extLst>
              </a:tr>
              <a:tr h="508013">
                <a:tc>
                  <a:txBody>
                    <a:bodyPr/>
                    <a:lstStyle/>
                    <a:p>
                      <a:pPr marL="342900" marR="0" lvl="0" indent="-342900">
                        <a:lnSpc>
                          <a:spcPct val="107000"/>
                        </a:lnSpc>
                        <a:spcBef>
                          <a:spcPts val="0"/>
                        </a:spcBef>
                        <a:spcAft>
                          <a:spcPts val="0"/>
                        </a:spcAft>
                        <a:buFont typeface="Symbol" panose="05050102010706020507" pitchFamily="18" charset="2"/>
                        <a:buChar char=""/>
                      </a:pPr>
                      <a:r>
                        <a:rPr lang="en-ZA" sz="1500" dirty="0">
                          <a:effectLst/>
                        </a:rPr>
                        <a:t>SMS</a:t>
                      </a:r>
                      <a:endParaRPr lang="en-ZA"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410" marR="50410" marT="0" marB="0">
                    <a:solidFill>
                      <a:schemeClr val="accent4">
                        <a:lumMod val="75000"/>
                      </a:schemeClr>
                    </a:solidFill>
                  </a:tcPr>
                </a:tc>
                <a:tc>
                  <a:txBody>
                    <a:bodyPr/>
                    <a:lstStyle/>
                    <a:p>
                      <a:pPr marL="0" marR="0" algn="l" defTabSz="914400" rtl="0" eaLnBrk="1" latinLnBrk="0" hangingPunct="1">
                        <a:lnSpc>
                          <a:spcPct val="107000"/>
                        </a:lnSpc>
                        <a:spcBef>
                          <a:spcPts val="0"/>
                        </a:spcBef>
                        <a:spcAft>
                          <a:spcPts val="0"/>
                        </a:spcAft>
                      </a:pPr>
                      <a:r>
                        <a:rPr lang="en-ZA" sz="1600" kern="1200" dirty="0">
                          <a:solidFill>
                            <a:schemeClr val="dk1"/>
                          </a:solidFill>
                          <a:effectLst/>
                          <a:latin typeface="Arial" panose="020B0604020202020204" pitchFamily="34" charset="0"/>
                          <a:ea typeface="+mn-ea"/>
                          <a:cs typeface="Arial" panose="020B0604020202020204" pitchFamily="34" charset="0"/>
                        </a:rPr>
                        <a:t>SMS to a cell phone allocated to a Committee staff member.  The sms’s are transferred to an e-mail account linked to the Bill</a:t>
                      </a:r>
                    </a:p>
                  </a:txBody>
                  <a:tcPr marL="50410" marR="50410" marT="0" marB="0">
                    <a:solidFill>
                      <a:schemeClr val="accent4">
                        <a:lumMod val="20000"/>
                        <a:lumOff val="80000"/>
                      </a:schemeClr>
                    </a:solidFill>
                  </a:tcPr>
                </a:tc>
                <a:extLst>
                  <a:ext uri="{0D108BD9-81ED-4DB2-BD59-A6C34878D82A}">
                    <a16:rowId xmlns:a16="http://schemas.microsoft.com/office/drawing/2014/main" val="3684756444"/>
                  </a:ext>
                </a:extLst>
              </a:tr>
              <a:tr h="507645">
                <a:tc>
                  <a:txBody>
                    <a:bodyPr/>
                    <a:lstStyle/>
                    <a:p>
                      <a:pPr marL="342900" marR="0" lvl="0" indent="-342900">
                        <a:lnSpc>
                          <a:spcPct val="107000"/>
                        </a:lnSpc>
                        <a:spcBef>
                          <a:spcPts val="0"/>
                        </a:spcBef>
                        <a:spcAft>
                          <a:spcPts val="0"/>
                        </a:spcAft>
                        <a:buFont typeface="Symbol" panose="05050102010706020507" pitchFamily="18" charset="2"/>
                        <a:buChar char=""/>
                      </a:pPr>
                      <a:r>
                        <a:rPr lang="en-ZA" sz="1500" dirty="0">
                          <a:effectLst/>
                        </a:rPr>
                        <a:t>WhatsApp</a:t>
                      </a:r>
                      <a:endParaRPr lang="en-ZA"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410" marR="50410" marT="0" marB="0">
                    <a:solidFill>
                      <a:schemeClr val="accent4">
                        <a:lumMod val="75000"/>
                      </a:schemeClr>
                    </a:solidFill>
                  </a:tcPr>
                </a:tc>
                <a:tc>
                  <a:txBody>
                    <a:bodyPr/>
                    <a:lstStyle/>
                    <a:p>
                      <a:pPr marL="0" marR="0" indent="-171450" algn="l" defTabSz="914400" rtl="0" eaLnBrk="1" latinLnBrk="0" hangingPunct="1">
                        <a:lnSpc>
                          <a:spcPct val="107000"/>
                        </a:lnSpc>
                        <a:spcBef>
                          <a:spcPts val="0"/>
                        </a:spcBef>
                        <a:spcAft>
                          <a:spcPts val="0"/>
                        </a:spcAft>
                      </a:pPr>
                      <a:r>
                        <a:rPr lang="en-ZA" sz="1600" kern="1200" dirty="0">
                          <a:solidFill>
                            <a:schemeClr val="dk1"/>
                          </a:solidFill>
                          <a:effectLst/>
                          <a:latin typeface="Arial" panose="020B0604020202020204" pitchFamily="34" charset="0"/>
                          <a:ea typeface="+mn-ea"/>
                          <a:cs typeface="Arial" panose="020B0604020202020204" pitchFamily="34" charset="0"/>
                        </a:rPr>
                        <a:t>Similar to SMS process</a:t>
                      </a:r>
                    </a:p>
                    <a:p>
                      <a:pPr marL="0" marR="0" indent="-171450" algn="l" defTabSz="914400" rtl="0" eaLnBrk="1" latinLnBrk="0" hangingPunct="1">
                        <a:lnSpc>
                          <a:spcPct val="107000"/>
                        </a:lnSpc>
                        <a:spcBef>
                          <a:spcPts val="0"/>
                        </a:spcBef>
                        <a:spcAft>
                          <a:spcPts val="0"/>
                        </a:spcAft>
                      </a:pPr>
                      <a:r>
                        <a:rPr lang="en-ZA" sz="1600" kern="1200" dirty="0">
                          <a:solidFill>
                            <a:schemeClr val="dk1"/>
                          </a:solidFill>
                          <a:effectLst/>
                          <a:latin typeface="Arial" panose="020B0604020202020204" pitchFamily="34" charset="0"/>
                          <a:ea typeface="+mn-ea"/>
                          <a:cs typeface="Arial" panose="020B0604020202020204" pitchFamily="34" charset="0"/>
                        </a:rPr>
                        <a:t> </a:t>
                      </a:r>
                    </a:p>
                  </a:txBody>
                  <a:tcPr marL="50410" marR="50410" marT="0" marB="0">
                    <a:solidFill>
                      <a:schemeClr val="accent4">
                        <a:lumMod val="20000"/>
                        <a:lumOff val="80000"/>
                      </a:schemeClr>
                    </a:solidFill>
                  </a:tcPr>
                </a:tc>
                <a:extLst>
                  <a:ext uri="{0D108BD9-81ED-4DB2-BD59-A6C34878D82A}">
                    <a16:rowId xmlns:a16="http://schemas.microsoft.com/office/drawing/2014/main" val="270180192"/>
                  </a:ext>
                </a:extLst>
              </a:tr>
              <a:tr h="651112">
                <a:tc>
                  <a:txBody>
                    <a:bodyPr/>
                    <a:lstStyle/>
                    <a:p>
                      <a:pPr marL="342900" marR="0" lvl="0" indent="-342900">
                        <a:lnSpc>
                          <a:spcPct val="107000"/>
                        </a:lnSpc>
                        <a:spcBef>
                          <a:spcPts val="0"/>
                        </a:spcBef>
                        <a:spcAft>
                          <a:spcPts val="0"/>
                        </a:spcAft>
                        <a:buFont typeface="Symbol" panose="05050102010706020507" pitchFamily="18" charset="2"/>
                        <a:buChar char=""/>
                      </a:pPr>
                      <a:r>
                        <a:rPr lang="en-ZA" sz="1500" dirty="0">
                          <a:effectLst/>
                        </a:rPr>
                        <a:t>Video recording of input </a:t>
                      </a:r>
                      <a:endParaRPr lang="en-ZA"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410" marR="50410" marT="0" marB="0">
                    <a:solidFill>
                      <a:schemeClr val="accent4">
                        <a:lumMod val="75000"/>
                      </a:schemeClr>
                    </a:solidFill>
                  </a:tcPr>
                </a:tc>
                <a:tc>
                  <a:txBody>
                    <a:bodyPr/>
                    <a:lstStyle/>
                    <a:p>
                      <a:pPr marL="0" marR="0" indent="-14605" algn="l" defTabSz="914400" rtl="0" eaLnBrk="1" latinLnBrk="0" hangingPunct="1">
                        <a:lnSpc>
                          <a:spcPct val="107000"/>
                        </a:lnSpc>
                        <a:spcBef>
                          <a:spcPts val="0"/>
                        </a:spcBef>
                        <a:spcAft>
                          <a:spcPts val="0"/>
                        </a:spcAft>
                      </a:pPr>
                      <a:r>
                        <a:rPr lang="en-ZA" sz="1600" kern="1200" dirty="0">
                          <a:solidFill>
                            <a:schemeClr val="dk1"/>
                          </a:solidFill>
                          <a:effectLst/>
                          <a:latin typeface="Arial" panose="020B0604020202020204" pitchFamily="34" charset="0"/>
                          <a:ea typeface="+mn-ea"/>
                          <a:cs typeface="Arial" panose="020B0604020202020204" pitchFamily="34" charset="0"/>
                        </a:rPr>
                        <a:t>In the same way SMS and WhatsApp is used, video clips can be considered as an alternative submission mode.</a:t>
                      </a:r>
                    </a:p>
                  </a:txBody>
                  <a:tcPr marL="50410" marR="50410" marT="0" marB="0">
                    <a:solidFill>
                      <a:schemeClr val="accent4">
                        <a:lumMod val="20000"/>
                        <a:lumOff val="80000"/>
                      </a:schemeClr>
                    </a:solidFill>
                  </a:tcPr>
                </a:tc>
                <a:extLst>
                  <a:ext uri="{0D108BD9-81ED-4DB2-BD59-A6C34878D82A}">
                    <a16:rowId xmlns:a16="http://schemas.microsoft.com/office/drawing/2014/main" val="857538047"/>
                  </a:ext>
                </a:extLst>
              </a:tr>
              <a:tr h="637309">
                <a:tc>
                  <a:txBody>
                    <a:bodyPr/>
                    <a:lstStyle/>
                    <a:p>
                      <a:pPr marL="342900" marR="0" lvl="0" indent="-342900">
                        <a:lnSpc>
                          <a:spcPct val="107000"/>
                        </a:lnSpc>
                        <a:spcBef>
                          <a:spcPts val="0"/>
                        </a:spcBef>
                        <a:spcAft>
                          <a:spcPts val="0"/>
                        </a:spcAft>
                        <a:buFont typeface="Symbol" panose="05050102010706020507" pitchFamily="18" charset="2"/>
                        <a:buChar char=""/>
                      </a:pPr>
                      <a:r>
                        <a:rPr lang="en-ZA" sz="1500" dirty="0">
                          <a:effectLst/>
                        </a:rPr>
                        <a:t>Oral submissions via community radio stations</a:t>
                      </a:r>
                      <a:endParaRPr lang="en-ZA"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410" marR="50410" marT="0" marB="0">
                    <a:solidFill>
                      <a:schemeClr val="accent4">
                        <a:lumMod val="75000"/>
                      </a:schemeClr>
                    </a:solidFill>
                  </a:tcPr>
                </a:tc>
                <a:tc>
                  <a:txBody>
                    <a:bodyPr/>
                    <a:lstStyle/>
                    <a:p>
                      <a:pPr marL="0" marR="0" algn="l" defTabSz="914400" rtl="0" eaLnBrk="1" latinLnBrk="0" hangingPunct="1">
                        <a:lnSpc>
                          <a:spcPct val="107000"/>
                        </a:lnSpc>
                        <a:spcBef>
                          <a:spcPts val="0"/>
                        </a:spcBef>
                        <a:spcAft>
                          <a:spcPts val="0"/>
                        </a:spcAft>
                      </a:pPr>
                      <a:r>
                        <a:rPr lang="en-ZA" sz="1600" kern="1200" dirty="0">
                          <a:solidFill>
                            <a:schemeClr val="dk1"/>
                          </a:solidFill>
                          <a:effectLst/>
                          <a:latin typeface="Arial" panose="020B0604020202020204" pitchFamily="34" charset="0"/>
                          <a:ea typeface="+mn-ea"/>
                          <a:cs typeface="Arial" panose="020B0604020202020204" pitchFamily="34" charset="0"/>
                        </a:rPr>
                        <a:t>PCS books a slot with Community Radio station.  Chairperson of the Committee or committee member encourage citizens to phone in and submit their inputs.</a:t>
                      </a:r>
                    </a:p>
                  </a:txBody>
                  <a:tcPr marL="50410" marR="50410" marT="0" marB="0">
                    <a:solidFill>
                      <a:schemeClr val="accent4">
                        <a:lumMod val="20000"/>
                        <a:lumOff val="80000"/>
                      </a:schemeClr>
                    </a:solidFill>
                  </a:tcPr>
                </a:tc>
                <a:extLst>
                  <a:ext uri="{0D108BD9-81ED-4DB2-BD59-A6C34878D82A}">
                    <a16:rowId xmlns:a16="http://schemas.microsoft.com/office/drawing/2014/main" val="4189806084"/>
                  </a:ext>
                </a:extLst>
              </a:tr>
              <a:tr h="516499">
                <a:tc>
                  <a:txBody>
                    <a:bodyPr/>
                    <a:lstStyle/>
                    <a:p>
                      <a:pPr marL="342900" marR="0" lvl="0" indent="-342900">
                        <a:lnSpc>
                          <a:spcPct val="107000"/>
                        </a:lnSpc>
                        <a:spcBef>
                          <a:spcPts val="0"/>
                        </a:spcBef>
                        <a:spcAft>
                          <a:spcPts val="0"/>
                        </a:spcAft>
                        <a:buFont typeface="Symbol" panose="05050102010706020507" pitchFamily="18" charset="2"/>
                        <a:buChar char=""/>
                      </a:pPr>
                      <a:r>
                        <a:rPr lang="en-ZA" sz="1500" dirty="0">
                          <a:effectLst/>
                        </a:rPr>
                        <a:t>Use of virtual platforms to host public hearings</a:t>
                      </a:r>
                      <a:endParaRPr lang="en-ZA"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410" marR="50410" marT="0" marB="0">
                    <a:solidFill>
                      <a:schemeClr val="accent4">
                        <a:lumMod val="75000"/>
                      </a:schemeClr>
                    </a:solidFill>
                  </a:tcPr>
                </a:tc>
                <a:tc>
                  <a:txBody>
                    <a:bodyPr/>
                    <a:lstStyle/>
                    <a:p>
                      <a:pPr marL="0" marR="0" algn="l" defTabSz="914400" rtl="0" eaLnBrk="1" latinLnBrk="0" hangingPunct="1">
                        <a:lnSpc>
                          <a:spcPct val="107000"/>
                        </a:lnSpc>
                        <a:spcBef>
                          <a:spcPts val="0"/>
                        </a:spcBef>
                        <a:spcAft>
                          <a:spcPts val="0"/>
                        </a:spcAft>
                      </a:pPr>
                      <a:r>
                        <a:rPr lang="en-ZA" sz="1600" kern="1200" dirty="0">
                          <a:solidFill>
                            <a:schemeClr val="dk1"/>
                          </a:solidFill>
                          <a:effectLst/>
                          <a:latin typeface="Arial" panose="020B0604020202020204" pitchFamily="34" charset="0"/>
                          <a:ea typeface="+mn-ea"/>
                          <a:cs typeface="Arial" panose="020B0604020202020204" pitchFamily="34" charset="0"/>
                        </a:rPr>
                        <a:t>Participants who indicate that they want to make an oral submission are invited to the virtual platform to make these inputs.</a:t>
                      </a:r>
                    </a:p>
                  </a:txBody>
                  <a:tcPr marL="50410" marR="50410" marT="0" marB="0">
                    <a:solidFill>
                      <a:schemeClr val="accent4">
                        <a:lumMod val="20000"/>
                        <a:lumOff val="80000"/>
                      </a:schemeClr>
                    </a:solidFill>
                  </a:tcPr>
                </a:tc>
                <a:extLst>
                  <a:ext uri="{0D108BD9-81ED-4DB2-BD59-A6C34878D82A}">
                    <a16:rowId xmlns:a16="http://schemas.microsoft.com/office/drawing/2014/main" val="1999158255"/>
                  </a:ext>
                </a:extLst>
              </a:tr>
              <a:tr h="583994">
                <a:tc>
                  <a:txBody>
                    <a:bodyPr/>
                    <a:lstStyle/>
                    <a:p>
                      <a:pPr marL="342900" marR="0" lvl="0" indent="-342900">
                        <a:lnSpc>
                          <a:spcPct val="107000"/>
                        </a:lnSpc>
                        <a:spcBef>
                          <a:spcPts val="0"/>
                        </a:spcBef>
                        <a:spcAft>
                          <a:spcPts val="0"/>
                        </a:spcAft>
                        <a:buFont typeface="Symbol" panose="05050102010706020507" pitchFamily="18" charset="2"/>
                        <a:buChar char=""/>
                      </a:pPr>
                      <a:r>
                        <a:rPr lang="en-ZA" sz="1500" dirty="0">
                          <a:effectLst/>
                        </a:rPr>
                        <a:t>Virtual “imbizo” public hearings</a:t>
                      </a:r>
                      <a:endParaRPr lang="en-ZA"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410" marR="50410" marT="0" marB="0">
                    <a:solidFill>
                      <a:schemeClr val="accent4">
                        <a:lumMod val="75000"/>
                      </a:schemeClr>
                    </a:solidFill>
                  </a:tcPr>
                </a:tc>
                <a:tc>
                  <a:txBody>
                    <a:bodyPr/>
                    <a:lstStyle/>
                    <a:p>
                      <a:pPr marL="0" marR="0" algn="l" defTabSz="914400" rtl="0" eaLnBrk="1" latinLnBrk="0" hangingPunct="1">
                        <a:lnSpc>
                          <a:spcPct val="107000"/>
                        </a:lnSpc>
                        <a:spcBef>
                          <a:spcPts val="0"/>
                        </a:spcBef>
                        <a:spcAft>
                          <a:spcPts val="0"/>
                        </a:spcAft>
                      </a:pPr>
                      <a:r>
                        <a:rPr lang="en-ZA" sz="1600" kern="1200" dirty="0">
                          <a:solidFill>
                            <a:schemeClr val="dk1"/>
                          </a:solidFill>
                          <a:effectLst/>
                          <a:latin typeface="Arial" panose="020B0604020202020204" pitchFamily="34" charset="0"/>
                          <a:ea typeface="+mn-ea"/>
                          <a:cs typeface="Arial" panose="020B0604020202020204" pitchFamily="34" charset="0"/>
                        </a:rPr>
                        <a:t>Virtual engagement in which participants can engage through community radio stations, TV channels and social media</a:t>
                      </a:r>
                    </a:p>
                  </a:txBody>
                  <a:tcPr marL="50410" marR="50410" marT="0" marB="0">
                    <a:solidFill>
                      <a:schemeClr val="accent4">
                        <a:lumMod val="20000"/>
                        <a:lumOff val="80000"/>
                      </a:schemeClr>
                    </a:solidFill>
                  </a:tcPr>
                </a:tc>
                <a:extLst>
                  <a:ext uri="{0D108BD9-81ED-4DB2-BD59-A6C34878D82A}">
                    <a16:rowId xmlns:a16="http://schemas.microsoft.com/office/drawing/2014/main" val="1709531650"/>
                  </a:ext>
                </a:extLst>
              </a:tr>
              <a:tr h="713840">
                <a:tc>
                  <a:txBody>
                    <a:bodyPr/>
                    <a:lstStyle/>
                    <a:p>
                      <a:pPr marL="342900" marR="0" lvl="0" indent="-342900">
                        <a:lnSpc>
                          <a:spcPct val="107000"/>
                        </a:lnSpc>
                        <a:spcBef>
                          <a:spcPts val="0"/>
                        </a:spcBef>
                        <a:spcAft>
                          <a:spcPts val="0"/>
                        </a:spcAft>
                        <a:buFont typeface="Symbol" panose="05050102010706020507" pitchFamily="18" charset="2"/>
                        <a:buChar char=""/>
                      </a:pPr>
                      <a:r>
                        <a:rPr lang="en-ZA" sz="1500" dirty="0">
                          <a:effectLst/>
                        </a:rPr>
                        <a:t>Social media: Facebook, Twitter</a:t>
                      </a:r>
                    </a:p>
                    <a:p>
                      <a:pPr marL="213360" marR="0">
                        <a:lnSpc>
                          <a:spcPct val="107000"/>
                        </a:lnSpc>
                        <a:spcBef>
                          <a:spcPts val="0"/>
                        </a:spcBef>
                        <a:spcAft>
                          <a:spcPts val="0"/>
                        </a:spcAft>
                      </a:pPr>
                      <a:r>
                        <a:rPr lang="en-ZA" sz="1500" dirty="0">
                          <a:effectLst/>
                        </a:rPr>
                        <a:t> </a:t>
                      </a:r>
                      <a:endParaRPr lang="en-ZA"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410" marR="50410" marT="0" marB="0">
                    <a:solidFill>
                      <a:schemeClr val="accent4">
                        <a:lumMod val="75000"/>
                      </a:schemeClr>
                    </a:solidFill>
                  </a:tcPr>
                </a:tc>
                <a:tc>
                  <a:txBody>
                    <a:bodyPr/>
                    <a:lstStyle/>
                    <a:p>
                      <a:pPr marL="0" marR="0" algn="l" defTabSz="914400" rtl="0" eaLnBrk="1" latinLnBrk="0" hangingPunct="1">
                        <a:lnSpc>
                          <a:spcPct val="107000"/>
                        </a:lnSpc>
                        <a:spcBef>
                          <a:spcPts val="0"/>
                        </a:spcBef>
                        <a:spcAft>
                          <a:spcPts val="0"/>
                        </a:spcAft>
                      </a:pPr>
                      <a:r>
                        <a:rPr lang="en-ZA" sz="1600" kern="1200" dirty="0">
                          <a:solidFill>
                            <a:schemeClr val="dk1"/>
                          </a:solidFill>
                          <a:effectLst/>
                          <a:latin typeface="Arial" panose="020B0604020202020204" pitchFamily="34" charset="0"/>
                          <a:ea typeface="+mn-ea"/>
                          <a:cs typeface="Arial" panose="020B0604020202020204" pitchFamily="34" charset="0"/>
                        </a:rPr>
                        <a:t>Inputs can be submitted via these social media</a:t>
                      </a:r>
                    </a:p>
                  </a:txBody>
                  <a:tcPr marL="50410" marR="50410" marT="0" marB="0">
                    <a:solidFill>
                      <a:schemeClr val="accent4">
                        <a:lumMod val="20000"/>
                        <a:lumOff val="80000"/>
                      </a:schemeClr>
                    </a:solidFill>
                  </a:tcPr>
                </a:tc>
                <a:extLst>
                  <a:ext uri="{0D108BD9-81ED-4DB2-BD59-A6C34878D82A}">
                    <a16:rowId xmlns:a16="http://schemas.microsoft.com/office/drawing/2014/main" val="945618152"/>
                  </a:ext>
                </a:extLst>
              </a:tr>
            </a:tbl>
          </a:graphicData>
        </a:graphic>
      </p:graphicFrame>
    </p:spTree>
    <p:extLst>
      <p:ext uri="{BB962C8B-B14F-4D97-AF65-F5344CB8AC3E}">
        <p14:creationId xmlns:p14="http://schemas.microsoft.com/office/powerpoint/2010/main" val="1400080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297" y="322612"/>
            <a:ext cx="9676932" cy="1357783"/>
          </a:xfrm>
          <a:noFill/>
        </p:spPr>
        <p:txBody>
          <a:bodyPr>
            <a:normAutofit/>
          </a:bodyPr>
          <a:lstStyle/>
          <a:p>
            <a:r>
              <a:rPr lang="en-ZA" sz="3200" b="1" dirty="0">
                <a:latin typeface="Arial" panose="020B0604020202020204" pitchFamily="34" charset="0"/>
                <a:cs typeface="Arial" panose="020B0604020202020204" pitchFamily="34" charset="0"/>
              </a:rPr>
              <a:t>Public Participation Model and 4IR - Innovations</a:t>
            </a:r>
          </a:p>
        </p:txBody>
      </p:sp>
      <p:sp>
        <p:nvSpPr>
          <p:cNvPr id="3" name="Rectangle 2"/>
          <p:cNvSpPr/>
          <p:nvPr/>
        </p:nvSpPr>
        <p:spPr>
          <a:xfrm>
            <a:off x="300447" y="1280054"/>
            <a:ext cx="11355978" cy="4154984"/>
          </a:xfrm>
          <a:prstGeom prst="rect">
            <a:avLst/>
          </a:prstGeom>
          <a:ln>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Parliament is currently implementing and continuing to explore innovation, digital tools and measures to enhance oversight and accountability and to enhance public access, involvement and participation and feedback. These include amongst others:</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Virtual Committee meetings/ sittings/ oversight visits</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drone visits/ oversight through holograms; </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PCS -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Parliament Interface Nerve Centre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(Call Centre, Central Electronic data management system: capturing, analysis, reporting, feedback); </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Electronic channeling of submissions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petition analysis</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Live data dashboard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sectors, wards, constituencies; </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Interactive website</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Websites can include text and multimedia or interactive content, they are incredibly versatile and can be developed in a variety of ways. Websites bring together a number of different features depending upon their purpose, enabling people to find information, to communicate, or to contribute content)</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Electronic and Social media – On demand media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(Facebook, Instagram, Twitter, YouTube, WhatsApp, Radio, TV, etc.)</a:t>
            </a:r>
          </a:p>
        </p:txBody>
      </p:sp>
      <p:sp>
        <p:nvSpPr>
          <p:cNvPr id="7" name="Rectangle 6"/>
          <p:cNvSpPr/>
          <p:nvPr/>
        </p:nvSpPr>
        <p:spPr>
          <a:xfrm>
            <a:off x="300447" y="5520011"/>
            <a:ext cx="11355978" cy="1077218"/>
          </a:xfrm>
          <a:prstGeom prst="rect">
            <a:avLst/>
          </a:prstGeom>
          <a:ln>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“Legislation and oversight combined are powerful tools/mechanisms with which to ensure that the Executive accounts on legislation passed by Parliament and commitments made by South Africa to international bodies. Public participation and involvement in legislation and oversight would thus allow for deepened scrutiny and oversight and accountability between the three spheres of Government.” – PP Model</a:t>
            </a:r>
            <a:endParaRPr kumimoji="0" lang="en-Z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3BEB5-E0CB-4D8D-983D-6BC7B80B2948}"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3720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E3596DD-156A-473E-9BB3-C6A29F7574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2C46C4D6-C474-4E92-B52E-944C1118F7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3B57A56-E16A-FEC2-8BDA-21D8461DD9FB}"/>
              </a:ext>
            </a:extLst>
          </p:cNvPr>
          <p:cNvSpPr>
            <a:spLocks noGrp="1"/>
          </p:cNvSpPr>
          <p:nvPr>
            <p:ph type="title"/>
          </p:nvPr>
        </p:nvSpPr>
        <p:spPr>
          <a:xfrm>
            <a:off x="838201" y="643467"/>
            <a:ext cx="3888526" cy="1800526"/>
          </a:xfrm>
        </p:spPr>
        <p:txBody>
          <a:bodyPr>
            <a:normAutofit/>
          </a:bodyPr>
          <a:lstStyle/>
          <a:p>
            <a:r>
              <a:rPr lang="en-ZA" sz="4100" b="1" dirty="0">
                <a:latin typeface="Arial" panose="020B0604020202020204" pitchFamily="34" charset="0"/>
                <a:cs typeface="Arial" panose="020B0604020202020204" pitchFamily="34" charset="0"/>
              </a:rPr>
              <a:t>Public participation webpage</a:t>
            </a:r>
            <a:endParaRPr lang="en-US" sz="4100" b="1" dirty="0">
              <a:latin typeface="Arial" panose="020B0604020202020204" pitchFamily="34" charset="0"/>
              <a:cs typeface="Arial" panose="020B0604020202020204" pitchFamily="34" charset="0"/>
            </a:endParaRPr>
          </a:p>
        </p:txBody>
      </p:sp>
      <p:pic>
        <p:nvPicPr>
          <p:cNvPr id="6" name="Content Placeholder 5">
            <a:extLst>
              <a:ext uri="{FF2B5EF4-FFF2-40B4-BE49-F238E27FC236}">
                <a16:creationId xmlns:a16="http://schemas.microsoft.com/office/drawing/2014/main" id="{E547FFD5-3591-CAB7-8A1F-1039EBA488B2}"/>
              </a:ext>
            </a:extLst>
          </p:cNvPr>
          <p:cNvPicPr>
            <a:picLocks noChangeAspect="1"/>
          </p:cNvPicPr>
          <p:nvPr/>
        </p:nvPicPr>
        <p:blipFill>
          <a:blip r:embed="rId2"/>
          <a:stretch>
            <a:fillRect/>
          </a:stretch>
        </p:blipFill>
        <p:spPr>
          <a:xfrm>
            <a:off x="6046174" y="290945"/>
            <a:ext cx="5502359" cy="6116782"/>
          </a:xfrm>
          <a:prstGeom prst="rect">
            <a:avLst/>
          </a:prstGeom>
        </p:spPr>
      </p:pic>
      <p:sp>
        <p:nvSpPr>
          <p:cNvPr id="4" name="Slide Number Placeholder 3">
            <a:extLst>
              <a:ext uri="{FF2B5EF4-FFF2-40B4-BE49-F238E27FC236}">
                <a16:creationId xmlns:a16="http://schemas.microsoft.com/office/drawing/2014/main" id="{8FB1D46E-A795-5DBB-4296-7B0FDF8C0998}"/>
              </a:ext>
            </a:extLst>
          </p:cNvPr>
          <p:cNvSpPr>
            <a:spLocks noGrp="1"/>
          </p:cNvSpPr>
          <p:nvPr>
            <p:ph type="sldNum" sz="quarter" idx="12"/>
          </p:nvPr>
        </p:nvSpPr>
        <p:spPr>
          <a:xfrm>
            <a:off x="8610600" y="6356350"/>
            <a:ext cx="2743200" cy="365125"/>
          </a:xfrm>
        </p:spPr>
        <p:txBody>
          <a:bodyPr>
            <a:normAutofit/>
          </a:bodyPr>
          <a:lstStyle/>
          <a:p>
            <a:pPr>
              <a:spcAft>
                <a:spcPts val="600"/>
              </a:spcAft>
            </a:pPr>
            <a:fld id="{D1B91D83-34EB-A744-81D0-D8E8519C4AE3}" type="slidenum">
              <a:rPr lang="en-US" smtClean="0"/>
              <a:pPr>
                <a:spcAft>
                  <a:spcPts val="600"/>
                </a:spcAft>
              </a:pPr>
              <a:t>34</a:t>
            </a:fld>
            <a:endParaRPr lang="en-US" dirty="0"/>
          </a:p>
        </p:txBody>
      </p:sp>
    </p:spTree>
    <p:extLst>
      <p:ext uri="{BB962C8B-B14F-4D97-AF65-F5344CB8AC3E}">
        <p14:creationId xmlns:p14="http://schemas.microsoft.com/office/powerpoint/2010/main" val="208908794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036" y="2430012"/>
            <a:ext cx="10968566" cy="1139825"/>
          </a:xfrm>
        </p:spPr>
        <p:txBody>
          <a:bodyPr>
            <a:normAutofit fontScale="90000"/>
          </a:bodyPr>
          <a:lstStyle/>
          <a:p>
            <a:pPr marL="515938" indent="-515938">
              <a:lnSpc>
                <a:spcPct val="100000"/>
              </a:lnSpc>
            </a:pPr>
            <a:r>
              <a:rPr lang="en-US" b="1" dirty="0">
                <a:solidFill>
                  <a:prstClr val="black"/>
                </a:solidFill>
                <a:latin typeface="Arial" panose="020B0604020202020204" pitchFamily="34" charset="0"/>
                <a:cs typeface="Arial" panose="020B0604020202020204" pitchFamily="34" charset="0"/>
              </a:rPr>
              <a:t>E. Efforts under way to broaden public participation in line with the Sixth Parliament strategic objective </a:t>
            </a:r>
            <a:endParaRPr lang="en-US" sz="3100" b="1"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3BEB5-E0CB-4D8D-983D-6BC7B80B2948}"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b="29463"/>
          <a:stretch/>
        </p:blipFill>
        <p:spPr>
          <a:xfrm>
            <a:off x="9317803" y="4298674"/>
            <a:ext cx="2874197" cy="2422804"/>
          </a:xfrm>
          <a:prstGeom prst="rect">
            <a:avLst/>
          </a:prstGeom>
        </p:spPr>
      </p:pic>
    </p:spTree>
    <p:extLst>
      <p:ext uri="{BB962C8B-B14F-4D97-AF65-F5344CB8AC3E}">
        <p14:creationId xmlns:p14="http://schemas.microsoft.com/office/powerpoint/2010/main" val="31592619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5F021-E616-BA57-CAB3-CE850ED76824}"/>
              </a:ext>
            </a:extLst>
          </p:cNvPr>
          <p:cNvSpPr>
            <a:spLocks noGrp="1"/>
          </p:cNvSpPr>
          <p:nvPr>
            <p:ph type="title"/>
          </p:nvPr>
        </p:nvSpPr>
        <p:spPr/>
        <p:txBody>
          <a:bodyPr/>
          <a:lstStyle/>
          <a:p>
            <a:r>
              <a:rPr lang="en-ZA" dirty="0"/>
              <a:t>Increased platforms</a:t>
            </a:r>
            <a:endParaRPr lang="en-US" dirty="0"/>
          </a:p>
        </p:txBody>
      </p:sp>
      <p:sp>
        <p:nvSpPr>
          <p:cNvPr id="3" name="Slide Number Placeholder 2">
            <a:extLst>
              <a:ext uri="{FF2B5EF4-FFF2-40B4-BE49-F238E27FC236}">
                <a16:creationId xmlns:a16="http://schemas.microsoft.com/office/drawing/2014/main" id="{34D393BB-14F1-C6F1-F9CE-9326B242C5BA}"/>
              </a:ext>
            </a:extLst>
          </p:cNvPr>
          <p:cNvSpPr>
            <a:spLocks noGrp="1"/>
          </p:cNvSpPr>
          <p:nvPr>
            <p:ph type="sldNum" idx="12"/>
          </p:nvPr>
        </p:nvSpPr>
        <p:spPr/>
        <p:txBody>
          <a:bodyPr/>
          <a:lstStyle/>
          <a:p>
            <a:pPr>
              <a:defRPr/>
            </a:pPr>
            <a:fld id="{4343BEB5-E0CB-4D8D-983D-6BC7B80B2948}" type="slidenum">
              <a:rPr lang="en-GB" smtClean="0"/>
              <a:pPr>
                <a:defRPr/>
              </a:pPr>
              <a:t>36</a:t>
            </a:fld>
            <a:endParaRPr lang="en-GB" dirty="0"/>
          </a:p>
        </p:txBody>
      </p:sp>
      <p:sp>
        <p:nvSpPr>
          <p:cNvPr id="5" name="TextBox 4">
            <a:extLst>
              <a:ext uri="{FF2B5EF4-FFF2-40B4-BE49-F238E27FC236}">
                <a16:creationId xmlns:a16="http://schemas.microsoft.com/office/drawing/2014/main" id="{64EB7793-B195-968F-BDD4-3E4DBD709F18}"/>
              </a:ext>
            </a:extLst>
          </p:cNvPr>
          <p:cNvSpPr txBox="1"/>
          <p:nvPr/>
        </p:nvSpPr>
        <p:spPr>
          <a:xfrm>
            <a:off x="663388" y="1414465"/>
            <a:ext cx="11271624" cy="4524315"/>
          </a:xfrm>
          <a:prstGeom prst="rect">
            <a:avLst/>
          </a:prstGeom>
          <a:noFill/>
        </p:spPr>
        <p:txBody>
          <a:bodyPr wrap="square">
            <a:spAutoFit/>
          </a:bodyPr>
          <a:lstStyle/>
          <a:p>
            <a:r>
              <a:rPr lang="en-US" sz="2400" dirty="0"/>
              <a:t>The platforms through which Parliament’s proceedings is shared, has been increased from two to six including Twitter, Facebook, and iono.fm.  Initially only Parliament TV and YouTube channels broadcast the work of Parliament, and YouTube was exclusively for House Sittings.  </a:t>
            </a:r>
          </a:p>
          <a:p>
            <a:endParaRPr lang="en-US" sz="2400" dirty="0"/>
          </a:p>
          <a:p>
            <a:r>
              <a:rPr lang="en-US" sz="2400" dirty="0"/>
              <a:t>Not only the House Sittings but also Committee Meetings are broadcast live.  </a:t>
            </a:r>
          </a:p>
          <a:p>
            <a:r>
              <a:rPr lang="en-US" sz="2400" dirty="0"/>
              <a:t>Currently, we are able to broadcast or live stream 20 Committees meetings on YouTube, Face Book and Twitter and up to 10 meetings on iono.fm.   </a:t>
            </a:r>
          </a:p>
          <a:p>
            <a:endParaRPr lang="en-US" sz="2400" dirty="0"/>
          </a:p>
          <a:p>
            <a:r>
              <a:rPr lang="en-US" sz="2400" dirty="0"/>
              <a:t>We are also able to repeat more than four meetings on Parliament TV as opposed to the period before 2020 because we are now able to receive recordings of virtual meetings that we were not able to cover live or record for Parliament TV.</a:t>
            </a:r>
          </a:p>
        </p:txBody>
      </p:sp>
    </p:spTree>
    <p:extLst>
      <p:ext uri="{BB962C8B-B14F-4D97-AF65-F5344CB8AC3E}">
        <p14:creationId xmlns:p14="http://schemas.microsoft.com/office/powerpoint/2010/main" val="297574905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a:latin typeface="Arial" panose="020B0604020202020204" pitchFamily="34" charset="0"/>
                <a:cs typeface="Arial" panose="020B0604020202020204" pitchFamily="34" charset="0"/>
              </a:rPr>
              <a:t>YouTube</a:t>
            </a:r>
            <a:endParaRPr lang="en-US" b="1"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idx="12"/>
          </p:nvPr>
        </p:nvSpPr>
        <p:spPr/>
        <p:txBody>
          <a:bodyPr/>
          <a:lstStyle/>
          <a:p>
            <a:pPr>
              <a:defRPr/>
            </a:pPr>
            <a:fld id="{4343BEB5-E0CB-4D8D-983D-6BC7B80B2948}" type="slidenum">
              <a:rPr lang="en-GB" smtClean="0"/>
              <a:pPr>
                <a:defRPr/>
              </a:pPr>
              <a:t>37</a:t>
            </a:fld>
            <a:endParaRPr lang="en-GB" dirty="0"/>
          </a:p>
        </p:txBody>
      </p:sp>
      <p:pic>
        <p:nvPicPr>
          <p:cNvPr id="7" name="Picture 6"/>
          <p:cNvPicPr>
            <a:picLocks noChangeAspect="1"/>
          </p:cNvPicPr>
          <p:nvPr/>
        </p:nvPicPr>
        <p:blipFill rotWithShape="1">
          <a:blip r:embed="rId3"/>
          <a:srcRect t="36050"/>
          <a:stretch/>
        </p:blipFill>
        <p:spPr>
          <a:xfrm>
            <a:off x="723900" y="1105225"/>
            <a:ext cx="9409360" cy="5514977"/>
          </a:xfrm>
          <a:prstGeom prst="rect">
            <a:avLst/>
          </a:prstGeom>
        </p:spPr>
      </p:pic>
      <p:sp>
        <p:nvSpPr>
          <p:cNvPr id="6" name="Rectangle 5"/>
          <p:cNvSpPr/>
          <p:nvPr/>
        </p:nvSpPr>
        <p:spPr>
          <a:xfrm>
            <a:off x="6594906" y="6401745"/>
            <a:ext cx="4336187" cy="369332"/>
          </a:xfrm>
          <a:prstGeom prst="rect">
            <a:avLst/>
          </a:prstGeom>
        </p:spPr>
        <p:txBody>
          <a:bodyPr wrap="none">
            <a:spAutoFit/>
          </a:bodyPr>
          <a:lstStyle/>
          <a:p>
            <a:r>
              <a:rPr lang="en-US" dirty="0"/>
              <a:t>https://www.youtube.com/ParliamentofRSA</a:t>
            </a:r>
          </a:p>
        </p:txBody>
      </p:sp>
    </p:spTree>
    <p:extLst>
      <p:ext uri="{BB962C8B-B14F-4D97-AF65-F5344CB8AC3E}">
        <p14:creationId xmlns:p14="http://schemas.microsoft.com/office/powerpoint/2010/main" val="329053842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5E7A1-E7CE-4466-2B5D-F92A1BABACD2}"/>
              </a:ext>
            </a:extLst>
          </p:cNvPr>
          <p:cNvSpPr>
            <a:spLocks noGrp="1"/>
          </p:cNvSpPr>
          <p:nvPr>
            <p:ph type="title"/>
          </p:nvPr>
        </p:nvSpPr>
        <p:spPr/>
        <p:txBody>
          <a:bodyPr/>
          <a:lstStyle/>
          <a:p>
            <a:r>
              <a:rPr lang="en-ZA" dirty="0"/>
              <a:t>Broadcasting and streaming of public hearings</a:t>
            </a:r>
            <a:endParaRPr lang="en-US" dirty="0"/>
          </a:p>
        </p:txBody>
      </p:sp>
      <p:sp>
        <p:nvSpPr>
          <p:cNvPr id="3" name="Slide Number Placeholder 2">
            <a:extLst>
              <a:ext uri="{FF2B5EF4-FFF2-40B4-BE49-F238E27FC236}">
                <a16:creationId xmlns:a16="http://schemas.microsoft.com/office/drawing/2014/main" id="{007651E7-845C-4E8E-B64B-18D4953B600E}"/>
              </a:ext>
            </a:extLst>
          </p:cNvPr>
          <p:cNvSpPr>
            <a:spLocks noGrp="1"/>
          </p:cNvSpPr>
          <p:nvPr>
            <p:ph type="sldNum" idx="12"/>
          </p:nvPr>
        </p:nvSpPr>
        <p:spPr/>
        <p:txBody>
          <a:bodyPr/>
          <a:lstStyle/>
          <a:p>
            <a:pPr>
              <a:defRPr/>
            </a:pPr>
            <a:fld id="{4343BEB5-E0CB-4D8D-983D-6BC7B80B2948}" type="slidenum">
              <a:rPr lang="en-GB" smtClean="0"/>
              <a:pPr>
                <a:defRPr/>
              </a:pPr>
              <a:t>38</a:t>
            </a:fld>
            <a:endParaRPr lang="en-GB" dirty="0"/>
          </a:p>
        </p:txBody>
      </p:sp>
      <p:sp>
        <p:nvSpPr>
          <p:cNvPr id="5" name="TextBox 4">
            <a:extLst>
              <a:ext uri="{FF2B5EF4-FFF2-40B4-BE49-F238E27FC236}">
                <a16:creationId xmlns:a16="http://schemas.microsoft.com/office/drawing/2014/main" id="{1AD60AF3-A656-104D-7363-AD9C6BF16AD9}"/>
              </a:ext>
            </a:extLst>
          </p:cNvPr>
          <p:cNvSpPr txBox="1"/>
          <p:nvPr/>
        </p:nvSpPr>
        <p:spPr>
          <a:xfrm>
            <a:off x="812799" y="1571812"/>
            <a:ext cx="10458825" cy="4062651"/>
          </a:xfrm>
          <a:prstGeom prst="rect">
            <a:avLst/>
          </a:prstGeom>
          <a:noFill/>
        </p:spPr>
        <p:txBody>
          <a:bodyPr wrap="square">
            <a:spAutoFit/>
          </a:bodyPr>
          <a:lstStyle/>
          <a:p>
            <a:r>
              <a:rPr lang="en-US" sz="2400" dirty="0"/>
              <a:t>We have introduced the live streaming live broadcast of Public Hearings on Parliament TV and on our YouTube, Face Book and Twitter Channels. </a:t>
            </a:r>
          </a:p>
          <a:p>
            <a:endParaRPr lang="en-US" sz="2400" dirty="0"/>
          </a:p>
          <a:p>
            <a:r>
              <a:rPr lang="en-US" sz="2400" dirty="0"/>
              <a:t>For example, if the public hearing is from Friday to Sunday, we stream all the hearings live on social media platforms and chose one meeting that can be live on Parliament TV. </a:t>
            </a:r>
          </a:p>
          <a:p>
            <a:endParaRPr lang="en-US" sz="2400" dirty="0"/>
          </a:p>
          <a:p>
            <a:r>
              <a:rPr lang="en-US" sz="2400" dirty="0"/>
              <a:t>This is to afford the public an opportunity to follow if they are not able to attend hearings in person. We also promote the hearings on Parliament TV and social media platforms.</a:t>
            </a:r>
          </a:p>
          <a:p>
            <a:endParaRPr lang="en-US" dirty="0"/>
          </a:p>
        </p:txBody>
      </p:sp>
    </p:spTree>
    <p:extLst>
      <p:ext uri="{BB962C8B-B14F-4D97-AF65-F5344CB8AC3E}">
        <p14:creationId xmlns:p14="http://schemas.microsoft.com/office/powerpoint/2010/main" val="95193976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800" b="1" dirty="0">
                <a:latin typeface="Arial" panose="020B0604020202020204" pitchFamily="34" charset="0"/>
                <a:cs typeface="Arial" panose="020B0604020202020204" pitchFamily="34" charset="0"/>
              </a:rPr>
              <a:t>Increased Broadcasting and live streaming of Public Hearings</a:t>
            </a:r>
            <a:endParaRPr lang="en-US" sz="2800" b="1"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idx="12"/>
          </p:nvPr>
        </p:nvSpPr>
        <p:spPr/>
        <p:txBody>
          <a:bodyPr/>
          <a:lstStyle/>
          <a:p>
            <a:pPr>
              <a:defRPr/>
            </a:pPr>
            <a:fld id="{4343BEB5-E0CB-4D8D-983D-6BC7B80B2948}" type="slidenum">
              <a:rPr lang="en-GB" smtClean="0"/>
              <a:pPr>
                <a:defRPr/>
              </a:pPr>
              <a:t>39</a:t>
            </a:fld>
            <a:endParaRPr lang="en-GB" dirty="0"/>
          </a:p>
        </p:txBody>
      </p:sp>
      <p:pic>
        <p:nvPicPr>
          <p:cNvPr id="9" name="Picture 8"/>
          <p:cNvPicPr>
            <a:picLocks noChangeAspect="1"/>
          </p:cNvPicPr>
          <p:nvPr/>
        </p:nvPicPr>
        <p:blipFill>
          <a:blip r:embed="rId3"/>
          <a:stretch>
            <a:fillRect/>
          </a:stretch>
        </p:blipFill>
        <p:spPr>
          <a:xfrm>
            <a:off x="1581150" y="1098394"/>
            <a:ext cx="7467600" cy="5744951"/>
          </a:xfrm>
          <a:prstGeom prst="rect">
            <a:avLst/>
          </a:prstGeom>
        </p:spPr>
      </p:pic>
      <p:sp>
        <p:nvSpPr>
          <p:cNvPr id="6" name="Rectangle 5"/>
          <p:cNvSpPr/>
          <p:nvPr/>
        </p:nvSpPr>
        <p:spPr>
          <a:xfrm>
            <a:off x="7814107" y="6410516"/>
            <a:ext cx="4336187" cy="369332"/>
          </a:xfrm>
          <a:prstGeom prst="rect">
            <a:avLst/>
          </a:prstGeom>
        </p:spPr>
        <p:txBody>
          <a:bodyPr wrap="none">
            <a:spAutoFit/>
          </a:bodyPr>
          <a:lstStyle/>
          <a:p>
            <a:r>
              <a:rPr lang="en-US" dirty="0"/>
              <a:t>https://www.youtube.com/ParliamentofRSA</a:t>
            </a:r>
          </a:p>
        </p:txBody>
      </p:sp>
    </p:spTree>
    <p:extLst>
      <p:ext uri="{BB962C8B-B14F-4D97-AF65-F5344CB8AC3E}">
        <p14:creationId xmlns:p14="http://schemas.microsoft.com/office/powerpoint/2010/main" val="367604638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8"/>
            <a:ext cx="10515600" cy="2225672"/>
          </a:xfrm>
        </p:spPr>
        <p:txBody>
          <a:bodyPr>
            <a:normAutofit/>
          </a:bodyPr>
          <a:lstStyle/>
          <a:p>
            <a:r>
              <a:rPr lang="en-US" sz="4000" b="1" dirty="0">
                <a:latin typeface="Arial" panose="020B0604020202020204" pitchFamily="34" charset="0"/>
                <a:cs typeface="Arial" panose="020B0604020202020204" pitchFamily="34" charset="0"/>
              </a:rPr>
              <a:t>1. Constitutional Imperatives</a:t>
            </a:r>
            <a:br>
              <a:rPr lang="en-US" sz="4000" b="1" dirty="0">
                <a:latin typeface="Arial" panose="020B0604020202020204" pitchFamily="34" charset="0"/>
                <a:cs typeface="Arial" panose="020B0604020202020204" pitchFamily="34" charset="0"/>
              </a:rPr>
            </a:br>
            <a:endParaRPr lang="en-US" sz="4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1" y="1825625"/>
            <a:ext cx="8762999" cy="4351338"/>
          </a:xfrm>
        </p:spPr>
        <p:txBody>
          <a:bodyPr/>
          <a:lstStyle/>
          <a:p>
            <a:r>
              <a:rPr lang="en-US" sz="2400" dirty="0">
                <a:latin typeface="Arial" panose="020B0604020202020204" pitchFamily="34" charset="0"/>
                <a:cs typeface="Arial" panose="020B0604020202020204" pitchFamily="34" charset="0"/>
              </a:rPr>
              <a:t>The facilitation of public participation and involvement is central to Parliament’s mandate.</a:t>
            </a:r>
          </a:p>
          <a:p>
            <a:r>
              <a:rPr lang="en-US" sz="2400" dirty="0">
                <a:latin typeface="Arial" panose="020B0604020202020204" pitchFamily="34" charset="0"/>
                <a:cs typeface="Arial" panose="020B0604020202020204" pitchFamily="34" charset="0"/>
              </a:rPr>
              <a:t>Sections 59(1) and 72(1) of the Constitution enjoins the National Assembly and the National Council of Provinces to facilitate the involvement of the public in their legislative and other processes respectively</a:t>
            </a:r>
          </a:p>
          <a:p>
            <a:r>
              <a:rPr lang="en-US" sz="2400" dirty="0">
                <a:latin typeface="Arial" panose="020B0604020202020204" pitchFamily="34" charset="0"/>
                <a:cs typeface="Arial" panose="020B0604020202020204" pitchFamily="34" charset="0"/>
              </a:rPr>
              <a:t>Furthermore, Sections 56(d) and 69(d) of the Constitution authorises the NA and the NCOP or any of their Committees, to receive petitions, representations or submissions from the public</a:t>
            </a:r>
          </a:p>
          <a:p>
            <a:endParaRPr lang="en-US" dirty="0"/>
          </a:p>
        </p:txBody>
      </p:sp>
      <p:sp>
        <p:nvSpPr>
          <p:cNvPr id="4" name="Slide Number Placeholder 3"/>
          <p:cNvSpPr>
            <a:spLocks noGrp="1"/>
          </p:cNvSpPr>
          <p:nvPr>
            <p:ph type="sldNum" sz="quarter" idx="12"/>
          </p:nvPr>
        </p:nvSpPr>
        <p:spPr/>
        <p:txBody>
          <a:bodyPr/>
          <a:lstStyle/>
          <a:p>
            <a:fld id="{D1B91D83-34EB-A744-81D0-D8E8519C4AE3}" type="slidenum">
              <a:rPr lang="en-US" smtClean="0">
                <a:solidFill>
                  <a:prstClr val="black">
                    <a:tint val="75000"/>
                  </a:prstClr>
                </a:solidFill>
              </a:rPr>
              <a:pPr/>
              <a:t>4</a:t>
            </a:fld>
            <a:endParaRPr lang="en-US" dirty="0">
              <a:solidFill>
                <a:prstClr val="black">
                  <a:tint val="75000"/>
                </a:prst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9128">
            <a:off x="9638312" y="3634609"/>
            <a:ext cx="2052450" cy="26505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8827644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ircle(in)">
                                      <p:cBhvr>
                                        <p:cTn id="20" dur="2000"/>
                                        <p:tgtEl>
                                          <p:spTgt spid="3">
                                            <p:txEl>
                                              <p:pRg st="2" end="2"/>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5E7A1-E7CE-4466-2B5D-F92A1BABACD2}"/>
              </a:ext>
            </a:extLst>
          </p:cNvPr>
          <p:cNvSpPr>
            <a:spLocks noGrp="1"/>
          </p:cNvSpPr>
          <p:nvPr>
            <p:ph type="title"/>
          </p:nvPr>
        </p:nvSpPr>
        <p:spPr/>
        <p:txBody>
          <a:bodyPr>
            <a:normAutofit/>
          </a:bodyPr>
          <a:lstStyle/>
          <a:p>
            <a:r>
              <a:rPr lang="en-ZA" dirty="0"/>
              <a:t>Website </a:t>
            </a:r>
            <a:endParaRPr lang="en-US" dirty="0"/>
          </a:p>
        </p:txBody>
      </p:sp>
      <p:sp>
        <p:nvSpPr>
          <p:cNvPr id="3" name="Slide Number Placeholder 2">
            <a:extLst>
              <a:ext uri="{FF2B5EF4-FFF2-40B4-BE49-F238E27FC236}">
                <a16:creationId xmlns:a16="http://schemas.microsoft.com/office/drawing/2014/main" id="{007651E7-845C-4E8E-B64B-18D4953B600E}"/>
              </a:ext>
            </a:extLst>
          </p:cNvPr>
          <p:cNvSpPr>
            <a:spLocks noGrp="1"/>
          </p:cNvSpPr>
          <p:nvPr>
            <p:ph type="sldNum" idx="12"/>
          </p:nvPr>
        </p:nvSpPr>
        <p:spPr/>
        <p:txBody>
          <a:bodyPr/>
          <a:lstStyle/>
          <a:p>
            <a:pPr>
              <a:defRPr/>
            </a:pPr>
            <a:fld id="{4343BEB5-E0CB-4D8D-983D-6BC7B80B2948}" type="slidenum">
              <a:rPr lang="en-GB" smtClean="0"/>
              <a:pPr>
                <a:defRPr/>
              </a:pPr>
              <a:t>40</a:t>
            </a:fld>
            <a:endParaRPr lang="en-GB" dirty="0"/>
          </a:p>
        </p:txBody>
      </p:sp>
      <p:sp>
        <p:nvSpPr>
          <p:cNvPr id="5" name="TextBox 4">
            <a:extLst>
              <a:ext uri="{FF2B5EF4-FFF2-40B4-BE49-F238E27FC236}">
                <a16:creationId xmlns:a16="http://schemas.microsoft.com/office/drawing/2014/main" id="{1AD60AF3-A656-104D-7363-AD9C6BF16AD9}"/>
              </a:ext>
            </a:extLst>
          </p:cNvPr>
          <p:cNvSpPr txBox="1"/>
          <p:nvPr/>
        </p:nvSpPr>
        <p:spPr>
          <a:xfrm>
            <a:off x="812799" y="1571812"/>
            <a:ext cx="10458825" cy="3416320"/>
          </a:xfrm>
          <a:prstGeom prst="rect">
            <a:avLst/>
          </a:prstGeom>
          <a:noFill/>
        </p:spPr>
        <p:txBody>
          <a:bodyPr wrap="square">
            <a:spAutoFit/>
          </a:bodyPr>
          <a:lstStyle/>
          <a:p>
            <a:r>
              <a:rPr lang="en-US" sz="2400" dirty="0"/>
              <a:t>The Parliament website has been upgraded to be more user-friendly and for the public to access information easily.  Public hearings and the calls for submissions are also publicised on the website.  Videos produced and uploaded on social media platforms are also uploaded onto the website. </a:t>
            </a:r>
          </a:p>
          <a:p>
            <a:endParaRPr lang="en-US" sz="2400" dirty="0"/>
          </a:p>
          <a:p>
            <a:r>
              <a:rPr lang="en-US" sz="2400" dirty="0"/>
              <a:t>We are in process of arranging a Reverse billing on the website by the major cellular/data network providers so that the public can access the website for free. Telkom is currently zero-rating the website which means that the people who are on Telkom network can access Parliament website for free. </a:t>
            </a:r>
          </a:p>
        </p:txBody>
      </p:sp>
    </p:spTree>
    <p:extLst>
      <p:ext uri="{BB962C8B-B14F-4D97-AF65-F5344CB8AC3E}">
        <p14:creationId xmlns:p14="http://schemas.microsoft.com/office/powerpoint/2010/main" val="348822561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B91D83-34EB-A744-81D0-D8E8519C4A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7" name="Rectangle 19"/>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75" name="Picture 29" descr="Who Led Digital Transformation"/>
          <p:cNvPicPr>
            <a:picLocks noChangeAspect="1" noChangeArrowheads="1"/>
          </p:cNvPicPr>
          <p:nvPr/>
        </p:nvPicPr>
        <p:blipFill>
          <a:blip r:embed="rId3">
            <a:extLst>
              <a:ext uri="{28A0092B-C50C-407E-A947-70E740481C1C}">
                <a14:useLocalDpi xmlns:a14="http://schemas.microsoft.com/office/drawing/2010/main" val="0"/>
              </a:ext>
            </a:extLst>
          </a:blip>
          <a:srcRect t="29884" b="14177"/>
          <a:stretch>
            <a:fillRect/>
          </a:stretch>
        </p:blipFill>
        <p:spPr bwMode="auto">
          <a:xfrm>
            <a:off x="-87664" y="3803558"/>
            <a:ext cx="6413501" cy="2178050"/>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28"/>
          <p:cNvSpPr txBox="1">
            <a:spLocks noChangeArrowheads="1"/>
          </p:cNvSpPr>
          <p:nvPr/>
        </p:nvSpPr>
        <p:spPr bwMode="auto">
          <a:xfrm>
            <a:off x="321117" y="6322920"/>
            <a:ext cx="1828800" cy="411163"/>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767171"/>
                </a:solidFill>
                <a:effectLst/>
                <a:uLnTx/>
                <a:uFillTx/>
                <a:latin typeface="Comic Sans MS" panose="030F0702030302020204" pitchFamily="66" charset="0"/>
                <a:ea typeface="Arial" panose="020B0604020202020204" pitchFamily="34" charset="0"/>
                <a:cs typeface="+mn-cs"/>
              </a:rPr>
              <a:t>CITIZENS?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2" name="Text Box 27"/>
          <p:cNvSpPr txBox="1">
            <a:spLocks noChangeArrowheads="1"/>
          </p:cNvSpPr>
          <p:nvPr/>
        </p:nvSpPr>
        <p:spPr bwMode="auto">
          <a:xfrm>
            <a:off x="2070939" y="6348320"/>
            <a:ext cx="2135188" cy="409575"/>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767171"/>
                </a:solidFill>
                <a:effectLst/>
                <a:uLnTx/>
                <a:uFillTx/>
                <a:latin typeface="Comic Sans MS" panose="030F0702030302020204" pitchFamily="66" charset="0"/>
                <a:ea typeface="Arial" panose="020B0604020202020204" pitchFamily="34" charset="0"/>
                <a:cs typeface="+mn-cs"/>
              </a:rPr>
              <a:t>THE LEGISLATURE?</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 name="Text Box 26"/>
          <p:cNvSpPr txBox="1">
            <a:spLocks noChangeArrowheads="1"/>
          </p:cNvSpPr>
          <p:nvPr/>
        </p:nvSpPr>
        <p:spPr bwMode="auto">
          <a:xfrm>
            <a:off x="4146437" y="6348320"/>
            <a:ext cx="1730375" cy="496888"/>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767171"/>
                </a:solidFill>
                <a:effectLst/>
                <a:uLnTx/>
                <a:uFillTx/>
                <a:latin typeface="Comic Sans MS" panose="030F0702030302020204" pitchFamily="66" charset="0"/>
                <a:ea typeface="Arial" panose="020B0604020202020204" pitchFamily="34" charset="0"/>
                <a:cs typeface="+mn-cs"/>
              </a:rPr>
              <a:t>COVID-19?</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 name="Rectangle 33"/>
          <p:cNvSpPr>
            <a:spLocks noChangeArrowheads="1"/>
          </p:cNvSpPr>
          <p:nvPr/>
        </p:nvSpPr>
        <p:spPr bwMode="auto">
          <a:xfrm>
            <a:off x="152401" y="3016349"/>
            <a:ext cx="58102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767171"/>
                </a:solidFill>
                <a:effectLst/>
                <a:uLnTx/>
                <a:uFillTx/>
                <a:latin typeface="Comic Sans MS" panose="030F0702030302020204" pitchFamily="66" charset="0"/>
                <a:ea typeface="Arial" panose="020B0604020202020204" pitchFamily="34" charset="0"/>
                <a:cs typeface="Calibri" panose="020F0502020204030204" pitchFamily="34" charset="0"/>
              </a:rPr>
              <a:t>IN 2021 WHO LED THE DIGITAL TRANSFORMATION?</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8" name="Rectangle 33"/>
          <p:cNvSpPr>
            <a:spLocks noChangeArrowheads="1"/>
          </p:cNvSpPr>
          <p:nvPr/>
        </p:nvSpPr>
        <p:spPr bwMode="auto">
          <a:xfrm>
            <a:off x="6096000" y="2750025"/>
            <a:ext cx="58102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767171"/>
                </a:solidFill>
                <a:effectLst/>
                <a:uLnTx/>
                <a:uFillTx/>
                <a:latin typeface="Comic Sans MS" panose="030F0702030302020204" pitchFamily="66" charset="0"/>
                <a:ea typeface="Arial" panose="020B0604020202020204" pitchFamily="34" charset="0"/>
                <a:cs typeface="Calibri" panose="020F0502020204030204" pitchFamily="34" charset="0"/>
              </a:rPr>
              <a:t>IN 2022/3</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9" name="Picture 48" descr="PEO Chatbot 2"/>
          <p:cNvPicPr/>
          <p:nvPr/>
        </p:nvPicPr>
        <p:blipFill>
          <a:blip r:embed="rId4" cstate="print">
            <a:extLst>
              <a:ext uri="{28A0092B-C50C-407E-A947-70E740481C1C}">
                <a14:useLocalDpi xmlns:a14="http://schemas.microsoft.com/office/drawing/2010/main" val="0"/>
              </a:ext>
            </a:extLst>
          </a:blip>
          <a:srcRect l="29382" t="8310" r="21011" b="11136"/>
          <a:stretch>
            <a:fillRect/>
          </a:stretch>
        </p:blipFill>
        <p:spPr bwMode="auto">
          <a:xfrm>
            <a:off x="6519243" y="3152732"/>
            <a:ext cx="2708177" cy="3568746"/>
          </a:xfrm>
          <a:prstGeom prst="rect">
            <a:avLst/>
          </a:prstGeom>
          <a:noFill/>
          <a:ln>
            <a:noFill/>
          </a:ln>
        </p:spPr>
      </p:pic>
      <p:pic>
        <p:nvPicPr>
          <p:cNvPr id="50" name="Picture 49" descr="PEO Chatbot 3"/>
          <p:cNvPicPr/>
          <p:nvPr/>
        </p:nvPicPr>
        <p:blipFill>
          <a:blip r:embed="rId5" cstate="print">
            <a:extLst>
              <a:ext uri="{28A0092B-C50C-407E-A947-70E740481C1C}">
                <a14:useLocalDpi xmlns:a14="http://schemas.microsoft.com/office/drawing/2010/main" val="0"/>
              </a:ext>
            </a:extLst>
          </a:blip>
          <a:srcRect l="29524" t="9019" r="21312" b="11107"/>
          <a:stretch>
            <a:fillRect/>
          </a:stretch>
        </p:blipFill>
        <p:spPr bwMode="auto">
          <a:xfrm>
            <a:off x="9494853" y="3168180"/>
            <a:ext cx="2398318" cy="3553298"/>
          </a:xfrm>
          <a:prstGeom prst="rect">
            <a:avLst/>
          </a:prstGeom>
          <a:noFill/>
          <a:ln>
            <a:noFill/>
          </a:ln>
        </p:spPr>
      </p:pic>
      <p:sp>
        <p:nvSpPr>
          <p:cNvPr id="5" name="Rectangle 4"/>
          <p:cNvSpPr/>
          <p:nvPr/>
        </p:nvSpPr>
        <p:spPr>
          <a:xfrm>
            <a:off x="152401" y="1281112"/>
            <a:ext cx="1113666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Interactive website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Websites can include text and multimedia or interactive content and Chatbots, they are incredibly versatile and can be developed in a variety of ways. Websites bring together a number of different features depending upon their purpose, enabling people to find information, to communicate, or to contribute content)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37739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5E7A1-E7CE-4466-2B5D-F92A1BABACD2}"/>
              </a:ext>
            </a:extLst>
          </p:cNvPr>
          <p:cNvSpPr>
            <a:spLocks noGrp="1"/>
          </p:cNvSpPr>
          <p:nvPr>
            <p:ph type="title"/>
          </p:nvPr>
        </p:nvSpPr>
        <p:spPr/>
        <p:txBody>
          <a:bodyPr>
            <a:normAutofit/>
          </a:bodyPr>
          <a:lstStyle/>
          <a:p>
            <a:r>
              <a:rPr lang="en-ZA" dirty="0"/>
              <a:t>Fresh content on the Parliament channel</a:t>
            </a:r>
            <a:endParaRPr lang="en-US" dirty="0"/>
          </a:p>
        </p:txBody>
      </p:sp>
      <p:sp>
        <p:nvSpPr>
          <p:cNvPr id="3" name="Slide Number Placeholder 2">
            <a:extLst>
              <a:ext uri="{FF2B5EF4-FFF2-40B4-BE49-F238E27FC236}">
                <a16:creationId xmlns:a16="http://schemas.microsoft.com/office/drawing/2014/main" id="{007651E7-845C-4E8E-B64B-18D4953B600E}"/>
              </a:ext>
            </a:extLst>
          </p:cNvPr>
          <p:cNvSpPr>
            <a:spLocks noGrp="1"/>
          </p:cNvSpPr>
          <p:nvPr>
            <p:ph type="sldNum" idx="12"/>
          </p:nvPr>
        </p:nvSpPr>
        <p:spPr/>
        <p:txBody>
          <a:bodyPr/>
          <a:lstStyle/>
          <a:p>
            <a:pPr>
              <a:defRPr/>
            </a:pPr>
            <a:fld id="{4343BEB5-E0CB-4D8D-983D-6BC7B80B2948}" type="slidenum">
              <a:rPr lang="en-GB" smtClean="0"/>
              <a:pPr>
                <a:defRPr/>
              </a:pPr>
              <a:t>42</a:t>
            </a:fld>
            <a:endParaRPr lang="en-GB" dirty="0"/>
          </a:p>
        </p:txBody>
      </p:sp>
      <p:sp>
        <p:nvSpPr>
          <p:cNvPr id="5" name="TextBox 4">
            <a:extLst>
              <a:ext uri="{FF2B5EF4-FFF2-40B4-BE49-F238E27FC236}">
                <a16:creationId xmlns:a16="http://schemas.microsoft.com/office/drawing/2014/main" id="{1AD60AF3-A656-104D-7363-AD9C6BF16AD9}"/>
              </a:ext>
            </a:extLst>
          </p:cNvPr>
          <p:cNvSpPr txBox="1"/>
          <p:nvPr/>
        </p:nvSpPr>
        <p:spPr>
          <a:xfrm>
            <a:off x="609601" y="1231154"/>
            <a:ext cx="10662023" cy="5632311"/>
          </a:xfrm>
          <a:prstGeom prst="rect">
            <a:avLst/>
          </a:prstGeom>
          <a:noFill/>
        </p:spPr>
        <p:txBody>
          <a:bodyPr wrap="square">
            <a:spAutoFit/>
          </a:bodyPr>
          <a:lstStyle/>
          <a:p>
            <a:r>
              <a:rPr lang="en-US" sz="2400" dirty="0"/>
              <a:t>Live shows of important events of Parliament have been introduced through Parliament TV studios, where interviews are conducted with the Presiding Officers, Chairpersons of Committees, MPs, experts from academic institutions and other institutions, etc.</a:t>
            </a:r>
          </a:p>
          <a:p>
            <a:endParaRPr lang="en-US" sz="2400" dirty="0"/>
          </a:p>
          <a:p>
            <a:r>
              <a:rPr lang="en-US" sz="2400" dirty="0"/>
              <a:t>To continue to add more fresh content on TV by having regular live shows, weekly and quarterly. </a:t>
            </a:r>
          </a:p>
          <a:p>
            <a:endParaRPr lang="en-US" sz="2400" dirty="0"/>
          </a:p>
          <a:p>
            <a:r>
              <a:rPr lang="en-US" sz="2400" dirty="0"/>
              <a:t>To continue educate and inform the public about the work of Parliament which intends to encourage public participation in the work of Parliament. </a:t>
            </a:r>
          </a:p>
          <a:p>
            <a:r>
              <a:rPr lang="en-US" sz="2400" dirty="0"/>
              <a:t>This will be content driven by the Chairpersons of the Committees mostly on the work Committees as well as the Presiding Officers on the work of Parliament as a whole. </a:t>
            </a:r>
          </a:p>
          <a:p>
            <a:r>
              <a:rPr lang="en-US" sz="2400" dirty="0"/>
              <a:t>This will be possible with the provision of financial and human resources for Parliament TV and Parliament TV studios. </a:t>
            </a:r>
          </a:p>
        </p:txBody>
      </p:sp>
    </p:spTree>
    <p:extLst>
      <p:ext uri="{BB962C8B-B14F-4D97-AF65-F5344CB8AC3E}">
        <p14:creationId xmlns:p14="http://schemas.microsoft.com/office/powerpoint/2010/main" val="39291721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C5E7A1-E7CE-4466-2B5D-F92A1BABACD2}"/>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000" kern="1200" dirty="0">
                <a:solidFill>
                  <a:schemeClr val="tx1"/>
                </a:solidFill>
                <a:latin typeface="+mj-lt"/>
                <a:ea typeface="+mj-ea"/>
                <a:cs typeface="+mj-cs"/>
              </a:rPr>
              <a:t>Increased </a:t>
            </a:r>
            <a:r>
              <a:rPr lang="en-US" sz="3000" i="1" kern="1200" dirty="0">
                <a:solidFill>
                  <a:schemeClr val="tx1"/>
                </a:solidFill>
                <a:latin typeface="+mj-lt"/>
                <a:ea typeface="+mj-ea"/>
                <a:cs typeface="+mj-cs"/>
              </a:rPr>
              <a:t>Access</a:t>
            </a:r>
            <a:r>
              <a:rPr lang="en-US" sz="3000" kern="1200" dirty="0">
                <a:solidFill>
                  <a:schemeClr val="tx1"/>
                </a:solidFill>
                <a:latin typeface="+mj-lt"/>
                <a:ea typeface="+mj-ea"/>
                <a:cs typeface="+mj-cs"/>
              </a:rPr>
              <a:t> via Virtual Platforms &amp; Social Media: </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AD60AF3-A656-104D-7363-AD9C6BF16AD9}"/>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500" dirty="0"/>
              <a:t>The work of Parliament is currently promoted on social media platforms as well as the marketing of Parliament platforms so that the public is aware in terms of where to find information </a:t>
            </a:r>
          </a:p>
          <a:p>
            <a:pPr indent="-228600">
              <a:lnSpc>
                <a:spcPct val="90000"/>
              </a:lnSpc>
              <a:spcAft>
                <a:spcPts val="600"/>
              </a:spcAft>
              <a:buFont typeface="Arial" panose="020B0604020202020204" pitchFamily="34" charset="0"/>
              <a:buChar char="•"/>
            </a:pPr>
            <a:r>
              <a:rPr lang="en-US" sz="1500" dirty="0"/>
              <a:t> </a:t>
            </a:r>
          </a:p>
          <a:p>
            <a:pPr indent="-228600">
              <a:lnSpc>
                <a:spcPct val="90000"/>
              </a:lnSpc>
              <a:spcAft>
                <a:spcPts val="600"/>
              </a:spcAft>
              <a:buFont typeface="Arial" panose="020B0604020202020204" pitchFamily="34" charset="0"/>
              <a:buChar char="•"/>
            </a:pPr>
            <a:endParaRPr lang="en-US" sz="1500" dirty="0"/>
          </a:p>
          <a:p>
            <a:pPr indent="-228600">
              <a:lnSpc>
                <a:spcPct val="90000"/>
              </a:lnSpc>
              <a:spcAft>
                <a:spcPts val="600"/>
              </a:spcAft>
              <a:buFont typeface="Arial" panose="020B0604020202020204" pitchFamily="34" charset="0"/>
              <a:buChar char="•"/>
            </a:pPr>
            <a:r>
              <a:rPr lang="en-US" sz="1500" dirty="0"/>
              <a:t>We will continue to leverage the available technology and forge partnerships with strategic partners to ensure that public access the information and proceedings of Parliament for meaningful participation. </a:t>
            </a:r>
          </a:p>
        </p:txBody>
      </p:sp>
      <p:sp>
        <p:nvSpPr>
          <p:cNvPr id="3" name="Slide Number Placeholder 2">
            <a:extLst>
              <a:ext uri="{FF2B5EF4-FFF2-40B4-BE49-F238E27FC236}">
                <a16:creationId xmlns:a16="http://schemas.microsoft.com/office/drawing/2014/main" id="{007651E7-845C-4E8E-B64B-18D4953B600E}"/>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defRPr/>
            </a:pPr>
            <a:fld id="{4343BEB5-E0CB-4D8D-983D-6BC7B80B2948}" type="slidenum">
              <a:rPr lang="en-US" smtClean="0"/>
              <a:pPr>
                <a:spcAft>
                  <a:spcPts val="600"/>
                </a:spcAft>
                <a:defRPr/>
              </a:pPr>
              <a:t>43</a:t>
            </a:fld>
            <a:endParaRPr lang="en-US" dirty="0"/>
          </a:p>
        </p:txBody>
      </p:sp>
      <p:graphicFrame>
        <p:nvGraphicFramePr>
          <p:cNvPr id="4" name="Table 3">
            <a:extLst>
              <a:ext uri="{FF2B5EF4-FFF2-40B4-BE49-F238E27FC236}">
                <a16:creationId xmlns:a16="http://schemas.microsoft.com/office/drawing/2014/main" id="{0534DA0B-4758-6D0F-1F57-2CBEC731040E}"/>
              </a:ext>
            </a:extLst>
          </p:cNvPr>
          <p:cNvGraphicFramePr>
            <a:graphicFrameLocks noGrp="1"/>
          </p:cNvGraphicFramePr>
          <p:nvPr>
            <p:extLst>
              <p:ext uri="{D42A27DB-BD31-4B8C-83A1-F6EECF244321}">
                <p14:modId xmlns:p14="http://schemas.microsoft.com/office/powerpoint/2010/main" val="1880867101"/>
              </p:ext>
            </p:extLst>
          </p:nvPr>
        </p:nvGraphicFramePr>
        <p:xfrm>
          <a:off x="4654296" y="1716144"/>
          <a:ext cx="6903722" cy="3425714"/>
        </p:xfrm>
        <a:graphic>
          <a:graphicData uri="http://schemas.openxmlformats.org/drawingml/2006/table">
            <a:tbl>
              <a:tblPr firstRow="1" firstCol="1" bandRow="1"/>
              <a:tblGrid>
                <a:gridCol w="2896544">
                  <a:extLst>
                    <a:ext uri="{9D8B030D-6E8A-4147-A177-3AD203B41FA5}">
                      <a16:colId xmlns:a16="http://schemas.microsoft.com/office/drawing/2014/main" val="3968634656"/>
                    </a:ext>
                  </a:extLst>
                </a:gridCol>
                <a:gridCol w="2047394">
                  <a:extLst>
                    <a:ext uri="{9D8B030D-6E8A-4147-A177-3AD203B41FA5}">
                      <a16:colId xmlns:a16="http://schemas.microsoft.com/office/drawing/2014/main" val="174747150"/>
                    </a:ext>
                  </a:extLst>
                </a:gridCol>
                <a:gridCol w="1959784">
                  <a:extLst>
                    <a:ext uri="{9D8B030D-6E8A-4147-A177-3AD203B41FA5}">
                      <a16:colId xmlns:a16="http://schemas.microsoft.com/office/drawing/2014/main" val="1740249932"/>
                    </a:ext>
                  </a:extLst>
                </a:gridCol>
              </a:tblGrid>
              <a:tr h="513264">
                <a:tc>
                  <a:txBody>
                    <a:bodyPr/>
                    <a:lstStyle/>
                    <a:p>
                      <a:pPr marL="0" marR="0" algn="just" fontAlgn="t">
                        <a:lnSpc>
                          <a:spcPct val="107000"/>
                        </a:lnSpc>
                        <a:spcBef>
                          <a:spcPts val="0"/>
                        </a:spcBef>
                        <a:spcAft>
                          <a:spcPts val="0"/>
                        </a:spcAft>
                      </a:pPr>
                      <a:r>
                        <a:rPr lang="en-US" sz="25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PLATFORMS </a:t>
                      </a:r>
                      <a:endParaRPr lang="en-US" sz="3800" b="0" i="0" u="none" strike="noStrike" dirty="0">
                        <a:effectLst/>
                        <a:latin typeface="Arial" panose="020B0604020202020204" pitchFamily="34" charset="0"/>
                      </a:endParaRPr>
                    </a:p>
                  </a:txBody>
                  <a:tcPr marL="145568" marR="145568" marT="202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just" fontAlgn="t">
                        <a:lnSpc>
                          <a:spcPct val="107000"/>
                        </a:lnSpc>
                        <a:spcBef>
                          <a:spcPts val="0"/>
                        </a:spcBef>
                        <a:spcAft>
                          <a:spcPts val="0"/>
                        </a:spcAft>
                      </a:pPr>
                      <a:r>
                        <a:rPr lang="en-US" sz="25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2020/2021</a:t>
                      </a:r>
                      <a:endParaRPr lang="en-US" sz="3800" b="0" i="0" u="none" strike="noStrike" dirty="0">
                        <a:effectLst/>
                        <a:latin typeface="Arial" panose="020B0604020202020204" pitchFamily="34" charset="0"/>
                      </a:endParaRPr>
                    </a:p>
                  </a:txBody>
                  <a:tcPr marL="145568" marR="145568" marT="202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just" fontAlgn="t">
                        <a:lnSpc>
                          <a:spcPct val="107000"/>
                        </a:lnSpc>
                        <a:spcBef>
                          <a:spcPts val="0"/>
                        </a:spcBef>
                        <a:spcAft>
                          <a:spcPts val="0"/>
                        </a:spcAft>
                      </a:pPr>
                      <a:r>
                        <a:rPr lang="en-US" sz="25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2021/22</a:t>
                      </a:r>
                      <a:endParaRPr lang="en-US" sz="3800" b="0" i="0" u="none" strike="noStrike" dirty="0">
                        <a:effectLst/>
                        <a:latin typeface="Arial" panose="020B0604020202020204" pitchFamily="34" charset="0"/>
                      </a:endParaRPr>
                    </a:p>
                  </a:txBody>
                  <a:tcPr marL="145568" marR="145568" marT="202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2174558198"/>
                  </a:ext>
                </a:extLst>
              </a:tr>
              <a:tr h="513264">
                <a:tc>
                  <a:txBody>
                    <a:bodyPr/>
                    <a:lstStyle/>
                    <a:p>
                      <a:pPr marL="0" marR="0" algn="just" fontAlgn="t">
                        <a:lnSpc>
                          <a:spcPct val="107000"/>
                        </a:lnSpc>
                        <a:spcBef>
                          <a:spcPts val="0"/>
                        </a:spcBef>
                        <a:spcAft>
                          <a:spcPts val="0"/>
                        </a:spcAft>
                      </a:pPr>
                      <a:r>
                        <a:rPr lang="en-US" sz="2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Twitter followers</a:t>
                      </a:r>
                      <a:endParaRPr lang="en-US" sz="3800" b="0" i="0" u="none" strike="noStrike" dirty="0">
                        <a:effectLst/>
                        <a:latin typeface="Arial" panose="020B0604020202020204" pitchFamily="34" charset="0"/>
                      </a:endParaRPr>
                    </a:p>
                  </a:txBody>
                  <a:tcPr marL="145568" marR="145568" marT="202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07000"/>
                        </a:lnSpc>
                        <a:spcBef>
                          <a:spcPts val="0"/>
                        </a:spcBef>
                        <a:spcAft>
                          <a:spcPts val="0"/>
                        </a:spcAft>
                      </a:pPr>
                      <a:r>
                        <a:rPr lang="en-US" sz="2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747,419</a:t>
                      </a:r>
                      <a:endParaRPr lang="en-US" sz="3800" b="0" i="0" u="none" strike="noStrike" dirty="0">
                        <a:effectLst/>
                        <a:latin typeface="Arial" panose="020B0604020202020204" pitchFamily="34" charset="0"/>
                      </a:endParaRPr>
                    </a:p>
                  </a:txBody>
                  <a:tcPr marL="145568" marR="145568" marT="202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07000"/>
                        </a:lnSpc>
                        <a:spcBef>
                          <a:spcPts val="0"/>
                        </a:spcBef>
                        <a:spcAft>
                          <a:spcPts val="0"/>
                        </a:spcAft>
                      </a:pPr>
                      <a:r>
                        <a:rPr lang="en-US" sz="25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857,332</a:t>
                      </a:r>
                      <a:endParaRPr lang="en-US" sz="3800" b="0" i="0" u="none" strike="noStrike" dirty="0">
                        <a:effectLst/>
                        <a:latin typeface="Arial" panose="020B0604020202020204" pitchFamily="34" charset="0"/>
                      </a:endParaRPr>
                    </a:p>
                  </a:txBody>
                  <a:tcPr marL="145568" marR="145568" marT="202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3100792"/>
                  </a:ext>
                </a:extLst>
              </a:tr>
              <a:tr h="513264">
                <a:tc>
                  <a:txBody>
                    <a:bodyPr/>
                    <a:lstStyle/>
                    <a:p>
                      <a:pPr marL="0" marR="0" algn="just" fontAlgn="t">
                        <a:lnSpc>
                          <a:spcPct val="107000"/>
                        </a:lnSpc>
                        <a:spcBef>
                          <a:spcPts val="0"/>
                        </a:spcBef>
                        <a:spcAft>
                          <a:spcPts val="0"/>
                        </a:spcAft>
                      </a:pPr>
                      <a:r>
                        <a:rPr lang="en-US" sz="2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Facebook followers</a:t>
                      </a:r>
                      <a:endParaRPr lang="en-US" sz="3800" b="0" i="0" u="none" strike="noStrike" dirty="0">
                        <a:effectLst/>
                        <a:latin typeface="Arial" panose="020B0604020202020204" pitchFamily="34" charset="0"/>
                      </a:endParaRPr>
                    </a:p>
                  </a:txBody>
                  <a:tcPr marL="145568" marR="145568" marT="202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07000"/>
                        </a:lnSpc>
                        <a:spcBef>
                          <a:spcPts val="0"/>
                        </a:spcBef>
                        <a:spcAft>
                          <a:spcPts val="0"/>
                        </a:spcAft>
                      </a:pPr>
                      <a:r>
                        <a:rPr lang="en-US" sz="2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75,697</a:t>
                      </a:r>
                      <a:endParaRPr lang="en-US" sz="3800" b="0" i="0" u="none" strike="noStrike" dirty="0">
                        <a:effectLst/>
                        <a:latin typeface="Arial" panose="020B0604020202020204" pitchFamily="34" charset="0"/>
                      </a:endParaRPr>
                    </a:p>
                  </a:txBody>
                  <a:tcPr marL="145568" marR="145568" marT="202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07000"/>
                        </a:lnSpc>
                        <a:spcBef>
                          <a:spcPts val="0"/>
                        </a:spcBef>
                        <a:spcAft>
                          <a:spcPts val="0"/>
                        </a:spcAft>
                      </a:pPr>
                      <a:r>
                        <a:rPr lang="en-US" sz="25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91,452</a:t>
                      </a:r>
                      <a:endParaRPr lang="en-US" sz="3800" b="0" i="0" u="none" strike="noStrike" dirty="0">
                        <a:effectLst/>
                        <a:latin typeface="Arial" panose="020B0604020202020204" pitchFamily="34" charset="0"/>
                      </a:endParaRPr>
                    </a:p>
                  </a:txBody>
                  <a:tcPr marL="145568" marR="145568" marT="202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7174069"/>
                  </a:ext>
                </a:extLst>
              </a:tr>
              <a:tr h="513264">
                <a:tc>
                  <a:txBody>
                    <a:bodyPr/>
                    <a:lstStyle/>
                    <a:p>
                      <a:pPr marL="0" marR="0" algn="just" fontAlgn="t">
                        <a:lnSpc>
                          <a:spcPct val="107000"/>
                        </a:lnSpc>
                        <a:spcBef>
                          <a:spcPts val="0"/>
                        </a:spcBef>
                        <a:spcAft>
                          <a:spcPts val="0"/>
                        </a:spcAft>
                      </a:pPr>
                      <a:r>
                        <a:rPr lang="en-US" sz="2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Instagram follows</a:t>
                      </a:r>
                      <a:endParaRPr lang="en-US" sz="3800" b="0" i="0" u="none" strike="noStrike" dirty="0">
                        <a:effectLst/>
                        <a:latin typeface="Arial" panose="020B0604020202020204" pitchFamily="34" charset="0"/>
                      </a:endParaRPr>
                    </a:p>
                  </a:txBody>
                  <a:tcPr marL="145568" marR="145568" marT="202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07000"/>
                        </a:lnSpc>
                        <a:spcBef>
                          <a:spcPts val="0"/>
                        </a:spcBef>
                        <a:spcAft>
                          <a:spcPts val="0"/>
                        </a:spcAft>
                      </a:pPr>
                      <a:r>
                        <a:rPr lang="en-US" sz="2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22,864</a:t>
                      </a:r>
                      <a:endParaRPr lang="en-US" sz="3800" b="0" i="0" u="none" strike="noStrike" dirty="0">
                        <a:effectLst/>
                        <a:latin typeface="Arial" panose="020B0604020202020204" pitchFamily="34" charset="0"/>
                      </a:endParaRPr>
                    </a:p>
                  </a:txBody>
                  <a:tcPr marL="145568" marR="145568" marT="202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07000"/>
                        </a:lnSpc>
                        <a:spcBef>
                          <a:spcPts val="0"/>
                        </a:spcBef>
                        <a:spcAft>
                          <a:spcPts val="0"/>
                        </a:spcAft>
                      </a:pPr>
                      <a:r>
                        <a:rPr lang="en-US" sz="25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32,526</a:t>
                      </a:r>
                      <a:endParaRPr lang="en-US" sz="3800" b="0" i="0" u="none" strike="noStrike" dirty="0">
                        <a:effectLst/>
                        <a:latin typeface="Arial" panose="020B0604020202020204" pitchFamily="34" charset="0"/>
                      </a:endParaRPr>
                    </a:p>
                  </a:txBody>
                  <a:tcPr marL="145568" marR="145568" marT="202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2639274"/>
                  </a:ext>
                </a:extLst>
              </a:tr>
              <a:tr h="513264">
                <a:tc>
                  <a:txBody>
                    <a:bodyPr/>
                    <a:lstStyle/>
                    <a:p>
                      <a:pPr marL="0" marR="0" algn="just" fontAlgn="t">
                        <a:lnSpc>
                          <a:spcPct val="107000"/>
                        </a:lnSpc>
                        <a:spcBef>
                          <a:spcPts val="0"/>
                        </a:spcBef>
                        <a:spcAft>
                          <a:spcPts val="0"/>
                        </a:spcAft>
                      </a:pPr>
                      <a:r>
                        <a:rPr lang="en-US" sz="2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YouTube views</a:t>
                      </a:r>
                      <a:endParaRPr lang="en-US" sz="3800" b="0" i="0" u="none" strike="noStrike" dirty="0">
                        <a:effectLst/>
                        <a:latin typeface="Arial" panose="020B0604020202020204" pitchFamily="34" charset="0"/>
                      </a:endParaRPr>
                    </a:p>
                  </a:txBody>
                  <a:tcPr marL="145568" marR="145568" marT="202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07000"/>
                        </a:lnSpc>
                        <a:spcBef>
                          <a:spcPts val="0"/>
                        </a:spcBef>
                        <a:spcAft>
                          <a:spcPts val="0"/>
                        </a:spcAft>
                      </a:pPr>
                      <a:r>
                        <a:rPr lang="en-US" sz="2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862,705</a:t>
                      </a:r>
                      <a:endParaRPr lang="en-US" sz="3800" b="0" i="0" u="none" strike="noStrike" dirty="0">
                        <a:effectLst/>
                        <a:latin typeface="Arial" panose="020B0604020202020204" pitchFamily="34" charset="0"/>
                      </a:endParaRPr>
                    </a:p>
                  </a:txBody>
                  <a:tcPr marL="145568" marR="145568" marT="202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07000"/>
                        </a:lnSpc>
                        <a:spcBef>
                          <a:spcPts val="0"/>
                        </a:spcBef>
                        <a:spcAft>
                          <a:spcPts val="0"/>
                        </a:spcAft>
                      </a:pPr>
                      <a:r>
                        <a:rPr lang="en-US" sz="25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961,158</a:t>
                      </a:r>
                      <a:endParaRPr lang="en-US" sz="3800" b="0" i="0" u="none" strike="noStrike" dirty="0">
                        <a:effectLst/>
                        <a:latin typeface="Arial" panose="020B0604020202020204" pitchFamily="34" charset="0"/>
                      </a:endParaRPr>
                    </a:p>
                  </a:txBody>
                  <a:tcPr marL="145568" marR="145568" marT="202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7946645"/>
                  </a:ext>
                </a:extLst>
              </a:tr>
              <a:tr h="859394">
                <a:tc>
                  <a:txBody>
                    <a:bodyPr/>
                    <a:lstStyle/>
                    <a:p>
                      <a:pPr marL="0" marR="0" algn="just" fontAlgn="t">
                        <a:lnSpc>
                          <a:spcPct val="107000"/>
                        </a:lnSpc>
                        <a:spcBef>
                          <a:spcPts val="0"/>
                        </a:spcBef>
                        <a:spcAft>
                          <a:spcPts val="0"/>
                        </a:spcAft>
                      </a:pPr>
                      <a:r>
                        <a:rPr lang="en-US" sz="2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Unique Website Visitors</a:t>
                      </a:r>
                      <a:endParaRPr lang="en-US" sz="3800" b="0" i="0" u="none" strike="noStrike" dirty="0">
                        <a:effectLst/>
                        <a:latin typeface="Arial" panose="020B0604020202020204" pitchFamily="34" charset="0"/>
                      </a:endParaRPr>
                    </a:p>
                  </a:txBody>
                  <a:tcPr marL="145568" marR="145568" marT="202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07000"/>
                        </a:lnSpc>
                        <a:spcBef>
                          <a:spcPts val="0"/>
                        </a:spcBef>
                        <a:spcAft>
                          <a:spcPts val="0"/>
                        </a:spcAft>
                      </a:pPr>
                      <a:r>
                        <a:rPr lang="en-US" sz="2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795,634</a:t>
                      </a:r>
                      <a:endParaRPr lang="en-US" sz="3800" b="0" i="0" u="none" strike="noStrike" dirty="0">
                        <a:effectLst/>
                        <a:latin typeface="Arial" panose="020B0604020202020204" pitchFamily="34" charset="0"/>
                      </a:endParaRPr>
                    </a:p>
                  </a:txBody>
                  <a:tcPr marL="145568" marR="145568" marT="202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07000"/>
                        </a:lnSpc>
                        <a:spcBef>
                          <a:spcPts val="0"/>
                        </a:spcBef>
                        <a:spcAft>
                          <a:spcPts val="0"/>
                        </a:spcAft>
                      </a:pPr>
                      <a:r>
                        <a:rPr lang="en-US" sz="25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1,094,571</a:t>
                      </a:r>
                      <a:endParaRPr lang="en-US" sz="3800" b="0" i="0" u="none" strike="noStrike" dirty="0">
                        <a:effectLst/>
                        <a:latin typeface="Arial" panose="020B0604020202020204" pitchFamily="34" charset="0"/>
                      </a:endParaRPr>
                    </a:p>
                  </a:txBody>
                  <a:tcPr marL="145568" marR="145568" marT="202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355185"/>
                  </a:ext>
                </a:extLst>
              </a:tr>
            </a:tbl>
          </a:graphicData>
        </a:graphic>
      </p:graphicFrame>
    </p:spTree>
    <p:extLst>
      <p:ext uri="{BB962C8B-B14F-4D97-AF65-F5344CB8AC3E}">
        <p14:creationId xmlns:p14="http://schemas.microsoft.com/office/powerpoint/2010/main" val="393054939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3BEB5-E0CB-4D8D-983D-6BC7B80B2948}"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Rectangle 5"/>
          <p:cNvSpPr/>
          <p:nvPr/>
        </p:nvSpPr>
        <p:spPr>
          <a:xfrm>
            <a:off x="3627272" y="3799943"/>
            <a:ext cx="295055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https://www.youtube.com/ParliamentofRSA</a:t>
            </a:r>
          </a:p>
        </p:txBody>
      </p:sp>
      <p:sp>
        <p:nvSpPr>
          <p:cNvPr id="2" name="Title 1"/>
          <p:cNvSpPr>
            <a:spLocks noGrp="1"/>
          </p:cNvSpPr>
          <p:nvPr>
            <p:ph type="title"/>
          </p:nvPr>
        </p:nvSpPr>
        <p:spPr>
          <a:xfrm>
            <a:off x="74049" y="613892"/>
            <a:ext cx="11498825" cy="1139825"/>
          </a:xfrm>
        </p:spPr>
        <p:txBody>
          <a:bodyPr>
            <a:normAutofit/>
          </a:bodyPr>
          <a:lstStyle/>
          <a:p>
            <a:r>
              <a:rPr lang="en-ZA" sz="3600" dirty="0"/>
              <a:t>Increased </a:t>
            </a:r>
            <a:r>
              <a:rPr lang="en-ZA" sz="3600" i="1" dirty="0"/>
              <a:t>Access</a:t>
            </a:r>
            <a:r>
              <a:rPr lang="en-ZA" sz="3600" dirty="0"/>
              <a:t> via Virtual Platforms &amp; Social Media: </a:t>
            </a:r>
            <a:endParaRPr lang="en-US" sz="3600" dirty="0"/>
          </a:p>
        </p:txBody>
      </p:sp>
      <p:pic>
        <p:nvPicPr>
          <p:cNvPr id="8" name="Picture 7" descr="C:\Users\JThomas\AppData\Local\Microsoft\Windows\INetCache\Content.Word\Screenshot 2023-05-12 at 10-50-47 Public Education - Parliament of South Africa.png"/>
          <p:cNvPicPr/>
          <p:nvPr/>
        </p:nvPicPr>
        <p:blipFill rotWithShape="1">
          <a:blip r:embed="rId5" cstate="print">
            <a:extLst>
              <a:ext uri="{28A0092B-C50C-407E-A947-70E740481C1C}">
                <a14:useLocalDpi xmlns:a14="http://schemas.microsoft.com/office/drawing/2010/main" val="0"/>
              </a:ext>
            </a:extLst>
          </a:blip>
          <a:srcRect l="5053" t="24142" r="-5053" b="37817"/>
          <a:stretch/>
        </p:blipFill>
        <p:spPr bwMode="auto">
          <a:xfrm>
            <a:off x="-23594" y="1591143"/>
            <a:ext cx="4063372" cy="4098486"/>
          </a:xfrm>
          <a:prstGeom prst="rect">
            <a:avLst/>
          </a:prstGeom>
          <a:ln>
            <a:noFill/>
          </a:ln>
          <a:effectLst>
            <a:softEdge rad="112500"/>
          </a:effectLst>
        </p:spPr>
      </p:pic>
      <p:pic>
        <p:nvPicPr>
          <p:cNvPr id="4" name="WhatsApp Video 2023-05-18 at 08.21.1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92219" y="1814018"/>
            <a:ext cx="3601446" cy="2026605"/>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32041" t="15556" r="1373" b="19215"/>
          <a:stretch/>
        </p:blipFill>
        <p:spPr>
          <a:xfrm>
            <a:off x="9677075" y="1612705"/>
            <a:ext cx="2225085" cy="4607126"/>
          </a:xfrm>
          <a:prstGeom prst="rect">
            <a:avLst/>
          </a:prstGeom>
          <a:ln>
            <a:noFill/>
          </a:ln>
          <a:effectLst>
            <a:softEdge rad="112500"/>
          </a:effectLst>
        </p:spPr>
      </p:pic>
      <p:sp>
        <p:nvSpPr>
          <p:cNvPr id="9" name="Rectangle 8"/>
          <p:cNvSpPr/>
          <p:nvPr/>
        </p:nvSpPr>
        <p:spPr>
          <a:xfrm>
            <a:off x="74049" y="5689629"/>
            <a:ext cx="326403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000" b="0" i="0" u="none" strike="noStrike" kern="1200" cap="none" spc="0" normalizeH="0" baseline="0" noProof="0" dirty="0">
                <a:ln>
                  <a:noFill/>
                </a:ln>
                <a:solidFill>
                  <a:prstClr val="black"/>
                </a:solidFill>
                <a:effectLst/>
                <a:uLnTx/>
                <a:uFillTx/>
                <a:latin typeface="Calibri" panose="020F0502020204030204"/>
                <a:ea typeface="+mn-ea"/>
                <a:cs typeface="+mn-cs"/>
              </a:rPr>
              <a:t>https://www.parliament.gov.za/public-education-webpage</a:t>
            </a:r>
          </a:p>
        </p:txBody>
      </p:sp>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8103" r="20363"/>
          <a:stretch/>
        </p:blipFill>
        <p:spPr>
          <a:xfrm>
            <a:off x="7526555" y="3938442"/>
            <a:ext cx="1952625" cy="3092981"/>
          </a:xfrm>
          <a:prstGeom prst="rect">
            <a:avLst/>
          </a:prstGeom>
        </p:spPr>
      </p:pic>
      <p:pic>
        <p:nvPicPr>
          <p:cNvPr id="11" name="Picture 1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7686" t="7457" r="21233" b="9903"/>
          <a:stretch/>
        </p:blipFill>
        <p:spPr>
          <a:xfrm>
            <a:off x="7455591" y="1557840"/>
            <a:ext cx="2023589" cy="2733368"/>
          </a:xfrm>
          <a:prstGeom prst="rect">
            <a:avLst/>
          </a:prstGeom>
        </p:spPr>
      </p:pic>
      <p:pic>
        <p:nvPicPr>
          <p:cNvPr id="12" name="Picture 11"/>
          <p:cNvPicPr>
            <a:picLocks noChangeAspect="1"/>
          </p:cNvPicPr>
          <p:nvPr/>
        </p:nvPicPr>
        <p:blipFill rotWithShape="1">
          <a:blip r:embed="rId12" cstate="print">
            <a:extLst>
              <a:ext uri="{28A0092B-C50C-407E-A947-70E740481C1C}">
                <a14:useLocalDpi xmlns:a14="http://schemas.microsoft.com/office/drawing/2010/main" val="0"/>
              </a:ext>
            </a:extLst>
          </a:blip>
          <a:srcRect b="13504"/>
          <a:stretch/>
        </p:blipFill>
        <p:spPr>
          <a:xfrm>
            <a:off x="3475157" y="4181777"/>
            <a:ext cx="3749471" cy="2432355"/>
          </a:xfrm>
          <a:prstGeom prst="rect">
            <a:avLst/>
          </a:prstGeom>
        </p:spPr>
      </p:pic>
      <p:sp>
        <p:nvSpPr>
          <p:cNvPr id="13" name="Rectangle 12"/>
          <p:cNvSpPr/>
          <p:nvPr/>
        </p:nvSpPr>
        <p:spPr>
          <a:xfrm>
            <a:off x="4417633" y="6614132"/>
            <a:ext cx="1550617"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rPr>
              <a:t>Zoom Virtual Meeting</a:t>
            </a:r>
          </a:p>
        </p:txBody>
      </p:sp>
      <p:sp>
        <p:nvSpPr>
          <p:cNvPr id="14" name="Rectangle 13"/>
          <p:cNvSpPr/>
          <p:nvPr/>
        </p:nvSpPr>
        <p:spPr>
          <a:xfrm>
            <a:off x="7608201" y="6562695"/>
            <a:ext cx="1993879"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rPr>
              <a:t>Parliament’s Chatbot: Sophie</a:t>
            </a:r>
          </a:p>
        </p:txBody>
      </p:sp>
    </p:spTree>
    <p:extLst>
      <p:ext uri="{BB962C8B-B14F-4D97-AF65-F5344CB8AC3E}">
        <p14:creationId xmlns:p14="http://schemas.microsoft.com/office/powerpoint/2010/main" val="252966507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JThomas\AppData\Local\Packages\5319275A.WhatsAppDesktop_cv1g1gvanyjgm\TempState\7BB953409539FD41A712CE52E4413DD5\WhatsApp Image 2023-05-11 at 16.15.41.jpg"/>
          <p:cNvPicPr/>
          <p:nvPr/>
        </p:nvPicPr>
        <p:blipFill rotWithShape="1">
          <a:blip r:embed="rId3">
            <a:extLst>
              <a:ext uri="{28A0092B-C50C-407E-A947-70E740481C1C}">
                <a14:useLocalDpi xmlns:a14="http://schemas.microsoft.com/office/drawing/2010/main" val="0"/>
              </a:ext>
            </a:extLst>
          </a:blip>
          <a:srcRect t="16568"/>
          <a:stretch/>
        </p:blipFill>
        <p:spPr bwMode="auto">
          <a:xfrm>
            <a:off x="2838450" y="1441070"/>
            <a:ext cx="8715376" cy="5280409"/>
          </a:xfrm>
          <a:prstGeom prst="rect">
            <a:avLst/>
          </a:prstGeom>
          <a:ln>
            <a:noFill/>
          </a:ln>
          <a:effectLst>
            <a:softEdge rad="112500"/>
          </a:effectLst>
        </p:spPr>
      </p:pic>
      <p:sp>
        <p:nvSpPr>
          <p:cNvPr id="4" name="Right Arrow 3"/>
          <p:cNvSpPr/>
          <p:nvPr/>
        </p:nvSpPr>
        <p:spPr>
          <a:xfrm rot="16200000">
            <a:off x="7093463" y="5825307"/>
            <a:ext cx="368351" cy="499678"/>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D1B91D83-34EB-A744-81D0-D8E8519C4AE3}" type="slidenum">
              <a:rPr lang="en-US" smtClean="0">
                <a:solidFill>
                  <a:prstClr val="black">
                    <a:tint val="75000"/>
                  </a:prstClr>
                </a:solidFill>
              </a:rPr>
              <a:pPr/>
              <a:t>45</a:t>
            </a:fld>
            <a:endParaRPr lang="en-US" dirty="0">
              <a:solidFill>
                <a:prstClr val="black">
                  <a:tint val="75000"/>
                </a:prstClr>
              </a:solidFill>
            </a:endParaRPr>
          </a:p>
        </p:txBody>
      </p:sp>
      <p:sp>
        <p:nvSpPr>
          <p:cNvPr id="8" name="Rectangle 7"/>
          <p:cNvSpPr/>
          <p:nvPr/>
        </p:nvSpPr>
        <p:spPr>
          <a:xfrm>
            <a:off x="2392010" y="6075147"/>
            <a:ext cx="9587606" cy="646331"/>
          </a:xfrm>
          <a:prstGeom prst="rect">
            <a:avLst/>
          </a:prstGeom>
          <a:solidFill>
            <a:schemeClr val="accent4">
              <a:lumMod val="50000"/>
            </a:schemeClr>
          </a:solidFill>
        </p:spPr>
        <p:txBody>
          <a:bodyPr wrap="square">
            <a:spAutoFit/>
          </a:bodyPr>
          <a:lstStyle/>
          <a:p>
            <a:pPr algn="ctr"/>
            <a:r>
              <a:rPr lang="en-ZA" dirty="0">
                <a:solidFill>
                  <a:schemeClr val="bg1"/>
                </a:solidFill>
              </a:rPr>
              <a:t>Dialogues to gain public views on the  Parliamentary Website and our new Chatbot: Sophie </a:t>
            </a:r>
          </a:p>
          <a:p>
            <a:pPr algn="ctr"/>
            <a:r>
              <a:rPr lang="en-ZA" dirty="0">
                <a:solidFill>
                  <a:schemeClr val="bg1"/>
                </a:solidFill>
              </a:rPr>
              <a:t>(Office of the Speaker, Grassy Park PCO, Public Participation, ICT, NGOs  and Community Members)</a:t>
            </a:r>
          </a:p>
        </p:txBody>
      </p:sp>
      <p:pic>
        <p:nvPicPr>
          <p:cNvPr id="16" name="Picture 15" descr="Sonke Gender Justic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517" y="5059716"/>
            <a:ext cx="1112556" cy="590980"/>
          </a:xfrm>
          <a:prstGeom prst="rect">
            <a:avLst/>
          </a:prstGeom>
          <a:noFill/>
        </p:spPr>
      </p:pic>
      <p:pic>
        <p:nvPicPr>
          <p:cNvPr id="17" name="Picture 16" descr="Artscape"/>
          <p:cNvPicPr/>
          <p:nvPr/>
        </p:nvPicPr>
        <p:blipFill>
          <a:blip r:embed="rId5">
            <a:extLst>
              <a:ext uri="{28A0092B-C50C-407E-A947-70E740481C1C}">
                <a14:useLocalDpi xmlns:a14="http://schemas.microsoft.com/office/drawing/2010/main" val="0"/>
              </a:ext>
            </a:extLst>
          </a:blip>
          <a:srcRect/>
          <a:stretch>
            <a:fillRect/>
          </a:stretch>
        </p:blipFill>
        <p:spPr bwMode="auto">
          <a:xfrm>
            <a:off x="605521" y="3910755"/>
            <a:ext cx="1033552" cy="1060976"/>
          </a:xfrm>
          <a:prstGeom prst="rect">
            <a:avLst/>
          </a:prstGeom>
          <a:noFill/>
        </p:spPr>
      </p:pic>
      <p:pic>
        <p:nvPicPr>
          <p:cNvPr id="18" name="Picture 17" descr="Epilepsy"/>
          <p:cNvPicPr/>
          <p:nvPr/>
        </p:nvPicPr>
        <p:blipFill>
          <a:blip r:embed="rId6">
            <a:extLst>
              <a:ext uri="{28A0092B-C50C-407E-A947-70E740481C1C}">
                <a14:useLocalDpi xmlns:a14="http://schemas.microsoft.com/office/drawing/2010/main" val="0"/>
              </a:ext>
            </a:extLst>
          </a:blip>
          <a:srcRect t="28802" b="19104"/>
          <a:stretch>
            <a:fillRect/>
          </a:stretch>
        </p:blipFill>
        <p:spPr bwMode="auto">
          <a:xfrm>
            <a:off x="450970" y="5849364"/>
            <a:ext cx="1263650" cy="657860"/>
          </a:xfrm>
          <a:prstGeom prst="rect">
            <a:avLst/>
          </a:prstGeom>
          <a:noFill/>
        </p:spPr>
      </p:pic>
      <p:pic>
        <p:nvPicPr>
          <p:cNvPr id="19" name="Picture 18" descr="DdAgWiaM_400x400"/>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5405" y="2448355"/>
            <a:ext cx="1493783" cy="1463845"/>
          </a:xfrm>
          <a:prstGeom prst="rect">
            <a:avLst/>
          </a:prstGeom>
          <a:noFill/>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170" y="1253227"/>
            <a:ext cx="1309018" cy="1229281"/>
          </a:xfrm>
          <a:prstGeom prst="rect">
            <a:avLst/>
          </a:prstGeom>
        </p:spPr>
      </p:pic>
      <p:sp>
        <p:nvSpPr>
          <p:cNvPr id="13" name="Rectangle 12"/>
          <p:cNvSpPr/>
          <p:nvPr/>
        </p:nvSpPr>
        <p:spPr>
          <a:xfrm>
            <a:off x="141826" y="2449799"/>
            <a:ext cx="1948242" cy="4216177"/>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a:spLocks noGrp="1"/>
          </p:cNvSpPr>
          <p:nvPr>
            <p:ph type="title"/>
          </p:nvPr>
        </p:nvSpPr>
        <p:spPr>
          <a:xfrm>
            <a:off x="212192" y="301246"/>
            <a:ext cx="9836683" cy="1139825"/>
          </a:xfrm>
        </p:spPr>
        <p:txBody>
          <a:bodyPr>
            <a:normAutofit/>
          </a:bodyPr>
          <a:lstStyle/>
          <a:p>
            <a:r>
              <a:rPr lang="en-ZA" sz="3200" b="1" dirty="0">
                <a:latin typeface="Arial" panose="020B0604020202020204" pitchFamily="34" charset="0"/>
                <a:cs typeface="Arial" panose="020B0604020202020204" pitchFamily="34" charset="0"/>
              </a:rPr>
              <a:t>Increasingly closing the </a:t>
            </a:r>
            <a:r>
              <a:rPr lang="en-ZA" sz="3200" b="1" i="1" dirty="0">
                <a:solidFill>
                  <a:srgbClr val="FF0000"/>
                </a:solidFill>
                <a:latin typeface="Arial" panose="020B0604020202020204" pitchFamily="34" charset="0"/>
                <a:cs typeface="Arial" panose="020B0604020202020204" pitchFamily="34" charset="0"/>
              </a:rPr>
              <a:t>360 degree</a:t>
            </a:r>
            <a:r>
              <a:rPr lang="en-ZA" sz="3200" b="1" dirty="0">
                <a:solidFill>
                  <a:srgbClr val="FF0000"/>
                </a:solidFill>
                <a:latin typeface="Arial" panose="020B0604020202020204" pitchFamily="34" charset="0"/>
                <a:cs typeface="Arial" panose="020B0604020202020204" pitchFamily="34" charset="0"/>
              </a:rPr>
              <a:t> </a:t>
            </a:r>
            <a:r>
              <a:rPr lang="en-ZA" sz="3200" b="1" dirty="0">
                <a:latin typeface="Arial" panose="020B0604020202020204" pitchFamily="34" charset="0"/>
                <a:cs typeface="Arial" panose="020B0604020202020204" pitchFamily="34" charset="0"/>
              </a:rPr>
              <a:t>feedback loop: Public face to face engagements</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083050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019E7-105B-77C0-8523-DD715F596BB4}"/>
              </a:ext>
            </a:extLst>
          </p:cNvPr>
          <p:cNvSpPr>
            <a:spLocks noGrp="1"/>
          </p:cNvSpPr>
          <p:nvPr>
            <p:ph type="title"/>
          </p:nvPr>
        </p:nvSpPr>
        <p:spPr/>
        <p:txBody>
          <a:bodyPr/>
          <a:lstStyle/>
          <a:p>
            <a:r>
              <a:rPr lang="en-ZA" dirty="0"/>
              <a:t>Monthly Community Radio Programmes</a:t>
            </a:r>
            <a:endParaRPr lang="en-US" dirty="0"/>
          </a:p>
        </p:txBody>
      </p:sp>
      <p:sp>
        <p:nvSpPr>
          <p:cNvPr id="3" name="Slide Number Placeholder 2">
            <a:extLst>
              <a:ext uri="{FF2B5EF4-FFF2-40B4-BE49-F238E27FC236}">
                <a16:creationId xmlns:a16="http://schemas.microsoft.com/office/drawing/2014/main" id="{4B358F6F-DFD9-FBDC-39AB-82AE71828703}"/>
              </a:ext>
            </a:extLst>
          </p:cNvPr>
          <p:cNvSpPr>
            <a:spLocks noGrp="1"/>
          </p:cNvSpPr>
          <p:nvPr>
            <p:ph type="sldNum" idx="12"/>
          </p:nvPr>
        </p:nvSpPr>
        <p:spPr/>
        <p:txBody>
          <a:bodyPr/>
          <a:lstStyle/>
          <a:p>
            <a:pPr>
              <a:defRPr/>
            </a:pPr>
            <a:fld id="{4343BEB5-E0CB-4D8D-983D-6BC7B80B2948}" type="slidenum">
              <a:rPr lang="en-GB" smtClean="0"/>
              <a:pPr>
                <a:defRPr/>
              </a:pPr>
              <a:t>46</a:t>
            </a:fld>
            <a:endParaRPr lang="en-GB" dirty="0"/>
          </a:p>
        </p:txBody>
      </p:sp>
      <p:sp>
        <p:nvSpPr>
          <p:cNvPr id="5" name="TextBox 4">
            <a:extLst>
              <a:ext uri="{FF2B5EF4-FFF2-40B4-BE49-F238E27FC236}">
                <a16:creationId xmlns:a16="http://schemas.microsoft.com/office/drawing/2014/main" id="{7EE0B926-489B-34CF-5739-82CDE1684D16}"/>
              </a:ext>
            </a:extLst>
          </p:cNvPr>
          <p:cNvSpPr txBox="1"/>
          <p:nvPr/>
        </p:nvSpPr>
        <p:spPr>
          <a:xfrm>
            <a:off x="896471" y="1350682"/>
            <a:ext cx="10457330" cy="3416320"/>
          </a:xfrm>
          <a:prstGeom prst="rect">
            <a:avLst/>
          </a:prstGeom>
          <a:noFill/>
        </p:spPr>
        <p:txBody>
          <a:bodyPr wrap="square">
            <a:spAutoFit/>
          </a:bodyPr>
          <a:lstStyle/>
          <a:p>
            <a:r>
              <a:rPr lang="en-US" sz="2400" dirty="0"/>
              <a:t>To strategically use GCIS’s radio programmes to proactively interact with and involve citizens in the affairs of Parliament and its Committees. </a:t>
            </a:r>
          </a:p>
          <a:p>
            <a:endParaRPr lang="en-US" sz="2400" dirty="0"/>
          </a:p>
          <a:p>
            <a:r>
              <a:rPr lang="en-US" sz="2400" dirty="0"/>
              <a:t>“The Parliament of Zambia uses radio to communicate with the community.  In 2009, it introduced a number of question and-answer programmes into its parliamentary radio channel schedule. The schedule includes two interactive shows, during which listeners can send in questions or comments via text message. The hosts of the radio programme receive an average of 45 to 50 text messages per programme.” </a:t>
            </a:r>
          </a:p>
        </p:txBody>
      </p:sp>
    </p:spTree>
    <p:extLst>
      <p:ext uri="{BB962C8B-B14F-4D97-AF65-F5344CB8AC3E}">
        <p14:creationId xmlns:p14="http://schemas.microsoft.com/office/powerpoint/2010/main" val="402898543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a:defRPr/>
            </a:pPr>
            <a:fld id="{4343BEB5-E0CB-4D8D-983D-6BC7B80B2948}" type="slidenum">
              <a:rPr lang="en-GB" smtClean="0"/>
              <a:pPr>
                <a:defRPr/>
              </a:pPr>
              <a:t>47</a:t>
            </a:fld>
            <a:endParaRPr lang="en-GB" dirty="0"/>
          </a:p>
        </p:txBody>
      </p:sp>
      <p:sp>
        <p:nvSpPr>
          <p:cNvPr id="5" name="Title 1"/>
          <p:cNvSpPr txBox="1">
            <a:spLocks/>
          </p:cNvSpPr>
          <p:nvPr/>
        </p:nvSpPr>
        <p:spPr>
          <a:xfrm>
            <a:off x="314326" y="725485"/>
            <a:ext cx="10968566" cy="1139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Arial" panose="020B0604020202020204" pitchFamily="34" charset="0"/>
                <a:cs typeface="Arial" panose="020B0604020202020204" pitchFamily="34" charset="0"/>
              </a:rPr>
              <a:t>Radio: Partnering with Community Radio</a:t>
            </a:r>
            <a:endParaRPr lang="en-US" sz="3600" b="1"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163" y="1865310"/>
            <a:ext cx="5410446" cy="3604709"/>
          </a:xfrm>
          <a:prstGeom prst="rect">
            <a:avLst/>
          </a:prstGeom>
          <a:ln>
            <a:noFill/>
          </a:ln>
          <a:effectLst>
            <a:softEdge rad="112500"/>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5607" y="1865310"/>
            <a:ext cx="5410445" cy="3604709"/>
          </a:xfrm>
          <a:prstGeom prst="rect">
            <a:avLst/>
          </a:prstGeom>
          <a:ln>
            <a:noFill/>
          </a:ln>
          <a:effectLst>
            <a:softEdge rad="112500"/>
          </a:effectLst>
        </p:spPr>
      </p:pic>
      <p:sp>
        <p:nvSpPr>
          <p:cNvPr id="4" name="TextBox 3">
            <a:extLst>
              <a:ext uri="{FF2B5EF4-FFF2-40B4-BE49-F238E27FC236}">
                <a16:creationId xmlns:a16="http://schemas.microsoft.com/office/drawing/2014/main" id="{06171F43-0D20-F301-746C-CC91E783815E}"/>
              </a:ext>
            </a:extLst>
          </p:cNvPr>
          <p:cNvSpPr txBox="1"/>
          <p:nvPr/>
        </p:nvSpPr>
        <p:spPr>
          <a:xfrm>
            <a:off x="874929" y="5461968"/>
            <a:ext cx="3078700" cy="369332"/>
          </a:xfrm>
          <a:prstGeom prst="rect">
            <a:avLst/>
          </a:prstGeom>
          <a:noFill/>
        </p:spPr>
        <p:txBody>
          <a:bodyPr wrap="square">
            <a:spAutoFit/>
          </a:bodyPr>
          <a:lstStyle/>
          <a:p>
            <a:r>
              <a:rPr lang="en-US" dirty="0"/>
              <a:t>Pic 1: Climate Change Bill </a:t>
            </a:r>
          </a:p>
        </p:txBody>
      </p:sp>
      <p:sp>
        <p:nvSpPr>
          <p:cNvPr id="7" name="TextBox 6">
            <a:extLst>
              <a:ext uri="{FF2B5EF4-FFF2-40B4-BE49-F238E27FC236}">
                <a16:creationId xmlns:a16="http://schemas.microsoft.com/office/drawing/2014/main" id="{6938DCF1-21BA-3208-0805-608ECDE7D010}"/>
              </a:ext>
            </a:extLst>
          </p:cNvPr>
          <p:cNvSpPr txBox="1"/>
          <p:nvPr/>
        </p:nvSpPr>
        <p:spPr>
          <a:xfrm>
            <a:off x="7229680" y="5462908"/>
            <a:ext cx="4053211" cy="369332"/>
          </a:xfrm>
          <a:prstGeom prst="rect">
            <a:avLst/>
          </a:prstGeom>
          <a:noFill/>
        </p:spPr>
        <p:txBody>
          <a:bodyPr wrap="square">
            <a:spAutoFit/>
          </a:bodyPr>
          <a:lstStyle/>
          <a:p>
            <a:r>
              <a:rPr lang="en-US" dirty="0"/>
              <a:t>Pic 2: Upstream Petroleum Bill</a:t>
            </a:r>
          </a:p>
        </p:txBody>
      </p:sp>
    </p:spTree>
    <p:extLst>
      <p:ext uri="{BB962C8B-B14F-4D97-AF65-F5344CB8AC3E}">
        <p14:creationId xmlns:p14="http://schemas.microsoft.com/office/powerpoint/2010/main" val="426748035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235" y="1132389"/>
            <a:ext cx="10968566" cy="505911"/>
          </a:xfrm>
        </p:spPr>
        <p:txBody>
          <a:bodyPr>
            <a:normAutofit fontScale="90000"/>
          </a:bodyPr>
          <a:lstStyle/>
          <a:p>
            <a:r>
              <a:rPr lang="en-US" sz="3600" b="1" dirty="0">
                <a:latin typeface="Arial" panose="020B0604020202020204" pitchFamily="34" charset="0"/>
                <a:cs typeface="Arial" panose="020B0604020202020204" pitchFamily="34" charset="0"/>
              </a:rPr>
              <a:t>Live data dashboards – Public Interface Nerve Centre</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ZA" dirty="0">
                <a:latin typeface="Arial" panose="020B0604020202020204" pitchFamily="34" charset="0"/>
                <a:cs typeface="Arial" panose="020B0604020202020204" pitchFamily="34" charset="0"/>
              </a:rPr>
              <a:t/>
            </a:r>
            <a:br>
              <a:rPr lang="en-ZA" dirty="0">
                <a:latin typeface="Arial" panose="020B0604020202020204" pitchFamily="34" charset="0"/>
                <a:cs typeface="Arial" panose="020B0604020202020204" pitchFamily="34" charset="0"/>
              </a:rPr>
            </a:br>
            <a:endParaRPr lang="en-US" dirty="0"/>
          </a:p>
        </p:txBody>
      </p:sp>
      <p:sp>
        <p:nvSpPr>
          <p:cNvPr id="3" name="Slide Number Placeholder 2"/>
          <p:cNvSpPr>
            <a:spLocks noGrp="1"/>
          </p:cNvSpPr>
          <p:nvPr>
            <p:ph type="sldNum" idx="12"/>
          </p:nvPr>
        </p:nvSpPr>
        <p:spPr/>
        <p:txBody>
          <a:bodyPr/>
          <a:lstStyle/>
          <a:p>
            <a:pPr>
              <a:defRPr/>
            </a:pPr>
            <a:fld id="{4343BEB5-E0CB-4D8D-983D-6BC7B80B2948}" type="slidenum">
              <a:rPr lang="en-GB" smtClean="0"/>
              <a:pPr>
                <a:defRPr/>
              </a:pPr>
              <a:t>48</a:t>
            </a:fld>
            <a:endParaRPr lang="en-GB" dirty="0"/>
          </a:p>
        </p:txBody>
      </p:sp>
      <p:sp>
        <p:nvSpPr>
          <p:cNvPr id="5" name="Rectangle 4"/>
          <p:cNvSpPr/>
          <p:nvPr/>
        </p:nvSpPr>
        <p:spPr>
          <a:xfrm>
            <a:off x="938538" y="5045695"/>
            <a:ext cx="3347143" cy="646331"/>
          </a:xfrm>
          <a:prstGeom prst="rect">
            <a:avLst/>
          </a:prstGeom>
        </p:spPr>
        <p:txBody>
          <a:bodyPr wrap="square">
            <a:spAutoFit/>
          </a:bodyPr>
          <a:lstStyle/>
          <a:p>
            <a:r>
              <a:rPr lang="en-ZA" dirty="0">
                <a:latin typeface="Arial" panose="020B0604020202020204" pitchFamily="34" charset="0"/>
                <a:cs typeface="Arial" panose="020B0604020202020204" pitchFamily="34" charset="0"/>
              </a:rPr>
              <a:t>Community Policing Forums</a:t>
            </a:r>
          </a:p>
          <a:p>
            <a:endParaRPr lang="en-US" dirty="0">
              <a:solidFill>
                <a:srgbClr val="FF0000"/>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2041" t="15556" r="1373" b="19215"/>
          <a:stretch/>
        </p:blipFill>
        <p:spPr>
          <a:xfrm>
            <a:off x="10118395" y="1708508"/>
            <a:ext cx="1727499" cy="3576857"/>
          </a:xfrm>
          <a:prstGeom prst="rect">
            <a:avLst/>
          </a:prstGeom>
          <a:ln>
            <a:noFill/>
          </a:ln>
          <a:effectLst>
            <a:softEdge rad="112500"/>
          </a:effectLst>
        </p:spPr>
      </p:pic>
      <p:sp>
        <p:nvSpPr>
          <p:cNvPr id="7" name="Rectangle 6"/>
          <p:cNvSpPr/>
          <p:nvPr/>
        </p:nvSpPr>
        <p:spPr>
          <a:xfrm>
            <a:off x="6684376" y="1084655"/>
            <a:ext cx="4210552" cy="369332"/>
          </a:xfrm>
          <a:prstGeom prst="rect">
            <a:avLst/>
          </a:prstGeom>
        </p:spPr>
        <p:txBody>
          <a:bodyPr wrap="square">
            <a:spAutoFit/>
          </a:bodyPr>
          <a:lstStyle/>
          <a:p>
            <a:pPr algn="ctr"/>
            <a:r>
              <a:rPr lang="en-ZA" dirty="0">
                <a:latin typeface="Arial" panose="020B0604020202020204" pitchFamily="34" charset="0"/>
                <a:cs typeface="Arial" panose="020B0604020202020204" pitchFamily="34" charset="0"/>
              </a:rPr>
              <a:t>Parliamentary Constituency Offices</a:t>
            </a:r>
            <a:endParaRPr lang="en-US" dirty="0">
              <a:latin typeface="Arial" panose="020B0604020202020204" pitchFamily="34" charset="0"/>
              <a:cs typeface="Arial" panose="020B0604020202020204" pitchFamily="34" charset="0"/>
            </a:endParaRPr>
          </a:p>
        </p:txBody>
      </p:sp>
      <p:sp>
        <p:nvSpPr>
          <p:cNvPr id="9" name="Rectangle 8"/>
          <p:cNvSpPr/>
          <p:nvPr/>
        </p:nvSpPr>
        <p:spPr>
          <a:xfrm>
            <a:off x="3239381" y="1209808"/>
            <a:ext cx="2590522" cy="646331"/>
          </a:xfrm>
          <a:prstGeom prst="rect">
            <a:avLst/>
          </a:prstGeom>
        </p:spPr>
        <p:txBody>
          <a:bodyPr wrap="square">
            <a:spAutoFit/>
          </a:bodyPr>
          <a:lstStyle/>
          <a:p>
            <a:r>
              <a:rPr lang="en-ZA" dirty="0">
                <a:latin typeface="Arial" panose="020B0604020202020204" pitchFamily="34" charset="0"/>
                <a:cs typeface="Arial" panose="020B0604020202020204" pitchFamily="34" charset="0"/>
              </a:rPr>
              <a:t>Health Committees</a:t>
            </a:r>
            <a:br>
              <a:rPr lang="en-ZA" dirty="0">
                <a:latin typeface="Arial" panose="020B0604020202020204" pitchFamily="34" charset="0"/>
                <a:cs typeface="Arial" panose="020B0604020202020204" pitchFamily="34" charset="0"/>
              </a:rPr>
            </a:br>
            <a:endParaRPr lang="en-US" dirty="0"/>
          </a:p>
        </p:txBody>
      </p:sp>
      <p:sp>
        <p:nvSpPr>
          <p:cNvPr id="10" name="Rectangle 9"/>
          <p:cNvSpPr/>
          <p:nvPr/>
        </p:nvSpPr>
        <p:spPr>
          <a:xfrm>
            <a:off x="4962197" y="1777879"/>
            <a:ext cx="3300904" cy="369332"/>
          </a:xfrm>
          <a:prstGeom prst="rect">
            <a:avLst/>
          </a:prstGeom>
        </p:spPr>
        <p:txBody>
          <a:bodyPr wrap="none">
            <a:spAutoFit/>
          </a:bodyPr>
          <a:lstStyle/>
          <a:p>
            <a:r>
              <a:rPr lang="en-ZA" dirty="0">
                <a:latin typeface="Arial" panose="020B0604020202020204" pitchFamily="34" charset="0"/>
                <a:cs typeface="Arial" panose="020B0604020202020204" pitchFamily="34" charset="0"/>
              </a:rPr>
              <a:t>Community Learning Centres</a:t>
            </a:r>
          </a:p>
        </p:txBody>
      </p:sp>
      <p:sp>
        <p:nvSpPr>
          <p:cNvPr id="11" name="Rectangle 10"/>
          <p:cNvSpPr/>
          <p:nvPr/>
        </p:nvSpPr>
        <p:spPr>
          <a:xfrm>
            <a:off x="5239409" y="5153668"/>
            <a:ext cx="3630225" cy="369332"/>
          </a:xfrm>
          <a:prstGeom prst="rect">
            <a:avLst/>
          </a:prstGeom>
        </p:spPr>
        <p:txBody>
          <a:bodyPr wrap="none">
            <a:spAutoFit/>
          </a:bodyPr>
          <a:lstStyle/>
          <a:p>
            <a:r>
              <a:rPr lang="en-ZA" dirty="0">
                <a:latin typeface="Arial" panose="020B0604020202020204" pitchFamily="34" charset="0"/>
                <a:cs typeface="Arial" panose="020B0604020202020204" pitchFamily="34" charset="0"/>
              </a:rPr>
              <a:t>South African Women in Dialogue</a:t>
            </a:r>
          </a:p>
        </p:txBody>
      </p:sp>
      <p:sp>
        <p:nvSpPr>
          <p:cNvPr id="12" name="Rectangle 11"/>
          <p:cNvSpPr/>
          <p:nvPr/>
        </p:nvSpPr>
        <p:spPr>
          <a:xfrm>
            <a:off x="5239409" y="3127531"/>
            <a:ext cx="4566443" cy="369332"/>
          </a:xfrm>
          <a:prstGeom prst="rect">
            <a:avLst/>
          </a:prstGeom>
        </p:spPr>
        <p:txBody>
          <a:bodyPr wrap="none">
            <a:spAutoFit/>
          </a:bodyPr>
          <a:lstStyle/>
          <a:p>
            <a:r>
              <a:rPr lang="en-ZA" dirty="0">
                <a:latin typeface="Arial" panose="020B0604020202020204" pitchFamily="34" charset="0"/>
                <a:cs typeface="Arial" panose="020B0604020202020204" pitchFamily="34" charset="0"/>
              </a:rPr>
              <a:t>South African Women Lawyers Association</a:t>
            </a:r>
          </a:p>
        </p:txBody>
      </p:sp>
      <p:sp>
        <p:nvSpPr>
          <p:cNvPr id="13" name="Rectangle 12"/>
          <p:cNvSpPr/>
          <p:nvPr/>
        </p:nvSpPr>
        <p:spPr>
          <a:xfrm>
            <a:off x="720509" y="1902882"/>
            <a:ext cx="2022733" cy="369332"/>
          </a:xfrm>
          <a:prstGeom prst="rect">
            <a:avLst/>
          </a:prstGeom>
        </p:spPr>
        <p:txBody>
          <a:bodyPr wrap="none">
            <a:spAutoFit/>
          </a:bodyPr>
          <a:lstStyle/>
          <a:p>
            <a:r>
              <a:rPr lang="en-ZA" dirty="0">
                <a:latin typeface="Arial" panose="020B0604020202020204" pitchFamily="34" charset="0"/>
                <a:cs typeface="Arial" panose="020B0604020202020204" pitchFamily="34" charset="0"/>
              </a:rPr>
              <a:t>Ward Committees</a:t>
            </a:r>
          </a:p>
        </p:txBody>
      </p:sp>
      <p:sp>
        <p:nvSpPr>
          <p:cNvPr id="14" name="Rectangle 13"/>
          <p:cNvSpPr/>
          <p:nvPr/>
        </p:nvSpPr>
        <p:spPr>
          <a:xfrm>
            <a:off x="2447804" y="2480627"/>
            <a:ext cx="5557996" cy="369332"/>
          </a:xfrm>
          <a:prstGeom prst="rect">
            <a:avLst/>
          </a:prstGeom>
        </p:spPr>
        <p:txBody>
          <a:bodyPr wrap="none">
            <a:spAutoFit/>
          </a:bodyPr>
          <a:lstStyle/>
          <a:p>
            <a:r>
              <a:rPr lang="en-ZA" dirty="0">
                <a:latin typeface="Arial" panose="020B0604020202020204" pitchFamily="34" charset="0"/>
                <a:cs typeface="Arial" panose="020B0604020202020204" pitchFamily="34" charset="0"/>
              </a:rPr>
              <a:t>South African National Civic Organisations (SANCO)</a:t>
            </a:r>
          </a:p>
        </p:txBody>
      </p:sp>
      <p:sp>
        <p:nvSpPr>
          <p:cNvPr id="15" name="Rectangle 14"/>
          <p:cNvSpPr/>
          <p:nvPr/>
        </p:nvSpPr>
        <p:spPr>
          <a:xfrm>
            <a:off x="2225726" y="4259032"/>
            <a:ext cx="6630982" cy="369332"/>
          </a:xfrm>
          <a:prstGeom prst="rect">
            <a:avLst/>
          </a:prstGeom>
        </p:spPr>
        <p:txBody>
          <a:bodyPr wrap="none">
            <a:spAutoFit/>
          </a:bodyPr>
          <a:lstStyle/>
          <a:p>
            <a:r>
              <a:rPr lang="en-ZA" dirty="0">
                <a:latin typeface="Arial" panose="020B0604020202020204" pitchFamily="34" charset="0"/>
                <a:cs typeface="Arial" panose="020B0604020202020204" pitchFamily="34" charset="0"/>
              </a:rPr>
              <a:t>Congress of South African Trade Unions (COSATU) Federation</a:t>
            </a:r>
          </a:p>
        </p:txBody>
      </p:sp>
      <p:sp>
        <p:nvSpPr>
          <p:cNvPr id="16" name="Rectangle 15"/>
          <p:cNvSpPr/>
          <p:nvPr/>
        </p:nvSpPr>
        <p:spPr>
          <a:xfrm>
            <a:off x="5403062" y="6229796"/>
            <a:ext cx="4579139" cy="369332"/>
          </a:xfrm>
          <a:prstGeom prst="rect">
            <a:avLst/>
          </a:prstGeom>
        </p:spPr>
        <p:txBody>
          <a:bodyPr wrap="none">
            <a:spAutoFit/>
          </a:bodyPr>
          <a:lstStyle/>
          <a:p>
            <a:r>
              <a:rPr lang="en-ZA" dirty="0">
                <a:latin typeface="Arial" panose="020B0604020202020204" pitchFamily="34" charset="0"/>
                <a:cs typeface="Arial" panose="020B0604020202020204" pitchFamily="34" charset="0"/>
              </a:rPr>
              <a:t>Community Development Workers (CDWs)</a:t>
            </a:r>
          </a:p>
        </p:txBody>
      </p:sp>
      <p:sp>
        <p:nvSpPr>
          <p:cNvPr id="17" name="Rectangle 16"/>
          <p:cNvSpPr/>
          <p:nvPr/>
        </p:nvSpPr>
        <p:spPr>
          <a:xfrm>
            <a:off x="1032528" y="3374925"/>
            <a:ext cx="2787943" cy="369332"/>
          </a:xfrm>
          <a:prstGeom prst="rect">
            <a:avLst/>
          </a:prstGeom>
        </p:spPr>
        <p:txBody>
          <a:bodyPr wrap="none">
            <a:spAutoFit/>
          </a:bodyPr>
          <a:lstStyle/>
          <a:p>
            <a:r>
              <a:rPr lang="en-ZA" dirty="0">
                <a:latin typeface="Arial" panose="020B0604020202020204" pitchFamily="34" charset="0"/>
                <a:cs typeface="Arial" panose="020B0604020202020204" pitchFamily="34" charset="0"/>
              </a:rPr>
              <a:t>School Governing Bodies</a:t>
            </a:r>
          </a:p>
        </p:txBody>
      </p:sp>
      <p:sp>
        <p:nvSpPr>
          <p:cNvPr id="18" name="Rectangle 17"/>
          <p:cNvSpPr/>
          <p:nvPr/>
        </p:nvSpPr>
        <p:spPr>
          <a:xfrm>
            <a:off x="1188212" y="5695121"/>
            <a:ext cx="3544560" cy="369332"/>
          </a:xfrm>
          <a:prstGeom prst="rect">
            <a:avLst/>
          </a:prstGeom>
        </p:spPr>
        <p:txBody>
          <a:bodyPr wrap="none">
            <a:spAutoFit/>
          </a:bodyPr>
          <a:lstStyle/>
          <a:p>
            <a:r>
              <a:rPr lang="en-ZA" dirty="0">
                <a:latin typeface="Arial" panose="020B0604020202020204" pitchFamily="34" charset="0"/>
                <a:cs typeface="Arial" panose="020B0604020202020204" pitchFamily="34" charset="0"/>
              </a:rPr>
              <a:t>Student Representative Councils</a:t>
            </a:r>
          </a:p>
        </p:txBody>
      </p:sp>
      <p:sp>
        <p:nvSpPr>
          <p:cNvPr id="19" name="Rectangle 18"/>
          <p:cNvSpPr/>
          <p:nvPr/>
        </p:nvSpPr>
        <p:spPr>
          <a:xfrm>
            <a:off x="5829903" y="3652835"/>
            <a:ext cx="3544560" cy="369332"/>
          </a:xfrm>
          <a:prstGeom prst="rect">
            <a:avLst/>
          </a:prstGeom>
        </p:spPr>
        <p:txBody>
          <a:bodyPr wrap="none">
            <a:spAutoFit/>
          </a:bodyPr>
          <a:lstStyle/>
          <a:p>
            <a:r>
              <a:rPr lang="en-ZA" dirty="0">
                <a:latin typeface="Arial" panose="020B0604020202020204" pitchFamily="34" charset="0"/>
                <a:cs typeface="Arial" panose="020B0604020202020204" pitchFamily="34" charset="0"/>
              </a:rPr>
              <a:t>Student Representative Councils</a:t>
            </a:r>
          </a:p>
        </p:txBody>
      </p:sp>
      <p:sp>
        <p:nvSpPr>
          <p:cNvPr id="20" name="Rectangle 19"/>
          <p:cNvSpPr/>
          <p:nvPr/>
        </p:nvSpPr>
        <p:spPr>
          <a:xfrm>
            <a:off x="8724423" y="5617647"/>
            <a:ext cx="2787943" cy="369332"/>
          </a:xfrm>
          <a:prstGeom prst="rect">
            <a:avLst/>
          </a:prstGeom>
        </p:spPr>
        <p:txBody>
          <a:bodyPr wrap="none">
            <a:spAutoFit/>
          </a:bodyPr>
          <a:lstStyle/>
          <a:p>
            <a:r>
              <a:rPr lang="en-ZA" dirty="0">
                <a:latin typeface="Arial" panose="020B0604020202020204" pitchFamily="34" charset="0"/>
                <a:cs typeface="Arial" panose="020B0604020202020204" pitchFamily="34" charset="0"/>
              </a:rPr>
              <a:t>School Governing Bodies</a:t>
            </a:r>
          </a:p>
        </p:txBody>
      </p:sp>
      <p:sp>
        <p:nvSpPr>
          <p:cNvPr id="21" name="Rectangle 20"/>
          <p:cNvSpPr/>
          <p:nvPr/>
        </p:nvSpPr>
        <p:spPr>
          <a:xfrm>
            <a:off x="1024600" y="6324890"/>
            <a:ext cx="2492990" cy="369332"/>
          </a:xfrm>
          <a:prstGeom prst="rect">
            <a:avLst/>
          </a:prstGeom>
        </p:spPr>
        <p:txBody>
          <a:bodyPr wrap="none">
            <a:spAutoFit/>
          </a:bodyPr>
          <a:lstStyle/>
          <a:p>
            <a:r>
              <a:rPr lang="en-ZA" dirty="0">
                <a:latin typeface="Arial" panose="020B0604020202020204" pitchFamily="34" charset="0"/>
                <a:cs typeface="Arial" panose="020B0604020202020204" pitchFamily="34" charset="0"/>
              </a:rPr>
              <a:t>Provincial Legislatures</a:t>
            </a:r>
          </a:p>
        </p:txBody>
      </p:sp>
      <p:sp>
        <p:nvSpPr>
          <p:cNvPr id="22" name="Rectangle 21"/>
          <p:cNvSpPr/>
          <p:nvPr/>
        </p:nvSpPr>
        <p:spPr>
          <a:xfrm>
            <a:off x="656066" y="1209568"/>
            <a:ext cx="1569660" cy="369332"/>
          </a:xfrm>
          <a:prstGeom prst="rect">
            <a:avLst/>
          </a:prstGeom>
        </p:spPr>
        <p:txBody>
          <a:bodyPr wrap="none">
            <a:spAutoFit/>
          </a:bodyPr>
          <a:lstStyle/>
          <a:p>
            <a:r>
              <a:rPr lang="en-ZA" dirty="0">
                <a:latin typeface="Arial" panose="020B0604020202020204" pitchFamily="34" charset="0"/>
                <a:cs typeface="Arial" panose="020B0604020202020204" pitchFamily="34" charset="0"/>
              </a:rPr>
              <a:t>Municipalities</a:t>
            </a:r>
          </a:p>
        </p:txBody>
      </p:sp>
    </p:spTree>
    <p:extLst>
      <p:ext uri="{BB962C8B-B14F-4D97-AF65-F5344CB8AC3E}">
        <p14:creationId xmlns:p14="http://schemas.microsoft.com/office/powerpoint/2010/main" val="219462725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612C-A111-FAA2-398D-56EF2C6A71EE}"/>
              </a:ext>
            </a:extLst>
          </p:cNvPr>
          <p:cNvSpPr>
            <a:spLocks noGrp="1"/>
          </p:cNvSpPr>
          <p:nvPr>
            <p:ph type="title"/>
          </p:nvPr>
        </p:nvSpPr>
        <p:spPr/>
        <p:txBody>
          <a:bodyPr>
            <a:normAutofit fontScale="90000"/>
          </a:bodyPr>
          <a:lstStyle/>
          <a:p>
            <a:r>
              <a:rPr lang="en-ZA" dirty="0"/>
              <a:t>Increase use of social media platforms: Petitions</a:t>
            </a:r>
            <a:endParaRPr lang="en-US" dirty="0"/>
          </a:p>
        </p:txBody>
      </p:sp>
      <p:sp>
        <p:nvSpPr>
          <p:cNvPr id="3" name="Slide Number Placeholder 2">
            <a:extLst>
              <a:ext uri="{FF2B5EF4-FFF2-40B4-BE49-F238E27FC236}">
                <a16:creationId xmlns:a16="http://schemas.microsoft.com/office/drawing/2014/main" id="{D8378323-629C-0AB6-8E67-599CD52A718C}"/>
              </a:ext>
            </a:extLst>
          </p:cNvPr>
          <p:cNvSpPr>
            <a:spLocks noGrp="1"/>
          </p:cNvSpPr>
          <p:nvPr>
            <p:ph type="sldNum" idx="12"/>
          </p:nvPr>
        </p:nvSpPr>
        <p:spPr/>
        <p:txBody>
          <a:bodyPr/>
          <a:lstStyle/>
          <a:p>
            <a:pPr>
              <a:defRPr/>
            </a:pPr>
            <a:fld id="{4343BEB5-E0CB-4D8D-983D-6BC7B80B2948}" type="slidenum">
              <a:rPr lang="en-GB" smtClean="0"/>
              <a:pPr>
                <a:defRPr/>
              </a:pPr>
              <a:t>49</a:t>
            </a:fld>
            <a:endParaRPr lang="en-GB" dirty="0"/>
          </a:p>
        </p:txBody>
      </p:sp>
      <p:sp>
        <p:nvSpPr>
          <p:cNvPr id="5" name="TextBox 4">
            <a:extLst>
              <a:ext uri="{FF2B5EF4-FFF2-40B4-BE49-F238E27FC236}">
                <a16:creationId xmlns:a16="http://schemas.microsoft.com/office/drawing/2014/main" id="{B20B62A2-1B27-21C7-F67E-C5A106D15E77}"/>
              </a:ext>
            </a:extLst>
          </p:cNvPr>
          <p:cNvSpPr txBox="1"/>
          <p:nvPr/>
        </p:nvSpPr>
        <p:spPr>
          <a:xfrm>
            <a:off x="609601" y="1356660"/>
            <a:ext cx="10673975" cy="4524315"/>
          </a:xfrm>
          <a:prstGeom prst="rect">
            <a:avLst/>
          </a:prstGeom>
          <a:noFill/>
        </p:spPr>
        <p:txBody>
          <a:bodyPr wrap="square">
            <a:spAutoFit/>
          </a:bodyPr>
          <a:lstStyle/>
          <a:p>
            <a:r>
              <a:rPr lang="en-US" sz="2400" dirty="0"/>
              <a:t>To introduce more petitions via social media platforms. “Petitions are the most widespread tool for public participation, with 79 % of Global Parliamentary Report survey respondents stating that they have a submission process.”</a:t>
            </a:r>
          </a:p>
          <a:p>
            <a:endParaRPr lang="en-US" sz="2400" dirty="0"/>
          </a:p>
          <a:p>
            <a:r>
              <a:rPr lang="en-US" sz="2400" dirty="0"/>
              <a:t>We should be launching an e-petition webpage linked to Parliament’s webpage. “The National Assembly of South Korea launched an e-petitions website, Sinmungo, in early 2020. Petitions that reach over 100,000 signatures within 30 days are referred by the National Assembly to a Committee. As of January 2021, 18 such petitions submitted via the e-petitions platform had been referred to relevant committees. “</a:t>
            </a:r>
          </a:p>
          <a:p>
            <a:endParaRPr lang="en-US" sz="2400" dirty="0"/>
          </a:p>
          <a:p>
            <a:r>
              <a:rPr lang="en-US" sz="2400" dirty="0"/>
              <a:t>ICT  currently engaging on an e-petitions and e-submissions solution for Parliament </a:t>
            </a:r>
          </a:p>
        </p:txBody>
      </p:sp>
    </p:spTree>
    <p:extLst>
      <p:ext uri="{BB962C8B-B14F-4D97-AF65-F5344CB8AC3E}">
        <p14:creationId xmlns:p14="http://schemas.microsoft.com/office/powerpoint/2010/main" val="149104641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7407"/>
          <a:stretch/>
        </p:blipFill>
        <p:spPr>
          <a:xfrm>
            <a:off x="10489363" y="4240707"/>
            <a:ext cx="1716434" cy="1820459"/>
          </a:xfrm>
          <a:prstGeom prst="rect">
            <a:avLst/>
          </a:prstGeom>
        </p:spPr>
      </p:pic>
      <p:sp>
        <p:nvSpPr>
          <p:cNvPr id="3" name="Content Placeholder 2"/>
          <p:cNvSpPr>
            <a:spLocks noGrp="1"/>
          </p:cNvSpPr>
          <p:nvPr>
            <p:ph idx="1"/>
          </p:nvPr>
        </p:nvSpPr>
        <p:spPr>
          <a:xfrm>
            <a:off x="256901" y="667385"/>
            <a:ext cx="10609311" cy="5688968"/>
          </a:xfrm>
        </p:spPr>
        <p:txBody>
          <a:bodyPr>
            <a:noAutofit/>
          </a:bodyPr>
          <a:lstStyle/>
          <a:p>
            <a:pPr marL="0" indent="0">
              <a:spcBef>
                <a:spcPct val="0"/>
              </a:spcBef>
              <a:buClr>
                <a:srgbClr val="A5AB81">
                  <a:lumMod val="75000"/>
                </a:srgbClr>
              </a:buClr>
              <a:buSzPct val="70000"/>
              <a:buNone/>
              <a:defRPr/>
            </a:pPr>
            <a:r>
              <a:rPr lang="en-US" sz="3200" b="1" dirty="0">
                <a:latin typeface="Arial" panose="020B0604020202020204" pitchFamily="34" charset="0"/>
                <a:ea typeface="+mj-ea"/>
                <a:cs typeface="Arial" panose="020B0604020202020204" pitchFamily="34" charset="0"/>
              </a:rPr>
              <a:t>Court Pronouncements</a:t>
            </a:r>
          </a:p>
          <a:p>
            <a:pPr marL="182880" indent="-274320">
              <a:lnSpc>
                <a:spcPct val="100000"/>
              </a:lnSpc>
              <a:spcBef>
                <a:spcPts val="550"/>
              </a:spcBef>
              <a:buClr>
                <a:srgbClr val="A5AB81">
                  <a:lumMod val="75000"/>
                </a:srgbClr>
              </a:buClr>
              <a:buSzPct val="70000"/>
              <a:buFont typeface="Wingdings 2"/>
              <a:buChar char=""/>
              <a:defRPr/>
            </a:pPr>
            <a:r>
              <a:rPr lang="en-ZA" sz="2400" dirty="0">
                <a:latin typeface="Arial" panose="020B0604020202020204" pitchFamily="34" charset="0"/>
                <a:cs typeface="Arial" panose="020B0604020202020204" pitchFamily="34" charset="0"/>
              </a:rPr>
              <a:t>Right to participate in the law-making process</a:t>
            </a:r>
          </a:p>
          <a:p>
            <a:pPr marL="640080" lvl="1" indent="-274320">
              <a:lnSpc>
                <a:spcPct val="100000"/>
              </a:lnSpc>
              <a:spcBef>
                <a:spcPts val="550"/>
              </a:spcBef>
              <a:buClr>
                <a:srgbClr val="A5AB81">
                  <a:lumMod val="75000"/>
                </a:srgbClr>
              </a:buClr>
              <a:buSzPct val="70000"/>
              <a:buFont typeface="Wingdings 2"/>
              <a:buChar char=""/>
              <a:defRPr/>
            </a:pPr>
            <a:r>
              <a:rPr lang="en-ZA" dirty="0">
                <a:latin typeface="Arial" panose="020B0604020202020204" pitchFamily="34" charset="0"/>
                <a:cs typeface="Arial" panose="020B0604020202020204" pitchFamily="34" charset="0"/>
              </a:rPr>
              <a:t>Supreme Court of Appeal in </a:t>
            </a:r>
            <a:r>
              <a:rPr lang="en-ZA" b="1" dirty="0">
                <a:latin typeface="Arial" panose="020B0604020202020204" pitchFamily="34" charset="0"/>
                <a:cs typeface="Arial" panose="020B0604020202020204" pitchFamily="34" charset="0"/>
              </a:rPr>
              <a:t>King and Others v Attorneys Fidelity Fund Board of </a:t>
            </a:r>
            <a:r>
              <a:rPr lang="en-ZA" b="1" dirty="0">
                <a:solidFill>
                  <a:sysClr val="windowText" lastClr="000000"/>
                </a:solidFill>
                <a:latin typeface="Arial" panose="020B0604020202020204" pitchFamily="34" charset="0"/>
                <a:cs typeface="Arial" panose="020B0604020202020204" pitchFamily="34" charset="0"/>
              </a:rPr>
              <a:t>Control and Another </a:t>
            </a:r>
          </a:p>
          <a:p>
            <a:pPr marL="640080" lvl="1" indent="-274320">
              <a:lnSpc>
                <a:spcPct val="100000"/>
              </a:lnSpc>
              <a:spcBef>
                <a:spcPts val="550"/>
              </a:spcBef>
              <a:buClr>
                <a:srgbClr val="A5AB81">
                  <a:lumMod val="75000"/>
                </a:srgbClr>
              </a:buClr>
              <a:buSzPct val="70000"/>
              <a:buFont typeface="Wingdings 2"/>
              <a:buChar char=""/>
              <a:defRPr/>
            </a:pPr>
            <a:r>
              <a:rPr lang="en-ZA" dirty="0">
                <a:solidFill>
                  <a:sysClr val="windowText" lastClr="000000"/>
                </a:solidFill>
                <a:latin typeface="Arial" panose="020B0604020202020204" pitchFamily="34" charset="0"/>
                <a:cs typeface="Arial" panose="020B0604020202020204" pitchFamily="34" charset="0"/>
              </a:rPr>
              <a:t>Constitutional Court in </a:t>
            </a:r>
            <a:r>
              <a:rPr lang="en-ZA" b="1" dirty="0">
                <a:solidFill>
                  <a:sysClr val="windowText" lastClr="000000"/>
                </a:solidFill>
                <a:latin typeface="Arial" panose="020B0604020202020204" pitchFamily="34" charset="0"/>
                <a:cs typeface="Arial" panose="020B0604020202020204" pitchFamily="34" charset="0"/>
              </a:rPr>
              <a:t>Doctors for Life International v Speaker of the National Assembly and Others </a:t>
            </a:r>
            <a:r>
              <a:rPr lang="en-ZA" dirty="0">
                <a:solidFill>
                  <a:sysClr val="windowText" lastClr="000000"/>
                </a:solidFill>
                <a:latin typeface="Arial" panose="020B0604020202020204" pitchFamily="34" charset="0"/>
                <a:cs typeface="Arial" panose="020B0604020202020204" pitchFamily="34" charset="0"/>
              </a:rPr>
              <a:t>and </a:t>
            </a:r>
            <a:r>
              <a:rPr lang="en-ZA" b="1" dirty="0">
                <a:solidFill>
                  <a:sysClr val="windowText" lastClr="000000"/>
                </a:solidFill>
                <a:latin typeface="Arial" panose="020B0604020202020204" pitchFamily="34" charset="0"/>
                <a:cs typeface="Arial" panose="020B0604020202020204" pitchFamily="34" charset="0"/>
              </a:rPr>
              <a:t>Matatiele Municipality and Others v President of the RSA and Others</a:t>
            </a:r>
          </a:p>
          <a:p>
            <a:pPr marL="1097280" lvl="2" indent="-274320">
              <a:lnSpc>
                <a:spcPct val="100000"/>
              </a:lnSpc>
              <a:spcBef>
                <a:spcPts val="550"/>
              </a:spcBef>
              <a:buClr>
                <a:srgbClr val="A5AB81">
                  <a:lumMod val="75000"/>
                </a:srgbClr>
              </a:buClr>
              <a:buSzPct val="70000"/>
              <a:buFont typeface="Wingdings 2"/>
              <a:buChar char=""/>
              <a:defRPr/>
            </a:pPr>
            <a:r>
              <a:rPr lang="en-ZA" sz="2400" dirty="0">
                <a:solidFill>
                  <a:sysClr val="windowText" lastClr="000000"/>
                </a:solidFill>
                <a:latin typeface="Arial" panose="020B0604020202020204" pitchFamily="34" charset="0"/>
                <a:cs typeface="Arial" panose="020B0604020202020204" pitchFamily="34" charset="0"/>
              </a:rPr>
              <a:t>Afford public a reasonable opportunity to participate  effectively in the law making process</a:t>
            </a:r>
          </a:p>
          <a:p>
            <a:pPr marL="1554480" lvl="3" indent="-274320">
              <a:lnSpc>
                <a:spcPct val="100000"/>
              </a:lnSpc>
              <a:spcBef>
                <a:spcPts val="550"/>
              </a:spcBef>
              <a:buClr>
                <a:srgbClr val="A5AB81">
                  <a:lumMod val="75000"/>
                </a:srgbClr>
              </a:buClr>
              <a:buSzPct val="70000"/>
              <a:buFont typeface="Wingdings 2"/>
              <a:buChar char=""/>
              <a:defRPr/>
            </a:pPr>
            <a:r>
              <a:rPr lang="en-ZA" sz="2400" dirty="0">
                <a:solidFill>
                  <a:sysClr val="windowText" lastClr="000000"/>
                </a:solidFill>
                <a:latin typeface="Arial" panose="020B0604020202020204" pitchFamily="34" charset="0"/>
                <a:cs typeface="Arial" panose="020B0604020202020204" pitchFamily="34" charset="0"/>
              </a:rPr>
              <a:t>1. provide meaningful opportunities for public participation in law making</a:t>
            </a:r>
          </a:p>
          <a:p>
            <a:pPr marL="1554480" lvl="3" indent="-274320">
              <a:lnSpc>
                <a:spcPct val="100000"/>
              </a:lnSpc>
              <a:spcBef>
                <a:spcPts val="550"/>
              </a:spcBef>
              <a:buClr>
                <a:srgbClr val="A5AB81">
                  <a:lumMod val="75000"/>
                </a:srgbClr>
              </a:buClr>
              <a:buSzPct val="70000"/>
              <a:buFont typeface="Wingdings 2"/>
              <a:buChar char=""/>
              <a:defRPr/>
            </a:pPr>
            <a:r>
              <a:rPr lang="en-ZA" sz="2400" dirty="0">
                <a:solidFill>
                  <a:sysClr val="windowText" lastClr="000000"/>
                </a:solidFill>
                <a:latin typeface="Arial" panose="020B0604020202020204" pitchFamily="34" charset="0"/>
                <a:cs typeface="Arial" panose="020B0604020202020204" pitchFamily="34" charset="0"/>
              </a:rPr>
              <a:t>2.take measures to ensure that people have the ability to take advantage of the opportunities provided</a:t>
            </a:r>
          </a:p>
          <a:p>
            <a:pPr marL="365760" lvl="1" indent="0">
              <a:lnSpc>
                <a:spcPct val="100000"/>
              </a:lnSpc>
              <a:spcBef>
                <a:spcPts val="550"/>
              </a:spcBef>
              <a:buClr>
                <a:srgbClr val="A5AB81">
                  <a:lumMod val="75000"/>
                </a:srgbClr>
              </a:buClr>
              <a:buSzPct val="70000"/>
              <a:buNone/>
              <a:defRPr/>
            </a:pPr>
            <a:endParaRPr lang="en-ZA" sz="20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D1B91D83-34EB-A744-81D0-D8E8519C4AE3}" type="slidenum">
              <a:rPr lang="en-US" smtClean="0">
                <a:solidFill>
                  <a:prstClr val="black">
                    <a:tint val="75000"/>
                  </a:prstClr>
                </a:solidFill>
              </a:rPr>
              <a:pPr/>
              <a:t>5</a:t>
            </a:fld>
            <a:endParaRPr lang="en-US" dirty="0">
              <a:solidFill>
                <a:prstClr val="black">
                  <a:tint val="75000"/>
                </a:prstClr>
              </a:solidFill>
            </a:endParaRPr>
          </a:p>
        </p:txBody>
      </p:sp>
    </p:spTree>
    <p:extLst>
      <p:ext uri="{BB962C8B-B14F-4D97-AF65-F5344CB8AC3E}">
        <p14:creationId xmlns:p14="http://schemas.microsoft.com/office/powerpoint/2010/main" val="21461497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circle(in)">
                                      <p:cBhvr>
                                        <p:cTn id="21" dur="2000"/>
                                        <p:tgtEl>
                                          <p:spTgt spid="3">
                                            <p:txEl>
                                              <p:pRg st="3" end="3"/>
                                            </p:txEl>
                                          </p:spTgt>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circle(in)">
                                      <p:cBhvr>
                                        <p:cTn id="24" dur="2000"/>
                                        <p:tgtEl>
                                          <p:spTgt spid="3">
                                            <p:txEl>
                                              <p:pRg st="4" end="4"/>
                                            </p:txEl>
                                          </p:spTgt>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B91D83-34EB-A744-81D0-D8E8519C4A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205" y="945730"/>
            <a:ext cx="9977378" cy="5426147"/>
          </a:xfrm>
          <a:prstGeom prst="rect">
            <a:avLst/>
          </a:prstGeom>
        </p:spPr>
      </p:pic>
      <p:sp>
        <p:nvSpPr>
          <p:cNvPr id="4" name="TextBox 3">
            <a:extLst>
              <a:ext uri="{FF2B5EF4-FFF2-40B4-BE49-F238E27FC236}">
                <a16:creationId xmlns:a16="http://schemas.microsoft.com/office/drawing/2014/main" id="{01B8E9A6-E747-7B43-A816-9E41C3C0E944}"/>
              </a:ext>
            </a:extLst>
          </p:cNvPr>
          <p:cNvSpPr txBox="1"/>
          <p:nvPr/>
        </p:nvSpPr>
        <p:spPr>
          <a:xfrm>
            <a:off x="729205" y="6291769"/>
            <a:ext cx="8976167" cy="646331"/>
          </a:xfrm>
          <a:prstGeom prst="rect">
            <a:avLst/>
          </a:prstGeom>
          <a:noFill/>
        </p:spPr>
        <p:txBody>
          <a:bodyPr wrap="square">
            <a:spAutoFit/>
          </a:bodyPr>
          <a:lstStyle/>
          <a:p>
            <a:r>
              <a:rPr lang="en-US" dirty="0"/>
              <a:t>https://www.youtube.com/watch?v=Bt1pl4SYPc4 </a:t>
            </a:r>
          </a:p>
          <a:p>
            <a:r>
              <a:rPr lang="en-US" dirty="0"/>
              <a:t>National Planning Commission</a:t>
            </a:r>
          </a:p>
        </p:txBody>
      </p:sp>
    </p:spTree>
    <p:extLst>
      <p:ext uri="{BB962C8B-B14F-4D97-AF65-F5344CB8AC3E}">
        <p14:creationId xmlns:p14="http://schemas.microsoft.com/office/powerpoint/2010/main" val="308097788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71B42-0E65-EC9B-F0CB-AA3AB4718B47}"/>
              </a:ext>
            </a:extLst>
          </p:cNvPr>
          <p:cNvSpPr>
            <a:spLocks noGrp="1"/>
          </p:cNvSpPr>
          <p:nvPr>
            <p:ph type="title"/>
          </p:nvPr>
        </p:nvSpPr>
        <p:spPr/>
        <p:txBody>
          <a:bodyPr/>
          <a:lstStyle/>
          <a:p>
            <a:r>
              <a:rPr lang="en-ZA" dirty="0"/>
              <a:t>Comprehensive public education programme</a:t>
            </a:r>
            <a:endParaRPr lang="en-US" dirty="0"/>
          </a:p>
        </p:txBody>
      </p:sp>
      <p:sp>
        <p:nvSpPr>
          <p:cNvPr id="3" name="Content Placeholder 2">
            <a:extLst>
              <a:ext uri="{FF2B5EF4-FFF2-40B4-BE49-F238E27FC236}">
                <a16:creationId xmlns:a16="http://schemas.microsoft.com/office/drawing/2014/main" id="{CBF346EF-ACB9-63B1-2EFD-8E547AB71D5C}"/>
              </a:ext>
            </a:extLst>
          </p:cNvPr>
          <p:cNvSpPr>
            <a:spLocks noGrp="1"/>
          </p:cNvSpPr>
          <p:nvPr>
            <p:ph idx="1"/>
          </p:nvPr>
        </p:nvSpPr>
        <p:spPr/>
        <p:txBody>
          <a:bodyPr/>
          <a:lstStyle/>
          <a:p>
            <a:r>
              <a:rPr lang="en-ZA" dirty="0"/>
              <a:t>Understand the Separation of Powers</a:t>
            </a:r>
          </a:p>
          <a:p>
            <a:r>
              <a:rPr lang="en-ZA" dirty="0"/>
              <a:t>Be able to distinguish between the three arms of government</a:t>
            </a:r>
          </a:p>
          <a:p>
            <a:r>
              <a:rPr lang="en-ZA" dirty="0"/>
              <a:t>Understand the role of Parliament</a:t>
            </a:r>
          </a:p>
          <a:p>
            <a:r>
              <a:rPr lang="en-ZA" dirty="0"/>
              <a:t>How to participate in Parliament </a:t>
            </a:r>
            <a:endParaRPr lang="en-US" dirty="0"/>
          </a:p>
        </p:txBody>
      </p:sp>
      <p:sp>
        <p:nvSpPr>
          <p:cNvPr id="4" name="Slide Number Placeholder 3">
            <a:extLst>
              <a:ext uri="{FF2B5EF4-FFF2-40B4-BE49-F238E27FC236}">
                <a16:creationId xmlns:a16="http://schemas.microsoft.com/office/drawing/2014/main" id="{48870E08-4569-8A0F-6959-AFF83393B733}"/>
              </a:ext>
            </a:extLst>
          </p:cNvPr>
          <p:cNvSpPr>
            <a:spLocks noGrp="1"/>
          </p:cNvSpPr>
          <p:nvPr>
            <p:ph type="sldNum" sz="quarter" idx="12"/>
          </p:nvPr>
        </p:nvSpPr>
        <p:spPr/>
        <p:txBody>
          <a:bodyPr/>
          <a:lstStyle/>
          <a:p>
            <a:fld id="{D1B91D83-34EB-A744-81D0-D8E8519C4AE3}" type="slidenum">
              <a:rPr lang="en-US" smtClean="0">
                <a:solidFill>
                  <a:prstClr val="black">
                    <a:tint val="75000"/>
                  </a:prstClr>
                </a:solidFill>
              </a:rPr>
              <a:pPr/>
              <a:t>51</a:t>
            </a:fld>
            <a:endParaRPr lang="en-US" dirty="0">
              <a:solidFill>
                <a:prstClr val="black">
                  <a:tint val="75000"/>
                </a:prstClr>
              </a:solidFill>
            </a:endParaRPr>
          </a:p>
        </p:txBody>
      </p:sp>
    </p:spTree>
    <p:extLst>
      <p:ext uri="{BB962C8B-B14F-4D97-AF65-F5344CB8AC3E}">
        <p14:creationId xmlns:p14="http://schemas.microsoft.com/office/powerpoint/2010/main" val="223129774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B91D83-34EB-A744-81D0-D8E8519C4A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36" y="654156"/>
            <a:ext cx="10321537" cy="5549353"/>
          </a:xfrm>
          <a:prstGeom prst="rect">
            <a:avLst/>
          </a:prstGeom>
        </p:spPr>
      </p:pic>
      <p:sp>
        <p:nvSpPr>
          <p:cNvPr id="7" name="TextBox 6">
            <a:extLst>
              <a:ext uri="{FF2B5EF4-FFF2-40B4-BE49-F238E27FC236}">
                <a16:creationId xmlns:a16="http://schemas.microsoft.com/office/drawing/2014/main" id="{57B14A1C-4CAC-F351-0197-61237160889B}"/>
              </a:ext>
            </a:extLst>
          </p:cNvPr>
          <p:cNvSpPr txBox="1"/>
          <p:nvPr/>
        </p:nvSpPr>
        <p:spPr>
          <a:xfrm>
            <a:off x="348657" y="5552184"/>
            <a:ext cx="4789088" cy="646331"/>
          </a:xfrm>
          <a:prstGeom prst="rect">
            <a:avLst/>
          </a:prstGeom>
          <a:noFill/>
        </p:spPr>
        <p:txBody>
          <a:bodyPr wrap="square">
            <a:spAutoFit/>
          </a:bodyPr>
          <a:lstStyle/>
          <a:p>
            <a:r>
              <a:rPr lang="en-US" dirty="0"/>
              <a:t>https://www.youtube.com/watch?v=Bt1pl4SYPc4 </a:t>
            </a:r>
          </a:p>
          <a:p>
            <a:r>
              <a:rPr lang="en-US" dirty="0"/>
              <a:t>National Planning Commission</a:t>
            </a:r>
          </a:p>
        </p:txBody>
      </p:sp>
    </p:spTree>
    <p:extLst>
      <p:ext uri="{BB962C8B-B14F-4D97-AF65-F5344CB8AC3E}">
        <p14:creationId xmlns:p14="http://schemas.microsoft.com/office/powerpoint/2010/main" val="153225637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a:defRPr/>
            </a:pPr>
            <a:fld id="{4343BEB5-E0CB-4D8D-983D-6BC7B80B2948}" type="slidenum">
              <a:rPr lang="en-GB" smtClean="0"/>
              <a:pPr>
                <a:defRPr/>
              </a:pPr>
              <a:t>53</a:t>
            </a:fld>
            <a:endParaRPr lang="en-GB" dirty="0"/>
          </a:p>
        </p:txBody>
      </p:sp>
      <p:pic>
        <p:nvPicPr>
          <p:cNvPr id="4" name="Picture 3">
            <a:extLst>
              <a:ext uri="{FF2B5EF4-FFF2-40B4-BE49-F238E27FC236}">
                <a16:creationId xmlns:a16="http://schemas.microsoft.com/office/drawing/2014/main" id="{EF32817D-6BCC-6DC2-0092-190FF1974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181" y="798785"/>
            <a:ext cx="8610195" cy="5740130"/>
          </a:xfrm>
          <a:prstGeom prst="rect">
            <a:avLst/>
          </a:prstGeom>
        </p:spPr>
      </p:pic>
      <p:sp>
        <p:nvSpPr>
          <p:cNvPr id="5" name="Subtitle 1"/>
          <p:cNvSpPr txBox="1">
            <a:spLocks/>
          </p:cNvSpPr>
          <p:nvPr/>
        </p:nvSpPr>
        <p:spPr>
          <a:xfrm>
            <a:off x="5198730" y="5112765"/>
            <a:ext cx="2551814" cy="4465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ZA"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Dankie</a:t>
            </a:r>
            <a:endPar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Subtitle 1"/>
          <p:cNvSpPr txBox="1">
            <a:spLocks/>
          </p:cNvSpPr>
          <p:nvPr/>
        </p:nvSpPr>
        <p:spPr>
          <a:xfrm>
            <a:off x="6815582" y="1106986"/>
            <a:ext cx="2551814" cy="4465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ZA"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 a leboga </a:t>
            </a:r>
            <a:endPar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Subtitle 1"/>
          <p:cNvSpPr txBox="1">
            <a:spLocks/>
          </p:cNvSpPr>
          <p:nvPr/>
        </p:nvSpPr>
        <p:spPr>
          <a:xfrm>
            <a:off x="5170969" y="3235546"/>
            <a:ext cx="2994836" cy="4007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ZA"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 a leboga kudu</a:t>
            </a:r>
            <a:endPar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Subtitle 1"/>
          <p:cNvSpPr txBox="1">
            <a:spLocks/>
          </p:cNvSpPr>
          <p:nvPr/>
        </p:nvSpPr>
        <p:spPr>
          <a:xfrm rot="19512150">
            <a:off x="895945" y="4173190"/>
            <a:ext cx="2551814" cy="4465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ZA"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Ngiyabonga</a:t>
            </a:r>
            <a:endPar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Subtitle 1"/>
          <p:cNvSpPr txBox="1">
            <a:spLocks/>
          </p:cNvSpPr>
          <p:nvPr/>
        </p:nvSpPr>
        <p:spPr>
          <a:xfrm rot="2037811">
            <a:off x="1878224" y="1804714"/>
            <a:ext cx="2551814" cy="4465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ZA"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Ndza nkhensa</a:t>
            </a:r>
            <a:endPar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Subtitle 1"/>
          <p:cNvSpPr txBox="1">
            <a:spLocks/>
          </p:cNvSpPr>
          <p:nvPr/>
        </p:nvSpPr>
        <p:spPr>
          <a:xfrm rot="19465381">
            <a:off x="1450110" y="4879509"/>
            <a:ext cx="3383691" cy="58349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ZA"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Ndzi khense ngopfu</a:t>
            </a:r>
            <a:endPar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Subtitle 1"/>
          <p:cNvSpPr txBox="1">
            <a:spLocks/>
          </p:cNvSpPr>
          <p:nvPr/>
        </p:nvSpPr>
        <p:spPr>
          <a:xfrm>
            <a:off x="7021848" y="4631362"/>
            <a:ext cx="2551814" cy="4465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ZA"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Ndo livhuwa</a:t>
            </a:r>
            <a:endPar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Subtitle 1"/>
          <p:cNvSpPr txBox="1">
            <a:spLocks/>
          </p:cNvSpPr>
          <p:nvPr/>
        </p:nvSpPr>
        <p:spPr>
          <a:xfrm>
            <a:off x="6739348" y="1951294"/>
            <a:ext cx="2551814" cy="4465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ZA"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Ndi ya livhuwa</a:t>
            </a:r>
            <a:endPar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Subtitle 1"/>
          <p:cNvSpPr txBox="1">
            <a:spLocks/>
          </p:cNvSpPr>
          <p:nvPr/>
        </p:nvSpPr>
        <p:spPr>
          <a:xfrm>
            <a:off x="7112876" y="5579876"/>
            <a:ext cx="2551814" cy="4465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ZA"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Enkosi</a:t>
            </a:r>
            <a:endPar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Subtitle 1"/>
          <p:cNvSpPr txBox="1">
            <a:spLocks/>
          </p:cNvSpPr>
          <p:nvPr/>
        </p:nvSpPr>
        <p:spPr>
          <a:xfrm rot="1926953">
            <a:off x="3638074" y="1559747"/>
            <a:ext cx="2551814" cy="4465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ZA"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Ndiyabulela</a:t>
            </a:r>
            <a:endPar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Subtitle 1"/>
          <p:cNvSpPr txBox="1">
            <a:spLocks/>
          </p:cNvSpPr>
          <p:nvPr/>
        </p:nvSpPr>
        <p:spPr>
          <a:xfrm>
            <a:off x="4294750" y="5776536"/>
            <a:ext cx="2551814" cy="4465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ZA"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Ngiyathokoza</a:t>
            </a:r>
            <a:endPar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Subtitle 1"/>
          <p:cNvSpPr txBox="1">
            <a:spLocks/>
          </p:cNvSpPr>
          <p:nvPr/>
        </p:nvSpPr>
        <p:spPr>
          <a:xfrm rot="2079140">
            <a:off x="931210" y="2858826"/>
            <a:ext cx="2551814" cy="4465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ZA"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 a Leboha</a:t>
            </a:r>
            <a:endPar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Subtitle 1"/>
          <p:cNvSpPr txBox="1">
            <a:spLocks/>
          </p:cNvSpPr>
          <p:nvPr/>
        </p:nvSpPr>
        <p:spPr>
          <a:xfrm rot="1881662">
            <a:off x="4421785" y="1214842"/>
            <a:ext cx="2551814" cy="4465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ZA"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a:t>
            </a:r>
            <a:endPar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8"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b="29463"/>
          <a:stretch/>
        </p:blipFill>
        <p:spPr>
          <a:xfrm>
            <a:off x="9695376" y="4525391"/>
            <a:ext cx="2501891" cy="2108969"/>
          </a:xfrm>
          <a:prstGeom prst="rect">
            <a:avLst/>
          </a:prstGeom>
        </p:spPr>
      </p:pic>
      <p:sp>
        <p:nvSpPr>
          <p:cNvPr id="19" name="Rectangle 18"/>
          <p:cNvSpPr/>
          <p:nvPr/>
        </p:nvSpPr>
        <p:spPr>
          <a:xfrm>
            <a:off x="8015255" y="3656001"/>
            <a:ext cx="1792059" cy="523220"/>
          </a:xfrm>
          <a:prstGeom prst="rect">
            <a:avLst/>
          </a:prstGeom>
        </p:spPr>
        <p:txBody>
          <a:bodyPr wrap="square">
            <a:spAutoFit/>
          </a:bodyPr>
          <a:lstStyle/>
          <a:p>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Gangans</a:t>
            </a:r>
          </a:p>
        </p:txBody>
      </p:sp>
      <p:sp>
        <p:nvSpPr>
          <p:cNvPr id="20" name="Slide Number Placeholder 18"/>
          <p:cNvSpPr txBox="1">
            <a:spLocks/>
          </p:cNvSpPr>
          <p:nvPr/>
        </p:nvSpPr>
        <p:spPr>
          <a:xfrm>
            <a:off x="8610601" y="6356353"/>
            <a:ext cx="2743200" cy="365125"/>
          </a:xfrm>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343BEB5-E0CB-4D8D-983D-6BC7B80B2948}" type="slidenum">
              <a:rPr lang="en-GB" smtClean="0"/>
              <a:pPr>
                <a:defRPr/>
              </a:pPr>
              <a:t>53</a:t>
            </a:fld>
            <a:endParaRPr lang="en-GB" dirty="0"/>
          </a:p>
        </p:txBody>
      </p:sp>
      <p:pic>
        <p:nvPicPr>
          <p:cNvPr id="21" name="Picture 20"/>
          <p:cNvPicPr>
            <a:picLocks noChangeAspect="1"/>
          </p:cNvPicPr>
          <p:nvPr/>
        </p:nvPicPr>
        <p:blipFill rotWithShape="1">
          <a:blip r:embed="rId4">
            <a:clrChange>
              <a:clrFrom>
                <a:srgbClr val="B7F6FB"/>
              </a:clrFrom>
              <a:clrTo>
                <a:srgbClr val="B7F6FB">
                  <a:alpha val="0"/>
                </a:srgbClr>
              </a:clrTo>
            </a:clrChange>
            <a:biLevel thresh="75000"/>
            <a:extLst>
              <a:ext uri="{28A0092B-C50C-407E-A947-70E740481C1C}">
                <a14:useLocalDpi xmlns:a14="http://schemas.microsoft.com/office/drawing/2010/main" val="0"/>
              </a:ext>
            </a:extLst>
          </a:blip>
          <a:srcRect t="41814" b="32388"/>
          <a:stretch/>
        </p:blipFill>
        <p:spPr>
          <a:xfrm>
            <a:off x="6796377" y="2680058"/>
            <a:ext cx="1696459" cy="437660"/>
          </a:xfrm>
          <a:prstGeom prst="rect">
            <a:avLst/>
          </a:prstGeom>
        </p:spPr>
      </p:pic>
    </p:spTree>
    <p:extLst>
      <p:ext uri="{BB962C8B-B14F-4D97-AF65-F5344CB8AC3E}">
        <p14:creationId xmlns:p14="http://schemas.microsoft.com/office/powerpoint/2010/main" val="4040812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in)">
                                      <p:cBhvr>
                                        <p:cTn id="40" dur="2000"/>
                                        <p:tgtEl>
                                          <p:spTgt spid="14"/>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ircle(in)">
                                      <p:cBhvr>
                                        <p:cTn id="43" dur="2000"/>
                                        <p:tgtEl>
                                          <p:spTgt spid="15"/>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circle(in)">
                                      <p:cBhvr>
                                        <p:cTn id="46" dur="2000"/>
                                        <p:tgtEl>
                                          <p:spTgt spid="16"/>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circle(in)">
                                      <p:cBhvr>
                                        <p:cTn id="49" dur="2000"/>
                                        <p:tgtEl>
                                          <p:spTgt spid="17"/>
                                        </p:tgtEl>
                                      </p:cBhvr>
                                    </p:animEffect>
                                  </p:childTnLst>
                                </p:cTn>
                              </p:par>
                              <p:par>
                                <p:cTn id="50" presetID="6" presetClass="entr" presetSubtype="16"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circle(in)">
                                      <p:cBhvr>
                                        <p:cTn id="52" dur="2000"/>
                                        <p:tgtEl>
                                          <p:spTgt spid="18"/>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circle(in)">
                                      <p:cBhvr>
                                        <p:cTn id="55" dur="2000"/>
                                        <p:tgtEl>
                                          <p:spTgt spid="19"/>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circle(in)">
                                      <p:cBhvr>
                                        <p:cTn id="58" dur="2000"/>
                                        <p:tgtEl>
                                          <p:spTgt spid="20"/>
                                        </p:tgtEl>
                                      </p:cBhvr>
                                    </p:animEffect>
                                  </p:childTnLst>
                                </p:cTn>
                              </p:par>
                              <p:par>
                                <p:cTn id="59" presetID="6" presetClass="entr" presetSubtype="16"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circle(in)">
                                      <p:cBhvr>
                                        <p:cTn id="6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P spid="8" grpId="0"/>
      <p:bldP spid="9" grpId="0"/>
      <p:bldP spid="10" grpId="0"/>
      <p:bldP spid="11" grpId="0"/>
      <p:bldP spid="12" grpId="0"/>
      <p:bldP spid="13" grpId="0"/>
      <p:bldP spid="14" grpId="0"/>
      <p:bldP spid="15" grpId="0"/>
      <p:bldP spid="16" grpId="0"/>
      <p:bldP spid="17" grpId="0"/>
      <p:bldP spid="19"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7407"/>
          <a:stretch/>
        </p:blipFill>
        <p:spPr>
          <a:xfrm>
            <a:off x="10489363" y="4240707"/>
            <a:ext cx="1716434" cy="1820459"/>
          </a:xfrm>
          <a:prstGeom prst="rect">
            <a:avLst/>
          </a:prstGeom>
        </p:spPr>
      </p:pic>
      <p:sp>
        <p:nvSpPr>
          <p:cNvPr id="3" name="Content Placeholder 2"/>
          <p:cNvSpPr>
            <a:spLocks noGrp="1"/>
          </p:cNvSpPr>
          <p:nvPr>
            <p:ph idx="1"/>
          </p:nvPr>
        </p:nvSpPr>
        <p:spPr>
          <a:xfrm>
            <a:off x="256901" y="667384"/>
            <a:ext cx="10682240" cy="6054093"/>
          </a:xfrm>
        </p:spPr>
        <p:txBody>
          <a:bodyPr>
            <a:noAutofit/>
          </a:bodyPr>
          <a:lstStyle/>
          <a:p>
            <a:pPr marL="0" indent="0">
              <a:spcBef>
                <a:spcPct val="0"/>
              </a:spcBef>
              <a:buClr>
                <a:srgbClr val="A5AB81">
                  <a:lumMod val="75000"/>
                </a:srgbClr>
              </a:buClr>
              <a:buSzPct val="70000"/>
              <a:buNone/>
              <a:defRPr/>
            </a:pPr>
            <a:r>
              <a:rPr lang="en-US" sz="3200" b="1" dirty="0">
                <a:latin typeface="Arial" panose="020B0604020202020204" pitchFamily="34" charset="0"/>
                <a:ea typeface="+mj-ea"/>
                <a:cs typeface="Arial" panose="020B0604020202020204" pitchFamily="34" charset="0"/>
              </a:rPr>
              <a:t>Court Pronouncements</a:t>
            </a:r>
          </a:p>
          <a:p>
            <a:pPr marL="342900" lvl="1" indent="-342900">
              <a:lnSpc>
                <a:spcPct val="100000"/>
              </a:lnSpc>
              <a:spcBef>
                <a:spcPts val="550"/>
              </a:spcBef>
              <a:buClr>
                <a:srgbClr val="A5AB81">
                  <a:lumMod val="75000"/>
                </a:srgbClr>
              </a:buClr>
              <a:buSzPct val="70000"/>
              <a:buFont typeface="Wingdings 2"/>
              <a:buChar char=""/>
              <a:defRPr/>
            </a:pPr>
            <a:r>
              <a:rPr lang="en-ZA" sz="2000" b="1" dirty="0">
                <a:latin typeface="Arial" panose="020B0604020202020204" pitchFamily="34" charset="0"/>
                <a:cs typeface="Arial" panose="020B0604020202020204" pitchFamily="34" charset="0"/>
              </a:rPr>
              <a:t>Land Access Movement of South Africa and others v   Chairperson of the National Council of Provinces and Others CCT 40/15</a:t>
            </a:r>
            <a:r>
              <a:rPr lang="en-ZA" sz="2000" dirty="0">
                <a:latin typeface="Arial" panose="020B0604020202020204" pitchFamily="34" charset="0"/>
                <a:cs typeface="Arial" panose="020B0604020202020204" pitchFamily="34" charset="0"/>
              </a:rPr>
              <a:t> – public should be afforded a meaningful chance of participating in the legislative processes (reasonableness test)</a:t>
            </a:r>
          </a:p>
          <a:p>
            <a:r>
              <a:rPr lang="en-ZA" sz="2000" dirty="0"/>
              <a:t>What would be reasonable and/or sufficient public participation process to be followed by the committee? </a:t>
            </a:r>
          </a:p>
          <a:p>
            <a:pPr marL="0" indent="0">
              <a:buNone/>
              <a:tabLst>
                <a:tab pos="0" algn="l"/>
              </a:tabLst>
            </a:pPr>
            <a:r>
              <a:rPr lang="en-ZA" sz="2000" i="1" dirty="0"/>
              <a:t>	 “The forms of facilitating an appropriate degree of participation in the law-making process are indeed capable of </a:t>
            </a:r>
            <a:r>
              <a:rPr lang="en-ZA" sz="2000" i="1" dirty="0">
                <a:solidFill>
                  <a:srgbClr val="FF0000"/>
                </a:solidFill>
              </a:rPr>
              <a:t>infinite variation.  </a:t>
            </a:r>
            <a:r>
              <a:rPr lang="en-ZA" sz="2000" i="1" dirty="0"/>
              <a:t>What matters is that at the end of the day a </a:t>
            </a:r>
            <a:r>
              <a:rPr lang="en-ZA" sz="2000" i="1" dirty="0">
                <a:solidFill>
                  <a:srgbClr val="FF0000"/>
                </a:solidFill>
              </a:rPr>
              <a:t>reasonable opportunity</a:t>
            </a:r>
            <a:r>
              <a:rPr lang="en-ZA" sz="2000" i="1" dirty="0"/>
              <a:t>  is offered to members of the public and all interested  parties to know about the issues and to have adequate say.”</a:t>
            </a:r>
          </a:p>
          <a:p>
            <a:pPr marL="230188" lvl="1" indent="-230188">
              <a:buFontTx/>
              <a:buChar char="-"/>
              <a:tabLst>
                <a:tab pos="0" algn="l"/>
              </a:tabLst>
            </a:pPr>
            <a:r>
              <a:rPr lang="en-ZA" sz="2000" i="1" dirty="0">
                <a:solidFill>
                  <a:srgbClr val="FF0000"/>
                </a:solidFill>
              </a:rPr>
              <a:t>Reasonableness test</a:t>
            </a:r>
          </a:p>
          <a:p>
            <a:pPr marL="460375" lvl="1" indent="-230188">
              <a:buFontTx/>
              <a:buChar char="-"/>
              <a:tabLst>
                <a:tab pos="0" algn="l"/>
              </a:tabLst>
            </a:pPr>
            <a:r>
              <a:rPr lang="en-ZA" sz="2000" i="1" dirty="0"/>
              <a:t>Criteria :</a:t>
            </a:r>
          </a:p>
          <a:p>
            <a:pPr lvl="2">
              <a:buFontTx/>
              <a:buChar char="-"/>
              <a:tabLst>
                <a:tab pos="0" algn="l"/>
              </a:tabLst>
            </a:pPr>
            <a:r>
              <a:rPr lang="en-ZA" sz="1800" i="1" dirty="0"/>
              <a:t>What did Parliamentary committee consider appropriate in the context?</a:t>
            </a:r>
          </a:p>
          <a:p>
            <a:pPr lvl="2">
              <a:buFontTx/>
              <a:buChar char="-"/>
              <a:tabLst>
                <a:tab pos="0" algn="l"/>
              </a:tabLst>
            </a:pPr>
            <a:r>
              <a:rPr lang="en-ZA" sz="1800" i="1" dirty="0"/>
              <a:t>Time constraints</a:t>
            </a:r>
          </a:p>
          <a:p>
            <a:pPr lvl="2">
              <a:buFontTx/>
              <a:buChar char="-"/>
              <a:tabLst>
                <a:tab pos="0" algn="l"/>
              </a:tabLst>
            </a:pPr>
            <a:r>
              <a:rPr lang="en-ZA" sz="1800" i="1" dirty="0"/>
              <a:t>Potential expense </a:t>
            </a:r>
          </a:p>
          <a:p>
            <a:pPr lvl="2">
              <a:buFontTx/>
              <a:buChar char="-"/>
              <a:tabLst>
                <a:tab pos="0" algn="l"/>
              </a:tabLst>
            </a:pPr>
            <a:r>
              <a:rPr lang="en-ZA" sz="1800" i="1" dirty="0"/>
              <a:t>Nature and importance of legislation</a:t>
            </a:r>
          </a:p>
          <a:p>
            <a:pPr lvl="2">
              <a:buFontTx/>
              <a:buChar char="-"/>
              <a:tabLst>
                <a:tab pos="0" algn="l"/>
              </a:tabLst>
            </a:pPr>
            <a:r>
              <a:rPr lang="en-ZA" sz="1800" i="1" dirty="0"/>
              <a:t>Impact of legislation on public </a:t>
            </a:r>
          </a:p>
          <a:p>
            <a:pPr lvl="2">
              <a:buFontTx/>
              <a:buChar char="-"/>
              <a:tabLst>
                <a:tab pos="0" algn="l"/>
              </a:tabLst>
            </a:pPr>
            <a:r>
              <a:rPr lang="en-ZA" sz="1800" b="1" i="1" dirty="0"/>
              <a:t>Meaningful chance of participating in legislative process</a:t>
            </a:r>
          </a:p>
          <a:p>
            <a:pPr marL="640080" lvl="1" indent="-274320">
              <a:lnSpc>
                <a:spcPct val="100000"/>
              </a:lnSpc>
              <a:spcBef>
                <a:spcPts val="550"/>
              </a:spcBef>
              <a:buClr>
                <a:srgbClr val="A5AB81">
                  <a:lumMod val="75000"/>
                </a:srgbClr>
              </a:buClr>
              <a:buSzPct val="70000"/>
              <a:buFont typeface="Wingdings 2"/>
              <a:buChar char=""/>
              <a:defRPr/>
            </a:pPr>
            <a:endParaRPr lang="en-ZA" sz="20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D1B91D83-34EB-A744-81D0-D8E8519C4AE3}" type="slidenum">
              <a:rPr lang="en-US" smtClean="0">
                <a:solidFill>
                  <a:prstClr val="black">
                    <a:tint val="75000"/>
                  </a:prstClr>
                </a:solidFill>
              </a:rPr>
              <a:pPr/>
              <a:t>6</a:t>
            </a:fld>
            <a:endParaRPr lang="en-US" dirty="0">
              <a:solidFill>
                <a:prstClr val="black">
                  <a:tint val="75000"/>
                </a:prstClr>
              </a:solidFill>
            </a:endParaRPr>
          </a:p>
        </p:txBody>
      </p:sp>
    </p:spTree>
    <p:extLst>
      <p:ext uri="{BB962C8B-B14F-4D97-AF65-F5344CB8AC3E}">
        <p14:creationId xmlns:p14="http://schemas.microsoft.com/office/powerpoint/2010/main" val="6473996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ircle(in)">
                                      <p:cBhvr>
                                        <p:cTn id="13" dur="20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circle(in)">
                                      <p:cBhvr>
                                        <p:cTn id="26" dur="2000"/>
                                        <p:tgtEl>
                                          <p:spTgt spid="3">
                                            <p:txEl>
                                              <p:pRg st="4" end="4"/>
                                            </p:txEl>
                                          </p:spTgt>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circle(in)">
                                      <p:cBhvr>
                                        <p:cTn id="29" dur="2000"/>
                                        <p:tgtEl>
                                          <p:spTgt spid="3">
                                            <p:txEl>
                                              <p:pRg st="5" end="5"/>
                                            </p:txEl>
                                          </p:spTgt>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circle(in)">
                                      <p:cBhvr>
                                        <p:cTn id="35" dur="2000"/>
                                        <p:tgtEl>
                                          <p:spTgt spid="3">
                                            <p:txEl>
                                              <p:pRg st="7" end="7"/>
                                            </p:txEl>
                                          </p:spTgt>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circle(in)">
                                      <p:cBhvr>
                                        <p:cTn id="38" dur="2000"/>
                                        <p:tgtEl>
                                          <p:spTgt spid="3">
                                            <p:txEl>
                                              <p:pRg st="8" end="8"/>
                                            </p:txEl>
                                          </p:spTgt>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circle(in)">
                                      <p:cBhvr>
                                        <p:cTn id="41" dur="2000"/>
                                        <p:tgtEl>
                                          <p:spTgt spid="3">
                                            <p:txEl>
                                              <p:pRg st="9" end="9"/>
                                            </p:txEl>
                                          </p:spTgt>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circle(in)">
                                      <p:cBhvr>
                                        <p:cTn id="44" dur="2000"/>
                                        <p:tgtEl>
                                          <p:spTgt spid="3">
                                            <p:txEl>
                                              <p:pRg st="10" end="10"/>
                                            </p:txEl>
                                          </p:spTgt>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circle(in)">
                                      <p:cBhvr>
                                        <p:cTn id="47"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1668583" y="2298262"/>
            <a:ext cx="8653054" cy="70173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latin typeface="Arial" panose="020B0604020202020204" pitchFamily="34" charset="0"/>
                <a:cs typeface="Arial" panose="020B0604020202020204" pitchFamily="34" charset="0"/>
              </a:rPr>
              <a:t>2. </a:t>
            </a:r>
            <a:r>
              <a:rPr lang="en-US" sz="4000" b="1" dirty="0">
                <a:latin typeface="Arial" panose="020B0604020202020204" pitchFamily="34" charset="0"/>
                <a:cs typeface="Arial" panose="020B0604020202020204" pitchFamily="34" charset="0"/>
              </a:rPr>
              <a:t>The Public Participation Model </a:t>
            </a:r>
          </a:p>
        </p:txBody>
      </p:sp>
      <p:sp>
        <p:nvSpPr>
          <p:cNvPr id="2" name="Slide Number Placeholder 1"/>
          <p:cNvSpPr>
            <a:spLocks noGrp="1"/>
          </p:cNvSpPr>
          <p:nvPr>
            <p:ph type="sldNum" idx="12"/>
          </p:nvPr>
        </p:nvSpPr>
        <p:spPr/>
        <p:txBody>
          <a:bodyPr/>
          <a:lstStyle/>
          <a:p>
            <a:pPr>
              <a:defRPr/>
            </a:pPr>
            <a:fld id="{4343BEB5-E0CB-4D8D-983D-6BC7B80B2948}" type="slidenum">
              <a:rPr lang="en-GB" smtClean="0"/>
              <a:pPr>
                <a:defRPr/>
              </a:pPr>
              <a:t>7</a:t>
            </a:fld>
            <a:endParaRPr lang="en-GB" dirty="0"/>
          </a:p>
        </p:txBody>
      </p:sp>
      <p:pic>
        <p:nvPicPr>
          <p:cNvPr id="4"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b="29463"/>
          <a:stretch/>
        </p:blipFill>
        <p:spPr>
          <a:xfrm>
            <a:off x="9317803" y="4298674"/>
            <a:ext cx="2874197" cy="2422804"/>
          </a:xfrm>
          <a:prstGeom prst="rect">
            <a:avLst/>
          </a:prstGeom>
        </p:spPr>
      </p:pic>
    </p:spTree>
    <p:extLst>
      <p:ext uri="{BB962C8B-B14F-4D97-AF65-F5344CB8AC3E}">
        <p14:creationId xmlns:p14="http://schemas.microsoft.com/office/powerpoint/2010/main" val="40177852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52995" y="0"/>
            <a:ext cx="7905204" cy="135778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ZA" sz="3200" b="1" dirty="0">
                <a:latin typeface="Arial" panose="020B0604020202020204" pitchFamily="34" charset="0"/>
                <a:cs typeface="Arial" panose="020B0604020202020204" pitchFamily="34" charset="0"/>
              </a:rPr>
              <a:t>Public Participation Model</a:t>
            </a:r>
          </a:p>
        </p:txBody>
      </p:sp>
      <p:pic>
        <p:nvPicPr>
          <p:cNvPr id="4" name="Content Placeholder 5"/>
          <p:cNvPicPr/>
          <p:nvPr/>
        </p:nvPicPr>
        <p:blipFill>
          <a:blip r:embed="rId3">
            <a:extLst>
              <a:ext uri="{28A0092B-C50C-407E-A947-70E740481C1C}">
                <a14:useLocalDpi xmlns:a14="http://schemas.microsoft.com/office/drawing/2010/main" val="0"/>
              </a:ext>
            </a:extLst>
          </a:blip>
          <a:srcRect/>
          <a:stretch>
            <a:fillRect/>
          </a:stretch>
        </p:blipFill>
        <p:spPr>
          <a:xfrm>
            <a:off x="53789" y="487109"/>
            <a:ext cx="6190942" cy="6851909"/>
          </a:xfrm>
          <a:prstGeom prst="rect">
            <a:avLst/>
          </a:prstGeom>
        </p:spPr>
      </p:pic>
      <p:sp>
        <p:nvSpPr>
          <p:cNvPr id="5" name="Rectangle 4"/>
          <p:cNvSpPr/>
          <p:nvPr/>
        </p:nvSpPr>
        <p:spPr>
          <a:xfrm>
            <a:off x="4781006" y="1178061"/>
            <a:ext cx="6702287" cy="1323439"/>
          </a:xfrm>
          <a:prstGeom prst="rect">
            <a:avLst/>
          </a:prstGeom>
          <a:ln>
            <a:solidFill>
              <a:schemeClr val="accent1"/>
            </a:solidFill>
          </a:ln>
        </p:spPr>
        <p:txBody>
          <a:bodyPr wrap="square">
            <a:spAutoFit/>
          </a:bodyPr>
          <a:lstStyle/>
          <a:p>
            <a:r>
              <a:rPr lang="en-US" sz="1600" dirty="0">
                <a:latin typeface="Arial" panose="020B0604020202020204" pitchFamily="34" charset="0"/>
                <a:cs typeface="Arial" panose="020B0604020202020204" pitchFamily="34" charset="0"/>
              </a:rPr>
              <a:t>“The Model aims to provide a written guideline and opportunities for alignment of public participation activities of Parliament and all its stakeholders; provide minimum norms and standards for public participation in Parliament and improve performance and the practice thereof in Parliament.”  - PP Model</a:t>
            </a:r>
            <a:endParaRPr lang="en-ZA" sz="1600" dirty="0">
              <a:latin typeface="Arial" panose="020B0604020202020204" pitchFamily="34" charset="0"/>
              <a:cs typeface="Arial" panose="020B0604020202020204" pitchFamily="34" charset="0"/>
            </a:endParaRPr>
          </a:p>
        </p:txBody>
      </p:sp>
      <p:sp>
        <p:nvSpPr>
          <p:cNvPr id="6" name="Rectangle 5"/>
          <p:cNvSpPr/>
          <p:nvPr/>
        </p:nvSpPr>
        <p:spPr>
          <a:xfrm>
            <a:off x="6058601" y="2642223"/>
            <a:ext cx="5520059" cy="3539430"/>
          </a:xfrm>
          <a:prstGeom prst="rect">
            <a:avLst/>
          </a:prstGeom>
          <a:ln>
            <a:solidFill>
              <a:schemeClr val="accent1"/>
            </a:solidFill>
          </a:ln>
        </p:spPr>
        <p:txBody>
          <a:bodyPr wrap="square">
            <a:spAutoFit/>
          </a:bodyPr>
          <a:lstStyle/>
          <a:p>
            <a:r>
              <a:rPr lang="en-US" sz="1600" dirty="0">
                <a:latin typeface="Arial" panose="020B0604020202020204" pitchFamily="34" charset="0"/>
                <a:cs typeface="Arial" panose="020B0604020202020204" pitchFamily="34" charset="0"/>
              </a:rPr>
              <a:t>The key objectives of the Model:</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To develop a “Best Fit” model for public participation in Parliament;</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Mainstreaming public participation in all Committees of Parliament and the Houses including all public participation structures;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To detail the mechanisms for public participation in Parliament;</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To detail the required institutional arrangements and resourcing for public participation in the Legislative Sector; and</a:t>
            </a: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To clarify the roles and responsibilities for public participation and the processing of submissions and petitions in Parliament.</a:t>
            </a:r>
          </a:p>
        </p:txBody>
      </p:sp>
      <p:sp>
        <p:nvSpPr>
          <p:cNvPr id="2" name="Slide Number Placeholder 1"/>
          <p:cNvSpPr>
            <a:spLocks noGrp="1"/>
          </p:cNvSpPr>
          <p:nvPr>
            <p:ph type="sldNum" idx="12"/>
          </p:nvPr>
        </p:nvSpPr>
        <p:spPr/>
        <p:txBody>
          <a:bodyPr/>
          <a:lstStyle/>
          <a:p>
            <a:pPr>
              <a:defRPr/>
            </a:pPr>
            <a:fld id="{4343BEB5-E0CB-4D8D-983D-6BC7B80B2948}" type="slidenum">
              <a:rPr lang="en-GB" smtClean="0"/>
              <a:pPr>
                <a:defRPr/>
              </a:pPr>
              <a:t>8</a:t>
            </a:fld>
            <a:endParaRPr lang="en-GB" dirty="0"/>
          </a:p>
        </p:txBody>
      </p:sp>
      <p:sp>
        <p:nvSpPr>
          <p:cNvPr id="7" name="Arrow: Curved Right 6">
            <a:extLst>
              <a:ext uri="{FF2B5EF4-FFF2-40B4-BE49-F238E27FC236}">
                <a16:creationId xmlns:a16="http://schemas.microsoft.com/office/drawing/2014/main" id="{3EFE4A73-E5D5-03CA-60E0-884F16CAC857}"/>
              </a:ext>
            </a:extLst>
          </p:cNvPr>
          <p:cNvSpPr/>
          <p:nvPr/>
        </p:nvSpPr>
        <p:spPr>
          <a:xfrm rot="10298668">
            <a:off x="4705282" y="3204543"/>
            <a:ext cx="238057" cy="98065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Rectangle 7">
            <a:extLst>
              <a:ext uri="{FF2B5EF4-FFF2-40B4-BE49-F238E27FC236}">
                <a16:creationId xmlns:a16="http://schemas.microsoft.com/office/drawing/2014/main" id="{3E104E59-F5B0-96D8-6CF7-F3A11D3E8829}"/>
              </a:ext>
            </a:extLst>
          </p:cNvPr>
          <p:cNvSpPr/>
          <p:nvPr/>
        </p:nvSpPr>
        <p:spPr>
          <a:xfrm>
            <a:off x="5014845" y="3124200"/>
            <a:ext cx="914400" cy="9144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ln w="0"/>
                <a:solidFill>
                  <a:schemeClr val="tx1"/>
                </a:solidFill>
                <a:effectLst>
                  <a:outerShdw blurRad="38100" dist="19050" dir="2700000" algn="tl" rotWithShape="0">
                    <a:schemeClr val="dk1">
                      <a:alpha val="40000"/>
                    </a:schemeClr>
                  </a:outerShdw>
                </a:effectLst>
              </a:rPr>
              <a:t>ACCESS</a:t>
            </a:r>
            <a:endParaRPr lang="en-US"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417085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910" y="186629"/>
            <a:ext cx="10968566" cy="1139825"/>
          </a:xfrm>
        </p:spPr>
        <p:txBody>
          <a:bodyPr/>
          <a:lstStyle/>
          <a:p>
            <a:r>
              <a:rPr lang="en-ZA" altLang="en-US" sz="3200" b="1" noProof="1">
                <a:solidFill>
                  <a:prstClr val="black"/>
                </a:solidFill>
                <a:latin typeface="Arial" panose="020B0604020202020204" pitchFamily="34" charset="0"/>
                <a:cs typeface="Arial" panose="020B0604020202020204" pitchFamily="34" charset="0"/>
              </a:rPr>
              <a:t>PPM – Best Fit Model</a:t>
            </a:r>
            <a:endParaRPr lang="en-ZA" dirty="0"/>
          </a:p>
        </p:txBody>
      </p:sp>
      <p:sp>
        <p:nvSpPr>
          <p:cNvPr id="3" name="Slide Number Placeholder 2"/>
          <p:cNvSpPr>
            <a:spLocks noGrp="1"/>
          </p:cNvSpPr>
          <p:nvPr>
            <p:ph type="sldNum" idx="12"/>
          </p:nvPr>
        </p:nvSpPr>
        <p:spPr/>
        <p:txBody>
          <a:bodyPr/>
          <a:lstStyle/>
          <a:p>
            <a:pPr>
              <a:defRPr/>
            </a:pPr>
            <a:fld id="{4343BEB5-E0CB-4D8D-983D-6BC7B80B2948}" type="slidenum">
              <a:rPr lang="en-GB" smtClean="0"/>
              <a:pPr>
                <a:defRPr/>
              </a:pPr>
              <a:t>9</a:t>
            </a:fld>
            <a:endParaRPr lang="en-GB" dirty="0"/>
          </a:p>
        </p:txBody>
      </p:sp>
      <p:pic>
        <p:nvPicPr>
          <p:cNvPr id="4" name="Picture 3"/>
          <p:cNvPicPr>
            <a:picLocks noChangeAspect="1"/>
          </p:cNvPicPr>
          <p:nvPr/>
        </p:nvPicPr>
        <p:blipFill>
          <a:blip r:embed="rId3"/>
          <a:stretch>
            <a:fillRect/>
          </a:stretch>
        </p:blipFill>
        <p:spPr>
          <a:xfrm>
            <a:off x="78723" y="955300"/>
            <a:ext cx="11973939" cy="5567420"/>
          </a:xfrm>
          <a:prstGeom prst="rect">
            <a:avLst/>
          </a:prstGeom>
        </p:spPr>
      </p:pic>
    </p:spTree>
    <p:extLst>
      <p:ext uri="{BB962C8B-B14F-4D97-AF65-F5344CB8AC3E}">
        <p14:creationId xmlns:p14="http://schemas.microsoft.com/office/powerpoint/2010/main" val="1547865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4046AF408EE7F499B031186BF2FE725" ma:contentTypeVersion="2" ma:contentTypeDescription="Create a new document." ma:contentTypeScope="" ma:versionID="33590097c99848a0277899e6be551eba">
  <xsd:schema xmlns:xsd="http://www.w3.org/2001/XMLSchema" xmlns:xs="http://www.w3.org/2001/XMLSchema" xmlns:p="http://schemas.microsoft.com/office/2006/metadata/properties" xmlns:ns3="bd05deb4-a27c-48e8-8b1a-c059baeb2ffb" targetNamespace="http://schemas.microsoft.com/office/2006/metadata/properties" ma:root="true" ma:fieldsID="67caf6d827963912cd6b2df76f2d3f73" ns3:_="">
    <xsd:import namespace="bd05deb4-a27c-48e8-8b1a-c059baeb2ffb"/>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05deb4-a27c-48e8-8b1a-c059baeb2f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629FCC-3613-4AD2-ADFF-AD2C4FC5C709}">
  <ds:schemaRefs>
    <ds:schemaRef ds:uri="http://schemas.openxmlformats.org/package/2006/metadata/core-properties"/>
    <ds:schemaRef ds:uri="http://purl.org/dc/elements/1.1/"/>
    <ds:schemaRef ds:uri="bd05deb4-a27c-48e8-8b1a-c059baeb2ffb"/>
    <ds:schemaRef ds:uri="http://purl.org/dc/dcmitype/"/>
    <ds:schemaRef ds:uri="http://schemas.microsoft.com/office/2006/metadata/properties"/>
    <ds:schemaRef ds:uri="http://purl.org/dc/terms/"/>
    <ds:schemaRef ds:uri="http://schemas.microsoft.com/office/2006/documentManagement/typ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689465D5-7665-41B1-BFD1-A12A6662C3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05deb4-a27c-48e8-8b1a-c059baeb2f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CAA03EE-C799-428F-88D0-177FA365EA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91763</TotalTime>
  <Words>3732</Words>
  <Application>Microsoft Office PowerPoint</Application>
  <PresentationFormat>Widescreen</PresentationFormat>
  <Paragraphs>497</Paragraphs>
  <Slides>53</Slides>
  <Notes>23</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53</vt:i4>
      </vt:variant>
    </vt:vector>
  </HeadingPairs>
  <TitlesOfParts>
    <vt:vector size="67" baseType="lpstr">
      <vt:lpstr>Arial</vt:lpstr>
      <vt:lpstr>Arial Black</vt:lpstr>
      <vt:lpstr>Bell MT</vt:lpstr>
      <vt:lpstr>Calibri</vt:lpstr>
      <vt:lpstr>Calibri Light</vt:lpstr>
      <vt:lpstr>Century Gothic</vt:lpstr>
      <vt:lpstr>Comic Sans MS</vt:lpstr>
      <vt:lpstr>Dax</vt:lpstr>
      <vt:lpstr>Dax-Light</vt:lpstr>
      <vt:lpstr>Symbol</vt:lpstr>
      <vt:lpstr>Times New Roman</vt:lpstr>
      <vt:lpstr>Wingdings</vt:lpstr>
      <vt:lpstr>Wingdings 2</vt:lpstr>
      <vt:lpstr>1_Office Theme</vt:lpstr>
      <vt:lpstr>PowerPoint Presentation</vt:lpstr>
      <vt:lpstr>PowerPoint Presentation</vt:lpstr>
      <vt:lpstr>A. Public involvement mandate of Parliament  </vt:lpstr>
      <vt:lpstr>1. Constitutional Imperatives </vt:lpstr>
      <vt:lpstr>PowerPoint Presentation</vt:lpstr>
      <vt:lpstr>PowerPoint Presentation</vt:lpstr>
      <vt:lpstr>PowerPoint Presentation</vt:lpstr>
      <vt:lpstr>PowerPoint Presentation</vt:lpstr>
      <vt:lpstr>PPM – Best Fit Model</vt:lpstr>
      <vt:lpstr>Public Participation Mechanisms</vt:lpstr>
      <vt:lpstr>PowerPoint Presentation</vt:lpstr>
      <vt:lpstr>Sixth Parliament Strategy Map</vt:lpstr>
      <vt:lpstr>3. Public Participation and Communication Strategy of  6th Parliament </vt:lpstr>
      <vt:lpstr>3. Public Participation and Communication Strategy of  6th Parliament </vt:lpstr>
      <vt:lpstr>A deeper understanding of PP as an Institution-Wide mandate</vt:lpstr>
      <vt:lpstr>PowerPoint Presentation</vt:lpstr>
      <vt:lpstr>PEO (Public Education Office) &amp; PDO (Parliamentary Democracy Offices)</vt:lpstr>
      <vt:lpstr>Roles and Functions</vt:lpstr>
      <vt:lpstr> Products and Services (update)</vt:lpstr>
      <vt:lpstr>B) The role of Parliamentary Constituency Offices (PCOs) as envisaged in the Sixth Parliament Strategic Plan </vt:lpstr>
      <vt:lpstr>The Strategic Plan on Constituency Offices</vt:lpstr>
      <vt:lpstr>Monitoring and Evaluation</vt:lpstr>
      <vt:lpstr> </vt:lpstr>
      <vt:lpstr>Rationale: Key HLP Recommendation…..</vt:lpstr>
      <vt:lpstr>PCOs: Eastern Cape &amp; Gauteng</vt:lpstr>
      <vt:lpstr>PowerPoint Presentation</vt:lpstr>
      <vt:lpstr>Leveraging PCOs</vt:lpstr>
      <vt:lpstr>C) The role of Civil Society Organisations in Public Involvement </vt:lpstr>
      <vt:lpstr>Collaborating with CSO</vt:lpstr>
      <vt:lpstr>D. Interventions to increase public participation</vt:lpstr>
      <vt:lpstr>Interventions to increase public participation:   4IR– Innovations since Covid-19  </vt:lpstr>
      <vt:lpstr>PPM – Innovations during Covid-19</vt:lpstr>
      <vt:lpstr>Public Participation Model and 4IR - Innovations</vt:lpstr>
      <vt:lpstr>Public participation webpage</vt:lpstr>
      <vt:lpstr>E. Efforts under way to broaden public participation in line with the Sixth Parliament strategic objective </vt:lpstr>
      <vt:lpstr>Increased platforms</vt:lpstr>
      <vt:lpstr>YouTube</vt:lpstr>
      <vt:lpstr>Broadcasting and streaming of public hearings</vt:lpstr>
      <vt:lpstr>Increased Broadcasting and live streaming of Public Hearings</vt:lpstr>
      <vt:lpstr>Website </vt:lpstr>
      <vt:lpstr>PowerPoint Presentation</vt:lpstr>
      <vt:lpstr>Fresh content on the Parliament channel</vt:lpstr>
      <vt:lpstr>Increased Access via Virtual Platforms &amp; Social Media: </vt:lpstr>
      <vt:lpstr>Increased Access via Virtual Platforms &amp; Social Media: </vt:lpstr>
      <vt:lpstr>Increasingly closing the 360 degree feedback loop: Public face to face engagements</vt:lpstr>
      <vt:lpstr>Monthly Community Radio Programmes</vt:lpstr>
      <vt:lpstr>PowerPoint Presentation</vt:lpstr>
      <vt:lpstr>Live data dashboards – Public Interface Nerve Centre   </vt:lpstr>
      <vt:lpstr>Increase use of social media platforms: Petitions</vt:lpstr>
      <vt:lpstr>PowerPoint Presentation</vt:lpstr>
      <vt:lpstr>Comprehensive public education programme</vt:lpstr>
      <vt:lpstr>PowerPoint Presentation</vt:lpstr>
      <vt:lpstr>PowerPoint Presentation</vt:lpstr>
    </vt:vector>
  </TitlesOfParts>
  <Company>Parliament of the Republic  of South Africa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Chriss Wiegand</dc:creator>
  <cp:lastModifiedBy>Cindy-Joy Balie</cp:lastModifiedBy>
  <cp:revision>588</cp:revision>
  <cp:lastPrinted>2019-11-18T11:53:08Z</cp:lastPrinted>
  <dcterms:created xsi:type="dcterms:W3CDTF">2019-03-13T12:06:40Z</dcterms:created>
  <dcterms:modified xsi:type="dcterms:W3CDTF">2023-05-25T07:17:07Z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0x010100D4046AF408EE7F499B031186BF2FE725</vt:lpwstr>
  </property>
</Properties>
</file>